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Raleway"/>
      <p:regular r:id="rId29"/>
      <p:bold r:id="rId30"/>
      <p:italic r:id="rId31"/>
      <p:boldItalic r:id="rId32"/>
    </p:embeddedFont>
    <p:embeddedFont>
      <p:font typeface="Lato"/>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aleway-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aleway-italic.fntdata"/><Relationship Id="rId30" Type="http://schemas.openxmlformats.org/officeDocument/2006/relationships/font" Target="fonts/Raleway-bold.fntdata"/><Relationship Id="rId11" Type="http://schemas.openxmlformats.org/officeDocument/2006/relationships/slide" Target="slides/slide6.xml"/><Relationship Id="rId33" Type="http://schemas.openxmlformats.org/officeDocument/2006/relationships/font" Target="fonts/Lato-regular.fntdata"/><Relationship Id="rId10" Type="http://schemas.openxmlformats.org/officeDocument/2006/relationships/slide" Target="slides/slide5.xml"/><Relationship Id="rId32" Type="http://schemas.openxmlformats.org/officeDocument/2006/relationships/font" Target="fonts/Raleway-boldItalic.fntdata"/><Relationship Id="rId13" Type="http://schemas.openxmlformats.org/officeDocument/2006/relationships/slide" Target="slides/slide8.xml"/><Relationship Id="rId35" Type="http://schemas.openxmlformats.org/officeDocument/2006/relationships/font" Target="fonts/Lato-italic.fntdata"/><Relationship Id="rId12" Type="http://schemas.openxmlformats.org/officeDocument/2006/relationships/slide" Target="slides/slide7.xml"/><Relationship Id="rId34" Type="http://schemas.openxmlformats.org/officeDocument/2006/relationships/font" Target="fonts/Lato-bold.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Lato-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4ae1267406_1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4ae1267406_1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4ae126740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4ae126740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4ae126740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4ae126740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4b0b2faef7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4b0b2faef7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let’s take a deep dive into the role of social media.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4b0b2faef7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4b0b2faef7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let’s take a deep dive into the role of social media.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4ae1267406_1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24ae1267406_1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4ae126740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24ae126740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4ae1267406_1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24ae1267406_1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4ae126740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4ae126740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4ae1267406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24ae1267406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24ae1267406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24ae1267406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24b0b2faef7_0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24b0b2faef7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4ae1267406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24ae1267406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4ae1267406_1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24ae1267406_1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4ae1267406_1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24ae1267406_1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4ae1267406_1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24ae1267406_1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4ae1267406_1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24ae1267406_1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889ea1ceb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2889ea1ceb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4ae1267406_1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24ae1267406_1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24ae1267406_1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24ae1267406_1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4ae1267406_1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4ae1267406_1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4ae1267406_1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24ae1267406_1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24ae1267406_1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24ae1267406_1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rm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 Id="rId4" Type="http://schemas.openxmlformats.org/officeDocument/2006/relationships/image" Target="../media/image19.jpg"/><Relationship Id="rId5" Type="http://schemas.openxmlformats.org/officeDocument/2006/relationships/image" Target="../media/image13.jpg"/><Relationship Id="rId6" Type="http://schemas.openxmlformats.org/officeDocument/2006/relationships/image" Target="../media/image1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200"/>
              <a:t>From the time of her first cycle to menopause, the average American woman will have around </a:t>
            </a:r>
            <a:r>
              <a:rPr lang="en" sz="3200" u="sng"/>
              <a:t>450 periods</a:t>
            </a:r>
            <a:r>
              <a:rPr lang="en" sz="3200"/>
              <a:t> in her lifetime. </a:t>
            </a:r>
            <a:endParaRPr sz="3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4"/>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Women’s Health </a:t>
            </a:r>
            <a:endParaRPr/>
          </a:p>
        </p:txBody>
      </p:sp>
      <p:sp>
        <p:nvSpPr>
          <p:cNvPr id="78" name="Google Shape;78;p14"/>
          <p:cNvSpPr txBox="1"/>
          <p:nvPr>
            <p:ph idx="1" type="body"/>
          </p:nvPr>
        </p:nvSpPr>
        <p:spPr>
          <a:xfrm>
            <a:off x="2410100" y="1211350"/>
            <a:ext cx="6321600" cy="3386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Total Addressable Market:</a:t>
            </a:r>
            <a:r>
              <a:rPr lang="en"/>
              <a:t>  Globally valued at USD 41.35B in 2022 and is expected to grow at an annual growth rate of 5.4% from 2023 to 2030.</a:t>
            </a:r>
            <a:endParaRPr/>
          </a:p>
          <a:p>
            <a:pPr indent="-342900" lvl="0" marL="457200" rtl="0" algn="l">
              <a:spcBef>
                <a:spcPts val="0"/>
              </a:spcBef>
              <a:spcAft>
                <a:spcPts val="0"/>
              </a:spcAft>
              <a:buSzPts val="1800"/>
              <a:buChar char="-"/>
            </a:pPr>
            <a:r>
              <a:rPr b="1" lang="en" u="sng"/>
              <a:t>Three Main Focuses </a:t>
            </a:r>
            <a:endParaRPr b="1" u="sng"/>
          </a:p>
          <a:p>
            <a:pPr indent="-342900" lvl="0" marL="914400" rtl="0" algn="l">
              <a:spcBef>
                <a:spcPts val="0"/>
              </a:spcBef>
              <a:spcAft>
                <a:spcPts val="0"/>
              </a:spcAft>
              <a:buClr>
                <a:schemeClr val="dk1"/>
              </a:buClr>
              <a:buSzPts val="1800"/>
              <a:buAutoNum type="alphaLcPeriod"/>
            </a:pPr>
            <a:r>
              <a:rPr b="1" i="1" lang="en">
                <a:solidFill>
                  <a:schemeClr val="lt1"/>
                </a:solidFill>
                <a:highlight>
                  <a:schemeClr val="dk1"/>
                </a:highlight>
              </a:rPr>
              <a:t>Menopause: </a:t>
            </a:r>
            <a:r>
              <a:rPr lang="en">
                <a:highlight>
                  <a:schemeClr val="lt1"/>
                </a:highlight>
              </a:rPr>
              <a:t>a </a:t>
            </a:r>
            <a:r>
              <a:rPr lang="en"/>
              <a:t>point in time 12 months after a woman's last period.</a:t>
            </a:r>
            <a:endParaRPr/>
          </a:p>
          <a:p>
            <a:pPr indent="-342900" lvl="0" marL="914400" rtl="0" algn="l">
              <a:spcBef>
                <a:spcPts val="0"/>
              </a:spcBef>
              <a:spcAft>
                <a:spcPts val="0"/>
              </a:spcAft>
              <a:buClr>
                <a:schemeClr val="dk1"/>
              </a:buClr>
              <a:buSzPts val="1800"/>
              <a:buAutoNum type="alphaLcPeriod"/>
            </a:pPr>
            <a:r>
              <a:rPr b="1" i="1" lang="en">
                <a:solidFill>
                  <a:schemeClr val="lt1"/>
                </a:solidFill>
                <a:highlight>
                  <a:schemeClr val="dk1"/>
                </a:highlight>
              </a:rPr>
              <a:t>Menstruation</a:t>
            </a:r>
            <a:r>
              <a:rPr b="1" i="1" lang="en">
                <a:solidFill>
                  <a:schemeClr val="lt1"/>
                </a:solidFill>
                <a:highlight>
                  <a:schemeClr val="dk1"/>
                </a:highlight>
              </a:rPr>
              <a:t>:</a:t>
            </a:r>
            <a:r>
              <a:rPr b="1" lang="en">
                <a:solidFill>
                  <a:schemeClr val="dk1"/>
                </a:solidFill>
              </a:rPr>
              <a:t> </a:t>
            </a:r>
            <a:r>
              <a:rPr lang="en"/>
              <a:t>is the monthly shedding of the lining of your uterus.</a:t>
            </a:r>
            <a:endParaRPr>
              <a:solidFill>
                <a:schemeClr val="dk1"/>
              </a:solidFill>
            </a:endParaRPr>
          </a:p>
          <a:p>
            <a:pPr indent="-342900" lvl="0" marL="914400" rtl="0" algn="l">
              <a:spcBef>
                <a:spcPts val="0"/>
              </a:spcBef>
              <a:spcAft>
                <a:spcPts val="0"/>
              </a:spcAft>
              <a:buClr>
                <a:schemeClr val="dk1"/>
              </a:buClr>
              <a:buSzPts val="1800"/>
              <a:buAutoNum type="alphaLcPeriod"/>
            </a:pPr>
            <a:r>
              <a:rPr b="1" i="1" lang="en">
                <a:solidFill>
                  <a:schemeClr val="lt1"/>
                </a:solidFill>
                <a:highlight>
                  <a:schemeClr val="dk1"/>
                </a:highlight>
              </a:rPr>
              <a:t>Contraception:</a:t>
            </a:r>
            <a:r>
              <a:rPr i="1" lang="en"/>
              <a:t> </a:t>
            </a:r>
            <a:r>
              <a:rPr lang="en"/>
              <a:t>is the use of medicines, devices, or surgery to prevent pregnancy.</a:t>
            </a:r>
            <a:endParaRPr/>
          </a:p>
        </p:txBody>
      </p:sp>
      <p:pic>
        <p:nvPicPr>
          <p:cNvPr id="79" name="Google Shape;79;p14"/>
          <p:cNvPicPr preferRelativeResize="0"/>
          <p:nvPr/>
        </p:nvPicPr>
        <p:blipFill>
          <a:blip r:embed="rId3">
            <a:alphaModFix/>
          </a:blip>
          <a:stretch>
            <a:fillRect/>
          </a:stretch>
        </p:blipFill>
        <p:spPr>
          <a:xfrm>
            <a:off x="260050" y="280475"/>
            <a:ext cx="2105299" cy="21052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5"/>
          <p:cNvSpPr txBox="1"/>
          <p:nvPr>
            <p:ph type="title"/>
          </p:nvPr>
        </p:nvSpPr>
        <p:spPr>
          <a:xfrm>
            <a:off x="363350" y="575950"/>
            <a:ext cx="8358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Meet the Team! </a:t>
            </a:r>
            <a:endParaRPr/>
          </a:p>
        </p:txBody>
      </p:sp>
      <p:pic>
        <p:nvPicPr>
          <p:cNvPr id="85" name="Google Shape;85;p15"/>
          <p:cNvPicPr preferRelativeResize="0"/>
          <p:nvPr/>
        </p:nvPicPr>
        <p:blipFill rotWithShape="1">
          <a:blip r:embed="rId3">
            <a:alphaModFix/>
          </a:blip>
          <a:srcRect b="33611" l="15541" r="17379" t="16681"/>
          <a:stretch/>
        </p:blipFill>
        <p:spPr>
          <a:xfrm>
            <a:off x="469900" y="1379975"/>
            <a:ext cx="1825200" cy="1803000"/>
          </a:xfrm>
          <a:prstGeom prst="ellipse">
            <a:avLst/>
          </a:prstGeom>
          <a:noFill/>
          <a:ln>
            <a:noFill/>
          </a:ln>
        </p:spPr>
      </p:pic>
      <p:pic>
        <p:nvPicPr>
          <p:cNvPr id="86" name="Google Shape;86;p15"/>
          <p:cNvPicPr preferRelativeResize="0"/>
          <p:nvPr/>
        </p:nvPicPr>
        <p:blipFill rotWithShape="1">
          <a:blip r:embed="rId4">
            <a:alphaModFix/>
          </a:blip>
          <a:srcRect b="37567" l="13751" r="15726" t="7844"/>
          <a:stretch/>
        </p:blipFill>
        <p:spPr>
          <a:xfrm>
            <a:off x="2573125" y="1379963"/>
            <a:ext cx="1761000" cy="1803000"/>
          </a:xfrm>
          <a:prstGeom prst="ellipse">
            <a:avLst/>
          </a:prstGeom>
          <a:noFill/>
          <a:ln cap="flat" cmpd="sng" w="9525">
            <a:solidFill>
              <a:schemeClr val="dk2"/>
            </a:solidFill>
            <a:prstDash val="solid"/>
            <a:round/>
            <a:headEnd len="sm" w="sm" type="none"/>
            <a:tailEnd len="sm" w="sm" type="none"/>
          </a:ln>
        </p:spPr>
      </p:pic>
      <p:sp>
        <p:nvSpPr>
          <p:cNvPr id="87" name="Google Shape;87;p15"/>
          <p:cNvSpPr txBox="1"/>
          <p:nvPr/>
        </p:nvSpPr>
        <p:spPr>
          <a:xfrm>
            <a:off x="575050" y="3307325"/>
            <a:ext cx="1614900" cy="35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Raleway"/>
                <a:ea typeface="Raleway"/>
                <a:cs typeface="Raleway"/>
                <a:sym typeface="Raleway"/>
              </a:rPr>
              <a:t>Shreya</a:t>
            </a:r>
            <a:endParaRPr b="1">
              <a:latin typeface="Raleway"/>
              <a:ea typeface="Raleway"/>
              <a:cs typeface="Raleway"/>
              <a:sym typeface="Raleway"/>
            </a:endParaRPr>
          </a:p>
          <a:p>
            <a:pPr indent="0" lvl="0" marL="0" rtl="0" algn="ctr">
              <a:spcBef>
                <a:spcPts val="0"/>
              </a:spcBef>
              <a:spcAft>
                <a:spcPts val="0"/>
              </a:spcAft>
              <a:buNone/>
            </a:pPr>
            <a:r>
              <a:rPr lang="en">
                <a:latin typeface="Raleway"/>
                <a:ea typeface="Raleway"/>
                <a:cs typeface="Raleway"/>
                <a:sym typeface="Raleway"/>
              </a:rPr>
              <a:t>Coterm in CS</a:t>
            </a:r>
            <a:endParaRPr>
              <a:latin typeface="Raleway"/>
              <a:ea typeface="Raleway"/>
              <a:cs typeface="Raleway"/>
              <a:sym typeface="Raleway"/>
            </a:endParaRPr>
          </a:p>
        </p:txBody>
      </p:sp>
      <p:sp>
        <p:nvSpPr>
          <p:cNvPr id="88" name="Google Shape;88;p15"/>
          <p:cNvSpPr txBox="1"/>
          <p:nvPr/>
        </p:nvSpPr>
        <p:spPr>
          <a:xfrm>
            <a:off x="2646175" y="3307325"/>
            <a:ext cx="1614900" cy="35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Raleway"/>
                <a:ea typeface="Raleway"/>
                <a:cs typeface="Raleway"/>
                <a:sym typeface="Raleway"/>
              </a:rPr>
              <a:t>Allie</a:t>
            </a:r>
            <a:endParaRPr b="1">
              <a:latin typeface="Raleway"/>
              <a:ea typeface="Raleway"/>
              <a:cs typeface="Raleway"/>
              <a:sym typeface="Raleway"/>
            </a:endParaRPr>
          </a:p>
          <a:p>
            <a:pPr indent="0" lvl="0" marL="0" rtl="0" algn="ctr">
              <a:spcBef>
                <a:spcPts val="0"/>
              </a:spcBef>
              <a:spcAft>
                <a:spcPts val="0"/>
              </a:spcAft>
              <a:buNone/>
            </a:pPr>
            <a:r>
              <a:rPr lang="en">
                <a:latin typeface="Raleway"/>
                <a:ea typeface="Raleway"/>
                <a:cs typeface="Raleway"/>
                <a:sym typeface="Raleway"/>
              </a:rPr>
              <a:t>BS in CS</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p:txBody>
      </p:sp>
      <p:pic>
        <p:nvPicPr>
          <p:cNvPr id="89" name="Google Shape;89;p15"/>
          <p:cNvPicPr preferRelativeResize="0"/>
          <p:nvPr/>
        </p:nvPicPr>
        <p:blipFill rotWithShape="1">
          <a:blip r:embed="rId5">
            <a:alphaModFix/>
          </a:blip>
          <a:srcRect b="38800" l="14473" r="2345" t="7226"/>
          <a:stretch/>
        </p:blipFill>
        <p:spPr>
          <a:xfrm>
            <a:off x="4630175" y="1352375"/>
            <a:ext cx="1897800" cy="1858200"/>
          </a:xfrm>
          <a:prstGeom prst="ellipse">
            <a:avLst/>
          </a:prstGeom>
          <a:noFill/>
          <a:ln>
            <a:noFill/>
          </a:ln>
        </p:spPr>
      </p:pic>
      <p:pic>
        <p:nvPicPr>
          <p:cNvPr id="90" name="Google Shape;90;p15"/>
          <p:cNvPicPr preferRelativeResize="0"/>
          <p:nvPr/>
        </p:nvPicPr>
        <p:blipFill rotWithShape="1">
          <a:blip r:embed="rId6">
            <a:alphaModFix/>
          </a:blip>
          <a:srcRect b="7764" l="0" r="0" t="16340"/>
          <a:stretch/>
        </p:blipFill>
        <p:spPr>
          <a:xfrm>
            <a:off x="6904475" y="1321325"/>
            <a:ext cx="1897800" cy="1920300"/>
          </a:xfrm>
          <a:prstGeom prst="ellipse">
            <a:avLst/>
          </a:prstGeom>
          <a:noFill/>
          <a:ln>
            <a:noFill/>
          </a:ln>
        </p:spPr>
      </p:pic>
      <p:sp>
        <p:nvSpPr>
          <p:cNvPr id="91" name="Google Shape;91;p15"/>
          <p:cNvSpPr txBox="1"/>
          <p:nvPr/>
        </p:nvSpPr>
        <p:spPr>
          <a:xfrm>
            <a:off x="4816850" y="3307325"/>
            <a:ext cx="1614900" cy="35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Raleway"/>
                <a:ea typeface="Raleway"/>
                <a:cs typeface="Raleway"/>
                <a:sym typeface="Raleway"/>
              </a:rPr>
              <a:t>Emily</a:t>
            </a:r>
            <a:endParaRPr b="1">
              <a:latin typeface="Raleway"/>
              <a:ea typeface="Raleway"/>
              <a:cs typeface="Raleway"/>
              <a:sym typeface="Raleway"/>
            </a:endParaRPr>
          </a:p>
          <a:p>
            <a:pPr indent="0" lvl="0" marL="0" rtl="0" algn="ctr">
              <a:spcBef>
                <a:spcPts val="0"/>
              </a:spcBef>
              <a:spcAft>
                <a:spcPts val="0"/>
              </a:spcAft>
              <a:buNone/>
            </a:pPr>
            <a:r>
              <a:rPr lang="en">
                <a:latin typeface="Raleway"/>
                <a:ea typeface="Raleway"/>
                <a:cs typeface="Raleway"/>
                <a:sym typeface="Raleway"/>
              </a:rPr>
              <a:t>Coterm</a:t>
            </a:r>
            <a:r>
              <a:rPr lang="en">
                <a:latin typeface="Raleway"/>
                <a:ea typeface="Raleway"/>
                <a:cs typeface="Raleway"/>
                <a:sym typeface="Raleway"/>
              </a:rPr>
              <a:t> in CS</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p:txBody>
      </p:sp>
      <p:sp>
        <p:nvSpPr>
          <p:cNvPr id="92" name="Google Shape;92;p15"/>
          <p:cNvSpPr txBox="1"/>
          <p:nvPr/>
        </p:nvSpPr>
        <p:spPr>
          <a:xfrm>
            <a:off x="7045925" y="3307325"/>
            <a:ext cx="1614900" cy="35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Raleway"/>
                <a:ea typeface="Raleway"/>
                <a:cs typeface="Raleway"/>
                <a:sym typeface="Raleway"/>
              </a:rPr>
              <a:t>Eric</a:t>
            </a:r>
            <a:endParaRPr b="1">
              <a:latin typeface="Raleway"/>
              <a:ea typeface="Raleway"/>
              <a:cs typeface="Raleway"/>
              <a:sym typeface="Raleway"/>
            </a:endParaRPr>
          </a:p>
          <a:p>
            <a:pPr indent="0" lvl="0" marL="0" rtl="0" algn="ctr">
              <a:spcBef>
                <a:spcPts val="0"/>
              </a:spcBef>
              <a:spcAft>
                <a:spcPts val="0"/>
              </a:spcAft>
              <a:buNone/>
            </a:pPr>
            <a:r>
              <a:rPr lang="en">
                <a:latin typeface="Raleway"/>
                <a:ea typeface="Raleway"/>
                <a:cs typeface="Raleway"/>
                <a:sym typeface="Raleway"/>
              </a:rPr>
              <a:t>Bs</a:t>
            </a:r>
            <a:r>
              <a:rPr lang="en">
                <a:latin typeface="Raleway"/>
                <a:ea typeface="Raleway"/>
                <a:cs typeface="Raleway"/>
                <a:sym typeface="Raleway"/>
              </a:rPr>
              <a:t> in CS</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6"/>
          <p:cNvSpPr txBox="1"/>
          <p:nvPr>
            <p:ph type="title"/>
          </p:nvPr>
        </p:nvSpPr>
        <p:spPr>
          <a:xfrm>
            <a:off x="496750" y="728050"/>
            <a:ext cx="2673000" cy="745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200"/>
              <a:t>Roadmap</a:t>
            </a:r>
            <a:endParaRPr sz="3200"/>
          </a:p>
        </p:txBody>
      </p:sp>
      <p:sp>
        <p:nvSpPr>
          <p:cNvPr id="98" name="Google Shape;98;p16"/>
          <p:cNvSpPr/>
          <p:nvPr/>
        </p:nvSpPr>
        <p:spPr>
          <a:xfrm>
            <a:off x="7090167" y="2080277"/>
            <a:ext cx="706839" cy="1242945"/>
          </a:xfrm>
          <a:custGeom>
            <a:rect b="b" l="l" r="r" t="t"/>
            <a:pathLst>
              <a:path extrusionOk="0" h="38839" w="22087">
                <a:moveTo>
                  <a:pt x="22087" y="11073"/>
                </a:moveTo>
                <a:cubicBezTo>
                  <a:pt x="22087" y="4977"/>
                  <a:pt x="17098" y="0"/>
                  <a:pt x="11002" y="0"/>
                </a:cubicBezTo>
                <a:cubicBezTo>
                  <a:pt x="4883" y="0"/>
                  <a:pt x="1" y="4977"/>
                  <a:pt x="1" y="11073"/>
                </a:cubicBezTo>
                <a:cubicBezTo>
                  <a:pt x="1" y="16979"/>
                  <a:pt x="4537" y="21813"/>
                  <a:pt x="10490" y="22158"/>
                </a:cubicBezTo>
                <a:lnTo>
                  <a:pt x="10490" y="34636"/>
                </a:lnTo>
                <a:cubicBezTo>
                  <a:pt x="9455" y="34921"/>
                  <a:pt x="8931" y="35743"/>
                  <a:pt x="8931" y="36683"/>
                </a:cubicBezTo>
                <a:cubicBezTo>
                  <a:pt x="8931" y="37862"/>
                  <a:pt x="9836" y="38838"/>
                  <a:pt x="11050" y="38838"/>
                </a:cubicBezTo>
                <a:cubicBezTo>
                  <a:pt x="12217" y="38838"/>
                  <a:pt x="13169" y="37862"/>
                  <a:pt x="13169" y="36683"/>
                </a:cubicBezTo>
                <a:cubicBezTo>
                  <a:pt x="13169" y="35731"/>
                  <a:pt x="12586" y="34909"/>
                  <a:pt x="11693" y="34624"/>
                </a:cubicBezTo>
                <a:lnTo>
                  <a:pt x="11693" y="22158"/>
                </a:lnTo>
                <a:cubicBezTo>
                  <a:pt x="17491" y="21813"/>
                  <a:pt x="22087" y="16979"/>
                  <a:pt x="22087" y="11073"/>
                </a:cubicBezTo>
                <a:close/>
                <a:moveTo>
                  <a:pt x="2418" y="11073"/>
                </a:moveTo>
                <a:cubicBezTo>
                  <a:pt x="2418" y="6346"/>
                  <a:pt x="6264" y="2536"/>
                  <a:pt x="10990" y="2536"/>
                </a:cubicBezTo>
                <a:cubicBezTo>
                  <a:pt x="15717" y="2536"/>
                  <a:pt x="19563" y="6346"/>
                  <a:pt x="19563" y="11073"/>
                </a:cubicBezTo>
                <a:cubicBezTo>
                  <a:pt x="19563" y="15800"/>
                  <a:pt x="15717" y="19634"/>
                  <a:pt x="10990" y="19634"/>
                </a:cubicBezTo>
                <a:cubicBezTo>
                  <a:pt x="6264" y="19634"/>
                  <a:pt x="2418" y="15800"/>
                  <a:pt x="2418" y="1107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6"/>
          <p:cNvSpPr/>
          <p:nvPr/>
        </p:nvSpPr>
        <p:spPr>
          <a:xfrm>
            <a:off x="1793874" y="3177018"/>
            <a:ext cx="876772" cy="1537112"/>
          </a:xfrm>
          <a:custGeom>
            <a:rect b="b" l="l" r="r" t="t"/>
            <a:pathLst>
              <a:path extrusionOk="0" h="48031" w="27397">
                <a:moveTo>
                  <a:pt x="27397" y="13693"/>
                </a:moveTo>
                <a:cubicBezTo>
                  <a:pt x="27397" y="6156"/>
                  <a:pt x="21229" y="1"/>
                  <a:pt x="13693" y="1"/>
                </a:cubicBezTo>
                <a:cubicBezTo>
                  <a:pt x="6120" y="1"/>
                  <a:pt x="1" y="6156"/>
                  <a:pt x="1" y="13693"/>
                </a:cubicBezTo>
                <a:cubicBezTo>
                  <a:pt x="1" y="20991"/>
                  <a:pt x="5751" y="26980"/>
                  <a:pt x="12895" y="27397"/>
                </a:cubicBezTo>
                <a:lnTo>
                  <a:pt x="12895" y="42827"/>
                </a:lnTo>
                <a:cubicBezTo>
                  <a:pt x="11704" y="43173"/>
                  <a:pt x="11038" y="44196"/>
                  <a:pt x="11038" y="45363"/>
                </a:cubicBezTo>
                <a:cubicBezTo>
                  <a:pt x="11038" y="46816"/>
                  <a:pt x="12216" y="48030"/>
                  <a:pt x="13705" y="48030"/>
                </a:cubicBezTo>
                <a:cubicBezTo>
                  <a:pt x="15157" y="48030"/>
                  <a:pt x="16360" y="46816"/>
                  <a:pt x="16360" y="45363"/>
                </a:cubicBezTo>
                <a:cubicBezTo>
                  <a:pt x="16360" y="44185"/>
                  <a:pt x="15574" y="43161"/>
                  <a:pt x="14538" y="42815"/>
                </a:cubicBezTo>
                <a:lnTo>
                  <a:pt x="14538" y="27397"/>
                </a:lnTo>
                <a:cubicBezTo>
                  <a:pt x="21682" y="26980"/>
                  <a:pt x="27397" y="20991"/>
                  <a:pt x="27397" y="13693"/>
                </a:cubicBezTo>
                <a:close/>
                <a:moveTo>
                  <a:pt x="3084" y="13693"/>
                </a:moveTo>
                <a:cubicBezTo>
                  <a:pt x="3084" y="7847"/>
                  <a:pt x="7835" y="3144"/>
                  <a:pt x="13681" y="3144"/>
                </a:cubicBezTo>
                <a:cubicBezTo>
                  <a:pt x="19527" y="3144"/>
                  <a:pt x="24277" y="7847"/>
                  <a:pt x="24277" y="13693"/>
                </a:cubicBezTo>
                <a:cubicBezTo>
                  <a:pt x="24277" y="19539"/>
                  <a:pt x="19527" y="24289"/>
                  <a:pt x="13681" y="24289"/>
                </a:cubicBezTo>
                <a:cubicBezTo>
                  <a:pt x="7835" y="24289"/>
                  <a:pt x="3084" y="19539"/>
                  <a:pt x="3084" y="1369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6"/>
          <p:cNvSpPr txBox="1"/>
          <p:nvPr/>
        </p:nvSpPr>
        <p:spPr>
          <a:xfrm>
            <a:off x="466000" y="-108775"/>
            <a:ext cx="9606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200">
                <a:solidFill>
                  <a:schemeClr val="dk1"/>
                </a:solidFill>
                <a:latin typeface="Lato"/>
                <a:ea typeface="Lato"/>
                <a:cs typeface="Lato"/>
                <a:sym typeface="Lato"/>
              </a:rPr>
              <a:t>-</a:t>
            </a:r>
            <a:endParaRPr sz="7200">
              <a:solidFill>
                <a:schemeClr val="dk1"/>
              </a:solidFill>
              <a:latin typeface="Lato"/>
              <a:ea typeface="Lato"/>
              <a:cs typeface="Lato"/>
              <a:sym typeface="Lato"/>
            </a:endParaRPr>
          </a:p>
        </p:txBody>
      </p:sp>
      <p:sp>
        <p:nvSpPr>
          <p:cNvPr id="101" name="Google Shape;101;p16"/>
          <p:cNvSpPr/>
          <p:nvPr/>
        </p:nvSpPr>
        <p:spPr>
          <a:xfrm>
            <a:off x="4136876" y="1017841"/>
            <a:ext cx="668756" cy="1169019"/>
          </a:xfrm>
          <a:custGeom>
            <a:rect b="b" l="l" r="r" t="t"/>
            <a:pathLst>
              <a:path extrusionOk="0" h="36529" w="20897">
                <a:moveTo>
                  <a:pt x="20896" y="10407"/>
                </a:moveTo>
                <a:cubicBezTo>
                  <a:pt x="20896" y="4680"/>
                  <a:pt x="16217" y="0"/>
                  <a:pt x="10490" y="0"/>
                </a:cubicBezTo>
                <a:cubicBezTo>
                  <a:pt x="4740" y="0"/>
                  <a:pt x="1" y="4680"/>
                  <a:pt x="1" y="10407"/>
                </a:cubicBezTo>
                <a:cubicBezTo>
                  <a:pt x="1" y="15967"/>
                  <a:pt x="4228" y="20515"/>
                  <a:pt x="9728" y="20836"/>
                </a:cubicBezTo>
                <a:lnTo>
                  <a:pt x="9728" y="32564"/>
                </a:lnTo>
                <a:cubicBezTo>
                  <a:pt x="8835" y="32838"/>
                  <a:pt x="8407" y="33600"/>
                  <a:pt x="8407" y="34493"/>
                </a:cubicBezTo>
                <a:cubicBezTo>
                  <a:pt x="8407" y="35600"/>
                  <a:pt x="9347" y="36529"/>
                  <a:pt x="10478" y="36529"/>
                </a:cubicBezTo>
                <a:cubicBezTo>
                  <a:pt x="11586" y="36529"/>
                  <a:pt x="12479" y="35600"/>
                  <a:pt x="12479" y="34493"/>
                </a:cubicBezTo>
                <a:cubicBezTo>
                  <a:pt x="12479" y="33600"/>
                  <a:pt x="11812" y="32826"/>
                  <a:pt x="11074" y="32564"/>
                </a:cubicBezTo>
                <a:lnTo>
                  <a:pt x="11074" y="20836"/>
                </a:lnTo>
                <a:cubicBezTo>
                  <a:pt x="16432" y="20515"/>
                  <a:pt x="20896" y="15967"/>
                  <a:pt x="20896" y="10407"/>
                </a:cubicBezTo>
                <a:close/>
                <a:moveTo>
                  <a:pt x="2454" y="10407"/>
                </a:moveTo>
                <a:cubicBezTo>
                  <a:pt x="2454" y="5965"/>
                  <a:pt x="6061" y="2382"/>
                  <a:pt x="10502" y="2382"/>
                </a:cubicBezTo>
                <a:cubicBezTo>
                  <a:pt x="14955" y="2382"/>
                  <a:pt x="18563" y="5965"/>
                  <a:pt x="18563" y="10407"/>
                </a:cubicBezTo>
                <a:cubicBezTo>
                  <a:pt x="18563" y="14859"/>
                  <a:pt x="14955" y="18467"/>
                  <a:pt x="10502" y="18467"/>
                </a:cubicBezTo>
                <a:cubicBezTo>
                  <a:pt x="6061" y="18467"/>
                  <a:pt x="2454" y="14859"/>
                  <a:pt x="2454" y="1040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6"/>
          <p:cNvSpPr txBox="1"/>
          <p:nvPr>
            <p:ph type="title"/>
          </p:nvPr>
        </p:nvSpPr>
        <p:spPr>
          <a:xfrm>
            <a:off x="1527713" y="2641175"/>
            <a:ext cx="1409100" cy="653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1211">
                <a:solidFill>
                  <a:schemeClr val="dk1"/>
                </a:solidFill>
              </a:rPr>
              <a:t>Needfinding Methodology</a:t>
            </a:r>
            <a:endParaRPr sz="1211">
              <a:solidFill>
                <a:schemeClr val="dk1"/>
              </a:solidFill>
            </a:endParaRPr>
          </a:p>
          <a:p>
            <a:pPr indent="0" lvl="0" marL="0" rtl="0" algn="l">
              <a:spcBef>
                <a:spcPts val="1200"/>
              </a:spcBef>
              <a:spcAft>
                <a:spcPts val="1200"/>
              </a:spcAft>
              <a:buNone/>
            </a:pPr>
            <a:r>
              <a:t/>
            </a:r>
            <a:endParaRPr b="0" sz="1400">
              <a:solidFill>
                <a:schemeClr val="lt1"/>
              </a:solidFill>
            </a:endParaRPr>
          </a:p>
        </p:txBody>
      </p:sp>
      <p:sp>
        <p:nvSpPr>
          <p:cNvPr id="103" name="Google Shape;103;p16"/>
          <p:cNvSpPr txBox="1"/>
          <p:nvPr>
            <p:ph type="title"/>
          </p:nvPr>
        </p:nvSpPr>
        <p:spPr>
          <a:xfrm>
            <a:off x="6765338" y="1775150"/>
            <a:ext cx="1409100" cy="653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1211">
                <a:solidFill>
                  <a:schemeClr val="dk1"/>
                </a:solidFill>
              </a:rPr>
              <a:t>Interview Results</a:t>
            </a:r>
            <a:endParaRPr sz="1211">
              <a:solidFill>
                <a:schemeClr val="dk1"/>
              </a:solidFill>
            </a:endParaRPr>
          </a:p>
          <a:p>
            <a:pPr indent="0" lvl="0" marL="0" rtl="0" algn="l">
              <a:spcBef>
                <a:spcPts val="1200"/>
              </a:spcBef>
              <a:spcAft>
                <a:spcPts val="1200"/>
              </a:spcAft>
              <a:buNone/>
            </a:pPr>
            <a:r>
              <a:t/>
            </a:r>
            <a:endParaRPr b="0" sz="1400">
              <a:solidFill>
                <a:schemeClr val="lt1"/>
              </a:solidFill>
            </a:endParaRPr>
          </a:p>
        </p:txBody>
      </p:sp>
      <p:sp>
        <p:nvSpPr>
          <p:cNvPr id="104" name="Google Shape;104;p16"/>
          <p:cNvSpPr txBox="1"/>
          <p:nvPr>
            <p:ph type="title"/>
          </p:nvPr>
        </p:nvSpPr>
        <p:spPr>
          <a:xfrm>
            <a:off x="3921500" y="692350"/>
            <a:ext cx="1099500" cy="3255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1211">
                <a:solidFill>
                  <a:schemeClr val="dk1"/>
                </a:solidFill>
              </a:rPr>
              <a:t>Analysis</a:t>
            </a:r>
            <a:endParaRPr sz="1211">
              <a:solidFill>
                <a:schemeClr val="dk1"/>
              </a:solidFill>
            </a:endParaRPr>
          </a:p>
          <a:p>
            <a:pPr indent="0" lvl="0" marL="0" rtl="0" algn="l">
              <a:spcBef>
                <a:spcPts val="1200"/>
              </a:spcBef>
              <a:spcAft>
                <a:spcPts val="1200"/>
              </a:spcAft>
              <a:buNone/>
            </a:pPr>
            <a:r>
              <a:t/>
            </a:r>
            <a:endParaRPr b="0" sz="1400">
              <a:solidFill>
                <a:schemeClr val="lt1"/>
              </a:solidFill>
            </a:endParaRPr>
          </a:p>
        </p:txBody>
      </p:sp>
      <p:grpSp>
        <p:nvGrpSpPr>
          <p:cNvPr id="105" name="Google Shape;105;p16"/>
          <p:cNvGrpSpPr/>
          <p:nvPr/>
        </p:nvGrpSpPr>
        <p:grpSpPr>
          <a:xfrm>
            <a:off x="613175" y="0"/>
            <a:ext cx="7657558" cy="5143570"/>
            <a:chOff x="613175" y="0"/>
            <a:chExt cx="7657558" cy="5143570"/>
          </a:xfrm>
        </p:grpSpPr>
        <p:sp>
          <p:nvSpPr>
            <p:cNvPr id="106" name="Google Shape;106;p16"/>
            <p:cNvSpPr/>
            <p:nvPr/>
          </p:nvSpPr>
          <p:spPr>
            <a:xfrm>
              <a:off x="613175" y="0"/>
              <a:ext cx="7657558" cy="5143570"/>
            </a:xfrm>
            <a:custGeom>
              <a:rect b="b" l="l" r="r" t="t"/>
              <a:pathLst>
                <a:path extrusionOk="0" h="160724" w="239280">
                  <a:moveTo>
                    <a:pt x="0" y="160723"/>
                  </a:moveTo>
                  <a:lnTo>
                    <a:pt x="178630" y="102192"/>
                  </a:lnTo>
                  <a:cubicBezTo>
                    <a:pt x="180404" y="101656"/>
                    <a:pt x="180618" y="99596"/>
                    <a:pt x="178951" y="98811"/>
                  </a:cubicBezTo>
                  <a:lnTo>
                    <a:pt x="119694" y="71843"/>
                  </a:lnTo>
                  <a:lnTo>
                    <a:pt x="113717" y="69105"/>
                  </a:lnTo>
                  <a:cubicBezTo>
                    <a:pt x="110585" y="67688"/>
                    <a:pt x="111121" y="63842"/>
                    <a:pt x="114574" y="63032"/>
                  </a:cubicBezTo>
                  <a:lnTo>
                    <a:pt x="120801" y="61568"/>
                  </a:lnTo>
                  <a:lnTo>
                    <a:pt x="216051" y="39232"/>
                  </a:lnTo>
                  <a:cubicBezTo>
                    <a:pt x="217253" y="38946"/>
                    <a:pt x="217361" y="37529"/>
                    <a:pt x="216158" y="37136"/>
                  </a:cubicBezTo>
                  <a:lnTo>
                    <a:pt x="160877" y="19027"/>
                  </a:lnTo>
                  <a:lnTo>
                    <a:pt x="160806" y="18991"/>
                  </a:lnTo>
                  <a:cubicBezTo>
                    <a:pt x="159425" y="18527"/>
                    <a:pt x="159460" y="16860"/>
                    <a:pt x="160913" y="16467"/>
                  </a:cubicBezTo>
                  <a:lnTo>
                    <a:pt x="160913" y="16467"/>
                  </a:lnTo>
                  <a:lnTo>
                    <a:pt x="221278" y="1"/>
                  </a:lnTo>
                  <a:lnTo>
                    <a:pt x="168855" y="16932"/>
                  </a:lnTo>
                  <a:cubicBezTo>
                    <a:pt x="168069" y="17182"/>
                    <a:pt x="168069" y="18110"/>
                    <a:pt x="168890" y="18313"/>
                  </a:cubicBezTo>
                  <a:lnTo>
                    <a:pt x="233791" y="35708"/>
                  </a:lnTo>
                  <a:lnTo>
                    <a:pt x="236399" y="36422"/>
                  </a:lnTo>
                  <a:cubicBezTo>
                    <a:pt x="239244" y="37172"/>
                    <a:pt x="239280" y="40518"/>
                    <a:pt x="236434" y="41327"/>
                  </a:cubicBezTo>
                  <a:lnTo>
                    <a:pt x="233625" y="42078"/>
                  </a:lnTo>
                  <a:lnTo>
                    <a:pt x="144875" y="66652"/>
                  </a:lnTo>
                  <a:cubicBezTo>
                    <a:pt x="143351" y="67081"/>
                    <a:pt x="143244" y="68795"/>
                    <a:pt x="144661" y="69355"/>
                  </a:cubicBezTo>
                  <a:lnTo>
                    <a:pt x="210360" y="95322"/>
                  </a:lnTo>
                  <a:lnTo>
                    <a:pt x="220313" y="99239"/>
                  </a:lnTo>
                  <a:cubicBezTo>
                    <a:pt x="223802" y="100620"/>
                    <a:pt x="223623" y="104788"/>
                    <a:pt x="220063" y="105990"/>
                  </a:cubicBezTo>
                  <a:lnTo>
                    <a:pt x="209431" y="109550"/>
                  </a:lnTo>
                  <a:lnTo>
                    <a:pt x="53197" y="160723"/>
                  </a:lnTo>
                  <a:close/>
                </a:path>
              </a:pathLst>
            </a:custGeom>
            <a:solidFill>
              <a:srgbClr val="FF57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6"/>
            <p:cNvSpPr/>
            <p:nvPr/>
          </p:nvSpPr>
          <p:spPr>
            <a:xfrm>
              <a:off x="2445901" y="4711376"/>
              <a:ext cx="143659" cy="69381"/>
            </a:xfrm>
            <a:custGeom>
              <a:rect b="b" l="l" r="r" t="t"/>
              <a:pathLst>
                <a:path extrusionOk="0" h="2168" w="4489">
                  <a:moveTo>
                    <a:pt x="4203" y="0"/>
                  </a:moveTo>
                  <a:lnTo>
                    <a:pt x="0" y="1346"/>
                  </a:lnTo>
                  <a:lnTo>
                    <a:pt x="286" y="2167"/>
                  </a:lnTo>
                  <a:lnTo>
                    <a:pt x="4489" y="810"/>
                  </a:lnTo>
                  <a:lnTo>
                    <a:pt x="420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6"/>
            <p:cNvSpPr/>
            <p:nvPr/>
          </p:nvSpPr>
          <p:spPr>
            <a:xfrm>
              <a:off x="2715647" y="4626027"/>
              <a:ext cx="142539" cy="69381"/>
            </a:xfrm>
            <a:custGeom>
              <a:rect b="b" l="l" r="r" t="t"/>
              <a:pathLst>
                <a:path extrusionOk="0" h="2168" w="4454">
                  <a:moveTo>
                    <a:pt x="4204" y="0"/>
                  </a:moveTo>
                  <a:lnTo>
                    <a:pt x="1" y="1346"/>
                  </a:lnTo>
                  <a:lnTo>
                    <a:pt x="251" y="2167"/>
                  </a:lnTo>
                  <a:lnTo>
                    <a:pt x="4454" y="810"/>
                  </a:lnTo>
                  <a:lnTo>
                    <a:pt x="420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6"/>
            <p:cNvSpPr/>
            <p:nvPr/>
          </p:nvSpPr>
          <p:spPr>
            <a:xfrm>
              <a:off x="2984272" y="4540677"/>
              <a:ext cx="143691" cy="68229"/>
            </a:xfrm>
            <a:custGeom>
              <a:rect b="b" l="l" r="r" t="t"/>
              <a:pathLst>
                <a:path extrusionOk="0" h="2132" w="4490">
                  <a:moveTo>
                    <a:pt x="4204" y="0"/>
                  </a:moveTo>
                  <a:lnTo>
                    <a:pt x="1" y="1310"/>
                  </a:lnTo>
                  <a:lnTo>
                    <a:pt x="251" y="2132"/>
                  </a:lnTo>
                  <a:lnTo>
                    <a:pt x="4489" y="774"/>
                  </a:lnTo>
                  <a:lnTo>
                    <a:pt x="420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6"/>
            <p:cNvSpPr/>
            <p:nvPr/>
          </p:nvSpPr>
          <p:spPr>
            <a:xfrm>
              <a:off x="3254049" y="4454944"/>
              <a:ext cx="142539" cy="68613"/>
            </a:xfrm>
            <a:custGeom>
              <a:rect b="b" l="l" r="r" t="t"/>
              <a:pathLst>
                <a:path extrusionOk="0" h="2144" w="4454">
                  <a:moveTo>
                    <a:pt x="4203" y="0"/>
                  </a:moveTo>
                  <a:lnTo>
                    <a:pt x="0" y="1322"/>
                  </a:lnTo>
                  <a:lnTo>
                    <a:pt x="250" y="2144"/>
                  </a:lnTo>
                  <a:lnTo>
                    <a:pt x="4453" y="786"/>
                  </a:lnTo>
                  <a:lnTo>
                    <a:pt x="420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6"/>
            <p:cNvSpPr/>
            <p:nvPr/>
          </p:nvSpPr>
          <p:spPr>
            <a:xfrm>
              <a:off x="1393865" y="5045926"/>
              <a:ext cx="143691" cy="69349"/>
            </a:xfrm>
            <a:custGeom>
              <a:rect b="b" l="l" r="r" t="t"/>
              <a:pathLst>
                <a:path extrusionOk="0" h="2167" w="4490">
                  <a:moveTo>
                    <a:pt x="4204" y="0"/>
                  </a:moveTo>
                  <a:lnTo>
                    <a:pt x="1" y="1345"/>
                  </a:lnTo>
                  <a:lnTo>
                    <a:pt x="287" y="2167"/>
                  </a:lnTo>
                  <a:lnTo>
                    <a:pt x="4490" y="810"/>
                  </a:lnTo>
                  <a:lnTo>
                    <a:pt x="420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6"/>
            <p:cNvSpPr/>
            <p:nvPr/>
          </p:nvSpPr>
          <p:spPr>
            <a:xfrm>
              <a:off x="1664027" y="4960576"/>
              <a:ext cx="142155" cy="69349"/>
            </a:xfrm>
            <a:custGeom>
              <a:rect b="b" l="l" r="r" t="t"/>
              <a:pathLst>
                <a:path extrusionOk="0" h="2167" w="4442">
                  <a:moveTo>
                    <a:pt x="4192" y="0"/>
                  </a:moveTo>
                  <a:lnTo>
                    <a:pt x="1" y="1345"/>
                  </a:lnTo>
                  <a:lnTo>
                    <a:pt x="239" y="2167"/>
                  </a:lnTo>
                  <a:lnTo>
                    <a:pt x="4442" y="810"/>
                  </a:lnTo>
                  <a:lnTo>
                    <a:pt x="419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6"/>
            <p:cNvSpPr/>
            <p:nvPr/>
          </p:nvSpPr>
          <p:spPr>
            <a:xfrm>
              <a:off x="1932652" y="4875227"/>
              <a:ext cx="143307" cy="68229"/>
            </a:xfrm>
            <a:custGeom>
              <a:rect b="b" l="l" r="r" t="t"/>
              <a:pathLst>
                <a:path extrusionOk="0" h="2132" w="4478">
                  <a:moveTo>
                    <a:pt x="4191" y="0"/>
                  </a:moveTo>
                  <a:lnTo>
                    <a:pt x="0" y="1310"/>
                  </a:lnTo>
                  <a:lnTo>
                    <a:pt x="239" y="2131"/>
                  </a:lnTo>
                  <a:lnTo>
                    <a:pt x="4477" y="774"/>
                  </a:lnTo>
                  <a:lnTo>
                    <a:pt x="419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6"/>
            <p:cNvSpPr/>
            <p:nvPr/>
          </p:nvSpPr>
          <p:spPr>
            <a:xfrm>
              <a:off x="2202430" y="4789877"/>
              <a:ext cx="142123" cy="68229"/>
            </a:xfrm>
            <a:custGeom>
              <a:rect b="b" l="l" r="r" t="t"/>
              <a:pathLst>
                <a:path extrusionOk="0" h="2132" w="4441">
                  <a:moveTo>
                    <a:pt x="4191" y="0"/>
                  </a:moveTo>
                  <a:lnTo>
                    <a:pt x="0" y="1310"/>
                  </a:lnTo>
                  <a:lnTo>
                    <a:pt x="238" y="2131"/>
                  </a:lnTo>
                  <a:lnTo>
                    <a:pt x="4441" y="774"/>
                  </a:lnTo>
                  <a:lnTo>
                    <a:pt x="419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6"/>
            <p:cNvSpPr/>
            <p:nvPr/>
          </p:nvSpPr>
          <p:spPr>
            <a:xfrm>
              <a:off x="3522675" y="4369594"/>
              <a:ext cx="142507" cy="67461"/>
            </a:xfrm>
            <a:custGeom>
              <a:rect b="b" l="l" r="r" t="t"/>
              <a:pathLst>
                <a:path extrusionOk="0" h="2108" w="4453">
                  <a:moveTo>
                    <a:pt x="4203" y="0"/>
                  </a:moveTo>
                  <a:lnTo>
                    <a:pt x="0" y="1322"/>
                  </a:lnTo>
                  <a:lnTo>
                    <a:pt x="250" y="2108"/>
                  </a:lnTo>
                  <a:lnTo>
                    <a:pt x="4453" y="751"/>
                  </a:lnTo>
                  <a:lnTo>
                    <a:pt x="420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6"/>
            <p:cNvSpPr/>
            <p:nvPr/>
          </p:nvSpPr>
          <p:spPr>
            <a:xfrm>
              <a:off x="3792420" y="4283092"/>
              <a:ext cx="142539" cy="67493"/>
            </a:xfrm>
            <a:custGeom>
              <a:rect b="b" l="l" r="r" t="t"/>
              <a:pathLst>
                <a:path extrusionOk="0" h="2109" w="4454">
                  <a:moveTo>
                    <a:pt x="4204" y="1"/>
                  </a:moveTo>
                  <a:lnTo>
                    <a:pt x="1" y="1358"/>
                  </a:lnTo>
                  <a:lnTo>
                    <a:pt x="251" y="2108"/>
                  </a:lnTo>
                  <a:lnTo>
                    <a:pt x="4454" y="787"/>
                  </a:lnTo>
                  <a:lnTo>
                    <a:pt x="420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6"/>
            <p:cNvSpPr/>
            <p:nvPr/>
          </p:nvSpPr>
          <p:spPr>
            <a:xfrm>
              <a:off x="4061046" y="4197743"/>
              <a:ext cx="142539" cy="67493"/>
            </a:xfrm>
            <a:custGeom>
              <a:rect b="b" l="l" r="r" t="t"/>
              <a:pathLst>
                <a:path extrusionOk="0" h="2109" w="4454">
                  <a:moveTo>
                    <a:pt x="4204" y="1"/>
                  </a:moveTo>
                  <a:lnTo>
                    <a:pt x="1" y="1358"/>
                  </a:lnTo>
                  <a:lnTo>
                    <a:pt x="251" y="2108"/>
                  </a:lnTo>
                  <a:lnTo>
                    <a:pt x="4454" y="751"/>
                  </a:lnTo>
                  <a:lnTo>
                    <a:pt x="420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6"/>
            <p:cNvSpPr/>
            <p:nvPr/>
          </p:nvSpPr>
          <p:spPr>
            <a:xfrm>
              <a:off x="4330823" y="4112393"/>
              <a:ext cx="142539" cy="66341"/>
            </a:xfrm>
            <a:custGeom>
              <a:rect b="b" l="l" r="r" t="t"/>
              <a:pathLst>
                <a:path extrusionOk="0" h="2073" w="4454">
                  <a:moveTo>
                    <a:pt x="4203" y="1"/>
                  </a:moveTo>
                  <a:lnTo>
                    <a:pt x="0" y="1358"/>
                  </a:lnTo>
                  <a:lnTo>
                    <a:pt x="215" y="2072"/>
                  </a:lnTo>
                  <a:lnTo>
                    <a:pt x="4453" y="715"/>
                  </a:lnTo>
                  <a:lnTo>
                    <a:pt x="420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6"/>
            <p:cNvSpPr/>
            <p:nvPr/>
          </p:nvSpPr>
          <p:spPr>
            <a:xfrm>
              <a:off x="4599448" y="4027044"/>
              <a:ext cx="142539" cy="66341"/>
            </a:xfrm>
            <a:custGeom>
              <a:rect b="b" l="l" r="r" t="t"/>
              <a:pathLst>
                <a:path extrusionOk="0" h="2073" w="4454">
                  <a:moveTo>
                    <a:pt x="4239" y="1"/>
                  </a:moveTo>
                  <a:lnTo>
                    <a:pt x="0" y="1358"/>
                  </a:lnTo>
                  <a:lnTo>
                    <a:pt x="250" y="2072"/>
                  </a:lnTo>
                  <a:lnTo>
                    <a:pt x="4453" y="715"/>
                  </a:lnTo>
                  <a:lnTo>
                    <a:pt x="423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6"/>
            <p:cNvSpPr/>
            <p:nvPr/>
          </p:nvSpPr>
          <p:spPr>
            <a:xfrm>
              <a:off x="4869194" y="3941694"/>
              <a:ext cx="141387" cy="64805"/>
            </a:xfrm>
            <a:custGeom>
              <a:rect b="b" l="l" r="r" t="t"/>
              <a:pathLst>
                <a:path extrusionOk="0" h="2025" w="4418">
                  <a:moveTo>
                    <a:pt x="4204" y="1"/>
                  </a:moveTo>
                  <a:lnTo>
                    <a:pt x="1" y="1322"/>
                  </a:lnTo>
                  <a:lnTo>
                    <a:pt x="215" y="2025"/>
                  </a:lnTo>
                  <a:lnTo>
                    <a:pt x="4418" y="679"/>
                  </a:lnTo>
                  <a:lnTo>
                    <a:pt x="420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6"/>
            <p:cNvSpPr/>
            <p:nvPr/>
          </p:nvSpPr>
          <p:spPr>
            <a:xfrm>
              <a:off x="5137819" y="3856345"/>
              <a:ext cx="142539" cy="64805"/>
            </a:xfrm>
            <a:custGeom>
              <a:rect b="b" l="l" r="r" t="t"/>
              <a:pathLst>
                <a:path extrusionOk="0" h="2025" w="4454">
                  <a:moveTo>
                    <a:pt x="4239" y="1"/>
                  </a:moveTo>
                  <a:lnTo>
                    <a:pt x="1" y="1322"/>
                  </a:lnTo>
                  <a:lnTo>
                    <a:pt x="215" y="2025"/>
                  </a:lnTo>
                  <a:lnTo>
                    <a:pt x="4454" y="679"/>
                  </a:lnTo>
                  <a:lnTo>
                    <a:pt x="423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6"/>
            <p:cNvSpPr/>
            <p:nvPr/>
          </p:nvSpPr>
          <p:spPr>
            <a:xfrm>
              <a:off x="5407596" y="3770995"/>
              <a:ext cx="141387" cy="63685"/>
            </a:xfrm>
            <a:custGeom>
              <a:rect b="b" l="l" r="r" t="t"/>
              <a:pathLst>
                <a:path extrusionOk="0" h="1990" w="4418">
                  <a:moveTo>
                    <a:pt x="4203" y="1"/>
                  </a:moveTo>
                  <a:lnTo>
                    <a:pt x="0" y="1322"/>
                  </a:lnTo>
                  <a:lnTo>
                    <a:pt x="215" y="1989"/>
                  </a:lnTo>
                  <a:lnTo>
                    <a:pt x="4418" y="644"/>
                  </a:lnTo>
                  <a:lnTo>
                    <a:pt x="420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6"/>
            <p:cNvSpPr/>
            <p:nvPr/>
          </p:nvSpPr>
          <p:spPr>
            <a:xfrm>
              <a:off x="5676222" y="3684526"/>
              <a:ext cx="141387" cy="63653"/>
            </a:xfrm>
            <a:custGeom>
              <a:rect b="b" l="l" r="r" t="t"/>
              <a:pathLst>
                <a:path extrusionOk="0" h="1989" w="4418">
                  <a:moveTo>
                    <a:pt x="4239" y="0"/>
                  </a:moveTo>
                  <a:lnTo>
                    <a:pt x="0" y="1357"/>
                  </a:lnTo>
                  <a:lnTo>
                    <a:pt x="215" y="1988"/>
                  </a:lnTo>
                  <a:lnTo>
                    <a:pt x="4418" y="679"/>
                  </a:lnTo>
                  <a:lnTo>
                    <a:pt x="423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6"/>
            <p:cNvSpPr/>
            <p:nvPr/>
          </p:nvSpPr>
          <p:spPr>
            <a:xfrm>
              <a:off x="5945967" y="3599176"/>
              <a:ext cx="141419" cy="63653"/>
            </a:xfrm>
            <a:custGeom>
              <a:rect b="b" l="l" r="r" t="t"/>
              <a:pathLst>
                <a:path extrusionOk="0" h="1989" w="4419">
                  <a:moveTo>
                    <a:pt x="4204" y="0"/>
                  </a:moveTo>
                  <a:lnTo>
                    <a:pt x="1" y="1357"/>
                  </a:lnTo>
                  <a:lnTo>
                    <a:pt x="215" y="1988"/>
                  </a:lnTo>
                  <a:lnTo>
                    <a:pt x="4418" y="643"/>
                  </a:lnTo>
                  <a:lnTo>
                    <a:pt x="420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6"/>
            <p:cNvSpPr/>
            <p:nvPr/>
          </p:nvSpPr>
          <p:spPr>
            <a:xfrm>
              <a:off x="6214593" y="3513827"/>
              <a:ext cx="141387" cy="62501"/>
            </a:xfrm>
            <a:custGeom>
              <a:rect b="b" l="l" r="r" t="t"/>
              <a:pathLst>
                <a:path extrusionOk="0" h="1953" w="4418">
                  <a:moveTo>
                    <a:pt x="4239" y="0"/>
                  </a:moveTo>
                  <a:lnTo>
                    <a:pt x="1" y="1346"/>
                  </a:lnTo>
                  <a:lnTo>
                    <a:pt x="215" y="1953"/>
                  </a:lnTo>
                  <a:lnTo>
                    <a:pt x="4418" y="643"/>
                  </a:lnTo>
                  <a:lnTo>
                    <a:pt x="423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6"/>
            <p:cNvSpPr/>
            <p:nvPr/>
          </p:nvSpPr>
          <p:spPr>
            <a:xfrm>
              <a:off x="6484370" y="3428477"/>
              <a:ext cx="141387" cy="62501"/>
            </a:xfrm>
            <a:custGeom>
              <a:rect b="b" l="l" r="r" t="t"/>
              <a:pathLst>
                <a:path extrusionOk="0" h="1953" w="4418">
                  <a:moveTo>
                    <a:pt x="4203" y="0"/>
                  </a:moveTo>
                  <a:lnTo>
                    <a:pt x="0" y="1310"/>
                  </a:lnTo>
                  <a:lnTo>
                    <a:pt x="179" y="1953"/>
                  </a:lnTo>
                  <a:lnTo>
                    <a:pt x="4418" y="607"/>
                  </a:lnTo>
                  <a:lnTo>
                    <a:pt x="420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6"/>
            <p:cNvSpPr/>
            <p:nvPr/>
          </p:nvSpPr>
          <p:spPr>
            <a:xfrm>
              <a:off x="6752995" y="3343128"/>
              <a:ext cx="141387" cy="61381"/>
            </a:xfrm>
            <a:custGeom>
              <a:rect b="b" l="l" r="r" t="t"/>
              <a:pathLst>
                <a:path extrusionOk="0" h="1918" w="4418">
                  <a:moveTo>
                    <a:pt x="4239" y="0"/>
                  </a:moveTo>
                  <a:lnTo>
                    <a:pt x="0" y="1310"/>
                  </a:lnTo>
                  <a:lnTo>
                    <a:pt x="215" y="1917"/>
                  </a:lnTo>
                  <a:lnTo>
                    <a:pt x="4418" y="572"/>
                  </a:lnTo>
                  <a:lnTo>
                    <a:pt x="423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6"/>
            <p:cNvSpPr/>
            <p:nvPr/>
          </p:nvSpPr>
          <p:spPr>
            <a:xfrm>
              <a:off x="7022773" y="3192622"/>
              <a:ext cx="57156" cy="126538"/>
            </a:xfrm>
            <a:custGeom>
              <a:rect b="b" l="l" r="r" t="t"/>
              <a:pathLst>
                <a:path extrusionOk="0" h="3954" w="1786">
                  <a:moveTo>
                    <a:pt x="536" y="0"/>
                  </a:moveTo>
                  <a:lnTo>
                    <a:pt x="286" y="572"/>
                  </a:lnTo>
                  <a:cubicBezTo>
                    <a:pt x="572" y="715"/>
                    <a:pt x="822" y="893"/>
                    <a:pt x="964" y="1179"/>
                  </a:cubicBezTo>
                  <a:cubicBezTo>
                    <a:pt x="1107" y="1429"/>
                    <a:pt x="1179" y="1750"/>
                    <a:pt x="1143" y="2072"/>
                  </a:cubicBezTo>
                  <a:cubicBezTo>
                    <a:pt x="1107" y="2358"/>
                    <a:pt x="1000" y="2679"/>
                    <a:pt x="786" y="2881"/>
                  </a:cubicBezTo>
                  <a:cubicBezTo>
                    <a:pt x="572" y="3096"/>
                    <a:pt x="357" y="3274"/>
                    <a:pt x="0" y="3346"/>
                  </a:cubicBezTo>
                  <a:lnTo>
                    <a:pt x="179" y="3953"/>
                  </a:lnTo>
                  <a:cubicBezTo>
                    <a:pt x="572" y="3846"/>
                    <a:pt x="1000" y="3596"/>
                    <a:pt x="1250" y="3274"/>
                  </a:cubicBezTo>
                  <a:cubicBezTo>
                    <a:pt x="1536" y="2953"/>
                    <a:pt x="1715" y="2536"/>
                    <a:pt x="1750" y="2108"/>
                  </a:cubicBezTo>
                  <a:cubicBezTo>
                    <a:pt x="1786" y="1679"/>
                    <a:pt x="1715" y="1250"/>
                    <a:pt x="1500" y="857"/>
                  </a:cubicBezTo>
                  <a:cubicBezTo>
                    <a:pt x="1286" y="500"/>
                    <a:pt x="929" y="179"/>
                    <a:pt x="53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6"/>
            <p:cNvSpPr/>
            <p:nvPr/>
          </p:nvSpPr>
          <p:spPr>
            <a:xfrm>
              <a:off x="6772421" y="3082503"/>
              <a:ext cx="137963" cy="72806"/>
            </a:xfrm>
            <a:custGeom>
              <a:rect b="b" l="l" r="r" t="t"/>
              <a:pathLst>
                <a:path extrusionOk="0" h="2275" w="4311">
                  <a:moveTo>
                    <a:pt x="215" y="0"/>
                  </a:moveTo>
                  <a:lnTo>
                    <a:pt x="1" y="572"/>
                  </a:lnTo>
                  <a:lnTo>
                    <a:pt x="4061" y="2274"/>
                  </a:lnTo>
                  <a:lnTo>
                    <a:pt x="4311" y="1739"/>
                  </a:lnTo>
                  <a:lnTo>
                    <a:pt x="21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6"/>
            <p:cNvSpPr/>
            <p:nvPr/>
          </p:nvSpPr>
          <p:spPr>
            <a:xfrm>
              <a:off x="6512948" y="2972000"/>
              <a:ext cx="136811" cy="72806"/>
            </a:xfrm>
            <a:custGeom>
              <a:rect b="b" l="l" r="r" t="t"/>
              <a:pathLst>
                <a:path extrusionOk="0" h="2275" w="4275">
                  <a:moveTo>
                    <a:pt x="215" y="0"/>
                  </a:moveTo>
                  <a:lnTo>
                    <a:pt x="0" y="536"/>
                  </a:lnTo>
                  <a:lnTo>
                    <a:pt x="4060" y="2275"/>
                  </a:lnTo>
                  <a:lnTo>
                    <a:pt x="4275" y="1739"/>
                  </a:lnTo>
                  <a:lnTo>
                    <a:pt x="21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6"/>
            <p:cNvSpPr/>
            <p:nvPr/>
          </p:nvSpPr>
          <p:spPr>
            <a:xfrm>
              <a:off x="6252323" y="2861497"/>
              <a:ext cx="137579" cy="71686"/>
            </a:xfrm>
            <a:custGeom>
              <a:rect b="b" l="l" r="r" t="t"/>
              <a:pathLst>
                <a:path extrusionOk="0" h="2240" w="4299">
                  <a:moveTo>
                    <a:pt x="251" y="1"/>
                  </a:moveTo>
                  <a:lnTo>
                    <a:pt x="1" y="501"/>
                  </a:lnTo>
                  <a:lnTo>
                    <a:pt x="4096" y="2239"/>
                  </a:lnTo>
                  <a:lnTo>
                    <a:pt x="4299" y="1751"/>
                  </a:lnTo>
                  <a:lnTo>
                    <a:pt x="25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6"/>
            <p:cNvSpPr/>
            <p:nvPr/>
          </p:nvSpPr>
          <p:spPr>
            <a:xfrm>
              <a:off x="5992850" y="2750994"/>
              <a:ext cx="136427" cy="72070"/>
            </a:xfrm>
            <a:custGeom>
              <a:rect b="b" l="l" r="r" t="t"/>
              <a:pathLst>
                <a:path extrusionOk="0" h="2252" w="4263">
                  <a:moveTo>
                    <a:pt x="215" y="1"/>
                  </a:moveTo>
                  <a:lnTo>
                    <a:pt x="0" y="501"/>
                  </a:lnTo>
                  <a:lnTo>
                    <a:pt x="4049" y="2251"/>
                  </a:lnTo>
                  <a:lnTo>
                    <a:pt x="4263" y="1715"/>
                  </a:lnTo>
                  <a:lnTo>
                    <a:pt x="21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6"/>
            <p:cNvSpPr/>
            <p:nvPr/>
          </p:nvSpPr>
          <p:spPr>
            <a:xfrm>
              <a:off x="5733377" y="2640874"/>
              <a:ext cx="136427" cy="70534"/>
            </a:xfrm>
            <a:custGeom>
              <a:rect b="b" l="l" r="r" t="t"/>
              <a:pathLst>
                <a:path extrusionOk="0" h="2204" w="4263">
                  <a:moveTo>
                    <a:pt x="215" y="1"/>
                  </a:moveTo>
                  <a:lnTo>
                    <a:pt x="0" y="453"/>
                  </a:lnTo>
                  <a:lnTo>
                    <a:pt x="4048" y="2204"/>
                  </a:lnTo>
                  <a:lnTo>
                    <a:pt x="4263" y="1704"/>
                  </a:lnTo>
                  <a:lnTo>
                    <a:pt x="21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6"/>
            <p:cNvSpPr/>
            <p:nvPr/>
          </p:nvSpPr>
          <p:spPr>
            <a:xfrm>
              <a:off x="5473905" y="2530403"/>
              <a:ext cx="136427" cy="70502"/>
            </a:xfrm>
            <a:custGeom>
              <a:rect b="b" l="l" r="r" t="t"/>
              <a:pathLst>
                <a:path extrusionOk="0" h="2203" w="4263">
                  <a:moveTo>
                    <a:pt x="179" y="0"/>
                  </a:moveTo>
                  <a:lnTo>
                    <a:pt x="0" y="464"/>
                  </a:lnTo>
                  <a:lnTo>
                    <a:pt x="4048" y="2203"/>
                  </a:lnTo>
                  <a:lnTo>
                    <a:pt x="4263" y="1703"/>
                  </a:lnTo>
                  <a:lnTo>
                    <a:pt x="17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6"/>
            <p:cNvSpPr/>
            <p:nvPr/>
          </p:nvSpPr>
          <p:spPr>
            <a:xfrm>
              <a:off x="5214048" y="2418748"/>
              <a:ext cx="135659" cy="70534"/>
            </a:xfrm>
            <a:custGeom>
              <a:rect b="b" l="l" r="r" t="t"/>
              <a:pathLst>
                <a:path extrusionOk="0" h="2204" w="4239">
                  <a:moveTo>
                    <a:pt x="179" y="1"/>
                  </a:moveTo>
                  <a:lnTo>
                    <a:pt x="0" y="465"/>
                  </a:lnTo>
                  <a:lnTo>
                    <a:pt x="4060" y="2203"/>
                  </a:lnTo>
                  <a:lnTo>
                    <a:pt x="4239" y="1751"/>
                  </a:lnTo>
                  <a:lnTo>
                    <a:pt x="17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6"/>
            <p:cNvSpPr/>
            <p:nvPr/>
          </p:nvSpPr>
          <p:spPr>
            <a:xfrm>
              <a:off x="4953423" y="2308245"/>
              <a:ext cx="136811" cy="70918"/>
            </a:xfrm>
            <a:custGeom>
              <a:rect b="b" l="l" r="r" t="t"/>
              <a:pathLst>
                <a:path extrusionOk="0" h="2216" w="4275">
                  <a:moveTo>
                    <a:pt x="214" y="1"/>
                  </a:moveTo>
                  <a:lnTo>
                    <a:pt x="0" y="465"/>
                  </a:lnTo>
                  <a:lnTo>
                    <a:pt x="4060" y="2215"/>
                  </a:lnTo>
                  <a:lnTo>
                    <a:pt x="4275" y="1751"/>
                  </a:lnTo>
                  <a:lnTo>
                    <a:pt x="21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6"/>
            <p:cNvSpPr/>
            <p:nvPr/>
          </p:nvSpPr>
          <p:spPr>
            <a:xfrm>
              <a:off x="4693950" y="2198126"/>
              <a:ext cx="136811" cy="69381"/>
            </a:xfrm>
            <a:custGeom>
              <a:rect b="b" l="l" r="r" t="t"/>
              <a:pathLst>
                <a:path extrusionOk="0" h="2168" w="4275">
                  <a:moveTo>
                    <a:pt x="214" y="1"/>
                  </a:moveTo>
                  <a:lnTo>
                    <a:pt x="0" y="418"/>
                  </a:lnTo>
                  <a:cubicBezTo>
                    <a:pt x="357" y="596"/>
                    <a:pt x="679" y="703"/>
                    <a:pt x="1036" y="882"/>
                  </a:cubicBezTo>
                  <a:lnTo>
                    <a:pt x="2036" y="1311"/>
                  </a:lnTo>
                  <a:lnTo>
                    <a:pt x="4060" y="2168"/>
                  </a:lnTo>
                  <a:lnTo>
                    <a:pt x="4274" y="1739"/>
                  </a:lnTo>
                  <a:lnTo>
                    <a:pt x="2203" y="846"/>
                  </a:lnTo>
                  <a:lnTo>
                    <a:pt x="1214" y="418"/>
                  </a:lnTo>
                  <a:cubicBezTo>
                    <a:pt x="893" y="275"/>
                    <a:pt x="500" y="144"/>
                    <a:pt x="2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6"/>
            <p:cNvSpPr/>
            <p:nvPr/>
          </p:nvSpPr>
          <p:spPr>
            <a:xfrm>
              <a:off x="4682494" y="2038500"/>
              <a:ext cx="141387" cy="53732"/>
            </a:xfrm>
            <a:custGeom>
              <a:rect b="b" l="l" r="r" t="t"/>
              <a:pathLst>
                <a:path extrusionOk="0" h="1679" w="4418">
                  <a:moveTo>
                    <a:pt x="4311" y="0"/>
                  </a:moveTo>
                  <a:lnTo>
                    <a:pt x="2144" y="536"/>
                  </a:lnTo>
                  <a:lnTo>
                    <a:pt x="1072" y="822"/>
                  </a:lnTo>
                  <a:cubicBezTo>
                    <a:pt x="715" y="893"/>
                    <a:pt x="322" y="1036"/>
                    <a:pt x="1" y="1322"/>
                  </a:cubicBezTo>
                  <a:lnTo>
                    <a:pt x="287" y="1679"/>
                  </a:lnTo>
                  <a:cubicBezTo>
                    <a:pt x="537" y="1465"/>
                    <a:pt x="822" y="1358"/>
                    <a:pt x="1215" y="1250"/>
                  </a:cubicBezTo>
                  <a:lnTo>
                    <a:pt x="2287" y="1000"/>
                  </a:lnTo>
                  <a:lnTo>
                    <a:pt x="4418" y="429"/>
                  </a:lnTo>
                  <a:lnTo>
                    <a:pt x="431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6"/>
            <p:cNvSpPr/>
            <p:nvPr/>
          </p:nvSpPr>
          <p:spPr>
            <a:xfrm>
              <a:off x="4956847" y="1969151"/>
              <a:ext cx="140235" cy="48036"/>
            </a:xfrm>
            <a:custGeom>
              <a:rect b="b" l="l" r="r" t="t"/>
              <a:pathLst>
                <a:path extrusionOk="0" h="1501" w="4382">
                  <a:moveTo>
                    <a:pt x="4275" y="0"/>
                  </a:moveTo>
                  <a:lnTo>
                    <a:pt x="0" y="1072"/>
                  </a:lnTo>
                  <a:lnTo>
                    <a:pt x="107" y="1500"/>
                  </a:lnTo>
                  <a:lnTo>
                    <a:pt x="4382" y="393"/>
                  </a:lnTo>
                  <a:lnTo>
                    <a:pt x="427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6"/>
            <p:cNvSpPr/>
            <p:nvPr/>
          </p:nvSpPr>
          <p:spPr>
            <a:xfrm>
              <a:off x="5230049" y="1898651"/>
              <a:ext cx="140235" cy="48804"/>
            </a:xfrm>
            <a:custGeom>
              <a:rect b="b" l="l" r="r" t="t"/>
              <a:pathLst>
                <a:path extrusionOk="0" h="1525" w="4382">
                  <a:moveTo>
                    <a:pt x="4274" y="1"/>
                  </a:moveTo>
                  <a:lnTo>
                    <a:pt x="0" y="1108"/>
                  </a:lnTo>
                  <a:lnTo>
                    <a:pt x="107" y="1525"/>
                  </a:lnTo>
                  <a:lnTo>
                    <a:pt x="4382" y="429"/>
                  </a:lnTo>
                  <a:lnTo>
                    <a:pt x="427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6"/>
            <p:cNvSpPr/>
            <p:nvPr/>
          </p:nvSpPr>
          <p:spPr>
            <a:xfrm>
              <a:off x="5504371" y="1829302"/>
              <a:ext cx="140235" cy="47652"/>
            </a:xfrm>
            <a:custGeom>
              <a:rect b="b" l="l" r="r" t="t"/>
              <a:pathLst>
                <a:path extrusionOk="0" h="1489" w="4382">
                  <a:moveTo>
                    <a:pt x="4275" y="1"/>
                  </a:moveTo>
                  <a:lnTo>
                    <a:pt x="1" y="1060"/>
                  </a:lnTo>
                  <a:lnTo>
                    <a:pt x="108" y="1489"/>
                  </a:lnTo>
                  <a:lnTo>
                    <a:pt x="4382" y="394"/>
                  </a:lnTo>
                  <a:lnTo>
                    <a:pt x="427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6"/>
            <p:cNvSpPr/>
            <p:nvPr/>
          </p:nvSpPr>
          <p:spPr>
            <a:xfrm>
              <a:off x="5777572" y="1758450"/>
              <a:ext cx="140235" cy="48036"/>
            </a:xfrm>
            <a:custGeom>
              <a:rect b="b" l="l" r="r" t="t"/>
              <a:pathLst>
                <a:path extrusionOk="0" h="1501" w="4382">
                  <a:moveTo>
                    <a:pt x="4275" y="0"/>
                  </a:moveTo>
                  <a:lnTo>
                    <a:pt x="0" y="1107"/>
                  </a:lnTo>
                  <a:lnTo>
                    <a:pt x="108" y="1500"/>
                  </a:lnTo>
                  <a:lnTo>
                    <a:pt x="4382" y="393"/>
                  </a:lnTo>
                  <a:lnTo>
                    <a:pt x="427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6"/>
            <p:cNvSpPr/>
            <p:nvPr/>
          </p:nvSpPr>
          <p:spPr>
            <a:xfrm>
              <a:off x="6051894" y="1689101"/>
              <a:ext cx="139115" cy="46884"/>
            </a:xfrm>
            <a:custGeom>
              <a:rect b="b" l="l" r="r" t="t"/>
              <a:pathLst>
                <a:path extrusionOk="0" h="1465" w="4347">
                  <a:moveTo>
                    <a:pt x="4275" y="0"/>
                  </a:moveTo>
                  <a:lnTo>
                    <a:pt x="1" y="1107"/>
                  </a:lnTo>
                  <a:lnTo>
                    <a:pt x="72" y="1465"/>
                  </a:lnTo>
                  <a:lnTo>
                    <a:pt x="4347" y="357"/>
                  </a:lnTo>
                  <a:lnTo>
                    <a:pt x="427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6"/>
            <p:cNvSpPr/>
            <p:nvPr/>
          </p:nvSpPr>
          <p:spPr>
            <a:xfrm>
              <a:off x="6325096" y="1619753"/>
              <a:ext cx="140267" cy="45380"/>
            </a:xfrm>
            <a:custGeom>
              <a:rect b="b" l="l" r="r" t="t"/>
              <a:pathLst>
                <a:path extrusionOk="0" h="1418" w="4383">
                  <a:moveTo>
                    <a:pt x="4275" y="0"/>
                  </a:moveTo>
                  <a:lnTo>
                    <a:pt x="1" y="1072"/>
                  </a:lnTo>
                  <a:lnTo>
                    <a:pt x="108" y="1417"/>
                  </a:lnTo>
                  <a:lnTo>
                    <a:pt x="4382" y="322"/>
                  </a:lnTo>
                  <a:lnTo>
                    <a:pt x="427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6"/>
            <p:cNvSpPr/>
            <p:nvPr/>
          </p:nvSpPr>
          <p:spPr>
            <a:xfrm>
              <a:off x="6599449" y="1549252"/>
              <a:ext cx="139083" cy="45380"/>
            </a:xfrm>
            <a:custGeom>
              <a:rect b="b" l="l" r="r" t="t"/>
              <a:pathLst>
                <a:path extrusionOk="0" h="1418" w="4346">
                  <a:moveTo>
                    <a:pt x="4275" y="1"/>
                  </a:moveTo>
                  <a:lnTo>
                    <a:pt x="0" y="1096"/>
                  </a:lnTo>
                  <a:lnTo>
                    <a:pt x="72" y="1417"/>
                  </a:lnTo>
                  <a:lnTo>
                    <a:pt x="4346" y="322"/>
                  </a:lnTo>
                  <a:lnTo>
                    <a:pt x="427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6"/>
            <p:cNvSpPr/>
            <p:nvPr/>
          </p:nvSpPr>
          <p:spPr>
            <a:xfrm>
              <a:off x="6872619" y="1479904"/>
              <a:ext cx="140267" cy="45380"/>
            </a:xfrm>
            <a:custGeom>
              <a:rect b="b" l="l" r="r" t="t"/>
              <a:pathLst>
                <a:path extrusionOk="0" h="1418" w="4383">
                  <a:moveTo>
                    <a:pt x="4275" y="1"/>
                  </a:moveTo>
                  <a:lnTo>
                    <a:pt x="1" y="1060"/>
                  </a:lnTo>
                  <a:lnTo>
                    <a:pt x="72" y="1418"/>
                  </a:lnTo>
                  <a:lnTo>
                    <a:pt x="4382" y="310"/>
                  </a:lnTo>
                  <a:lnTo>
                    <a:pt x="427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6"/>
            <p:cNvSpPr/>
            <p:nvPr/>
          </p:nvSpPr>
          <p:spPr>
            <a:xfrm>
              <a:off x="7145821" y="1409051"/>
              <a:ext cx="139883" cy="45732"/>
            </a:xfrm>
            <a:custGeom>
              <a:rect b="b" l="l" r="r" t="t"/>
              <a:pathLst>
                <a:path extrusionOk="0" h="1429" w="4371">
                  <a:moveTo>
                    <a:pt x="4311" y="0"/>
                  </a:moveTo>
                  <a:lnTo>
                    <a:pt x="1" y="1107"/>
                  </a:lnTo>
                  <a:lnTo>
                    <a:pt x="108" y="1429"/>
                  </a:lnTo>
                  <a:lnTo>
                    <a:pt x="4370" y="322"/>
                  </a:lnTo>
                  <a:lnTo>
                    <a:pt x="431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6"/>
            <p:cNvSpPr/>
            <p:nvPr/>
          </p:nvSpPr>
          <p:spPr>
            <a:xfrm>
              <a:off x="7420174" y="1339702"/>
              <a:ext cx="138699" cy="44611"/>
            </a:xfrm>
            <a:custGeom>
              <a:rect b="b" l="l" r="r" t="t"/>
              <a:pathLst>
                <a:path extrusionOk="0" h="1394" w="4334">
                  <a:moveTo>
                    <a:pt x="4263" y="0"/>
                  </a:moveTo>
                  <a:lnTo>
                    <a:pt x="0" y="1107"/>
                  </a:lnTo>
                  <a:lnTo>
                    <a:pt x="72" y="1393"/>
                  </a:lnTo>
                  <a:lnTo>
                    <a:pt x="4334" y="286"/>
                  </a:lnTo>
                  <a:lnTo>
                    <a:pt x="426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6"/>
            <p:cNvSpPr/>
            <p:nvPr/>
          </p:nvSpPr>
          <p:spPr>
            <a:xfrm>
              <a:off x="7693376" y="1269202"/>
              <a:ext cx="139851" cy="44227"/>
            </a:xfrm>
            <a:custGeom>
              <a:rect b="b" l="l" r="r" t="t"/>
              <a:pathLst>
                <a:path extrusionOk="0" h="1382" w="4370">
                  <a:moveTo>
                    <a:pt x="4298" y="1"/>
                  </a:moveTo>
                  <a:lnTo>
                    <a:pt x="0" y="1096"/>
                  </a:lnTo>
                  <a:lnTo>
                    <a:pt x="71" y="1382"/>
                  </a:lnTo>
                  <a:lnTo>
                    <a:pt x="4370" y="286"/>
                  </a:lnTo>
                  <a:lnTo>
                    <a:pt x="429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6"/>
            <p:cNvSpPr/>
            <p:nvPr/>
          </p:nvSpPr>
          <p:spPr>
            <a:xfrm>
              <a:off x="7745571" y="1140426"/>
              <a:ext cx="139083" cy="49188"/>
            </a:xfrm>
            <a:custGeom>
              <a:rect b="b" l="l" r="r" t="t"/>
              <a:pathLst>
                <a:path extrusionOk="0" h="1537" w="4346">
                  <a:moveTo>
                    <a:pt x="72" y="0"/>
                  </a:moveTo>
                  <a:lnTo>
                    <a:pt x="0" y="250"/>
                  </a:lnTo>
                  <a:lnTo>
                    <a:pt x="2108" y="893"/>
                  </a:lnTo>
                  <a:lnTo>
                    <a:pt x="3167" y="1215"/>
                  </a:lnTo>
                  <a:lnTo>
                    <a:pt x="3703" y="1358"/>
                  </a:lnTo>
                  <a:cubicBezTo>
                    <a:pt x="3882" y="1429"/>
                    <a:pt x="4060" y="1465"/>
                    <a:pt x="4203" y="1536"/>
                  </a:cubicBezTo>
                  <a:lnTo>
                    <a:pt x="4346" y="1286"/>
                  </a:lnTo>
                  <a:cubicBezTo>
                    <a:pt x="4167" y="1179"/>
                    <a:pt x="3953" y="1143"/>
                    <a:pt x="3774" y="1108"/>
                  </a:cubicBezTo>
                  <a:lnTo>
                    <a:pt x="3239" y="929"/>
                  </a:lnTo>
                  <a:lnTo>
                    <a:pt x="2215" y="643"/>
                  </a:lnTo>
                  <a:lnTo>
                    <a:pt x="7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6"/>
            <p:cNvSpPr/>
            <p:nvPr/>
          </p:nvSpPr>
          <p:spPr>
            <a:xfrm>
              <a:off x="7474642" y="1060772"/>
              <a:ext cx="137963" cy="48068"/>
            </a:xfrm>
            <a:custGeom>
              <a:rect b="b" l="l" r="r" t="t"/>
              <a:pathLst>
                <a:path extrusionOk="0" h="1502" w="4311">
                  <a:moveTo>
                    <a:pt x="72" y="1"/>
                  </a:moveTo>
                  <a:lnTo>
                    <a:pt x="1" y="251"/>
                  </a:lnTo>
                  <a:lnTo>
                    <a:pt x="4239" y="1501"/>
                  </a:lnTo>
                  <a:lnTo>
                    <a:pt x="4311" y="1251"/>
                  </a:lnTo>
                  <a:lnTo>
                    <a:pt x="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6"/>
            <p:cNvSpPr/>
            <p:nvPr/>
          </p:nvSpPr>
          <p:spPr>
            <a:xfrm>
              <a:off x="7203744" y="982303"/>
              <a:ext cx="137963" cy="46884"/>
            </a:xfrm>
            <a:custGeom>
              <a:rect b="b" l="l" r="r" t="t"/>
              <a:pathLst>
                <a:path extrusionOk="0" h="1465" w="4311">
                  <a:moveTo>
                    <a:pt x="72" y="0"/>
                  </a:moveTo>
                  <a:lnTo>
                    <a:pt x="0" y="214"/>
                  </a:lnTo>
                  <a:lnTo>
                    <a:pt x="4239" y="1465"/>
                  </a:lnTo>
                  <a:lnTo>
                    <a:pt x="4311" y="1250"/>
                  </a:lnTo>
                  <a:lnTo>
                    <a:pt x="7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6"/>
            <p:cNvSpPr/>
            <p:nvPr/>
          </p:nvSpPr>
          <p:spPr>
            <a:xfrm>
              <a:off x="6932847" y="902650"/>
              <a:ext cx="137963" cy="46532"/>
            </a:xfrm>
            <a:custGeom>
              <a:rect b="b" l="l" r="r" t="t"/>
              <a:pathLst>
                <a:path extrusionOk="0" h="1454" w="4311">
                  <a:moveTo>
                    <a:pt x="72" y="1"/>
                  </a:moveTo>
                  <a:lnTo>
                    <a:pt x="0" y="215"/>
                  </a:lnTo>
                  <a:lnTo>
                    <a:pt x="4239" y="1453"/>
                  </a:lnTo>
                  <a:lnTo>
                    <a:pt x="4310" y="1251"/>
                  </a:lnTo>
                  <a:lnTo>
                    <a:pt x="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6"/>
            <p:cNvSpPr/>
            <p:nvPr/>
          </p:nvSpPr>
          <p:spPr>
            <a:xfrm>
              <a:off x="6661917" y="823029"/>
              <a:ext cx="136811" cy="46500"/>
            </a:xfrm>
            <a:custGeom>
              <a:rect b="b" l="l" r="r" t="t"/>
              <a:pathLst>
                <a:path extrusionOk="0" h="1453" w="4275">
                  <a:moveTo>
                    <a:pt x="37" y="0"/>
                  </a:moveTo>
                  <a:lnTo>
                    <a:pt x="1" y="215"/>
                  </a:lnTo>
                  <a:lnTo>
                    <a:pt x="4239" y="1453"/>
                  </a:lnTo>
                  <a:lnTo>
                    <a:pt x="4275" y="1239"/>
                  </a:lnTo>
                  <a:lnTo>
                    <a:pt x="3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6"/>
            <p:cNvSpPr/>
            <p:nvPr/>
          </p:nvSpPr>
          <p:spPr>
            <a:xfrm>
              <a:off x="6391020" y="743376"/>
              <a:ext cx="136811" cy="46532"/>
            </a:xfrm>
            <a:custGeom>
              <a:rect b="b" l="l" r="r" t="t"/>
              <a:pathLst>
                <a:path extrusionOk="0" h="1454" w="4275">
                  <a:moveTo>
                    <a:pt x="36" y="1"/>
                  </a:moveTo>
                  <a:lnTo>
                    <a:pt x="0" y="180"/>
                  </a:lnTo>
                  <a:lnTo>
                    <a:pt x="4239" y="1454"/>
                  </a:lnTo>
                  <a:lnTo>
                    <a:pt x="4275" y="1239"/>
                  </a:lnTo>
                  <a:lnTo>
                    <a:pt x="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p:nvPr/>
          </p:nvSpPr>
          <p:spPr>
            <a:xfrm>
              <a:off x="6120122" y="664907"/>
              <a:ext cx="136811" cy="44227"/>
            </a:xfrm>
            <a:custGeom>
              <a:rect b="b" l="l" r="r" t="t"/>
              <a:pathLst>
                <a:path extrusionOk="0" h="1382" w="4275">
                  <a:moveTo>
                    <a:pt x="36" y="0"/>
                  </a:moveTo>
                  <a:lnTo>
                    <a:pt x="0" y="143"/>
                  </a:lnTo>
                  <a:lnTo>
                    <a:pt x="4239" y="1381"/>
                  </a:lnTo>
                  <a:lnTo>
                    <a:pt x="4274" y="1203"/>
                  </a:lnTo>
                  <a:lnTo>
                    <a:pt x="3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6"/>
            <p:cNvSpPr/>
            <p:nvPr/>
          </p:nvSpPr>
          <p:spPr>
            <a:xfrm>
              <a:off x="5867498" y="563556"/>
              <a:ext cx="118505" cy="65925"/>
            </a:xfrm>
            <a:custGeom>
              <a:rect b="b" l="l" r="r" t="t"/>
              <a:pathLst>
                <a:path extrusionOk="0" h="2060" w="3703">
                  <a:moveTo>
                    <a:pt x="0" y="0"/>
                  </a:moveTo>
                  <a:cubicBezTo>
                    <a:pt x="0" y="393"/>
                    <a:pt x="179" y="738"/>
                    <a:pt x="500" y="1024"/>
                  </a:cubicBezTo>
                  <a:cubicBezTo>
                    <a:pt x="643" y="1131"/>
                    <a:pt x="822" y="1238"/>
                    <a:pt x="1000" y="1274"/>
                  </a:cubicBezTo>
                  <a:lnTo>
                    <a:pt x="1536" y="1453"/>
                  </a:lnTo>
                  <a:lnTo>
                    <a:pt x="3667" y="2060"/>
                  </a:lnTo>
                  <a:lnTo>
                    <a:pt x="3703" y="1917"/>
                  </a:lnTo>
                  <a:lnTo>
                    <a:pt x="1572" y="1274"/>
                  </a:lnTo>
                  <a:cubicBezTo>
                    <a:pt x="1250" y="1167"/>
                    <a:pt x="858" y="1096"/>
                    <a:pt x="607" y="881"/>
                  </a:cubicBezTo>
                  <a:cubicBezTo>
                    <a:pt x="322" y="667"/>
                    <a:pt x="179" y="322"/>
                    <a:pt x="17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6"/>
            <p:cNvSpPr/>
            <p:nvPr/>
          </p:nvSpPr>
          <p:spPr>
            <a:xfrm>
              <a:off x="5981426" y="456477"/>
              <a:ext cx="137579" cy="43075"/>
            </a:xfrm>
            <a:custGeom>
              <a:rect b="b" l="l" r="r" t="t"/>
              <a:pathLst>
                <a:path extrusionOk="0" h="1346" w="4299">
                  <a:moveTo>
                    <a:pt x="4263" y="1"/>
                  </a:moveTo>
                  <a:lnTo>
                    <a:pt x="0" y="1203"/>
                  </a:lnTo>
                  <a:lnTo>
                    <a:pt x="36" y="1346"/>
                  </a:lnTo>
                  <a:lnTo>
                    <a:pt x="4298" y="143"/>
                  </a:lnTo>
                  <a:lnTo>
                    <a:pt x="426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6"/>
            <p:cNvSpPr/>
            <p:nvPr/>
          </p:nvSpPr>
          <p:spPr>
            <a:xfrm>
              <a:off x="6253475" y="380281"/>
              <a:ext cx="136427" cy="41955"/>
            </a:xfrm>
            <a:custGeom>
              <a:rect b="b" l="l" r="r" t="t"/>
              <a:pathLst>
                <a:path extrusionOk="0" h="1311" w="4263">
                  <a:moveTo>
                    <a:pt x="4227" y="0"/>
                  </a:moveTo>
                  <a:lnTo>
                    <a:pt x="0" y="1167"/>
                  </a:lnTo>
                  <a:lnTo>
                    <a:pt x="36" y="1310"/>
                  </a:lnTo>
                  <a:lnTo>
                    <a:pt x="4263" y="72"/>
                  </a:lnTo>
                  <a:lnTo>
                    <a:pt x="422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6"/>
            <p:cNvSpPr/>
            <p:nvPr/>
          </p:nvSpPr>
          <p:spPr>
            <a:xfrm>
              <a:off x="6525525" y="302932"/>
              <a:ext cx="136427" cy="40803"/>
            </a:xfrm>
            <a:custGeom>
              <a:rect b="b" l="l" r="r" t="t"/>
              <a:pathLst>
                <a:path extrusionOk="0" h="1275" w="4263">
                  <a:moveTo>
                    <a:pt x="4227" y="0"/>
                  </a:moveTo>
                  <a:lnTo>
                    <a:pt x="0" y="1203"/>
                  </a:lnTo>
                  <a:lnTo>
                    <a:pt x="0" y="1274"/>
                  </a:lnTo>
                  <a:lnTo>
                    <a:pt x="4263" y="72"/>
                  </a:lnTo>
                  <a:lnTo>
                    <a:pt x="422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6"/>
            <p:cNvSpPr/>
            <p:nvPr/>
          </p:nvSpPr>
          <p:spPr>
            <a:xfrm>
              <a:off x="6797574" y="226351"/>
              <a:ext cx="135275" cy="40035"/>
            </a:xfrm>
            <a:custGeom>
              <a:rect b="b" l="l" r="r" t="t"/>
              <a:pathLst>
                <a:path extrusionOk="0" h="1251" w="4227">
                  <a:moveTo>
                    <a:pt x="4227" y="0"/>
                  </a:moveTo>
                  <a:lnTo>
                    <a:pt x="0" y="1179"/>
                  </a:lnTo>
                  <a:lnTo>
                    <a:pt x="0" y="1250"/>
                  </a:lnTo>
                  <a:lnTo>
                    <a:pt x="4227" y="36"/>
                  </a:lnTo>
                  <a:lnTo>
                    <a:pt x="422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6"/>
            <p:cNvSpPr/>
            <p:nvPr/>
          </p:nvSpPr>
          <p:spPr>
            <a:xfrm>
              <a:off x="7068472" y="149002"/>
              <a:ext cx="136459" cy="40035"/>
            </a:xfrm>
            <a:custGeom>
              <a:rect b="b" l="l" r="r" t="t"/>
              <a:pathLst>
                <a:path extrusionOk="0" h="1251" w="4264">
                  <a:moveTo>
                    <a:pt x="4263" y="0"/>
                  </a:moveTo>
                  <a:lnTo>
                    <a:pt x="1" y="1215"/>
                  </a:lnTo>
                  <a:lnTo>
                    <a:pt x="36" y="1250"/>
                  </a:lnTo>
                  <a:lnTo>
                    <a:pt x="4263" y="36"/>
                  </a:lnTo>
                  <a:lnTo>
                    <a:pt x="426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6"/>
            <p:cNvSpPr/>
            <p:nvPr/>
          </p:nvSpPr>
          <p:spPr>
            <a:xfrm>
              <a:off x="7340521" y="91078"/>
              <a:ext cx="68229" cy="19458"/>
            </a:xfrm>
            <a:custGeom>
              <a:rect b="b" l="l" r="r" t="t"/>
              <a:pathLst>
                <a:path extrusionOk="0" h="608" w="2132">
                  <a:moveTo>
                    <a:pt x="1" y="608"/>
                  </a:moveTo>
                  <a:lnTo>
                    <a:pt x="213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64" name="Google Shape;164;p16"/>
          <p:cNvPicPr preferRelativeResize="0"/>
          <p:nvPr/>
        </p:nvPicPr>
        <p:blipFill>
          <a:blip r:embed="rId3">
            <a:alphaModFix/>
          </a:blip>
          <a:stretch>
            <a:fillRect/>
          </a:stretch>
        </p:blipFill>
        <p:spPr>
          <a:xfrm>
            <a:off x="1886488" y="3242775"/>
            <a:ext cx="784174" cy="784174"/>
          </a:xfrm>
          <a:prstGeom prst="rect">
            <a:avLst/>
          </a:prstGeom>
          <a:noFill/>
          <a:ln>
            <a:noFill/>
          </a:ln>
        </p:spPr>
      </p:pic>
      <p:pic>
        <p:nvPicPr>
          <p:cNvPr id="165" name="Google Shape;165;p16"/>
          <p:cNvPicPr preferRelativeResize="0"/>
          <p:nvPr/>
        </p:nvPicPr>
        <p:blipFill>
          <a:blip r:embed="rId4">
            <a:alphaModFix/>
          </a:blip>
          <a:stretch>
            <a:fillRect/>
          </a:stretch>
        </p:blipFill>
        <p:spPr>
          <a:xfrm>
            <a:off x="4173163" y="1050725"/>
            <a:ext cx="596174" cy="596174"/>
          </a:xfrm>
          <a:prstGeom prst="rect">
            <a:avLst/>
          </a:prstGeom>
          <a:noFill/>
          <a:ln>
            <a:noFill/>
          </a:ln>
        </p:spPr>
      </p:pic>
      <p:pic>
        <p:nvPicPr>
          <p:cNvPr id="166" name="Google Shape;166;p16"/>
          <p:cNvPicPr preferRelativeResize="0"/>
          <p:nvPr/>
        </p:nvPicPr>
        <p:blipFill>
          <a:blip r:embed="rId5">
            <a:alphaModFix/>
          </a:blip>
          <a:stretch>
            <a:fillRect/>
          </a:stretch>
        </p:blipFill>
        <p:spPr>
          <a:xfrm>
            <a:off x="7171825" y="2126900"/>
            <a:ext cx="596150" cy="596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7"/>
          <p:cNvSpPr txBox="1"/>
          <p:nvPr>
            <p:ph type="title"/>
          </p:nvPr>
        </p:nvSpPr>
        <p:spPr>
          <a:xfrm>
            <a:off x="496750" y="728050"/>
            <a:ext cx="2673000" cy="745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200"/>
              <a:t>Roadmap</a:t>
            </a:r>
            <a:endParaRPr sz="3200"/>
          </a:p>
        </p:txBody>
      </p:sp>
      <p:sp>
        <p:nvSpPr>
          <p:cNvPr id="172" name="Google Shape;172;p17"/>
          <p:cNvSpPr/>
          <p:nvPr/>
        </p:nvSpPr>
        <p:spPr>
          <a:xfrm>
            <a:off x="7090167" y="2080277"/>
            <a:ext cx="706839" cy="1242945"/>
          </a:xfrm>
          <a:custGeom>
            <a:rect b="b" l="l" r="r" t="t"/>
            <a:pathLst>
              <a:path extrusionOk="0" h="38839" w="22087">
                <a:moveTo>
                  <a:pt x="22087" y="11073"/>
                </a:moveTo>
                <a:cubicBezTo>
                  <a:pt x="22087" y="4977"/>
                  <a:pt x="17098" y="0"/>
                  <a:pt x="11002" y="0"/>
                </a:cubicBezTo>
                <a:cubicBezTo>
                  <a:pt x="4883" y="0"/>
                  <a:pt x="1" y="4977"/>
                  <a:pt x="1" y="11073"/>
                </a:cubicBezTo>
                <a:cubicBezTo>
                  <a:pt x="1" y="16979"/>
                  <a:pt x="4537" y="21813"/>
                  <a:pt x="10490" y="22158"/>
                </a:cubicBezTo>
                <a:lnTo>
                  <a:pt x="10490" y="34636"/>
                </a:lnTo>
                <a:cubicBezTo>
                  <a:pt x="9455" y="34921"/>
                  <a:pt x="8931" y="35743"/>
                  <a:pt x="8931" y="36683"/>
                </a:cubicBezTo>
                <a:cubicBezTo>
                  <a:pt x="8931" y="37862"/>
                  <a:pt x="9836" y="38838"/>
                  <a:pt x="11050" y="38838"/>
                </a:cubicBezTo>
                <a:cubicBezTo>
                  <a:pt x="12217" y="38838"/>
                  <a:pt x="13169" y="37862"/>
                  <a:pt x="13169" y="36683"/>
                </a:cubicBezTo>
                <a:cubicBezTo>
                  <a:pt x="13169" y="35731"/>
                  <a:pt x="12586" y="34909"/>
                  <a:pt x="11693" y="34624"/>
                </a:cubicBezTo>
                <a:lnTo>
                  <a:pt x="11693" y="22158"/>
                </a:lnTo>
                <a:cubicBezTo>
                  <a:pt x="17491" y="21813"/>
                  <a:pt x="22087" y="16979"/>
                  <a:pt x="22087" y="11073"/>
                </a:cubicBezTo>
                <a:close/>
                <a:moveTo>
                  <a:pt x="2418" y="11073"/>
                </a:moveTo>
                <a:cubicBezTo>
                  <a:pt x="2418" y="6346"/>
                  <a:pt x="6264" y="2536"/>
                  <a:pt x="10990" y="2536"/>
                </a:cubicBezTo>
                <a:cubicBezTo>
                  <a:pt x="15717" y="2536"/>
                  <a:pt x="19563" y="6346"/>
                  <a:pt x="19563" y="11073"/>
                </a:cubicBezTo>
                <a:cubicBezTo>
                  <a:pt x="19563" y="15800"/>
                  <a:pt x="15717" y="19634"/>
                  <a:pt x="10990" y="19634"/>
                </a:cubicBezTo>
                <a:cubicBezTo>
                  <a:pt x="6264" y="19634"/>
                  <a:pt x="2418" y="15800"/>
                  <a:pt x="2418" y="1107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7"/>
          <p:cNvSpPr/>
          <p:nvPr/>
        </p:nvSpPr>
        <p:spPr>
          <a:xfrm>
            <a:off x="1793874" y="3177018"/>
            <a:ext cx="876772" cy="1537112"/>
          </a:xfrm>
          <a:custGeom>
            <a:rect b="b" l="l" r="r" t="t"/>
            <a:pathLst>
              <a:path extrusionOk="0" h="48031" w="27397">
                <a:moveTo>
                  <a:pt x="27397" y="13693"/>
                </a:moveTo>
                <a:cubicBezTo>
                  <a:pt x="27397" y="6156"/>
                  <a:pt x="21229" y="1"/>
                  <a:pt x="13693" y="1"/>
                </a:cubicBezTo>
                <a:cubicBezTo>
                  <a:pt x="6120" y="1"/>
                  <a:pt x="1" y="6156"/>
                  <a:pt x="1" y="13693"/>
                </a:cubicBezTo>
                <a:cubicBezTo>
                  <a:pt x="1" y="20991"/>
                  <a:pt x="5751" y="26980"/>
                  <a:pt x="12895" y="27397"/>
                </a:cubicBezTo>
                <a:lnTo>
                  <a:pt x="12895" y="42827"/>
                </a:lnTo>
                <a:cubicBezTo>
                  <a:pt x="11704" y="43173"/>
                  <a:pt x="11038" y="44196"/>
                  <a:pt x="11038" y="45363"/>
                </a:cubicBezTo>
                <a:cubicBezTo>
                  <a:pt x="11038" y="46816"/>
                  <a:pt x="12216" y="48030"/>
                  <a:pt x="13705" y="48030"/>
                </a:cubicBezTo>
                <a:cubicBezTo>
                  <a:pt x="15157" y="48030"/>
                  <a:pt x="16360" y="46816"/>
                  <a:pt x="16360" y="45363"/>
                </a:cubicBezTo>
                <a:cubicBezTo>
                  <a:pt x="16360" y="44185"/>
                  <a:pt x="15574" y="43161"/>
                  <a:pt x="14538" y="42815"/>
                </a:cubicBezTo>
                <a:lnTo>
                  <a:pt x="14538" y="27397"/>
                </a:lnTo>
                <a:cubicBezTo>
                  <a:pt x="21682" y="26980"/>
                  <a:pt x="27397" y="20991"/>
                  <a:pt x="27397" y="13693"/>
                </a:cubicBezTo>
                <a:close/>
                <a:moveTo>
                  <a:pt x="3084" y="13693"/>
                </a:moveTo>
                <a:cubicBezTo>
                  <a:pt x="3084" y="7847"/>
                  <a:pt x="7835" y="3144"/>
                  <a:pt x="13681" y="3144"/>
                </a:cubicBezTo>
                <a:cubicBezTo>
                  <a:pt x="19527" y="3144"/>
                  <a:pt x="24277" y="7847"/>
                  <a:pt x="24277" y="13693"/>
                </a:cubicBezTo>
                <a:cubicBezTo>
                  <a:pt x="24277" y="19539"/>
                  <a:pt x="19527" y="24289"/>
                  <a:pt x="13681" y="24289"/>
                </a:cubicBezTo>
                <a:cubicBezTo>
                  <a:pt x="7835" y="24289"/>
                  <a:pt x="3084" y="19539"/>
                  <a:pt x="3084" y="1369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7"/>
          <p:cNvSpPr txBox="1"/>
          <p:nvPr/>
        </p:nvSpPr>
        <p:spPr>
          <a:xfrm>
            <a:off x="466000" y="-108775"/>
            <a:ext cx="9606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200">
                <a:solidFill>
                  <a:schemeClr val="accent3"/>
                </a:solidFill>
                <a:latin typeface="Lato"/>
                <a:ea typeface="Lato"/>
                <a:cs typeface="Lato"/>
                <a:sym typeface="Lato"/>
              </a:rPr>
              <a:t>-</a:t>
            </a:r>
            <a:endParaRPr sz="7200">
              <a:solidFill>
                <a:schemeClr val="accent3"/>
              </a:solidFill>
              <a:latin typeface="Lato"/>
              <a:ea typeface="Lato"/>
              <a:cs typeface="Lato"/>
              <a:sym typeface="Lato"/>
            </a:endParaRPr>
          </a:p>
        </p:txBody>
      </p:sp>
      <p:sp>
        <p:nvSpPr>
          <p:cNvPr id="175" name="Google Shape;175;p17"/>
          <p:cNvSpPr/>
          <p:nvPr/>
        </p:nvSpPr>
        <p:spPr>
          <a:xfrm>
            <a:off x="4136876" y="1017841"/>
            <a:ext cx="668756" cy="1169019"/>
          </a:xfrm>
          <a:custGeom>
            <a:rect b="b" l="l" r="r" t="t"/>
            <a:pathLst>
              <a:path extrusionOk="0" h="36529" w="20897">
                <a:moveTo>
                  <a:pt x="20896" y="10407"/>
                </a:moveTo>
                <a:cubicBezTo>
                  <a:pt x="20896" y="4680"/>
                  <a:pt x="16217" y="0"/>
                  <a:pt x="10490" y="0"/>
                </a:cubicBezTo>
                <a:cubicBezTo>
                  <a:pt x="4740" y="0"/>
                  <a:pt x="1" y="4680"/>
                  <a:pt x="1" y="10407"/>
                </a:cubicBezTo>
                <a:cubicBezTo>
                  <a:pt x="1" y="15967"/>
                  <a:pt x="4228" y="20515"/>
                  <a:pt x="9728" y="20836"/>
                </a:cubicBezTo>
                <a:lnTo>
                  <a:pt x="9728" y="32564"/>
                </a:lnTo>
                <a:cubicBezTo>
                  <a:pt x="8835" y="32838"/>
                  <a:pt x="8407" y="33600"/>
                  <a:pt x="8407" y="34493"/>
                </a:cubicBezTo>
                <a:cubicBezTo>
                  <a:pt x="8407" y="35600"/>
                  <a:pt x="9347" y="36529"/>
                  <a:pt x="10478" y="36529"/>
                </a:cubicBezTo>
                <a:cubicBezTo>
                  <a:pt x="11586" y="36529"/>
                  <a:pt x="12479" y="35600"/>
                  <a:pt x="12479" y="34493"/>
                </a:cubicBezTo>
                <a:cubicBezTo>
                  <a:pt x="12479" y="33600"/>
                  <a:pt x="11812" y="32826"/>
                  <a:pt x="11074" y="32564"/>
                </a:cubicBezTo>
                <a:lnTo>
                  <a:pt x="11074" y="20836"/>
                </a:lnTo>
                <a:cubicBezTo>
                  <a:pt x="16432" y="20515"/>
                  <a:pt x="20896" y="15967"/>
                  <a:pt x="20896" y="10407"/>
                </a:cubicBezTo>
                <a:close/>
                <a:moveTo>
                  <a:pt x="2454" y="10407"/>
                </a:moveTo>
                <a:cubicBezTo>
                  <a:pt x="2454" y="5965"/>
                  <a:pt x="6061" y="2382"/>
                  <a:pt x="10502" y="2382"/>
                </a:cubicBezTo>
                <a:cubicBezTo>
                  <a:pt x="14955" y="2382"/>
                  <a:pt x="18563" y="5965"/>
                  <a:pt x="18563" y="10407"/>
                </a:cubicBezTo>
                <a:cubicBezTo>
                  <a:pt x="18563" y="14859"/>
                  <a:pt x="14955" y="18467"/>
                  <a:pt x="10502" y="18467"/>
                </a:cubicBezTo>
                <a:cubicBezTo>
                  <a:pt x="6061" y="18467"/>
                  <a:pt x="2454" y="14859"/>
                  <a:pt x="2454" y="1040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7"/>
          <p:cNvSpPr txBox="1"/>
          <p:nvPr>
            <p:ph type="title"/>
          </p:nvPr>
        </p:nvSpPr>
        <p:spPr>
          <a:xfrm>
            <a:off x="1527713" y="2641175"/>
            <a:ext cx="1409100" cy="653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1211">
                <a:solidFill>
                  <a:schemeClr val="dk1"/>
                </a:solidFill>
              </a:rPr>
              <a:t>Needfinding Methodology</a:t>
            </a:r>
            <a:endParaRPr sz="1211">
              <a:solidFill>
                <a:schemeClr val="dk1"/>
              </a:solidFill>
            </a:endParaRPr>
          </a:p>
          <a:p>
            <a:pPr indent="0" lvl="0" marL="0" rtl="0" algn="l">
              <a:spcBef>
                <a:spcPts val="1200"/>
              </a:spcBef>
              <a:spcAft>
                <a:spcPts val="1200"/>
              </a:spcAft>
              <a:buNone/>
            </a:pPr>
            <a:r>
              <a:t/>
            </a:r>
            <a:endParaRPr b="0" sz="1400">
              <a:solidFill>
                <a:schemeClr val="lt1"/>
              </a:solidFill>
            </a:endParaRPr>
          </a:p>
        </p:txBody>
      </p:sp>
      <p:sp>
        <p:nvSpPr>
          <p:cNvPr id="177" name="Google Shape;177;p17"/>
          <p:cNvSpPr txBox="1"/>
          <p:nvPr>
            <p:ph type="title"/>
          </p:nvPr>
        </p:nvSpPr>
        <p:spPr>
          <a:xfrm>
            <a:off x="6765338" y="1775150"/>
            <a:ext cx="1409100" cy="653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1211">
                <a:solidFill>
                  <a:schemeClr val="lt2"/>
                </a:solidFill>
              </a:rPr>
              <a:t>Interview Results</a:t>
            </a:r>
            <a:endParaRPr sz="1211">
              <a:solidFill>
                <a:schemeClr val="lt2"/>
              </a:solidFill>
            </a:endParaRPr>
          </a:p>
          <a:p>
            <a:pPr indent="0" lvl="0" marL="0" rtl="0" algn="l">
              <a:spcBef>
                <a:spcPts val="1200"/>
              </a:spcBef>
              <a:spcAft>
                <a:spcPts val="1200"/>
              </a:spcAft>
              <a:buNone/>
            </a:pPr>
            <a:r>
              <a:t/>
            </a:r>
            <a:endParaRPr b="0" sz="1400">
              <a:solidFill>
                <a:schemeClr val="lt1"/>
              </a:solidFill>
            </a:endParaRPr>
          </a:p>
        </p:txBody>
      </p:sp>
      <p:sp>
        <p:nvSpPr>
          <p:cNvPr id="178" name="Google Shape;178;p17"/>
          <p:cNvSpPr txBox="1"/>
          <p:nvPr>
            <p:ph type="title"/>
          </p:nvPr>
        </p:nvSpPr>
        <p:spPr>
          <a:xfrm>
            <a:off x="3921500" y="692350"/>
            <a:ext cx="1099500" cy="3255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1211">
                <a:solidFill>
                  <a:schemeClr val="lt2"/>
                </a:solidFill>
              </a:rPr>
              <a:t>Analysis</a:t>
            </a:r>
            <a:endParaRPr sz="1211">
              <a:solidFill>
                <a:schemeClr val="lt2"/>
              </a:solidFill>
            </a:endParaRPr>
          </a:p>
          <a:p>
            <a:pPr indent="0" lvl="0" marL="0" rtl="0" algn="l">
              <a:spcBef>
                <a:spcPts val="1200"/>
              </a:spcBef>
              <a:spcAft>
                <a:spcPts val="1200"/>
              </a:spcAft>
              <a:buNone/>
            </a:pPr>
            <a:r>
              <a:t/>
            </a:r>
            <a:endParaRPr b="0" sz="1400">
              <a:solidFill>
                <a:schemeClr val="lt1"/>
              </a:solidFill>
            </a:endParaRPr>
          </a:p>
        </p:txBody>
      </p:sp>
      <p:grpSp>
        <p:nvGrpSpPr>
          <p:cNvPr id="179" name="Google Shape;179;p17"/>
          <p:cNvGrpSpPr/>
          <p:nvPr/>
        </p:nvGrpSpPr>
        <p:grpSpPr>
          <a:xfrm>
            <a:off x="613175" y="0"/>
            <a:ext cx="7657558" cy="5143570"/>
            <a:chOff x="613175" y="0"/>
            <a:chExt cx="7657558" cy="5143570"/>
          </a:xfrm>
        </p:grpSpPr>
        <p:sp>
          <p:nvSpPr>
            <p:cNvPr id="180" name="Google Shape;180;p17"/>
            <p:cNvSpPr/>
            <p:nvPr/>
          </p:nvSpPr>
          <p:spPr>
            <a:xfrm>
              <a:off x="613175" y="0"/>
              <a:ext cx="7657558" cy="5143570"/>
            </a:xfrm>
            <a:custGeom>
              <a:rect b="b" l="l" r="r" t="t"/>
              <a:pathLst>
                <a:path extrusionOk="0" h="160724" w="239280">
                  <a:moveTo>
                    <a:pt x="0" y="160723"/>
                  </a:moveTo>
                  <a:lnTo>
                    <a:pt x="178630" y="102192"/>
                  </a:lnTo>
                  <a:cubicBezTo>
                    <a:pt x="180404" y="101656"/>
                    <a:pt x="180618" y="99596"/>
                    <a:pt x="178951" y="98811"/>
                  </a:cubicBezTo>
                  <a:lnTo>
                    <a:pt x="119694" y="71843"/>
                  </a:lnTo>
                  <a:lnTo>
                    <a:pt x="113717" y="69105"/>
                  </a:lnTo>
                  <a:cubicBezTo>
                    <a:pt x="110585" y="67688"/>
                    <a:pt x="111121" y="63842"/>
                    <a:pt x="114574" y="63032"/>
                  </a:cubicBezTo>
                  <a:lnTo>
                    <a:pt x="120801" y="61568"/>
                  </a:lnTo>
                  <a:lnTo>
                    <a:pt x="216051" y="39232"/>
                  </a:lnTo>
                  <a:cubicBezTo>
                    <a:pt x="217253" y="38946"/>
                    <a:pt x="217361" y="37529"/>
                    <a:pt x="216158" y="37136"/>
                  </a:cubicBezTo>
                  <a:lnTo>
                    <a:pt x="160877" y="19027"/>
                  </a:lnTo>
                  <a:lnTo>
                    <a:pt x="160806" y="18991"/>
                  </a:lnTo>
                  <a:cubicBezTo>
                    <a:pt x="159425" y="18527"/>
                    <a:pt x="159460" y="16860"/>
                    <a:pt x="160913" y="16467"/>
                  </a:cubicBezTo>
                  <a:lnTo>
                    <a:pt x="160913" y="16467"/>
                  </a:lnTo>
                  <a:lnTo>
                    <a:pt x="221278" y="1"/>
                  </a:lnTo>
                  <a:lnTo>
                    <a:pt x="168855" y="16932"/>
                  </a:lnTo>
                  <a:cubicBezTo>
                    <a:pt x="168069" y="17182"/>
                    <a:pt x="168069" y="18110"/>
                    <a:pt x="168890" y="18313"/>
                  </a:cubicBezTo>
                  <a:lnTo>
                    <a:pt x="233791" y="35708"/>
                  </a:lnTo>
                  <a:lnTo>
                    <a:pt x="236399" y="36422"/>
                  </a:lnTo>
                  <a:cubicBezTo>
                    <a:pt x="239244" y="37172"/>
                    <a:pt x="239280" y="40518"/>
                    <a:pt x="236434" y="41327"/>
                  </a:cubicBezTo>
                  <a:lnTo>
                    <a:pt x="233625" y="42078"/>
                  </a:lnTo>
                  <a:lnTo>
                    <a:pt x="144875" y="66652"/>
                  </a:lnTo>
                  <a:cubicBezTo>
                    <a:pt x="143351" y="67081"/>
                    <a:pt x="143244" y="68795"/>
                    <a:pt x="144661" y="69355"/>
                  </a:cubicBezTo>
                  <a:lnTo>
                    <a:pt x="210360" y="95322"/>
                  </a:lnTo>
                  <a:lnTo>
                    <a:pt x="220313" y="99239"/>
                  </a:lnTo>
                  <a:cubicBezTo>
                    <a:pt x="223802" y="100620"/>
                    <a:pt x="223623" y="104788"/>
                    <a:pt x="220063" y="105990"/>
                  </a:cubicBezTo>
                  <a:lnTo>
                    <a:pt x="209431" y="109550"/>
                  </a:lnTo>
                  <a:lnTo>
                    <a:pt x="53197" y="160723"/>
                  </a:lnTo>
                  <a:close/>
                </a:path>
              </a:pathLst>
            </a:custGeom>
            <a:solidFill>
              <a:srgbClr val="FF57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7"/>
            <p:cNvSpPr/>
            <p:nvPr/>
          </p:nvSpPr>
          <p:spPr>
            <a:xfrm>
              <a:off x="2445901" y="4711376"/>
              <a:ext cx="143659" cy="69381"/>
            </a:xfrm>
            <a:custGeom>
              <a:rect b="b" l="l" r="r" t="t"/>
              <a:pathLst>
                <a:path extrusionOk="0" h="2168" w="4489">
                  <a:moveTo>
                    <a:pt x="4203" y="0"/>
                  </a:moveTo>
                  <a:lnTo>
                    <a:pt x="0" y="1346"/>
                  </a:lnTo>
                  <a:lnTo>
                    <a:pt x="286" y="2167"/>
                  </a:lnTo>
                  <a:lnTo>
                    <a:pt x="4489" y="810"/>
                  </a:lnTo>
                  <a:lnTo>
                    <a:pt x="420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7"/>
            <p:cNvSpPr/>
            <p:nvPr/>
          </p:nvSpPr>
          <p:spPr>
            <a:xfrm>
              <a:off x="2715647" y="4626027"/>
              <a:ext cx="142539" cy="69381"/>
            </a:xfrm>
            <a:custGeom>
              <a:rect b="b" l="l" r="r" t="t"/>
              <a:pathLst>
                <a:path extrusionOk="0" h="2168" w="4454">
                  <a:moveTo>
                    <a:pt x="4204" y="0"/>
                  </a:moveTo>
                  <a:lnTo>
                    <a:pt x="1" y="1346"/>
                  </a:lnTo>
                  <a:lnTo>
                    <a:pt x="251" y="2167"/>
                  </a:lnTo>
                  <a:lnTo>
                    <a:pt x="4454" y="810"/>
                  </a:lnTo>
                  <a:lnTo>
                    <a:pt x="420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7"/>
            <p:cNvSpPr/>
            <p:nvPr/>
          </p:nvSpPr>
          <p:spPr>
            <a:xfrm>
              <a:off x="2984272" y="4540677"/>
              <a:ext cx="143691" cy="68229"/>
            </a:xfrm>
            <a:custGeom>
              <a:rect b="b" l="l" r="r" t="t"/>
              <a:pathLst>
                <a:path extrusionOk="0" h="2132" w="4490">
                  <a:moveTo>
                    <a:pt x="4204" y="0"/>
                  </a:moveTo>
                  <a:lnTo>
                    <a:pt x="1" y="1310"/>
                  </a:lnTo>
                  <a:lnTo>
                    <a:pt x="251" y="2132"/>
                  </a:lnTo>
                  <a:lnTo>
                    <a:pt x="4489" y="774"/>
                  </a:lnTo>
                  <a:lnTo>
                    <a:pt x="420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7"/>
            <p:cNvSpPr/>
            <p:nvPr/>
          </p:nvSpPr>
          <p:spPr>
            <a:xfrm>
              <a:off x="3254049" y="4454944"/>
              <a:ext cx="142539" cy="68613"/>
            </a:xfrm>
            <a:custGeom>
              <a:rect b="b" l="l" r="r" t="t"/>
              <a:pathLst>
                <a:path extrusionOk="0" h="2144" w="4454">
                  <a:moveTo>
                    <a:pt x="4203" y="0"/>
                  </a:moveTo>
                  <a:lnTo>
                    <a:pt x="0" y="1322"/>
                  </a:lnTo>
                  <a:lnTo>
                    <a:pt x="250" y="2144"/>
                  </a:lnTo>
                  <a:lnTo>
                    <a:pt x="4453" y="786"/>
                  </a:lnTo>
                  <a:lnTo>
                    <a:pt x="420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7"/>
            <p:cNvSpPr/>
            <p:nvPr/>
          </p:nvSpPr>
          <p:spPr>
            <a:xfrm>
              <a:off x="1393865" y="5045926"/>
              <a:ext cx="143691" cy="69349"/>
            </a:xfrm>
            <a:custGeom>
              <a:rect b="b" l="l" r="r" t="t"/>
              <a:pathLst>
                <a:path extrusionOk="0" h="2167" w="4490">
                  <a:moveTo>
                    <a:pt x="4204" y="0"/>
                  </a:moveTo>
                  <a:lnTo>
                    <a:pt x="1" y="1345"/>
                  </a:lnTo>
                  <a:lnTo>
                    <a:pt x="287" y="2167"/>
                  </a:lnTo>
                  <a:lnTo>
                    <a:pt x="4490" y="810"/>
                  </a:lnTo>
                  <a:lnTo>
                    <a:pt x="420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7"/>
            <p:cNvSpPr/>
            <p:nvPr/>
          </p:nvSpPr>
          <p:spPr>
            <a:xfrm>
              <a:off x="1664027" y="4960576"/>
              <a:ext cx="142155" cy="69349"/>
            </a:xfrm>
            <a:custGeom>
              <a:rect b="b" l="l" r="r" t="t"/>
              <a:pathLst>
                <a:path extrusionOk="0" h="2167" w="4442">
                  <a:moveTo>
                    <a:pt x="4192" y="0"/>
                  </a:moveTo>
                  <a:lnTo>
                    <a:pt x="1" y="1345"/>
                  </a:lnTo>
                  <a:lnTo>
                    <a:pt x="239" y="2167"/>
                  </a:lnTo>
                  <a:lnTo>
                    <a:pt x="4442" y="810"/>
                  </a:lnTo>
                  <a:lnTo>
                    <a:pt x="419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7"/>
            <p:cNvSpPr/>
            <p:nvPr/>
          </p:nvSpPr>
          <p:spPr>
            <a:xfrm>
              <a:off x="1932652" y="4875227"/>
              <a:ext cx="143307" cy="68229"/>
            </a:xfrm>
            <a:custGeom>
              <a:rect b="b" l="l" r="r" t="t"/>
              <a:pathLst>
                <a:path extrusionOk="0" h="2132" w="4478">
                  <a:moveTo>
                    <a:pt x="4191" y="0"/>
                  </a:moveTo>
                  <a:lnTo>
                    <a:pt x="0" y="1310"/>
                  </a:lnTo>
                  <a:lnTo>
                    <a:pt x="239" y="2131"/>
                  </a:lnTo>
                  <a:lnTo>
                    <a:pt x="4477" y="774"/>
                  </a:lnTo>
                  <a:lnTo>
                    <a:pt x="419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7"/>
            <p:cNvSpPr/>
            <p:nvPr/>
          </p:nvSpPr>
          <p:spPr>
            <a:xfrm>
              <a:off x="2202430" y="4789877"/>
              <a:ext cx="142123" cy="68229"/>
            </a:xfrm>
            <a:custGeom>
              <a:rect b="b" l="l" r="r" t="t"/>
              <a:pathLst>
                <a:path extrusionOk="0" h="2132" w="4441">
                  <a:moveTo>
                    <a:pt x="4191" y="0"/>
                  </a:moveTo>
                  <a:lnTo>
                    <a:pt x="0" y="1310"/>
                  </a:lnTo>
                  <a:lnTo>
                    <a:pt x="238" y="2131"/>
                  </a:lnTo>
                  <a:lnTo>
                    <a:pt x="4441" y="774"/>
                  </a:lnTo>
                  <a:lnTo>
                    <a:pt x="419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7"/>
            <p:cNvSpPr/>
            <p:nvPr/>
          </p:nvSpPr>
          <p:spPr>
            <a:xfrm>
              <a:off x="3522675" y="4369594"/>
              <a:ext cx="142507" cy="67461"/>
            </a:xfrm>
            <a:custGeom>
              <a:rect b="b" l="l" r="r" t="t"/>
              <a:pathLst>
                <a:path extrusionOk="0" h="2108" w="4453">
                  <a:moveTo>
                    <a:pt x="4203" y="0"/>
                  </a:moveTo>
                  <a:lnTo>
                    <a:pt x="0" y="1322"/>
                  </a:lnTo>
                  <a:lnTo>
                    <a:pt x="250" y="2108"/>
                  </a:lnTo>
                  <a:lnTo>
                    <a:pt x="4453" y="751"/>
                  </a:lnTo>
                  <a:lnTo>
                    <a:pt x="420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7"/>
            <p:cNvSpPr/>
            <p:nvPr/>
          </p:nvSpPr>
          <p:spPr>
            <a:xfrm>
              <a:off x="3792420" y="4283092"/>
              <a:ext cx="142539" cy="67493"/>
            </a:xfrm>
            <a:custGeom>
              <a:rect b="b" l="l" r="r" t="t"/>
              <a:pathLst>
                <a:path extrusionOk="0" h="2109" w="4454">
                  <a:moveTo>
                    <a:pt x="4204" y="1"/>
                  </a:moveTo>
                  <a:lnTo>
                    <a:pt x="1" y="1358"/>
                  </a:lnTo>
                  <a:lnTo>
                    <a:pt x="251" y="2108"/>
                  </a:lnTo>
                  <a:lnTo>
                    <a:pt x="4454" y="787"/>
                  </a:lnTo>
                  <a:lnTo>
                    <a:pt x="420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7"/>
            <p:cNvSpPr/>
            <p:nvPr/>
          </p:nvSpPr>
          <p:spPr>
            <a:xfrm>
              <a:off x="4061046" y="4197743"/>
              <a:ext cx="142539" cy="67493"/>
            </a:xfrm>
            <a:custGeom>
              <a:rect b="b" l="l" r="r" t="t"/>
              <a:pathLst>
                <a:path extrusionOk="0" h="2109" w="4454">
                  <a:moveTo>
                    <a:pt x="4204" y="1"/>
                  </a:moveTo>
                  <a:lnTo>
                    <a:pt x="1" y="1358"/>
                  </a:lnTo>
                  <a:lnTo>
                    <a:pt x="251" y="2108"/>
                  </a:lnTo>
                  <a:lnTo>
                    <a:pt x="4454" y="751"/>
                  </a:lnTo>
                  <a:lnTo>
                    <a:pt x="420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7"/>
            <p:cNvSpPr/>
            <p:nvPr/>
          </p:nvSpPr>
          <p:spPr>
            <a:xfrm>
              <a:off x="4330823" y="4112393"/>
              <a:ext cx="142539" cy="66341"/>
            </a:xfrm>
            <a:custGeom>
              <a:rect b="b" l="l" r="r" t="t"/>
              <a:pathLst>
                <a:path extrusionOk="0" h="2073" w="4454">
                  <a:moveTo>
                    <a:pt x="4203" y="1"/>
                  </a:moveTo>
                  <a:lnTo>
                    <a:pt x="0" y="1358"/>
                  </a:lnTo>
                  <a:lnTo>
                    <a:pt x="215" y="2072"/>
                  </a:lnTo>
                  <a:lnTo>
                    <a:pt x="4453" y="715"/>
                  </a:lnTo>
                  <a:lnTo>
                    <a:pt x="420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7"/>
            <p:cNvSpPr/>
            <p:nvPr/>
          </p:nvSpPr>
          <p:spPr>
            <a:xfrm>
              <a:off x="4599448" y="4027044"/>
              <a:ext cx="142539" cy="66341"/>
            </a:xfrm>
            <a:custGeom>
              <a:rect b="b" l="l" r="r" t="t"/>
              <a:pathLst>
                <a:path extrusionOk="0" h="2073" w="4454">
                  <a:moveTo>
                    <a:pt x="4239" y="1"/>
                  </a:moveTo>
                  <a:lnTo>
                    <a:pt x="0" y="1358"/>
                  </a:lnTo>
                  <a:lnTo>
                    <a:pt x="250" y="2072"/>
                  </a:lnTo>
                  <a:lnTo>
                    <a:pt x="4453" y="715"/>
                  </a:lnTo>
                  <a:lnTo>
                    <a:pt x="423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7"/>
            <p:cNvSpPr/>
            <p:nvPr/>
          </p:nvSpPr>
          <p:spPr>
            <a:xfrm>
              <a:off x="4869194" y="3941694"/>
              <a:ext cx="141387" cy="64805"/>
            </a:xfrm>
            <a:custGeom>
              <a:rect b="b" l="l" r="r" t="t"/>
              <a:pathLst>
                <a:path extrusionOk="0" h="2025" w="4418">
                  <a:moveTo>
                    <a:pt x="4204" y="1"/>
                  </a:moveTo>
                  <a:lnTo>
                    <a:pt x="1" y="1322"/>
                  </a:lnTo>
                  <a:lnTo>
                    <a:pt x="215" y="2025"/>
                  </a:lnTo>
                  <a:lnTo>
                    <a:pt x="4418" y="679"/>
                  </a:lnTo>
                  <a:lnTo>
                    <a:pt x="420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7"/>
            <p:cNvSpPr/>
            <p:nvPr/>
          </p:nvSpPr>
          <p:spPr>
            <a:xfrm>
              <a:off x="5137819" y="3856345"/>
              <a:ext cx="142539" cy="64805"/>
            </a:xfrm>
            <a:custGeom>
              <a:rect b="b" l="l" r="r" t="t"/>
              <a:pathLst>
                <a:path extrusionOk="0" h="2025" w="4454">
                  <a:moveTo>
                    <a:pt x="4239" y="1"/>
                  </a:moveTo>
                  <a:lnTo>
                    <a:pt x="1" y="1322"/>
                  </a:lnTo>
                  <a:lnTo>
                    <a:pt x="215" y="2025"/>
                  </a:lnTo>
                  <a:lnTo>
                    <a:pt x="4454" y="679"/>
                  </a:lnTo>
                  <a:lnTo>
                    <a:pt x="423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7"/>
            <p:cNvSpPr/>
            <p:nvPr/>
          </p:nvSpPr>
          <p:spPr>
            <a:xfrm>
              <a:off x="5407596" y="3770995"/>
              <a:ext cx="141387" cy="63685"/>
            </a:xfrm>
            <a:custGeom>
              <a:rect b="b" l="l" r="r" t="t"/>
              <a:pathLst>
                <a:path extrusionOk="0" h="1990" w="4418">
                  <a:moveTo>
                    <a:pt x="4203" y="1"/>
                  </a:moveTo>
                  <a:lnTo>
                    <a:pt x="0" y="1322"/>
                  </a:lnTo>
                  <a:lnTo>
                    <a:pt x="215" y="1989"/>
                  </a:lnTo>
                  <a:lnTo>
                    <a:pt x="4418" y="644"/>
                  </a:lnTo>
                  <a:lnTo>
                    <a:pt x="420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7"/>
            <p:cNvSpPr/>
            <p:nvPr/>
          </p:nvSpPr>
          <p:spPr>
            <a:xfrm>
              <a:off x="5676222" y="3684526"/>
              <a:ext cx="141387" cy="63653"/>
            </a:xfrm>
            <a:custGeom>
              <a:rect b="b" l="l" r="r" t="t"/>
              <a:pathLst>
                <a:path extrusionOk="0" h="1989" w="4418">
                  <a:moveTo>
                    <a:pt x="4239" y="0"/>
                  </a:moveTo>
                  <a:lnTo>
                    <a:pt x="0" y="1357"/>
                  </a:lnTo>
                  <a:lnTo>
                    <a:pt x="215" y="1988"/>
                  </a:lnTo>
                  <a:lnTo>
                    <a:pt x="4418" y="679"/>
                  </a:lnTo>
                  <a:lnTo>
                    <a:pt x="423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7"/>
            <p:cNvSpPr/>
            <p:nvPr/>
          </p:nvSpPr>
          <p:spPr>
            <a:xfrm>
              <a:off x="5945967" y="3599176"/>
              <a:ext cx="141419" cy="63653"/>
            </a:xfrm>
            <a:custGeom>
              <a:rect b="b" l="l" r="r" t="t"/>
              <a:pathLst>
                <a:path extrusionOk="0" h="1989" w="4419">
                  <a:moveTo>
                    <a:pt x="4204" y="0"/>
                  </a:moveTo>
                  <a:lnTo>
                    <a:pt x="1" y="1357"/>
                  </a:lnTo>
                  <a:lnTo>
                    <a:pt x="215" y="1988"/>
                  </a:lnTo>
                  <a:lnTo>
                    <a:pt x="4418" y="643"/>
                  </a:lnTo>
                  <a:lnTo>
                    <a:pt x="420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7"/>
            <p:cNvSpPr/>
            <p:nvPr/>
          </p:nvSpPr>
          <p:spPr>
            <a:xfrm>
              <a:off x="6214593" y="3513827"/>
              <a:ext cx="141387" cy="62501"/>
            </a:xfrm>
            <a:custGeom>
              <a:rect b="b" l="l" r="r" t="t"/>
              <a:pathLst>
                <a:path extrusionOk="0" h="1953" w="4418">
                  <a:moveTo>
                    <a:pt x="4239" y="0"/>
                  </a:moveTo>
                  <a:lnTo>
                    <a:pt x="1" y="1346"/>
                  </a:lnTo>
                  <a:lnTo>
                    <a:pt x="215" y="1953"/>
                  </a:lnTo>
                  <a:lnTo>
                    <a:pt x="4418" y="643"/>
                  </a:lnTo>
                  <a:lnTo>
                    <a:pt x="423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7"/>
            <p:cNvSpPr/>
            <p:nvPr/>
          </p:nvSpPr>
          <p:spPr>
            <a:xfrm>
              <a:off x="6484370" y="3428477"/>
              <a:ext cx="141387" cy="62501"/>
            </a:xfrm>
            <a:custGeom>
              <a:rect b="b" l="l" r="r" t="t"/>
              <a:pathLst>
                <a:path extrusionOk="0" h="1953" w="4418">
                  <a:moveTo>
                    <a:pt x="4203" y="0"/>
                  </a:moveTo>
                  <a:lnTo>
                    <a:pt x="0" y="1310"/>
                  </a:lnTo>
                  <a:lnTo>
                    <a:pt x="179" y="1953"/>
                  </a:lnTo>
                  <a:lnTo>
                    <a:pt x="4418" y="607"/>
                  </a:lnTo>
                  <a:lnTo>
                    <a:pt x="420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7"/>
            <p:cNvSpPr/>
            <p:nvPr/>
          </p:nvSpPr>
          <p:spPr>
            <a:xfrm>
              <a:off x="6752995" y="3343128"/>
              <a:ext cx="141387" cy="61381"/>
            </a:xfrm>
            <a:custGeom>
              <a:rect b="b" l="l" r="r" t="t"/>
              <a:pathLst>
                <a:path extrusionOk="0" h="1918" w="4418">
                  <a:moveTo>
                    <a:pt x="4239" y="0"/>
                  </a:moveTo>
                  <a:lnTo>
                    <a:pt x="0" y="1310"/>
                  </a:lnTo>
                  <a:lnTo>
                    <a:pt x="215" y="1917"/>
                  </a:lnTo>
                  <a:lnTo>
                    <a:pt x="4418" y="572"/>
                  </a:lnTo>
                  <a:lnTo>
                    <a:pt x="423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7"/>
            <p:cNvSpPr/>
            <p:nvPr/>
          </p:nvSpPr>
          <p:spPr>
            <a:xfrm>
              <a:off x="7022773" y="3192622"/>
              <a:ext cx="57156" cy="126538"/>
            </a:xfrm>
            <a:custGeom>
              <a:rect b="b" l="l" r="r" t="t"/>
              <a:pathLst>
                <a:path extrusionOk="0" h="3954" w="1786">
                  <a:moveTo>
                    <a:pt x="536" y="0"/>
                  </a:moveTo>
                  <a:lnTo>
                    <a:pt x="286" y="572"/>
                  </a:lnTo>
                  <a:cubicBezTo>
                    <a:pt x="572" y="715"/>
                    <a:pt x="822" y="893"/>
                    <a:pt x="964" y="1179"/>
                  </a:cubicBezTo>
                  <a:cubicBezTo>
                    <a:pt x="1107" y="1429"/>
                    <a:pt x="1179" y="1750"/>
                    <a:pt x="1143" y="2072"/>
                  </a:cubicBezTo>
                  <a:cubicBezTo>
                    <a:pt x="1107" y="2358"/>
                    <a:pt x="1000" y="2679"/>
                    <a:pt x="786" y="2881"/>
                  </a:cubicBezTo>
                  <a:cubicBezTo>
                    <a:pt x="572" y="3096"/>
                    <a:pt x="357" y="3274"/>
                    <a:pt x="0" y="3346"/>
                  </a:cubicBezTo>
                  <a:lnTo>
                    <a:pt x="179" y="3953"/>
                  </a:lnTo>
                  <a:cubicBezTo>
                    <a:pt x="572" y="3846"/>
                    <a:pt x="1000" y="3596"/>
                    <a:pt x="1250" y="3274"/>
                  </a:cubicBezTo>
                  <a:cubicBezTo>
                    <a:pt x="1536" y="2953"/>
                    <a:pt x="1715" y="2536"/>
                    <a:pt x="1750" y="2108"/>
                  </a:cubicBezTo>
                  <a:cubicBezTo>
                    <a:pt x="1786" y="1679"/>
                    <a:pt x="1715" y="1250"/>
                    <a:pt x="1500" y="857"/>
                  </a:cubicBezTo>
                  <a:cubicBezTo>
                    <a:pt x="1286" y="500"/>
                    <a:pt x="929" y="179"/>
                    <a:pt x="53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7"/>
            <p:cNvSpPr/>
            <p:nvPr/>
          </p:nvSpPr>
          <p:spPr>
            <a:xfrm>
              <a:off x="6772421" y="3082503"/>
              <a:ext cx="137963" cy="72806"/>
            </a:xfrm>
            <a:custGeom>
              <a:rect b="b" l="l" r="r" t="t"/>
              <a:pathLst>
                <a:path extrusionOk="0" h="2275" w="4311">
                  <a:moveTo>
                    <a:pt x="215" y="0"/>
                  </a:moveTo>
                  <a:lnTo>
                    <a:pt x="1" y="572"/>
                  </a:lnTo>
                  <a:lnTo>
                    <a:pt x="4061" y="2274"/>
                  </a:lnTo>
                  <a:lnTo>
                    <a:pt x="4311" y="1739"/>
                  </a:lnTo>
                  <a:lnTo>
                    <a:pt x="21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7"/>
            <p:cNvSpPr/>
            <p:nvPr/>
          </p:nvSpPr>
          <p:spPr>
            <a:xfrm>
              <a:off x="6512948" y="2972000"/>
              <a:ext cx="136811" cy="72806"/>
            </a:xfrm>
            <a:custGeom>
              <a:rect b="b" l="l" r="r" t="t"/>
              <a:pathLst>
                <a:path extrusionOk="0" h="2275" w="4275">
                  <a:moveTo>
                    <a:pt x="215" y="0"/>
                  </a:moveTo>
                  <a:lnTo>
                    <a:pt x="0" y="536"/>
                  </a:lnTo>
                  <a:lnTo>
                    <a:pt x="4060" y="2275"/>
                  </a:lnTo>
                  <a:lnTo>
                    <a:pt x="4275" y="1739"/>
                  </a:lnTo>
                  <a:lnTo>
                    <a:pt x="21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7"/>
            <p:cNvSpPr/>
            <p:nvPr/>
          </p:nvSpPr>
          <p:spPr>
            <a:xfrm>
              <a:off x="6252323" y="2861497"/>
              <a:ext cx="137579" cy="71686"/>
            </a:xfrm>
            <a:custGeom>
              <a:rect b="b" l="l" r="r" t="t"/>
              <a:pathLst>
                <a:path extrusionOk="0" h="2240" w="4299">
                  <a:moveTo>
                    <a:pt x="251" y="1"/>
                  </a:moveTo>
                  <a:lnTo>
                    <a:pt x="1" y="501"/>
                  </a:lnTo>
                  <a:lnTo>
                    <a:pt x="4096" y="2239"/>
                  </a:lnTo>
                  <a:lnTo>
                    <a:pt x="4299" y="1751"/>
                  </a:lnTo>
                  <a:lnTo>
                    <a:pt x="25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7"/>
            <p:cNvSpPr/>
            <p:nvPr/>
          </p:nvSpPr>
          <p:spPr>
            <a:xfrm>
              <a:off x="5992850" y="2750994"/>
              <a:ext cx="136427" cy="72070"/>
            </a:xfrm>
            <a:custGeom>
              <a:rect b="b" l="l" r="r" t="t"/>
              <a:pathLst>
                <a:path extrusionOk="0" h="2252" w="4263">
                  <a:moveTo>
                    <a:pt x="215" y="1"/>
                  </a:moveTo>
                  <a:lnTo>
                    <a:pt x="0" y="501"/>
                  </a:lnTo>
                  <a:lnTo>
                    <a:pt x="4049" y="2251"/>
                  </a:lnTo>
                  <a:lnTo>
                    <a:pt x="4263" y="1715"/>
                  </a:lnTo>
                  <a:lnTo>
                    <a:pt x="21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7"/>
            <p:cNvSpPr/>
            <p:nvPr/>
          </p:nvSpPr>
          <p:spPr>
            <a:xfrm>
              <a:off x="5733377" y="2640874"/>
              <a:ext cx="136427" cy="70534"/>
            </a:xfrm>
            <a:custGeom>
              <a:rect b="b" l="l" r="r" t="t"/>
              <a:pathLst>
                <a:path extrusionOk="0" h="2204" w="4263">
                  <a:moveTo>
                    <a:pt x="215" y="1"/>
                  </a:moveTo>
                  <a:lnTo>
                    <a:pt x="0" y="453"/>
                  </a:lnTo>
                  <a:lnTo>
                    <a:pt x="4048" y="2204"/>
                  </a:lnTo>
                  <a:lnTo>
                    <a:pt x="4263" y="1704"/>
                  </a:lnTo>
                  <a:lnTo>
                    <a:pt x="21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7"/>
            <p:cNvSpPr/>
            <p:nvPr/>
          </p:nvSpPr>
          <p:spPr>
            <a:xfrm>
              <a:off x="5473905" y="2530403"/>
              <a:ext cx="136427" cy="70502"/>
            </a:xfrm>
            <a:custGeom>
              <a:rect b="b" l="l" r="r" t="t"/>
              <a:pathLst>
                <a:path extrusionOk="0" h="2203" w="4263">
                  <a:moveTo>
                    <a:pt x="179" y="0"/>
                  </a:moveTo>
                  <a:lnTo>
                    <a:pt x="0" y="464"/>
                  </a:lnTo>
                  <a:lnTo>
                    <a:pt x="4048" y="2203"/>
                  </a:lnTo>
                  <a:lnTo>
                    <a:pt x="4263" y="1703"/>
                  </a:lnTo>
                  <a:lnTo>
                    <a:pt x="17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7"/>
            <p:cNvSpPr/>
            <p:nvPr/>
          </p:nvSpPr>
          <p:spPr>
            <a:xfrm>
              <a:off x="5214048" y="2418748"/>
              <a:ext cx="135659" cy="70534"/>
            </a:xfrm>
            <a:custGeom>
              <a:rect b="b" l="l" r="r" t="t"/>
              <a:pathLst>
                <a:path extrusionOk="0" h="2204" w="4239">
                  <a:moveTo>
                    <a:pt x="179" y="1"/>
                  </a:moveTo>
                  <a:lnTo>
                    <a:pt x="0" y="465"/>
                  </a:lnTo>
                  <a:lnTo>
                    <a:pt x="4060" y="2203"/>
                  </a:lnTo>
                  <a:lnTo>
                    <a:pt x="4239" y="1751"/>
                  </a:lnTo>
                  <a:lnTo>
                    <a:pt x="17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7"/>
            <p:cNvSpPr/>
            <p:nvPr/>
          </p:nvSpPr>
          <p:spPr>
            <a:xfrm>
              <a:off x="4953423" y="2308245"/>
              <a:ext cx="136811" cy="70918"/>
            </a:xfrm>
            <a:custGeom>
              <a:rect b="b" l="l" r="r" t="t"/>
              <a:pathLst>
                <a:path extrusionOk="0" h="2216" w="4275">
                  <a:moveTo>
                    <a:pt x="214" y="1"/>
                  </a:moveTo>
                  <a:lnTo>
                    <a:pt x="0" y="465"/>
                  </a:lnTo>
                  <a:lnTo>
                    <a:pt x="4060" y="2215"/>
                  </a:lnTo>
                  <a:lnTo>
                    <a:pt x="4275" y="1751"/>
                  </a:lnTo>
                  <a:lnTo>
                    <a:pt x="21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7"/>
            <p:cNvSpPr/>
            <p:nvPr/>
          </p:nvSpPr>
          <p:spPr>
            <a:xfrm>
              <a:off x="4693950" y="2198126"/>
              <a:ext cx="136811" cy="69381"/>
            </a:xfrm>
            <a:custGeom>
              <a:rect b="b" l="l" r="r" t="t"/>
              <a:pathLst>
                <a:path extrusionOk="0" h="2168" w="4275">
                  <a:moveTo>
                    <a:pt x="214" y="1"/>
                  </a:moveTo>
                  <a:lnTo>
                    <a:pt x="0" y="418"/>
                  </a:lnTo>
                  <a:cubicBezTo>
                    <a:pt x="357" y="596"/>
                    <a:pt x="679" y="703"/>
                    <a:pt x="1036" y="882"/>
                  </a:cubicBezTo>
                  <a:lnTo>
                    <a:pt x="2036" y="1311"/>
                  </a:lnTo>
                  <a:lnTo>
                    <a:pt x="4060" y="2168"/>
                  </a:lnTo>
                  <a:lnTo>
                    <a:pt x="4274" y="1739"/>
                  </a:lnTo>
                  <a:lnTo>
                    <a:pt x="2203" y="846"/>
                  </a:lnTo>
                  <a:lnTo>
                    <a:pt x="1214" y="418"/>
                  </a:lnTo>
                  <a:cubicBezTo>
                    <a:pt x="893" y="275"/>
                    <a:pt x="500" y="144"/>
                    <a:pt x="2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7"/>
            <p:cNvSpPr/>
            <p:nvPr/>
          </p:nvSpPr>
          <p:spPr>
            <a:xfrm>
              <a:off x="4682494" y="2038500"/>
              <a:ext cx="141387" cy="53732"/>
            </a:xfrm>
            <a:custGeom>
              <a:rect b="b" l="l" r="r" t="t"/>
              <a:pathLst>
                <a:path extrusionOk="0" h="1679" w="4418">
                  <a:moveTo>
                    <a:pt x="4311" y="0"/>
                  </a:moveTo>
                  <a:lnTo>
                    <a:pt x="2144" y="536"/>
                  </a:lnTo>
                  <a:lnTo>
                    <a:pt x="1072" y="822"/>
                  </a:lnTo>
                  <a:cubicBezTo>
                    <a:pt x="715" y="893"/>
                    <a:pt x="322" y="1036"/>
                    <a:pt x="1" y="1322"/>
                  </a:cubicBezTo>
                  <a:lnTo>
                    <a:pt x="287" y="1679"/>
                  </a:lnTo>
                  <a:cubicBezTo>
                    <a:pt x="537" y="1465"/>
                    <a:pt x="822" y="1358"/>
                    <a:pt x="1215" y="1250"/>
                  </a:cubicBezTo>
                  <a:lnTo>
                    <a:pt x="2287" y="1000"/>
                  </a:lnTo>
                  <a:lnTo>
                    <a:pt x="4418" y="429"/>
                  </a:lnTo>
                  <a:lnTo>
                    <a:pt x="431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7"/>
            <p:cNvSpPr/>
            <p:nvPr/>
          </p:nvSpPr>
          <p:spPr>
            <a:xfrm>
              <a:off x="4956847" y="1969151"/>
              <a:ext cx="140235" cy="48036"/>
            </a:xfrm>
            <a:custGeom>
              <a:rect b="b" l="l" r="r" t="t"/>
              <a:pathLst>
                <a:path extrusionOk="0" h="1501" w="4382">
                  <a:moveTo>
                    <a:pt x="4275" y="0"/>
                  </a:moveTo>
                  <a:lnTo>
                    <a:pt x="0" y="1072"/>
                  </a:lnTo>
                  <a:lnTo>
                    <a:pt x="107" y="1500"/>
                  </a:lnTo>
                  <a:lnTo>
                    <a:pt x="4382" y="393"/>
                  </a:lnTo>
                  <a:lnTo>
                    <a:pt x="427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7"/>
            <p:cNvSpPr/>
            <p:nvPr/>
          </p:nvSpPr>
          <p:spPr>
            <a:xfrm>
              <a:off x="5230049" y="1898651"/>
              <a:ext cx="140235" cy="48804"/>
            </a:xfrm>
            <a:custGeom>
              <a:rect b="b" l="l" r="r" t="t"/>
              <a:pathLst>
                <a:path extrusionOk="0" h="1525" w="4382">
                  <a:moveTo>
                    <a:pt x="4274" y="1"/>
                  </a:moveTo>
                  <a:lnTo>
                    <a:pt x="0" y="1108"/>
                  </a:lnTo>
                  <a:lnTo>
                    <a:pt x="107" y="1525"/>
                  </a:lnTo>
                  <a:lnTo>
                    <a:pt x="4382" y="429"/>
                  </a:lnTo>
                  <a:lnTo>
                    <a:pt x="427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7"/>
            <p:cNvSpPr/>
            <p:nvPr/>
          </p:nvSpPr>
          <p:spPr>
            <a:xfrm>
              <a:off x="5504371" y="1829302"/>
              <a:ext cx="140235" cy="47652"/>
            </a:xfrm>
            <a:custGeom>
              <a:rect b="b" l="l" r="r" t="t"/>
              <a:pathLst>
                <a:path extrusionOk="0" h="1489" w="4382">
                  <a:moveTo>
                    <a:pt x="4275" y="1"/>
                  </a:moveTo>
                  <a:lnTo>
                    <a:pt x="1" y="1060"/>
                  </a:lnTo>
                  <a:lnTo>
                    <a:pt x="108" y="1489"/>
                  </a:lnTo>
                  <a:lnTo>
                    <a:pt x="4382" y="394"/>
                  </a:lnTo>
                  <a:lnTo>
                    <a:pt x="427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7"/>
            <p:cNvSpPr/>
            <p:nvPr/>
          </p:nvSpPr>
          <p:spPr>
            <a:xfrm>
              <a:off x="5777572" y="1758450"/>
              <a:ext cx="140235" cy="48036"/>
            </a:xfrm>
            <a:custGeom>
              <a:rect b="b" l="l" r="r" t="t"/>
              <a:pathLst>
                <a:path extrusionOk="0" h="1501" w="4382">
                  <a:moveTo>
                    <a:pt x="4275" y="0"/>
                  </a:moveTo>
                  <a:lnTo>
                    <a:pt x="0" y="1107"/>
                  </a:lnTo>
                  <a:lnTo>
                    <a:pt x="108" y="1500"/>
                  </a:lnTo>
                  <a:lnTo>
                    <a:pt x="4382" y="393"/>
                  </a:lnTo>
                  <a:lnTo>
                    <a:pt x="427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7"/>
            <p:cNvSpPr/>
            <p:nvPr/>
          </p:nvSpPr>
          <p:spPr>
            <a:xfrm>
              <a:off x="6051894" y="1689101"/>
              <a:ext cx="139115" cy="46884"/>
            </a:xfrm>
            <a:custGeom>
              <a:rect b="b" l="l" r="r" t="t"/>
              <a:pathLst>
                <a:path extrusionOk="0" h="1465" w="4347">
                  <a:moveTo>
                    <a:pt x="4275" y="0"/>
                  </a:moveTo>
                  <a:lnTo>
                    <a:pt x="1" y="1107"/>
                  </a:lnTo>
                  <a:lnTo>
                    <a:pt x="72" y="1465"/>
                  </a:lnTo>
                  <a:lnTo>
                    <a:pt x="4347" y="357"/>
                  </a:lnTo>
                  <a:lnTo>
                    <a:pt x="427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7"/>
            <p:cNvSpPr/>
            <p:nvPr/>
          </p:nvSpPr>
          <p:spPr>
            <a:xfrm>
              <a:off x="6325096" y="1619753"/>
              <a:ext cx="140267" cy="45380"/>
            </a:xfrm>
            <a:custGeom>
              <a:rect b="b" l="l" r="r" t="t"/>
              <a:pathLst>
                <a:path extrusionOk="0" h="1418" w="4383">
                  <a:moveTo>
                    <a:pt x="4275" y="0"/>
                  </a:moveTo>
                  <a:lnTo>
                    <a:pt x="1" y="1072"/>
                  </a:lnTo>
                  <a:lnTo>
                    <a:pt x="108" y="1417"/>
                  </a:lnTo>
                  <a:lnTo>
                    <a:pt x="4382" y="322"/>
                  </a:lnTo>
                  <a:lnTo>
                    <a:pt x="427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7"/>
            <p:cNvSpPr/>
            <p:nvPr/>
          </p:nvSpPr>
          <p:spPr>
            <a:xfrm>
              <a:off x="6599449" y="1549252"/>
              <a:ext cx="139083" cy="45380"/>
            </a:xfrm>
            <a:custGeom>
              <a:rect b="b" l="l" r="r" t="t"/>
              <a:pathLst>
                <a:path extrusionOk="0" h="1418" w="4346">
                  <a:moveTo>
                    <a:pt x="4275" y="1"/>
                  </a:moveTo>
                  <a:lnTo>
                    <a:pt x="0" y="1096"/>
                  </a:lnTo>
                  <a:lnTo>
                    <a:pt x="72" y="1417"/>
                  </a:lnTo>
                  <a:lnTo>
                    <a:pt x="4346" y="322"/>
                  </a:lnTo>
                  <a:lnTo>
                    <a:pt x="427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7"/>
            <p:cNvSpPr/>
            <p:nvPr/>
          </p:nvSpPr>
          <p:spPr>
            <a:xfrm>
              <a:off x="6872619" y="1479904"/>
              <a:ext cx="140267" cy="45380"/>
            </a:xfrm>
            <a:custGeom>
              <a:rect b="b" l="l" r="r" t="t"/>
              <a:pathLst>
                <a:path extrusionOk="0" h="1418" w="4383">
                  <a:moveTo>
                    <a:pt x="4275" y="1"/>
                  </a:moveTo>
                  <a:lnTo>
                    <a:pt x="1" y="1060"/>
                  </a:lnTo>
                  <a:lnTo>
                    <a:pt x="72" y="1418"/>
                  </a:lnTo>
                  <a:lnTo>
                    <a:pt x="4382" y="310"/>
                  </a:lnTo>
                  <a:lnTo>
                    <a:pt x="427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7"/>
            <p:cNvSpPr/>
            <p:nvPr/>
          </p:nvSpPr>
          <p:spPr>
            <a:xfrm>
              <a:off x="7145821" y="1409051"/>
              <a:ext cx="139883" cy="45732"/>
            </a:xfrm>
            <a:custGeom>
              <a:rect b="b" l="l" r="r" t="t"/>
              <a:pathLst>
                <a:path extrusionOk="0" h="1429" w="4371">
                  <a:moveTo>
                    <a:pt x="4311" y="0"/>
                  </a:moveTo>
                  <a:lnTo>
                    <a:pt x="1" y="1107"/>
                  </a:lnTo>
                  <a:lnTo>
                    <a:pt x="108" y="1429"/>
                  </a:lnTo>
                  <a:lnTo>
                    <a:pt x="4370" y="322"/>
                  </a:lnTo>
                  <a:lnTo>
                    <a:pt x="431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7"/>
            <p:cNvSpPr/>
            <p:nvPr/>
          </p:nvSpPr>
          <p:spPr>
            <a:xfrm>
              <a:off x="7420174" y="1339702"/>
              <a:ext cx="138699" cy="44611"/>
            </a:xfrm>
            <a:custGeom>
              <a:rect b="b" l="l" r="r" t="t"/>
              <a:pathLst>
                <a:path extrusionOk="0" h="1394" w="4334">
                  <a:moveTo>
                    <a:pt x="4263" y="0"/>
                  </a:moveTo>
                  <a:lnTo>
                    <a:pt x="0" y="1107"/>
                  </a:lnTo>
                  <a:lnTo>
                    <a:pt x="72" y="1393"/>
                  </a:lnTo>
                  <a:lnTo>
                    <a:pt x="4334" y="286"/>
                  </a:lnTo>
                  <a:lnTo>
                    <a:pt x="426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7"/>
            <p:cNvSpPr/>
            <p:nvPr/>
          </p:nvSpPr>
          <p:spPr>
            <a:xfrm>
              <a:off x="7693376" y="1269202"/>
              <a:ext cx="139851" cy="44227"/>
            </a:xfrm>
            <a:custGeom>
              <a:rect b="b" l="l" r="r" t="t"/>
              <a:pathLst>
                <a:path extrusionOk="0" h="1382" w="4370">
                  <a:moveTo>
                    <a:pt x="4298" y="1"/>
                  </a:moveTo>
                  <a:lnTo>
                    <a:pt x="0" y="1096"/>
                  </a:lnTo>
                  <a:lnTo>
                    <a:pt x="71" y="1382"/>
                  </a:lnTo>
                  <a:lnTo>
                    <a:pt x="4370" y="286"/>
                  </a:lnTo>
                  <a:lnTo>
                    <a:pt x="429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7"/>
            <p:cNvSpPr/>
            <p:nvPr/>
          </p:nvSpPr>
          <p:spPr>
            <a:xfrm>
              <a:off x="7745571" y="1140426"/>
              <a:ext cx="139083" cy="49188"/>
            </a:xfrm>
            <a:custGeom>
              <a:rect b="b" l="l" r="r" t="t"/>
              <a:pathLst>
                <a:path extrusionOk="0" h="1537" w="4346">
                  <a:moveTo>
                    <a:pt x="72" y="0"/>
                  </a:moveTo>
                  <a:lnTo>
                    <a:pt x="0" y="250"/>
                  </a:lnTo>
                  <a:lnTo>
                    <a:pt x="2108" y="893"/>
                  </a:lnTo>
                  <a:lnTo>
                    <a:pt x="3167" y="1215"/>
                  </a:lnTo>
                  <a:lnTo>
                    <a:pt x="3703" y="1358"/>
                  </a:lnTo>
                  <a:cubicBezTo>
                    <a:pt x="3882" y="1429"/>
                    <a:pt x="4060" y="1465"/>
                    <a:pt x="4203" y="1536"/>
                  </a:cubicBezTo>
                  <a:lnTo>
                    <a:pt x="4346" y="1286"/>
                  </a:lnTo>
                  <a:cubicBezTo>
                    <a:pt x="4167" y="1179"/>
                    <a:pt x="3953" y="1143"/>
                    <a:pt x="3774" y="1108"/>
                  </a:cubicBezTo>
                  <a:lnTo>
                    <a:pt x="3239" y="929"/>
                  </a:lnTo>
                  <a:lnTo>
                    <a:pt x="2215" y="643"/>
                  </a:lnTo>
                  <a:lnTo>
                    <a:pt x="7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7"/>
            <p:cNvSpPr/>
            <p:nvPr/>
          </p:nvSpPr>
          <p:spPr>
            <a:xfrm>
              <a:off x="7474642" y="1060772"/>
              <a:ext cx="137963" cy="48068"/>
            </a:xfrm>
            <a:custGeom>
              <a:rect b="b" l="l" r="r" t="t"/>
              <a:pathLst>
                <a:path extrusionOk="0" h="1502" w="4311">
                  <a:moveTo>
                    <a:pt x="72" y="1"/>
                  </a:moveTo>
                  <a:lnTo>
                    <a:pt x="1" y="251"/>
                  </a:lnTo>
                  <a:lnTo>
                    <a:pt x="4239" y="1501"/>
                  </a:lnTo>
                  <a:lnTo>
                    <a:pt x="4311" y="1251"/>
                  </a:lnTo>
                  <a:lnTo>
                    <a:pt x="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7"/>
            <p:cNvSpPr/>
            <p:nvPr/>
          </p:nvSpPr>
          <p:spPr>
            <a:xfrm>
              <a:off x="7203744" y="982303"/>
              <a:ext cx="137963" cy="46884"/>
            </a:xfrm>
            <a:custGeom>
              <a:rect b="b" l="l" r="r" t="t"/>
              <a:pathLst>
                <a:path extrusionOk="0" h="1465" w="4311">
                  <a:moveTo>
                    <a:pt x="72" y="0"/>
                  </a:moveTo>
                  <a:lnTo>
                    <a:pt x="0" y="214"/>
                  </a:lnTo>
                  <a:lnTo>
                    <a:pt x="4239" y="1465"/>
                  </a:lnTo>
                  <a:lnTo>
                    <a:pt x="4311" y="1250"/>
                  </a:lnTo>
                  <a:lnTo>
                    <a:pt x="7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7"/>
            <p:cNvSpPr/>
            <p:nvPr/>
          </p:nvSpPr>
          <p:spPr>
            <a:xfrm>
              <a:off x="6932847" y="902650"/>
              <a:ext cx="137963" cy="46532"/>
            </a:xfrm>
            <a:custGeom>
              <a:rect b="b" l="l" r="r" t="t"/>
              <a:pathLst>
                <a:path extrusionOk="0" h="1454" w="4311">
                  <a:moveTo>
                    <a:pt x="72" y="1"/>
                  </a:moveTo>
                  <a:lnTo>
                    <a:pt x="0" y="215"/>
                  </a:lnTo>
                  <a:lnTo>
                    <a:pt x="4239" y="1453"/>
                  </a:lnTo>
                  <a:lnTo>
                    <a:pt x="4310" y="1251"/>
                  </a:lnTo>
                  <a:lnTo>
                    <a:pt x="7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7"/>
            <p:cNvSpPr/>
            <p:nvPr/>
          </p:nvSpPr>
          <p:spPr>
            <a:xfrm>
              <a:off x="6661917" y="823029"/>
              <a:ext cx="136811" cy="46500"/>
            </a:xfrm>
            <a:custGeom>
              <a:rect b="b" l="l" r="r" t="t"/>
              <a:pathLst>
                <a:path extrusionOk="0" h="1453" w="4275">
                  <a:moveTo>
                    <a:pt x="37" y="0"/>
                  </a:moveTo>
                  <a:lnTo>
                    <a:pt x="1" y="215"/>
                  </a:lnTo>
                  <a:lnTo>
                    <a:pt x="4239" y="1453"/>
                  </a:lnTo>
                  <a:lnTo>
                    <a:pt x="4275" y="1239"/>
                  </a:lnTo>
                  <a:lnTo>
                    <a:pt x="3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7"/>
            <p:cNvSpPr/>
            <p:nvPr/>
          </p:nvSpPr>
          <p:spPr>
            <a:xfrm>
              <a:off x="6391020" y="743376"/>
              <a:ext cx="136811" cy="46532"/>
            </a:xfrm>
            <a:custGeom>
              <a:rect b="b" l="l" r="r" t="t"/>
              <a:pathLst>
                <a:path extrusionOk="0" h="1454" w="4275">
                  <a:moveTo>
                    <a:pt x="36" y="1"/>
                  </a:moveTo>
                  <a:lnTo>
                    <a:pt x="0" y="180"/>
                  </a:lnTo>
                  <a:lnTo>
                    <a:pt x="4239" y="1454"/>
                  </a:lnTo>
                  <a:lnTo>
                    <a:pt x="4275" y="1239"/>
                  </a:lnTo>
                  <a:lnTo>
                    <a:pt x="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7"/>
            <p:cNvSpPr/>
            <p:nvPr/>
          </p:nvSpPr>
          <p:spPr>
            <a:xfrm>
              <a:off x="6120122" y="664907"/>
              <a:ext cx="136811" cy="44227"/>
            </a:xfrm>
            <a:custGeom>
              <a:rect b="b" l="l" r="r" t="t"/>
              <a:pathLst>
                <a:path extrusionOk="0" h="1382" w="4275">
                  <a:moveTo>
                    <a:pt x="36" y="0"/>
                  </a:moveTo>
                  <a:lnTo>
                    <a:pt x="0" y="143"/>
                  </a:lnTo>
                  <a:lnTo>
                    <a:pt x="4239" y="1381"/>
                  </a:lnTo>
                  <a:lnTo>
                    <a:pt x="4274" y="1203"/>
                  </a:lnTo>
                  <a:lnTo>
                    <a:pt x="3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7"/>
            <p:cNvSpPr/>
            <p:nvPr/>
          </p:nvSpPr>
          <p:spPr>
            <a:xfrm>
              <a:off x="5867498" y="563556"/>
              <a:ext cx="118505" cy="65925"/>
            </a:xfrm>
            <a:custGeom>
              <a:rect b="b" l="l" r="r" t="t"/>
              <a:pathLst>
                <a:path extrusionOk="0" h="2060" w="3703">
                  <a:moveTo>
                    <a:pt x="0" y="0"/>
                  </a:moveTo>
                  <a:cubicBezTo>
                    <a:pt x="0" y="393"/>
                    <a:pt x="179" y="738"/>
                    <a:pt x="500" y="1024"/>
                  </a:cubicBezTo>
                  <a:cubicBezTo>
                    <a:pt x="643" y="1131"/>
                    <a:pt x="822" y="1238"/>
                    <a:pt x="1000" y="1274"/>
                  </a:cubicBezTo>
                  <a:lnTo>
                    <a:pt x="1536" y="1453"/>
                  </a:lnTo>
                  <a:lnTo>
                    <a:pt x="3667" y="2060"/>
                  </a:lnTo>
                  <a:lnTo>
                    <a:pt x="3703" y="1917"/>
                  </a:lnTo>
                  <a:lnTo>
                    <a:pt x="1572" y="1274"/>
                  </a:lnTo>
                  <a:cubicBezTo>
                    <a:pt x="1250" y="1167"/>
                    <a:pt x="858" y="1096"/>
                    <a:pt x="607" y="881"/>
                  </a:cubicBezTo>
                  <a:cubicBezTo>
                    <a:pt x="322" y="667"/>
                    <a:pt x="179" y="322"/>
                    <a:pt x="17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7"/>
            <p:cNvSpPr/>
            <p:nvPr/>
          </p:nvSpPr>
          <p:spPr>
            <a:xfrm>
              <a:off x="5981426" y="456477"/>
              <a:ext cx="137579" cy="43075"/>
            </a:xfrm>
            <a:custGeom>
              <a:rect b="b" l="l" r="r" t="t"/>
              <a:pathLst>
                <a:path extrusionOk="0" h="1346" w="4299">
                  <a:moveTo>
                    <a:pt x="4263" y="1"/>
                  </a:moveTo>
                  <a:lnTo>
                    <a:pt x="0" y="1203"/>
                  </a:lnTo>
                  <a:lnTo>
                    <a:pt x="36" y="1346"/>
                  </a:lnTo>
                  <a:lnTo>
                    <a:pt x="4298" y="143"/>
                  </a:lnTo>
                  <a:lnTo>
                    <a:pt x="426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7"/>
            <p:cNvSpPr/>
            <p:nvPr/>
          </p:nvSpPr>
          <p:spPr>
            <a:xfrm>
              <a:off x="6253475" y="380281"/>
              <a:ext cx="136427" cy="41955"/>
            </a:xfrm>
            <a:custGeom>
              <a:rect b="b" l="l" r="r" t="t"/>
              <a:pathLst>
                <a:path extrusionOk="0" h="1311" w="4263">
                  <a:moveTo>
                    <a:pt x="4227" y="0"/>
                  </a:moveTo>
                  <a:lnTo>
                    <a:pt x="0" y="1167"/>
                  </a:lnTo>
                  <a:lnTo>
                    <a:pt x="36" y="1310"/>
                  </a:lnTo>
                  <a:lnTo>
                    <a:pt x="4263" y="72"/>
                  </a:lnTo>
                  <a:lnTo>
                    <a:pt x="422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7"/>
            <p:cNvSpPr/>
            <p:nvPr/>
          </p:nvSpPr>
          <p:spPr>
            <a:xfrm>
              <a:off x="6525525" y="302932"/>
              <a:ext cx="136427" cy="40803"/>
            </a:xfrm>
            <a:custGeom>
              <a:rect b="b" l="l" r="r" t="t"/>
              <a:pathLst>
                <a:path extrusionOk="0" h="1275" w="4263">
                  <a:moveTo>
                    <a:pt x="4227" y="0"/>
                  </a:moveTo>
                  <a:lnTo>
                    <a:pt x="0" y="1203"/>
                  </a:lnTo>
                  <a:lnTo>
                    <a:pt x="0" y="1274"/>
                  </a:lnTo>
                  <a:lnTo>
                    <a:pt x="4263" y="72"/>
                  </a:lnTo>
                  <a:lnTo>
                    <a:pt x="422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7"/>
            <p:cNvSpPr/>
            <p:nvPr/>
          </p:nvSpPr>
          <p:spPr>
            <a:xfrm>
              <a:off x="6797574" y="226351"/>
              <a:ext cx="135275" cy="40035"/>
            </a:xfrm>
            <a:custGeom>
              <a:rect b="b" l="l" r="r" t="t"/>
              <a:pathLst>
                <a:path extrusionOk="0" h="1251" w="4227">
                  <a:moveTo>
                    <a:pt x="4227" y="0"/>
                  </a:moveTo>
                  <a:lnTo>
                    <a:pt x="0" y="1179"/>
                  </a:lnTo>
                  <a:lnTo>
                    <a:pt x="0" y="1250"/>
                  </a:lnTo>
                  <a:lnTo>
                    <a:pt x="4227" y="36"/>
                  </a:lnTo>
                  <a:lnTo>
                    <a:pt x="422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7"/>
            <p:cNvSpPr/>
            <p:nvPr/>
          </p:nvSpPr>
          <p:spPr>
            <a:xfrm>
              <a:off x="7068472" y="149002"/>
              <a:ext cx="136459" cy="40035"/>
            </a:xfrm>
            <a:custGeom>
              <a:rect b="b" l="l" r="r" t="t"/>
              <a:pathLst>
                <a:path extrusionOk="0" h="1251" w="4264">
                  <a:moveTo>
                    <a:pt x="4263" y="0"/>
                  </a:moveTo>
                  <a:lnTo>
                    <a:pt x="1" y="1215"/>
                  </a:lnTo>
                  <a:lnTo>
                    <a:pt x="36" y="1250"/>
                  </a:lnTo>
                  <a:lnTo>
                    <a:pt x="4263" y="36"/>
                  </a:lnTo>
                  <a:lnTo>
                    <a:pt x="426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7"/>
            <p:cNvSpPr/>
            <p:nvPr/>
          </p:nvSpPr>
          <p:spPr>
            <a:xfrm>
              <a:off x="7340521" y="91078"/>
              <a:ext cx="68229" cy="19458"/>
            </a:xfrm>
            <a:custGeom>
              <a:rect b="b" l="l" r="r" t="t"/>
              <a:pathLst>
                <a:path extrusionOk="0" h="608" w="2132">
                  <a:moveTo>
                    <a:pt x="1" y="608"/>
                  </a:moveTo>
                  <a:lnTo>
                    <a:pt x="213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38" name="Google Shape;238;p17"/>
          <p:cNvPicPr preferRelativeResize="0"/>
          <p:nvPr/>
        </p:nvPicPr>
        <p:blipFill>
          <a:blip r:embed="rId3">
            <a:alphaModFix/>
          </a:blip>
          <a:stretch>
            <a:fillRect/>
          </a:stretch>
        </p:blipFill>
        <p:spPr>
          <a:xfrm>
            <a:off x="1886488" y="3242775"/>
            <a:ext cx="784174" cy="784174"/>
          </a:xfrm>
          <a:prstGeom prst="rect">
            <a:avLst/>
          </a:prstGeom>
          <a:noFill/>
          <a:ln>
            <a:noFill/>
          </a:ln>
        </p:spPr>
      </p:pic>
      <p:pic>
        <p:nvPicPr>
          <p:cNvPr id="239" name="Google Shape;239;p17"/>
          <p:cNvPicPr preferRelativeResize="0"/>
          <p:nvPr/>
        </p:nvPicPr>
        <p:blipFill>
          <a:blip r:embed="rId4">
            <a:alphaModFix/>
          </a:blip>
          <a:stretch>
            <a:fillRect/>
          </a:stretch>
        </p:blipFill>
        <p:spPr>
          <a:xfrm>
            <a:off x="4173163" y="1050725"/>
            <a:ext cx="596174" cy="596174"/>
          </a:xfrm>
          <a:prstGeom prst="rect">
            <a:avLst/>
          </a:prstGeom>
          <a:noFill/>
          <a:ln>
            <a:noFill/>
          </a:ln>
        </p:spPr>
      </p:pic>
      <p:pic>
        <p:nvPicPr>
          <p:cNvPr id="240" name="Google Shape;240;p17"/>
          <p:cNvPicPr preferRelativeResize="0"/>
          <p:nvPr/>
        </p:nvPicPr>
        <p:blipFill>
          <a:blip r:embed="rId5">
            <a:alphaModFix/>
          </a:blip>
          <a:stretch>
            <a:fillRect/>
          </a:stretch>
        </p:blipFill>
        <p:spPr>
          <a:xfrm>
            <a:off x="7171825" y="2126900"/>
            <a:ext cx="596150" cy="596150"/>
          </a:xfrm>
          <a:prstGeom prst="rect">
            <a:avLst/>
          </a:prstGeom>
          <a:noFill/>
          <a:ln>
            <a:noFill/>
          </a:ln>
        </p:spPr>
      </p:pic>
      <p:sp>
        <p:nvSpPr>
          <p:cNvPr id="241" name="Google Shape;241;p17"/>
          <p:cNvSpPr txBox="1"/>
          <p:nvPr/>
        </p:nvSpPr>
        <p:spPr>
          <a:xfrm>
            <a:off x="466000" y="-108775"/>
            <a:ext cx="9606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200">
                <a:solidFill>
                  <a:schemeClr val="dk1"/>
                </a:solidFill>
                <a:latin typeface="Lato"/>
                <a:ea typeface="Lato"/>
                <a:cs typeface="Lato"/>
                <a:sym typeface="Lato"/>
              </a:rPr>
              <a:t>-</a:t>
            </a:r>
            <a:endParaRPr sz="7200">
              <a:solidFill>
                <a:schemeClr val="dk1"/>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8"/>
          <p:cNvSpPr txBox="1"/>
          <p:nvPr>
            <p:ph type="title"/>
          </p:nvPr>
        </p:nvSpPr>
        <p:spPr>
          <a:xfrm>
            <a:off x="283103" y="712141"/>
            <a:ext cx="6244200" cy="3835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Needfinding Methodology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9"/>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Participants</a:t>
            </a:r>
            <a:endParaRPr/>
          </a:p>
        </p:txBody>
      </p:sp>
      <p:sp>
        <p:nvSpPr>
          <p:cNvPr id="252" name="Google Shape;252;p19"/>
          <p:cNvSpPr txBox="1"/>
          <p:nvPr>
            <p:ph idx="1" type="body"/>
          </p:nvPr>
        </p:nvSpPr>
        <p:spPr>
          <a:xfrm>
            <a:off x="2247300" y="1177425"/>
            <a:ext cx="6484500" cy="3420900"/>
          </a:xfrm>
          <a:prstGeom prst="rect">
            <a:avLst/>
          </a:prstGeom>
        </p:spPr>
        <p:txBody>
          <a:bodyPr anchorCtr="0" anchor="t" bIns="91425" lIns="91425" spcFirstLastPara="1" rIns="91425" wrap="square" tIns="91425">
            <a:normAutofit fontScale="77500" lnSpcReduction="10000"/>
          </a:bodyPr>
          <a:lstStyle/>
          <a:p>
            <a:pPr indent="-329882" lvl="0" marL="457200" rtl="0" algn="l">
              <a:spcBef>
                <a:spcPts val="0"/>
              </a:spcBef>
              <a:spcAft>
                <a:spcPts val="0"/>
              </a:spcAft>
              <a:buSzPct val="100000"/>
              <a:buChar char="-"/>
            </a:pPr>
            <a:r>
              <a:rPr b="1" lang="en" sz="2058"/>
              <a:t>Dr. Marcia Stephanick </a:t>
            </a:r>
            <a:r>
              <a:rPr b="1" i="1" lang="en" sz="2058"/>
              <a:t>(Domain Expert)</a:t>
            </a:r>
            <a:endParaRPr b="1" i="1" sz="2058"/>
          </a:p>
          <a:p>
            <a:pPr indent="0" lvl="0" marL="457200" rtl="0" algn="l">
              <a:spcBef>
                <a:spcPts val="1200"/>
              </a:spcBef>
              <a:spcAft>
                <a:spcPts val="0"/>
              </a:spcAft>
              <a:buNone/>
            </a:pPr>
            <a:r>
              <a:rPr lang="en"/>
              <a:t>Professor of Medicine Professor of Obstetrics and Gynecology. She is currently the Principal Investigator of the Women’s Health </a:t>
            </a:r>
            <a:r>
              <a:rPr lang="en"/>
              <a:t>Initiative</a:t>
            </a:r>
            <a:r>
              <a:rPr lang="en"/>
              <a:t>.  </a:t>
            </a:r>
            <a:endParaRPr/>
          </a:p>
          <a:p>
            <a:pPr indent="-329882" lvl="0" marL="457200" rtl="0" algn="l">
              <a:spcBef>
                <a:spcPts val="1200"/>
              </a:spcBef>
              <a:spcAft>
                <a:spcPts val="0"/>
              </a:spcAft>
              <a:buSzPct val="100000"/>
              <a:buChar char="-"/>
            </a:pPr>
            <a:r>
              <a:rPr b="1" lang="en" sz="2058"/>
              <a:t>Prakriti Garima </a:t>
            </a:r>
            <a:endParaRPr b="1" sz="2058"/>
          </a:p>
          <a:p>
            <a:pPr indent="0" lvl="0" marL="457200" rtl="0" algn="l">
              <a:spcBef>
                <a:spcPts val="1200"/>
              </a:spcBef>
              <a:spcAft>
                <a:spcPts val="0"/>
              </a:spcAft>
              <a:buNone/>
            </a:pPr>
            <a:r>
              <a:rPr lang="en"/>
              <a:t>45 year old woman going through pre-menopause, Friend’s mom</a:t>
            </a:r>
            <a:endParaRPr/>
          </a:p>
          <a:p>
            <a:pPr indent="-329882" lvl="0" marL="457200" rtl="0" algn="l">
              <a:spcBef>
                <a:spcPts val="1200"/>
              </a:spcBef>
              <a:spcAft>
                <a:spcPts val="0"/>
              </a:spcAft>
              <a:buSzPct val="100000"/>
              <a:buChar char="-"/>
            </a:pPr>
            <a:r>
              <a:rPr b="1" lang="en" sz="2058"/>
              <a:t>Raagavi Ragothaman </a:t>
            </a:r>
            <a:r>
              <a:rPr b="1" i="1" lang="en" sz="2058"/>
              <a:t>(Extreme User)</a:t>
            </a:r>
            <a:endParaRPr b="1" i="1" sz="2058"/>
          </a:p>
          <a:p>
            <a:pPr indent="0" lvl="0" marL="457200" rtl="0" algn="l">
              <a:spcBef>
                <a:spcPts val="1200"/>
              </a:spcBef>
              <a:spcAft>
                <a:spcPts val="0"/>
              </a:spcAft>
              <a:buNone/>
            </a:pPr>
            <a:r>
              <a:rPr lang="en"/>
              <a:t>23 year old woman with PCOS (Extreme User), Acquaintance</a:t>
            </a:r>
            <a:endParaRPr/>
          </a:p>
          <a:p>
            <a:pPr indent="-329882" lvl="0" marL="457200" rtl="0" algn="l">
              <a:spcBef>
                <a:spcPts val="1200"/>
              </a:spcBef>
              <a:spcAft>
                <a:spcPts val="0"/>
              </a:spcAft>
              <a:buSzPct val="100000"/>
              <a:buChar char="-"/>
            </a:pPr>
            <a:r>
              <a:rPr b="1" lang="en" sz="2058"/>
              <a:t>Rosann</a:t>
            </a:r>
            <a:r>
              <a:rPr b="1" lang="en" sz="2058"/>
              <a:t> </a:t>
            </a:r>
            <a:endParaRPr b="1" sz="2058"/>
          </a:p>
          <a:p>
            <a:pPr indent="0" lvl="0" marL="457200" rtl="0" algn="l">
              <a:spcBef>
                <a:spcPts val="1200"/>
              </a:spcBef>
              <a:spcAft>
                <a:spcPts val="1200"/>
              </a:spcAft>
              <a:buNone/>
            </a:pPr>
            <a:r>
              <a:rPr lang="en"/>
              <a:t>62 year old woman</a:t>
            </a:r>
            <a:endParaRPr/>
          </a:p>
        </p:txBody>
      </p:sp>
      <p:pic>
        <p:nvPicPr>
          <p:cNvPr id="253" name="Google Shape;253;p19"/>
          <p:cNvPicPr preferRelativeResize="0"/>
          <p:nvPr/>
        </p:nvPicPr>
        <p:blipFill>
          <a:blip r:embed="rId3">
            <a:alphaModFix/>
          </a:blip>
          <a:stretch>
            <a:fillRect/>
          </a:stretch>
        </p:blipFill>
        <p:spPr>
          <a:xfrm>
            <a:off x="7947538" y="3860813"/>
            <a:ext cx="784174" cy="784174"/>
          </a:xfrm>
          <a:prstGeom prst="rect">
            <a:avLst/>
          </a:prstGeom>
          <a:noFill/>
          <a:ln>
            <a:noFill/>
          </a:ln>
        </p:spPr>
      </p:pic>
      <p:pic>
        <p:nvPicPr>
          <p:cNvPr id="254" name="Google Shape;254;p19"/>
          <p:cNvPicPr preferRelativeResize="0"/>
          <p:nvPr/>
        </p:nvPicPr>
        <p:blipFill>
          <a:blip r:embed="rId4">
            <a:alphaModFix/>
          </a:blip>
          <a:stretch>
            <a:fillRect/>
          </a:stretch>
        </p:blipFill>
        <p:spPr>
          <a:xfrm>
            <a:off x="217350" y="354500"/>
            <a:ext cx="2105299" cy="21052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0"/>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Questions </a:t>
            </a:r>
            <a:endParaRPr/>
          </a:p>
        </p:txBody>
      </p:sp>
      <p:sp>
        <p:nvSpPr>
          <p:cNvPr id="260" name="Google Shape;260;p20"/>
          <p:cNvSpPr txBox="1"/>
          <p:nvPr>
            <p:ph idx="1" type="body"/>
          </p:nvPr>
        </p:nvSpPr>
        <p:spPr>
          <a:xfrm>
            <a:off x="2410100" y="1117675"/>
            <a:ext cx="6321600" cy="3480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a:t>In an ideal world, what </a:t>
            </a:r>
            <a:r>
              <a:rPr b="1" lang="en">
                <a:solidFill>
                  <a:schemeClr val="dk1"/>
                </a:solidFill>
              </a:rPr>
              <a:t>technology</a:t>
            </a:r>
            <a:r>
              <a:rPr lang="en">
                <a:solidFill>
                  <a:schemeClr val="dk1"/>
                </a:solidFill>
              </a:rPr>
              <a:t> </a:t>
            </a:r>
            <a:r>
              <a:rPr lang="en"/>
              <a:t>in women’s health would you like to see? </a:t>
            </a:r>
            <a:endParaRPr/>
          </a:p>
          <a:p>
            <a:pPr indent="-342900" lvl="0" marL="457200" rtl="0" algn="l">
              <a:spcBef>
                <a:spcPts val="0"/>
              </a:spcBef>
              <a:spcAft>
                <a:spcPts val="0"/>
              </a:spcAft>
              <a:buSzPts val="1800"/>
              <a:buAutoNum type="arabicPeriod"/>
            </a:pPr>
            <a:r>
              <a:rPr lang="en"/>
              <a:t>What are your </a:t>
            </a:r>
            <a:r>
              <a:rPr b="1" lang="en">
                <a:solidFill>
                  <a:schemeClr val="dk1"/>
                </a:solidFill>
              </a:rPr>
              <a:t>biggest worries as you age</a:t>
            </a:r>
            <a:r>
              <a:rPr lang="en"/>
              <a:t> with your women’s health?</a:t>
            </a:r>
            <a:endParaRPr/>
          </a:p>
          <a:p>
            <a:pPr indent="-342900" lvl="0" marL="457200" rtl="0" algn="l">
              <a:spcBef>
                <a:spcPts val="0"/>
              </a:spcBef>
              <a:spcAft>
                <a:spcPts val="0"/>
              </a:spcAft>
              <a:buSzPts val="1800"/>
              <a:buAutoNum type="arabicPeriod"/>
            </a:pPr>
            <a:r>
              <a:rPr lang="en"/>
              <a:t>How do you feel about the use of </a:t>
            </a:r>
            <a:r>
              <a:rPr b="1" lang="en">
                <a:solidFill>
                  <a:schemeClr val="dk1"/>
                </a:solidFill>
              </a:rPr>
              <a:t>technology and telehealth services</a:t>
            </a:r>
            <a:r>
              <a:rPr lang="en"/>
              <a:t> in women’s health? </a:t>
            </a:r>
            <a:endParaRPr/>
          </a:p>
          <a:p>
            <a:pPr indent="-342900" lvl="0" marL="457200" rtl="0" algn="l">
              <a:spcBef>
                <a:spcPts val="0"/>
              </a:spcBef>
              <a:spcAft>
                <a:spcPts val="0"/>
              </a:spcAft>
              <a:buSzPts val="1800"/>
              <a:buAutoNum type="arabicPeriod"/>
            </a:pPr>
            <a:r>
              <a:rPr lang="en"/>
              <a:t>Do you have any </a:t>
            </a:r>
            <a:r>
              <a:rPr b="1" lang="en">
                <a:solidFill>
                  <a:schemeClr val="dk1"/>
                </a:solidFill>
              </a:rPr>
              <a:t>specific questions or concerns</a:t>
            </a:r>
            <a:r>
              <a:rPr lang="en"/>
              <a:t> related to women’s health that you’d like to see addressed or discussed more frequently?</a:t>
            </a:r>
            <a:endParaRPr/>
          </a:p>
          <a:p>
            <a:pPr indent="0" lvl="0" marL="0" rtl="0" algn="l">
              <a:spcBef>
                <a:spcPts val="1200"/>
              </a:spcBef>
              <a:spcAft>
                <a:spcPts val="1200"/>
              </a:spcAft>
              <a:buNone/>
            </a:pPr>
            <a:r>
              <a:t/>
            </a:r>
            <a:endParaRPr/>
          </a:p>
        </p:txBody>
      </p:sp>
      <p:pic>
        <p:nvPicPr>
          <p:cNvPr id="261" name="Google Shape;261;p20"/>
          <p:cNvPicPr preferRelativeResize="0"/>
          <p:nvPr/>
        </p:nvPicPr>
        <p:blipFill>
          <a:blip r:embed="rId3">
            <a:alphaModFix/>
          </a:blip>
          <a:stretch>
            <a:fillRect/>
          </a:stretch>
        </p:blipFill>
        <p:spPr>
          <a:xfrm>
            <a:off x="215300" y="300075"/>
            <a:ext cx="1995800" cy="1995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21"/>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400"/>
              <a:t>Interview 1: Dr. Stefanick (Domain Expert)</a:t>
            </a:r>
            <a:endParaRPr sz="2400"/>
          </a:p>
        </p:txBody>
      </p:sp>
      <p:sp>
        <p:nvSpPr>
          <p:cNvPr id="267" name="Google Shape;267;p21"/>
          <p:cNvSpPr txBox="1"/>
          <p:nvPr>
            <p:ph idx="1" type="body"/>
          </p:nvPr>
        </p:nvSpPr>
        <p:spPr>
          <a:xfrm>
            <a:off x="2410100" y="1211350"/>
            <a:ext cx="6321600" cy="33870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b="1" lang="en">
                <a:solidFill>
                  <a:schemeClr val="dk1"/>
                </a:solidFill>
              </a:rPr>
              <a:t>Who?</a:t>
            </a:r>
            <a:r>
              <a:rPr lang="en">
                <a:solidFill>
                  <a:schemeClr val="dk1"/>
                </a:solidFill>
              </a:rPr>
              <a:t> </a:t>
            </a:r>
            <a:r>
              <a:rPr lang="en"/>
              <a:t>A domain expert who runs the Women’s Health Initiative, a study following 4,500 post-menopausal women aged 50-75 since 1994. OB-GYN and Professor of Medicine at Stanford, pioneered research in post-menopausal hormones</a:t>
            </a:r>
            <a:endParaRPr/>
          </a:p>
          <a:p>
            <a:pPr indent="-342900" lvl="0" marL="457200" rtl="0" algn="l">
              <a:spcBef>
                <a:spcPts val="0"/>
              </a:spcBef>
              <a:spcAft>
                <a:spcPts val="0"/>
              </a:spcAft>
              <a:buSzPts val="1800"/>
              <a:buChar char="-"/>
            </a:pPr>
            <a:r>
              <a:rPr b="1" lang="en">
                <a:solidFill>
                  <a:schemeClr val="dk1"/>
                </a:solidFill>
                <a:highlight>
                  <a:schemeClr val="lt1"/>
                </a:highlight>
              </a:rPr>
              <a:t>How?</a:t>
            </a:r>
            <a:r>
              <a:rPr lang="en"/>
              <a:t> Conducted by Emily and Eric over Zoom</a:t>
            </a:r>
            <a:endParaRPr/>
          </a:p>
          <a:p>
            <a:pPr indent="-342900" lvl="0" marL="457200" rtl="0" algn="l">
              <a:spcBef>
                <a:spcPts val="0"/>
              </a:spcBef>
              <a:spcAft>
                <a:spcPts val="0"/>
              </a:spcAft>
              <a:buSzPts val="1800"/>
              <a:buChar char="-"/>
            </a:pPr>
            <a:r>
              <a:rPr b="1" lang="en">
                <a:solidFill>
                  <a:schemeClr val="dk1"/>
                </a:solidFill>
              </a:rPr>
              <a:t>Why?</a:t>
            </a:r>
            <a:r>
              <a:rPr lang="en"/>
              <a:t> Chosen for expertise in women’s health problems and treatments</a:t>
            </a:r>
            <a:endParaRPr/>
          </a:p>
          <a:p>
            <a:pPr indent="-342900" lvl="0" marL="457200" rtl="0" algn="l">
              <a:spcBef>
                <a:spcPts val="0"/>
              </a:spcBef>
              <a:spcAft>
                <a:spcPts val="0"/>
              </a:spcAft>
              <a:buSzPts val="1800"/>
              <a:buChar char="-"/>
            </a:pPr>
            <a:r>
              <a:rPr b="1" lang="en">
                <a:solidFill>
                  <a:schemeClr val="dk1"/>
                </a:solidFill>
              </a:rPr>
              <a:t>What?</a:t>
            </a:r>
            <a:r>
              <a:rPr lang="en"/>
              <a:t> Women’s health needs change over time, but impersonal treatments are often used irrespective of their individual symptoms</a:t>
            </a:r>
            <a:endParaRPr/>
          </a:p>
        </p:txBody>
      </p:sp>
      <p:pic>
        <p:nvPicPr>
          <p:cNvPr id="268" name="Google Shape;268;p21"/>
          <p:cNvPicPr preferRelativeResize="0"/>
          <p:nvPr/>
        </p:nvPicPr>
        <p:blipFill>
          <a:blip r:embed="rId3">
            <a:alphaModFix/>
          </a:blip>
          <a:stretch>
            <a:fillRect/>
          </a:stretch>
        </p:blipFill>
        <p:spPr>
          <a:xfrm>
            <a:off x="304800" y="575950"/>
            <a:ext cx="2105312" cy="2105312"/>
          </a:xfrm>
          <a:prstGeom prst="rect">
            <a:avLst/>
          </a:prstGeom>
          <a:noFill/>
          <a:ln>
            <a:noFill/>
          </a:ln>
        </p:spPr>
      </p:pic>
      <p:pic>
        <p:nvPicPr>
          <p:cNvPr id="269" name="Google Shape;269;p21"/>
          <p:cNvPicPr preferRelativeResize="0"/>
          <p:nvPr/>
        </p:nvPicPr>
        <p:blipFill>
          <a:blip r:embed="rId4">
            <a:alphaModFix/>
          </a:blip>
          <a:stretch>
            <a:fillRect/>
          </a:stretch>
        </p:blipFill>
        <p:spPr>
          <a:xfrm>
            <a:off x="7947538" y="3860813"/>
            <a:ext cx="784174" cy="7841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2"/>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Interview 2: Prakriti</a:t>
            </a:r>
            <a:endParaRPr/>
          </a:p>
        </p:txBody>
      </p:sp>
      <p:sp>
        <p:nvSpPr>
          <p:cNvPr id="275" name="Google Shape;275;p22"/>
          <p:cNvSpPr txBox="1"/>
          <p:nvPr>
            <p:ph idx="1" type="body"/>
          </p:nvPr>
        </p:nvSpPr>
        <p:spPr>
          <a:xfrm>
            <a:off x="2400250" y="1211350"/>
            <a:ext cx="6474600" cy="3301800"/>
          </a:xfrm>
          <a:prstGeom prst="rect">
            <a:avLst/>
          </a:prstGeom>
        </p:spPr>
        <p:txBody>
          <a:bodyPr anchorCtr="0" anchor="t" bIns="91425" lIns="91425" spcFirstLastPara="1" rIns="91425" wrap="square" tIns="91425">
            <a:normAutofit lnSpcReduction="10000"/>
          </a:bodyPr>
          <a:lstStyle/>
          <a:p>
            <a:pPr indent="-342900" lvl="0" marL="457200" rtl="0" algn="l">
              <a:lnSpc>
                <a:spcPct val="150000"/>
              </a:lnSpc>
              <a:spcBef>
                <a:spcPts val="0"/>
              </a:spcBef>
              <a:spcAft>
                <a:spcPts val="0"/>
              </a:spcAft>
              <a:buSzPts val="1800"/>
              <a:buChar char="●"/>
            </a:pPr>
            <a:r>
              <a:rPr b="1" lang="en">
                <a:solidFill>
                  <a:schemeClr val="dk1"/>
                </a:solidFill>
              </a:rPr>
              <a:t>Who?</a:t>
            </a:r>
            <a:r>
              <a:rPr lang="en"/>
              <a:t> Prakriti is a friend’s mom who is going through pre-menopause</a:t>
            </a:r>
            <a:endParaRPr/>
          </a:p>
          <a:p>
            <a:pPr indent="-342900" lvl="0" marL="457200" rtl="0" algn="l">
              <a:lnSpc>
                <a:spcPct val="150000"/>
              </a:lnSpc>
              <a:spcBef>
                <a:spcPts val="0"/>
              </a:spcBef>
              <a:spcAft>
                <a:spcPts val="0"/>
              </a:spcAft>
              <a:buSzPts val="1800"/>
              <a:buChar char="●"/>
            </a:pPr>
            <a:r>
              <a:rPr b="1" lang="en">
                <a:solidFill>
                  <a:schemeClr val="dk1"/>
                </a:solidFill>
              </a:rPr>
              <a:t>Where? </a:t>
            </a:r>
            <a:r>
              <a:rPr lang="en"/>
              <a:t>Conducted by Allie and Shreya over Zoom</a:t>
            </a:r>
            <a:endParaRPr/>
          </a:p>
          <a:p>
            <a:pPr indent="-342900" lvl="0" marL="457200" rtl="0" algn="l">
              <a:lnSpc>
                <a:spcPct val="150000"/>
              </a:lnSpc>
              <a:spcBef>
                <a:spcPts val="0"/>
              </a:spcBef>
              <a:spcAft>
                <a:spcPts val="0"/>
              </a:spcAft>
              <a:buSzPts val="1800"/>
              <a:buChar char="●"/>
            </a:pPr>
            <a:r>
              <a:rPr b="1" lang="en">
                <a:solidFill>
                  <a:schemeClr val="dk1"/>
                </a:solidFill>
              </a:rPr>
              <a:t>Why?</a:t>
            </a:r>
            <a:r>
              <a:rPr lang="en"/>
              <a:t> Chosen for her age and pre-menopause</a:t>
            </a:r>
            <a:endParaRPr/>
          </a:p>
          <a:p>
            <a:pPr indent="-342900" lvl="0" marL="457200" rtl="0" algn="l">
              <a:lnSpc>
                <a:spcPct val="150000"/>
              </a:lnSpc>
              <a:spcBef>
                <a:spcPts val="0"/>
              </a:spcBef>
              <a:spcAft>
                <a:spcPts val="0"/>
              </a:spcAft>
              <a:buSzPts val="1800"/>
              <a:buChar char="●"/>
            </a:pPr>
            <a:r>
              <a:rPr b="1" lang="en">
                <a:solidFill>
                  <a:schemeClr val="dk1"/>
                </a:solidFill>
              </a:rPr>
              <a:t>What?</a:t>
            </a:r>
            <a:r>
              <a:rPr lang="en"/>
              <a:t> Prakriti is frustrated because she had no idea that late periods and hot flashes relating to pre-menopause start at 45. Since </a:t>
            </a:r>
            <a:r>
              <a:rPr lang="en"/>
              <a:t>everyone</a:t>
            </a:r>
            <a:r>
              <a:rPr lang="en"/>
              <a:t>’s symptoms are different, she doesn’t feel like she knows what’s normal and abnormal.</a:t>
            </a:r>
            <a:endParaRPr/>
          </a:p>
        </p:txBody>
      </p:sp>
      <p:pic>
        <p:nvPicPr>
          <p:cNvPr id="276" name="Google Shape;276;p22"/>
          <p:cNvPicPr preferRelativeResize="0"/>
          <p:nvPr/>
        </p:nvPicPr>
        <p:blipFill>
          <a:blip r:embed="rId3">
            <a:alphaModFix/>
          </a:blip>
          <a:stretch>
            <a:fillRect/>
          </a:stretch>
        </p:blipFill>
        <p:spPr>
          <a:xfrm>
            <a:off x="7947538" y="3860813"/>
            <a:ext cx="784174" cy="784174"/>
          </a:xfrm>
          <a:prstGeom prst="rect">
            <a:avLst/>
          </a:prstGeom>
          <a:noFill/>
          <a:ln>
            <a:noFill/>
          </a:ln>
        </p:spPr>
      </p:pic>
      <p:pic>
        <p:nvPicPr>
          <p:cNvPr id="277" name="Google Shape;277;p22"/>
          <p:cNvPicPr preferRelativeResize="0"/>
          <p:nvPr/>
        </p:nvPicPr>
        <p:blipFill rotWithShape="1">
          <a:blip r:embed="rId4">
            <a:alphaModFix/>
          </a:blip>
          <a:srcRect b="15020" l="0" r="0" t="6046"/>
          <a:stretch/>
        </p:blipFill>
        <p:spPr>
          <a:xfrm>
            <a:off x="438550" y="540175"/>
            <a:ext cx="1778453" cy="1830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3"/>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Interview 3: Rosann </a:t>
            </a:r>
            <a:endParaRPr/>
          </a:p>
        </p:txBody>
      </p:sp>
      <p:sp>
        <p:nvSpPr>
          <p:cNvPr id="283" name="Google Shape;283;p23"/>
          <p:cNvSpPr txBox="1"/>
          <p:nvPr>
            <p:ph idx="1" type="body"/>
          </p:nvPr>
        </p:nvSpPr>
        <p:spPr>
          <a:xfrm>
            <a:off x="2400250" y="1267625"/>
            <a:ext cx="6321600" cy="32781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b="1" lang="en">
                <a:solidFill>
                  <a:schemeClr val="dk1"/>
                </a:solidFill>
              </a:rPr>
              <a:t>Who?</a:t>
            </a:r>
            <a:r>
              <a:rPr lang="en"/>
              <a:t> Rosann is a friends mother who is post-menopause</a:t>
            </a:r>
            <a:endParaRPr/>
          </a:p>
          <a:p>
            <a:pPr indent="-342900" lvl="0" marL="457200" rtl="0" algn="l">
              <a:spcBef>
                <a:spcPts val="0"/>
              </a:spcBef>
              <a:spcAft>
                <a:spcPts val="0"/>
              </a:spcAft>
              <a:buSzPts val="1800"/>
              <a:buChar char="-"/>
            </a:pPr>
            <a:r>
              <a:rPr b="1" lang="en">
                <a:solidFill>
                  <a:schemeClr val="dk1"/>
                </a:solidFill>
              </a:rPr>
              <a:t>Where?</a:t>
            </a:r>
            <a:r>
              <a:rPr lang="en"/>
              <a:t> Interview conducted by Allie and Shreya in person</a:t>
            </a:r>
            <a:endParaRPr/>
          </a:p>
          <a:p>
            <a:pPr indent="-342900" lvl="0" marL="457200" rtl="0" algn="l">
              <a:spcBef>
                <a:spcPts val="0"/>
              </a:spcBef>
              <a:spcAft>
                <a:spcPts val="0"/>
              </a:spcAft>
              <a:buSzPts val="1800"/>
              <a:buChar char="-"/>
            </a:pPr>
            <a:r>
              <a:rPr b="1" lang="en">
                <a:solidFill>
                  <a:schemeClr val="dk1"/>
                </a:solidFill>
              </a:rPr>
              <a:t>Why? </a:t>
            </a:r>
            <a:r>
              <a:rPr lang="en"/>
              <a:t>Chosen for her age, phase in her menstrual cycle, and personal experiences in the healthcare industry</a:t>
            </a:r>
            <a:endParaRPr/>
          </a:p>
          <a:p>
            <a:pPr indent="-342900" lvl="0" marL="457200" rtl="0" algn="l">
              <a:spcBef>
                <a:spcPts val="0"/>
              </a:spcBef>
              <a:spcAft>
                <a:spcPts val="0"/>
              </a:spcAft>
              <a:buSzPts val="1800"/>
              <a:buChar char="-"/>
            </a:pPr>
            <a:r>
              <a:rPr b="1" lang="en">
                <a:solidFill>
                  <a:schemeClr val="dk1"/>
                </a:solidFill>
              </a:rPr>
              <a:t>What?</a:t>
            </a:r>
            <a:r>
              <a:rPr lang="en"/>
              <a:t> Rosann has become frustrated with having to frequently be her own healthcare advocate with her endometriosis as she ages, and feels that she essentially has to help herself.</a:t>
            </a:r>
            <a:endParaRPr/>
          </a:p>
          <a:p>
            <a:pPr indent="0" lvl="0" marL="0" rtl="0" algn="l">
              <a:spcBef>
                <a:spcPts val="1200"/>
              </a:spcBef>
              <a:spcAft>
                <a:spcPts val="1200"/>
              </a:spcAft>
              <a:buNone/>
            </a:pPr>
            <a:r>
              <a:t/>
            </a:r>
            <a:endParaRPr/>
          </a:p>
        </p:txBody>
      </p:sp>
      <p:pic>
        <p:nvPicPr>
          <p:cNvPr id="284" name="Google Shape;284;p23"/>
          <p:cNvPicPr preferRelativeResize="0"/>
          <p:nvPr/>
        </p:nvPicPr>
        <p:blipFill>
          <a:blip r:embed="rId3">
            <a:alphaModFix/>
          </a:blip>
          <a:stretch>
            <a:fillRect/>
          </a:stretch>
        </p:blipFill>
        <p:spPr>
          <a:xfrm>
            <a:off x="7947538" y="3860813"/>
            <a:ext cx="784174" cy="784174"/>
          </a:xfrm>
          <a:prstGeom prst="rect">
            <a:avLst/>
          </a:prstGeom>
          <a:noFill/>
          <a:ln>
            <a:noFill/>
          </a:ln>
        </p:spPr>
      </p:pic>
      <p:pic>
        <p:nvPicPr>
          <p:cNvPr id="285" name="Google Shape;285;p23"/>
          <p:cNvPicPr preferRelativeResize="0"/>
          <p:nvPr/>
        </p:nvPicPr>
        <p:blipFill rotWithShape="1">
          <a:blip r:embed="rId4">
            <a:alphaModFix/>
          </a:blip>
          <a:srcRect b="18955" l="55806" r="24403" t="58666"/>
          <a:stretch/>
        </p:blipFill>
        <p:spPr>
          <a:xfrm rot="-5400000">
            <a:off x="274850" y="646148"/>
            <a:ext cx="1834127" cy="155537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24"/>
          <p:cNvSpPr txBox="1"/>
          <p:nvPr>
            <p:ph type="title"/>
          </p:nvPr>
        </p:nvSpPr>
        <p:spPr>
          <a:xfrm>
            <a:off x="2555000" y="491025"/>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Interview 4: Raagavi (Extreme User)</a:t>
            </a:r>
            <a:endParaRPr/>
          </a:p>
        </p:txBody>
      </p:sp>
      <p:sp>
        <p:nvSpPr>
          <p:cNvPr id="291" name="Google Shape;291;p24"/>
          <p:cNvSpPr txBox="1"/>
          <p:nvPr>
            <p:ph idx="1" type="body"/>
          </p:nvPr>
        </p:nvSpPr>
        <p:spPr>
          <a:xfrm>
            <a:off x="2410100" y="1161425"/>
            <a:ext cx="6321600" cy="34368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b="1" lang="en">
                <a:solidFill>
                  <a:schemeClr val="dk1"/>
                </a:solidFill>
              </a:rPr>
              <a:t>Who?</a:t>
            </a:r>
            <a:r>
              <a:rPr lang="en"/>
              <a:t> Raagavi is a friendly acquaintance who has mentioned concerns about her menstrual health and experiences with PCOS</a:t>
            </a:r>
            <a:endParaRPr/>
          </a:p>
          <a:p>
            <a:pPr indent="-342900" lvl="0" marL="457200" rtl="0" algn="l">
              <a:lnSpc>
                <a:spcPct val="150000"/>
              </a:lnSpc>
              <a:spcBef>
                <a:spcPts val="0"/>
              </a:spcBef>
              <a:spcAft>
                <a:spcPts val="0"/>
              </a:spcAft>
              <a:buSzPts val="1800"/>
              <a:buChar char="-"/>
            </a:pPr>
            <a:r>
              <a:rPr b="1" lang="en">
                <a:solidFill>
                  <a:schemeClr val="dk1"/>
                </a:solidFill>
              </a:rPr>
              <a:t>Where?</a:t>
            </a:r>
            <a:r>
              <a:rPr lang="en"/>
              <a:t> </a:t>
            </a:r>
            <a:r>
              <a:rPr lang="en"/>
              <a:t>Conducted by Allie, Eric, and Shreya in person</a:t>
            </a:r>
            <a:endParaRPr/>
          </a:p>
          <a:p>
            <a:pPr indent="-342900" lvl="0" marL="457200" rtl="0" algn="l">
              <a:spcBef>
                <a:spcPts val="0"/>
              </a:spcBef>
              <a:spcAft>
                <a:spcPts val="0"/>
              </a:spcAft>
              <a:buSzPts val="1800"/>
              <a:buChar char="-"/>
            </a:pPr>
            <a:r>
              <a:rPr b="1" lang="en">
                <a:solidFill>
                  <a:schemeClr val="dk1"/>
                </a:solidFill>
              </a:rPr>
              <a:t>Why?</a:t>
            </a:r>
            <a:r>
              <a:rPr lang="en"/>
              <a:t> Chosen for her PCOS diagnosis</a:t>
            </a:r>
            <a:endParaRPr/>
          </a:p>
          <a:p>
            <a:pPr indent="-342900" lvl="0" marL="457200" rtl="0" algn="l">
              <a:spcBef>
                <a:spcPts val="0"/>
              </a:spcBef>
              <a:spcAft>
                <a:spcPts val="0"/>
              </a:spcAft>
              <a:buSzPts val="1800"/>
              <a:buChar char="-"/>
            </a:pPr>
            <a:r>
              <a:rPr b="1" lang="en">
                <a:solidFill>
                  <a:schemeClr val="dk1"/>
                </a:solidFill>
              </a:rPr>
              <a:t>What? </a:t>
            </a:r>
            <a:r>
              <a:rPr lang="en"/>
              <a:t>Treatment and diagnosis for PCOS and other period disorders is extremely tedious. Since symptoms are so varied for women, it’s hard for both menstruators and gynecologists to pinpoint diagnosis just based off of symptoms. Suggested treatments are often really unhelpful for PCOS.</a:t>
            </a:r>
            <a:endParaRPr/>
          </a:p>
        </p:txBody>
      </p:sp>
      <p:pic>
        <p:nvPicPr>
          <p:cNvPr id="292" name="Google Shape;292;p24"/>
          <p:cNvPicPr preferRelativeResize="0"/>
          <p:nvPr/>
        </p:nvPicPr>
        <p:blipFill>
          <a:blip r:embed="rId3">
            <a:alphaModFix/>
          </a:blip>
          <a:stretch>
            <a:fillRect/>
          </a:stretch>
        </p:blipFill>
        <p:spPr>
          <a:xfrm>
            <a:off x="7947538" y="3860813"/>
            <a:ext cx="784174" cy="784174"/>
          </a:xfrm>
          <a:prstGeom prst="rect">
            <a:avLst/>
          </a:prstGeom>
          <a:noFill/>
          <a:ln>
            <a:noFill/>
          </a:ln>
        </p:spPr>
      </p:pic>
      <p:pic>
        <p:nvPicPr>
          <p:cNvPr id="293" name="Google Shape;293;p24"/>
          <p:cNvPicPr preferRelativeResize="0"/>
          <p:nvPr/>
        </p:nvPicPr>
        <p:blipFill>
          <a:blip r:embed="rId4">
            <a:alphaModFix/>
          </a:blip>
          <a:stretch>
            <a:fillRect/>
          </a:stretch>
        </p:blipFill>
        <p:spPr>
          <a:xfrm>
            <a:off x="392675" y="491025"/>
            <a:ext cx="2105300" cy="2080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5"/>
          <p:cNvSpPr txBox="1"/>
          <p:nvPr>
            <p:ph type="title"/>
          </p:nvPr>
        </p:nvSpPr>
        <p:spPr>
          <a:xfrm>
            <a:off x="283103" y="712141"/>
            <a:ext cx="6244200" cy="3835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Interview Results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26"/>
          <p:cNvSpPr txBox="1"/>
          <p:nvPr>
            <p:ph idx="4294967295" type="body"/>
          </p:nvPr>
        </p:nvSpPr>
        <p:spPr>
          <a:xfrm>
            <a:off x="429875" y="878250"/>
            <a:ext cx="8518800" cy="33870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en" sz="7907">
                <a:solidFill>
                  <a:schemeClr val="lt1"/>
                </a:solidFill>
              </a:rPr>
              <a:t>“There are </a:t>
            </a:r>
            <a:r>
              <a:rPr b="1" lang="en" sz="7907">
                <a:solidFill>
                  <a:schemeClr val="lt1"/>
                </a:solidFill>
              </a:rPr>
              <a:t>hundreds of possible hormone treatments </a:t>
            </a:r>
            <a:r>
              <a:rPr lang="en" sz="7907">
                <a:solidFill>
                  <a:schemeClr val="lt1"/>
                </a:solidFill>
              </a:rPr>
              <a:t>available to women that a primary care physician doesn’t even know about.” </a:t>
            </a:r>
            <a:endParaRPr sz="7907">
              <a:solidFill>
                <a:schemeClr val="lt1"/>
              </a:solidFill>
            </a:endParaRPr>
          </a:p>
          <a:p>
            <a:pPr indent="457200" lvl="0" marL="4572000" rtl="0" algn="l">
              <a:spcBef>
                <a:spcPts val="1200"/>
              </a:spcBef>
              <a:spcAft>
                <a:spcPts val="0"/>
              </a:spcAft>
              <a:buNone/>
            </a:pPr>
            <a:r>
              <a:rPr i="1" lang="en" sz="7907">
                <a:solidFill>
                  <a:schemeClr val="lt1"/>
                </a:solidFill>
              </a:rPr>
              <a:t>                                </a:t>
            </a:r>
            <a:r>
              <a:rPr i="1" lang="en" sz="5600">
                <a:solidFill>
                  <a:schemeClr val="lt1"/>
                </a:solidFill>
              </a:rPr>
              <a:t>    		</a:t>
            </a:r>
            <a:r>
              <a:rPr lang="en" sz="5600">
                <a:solidFill>
                  <a:schemeClr val="lt1"/>
                </a:solidFill>
              </a:rPr>
              <a:t>Dr. Stefanick</a:t>
            </a:r>
            <a:endParaRPr sz="5600">
              <a:solidFill>
                <a:schemeClr val="lt1"/>
              </a:solidFill>
            </a:endParaRPr>
          </a:p>
          <a:p>
            <a:pPr indent="0" lvl="0" marL="0" rtl="0" algn="l">
              <a:spcBef>
                <a:spcPts val="1200"/>
              </a:spcBef>
              <a:spcAft>
                <a:spcPts val="0"/>
              </a:spcAft>
              <a:buNone/>
            </a:pPr>
            <a:r>
              <a:rPr lang="en" sz="7907">
                <a:solidFill>
                  <a:schemeClr val="lt1"/>
                </a:solidFill>
              </a:rPr>
              <a:t>“</a:t>
            </a:r>
            <a:r>
              <a:rPr b="1" lang="en" sz="7907">
                <a:solidFill>
                  <a:schemeClr val="lt1"/>
                </a:solidFill>
              </a:rPr>
              <a:t>Treatment options for PCOS  that are not prescribed are extremely generic and include information such as ‘eat healthier’ and ‘maintain a low carb diet.’</a:t>
            </a:r>
            <a:r>
              <a:rPr lang="en" sz="7907">
                <a:solidFill>
                  <a:schemeClr val="lt1"/>
                </a:solidFill>
              </a:rPr>
              <a:t> This is pretty damaging to someone’s understanding of their condition and themselves.”</a:t>
            </a:r>
            <a:endParaRPr sz="7907">
              <a:solidFill>
                <a:schemeClr val="lt1"/>
              </a:solidFill>
            </a:endParaRPr>
          </a:p>
          <a:p>
            <a:pPr indent="457200" lvl="0" marL="5029200" rtl="0" algn="ctr">
              <a:spcBef>
                <a:spcPts val="900"/>
              </a:spcBef>
              <a:spcAft>
                <a:spcPts val="0"/>
              </a:spcAft>
              <a:buNone/>
            </a:pPr>
            <a:r>
              <a:rPr lang="en" sz="7907">
                <a:solidFill>
                  <a:schemeClr val="lt1"/>
                </a:solidFill>
              </a:rPr>
              <a:t>                        </a:t>
            </a:r>
            <a:r>
              <a:rPr lang="en" sz="5600">
                <a:solidFill>
                  <a:schemeClr val="lt1"/>
                </a:solidFill>
              </a:rPr>
              <a:t>         	        Raagavi</a:t>
            </a:r>
            <a:endParaRPr sz="5600">
              <a:solidFill>
                <a:schemeClr val="lt1"/>
              </a:solidFill>
            </a:endParaRPr>
          </a:p>
          <a:p>
            <a:pPr indent="0" lvl="0" marL="0" rtl="0" algn="l">
              <a:spcBef>
                <a:spcPts val="900"/>
              </a:spcBef>
              <a:spcAft>
                <a:spcPts val="0"/>
              </a:spcAft>
              <a:buNone/>
            </a:pPr>
            <a:r>
              <a:rPr lang="en" sz="7907">
                <a:solidFill>
                  <a:schemeClr val="lt1"/>
                </a:solidFill>
              </a:rPr>
              <a:t>“Since everyone’s </a:t>
            </a:r>
            <a:r>
              <a:rPr b="1" lang="en" sz="7907">
                <a:solidFill>
                  <a:schemeClr val="lt1"/>
                </a:solidFill>
              </a:rPr>
              <a:t>symptoms for menopause are so different</a:t>
            </a:r>
            <a:r>
              <a:rPr lang="en" sz="7907">
                <a:solidFill>
                  <a:schemeClr val="lt1"/>
                </a:solidFill>
              </a:rPr>
              <a:t>, I wish there was a way to figure out what symptoms are considered normal.”</a:t>
            </a:r>
            <a:endParaRPr sz="7907">
              <a:solidFill>
                <a:schemeClr val="lt1"/>
              </a:solidFill>
            </a:endParaRPr>
          </a:p>
          <a:p>
            <a:pPr indent="457200" lvl="0" marL="5029200" rtl="0" algn="ctr">
              <a:spcBef>
                <a:spcPts val="0"/>
              </a:spcBef>
              <a:spcAft>
                <a:spcPts val="0"/>
              </a:spcAft>
              <a:buNone/>
            </a:pPr>
            <a:r>
              <a:rPr lang="en" sz="7907">
                <a:solidFill>
                  <a:schemeClr val="lt1"/>
                </a:solidFill>
              </a:rPr>
              <a:t>                                 </a:t>
            </a:r>
            <a:r>
              <a:rPr lang="en" sz="5600">
                <a:solidFill>
                  <a:schemeClr val="lt1"/>
                </a:solidFill>
              </a:rPr>
              <a:t>  	        Prakriti</a:t>
            </a:r>
            <a:endParaRPr sz="5600">
              <a:solidFill>
                <a:schemeClr val="lt1"/>
              </a:solidFill>
            </a:endParaRPr>
          </a:p>
          <a:p>
            <a:pPr indent="0" lvl="0" marL="457200" rtl="0" algn="r">
              <a:spcBef>
                <a:spcPts val="900"/>
              </a:spcBef>
              <a:spcAft>
                <a:spcPts val="0"/>
              </a:spcAft>
              <a:buNone/>
            </a:pPr>
            <a:r>
              <a:t/>
            </a:r>
            <a:endParaRPr sz="1200"/>
          </a:p>
          <a:p>
            <a:pPr indent="0" lvl="0" marL="0" rtl="0" algn="l">
              <a:spcBef>
                <a:spcPts val="900"/>
              </a:spcBef>
              <a:spcAft>
                <a:spcPts val="12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27"/>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Tensions</a:t>
            </a:r>
            <a:endParaRPr/>
          </a:p>
        </p:txBody>
      </p:sp>
      <p:sp>
        <p:nvSpPr>
          <p:cNvPr id="309" name="Google Shape;309;p27"/>
          <p:cNvSpPr txBox="1"/>
          <p:nvPr>
            <p:ph idx="1" type="body"/>
          </p:nvPr>
        </p:nvSpPr>
        <p:spPr>
          <a:xfrm>
            <a:off x="2410100" y="1211350"/>
            <a:ext cx="6321600" cy="3386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The Same Drugs are Prescribed: </a:t>
            </a:r>
            <a:r>
              <a:rPr lang="en" sz="1500"/>
              <a:t>There are hundreds of possible drug formulations, but only 1 or 2 are prescribed for most women. </a:t>
            </a:r>
            <a:endParaRPr sz="1500"/>
          </a:p>
          <a:p>
            <a:pPr indent="-342900" lvl="0" marL="457200" rtl="0" algn="l">
              <a:spcBef>
                <a:spcPts val="0"/>
              </a:spcBef>
              <a:spcAft>
                <a:spcPts val="0"/>
              </a:spcAft>
              <a:buSzPts val="1800"/>
              <a:buChar char="-"/>
            </a:pPr>
            <a:r>
              <a:rPr b="1" lang="en"/>
              <a:t>Period disorders are barely understood by both field experts and menstruators: </a:t>
            </a:r>
            <a:r>
              <a:rPr lang="en" sz="1500"/>
              <a:t>Disorders such as PCOS and endometriosis don’t have clear cut treatments and the lifestyle recommendations to treat them are pretty frustrating.</a:t>
            </a:r>
            <a:endParaRPr sz="1500"/>
          </a:p>
          <a:p>
            <a:pPr indent="-342900" lvl="0" marL="457200" rtl="0" algn="l">
              <a:spcBef>
                <a:spcPts val="0"/>
              </a:spcBef>
              <a:spcAft>
                <a:spcPts val="0"/>
              </a:spcAft>
              <a:buSzPts val="1800"/>
              <a:buChar char="-"/>
            </a:pPr>
            <a:r>
              <a:rPr b="1" lang="en"/>
              <a:t>Older women going through menopause might not understand all of their symptoms: </a:t>
            </a:r>
            <a:r>
              <a:rPr lang="en" sz="1500"/>
              <a:t>Different phases of menopause have very different symptoms that are not necessarily widely talked about.</a:t>
            </a:r>
            <a:endParaRPr sz="1500"/>
          </a:p>
        </p:txBody>
      </p:sp>
      <p:pic>
        <p:nvPicPr>
          <p:cNvPr id="310" name="Google Shape;310;p27"/>
          <p:cNvPicPr preferRelativeResize="0"/>
          <p:nvPr/>
        </p:nvPicPr>
        <p:blipFill>
          <a:blip r:embed="rId3">
            <a:alphaModFix/>
          </a:blip>
          <a:stretch>
            <a:fillRect/>
          </a:stretch>
        </p:blipFill>
        <p:spPr>
          <a:xfrm>
            <a:off x="8125700" y="4048000"/>
            <a:ext cx="596150" cy="596150"/>
          </a:xfrm>
          <a:prstGeom prst="rect">
            <a:avLst/>
          </a:prstGeom>
          <a:noFill/>
          <a:ln>
            <a:noFill/>
          </a:ln>
        </p:spPr>
      </p:pic>
      <p:pic>
        <p:nvPicPr>
          <p:cNvPr id="311" name="Google Shape;311;p27"/>
          <p:cNvPicPr preferRelativeResize="0"/>
          <p:nvPr/>
        </p:nvPicPr>
        <p:blipFill>
          <a:blip r:embed="rId4">
            <a:alphaModFix/>
          </a:blip>
          <a:stretch>
            <a:fillRect/>
          </a:stretch>
        </p:blipFill>
        <p:spPr>
          <a:xfrm>
            <a:off x="219700" y="193000"/>
            <a:ext cx="2105299" cy="21052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8"/>
          <p:cNvSpPr txBox="1"/>
          <p:nvPr>
            <p:ph type="title"/>
          </p:nvPr>
        </p:nvSpPr>
        <p:spPr>
          <a:xfrm>
            <a:off x="283103" y="712141"/>
            <a:ext cx="6244200" cy="3835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Analysis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29"/>
          <p:cNvPicPr preferRelativeResize="0"/>
          <p:nvPr/>
        </p:nvPicPr>
        <p:blipFill>
          <a:blip r:embed="rId3">
            <a:alphaModFix/>
          </a:blip>
          <a:stretch>
            <a:fillRect/>
          </a:stretch>
        </p:blipFill>
        <p:spPr>
          <a:xfrm>
            <a:off x="8135538" y="4002000"/>
            <a:ext cx="596174" cy="596174"/>
          </a:xfrm>
          <a:prstGeom prst="rect">
            <a:avLst/>
          </a:prstGeom>
          <a:noFill/>
          <a:ln>
            <a:noFill/>
          </a:ln>
        </p:spPr>
      </p:pic>
      <p:pic>
        <p:nvPicPr>
          <p:cNvPr id="322" name="Google Shape;322;p29"/>
          <p:cNvPicPr preferRelativeResize="0"/>
          <p:nvPr/>
        </p:nvPicPr>
        <p:blipFill>
          <a:blip r:embed="rId4">
            <a:alphaModFix/>
          </a:blip>
          <a:stretch>
            <a:fillRect/>
          </a:stretch>
        </p:blipFill>
        <p:spPr>
          <a:xfrm>
            <a:off x="1071250" y="152400"/>
            <a:ext cx="7001498" cy="483870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0"/>
          <p:cNvSpPr/>
          <p:nvPr/>
        </p:nvSpPr>
        <p:spPr>
          <a:xfrm>
            <a:off x="63400" y="63400"/>
            <a:ext cx="9017100" cy="4895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328" name="Google Shape;328;p30"/>
          <p:cNvPicPr preferRelativeResize="0"/>
          <p:nvPr/>
        </p:nvPicPr>
        <p:blipFill>
          <a:blip r:embed="rId3">
            <a:alphaModFix/>
          </a:blip>
          <a:stretch>
            <a:fillRect/>
          </a:stretch>
        </p:blipFill>
        <p:spPr>
          <a:xfrm>
            <a:off x="1379975" y="-64612"/>
            <a:ext cx="6613074" cy="52727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31"/>
          <p:cNvSpPr txBox="1"/>
          <p:nvPr>
            <p:ph type="title"/>
          </p:nvPr>
        </p:nvSpPr>
        <p:spPr>
          <a:xfrm>
            <a:off x="2400250" y="575950"/>
            <a:ext cx="6321600" cy="635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600"/>
              <a:t>Key Insights</a:t>
            </a:r>
            <a:endParaRPr sz="2600"/>
          </a:p>
        </p:txBody>
      </p:sp>
      <p:sp>
        <p:nvSpPr>
          <p:cNvPr id="334" name="Google Shape;334;p31"/>
          <p:cNvSpPr txBox="1"/>
          <p:nvPr>
            <p:ph idx="1" type="body"/>
          </p:nvPr>
        </p:nvSpPr>
        <p:spPr>
          <a:xfrm>
            <a:off x="2410100" y="1151325"/>
            <a:ext cx="6321600" cy="3446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Navigating menstrual health as an older woman seems </a:t>
            </a:r>
            <a:r>
              <a:rPr b="1" i="1" lang="en"/>
              <a:t>daunting</a:t>
            </a:r>
            <a:r>
              <a:rPr lang="en"/>
              <a:t>, especially because menopause has many phases and conditions</a:t>
            </a:r>
            <a:endParaRPr/>
          </a:p>
          <a:p>
            <a:pPr indent="-342900" lvl="0" marL="457200" rtl="0" algn="l">
              <a:spcBef>
                <a:spcPts val="0"/>
              </a:spcBef>
              <a:spcAft>
                <a:spcPts val="0"/>
              </a:spcAft>
              <a:buSzPts val="1800"/>
              <a:buChar char="-"/>
            </a:pPr>
            <a:r>
              <a:rPr lang="en"/>
              <a:t>Women have</a:t>
            </a:r>
            <a:r>
              <a:rPr b="1" i="1" lang="en"/>
              <a:t> specific symptoms</a:t>
            </a:r>
            <a:r>
              <a:rPr lang="en"/>
              <a:t> depending on their age and treatment, but this information is not used to inform better treatment as they age.</a:t>
            </a:r>
            <a:endParaRPr/>
          </a:p>
          <a:p>
            <a:pPr indent="-342900" lvl="0" marL="457200" rtl="0" algn="l">
              <a:spcBef>
                <a:spcPts val="0"/>
              </a:spcBef>
              <a:spcAft>
                <a:spcPts val="0"/>
              </a:spcAft>
              <a:buSzPts val="1800"/>
              <a:buChar char="-"/>
            </a:pPr>
            <a:r>
              <a:rPr lang="en"/>
              <a:t>Period disorders are</a:t>
            </a:r>
            <a:r>
              <a:rPr b="1" i="1" lang="en"/>
              <a:t> not widely understood</a:t>
            </a:r>
            <a:r>
              <a:rPr lang="en"/>
              <a:t>, causing a lot of uncertainty and lack of clarity for those who experience them</a:t>
            </a:r>
            <a:endParaRPr/>
          </a:p>
        </p:txBody>
      </p:sp>
      <p:pic>
        <p:nvPicPr>
          <p:cNvPr id="335" name="Google Shape;335;p31"/>
          <p:cNvPicPr preferRelativeResize="0"/>
          <p:nvPr/>
        </p:nvPicPr>
        <p:blipFill>
          <a:blip r:embed="rId3">
            <a:alphaModFix/>
          </a:blip>
          <a:stretch>
            <a:fillRect/>
          </a:stretch>
        </p:blipFill>
        <p:spPr>
          <a:xfrm>
            <a:off x="8135538" y="4002000"/>
            <a:ext cx="596174" cy="596174"/>
          </a:xfrm>
          <a:prstGeom prst="rect">
            <a:avLst/>
          </a:prstGeom>
          <a:noFill/>
          <a:ln>
            <a:noFill/>
          </a:ln>
        </p:spPr>
      </p:pic>
      <p:pic>
        <p:nvPicPr>
          <p:cNvPr id="336" name="Google Shape;336;p31"/>
          <p:cNvPicPr preferRelativeResize="0"/>
          <p:nvPr/>
        </p:nvPicPr>
        <p:blipFill>
          <a:blip r:embed="rId4">
            <a:alphaModFix/>
          </a:blip>
          <a:stretch>
            <a:fillRect/>
          </a:stretch>
        </p:blipFill>
        <p:spPr>
          <a:xfrm>
            <a:off x="233125" y="253550"/>
            <a:ext cx="2105299" cy="21052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2"/>
          <p:cNvSpPr txBox="1"/>
          <p:nvPr>
            <p:ph type="title"/>
          </p:nvPr>
        </p:nvSpPr>
        <p:spPr>
          <a:xfrm>
            <a:off x="283103" y="712141"/>
            <a:ext cx="6244200" cy="3835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Summary</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33"/>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Key Learnings </a:t>
            </a:r>
            <a:endParaRPr/>
          </a:p>
        </p:txBody>
      </p:sp>
      <p:sp>
        <p:nvSpPr>
          <p:cNvPr id="347" name="Google Shape;347;p33"/>
          <p:cNvSpPr txBox="1"/>
          <p:nvPr>
            <p:ph idx="1" type="body"/>
          </p:nvPr>
        </p:nvSpPr>
        <p:spPr>
          <a:xfrm>
            <a:off x="2410100" y="1264025"/>
            <a:ext cx="6321600" cy="3334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There is a </a:t>
            </a:r>
            <a:r>
              <a:rPr lang="en">
                <a:solidFill>
                  <a:schemeClr val="lt1"/>
                </a:solidFill>
                <a:highlight>
                  <a:schemeClr val="dk1"/>
                </a:highlight>
              </a:rPr>
              <a:t>lack of drug personalization</a:t>
            </a:r>
            <a:r>
              <a:rPr lang="en"/>
              <a:t> for contraception, and menopause hormone therapy.</a:t>
            </a:r>
            <a:endParaRPr/>
          </a:p>
          <a:p>
            <a:pPr indent="-342900" lvl="0" marL="457200" rtl="0" algn="l">
              <a:spcBef>
                <a:spcPts val="0"/>
              </a:spcBef>
              <a:spcAft>
                <a:spcPts val="0"/>
              </a:spcAft>
              <a:buSzPts val="1800"/>
              <a:buChar char="-"/>
            </a:pPr>
            <a:r>
              <a:rPr lang="en"/>
              <a:t>There is </a:t>
            </a:r>
            <a:r>
              <a:rPr lang="en">
                <a:solidFill>
                  <a:schemeClr val="lt1"/>
                </a:solidFill>
                <a:highlight>
                  <a:schemeClr val="dk1"/>
                </a:highlight>
              </a:rPr>
              <a:t>inefficiency in determining whether a woman has a period disorder</a:t>
            </a:r>
            <a:r>
              <a:rPr lang="en"/>
              <a:t>, as they are not well-understood.</a:t>
            </a:r>
            <a:endParaRPr/>
          </a:p>
          <a:p>
            <a:pPr indent="-342900" lvl="0" marL="457200" rtl="0" algn="l">
              <a:spcBef>
                <a:spcPts val="0"/>
              </a:spcBef>
              <a:spcAft>
                <a:spcPts val="0"/>
              </a:spcAft>
              <a:buSzPts val="1800"/>
              <a:buChar char="-"/>
            </a:pPr>
            <a:r>
              <a:rPr lang="en"/>
              <a:t>Having women’s health issues can be extremely disempowering because many times </a:t>
            </a:r>
            <a:r>
              <a:rPr lang="en">
                <a:solidFill>
                  <a:schemeClr val="lt1"/>
                </a:solidFill>
                <a:highlight>
                  <a:schemeClr val="dk1"/>
                </a:highlight>
              </a:rPr>
              <a:t>women have to be their own advocate</a:t>
            </a:r>
            <a:r>
              <a:rPr lang="en"/>
              <a:t>. </a:t>
            </a:r>
            <a:endParaRPr/>
          </a:p>
          <a:p>
            <a:pPr indent="-342900" lvl="0" marL="457200" rtl="0" algn="l">
              <a:spcBef>
                <a:spcPts val="0"/>
              </a:spcBef>
              <a:spcAft>
                <a:spcPts val="0"/>
              </a:spcAft>
              <a:buSzPts val="1800"/>
              <a:buChar char="-"/>
            </a:pPr>
            <a:r>
              <a:rPr lang="en"/>
              <a:t>Many women find it difficult to </a:t>
            </a:r>
            <a:r>
              <a:rPr lang="en">
                <a:solidFill>
                  <a:schemeClr val="lt1"/>
                </a:solidFill>
                <a:highlight>
                  <a:schemeClr val="dk1"/>
                </a:highlight>
              </a:rPr>
              <a:t>recognize their symptoms</a:t>
            </a:r>
            <a:r>
              <a:rPr lang="en"/>
              <a:t> as menopause, as symptoms can vary widely.</a:t>
            </a:r>
            <a:endParaRPr/>
          </a:p>
        </p:txBody>
      </p:sp>
      <p:pic>
        <p:nvPicPr>
          <p:cNvPr id="348" name="Google Shape;348;p33"/>
          <p:cNvPicPr preferRelativeResize="0"/>
          <p:nvPr/>
        </p:nvPicPr>
        <p:blipFill>
          <a:blip r:embed="rId3">
            <a:alphaModFix/>
          </a:blip>
          <a:stretch>
            <a:fillRect/>
          </a:stretch>
        </p:blipFill>
        <p:spPr>
          <a:xfrm>
            <a:off x="199500" y="240100"/>
            <a:ext cx="2105299" cy="21052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4"/>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What’s next?</a:t>
            </a:r>
            <a:endParaRPr/>
          </a:p>
        </p:txBody>
      </p:sp>
      <p:sp>
        <p:nvSpPr>
          <p:cNvPr id="354" name="Google Shape;354;p34"/>
          <p:cNvSpPr txBox="1"/>
          <p:nvPr>
            <p:ph idx="1" type="body"/>
          </p:nvPr>
        </p:nvSpPr>
        <p:spPr>
          <a:xfrm>
            <a:off x="2410100" y="1310550"/>
            <a:ext cx="6321600" cy="32877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Clr>
                <a:schemeClr val="lt1"/>
              </a:buClr>
              <a:buSzPct val="100000"/>
              <a:buChar char="-"/>
            </a:pPr>
            <a:r>
              <a:rPr b="1" lang="en">
                <a:solidFill>
                  <a:schemeClr val="lt1"/>
                </a:solidFill>
                <a:highlight>
                  <a:schemeClr val="dk1"/>
                </a:highlight>
              </a:rPr>
              <a:t>Four Interviews Lined Up</a:t>
            </a:r>
            <a:endParaRPr>
              <a:solidFill>
                <a:schemeClr val="lt1"/>
              </a:solidFill>
              <a:highlight>
                <a:schemeClr val="dk1"/>
              </a:highlight>
            </a:endParaRPr>
          </a:p>
          <a:p>
            <a:pPr indent="0" lvl="0" marL="457200" rtl="0" algn="l">
              <a:spcBef>
                <a:spcPts val="1200"/>
              </a:spcBef>
              <a:spcAft>
                <a:spcPts val="0"/>
              </a:spcAft>
              <a:buNone/>
            </a:pPr>
            <a:r>
              <a:rPr lang="en"/>
              <a:t>Unpack additional interviews and understand the women’s health landscape more deeply.</a:t>
            </a:r>
            <a:endParaRPr/>
          </a:p>
          <a:p>
            <a:pPr indent="-334327" lvl="0" marL="457200" rtl="0" algn="l">
              <a:spcBef>
                <a:spcPts val="1200"/>
              </a:spcBef>
              <a:spcAft>
                <a:spcPts val="0"/>
              </a:spcAft>
              <a:buClr>
                <a:schemeClr val="lt1"/>
              </a:buClr>
              <a:buSzPct val="100000"/>
              <a:buChar char="-"/>
            </a:pPr>
            <a:r>
              <a:rPr b="1" lang="en">
                <a:solidFill>
                  <a:schemeClr val="lt1"/>
                </a:solidFill>
                <a:highlight>
                  <a:schemeClr val="dk1"/>
                </a:highlight>
              </a:rPr>
              <a:t>Brainstorm Solutions</a:t>
            </a:r>
            <a:endParaRPr b="1">
              <a:solidFill>
                <a:schemeClr val="lt1"/>
              </a:solidFill>
              <a:highlight>
                <a:schemeClr val="dk1"/>
              </a:highlight>
            </a:endParaRPr>
          </a:p>
          <a:p>
            <a:pPr indent="0" lvl="0" marL="457200" rtl="0" algn="l">
              <a:spcBef>
                <a:spcPts val="1200"/>
              </a:spcBef>
              <a:spcAft>
                <a:spcPts val="0"/>
              </a:spcAft>
              <a:buNone/>
            </a:pPr>
            <a:r>
              <a:rPr lang="en"/>
              <a:t>Synthesize</a:t>
            </a:r>
            <a:r>
              <a:rPr lang="en"/>
              <a:t> the interview insights to begin brainstorming potential solutions.</a:t>
            </a:r>
            <a:endParaRPr/>
          </a:p>
          <a:p>
            <a:pPr indent="-334327" lvl="0" marL="457200" rtl="0" algn="l">
              <a:spcBef>
                <a:spcPts val="1200"/>
              </a:spcBef>
              <a:spcAft>
                <a:spcPts val="0"/>
              </a:spcAft>
              <a:buClr>
                <a:schemeClr val="lt1"/>
              </a:buClr>
              <a:buSzPct val="100000"/>
              <a:buChar char="-"/>
            </a:pPr>
            <a:r>
              <a:rPr b="1" lang="en">
                <a:solidFill>
                  <a:schemeClr val="lt1"/>
                </a:solidFill>
                <a:highlight>
                  <a:schemeClr val="dk1"/>
                </a:highlight>
              </a:rPr>
              <a:t>Testing Solutions </a:t>
            </a:r>
            <a:endParaRPr b="1">
              <a:solidFill>
                <a:schemeClr val="lt1"/>
              </a:solidFill>
              <a:highlight>
                <a:schemeClr val="dk1"/>
              </a:highlight>
            </a:endParaRPr>
          </a:p>
          <a:p>
            <a:pPr indent="0" lvl="0" marL="457200" rtl="0" algn="l">
              <a:spcBef>
                <a:spcPts val="1200"/>
              </a:spcBef>
              <a:spcAft>
                <a:spcPts val="1200"/>
              </a:spcAft>
              <a:buNone/>
            </a:pPr>
            <a:r>
              <a:rPr lang="en"/>
              <a:t>Construct potential low-fi prototypes before selecting a final concept.</a:t>
            </a:r>
            <a:endParaRPr/>
          </a:p>
        </p:txBody>
      </p:sp>
      <p:pic>
        <p:nvPicPr>
          <p:cNvPr id="355" name="Google Shape;355;p34"/>
          <p:cNvPicPr preferRelativeResize="0"/>
          <p:nvPr/>
        </p:nvPicPr>
        <p:blipFill>
          <a:blip r:embed="rId3">
            <a:alphaModFix/>
          </a:blip>
          <a:stretch>
            <a:fillRect/>
          </a:stretch>
        </p:blipFill>
        <p:spPr>
          <a:xfrm>
            <a:off x="234400" y="219900"/>
            <a:ext cx="2105299" cy="21052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5"/>
          <p:cNvSpPr txBox="1"/>
          <p:nvPr>
            <p:ph type="title"/>
          </p:nvPr>
        </p:nvSpPr>
        <p:spPr>
          <a:xfrm>
            <a:off x="406425" y="1806825"/>
            <a:ext cx="8296800" cy="1542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Any Questions?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