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Raleway"/>
      <p:regular r:id="rId45"/>
      <p:bold r:id="rId46"/>
      <p:italic r:id="rId47"/>
      <p:boldItalic r:id="rId48"/>
    </p:embeddedFont>
    <p:embeddedFont>
      <p:font typeface="Lato"/>
      <p:regular r:id="rId49"/>
      <p:bold r:id="rId50"/>
      <p:italic r:id="rId51"/>
      <p:boldItalic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Raleway-bold.fntdata"/><Relationship Id="rId45" Type="http://schemas.openxmlformats.org/officeDocument/2006/relationships/font" Target="fonts/Raleway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Raleway-boldItalic.fntdata"/><Relationship Id="rId47" Type="http://schemas.openxmlformats.org/officeDocument/2006/relationships/font" Target="fonts/Raleway-italic.fntdata"/><Relationship Id="rId49" Type="http://schemas.openxmlformats.org/officeDocument/2006/relationships/font" Target="fonts/Lat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Lato-italic.fntdata"/><Relationship Id="rId50" Type="http://schemas.openxmlformats.org/officeDocument/2006/relationships/font" Target="fonts/Lato-bold.fntdata"/><Relationship Id="rId52" Type="http://schemas.openxmlformats.org/officeDocument/2006/relationships/font" Target="fonts/La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4ae1267406_1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4ae1267406_1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4c69f23ed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4c69f23ed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4ae126740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4ae126740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4b0b2faef7_0_3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4b0b2faef7_0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So, let’s take a deep dive into the role of social media.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4c69f23eda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4c69f23eda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So, let’s take a deep dive into the role of social media.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4ae1267406_1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4ae1267406_1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4ae126740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24ae126740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4ae1267406_1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4ae1267406_1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4c99bfc52e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4c99bfc52e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4ae1267406_1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24ae1267406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4c99bfc52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24c99bfc52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28b7224ea74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28b7224ea74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Interview 1: Emily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better inform women about their contraceptive options?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take away the stress of choosing a contraceptive?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make the process of changing contraceptive methods simple?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find a better match for a user looking for a new contraceptive?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inform doctors about contraceptives so that women don’t have to do their own research?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use a patient’s reaction to a contraceptive to inform which one they choose next?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adjust contraceptive options to a patient’s preferences?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redefine what makes a ‘good’ contraceptive?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use family history to inform a contraceptive choice?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simulate a patient’s contraceptive use before they actually use it?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crowdsource information about a contraceptive to find a better match for a patient?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4c69f23eda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24c69f23eda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4c69f23eda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24c69f23eda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Interview 2: Brianna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allow initial women’s health prescriptions to be based on patient medical history?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incorporate family history into helping prescribe menstrual treatments?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eradicate the need to change contraception prescription?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personalize health medications/contraceptives for women based on their preferences and experiences?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introduce women to knowledge of different types of birth control and their side effects?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empower women to understand how to pivot to other medications based on their symptoms?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create an easier experience for women to find treatments that work for them?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incorporate community into womens’ menstrual health?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include the user's personal values in their treatment?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provide alternatives to hormonal treatment for menstruation?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help women understand common menstruator’s symptoms and side effects after using hormonal therapy?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8b7224ea7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28b7224ea7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8b7224ea74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28b7224ea74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Interview 3: Angela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remove the need to update doctors on medical histories?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help women keep track of their own medical histories?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allow a previous doctor and new doctor to build a rapport?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streamline the process of seeing a new gynecologist for women?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make the medical history create a close relationship with a new doctor?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help women quickly find new doctors that are in their network?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make relaying medical history simple and efficient?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help patients keep rapport with doctors despite changing insurance/healthcare providers?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help women advocate their own medical histories while changing doctors?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simplify how women record their symptoms?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How might we introduce alternatives to in-person gynecologists that are efficient and effective (e.g. telehealth services)?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4c69f23eda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24c69f23eda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24c69f23eda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24c69f23eda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8b7224ea74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28b7224ea74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28b7224ea74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28b7224ea74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24c69f23eda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24c69f23eda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24c69f23eda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24c69f23eda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24c69f23eda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24c69f23eda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28b7224ea7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28b7224ea7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24c69f23eda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24c69f23eda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4d9e8e83e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24d9e8e83e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24d9e8e83ed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24d9e8e83e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28b9535598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28b9535598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28b9535598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28b9535598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24ae1267406_1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24ae1267406_1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24c69f23eda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24c69f23eda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28b95355986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28b95355986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24c69f23eda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24c69f23eda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24c69f23eda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24c69f23eda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24c8e340fe6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24c8e340fe6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24c8e340fe6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24c8e340fe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24c8e340fe6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24c8e340fe6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24c8e340fe6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24c8e340fe6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24ae1267406_1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24ae1267406_1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20.jpg"/><Relationship Id="rId5" Type="http://schemas.openxmlformats.org/officeDocument/2006/relationships/image" Target="../media/image22.jpg"/><Relationship Id="rId6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7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7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Around 66% of women ages 15 - 44 use some form of contraception.</a:t>
            </a:r>
            <a:endParaRPr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/>
          <p:nvPr>
            <p:ph idx="1" type="body"/>
          </p:nvPr>
        </p:nvSpPr>
        <p:spPr>
          <a:xfrm>
            <a:off x="397455" y="1070550"/>
            <a:ext cx="37101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Raleway"/>
                <a:ea typeface="Raleway"/>
                <a:cs typeface="Raleway"/>
                <a:sym typeface="Raleway"/>
              </a:rPr>
              <a:t>Original Domain: </a:t>
            </a:r>
            <a:endParaRPr b="1" sz="24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000">
                <a:latin typeface="Raleway"/>
                <a:ea typeface="Raleway"/>
                <a:cs typeface="Raleway"/>
                <a:sym typeface="Raleway"/>
              </a:rPr>
              <a:t>Women’s health</a:t>
            </a:r>
            <a:endParaRPr sz="3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4"/>
          <p:cNvSpPr txBox="1"/>
          <p:nvPr>
            <p:ph idx="1" type="body"/>
          </p:nvPr>
        </p:nvSpPr>
        <p:spPr>
          <a:xfrm>
            <a:off x="5143655" y="1070550"/>
            <a:ext cx="37101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50">
                <a:latin typeface="Raleway"/>
                <a:ea typeface="Raleway"/>
                <a:cs typeface="Raleway"/>
                <a:sym typeface="Raleway"/>
              </a:rPr>
              <a:t>More focused problem domain: </a:t>
            </a:r>
            <a:endParaRPr b="1" sz="255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000">
                <a:latin typeface="Raleway"/>
                <a:ea typeface="Raleway"/>
                <a:cs typeface="Raleway"/>
                <a:sym typeface="Raleway"/>
              </a:rPr>
              <a:t>Empowering people to make the right women’s health care decisions </a:t>
            </a:r>
            <a:r>
              <a:rPr b="1" lang="en" sz="3000">
                <a:latin typeface="Raleway"/>
                <a:ea typeface="Raleway"/>
                <a:cs typeface="Raleway"/>
                <a:sym typeface="Raleway"/>
              </a:rPr>
              <a:t>for them</a:t>
            </a:r>
            <a:endParaRPr b="1"/>
          </a:p>
        </p:txBody>
      </p:sp>
      <p:sp>
        <p:nvSpPr>
          <p:cNvPr id="79" name="Google Shape;79;p14"/>
          <p:cNvSpPr/>
          <p:nvPr/>
        </p:nvSpPr>
        <p:spPr>
          <a:xfrm>
            <a:off x="3996100" y="2288250"/>
            <a:ext cx="976200" cy="567000"/>
          </a:xfrm>
          <a:prstGeom prst="rightArrow">
            <a:avLst>
              <a:gd fmla="val 50000" name="adj1"/>
              <a:gd fmla="val 43260" name="adj2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/>
          <p:nvPr>
            <p:ph type="title"/>
          </p:nvPr>
        </p:nvSpPr>
        <p:spPr>
          <a:xfrm>
            <a:off x="363350" y="575950"/>
            <a:ext cx="8358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Team </a:t>
            </a:r>
            <a:endParaRPr/>
          </a:p>
        </p:txBody>
      </p:sp>
      <p:pic>
        <p:nvPicPr>
          <p:cNvPr id="85" name="Google Shape;85;p15"/>
          <p:cNvPicPr preferRelativeResize="0"/>
          <p:nvPr/>
        </p:nvPicPr>
        <p:blipFill rotWithShape="1">
          <a:blip r:embed="rId3">
            <a:alphaModFix/>
          </a:blip>
          <a:srcRect b="33611" l="15541" r="17379" t="16681"/>
          <a:stretch/>
        </p:blipFill>
        <p:spPr>
          <a:xfrm>
            <a:off x="469900" y="1379975"/>
            <a:ext cx="1825200" cy="1803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 rotWithShape="1">
          <a:blip r:embed="rId4">
            <a:alphaModFix/>
          </a:blip>
          <a:srcRect b="37567" l="13751" r="15726" t="7844"/>
          <a:stretch/>
        </p:blipFill>
        <p:spPr>
          <a:xfrm>
            <a:off x="2573125" y="1379963"/>
            <a:ext cx="1761000" cy="18030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7" name="Google Shape;87;p15"/>
          <p:cNvSpPr txBox="1"/>
          <p:nvPr/>
        </p:nvSpPr>
        <p:spPr>
          <a:xfrm>
            <a:off x="575050" y="3307325"/>
            <a:ext cx="1614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Shreya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Coterm in CS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2646175" y="3307325"/>
            <a:ext cx="1614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Allie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BS in CS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9" name="Google Shape;89;p15"/>
          <p:cNvPicPr preferRelativeResize="0"/>
          <p:nvPr/>
        </p:nvPicPr>
        <p:blipFill rotWithShape="1">
          <a:blip r:embed="rId5">
            <a:alphaModFix/>
          </a:blip>
          <a:srcRect b="38800" l="14473" r="2345" t="7226"/>
          <a:stretch/>
        </p:blipFill>
        <p:spPr>
          <a:xfrm>
            <a:off x="4630175" y="1352375"/>
            <a:ext cx="1897800" cy="1858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 rotWithShape="1">
          <a:blip r:embed="rId6">
            <a:alphaModFix/>
          </a:blip>
          <a:srcRect b="7764" l="0" r="0" t="16340"/>
          <a:stretch/>
        </p:blipFill>
        <p:spPr>
          <a:xfrm>
            <a:off x="6904475" y="1321325"/>
            <a:ext cx="1897800" cy="1920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1" name="Google Shape;91;p15"/>
          <p:cNvSpPr txBox="1"/>
          <p:nvPr/>
        </p:nvSpPr>
        <p:spPr>
          <a:xfrm>
            <a:off x="4816850" y="3307325"/>
            <a:ext cx="1614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Emily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Coterm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 in CS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2" name="Google Shape;92;p15"/>
          <p:cNvSpPr txBox="1"/>
          <p:nvPr/>
        </p:nvSpPr>
        <p:spPr>
          <a:xfrm>
            <a:off x="7045925" y="3307325"/>
            <a:ext cx="1614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Eric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Bs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 in CS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/>
          <p:nvPr>
            <p:ph type="title"/>
          </p:nvPr>
        </p:nvSpPr>
        <p:spPr>
          <a:xfrm>
            <a:off x="496750" y="728050"/>
            <a:ext cx="2673000" cy="74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Roadmap</a:t>
            </a:r>
            <a:endParaRPr sz="3200"/>
          </a:p>
        </p:txBody>
      </p:sp>
      <p:sp>
        <p:nvSpPr>
          <p:cNvPr id="98" name="Google Shape;98;p16"/>
          <p:cNvSpPr/>
          <p:nvPr/>
        </p:nvSpPr>
        <p:spPr>
          <a:xfrm>
            <a:off x="7103017" y="1937627"/>
            <a:ext cx="706839" cy="1242945"/>
          </a:xfrm>
          <a:custGeom>
            <a:rect b="b" l="l" r="r" t="t"/>
            <a:pathLst>
              <a:path extrusionOk="0" h="38839" w="22087">
                <a:moveTo>
                  <a:pt x="22087" y="11073"/>
                </a:moveTo>
                <a:cubicBezTo>
                  <a:pt x="22087" y="4977"/>
                  <a:pt x="17098" y="0"/>
                  <a:pt x="11002" y="0"/>
                </a:cubicBezTo>
                <a:cubicBezTo>
                  <a:pt x="4883" y="0"/>
                  <a:pt x="1" y="4977"/>
                  <a:pt x="1" y="11073"/>
                </a:cubicBezTo>
                <a:cubicBezTo>
                  <a:pt x="1" y="16979"/>
                  <a:pt x="4537" y="21813"/>
                  <a:pt x="10490" y="22158"/>
                </a:cubicBezTo>
                <a:lnTo>
                  <a:pt x="10490" y="34636"/>
                </a:lnTo>
                <a:cubicBezTo>
                  <a:pt x="9455" y="34921"/>
                  <a:pt x="8931" y="35743"/>
                  <a:pt x="8931" y="36683"/>
                </a:cubicBezTo>
                <a:cubicBezTo>
                  <a:pt x="8931" y="37862"/>
                  <a:pt x="9836" y="38838"/>
                  <a:pt x="11050" y="38838"/>
                </a:cubicBezTo>
                <a:cubicBezTo>
                  <a:pt x="12217" y="38838"/>
                  <a:pt x="13169" y="37862"/>
                  <a:pt x="13169" y="36683"/>
                </a:cubicBezTo>
                <a:cubicBezTo>
                  <a:pt x="13169" y="35731"/>
                  <a:pt x="12586" y="34909"/>
                  <a:pt x="11693" y="34624"/>
                </a:cubicBezTo>
                <a:lnTo>
                  <a:pt x="11693" y="22158"/>
                </a:lnTo>
                <a:cubicBezTo>
                  <a:pt x="17491" y="21813"/>
                  <a:pt x="22087" y="16979"/>
                  <a:pt x="22087" y="11073"/>
                </a:cubicBezTo>
                <a:close/>
                <a:moveTo>
                  <a:pt x="2418" y="11073"/>
                </a:moveTo>
                <a:cubicBezTo>
                  <a:pt x="2418" y="6346"/>
                  <a:pt x="6264" y="2536"/>
                  <a:pt x="10990" y="2536"/>
                </a:cubicBezTo>
                <a:cubicBezTo>
                  <a:pt x="15717" y="2536"/>
                  <a:pt x="19563" y="6346"/>
                  <a:pt x="19563" y="11073"/>
                </a:cubicBezTo>
                <a:cubicBezTo>
                  <a:pt x="19563" y="15800"/>
                  <a:pt x="15717" y="19634"/>
                  <a:pt x="10990" y="19634"/>
                </a:cubicBezTo>
                <a:cubicBezTo>
                  <a:pt x="6264" y="19634"/>
                  <a:pt x="2418" y="15800"/>
                  <a:pt x="2418" y="1107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6"/>
          <p:cNvSpPr/>
          <p:nvPr/>
        </p:nvSpPr>
        <p:spPr>
          <a:xfrm>
            <a:off x="1114437" y="3382793"/>
            <a:ext cx="876772" cy="1537112"/>
          </a:xfrm>
          <a:custGeom>
            <a:rect b="b" l="l" r="r" t="t"/>
            <a:pathLst>
              <a:path extrusionOk="0" h="48031" w="27397">
                <a:moveTo>
                  <a:pt x="27397" y="13693"/>
                </a:moveTo>
                <a:cubicBezTo>
                  <a:pt x="27397" y="6156"/>
                  <a:pt x="21229" y="1"/>
                  <a:pt x="13693" y="1"/>
                </a:cubicBezTo>
                <a:cubicBezTo>
                  <a:pt x="6120" y="1"/>
                  <a:pt x="1" y="6156"/>
                  <a:pt x="1" y="13693"/>
                </a:cubicBezTo>
                <a:cubicBezTo>
                  <a:pt x="1" y="20991"/>
                  <a:pt x="5751" y="26980"/>
                  <a:pt x="12895" y="27397"/>
                </a:cubicBezTo>
                <a:lnTo>
                  <a:pt x="12895" y="42827"/>
                </a:lnTo>
                <a:cubicBezTo>
                  <a:pt x="11704" y="43173"/>
                  <a:pt x="11038" y="44196"/>
                  <a:pt x="11038" y="45363"/>
                </a:cubicBezTo>
                <a:cubicBezTo>
                  <a:pt x="11038" y="46816"/>
                  <a:pt x="12216" y="48030"/>
                  <a:pt x="13705" y="48030"/>
                </a:cubicBezTo>
                <a:cubicBezTo>
                  <a:pt x="15157" y="48030"/>
                  <a:pt x="16360" y="46816"/>
                  <a:pt x="16360" y="45363"/>
                </a:cubicBezTo>
                <a:cubicBezTo>
                  <a:pt x="16360" y="44185"/>
                  <a:pt x="15574" y="43161"/>
                  <a:pt x="14538" y="42815"/>
                </a:cubicBezTo>
                <a:lnTo>
                  <a:pt x="14538" y="27397"/>
                </a:lnTo>
                <a:cubicBezTo>
                  <a:pt x="21682" y="26980"/>
                  <a:pt x="27397" y="20991"/>
                  <a:pt x="27397" y="13693"/>
                </a:cubicBezTo>
                <a:close/>
                <a:moveTo>
                  <a:pt x="3084" y="13693"/>
                </a:moveTo>
                <a:cubicBezTo>
                  <a:pt x="3084" y="7847"/>
                  <a:pt x="7835" y="3144"/>
                  <a:pt x="13681" y="3144"/>
                </a:cubicBezTo>
                <a:cubicBezTo>
                  <a:pt x="19527" y="3144"/>
                  <a:pt x="24277" y="7847"/>
                  <a:pt x="24277" y="13693"/>
                </a:cubicBezTo>
                <a:cubicBezTo>
                  <a:pt x="24277" y="19539"/>
                  <a:pt x="19527" y="24289"/>
                  <a:pt x="13681" y="24289"/>
                </a:cubicBezTo>
                <a:cubicBezTo>
                  <a:pt x="7835" y="24289"/>
                  <a:pt x="3084" y="19539"/>
                  <a:pt x="3084" y="1369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6"/>
          <p:cNvSpPr txBox="1"/>
          <p:nvPr/>
        </p:nvSpPr>
        <p:spPr>
          <a:xfrm>
            <a:off x="466000" y="-108775"/>
            <a:ext cx="960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-</a:t>
            </a:r>
            <a:endParaRPr sz="7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" name="Google Shape;101;p16"/>
          <p:cNvSpPr/>
          <p:nvPr/>
        </p:nvSpPr>
        <p:spPr>
          <a:xfrm>
            <a:off x="4974326" y="679191"/>
            <a:ext cx="668756" cy="1169019"/>
          </a:xfrm>
          <a:custGeom>
            <a:rect b="b" l="l" r="r" t="t"/>
            <a:pathLst>
              <a:path extrusionOk="0" h="36529" w="20897">
                <a:moveTo>
                  <a:pt x="20896" y="10407"/>
                </a:moveTo>
                <a:cubicBezTo>
                  <a:pt x="20896" y="4680"/>
                  <a:pt x="16217" y="0"/>
                  <a:pt x="10490" y="0"/>
                </a:cubicBezTo>
                <a:cubicBezTo>
                  <a:pt x="4740" y="0"/>
                  <a:pt x="1" y="4680"/>
                  <a:pt x="1" y="10407"/>
                </a:cubicBezTo>
                <a:cubicBezTo>
                  <a:pt x="1" y="15967"/>
                  <a:pt x="4228" y="20515"/>
                  <a:pt x="9728" y="20836"/>
                </a:cubicBezTo>
                <a:lnTo>
                  <a:pt x="9728" y="32564"/>
                </a:lnTo>
                <a:cubicBezTo>
                  <a:pt x="8835" y="32838"/>
                  <a:pt x="8407" y="33600"/>
                  <a:pt x="8407" y="34493"/>
                </a:cubicBezTo>
                <a:cubicBezTo>
                  <a:pt x="8407" y="35600"/>
                  <a:pt x="9347" y="36529"/>
                  <a:pt x="10478" y="36529"/>
                </a:cubicBezTo>
                <a:cubicBezTo>
                  <a:pt x="11586" y="36529"/>
                  <a:pt x="12479" y="35600"/>
                  <a:pt x="12479" y="34493"/>
                </a:cubicBezTo>
                <a:cubicBezTo>
                  <a:pt x="12479" y="33600"/>
                  <a:pt x="11812" y="32826"/>
                  <a:pt x="11074" y="32564"/>
                </a:cubicBezTo>
                <a:lnTo>
                  <a:pt x="11074" y="20836"/>
                </a:lnTo>
                <a:cubicBezTo>
                  <a:pt x="16432" y="20515"/>
                  <a:pt x="20896" y="15967"/>
                  <a:pt x="20896" y="10407"/>
                </a:cubicBezTo>
                <a:close/>
                <a:moveTo>
                  <a:pt x="2454" y="10407"/>
                </a:moveTo>
                <a:cubicBezTo>
                  <a:pt x="2454" y="5965"/>
                  <a:pt x="6061" y="2382"/>
                  <a:pt x="10502" y="2382"/>
                </a:cubicBezTo>
                <a:cubicBezTo>
                  <a:pt x="14955" y="2382"/>
                  <a:pt x="18563" y="5965"/>
                  <a:pt x="18563" y="10407"/>
                </a:cubicBezTo>
                <a:cubicBezTo>
                  <a:pt x="18563" y="14859"/>
                  <a:pt x="14955" y="18467"/>
                  <a:pt x="10502" y="18467"/>
                </a:cubicBezTo>
                <a:cubicBezTo>
                  <a:pt x="6061" y="18467"/>
                  <a:pt x="2454" y="14859"/>
                  <a:pt x="2454" y="1040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6"/>
          <p:cNvSpPr txBox="1"/>
          <p:nvPr>
            <p:ph type="title"/>
          </p:nvPr>
        </p:nvSpPr>
        <p:spPr>
          <a:xfrm>
            <a:off x="848275" y="2903100"/>
            <a:ext cx="1409100" cy="6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dk1"/>
                </a:solidFill>
              </a:rPr>
              <a:t>Needfinding Results</a:t>
            </a:r>
            <a:endParaRPr sz="121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sp>
        <p:nvSpPr>
          <p:cNvPr id="103" name="Google Shape;103;p16"/>
          <p:cNvSpPr txBox="1"/>
          <p:nvPr>
            <p:ph type="title"/>
          </p:nvPr>
        </p:nvSpPr>
        <p:spPr>
          <a:xfrm>
            <a:off x="6751875" y="1645375"/>
            <a:ext cx="1409100" cy="6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dk1"/>
                </a:solidFill>
              </a:rPr>
              <a:t>Solutions</a:t>
            </a:r>
            <a:endParaRPr sz="121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sp>
        <p:nvSpPr>
          <p:cNvPr id="104" name="Google Shape;104;p16"/>
          <p:cNvSpPr txBox="1"/>
          <p:nvPr>
            <p:ph type="title"/>
          </p:nvPr>
        </p:nvSpPr>
        <p:spPr>
          <a:xfrm>
            <a:off x="4758950" y="142900"/>
            <a:ext cx="1099500" cy="53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dk1"/>
                </a:solidFill>
              </a:rPr>
              <a:t>Experience Prototypes</a:t>
            </a:r>
            <a:endParaRPr sz="121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grpSp>
        <p:nvGrpSpPr>
          <p:cNvPr id="105" name="Google Shape;105;p16"/>
          <p:cNvGrpSpPr/>
          <p:nvPr/>
        </p:nvGrpSpPr>
        <p:grpSpPr>
          <a:xfrm>
            <a:off x="613175" y="0"/>
            <a:ext cx="7657558" cy="5143570"/>
            <a:chOff x="613175" y="0"/>
            <a:chExt cx="7657558" cy="5143570"/>
          </a:xfrm>
        </p:grpSpPr>
        <p:sp>
          <p:nvSpPr>
            <p:cNvPr id="106" name="Google Shape;106;p16"/>
            <p:cNvSpPr/>
            <p:nvPr/>
          </p:nvSpPr>
          <p:spPr>
            <a:xfrm>
              <a:off x="613175" y="0"/>
              <a:ext cx="7657558" cy="5143570"/>
            </a:xfrm>
            <a:custGeom>
              <a:rect b="b" l="l" r="r" t="t"/>
              <a:pathLst>
                <a:path extrusionOk="0" h="160724" w="239280">
                  <a:moveTo>
                    <a:pt x="0" y="160723"/>
                  </a:moveTo>
                  <a:lnTo>
                    <a:pt x="178630" y="102192"/>
                  </a:lnTo>
                  <a:cubicBezTo>
                    <a:pt x="180404" y="101656"/>
                    <a:pt x="180618" y="99596"/>
                    <a:pt x="178951" y="98811"/>
                  </a:cubicBezTo>
                  <a:lnTo>
                    <a:pt x="119694" y="71843"/>
                  </a:lnTo>
                  <a:lnTo>
                    <a:pt x="113717" y="69105"/>
                  </a:lnTo>
                  <a:cubicBezTo>
                    <a:pt x="110585" y="67688"/>
                    <a:pt x="111121" y="63842"/>
                    <a:pt x="114574" y="63032"/>
                  </a:cubicBezTo>
                  <a:lnTo>
                    <a:pt x="120801" y="61568"/>
                  </a:lnTo>
                  <a:lnTo>
                    <a:pt x="216051" y="39232"/>
                  </a:lnTo>
                  <a:cubicBezTo>
                    <a:pt x="217253" y="38946"/>
                    <a:pt x="217361" y="37529"/>
                    <a:pt x="216158" y="37136"/>
                  </a:cubicBezTo>
                  <a:lnTo>
                    <a:pt x="160877" y="19027"/>
                  </a:lnTo>
                  <a:lnTo>
                    <a:pt x="160806" y="18991"/>
                  </a:lnTo>
                  <a:cubicBezTo>
                    <a:pt x="159425" y="18527"/>
                    <a:pt x="159460" y="16860"/>
                    <a:pt x="160913" y="16467"/>
                  </a:cubicBezTo>
                  <a:lnTo>
                    <a:pt x="160913" y="16467"/>
                  </a:lnTo>
                  <a:lnTo>
                    <a:pt x="221278" y="1"/>
                  </a:lnTo>
                  <a:lnTo>
                    <a:pt x="168855" y="16932"/>
                  </a:lnTo>
                  <a:cubicBezTo>
                    <a:pt x="168069" y="17182"/>
                    <a:pt x="168069" y="18110"/>
                    <a:pt x="168890" y="18313"/>
                  </a:cubicBezTo>
                  <a:lnTo>
                    <a:pt x="233791" y="35708"/>
                  </a:lnTo>
                  <a:lnTo>
                    <a:pt x="236399" y="36422"/>
                  </a:lnTo>
                  <a:cubicBezTo>
                    <a:pt x="239244" y="37172"/>
                    <a:pt x="239280" y="40518"/>
                    <a:pt x="236434" y="41327"/>
                  </a:cubicBezTo>
                  <a:lnTo>
                    <a:pt x="233625" y="42078"/>
                  </a:lnTo>
                  <a:lnTo>
                    <a:pt x="144875" y="66652"/>
                  </a:lnTo>
                  <a:cubicBezTo>
                    <a:pt x="143351" y="67081"/>
                    <a:pt x="143244" y="68795"/>
                    <a:pt x="144661" y="69355"/>
                  </a:cubicBezTo>
                  <a:lnTo>
                    <a:pt x="210360" y="95322"/>
                  </a:lnTo>
                  <a:lnTo>
                    <a:pt x="220313" y="99239"/>
                  </a:lnTo>
                  <a:cubicBezTo>
                    <a:pt x="223802" y="100620"/>
                    <a:pt x="223623" y="104788"/>
                    <a:pt x="220063" y="105990"/>
                  </a:cubicBezTo>
                  <a:lnTo>
                    <a:pt x="209431" y="109550"/>
                  </a:lnTo>
                  <a:lnTo>
                    <a:pt x="53197" y="160723"/>
                  </a:lnTo>
                  <a:close/>
                </a:path>
              </a:pathLst>
            </a:custGeom>
            <a:solidFill>
              <a:srgbClr val="FF57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6"/>
            <p:cNvSpPr/>
            <p:nvPr/>
          </p:nvSpPr>
          <p:spPr>
            <a:xfrm>
              <a:off x="2445901" y="4711376"/>
              <a:ext cx="143659" cy="69381"/>
            </a:xfrm>
            <a:custGeom>
              <a:rect b="b" l="l" r="r" t="t"/>
              <a:pathLst>
                <a:path extrusionOk="0" h="2168" w="4489">
                  <a:moveTo>
                    <a:pt x="4203" y="0"/>
                  </a:moveTo>
                  <a:lnTo>
                    <a:pt x="0" y="1346"/>
                  </a:lnTo>
                  <a:lnTo>
                    <a:pt x="286" y="2167"/>
                  </a:lnTo>
                  <a:lnTo>
                    <a:pt x="4489" y="810"/>
                  </a:lnTo>
                  <a:lnTo>
                    <a:pt x="4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6"/>
            <p:cNvSpPr/>
            <p:nvPr/>
          </p:nvSpPr>
          <p:spPr>
            <a:xfrm>
              <a:off x="2715647" y="4626027"/>
              <a:ext cx="142539" cy="69381"/>
            </a:xfrm>
            <a:custGeom>
              <a:rect b="b" l="l" r="r" t="t"/>
              <a:pathLst>
                <a:path extrusionOk="0" h="2168" w="4454">
                  <a:moveTo>
                    <a:pt x="4204" y="0"/>
                  </a:moveTo>
                  <a:lnTo>
                    <a:pt x="1" y="1346"/>
                  </a:lnTo>
                  <a:lnTo>
                    <a:pt x="251" y="2167"/>
                  </a:lnTo>
                  <a:lnTo>
                    <a:pt x="4454" y="810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6"/>
            <p:cNvSpPr/>
            <p:nvPr/>
          </p:nvSpPr>
          <p:spPr>
            <a:xfrm>
              <a:off x="2984272" y="4540677"/>
              <a:ext cx="143691" cy="68229"/>
            </a:xfrm>
            <a:custGeom>
              <a:rect b="b" l="l" r="r" t="t"/>
              <a:pathLst>
                <a:path extrusionOk="0" h="2132" w="4490">
                  <a:moveTo>
                    <a:pt x="4204" y="0"/>
                  </a:moveTo>
                  <a:lnTo>
                    <a:pt x="1" y="1310"/>
                  </a:lnTo>
                  <a:lnTo>
                    <a:pt x="251" y="2132"/>
                  </a:lnTo>
                  <a:lnTo>
                    <a:pt x="4489" y="774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6"/>
            <p:cNvSpPr/>
            <p:nvPr/>
          </p:nvSpPr>
          <p:spPr>
            <a:xfrm>
              <a:off x="3254049" y="4454944"/>
              <a:ext cx="142539" cy="68613"/>
            </a:xfrm>
            <a:custGeom>
              <a:rect b="b" l="l" r="r" t="t"/>
              <a:pathLst>
                <a:path extrusionOk="0" h="2144" w="4454">
                  <a:moveTo>
                    <a:pt x="4203" y="0"/>
                  </a:moveTo>
                  <a:lnTo>
                    <a:pt x="0" y="1322"/>
                  </a:lnTo>
                  <a:lnTo>
                    <a:pt x="250" y="2144"/>
                  </a:lnTo>
                  <a:lnTo>
                    <a:pt x="4453" y="786"/>
                  </a:lnTo>
                  <a:lnTo>
                    <a:pt x="4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6"/>
            <p:cNvSpPr/>
            <p:nvPr/>
          </p:nvSpPr>
          <p:spPr>
            <a:xfrm>
              <a:off x="1393865" y="5045926"/>
              <a:ext cx="143691" cy="69349"/>
            </a:xfrm>
            <a:custGeom>
              <a:rect b="b" l="l" r="r" t="t"/>
              <a:pathLst>
                <a:path extrusionOk="0" h="2167" w="4490">
                  <a:moveTo>
                    <a:pt x="4204" y="0"/>
                  </a:moveTo>
                  <a:lnTo>
                    <a:pt x="1" y="1345"/>
                  </a:lnTo>
                  <a:lnTo>
                    <a:pt x="287" y="2167"/>
                  </a:lnTo>
                  <a:lnTo>
                    <a:pt x="4490" y="810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6"/>
            <p:cNvSpPr/>
            <p:nvPr/>
          </p:nvSpPr>
          <p:spPr>
            <a:xfrm>
              <a:off x="1664027" y="4960576"/>
              <a:ext cx="142155" cy="69349"/>
            </a:xfrm>
            <a:custGeom>
              <a:rect b="b" l="l" r="r" t="t"/>
              <a:pathLst>
                <a:path extrusionOk="0" h="2167" w="4442">
                  <a:moveTo>
                    <a:pt x="4192" y="0"/>
                  </a:moveTo>
                  <a:lnTo>
                    <a:pt x="1" y="1345"/>
                  </a:lnTo>
                  <a:lnTo>
                    <a:pt x="239" y="2167"/>
                  </a:lnTo>
                  <a:lnTo>
                    <a:pt x="4442" y="810"/>
                  </a:lnTo>
                  <a:lnTo>
                    <a:pt x="41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6"/>
            <p:cNvSpPr/>
            <p:nvPr/>
          </p:nvSpPr>
          <p:spPr>
            <a:xfrm>
              <a:off x="1932652" y="4875227"/>
              <a:ext cx="143307" cy="68229"/>
            </a:xfrm>
            <a:custGeom>
              <a:rect b="b" l="l" r="r" t="t"/>
              <a:pathLst>
                <a:path extrusionOk="0" h="2132" w="4478">
                  <a:moveTo>
                    <a:pt x="4191" y="0"/>
                  </a:moveTo>
                  <a:lnTo>
                    <a:pt x="0" y="1310"/>
                  </a:lnTo>
                  <a:lnTo>
                    <a:pt x="239" y="2131"/>
                  </a:lnTo>
                  <a:lnTo>
                    <a:pt x="4477" y="774"/>
                  </a:lnTo>
                  <a:lnTo>
                    <a:pt x="41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6"/>
            <p:cNvSpPr/>
            <p:nvPr/>
          </p:nvSpPr>
          <p:spPr>
            <a:xfrm>
              <a:off x="2202430" y="4789877"/>
              <a:ext cx="142123" cy="68229"/>
            </a:xfrm>
            <a:custGeom>
              <a:rect b="b" l="l" r="r" t="t"/>
              <a:pathLst>
                <a:path extrusionOk="0" h="2132" w="4441">
                  <a:moveTo>
                    <a:pt x="4191" y="0"/>
                  </a:moveTo>
                  <a:lnTo>
                    <a:pt x="0" y="1310"/>
                  </a:lnTo>
                  <a:lnTo>
                    <a:pt x="238" y="2131"/>
                  </a:lnTo>
                  <a:lnTo>
                    <a:pt x="4441" y="774"/>
                  </a:lnTo>
                  <a:lnTo>
                    <a:pt x="41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6"/>
            <p:cNvSpPr/>
            <p:nvPr/>
          </p:nvSpPr>
          <p:spPr>
            <a:xfrm>
              <a:off x="3522675" y="4369594"/>
              <a:ext cx="142507" cy="67461"/>
            </a:xfrm>
            <a:custGeom>
              <a:rect b="b" l="l" r="r" t="t"/>
              <a:pathLst>
                <a:path extrusionOk="0" h="2108" w="4453">
                  <a:moveTo>
                    <a:pt x="4203" y="0"/>
                  </a:moveTo>
                  <a:lnTo>
                    <a:pt x="0" y="1322"/>
                  </a:lnTo>
                  <a:lnTo>
                    <a:pt x="250" y="2108"/>
                  </a:lnTo>
                  <a:lnTo>
                    <a:pt x="4453" y="751"/>
                  </a:lnTo>
                  <a:lnTo>
                    <a:pt x="4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6"/>
            <p:cNvSpPr/>
            <p:nvPr/>
          </p:nvSpPr>
          <p:spPr>
            <a:xfrm>
              <a:off x="3792420" y="4283092"/>
              <a:ext cx="142539" cy="67493"/>
            </a:xfrm>
            <a:custGeom>
              <a:rect b="b" l="l" r="r" t="t"/>
              <a:pathLst>
                <a:path extrusionOk="0" h="2109" w="4454">
                  <a:moveTo>
                    <a:pt x="4204" y="1"/>
                  </a:moveTo>
                  <a:lnTo>
                    <a:pt x="1" y="1358"/>
                  </a:lnTo>
                  <a:lnTo>
                    <a:pt x="251" y="2108"/>
                  </a:lnTo>
                  <a:lnTo>
                    <a:pt x="4454" y="787"/>
                  </a:lnTo>
                  <a:lnTo>
                    <a:pt x="42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6"/>
            <p:cNvSpPr/>
            <p:nvPr/>
          </p:nvSpPr>
          <p:spPr>
            <a:xfrm>
              <a:off x="4061046" y="4197743"/>
              <a:ext cx="142539" cy="67493"/>
            </a:xfrm>
            <a:custGeom>
              <a:rect b="b" l="l" r="r" t="t"/>
              <a:pathLst>
                <a:path extrusionOk="0" h="2109" w="4454">
                  <a:moveTo>
                    <a:pt x="4204" y="1"/>
                  </a:moveTo>
                  <a:lnTo>
                    <a:pt x="1" y="1358"/>
                  </a:lnTo>
                  <a:lnTo>
                    <a:pt x="251" y="2108"/>
                  </a:lnTo>
                  <a:lnTo>
                    <a:pt x="4454" y="751"/>
                  </a:lnTo>
                  <a:lnTo>
                    <a:pt x="42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6"/>
            <p:cNvSpPr/>
            <p:nvPr/>
          </p:nvSpPr>
          <p:spPr>
            <a:xfrm>
              <a:off x="4330823" y="4112393"/>
              <a:ext cx="142539" cy="66341"/>
            </a:xfrm>
            <a:custGeom>
              <a:rect b="b" l="l" r="r" t="t"/>
              <a:pathLst>
                <a:path extrusionOk="0" h="2073" w="4454">
                  <a:moveTo>
                    <a:pt x="4203" y="1"/>
                  </a:moveTo>
                  <a:lnTo>
                    <a:pt x="0" y="1358"/>
                  </a:lnTo>
                  <a:lnTo>
                    <a:pt x="215" y="2072"/>
                  </a:lnTo>
                  <a:lnTo>
                    <a:pt x="4453" y="715"/>
                  </a:lnTo>
                  <a:lnTo>
                    <a:pt x="4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6"/>
            <p:cNvSpPr/>
            <p:nvPr/>
          </p:nvSpPr>
          <p:spPr>
            <a:xfrm>
              <a:off x="4599448" y="4027044"/>
              <a:ext cx="142539" cy="66341"/>
            </a:xfrm>
            <a:custGeom>
              <a:rect b="b" l="l" r="r" t="t"/>
              <a:pathLst>
                <a:path extrusionOk="0" h="2073" w="4454">
                  <a:moveTo>
                    <a:pt x="4239" y="1"/>
                  </a:moveTo>
                  <a:lnTo>
                    <a:pt x="0" y="1358"/>
                  </a:lnTo>
                  <a:lnTo>
                    <a:pt x="250" y="2072"/>
                  </a:lnTo>
                  <a:lnTo>
                    <a:pt x="4453" y="715"/>
                  </a:lnTo>
                  <a:lnTo>
                    <a:pt x="42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6"/>
            <p:cNvSpPr/>
            <p:nvPr/>
          </p:nvSpPr>
          <p:spPr>
            <a:xfrm>
              <a:off x="4869194" y="3941694"/>
              <a:ext cx="141387" cy="64805"/>
            </a:xfrm>
            <a:custGeom>
              <a:rect b="b" l="l" r="r" t="t"/>
              <a:pathLst>
                <a:path extrusionOk="0" h="2025" w="4418">
                  <a:moveTo>
                    <a:pt x="4204" y="1"/>
                  </a:moveTo>
                  <a:lnTo>
                    <a:pt x="1" y="1322"/>
                  </a:lnTo>
                  <a:lnTo>
                    <a:pt x="215" y="2025"/>
                  </a:lnTo>
                  <a:lnTo>
                    <a:pt x="4418" y="679"/>
                  </a:lnTo>
                  <a:lnTo>
                    <a:pt x="42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6"/>
            <p:cNvSpPr/>
            <p:nvPr/>
          </p:nvSpPr>
          <p:spPr>
            <a:xfrm>
              <a:off x="5137819" y="3856345"/>
              <a:ext cx="142539" cy="64805"/>
            </a:xfrm>
            <a:custGeom>
              <a:rect b="b" l="l" r="r" t="t"/>
              <a:pathLst>
                <a:path extrusionOk="0" h="2025" w="4454">
                  <a:moveTo>
                    <a:pt x="4239" y="1"/>
                  </a:moveTo>
                  <a:lnTo>
                    <a:pt x="1" y="1322"/>
                  </a:lnTo>
                  <a:lnTo>
                    <a:pt x="215" y="2025"/>
                  </a:lnTo>
                  <a:lnTo>
                    <a:pt x="4454" y="679"/>
                  </a:lnTo>
                  <a:lnTo>
                    <a:pt x="42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6"/>
            <p:cNvSpPr/>
            <p:nvPr/>
          </p:nvSpPr>
          <p:spPr>
            <a:xfrm>
              <a:off x="5407596" y="3770995"/>
              <a:ext cx="141387" cy="63685"/>
            </a:xfrm>
            <a:custGeom>
              <a:rect b="b" l="l" r="r" t="t"/>
              <a:pathLst>
                <a:path extrusionOk="0" h="1990" w="4418">
                  <a:moveTo>
                    <a:pt x="4203" y="1"/>
                  </a:moveTo>
                  <a:lnTo>
                    <a:pt x="0" y="1322"/>
                  </a:lnTo>
                  <a:lnTo>
                    <a:pt x="215" y="1989"/>
                  </a:lnTo>
                  <a:lnTo>
                    <a:pt x="4418" y="644"/>
                  </a:lnTo>
                  <a:lnTo>
                    <a:pt x="4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6"/>
            <p:cNvSpPr/>
            <p:nvPr/>
          </p:nvSpPr>
          <p:spPr>
            <a:xfrm>
              <a:off x="5676222" y="3684526"/>
              <a:ext cx="141387" cy="63653"/>
            </a:xfrm>
            <a:custGeom>
              <a:rect b="b" l="l" r="r" t="t"/>
              <a:pathLst>
                <a:path extrusionOk="0" h="1989" w="4418">
                  <a:moveTo>
                    <a:pt x="4239" y="0"/>
                  </a:moveTo>
                  <a:lnTo>
                    <a:pt x="0" y="1357"/>
                  </a:lnTo>
                  <a:lnTo>
                    <a:pt x="215" y="1988"/>
                  </a:lnTo>
                  <a:lnTo>
                    <a:pt x="4418" y="679"/>
                  </a:lnTo>
                  <a:lnTo>
                    <a:pt x="42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6"/>
            <p:cNvSpPr/>
            <p:nvPr/>
          </p:nvSpPr>
          <p:spPr>
            <a:xfrm>
              <a:off x="5945967" y="3599176"/>
              <a:ext cx="141419" cy="63653"/>
            </a:xfrm>
            <a:custGeom>
              <a:rect b="b" l="l" r="r" t="t"/>
              <a:pathLst>
                <a:path extrusionOk="0" h="1989" w="4419">
                  <a:moveTo>
                    <a:pt x="4204" y="0"/>
                  </a:moveTo>
                  <a:lnTo>
                    <a:pt x="1" y="1357"/>
                  </a:lnTo>
                  <a:lnTo>
                    <a:pt x="215" y="1988"/>
                  </a:lnTo>
                  <a:lnTo>
                    <a:pt x="4418" y="643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6"/>
            <p:cNvSpPr/>
            <p:nvPr/>
          </p:nvSpPr>
          <p:spPr>
            <a:xfrm>
              <a:off x="6214593" y="3513827"/>
              <a:ext cx="141387" cy="62501"/>
            </a:xfrm>
            <a:custGeom>
              <a:rect b="b" l="l" r="r" t="t"/>
              <a:pathLst>
                <a:path extrusionOk="0" h="1953" w="4418">
                  <a:moveTo>
                    <a:pt x="4239" y="0"/>
                  </a:moveTo>
                  <a:lnTo>
                    <a:pt x="1" y="1346"/>
                  </a:lnTo>
                  <a:lnTo>
                    <a:pt x="215" y="1953"/>
                  </a:lnTo>
                  <a:lnTo>
                    <a:pt x="4418" y="643"/>
                  </a:lnTo>
                  <a:lnTo>
                    <a:pt x="42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6"/>
            <p:cNvSpPr/>
            <p:nvPr/>
          </p:nvSpPr>
          <p:spPr>
            <a:xfrm>
              <a:off x="6484370" y="3428477"/>
              <a:ext cx="141387" cy="62501"/>
            </a:xfrm>
            <a:custGeom>
              <a:rect b="b" l="l" r="r" t="t"/>
              <a:pathLst>
                <a:path extrusionOk="0" h="1953" w="4418">
                  <a:moveTo>
                    <a:pt x="4203" y="0"/>
                  </a:moveTo>
                  <a:lnTo>
                    <a:pt x="0" y="1310"/>
                  </a:lnTo>
                  <a:lnTo>
                    <a:pt x="179" y="1953"/>
                  </a:lnTo>
                  <a:lnTo>
                    <a:pt x="4418" y="607"/>
                  </a:lnTo>
                  <a:lnTo>
                    <a:pt x="4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6752995" y="3343128"/>
              <a:ext cx="141387" cy="61381"/>
            </a:xfrm>
            <a:custGeom>
              <a:rect b="b" l="l" r="r" t="t"/>
              <a:pathLst>
                <a:path extrusionOk="0" h="1918" w="4418">
                  <a:moveTo>
                    <a:pt x="4239" y="0"/>
                  </a:moveTo>
                  <a:lnTo>
                    <a:pt x="0" y="1310"/>
                  </a:lnTo>
                  <a:lnTo>
                    <a:pt x="215" y="1917"/>
                  </a:lnTo>
                  <a:lnTo>
                    <a:pt x="4418" y="572"/>
                  </a:lnTo>
                  <a:lnTo>
                    <a:pt x="42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7022773" y="3192622"/>
              <a:ext cx="57156" cy="126538"/>
            </a:xfrm>
            <a:custGeom>
              <a:rect b="b" l="l" r="r" t="t"/>
              <a:pathLst>
                <a:path extrusionOk="0" h="3954" w="1786">
                  <a:moveTo>
                    <a:pt x="536" y="0"/>
                  </a:moveTo>
                  <a:lnTo>
                    <a:pt x="286" y="572"/>
                  </a:lnTo>
                  <a:cubicBezTo>
                    <a:pt x="572" y="715"/>
                    <a:pt x="822" y="893"/>
                    <a:pt x="964" y="1179"/>
                  </a:cubicBezTo>
                  <a:cubicBezTo>
                    <a:pt x="1107" y="1429"/>
                    <a:pt x="1179" y="1750"/>
                    <a:pt x="1143" y="2072"/>
                  </a:cubicBezTo>
                  <a:cubicBezTo>
                    <a:pt x="1107" y="2358"/>
                    <a:pt x="1000" y="2679"/>
                    <a:pt x="786" y="2881"/>
                  </a:cubicBezTo>
                  <a:cubicBezTo>
                    <a:pt x="572" y="3096"/>
                    <a:pt x="357" y="3274"/>
                    <a:pt x="0" y="3346"/>
                  </a:cubicBezTo>
                  <a:lnTo>
                    <a:pt x="179" y="3953"/>
                  </a:lnTo>
                  <a:cubicBezTo>
                    <a:pt x="572" y="3846"/>
                    <a:pt x="1000" y="3596"/>
                    <a:pt x="1250" y="3274"/>
                  </a:cubicBezTo>
                  <a:cubicBezTo>
                    <a:pt x="1536" y="2953"/>
                    <a:pt x="1715" y="2536"/>
                    <a:pt x="1750" y="2108"/>
                  </a:cubicBezTo>
                  <a:cubicBezTo>
                    <a:pt x="1786" y="1679"/>
                    <a:pt x="1715" y="1250"/>
                    <a:pt x="1500" y="857"/>
                  </a:cubicBezTo>
                  <a:cubicBezTo>
                    <a:pt x="1286" y="500"/>
                    <a:pt x="929" y="179"/>
                    <a:pt x="5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6"/>
            <p:cNvSpPr/>
            <p:nvPr/>
          </p:nvSpPr>
          <p:spPr>
            <a:xfrm>
              <a:off x="6772421" y="3082503"/>
              <a:ext cx="137963" cy="72806"/>
            </a:xfrm>
            <a:custGeom>
              <a:rect b="b" l="l" r="r" t="t"/>
              <a:pathLst>
                <a:path extrusionOk="0" h="2275" w="4311">
                  <a:moveTo>
                    <a:pt x="215" y="0"/>
                  </a:moveTo>
                  <a:lnTo>
                    <a:pt x="1" y="572"/>
                  </a:lnTo>
                  <a:lnTo>
                    <a:pt x="4061" y="2274"/>
                  </a:lnTo>
                  <a:lnTo>
                    <a:pt x="4311" y="1739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6"/>
            <p:cNvSpPr/>
            <p:nvPr/>
          </p:nvSpPr>
          <p:spPr>
            <a:xfrm>
              <a:off x="6512948" y="2972000"/>
              <a:ext cx="136811" cy="72806"/>
            </a:xfrm>
            <a:custGeom>
              <a:rect b="b" l="l" r="r" t="t"/>
              <a:pathLst>
                <a:path extrusionOk="0" h="2275" w="4275">
                  <a:moveTo>
                    <a:pt x="215" y="0"/>
                  </a:moveTo>
                  <a:lnTo>
                    <a:pt x="0" y="536"/>
                  </a:lnTo>
                  <a:lnTo>
                    <a:pt x="4060" y="2275"/>
                  </a:lnTo>
                  <a:lnTo>
                    <a:pt x="4275" y="1739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6"/>
            <p:cNvSpPr/>
            <p:nvPr/>
          </p:nvSpPr>
          <p:spPr>
            <a:xfrm>
              <a:off x="6252323" y="2861497"/>
              <a:ext cx="137579" cy="71686"/>
            </a:xfrm>
            <a:custGeom>
              <a:rect b="b" l="l" r="r" t="t"/>
              <a:pathLst>
                <a:path extrusionOk="0" h="2240" w="4299">
                  <a:moveTo>
                    <a:pt x="251" y="1"/>
                  </a:moveTo>
                  <a:lnTo>
                    <a:pt x="1" y="501"/>
                  </a:lnTo>
                  <a:lnTo>
                    <a:pt x="4096" y="2239"/>
                  </a:lnTo>
                  <a:lnTo>
                    <a:pt x="4299" y="1751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6"/>
            <p:cNvSpPr/>
            <p:nvPr/>
          </p:nvSpPr>
          <p:spPr>
            <a:xfrm>
              <a:off x="5992850" y="2750994"/>
              <a:ext cx="136427" cy="72070"/>
            </a:xfrm>
            <a:custGeom>
              <a:rect b="b" l="l" r="r" t="t"/>
              <a:pathLst>
                <a:path extrusionOk="0" h="2252" w="4263">
                  <a:moveTo>
                    <a:pt x="215" y="1"/>
                  </a:moveTo>
                  <a:lnTo>
                    <a:pt x="0" y="501"/>
                  </a:lnTo>
                  <a:lnTo>
                    <a:pt x="4049" y="2251"/>
                  </a:lnTo>
                  <a:lnTo>
                    <a:pt x="4263" y="1715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6"/>
            <p:cNvSpPr/>
            <p:nvPr/>
          </p:nvSpPr>
          <p:spPr>
            <a:xfrm>
              <a:off x="5733377" y="2640874"/>
              <a:ext cx="136427" cy="70534"/>
            </a:xfrm>
            <a:custGeom>
              <a:rect b="b" l="l" r="r" t="t"/>
              <a:pathLst>
                <a:path extrusionOk="0" h="2204" w="4263">
                  <a:moveTo>
                    <a:pt x="215" y="1"/>
                  </a:moveTo>
                  <a:lnTo>
                    <a:pt x="0" y="453"/>
                  </a:lnTo>
                  <a:lnTo>
                    <a:pt x="4048" y="2204"/>
                  </a:lnTo>
                  <a:lnTo>
                    <a:pt x="4263" y="1704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6"/>
            <p:cNvSpPr/>
            <p:nvPr/>
          </p:nvSpPr>
          <p:spPr>
            <a:xfrm>
              <a:off x="5473905" y="2530403"/>
              <a:ext cx="136427" cy="70502"/>
            </a:xfrm>
            <a:custGeom>
              <a:rect b="b" l="l" r="r" t="t"/>
              <a:pathLst>
                <a:path extrusionOk="0" h="2203" w="4263">
                  <a:moveTo>
                    <a:pt x="179" y="0"/>
                  </a:moveTo>
                  <a:lnTo>
                    <a:pt x="0" y="464"/>
                  </a:lnTo>
                  <a:lnTo>
                    <a:pt x="4048" y="2203"/>
                  </a:lnTo>
                  <a:lnTo>
                    <a:pt x="4263" y="1703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6"/>
            <p:cNvSpPr/>
            <p:nvPr/>
          </p:nvSpPr>
          <p:spPr>
            <a:xfrm>
              <a:off x="5214048" y="2418748"/>
              <a:ext cx="135659" cy="70534"/>
            </a:xfrm>
            <a:custGeom>
              <a:rect b="b" l="l" r="r" t="t"/>
              <a:pathLst>
                <a:path extrusionOk="0" h="2204" w="4239">
                  <a:moveTo>
                    <a:pt x="179" y="1"/>
                  </a:moveTo>
                  <a:lnTo>
                    <a:pt x="0" y="465"/>
                  </a:lnTo>
                  <a:lnTo>
                    <a:pt x="4060" y="2203"/>
                  </a:lnTo>
                  <a:lnTo>
                    <a:pt x="4239" y="1751"/>
                  </a:lnTo>
                  <a:lnTo>
                    <a:pt x="1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6"/>
            <p:cNvSpPr/>
            <p:nvPr/>
          </p:nvSpPr>
          <p:spPr>
            <a:xfrm>
              <a:off x="4953423" y="2308245"/>
              <a:ext cx="136811" cy="70918"/>
            </a:xfrm>
            <a:custGeom>
              <a:rect b="b" l="l" r="r" t="t"/>
              <a:pathLst>
                <a:path extrusionOk="0" h="2216" w="4275">
                  <a:moveTo>
                    <a:pt x="214" y="1"/>
                  </a:moveTo>
                  <a:lnTo>
                    <a:pt x="0" y="465"/>
                  </a:lnTo>
                  <a:lnTo>
                    <a:pt x="4060" y="2215"/>
                  </a:lnTo>
                  <a:lnTo>
                    <a:pt x="4275" y="175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6"/>
            <p:cNvSpPr/>
            <p:nvPr/>
          </p:nvSpPr>
          <p:spPr>
            <a:xfrm>
              <a:off x="4693950" y="2198126"/>
              <a:ext cx="136811" cy="69381"/>
            </a:xfrm>
            <a:custGeom>
              <a:rect b="b" l="l" r="r" t="t"/>
              <a:pathLst>
                <a:path extrusionOk="0" h="2168" w="4275">
                  <a:moveTo>
                    <a:pt x="214" y="1"/>
                  </a:moveTo>
                  <a:lnTo>
                    <a:pt x="0" y="418"/>
                  </a:lnTo>
                  <a:cubicBezTo>
                    <a:pt x="357" y="596"/>
                    <a:pt x="679" y="703"/>
                    <a:pt x="1036" y="882"/>
                  </a:cubicBezTo>
                  <a:lnTo>
                    <a:pt x="2036" y="1311"/>
                  </a:lnTo>
                  <a:lnTo>
                    <a:pt x="4060" y="2168"/>
                  </a:lnTo>
                  <a:lnTo>
                    <a:pt x="4274" y="1739"/>
                  </a:lnTo>
                  <a:lnTo>
                    <a:pt x="2203" y="846"/>
                  </a:lnTo>
                  <a:lnTo>
                    <a:pt x="1214" y="418"/>
                  </a:lnTo>
                  <a:cubicBezTo>
                    <a:pt x="893" y="275"/>
                    <a:pt x="500" y="144"/>
                    <a:pt x="2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6"/>
            <p:cNvSpPr/>
            <p:nvPr/>
          </p:nvSpPr>
          <p:spPr>
            <a:xfrm>
              <a:off x="4682494" y="2038500"/>
              <a:ext cx="141387" cy="53732"/>
            </a:xfrm>
            <a:custGeom>
              <a:rect b="b" l="l" r="r" t="t"/>
              <a:pathLst>
                <a:path extrusionOk="0" h="1679" w="4418">
                  <a:moveTo>
                    <a:pt x="4311" y="0"/>
                  </a:moveTo>
                  <a:lnTo>
                    <a:pt x="2144" y="536"/>
                  </a:lnTo>
                  <a:lnTo>
                    <a:pt x="1072" y="822"/>
                  </a:lnTo>
                  <a:cubicBezTo>
                    <a:pt x="715" y="893"/>
                    <a:pt x="322" y="1036"/>
                    <a:pt x="1" y="1322"/>
                  </a:cubicBezTo>
                  <a:lnTo>
                    <a:pt x="287" y="1679"/>
                  </a:lnTo>
                  <a:cubicBezTo>
                    <a:pt x="537" y="1465"/>
                    <a:pt x="822" y="1358"/>
                    <a:pt x="1215" y="1250"/>
                  </a:cubicBezTo>
                  <a:lnTo>
                    <a:pt x="2287" y="1000"/>
                  </a:lnTo>
                  <a:lnTo>
                    <a:pt x="4418" y="429"/>
                  </a:lnTo>
                  <a:lnTo>
                    <a:pt x="43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6"/>
            <p:cNvSpPr/>
            <p:nvPr/>
          </p:nvSpPr>
          <p:spPr>
            <a:xfrm>
              <a:off x="4956847" y="1969151"/>
              <a:ext cx="140235" cy="48036"/>
            </a:xfrm>
            <a:custGeom>
              <a:rect b="b" l="l" r="r" t="t"/>
              <a:pathLst>
                <a:path extrusionOk="0" h="1501" w="4382">
                  <a:moveTo>
                    <a:pt x="4275" y="0"/>
                  </a:moveTo>
                  <a:lnTo>
                    <a:pt x="0" y="1072"/>
                  </a:lnTo>
                  <a:lnTo>
                    <a:pt x="107" y="1500"/>
                  </a:lnTo>
                  <a:lnTo>
                    <a:pt x="4382" y="393"/>
                  </a:lnTo>
                  <a:lnTo>
                    <a:pt x="42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6"/>
            <p:cNvSpPr/>
            <p:nvPr/>
          </p:nvSpPr>
          <p:spPr>
            <a:xfrm>
              <a:off x="5230049" y="1898651"/>
              <a:ext cx="140235" cy="48804"/>
            </a:xfrm>
            <a:custGeom>
              <a:rect b="b" l="l" r="r" t="t"/>
              <a:pathLst>
                <a:path extrusionOk="0" h="1525" w="4382">
                  <a:moveTo>
                    <a:pt x="4274" y="1"/>
                  </a:moveTo>
                  <a:lnTo>
                    <a:pt x="0" y="1108"/>
                  </a:lnTo>
                  <a:lnTo>
                    <a:pt x="107" y="1525"/>
                  </a:lnTo>
                  <a:lnTo>
                    <a:pt x="4382" y="429"/>
                  </a:lnTo>
                  <a:lnTo>
                    <a:pt x="42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6"/>
            <p:cNvSpPr/>
            <p:nvPr/>
          </p:nvSpPr>
          <p:spPr>
            <a:xfrm>
              <a:off x="5504371" y="1829302"/>
              <a:ext cx="140235" cy="47652"/>
            </a:xfrm>
            <a:custGeom>
              <a:rect b="b" l="l" r="r" t="t"/>
              <a:pathLst>
                <a:path extrusionOk="0" h="1489" w="4382">
                  <a:moveTo>
                    <a:pt x="4275" y="1"/>
                  </a:moveTo>
                  <a:lnTo>
                    <a:pt x="1" y="1060"/>
                  </a:lnTo>
                  <a:lnTo>
                    <a:pt x="108" y="1489"/>
                  </a:lnTo>
                  <a:lnTo>
                    <a:pt x="4382" y="394"/>
                  </a:lnTo>
                  <a:lnTo>
                    <a:pt x="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6"/>
            <p:cNvSpPr/>
            <p:nvPr/>
          </p:nvSpPr>
          <p:spPr>
            <a:xfrm>
              <a:off x="5777572" y="1758450"/>
              <a:ext cx="140235" cy="48036"/>
            </a:xfrm>
            <a:custGeom>
              <a:rect b="b" l="l" r="r" t="t"/>
              <a:pathLst>
                <a:path extrusionOk="0" h="1501" w="4382">
                  <a:moveTo>
                    <a:pt x="4275" y="0"/>
                  </a:moveTo>
                  <a:lnTo>
                    <a:pt x="0" y="1107"/>
                  </a:lnTo>
                  <a:lnTo>
                    <a:pt x="108" y="1500"/>
                  </a:lnTo>
                  <a:lnTo>
                    <a:pt x="4382" y="393"/>
                  </a:lnTo>
                  <a:lnTo>
                    <a:pt x="42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6"/>
            <p:cNvSpPr/>
            <p:nvPr/>
          </p:nvSpPr>
          <p:spPr>
            <a:xfrm>
              <a:off x="6051894" y="1689101"/>
              <a:ext cx="139115" cy="46884"/>
            </a:xfrm>
            <a:custGeom>
              <a:rect b="b" l="l" r="r" t="t"/>
              <a:pathLst>
                <a:path extrusionOk="0" h="1465" w="4347">
                  <a:moveTo>
                    <a:pt x="4275" y="0"/>
                  </a:moveTo>
                  <a:lnTo>
                    <a:pt x="1" y="1107"/>
                  </a:lnTo>
                  <a:lnTo>
                    <a:pt x="72" y="1465"/>
                  </a:lnTo>
                  <a:lnTo>
                    <a:pt x="4347" y="357"/>
                  </a:lnTo>
                  <a:lnTo>
                    <a:pt x="42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6"/>
            <p:cNvSpPr/>
            <p:nvPr/>
          </p:nvSpPr>
          <p:spPr>
            <a:xfrm>
              <a:off x="6325096" y="1619753"/>
              <a:ext cx="140267" cy="45380"/>
            </a:xfrm>
            <a:custGeom>
              <a:rect b="b" l="l" r="r" t="t"/>
              <a:pathLst>
                <a:path extrusionOk="0" h="1418" w="4383">
                  <a:moveTo>
                    <a:pt x="4275" y="0"/>
                  </a:moveTo>
                  <a:lnTo>
                    <a:pt x="1" y="1072"/>
                  </a:lnTo>
                  <a:lnTo>
                    <a:pt x="108" y="1417"/>
                  </a:lnTo>
                  <a:lnTo>
                    <a:pt x="4382" y="322"/>
                  </a:lnTo>
                  <a:lnTo>
                    <a:pt x="42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6"/>
            <p:cNvSpPr/>
            <p:nvPr/>
          </p:nvSpPr>
          <p:spPr>
            <a:xfrm>
              <a:off x="6599449" y="1549252"/>
              <a:ext cx="139083" cy="45380"/>
            </a:xfrm>
            <a:custGeom>
              <a:rect b="b" l="l" r="r" t="t"/>
              <a:pathLst>
                <a:path extrusionOk="0" h="1418" w="4346">
                  <a:moveTo>
                    <a:pt x="4275" y="1"/>
                  </a:moveTo>
                  <a:lnTo>
                    <a:pt x="0" y="1096"/>
                  </a:lnTo>
                  <a:lnTo>
                    <a:pt x="72" y="1417"/>
                  </a:lnTo>
                  <a:lnTo>
                    <a:pt x="4346" y="322"/>
                  </a:lnTo>
                  <a:lnTo>
                    <a:pt x="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6"/>
            <p:cNvSpPr/>
            <p:nvPr/>
          </p:nvSpPr>
          <p:spPr>
            <a:xfrm>
              <a:off x="6872619" y="1479904"/>
              <a:ext cx="140267" cy="45380"/>
            </a:xfrm>
            <a:custGeom>
              <a:rect b="b" l="l" r="r" t="t"/>
              <a:pathLst>
                <a:path extrusionOk="0" h="1418" w="4383">
                  <a:moveTo>
                    <a:pt x="4275" y="1"/>
                  </a:moveTo>
                  <a:lnTo>
                    <a:pt x="1" y="1060"/>
                  </a:lnTo>
                  <a:lnTo>
                    <a:pt x="72" y="1418"/>
                  </a:lnTo>
                  <a:lnTo>
                    <a:pt x="4382" y="310"/>
                  </a:lnTo>
                  <a:lnTo>
                    <a:pt x="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6"/>
            <p:cNvSpPr/>
            <p:nvPr/>
          </p:nvSpPr>
          <p:spPr>
            <a:xfrm>
              <a:off x="7145821" y="1409051"/>
              <a:ext cx="139883" cy="45732"/>
            </a:xfrm>
            <a:custGeom>
              <a:rect b="b" l="l" r="r" t="t"/>
              <a:pathLst>
                <a:path extrusionOk="0" h="1429" w="4371">
                  <a:moveTo>
                    <a:pt x="4311" y="0"/>
                  </a:moveTo>
                  <a:lnTo>
                    <a:pt x="1" y="1107"/>
                  </a:lnTo>
                  <a:lnTo>
                    <a:pt x="108" y="1429"/>
                  </a:lnTo>
                  <a:lnTo>
                    <a:pt x="4370" y="322"/>
                  </a:lnTo>
                  <a:lnTo>
                    <a:pt x="43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6"/>
            <p:cNvSpPr/>
            <p:nvPr/>
          </p:nvSpPr>
          <p:spPr>
            <a:xfrm>
              <a:off x="7420174" y="1339702"/>
              <a:ext cx="138699" cy="44611"/>
            </a:xfrm>
            <a:custGeom>
              <a:rect b="b" l="l" r="r" t="t"/>
              <a:pathLst>
                <a:path extrusionOk="0" h="1394" w="4334">
                  <a:moveTo>
                    <a:pt x="4263" y="0"/>
                  </a:moveTo>
                  <a:lnTo>
                    <a:pt x="0" y="1107"/>
                  </a:lnTo>
                  <a:lnTo>
                    <a:pt x="72" y="1393"/>
                  </a:lnTo>
                  <a:lnTo>
                    <a:pt x="4334" y="286"/>
                  </a:lnTo>
                  <a:lnTo>
                    <a:pt x="42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6"/>
            <p:cNvSpPr/>
            <p:nvPr/>
          </p:nvSpPr>
          <p:spPr>
            <a:xfrm>
              <a:off x="7693376" y="1269202"/>
              <a:ext cx="139851" cy="44227"/>
            </a:xfrm>
            <a:custGeom>
              <a:rect b="b" l="l" r="r" t="t"/>
              <a:pathLst>
                <a:path extrusionOk="0" h="1382" w="4370">
                  <a:moveTo>
                    <a:pt x="4298" y="1"/>
                  </a:moveTo>
                  <a:lnTo>
                    <a:pt x="0" y="1096"/>
                  </a:lnTo>
                  <a:lnTo>
                    <a:pt x="71" y="1382"/>
                  </a:lnTo>
                  <a:lnTo>
                    <a:pt x="4370" y="286"/>
                  </a:lnTo>
                  <a:lnTo>
                    <a:pt x="42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6"/>
            <p:cNvSpPr/>
            <p:nvPr/>
          </p:nvSpPr>
          <p:spPr>
            <a:xfrm>
              <a:off x="7745571" y="1140426"/>
              <a:ext cx="139083" cy="49188"/>
            </a:xfrm>
            <a:custGeom>
              <a:rect b="b" l="l" r="r" t="t"/>
              <a:pathLst>
                <a:path extrusionOk="0" h="1537" w="4346">
                  <a:moveTo>
                    <a:pt x="72" y="0"/>
                  </a:moveTo>
                  <a:lnTo>
                    <a:pt x="0" y="250"/>
                  </a:lnTo>
                  <a:lnTo>
                    <a:pt x="2108" y="893"/>
                  </a:lnTo>
                  <a:lnTo>
                    <a:pt x="3167" y="1215"/>
                  </a:lnTo>
                  <a:lnTo>
                    <a:pt x="3703" y="1358"/>
                  </a:lnTo>
                  <a:cubicBezTo>
                    <a:pt x="3882" y="1429"/>
                    <a:pt x="4060" y="1465"/>
                    <a:pt x="4203" y="1536"/>
                  </a:cubicBezTo>
                  <a:lnTo>
                    <a:pt x="4346" y="1286"/>
                  </a:lnTo>
                  <a:cubicBezTo>
                    <a:pt x="4167" y="1179"/>
                    <a:pt x="3953" y="1143"/>
                    <a:pt x="3774" y="1108"/>
                  </a:cubicBezTo>
                  <a:lnTo>
                    <a:pt x="3239" y="929"/>
                  </a:lnTo>
                  <a:lnTo>
                    <a:pt x="2215" y="64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6"/>
            <p:cNvSpPr/>
            <p:nvPr/>
          </p:nvSpPr>
          <p:spPr>
            <a:xfrm>
              <a:off x="7474642" y="1060772"/>
              <a:ext cx="137963" cy="48068"/>
            </a:xfrm>
            <a:custGeom>
              <a:rect b="b" l="l" r="r" t="t"/>
              <a:pathLst>
                <a:path extrusionOk="0" h="1502" w="4311">
                  <a:moveTo>
                    <a:pt x="72" y="1"/>
                  </a:moveTo>
                  <a:lnTo>
                    <a:pt x="1" y="251"/>
                  </a:lnTo>
                  <a:lnTo>
                    <a:pt x="4239" y="1501"/>
                  </a:lnTo>
                  <a:lnTo>
                    <a:pt x="4311" y="1251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6"/>
            <p:cNvSpPr/>
            <p:nvPr/>
          </p:nvSpPr>
          <p:spPr>
            <a:xfrm>
              <a:off x="7203744" y="982303"/>
              <a:ext cx="137963" cy="46884"/>
            </a:xfrm>
            <a:custGeom>
              <a:rect b="b" l="l" r="r" t="t"/>
              <a:pathLst>
                <a:path extrusionOk="0" h="1465" w="4311">
                  <a:moveTo>
                    <a:pt x="72" y="0"/>
                  </a:moveTo>
                  <a:lnTo>
                    <a:pt x="0" y="214"/>
                  </a:lnTo>
                  <a:lnTo>
                    <a:pt x="4239" y="1465"/>
                  </a:lnTo>
                  <a:lnTo>
                    <a:pt x="4311" y="125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6"/>
            <p:cNvSpPr/>
            <p:nvPr/>
          </p:nvSpPr>
          <p:spPr>
            <a:xfrm>
              <a:off x="6932847" y="902650"/>
              <a:ext cx="137963" cy="46532"/>
            </a:xfrm>
            <a:custGeom>
              <a:rect b="b" l="l" r="r" t="t"/>
              <a:pathLst>
                <a:path extrusionOk="0" h="1454" w="4311">
                  <a:moveTo>
                    <a:pt x="72" y="1"/>
                  </a:moveTo>
                  <a:lnTo>
                    <a:pt x="0" y="215"/>
                  </a:lnTo>
                  <a:lnTo>
                    <a:pt x="4239" y="1453"/>
                  </a:lnTo>
                  <a:lnTo>
                    <a:pt x="4310" y="1251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6"/>
            <p:cNvSpPr/>
            <p:nvPr/>
          </p:nvSpPr>
          <p:spPr>
            <a:xfrm>
              <a:off x="6661917" y="823029"/>
              <a:ext cx="136811" cy="46500"/>
            </a:xfrm>
            <a:custGeom>
              <a:rect b="b" l="l" r="r" t="t"/>
              <a:pathLst>
                <a:path extrusionOk="0" h="1453" w="4275">
                  <a:moveTo>
                    <a:pt x="37" y="0"/>
                  </a:moveTo>
                  <a:lnTo>
                    <a:pt x="1" y="215"/>
                  </a:lnTo>
                  <a:lnTo>
                    <a:pt x="4239" y="1453"/>
                  </a:lnTo>
                  <a:lnTo>
                    <a:pt x="4275" y="123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6"/>
            <p:cNvSpPr/>
            <p:nvPr/>
          </p:nvSpPr>
          <p:spPr>
            <a:xfrm>
              <a:off x="6391020" y="743376"/>
              <a:ext cx="136811" cy="46532"/>
            </a:xfrm>
            <a:custGeom>
              <a:rect b="b" l="l" r="r" t="t"/>
              <a:pathLst>
                <a:path extrusionOk="0" h="1454" w="4275">
                  <a:moveTo>
                    <a:pt x="36" y="1"/>
                  </a:moveTo>
                  <a:lnTo>
                    <a:pt x="0" y="180"/>
                  </a:lnTo>
                  <a:lnTo>
                    <a:pt x="4239" y="1454"/>
                  </a:lnTo>
                  <a:lnTo>
                    <a:pt x="4275" y="1239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6"/>
            <p:cNvSpPr/>
            <p:nvPr/>
          </p:nvSpPr>
          <p:spPr>
            <a:xfrm>
              <a:off x="6120122" y="664907"/>
              <a:ext cx="136811" cy="44227"/>
            </a:xfrm>
            <a:custGeom>
              <a:rect b="b" l="l" r="r" t="t"/>
              <a:pathLst>
                <a:path extrusionOk="0" h="1382" w="4275">
                  <a:moveTo>
                    <a:pt x="36" y="0"/>
                  </a:moveTo>
                  <a:lnTo>
                    <a:pt x="0" y="143"/>
                  </a:lnTo>
                  <a:lnTo>
                    <a:pt x="4239" y="1381"/>
                  </a:lnTo>
                  <a:lnTo>
                    <a:pt x="4274" y="1203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6"/>
            <p:cNvSpPr/>
            <p:nvPr/>
          </p:nvSpPr>
          <p:spPr>
            <a:xfrm>
              <a:off x="5867498" y="563556"/>
              <a:ext cx="118505" cy="65925"/>
            </a:xfrm>
            <a:custGeom>
              <a:rect b="b" l="l" r="r" t="t"/>
              <a:pathLst>
                <a:path extrusionOk="0" h="2060" w="3703">
                  <a:moveTo>
                    <a:pt x="0" y="0"/>
                  </a:moveTo>
                  <a:cubicBezTo>
                    <a:pt x="0" y="393"/>
                    <a:pt x="179" y="738"/>
                    <a:pt x="500" y="1024"/>
                  </a:cubicBezTo>
                  <a:cubicBezTo>
                    <a:pt x="643" y="1131"/>
                    <a:pt x="822" y="1238"/>
                    <a:pt x="1000" y="1274"/>
                  </a:cubicBezTo>
                  <a:lnTo>
                    <a:pt x="1536" y="1453"/>
                  </a:lnTo>
                  <a:lnTo>
                    <a:pt x="3667" y="2060"/>
                  </a:lnTo>
                  <a:lnTo>
                    <a:pt x="3703" y="1917"/>
                  </a:lnTo>
                  <a:lnTo>
                    <a:pt x="1572" y="1274"/>
                  </a:lnTo>
                  <a:cubicBezTo>
                    <a:pt x="1250" y="1167"/>
                    <a:pt x="858" y="1096"/>
                    <a:pt x="607" y="881"/>
                  </a:cubicBezTo>
                  <a:cubicBezTo>
                    <a:pt x="322" y="667"/>
                    <a:pt x="179" y="322"/>
                    <a:pt x="1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6"/>
            <p:cNvSpPr/>
            <p:nvPr/>
          </p:nvSpPr>
          <p:spPr>
            <a:xfrm>
              <a:off x="5981426" y="456477"/>
              <a:ext cx="137579" cy="43075"/>
            </a:xfrm>
            <a:custGeom>
              <a:rect b="b" l="l" r="r" t="t"/>
              <a:pathLst>
                <a:path extrusionOk="0" h="1346" w="4299">
                  <a:moveTo>
                    <a:pt x="4263" y="1"/>
                  </a:moveTo>
                  <a:lnTo>
                    <a:pt x="0" y="1203"/>
                  </a:lnTo>
                  <a:lnTo>
                    <a:pt x="36" y="1346"/>
                  </a:lnTo>
                  <a:lnTo>
                    <a:pt x="4298" y="143"/>
                  </a:lnTo>
                  <a:lnTo>
                    <a:pt x="42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6"/>
            <p:cNvSpPr/>
            <p:nvPr/>
          </p:nvSpPr>
          <p:spPr>
            <a:xfrm>
              <a:off x="6253475" y="380281"/>
              <a:ext cx="136427" cy="41955"/>
            </a:xfrm>
            <a:custGeom>
              <a:rect b="b" l="l" r="r" t="t"/>
              <a:pathLst>
                <a:path extrusionOk="0" h="1311" w="4263">
                  <a:moveTo>
                    <a:pt x="4227" y="0"/>
                  </a:moveTo>
                  <a:lnTo>
                    <a:pt x="0" y="1167"/>
                  </a:lnTo>
                  <a:lnTo>
                    <a:pt x="36" y="1310"/>
                  </a:lnTo>
                  <a:lnTo>
                    <a:pt x="4263" y="72"/>
                  </a:lnTo>
                  <a:lnTo>
                    <a:pt x="42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6"/>
            <p:cNvSpPr/>
            <p:nvPr/>
          </p:nvSpPr>
          <p:spPr>
            <a:xfrm>
              <a:off x="6525525" y="302932"/>
              <a:ext cx="136427" cy="40803"/>
            </a:xfrm>
            <a:custGeom>
              <a:rect b="b" l="l" r="r" t="t"/>
              <a:pathLst>
                <a:path extrusionOk="0" h="1275" w="4263">
                  <a:moveTo>
                    <a:pt x="4227" y="0"/>
                  </a:moveTo>
                  <a:lnTo>
                    <a:pt x="0" y="1203"/>
                  </a:lnTo>
                  <a:lnTo>
                    <a:pt x="0" y="1274"/>
                  </a:lnTo>
                  <a:lnTo>
                    <a:pt x="4263" y="72"/>
                  </a:lnTo>
                  <a:lnTo>
                    <a:pt x="42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6"/>
            <p:cNvSpPr/>
            <p:nvPr/>
          </p:nvSpPr>
          <p:spPr>
            <a:xfrm>
              <a:off x="6797574" y="226351"/>
              <a:ext cx="135275" cy="40035"/>
            </a:xfrm>
            <a:custGeom>
              <a:rect b="b" l="l" r="r" t="t"/>
              <a:pathLst>
                <a:path extrusionOk="0" h="1251" w="4227">
                  <a:moveTo>
                    <a:pt x="4227" y="0"/>
                  </a:moveTo>
                  <a:lnTo>
                    <a:pt x="0" y="1179"/>
                  </a:lnTo>
                  <a:lnTo>
                    <a:pt x="0" y="1250"/>
                  </a:lnTo>
                  <a:lnTo>
                    <a:pt x="4227" y="36"/>
                  </a:lnTo>
                  <a:lnTo>
                    <a:pt x="42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6"/>
            <p:cNvSpPr/>
            <p:nvPr/>
          </p:nvSpPr>
          <p:spPr>
            <a:xfrm>
              <a:off x="7068472" y="149002"/>
              <a:ext cx="136459" cy="40035"/>
            </a:xfrm>
            <a:custGeom>
              <a:rect b="b" l="l" r="r" t="t"/>
              <a:pathLst>
                <a:path extrusionOk="0" h="1251" w="4264">
                  <a:moveTo>
                    <a:pt x="4263" y="0"/>
                  </a:moveTo>
                  <a:lnTo>
                    <a:pt x="1" y="1215"/>
                  </a:lnTo>
                  <a:lnTo>
                    <a:pt x="36" y="1250"/>
                  </a:lnTo>
                  <a:lnTo>
                    <a:pt x="4263" y="36"/>
                  </a:lnTo>
                  <a:lnTo>
                    <a:pt x="42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6"/>
            <p:cNvSpPr/>
            <p:nvPr/>
          </p:nvSpPr>
          <p:spPr>
            <a:xfrm>
              <a:off x="7340521" y="91078"/>
              <a:ext cx="68229" cy="19458"/>
            </a:xfrm>
            <a:custGeom>
              <a:rect b="b" l="l" r="r" t="t"/>
              <a:pathLst>
                <a:path extrusionOk="0" h="608" w="2132">
                  <a:moveTo>
                    <a:pt x="1" y="608"/>
                  </a:moveTo>
                  <a:lnTo>
                    <a:pt x="2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64" name="Google Shape;16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7038" y="3423325"/>
            <a:ext cx="784174" cy="784174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6"/>
          <p:cNvSpPr/>
          <p:nvPr/>
        </p:nvSpPr>
        <p:spPr>
          <a:xfrm>
            <a:off x="2933717" y="3103389"/>
            <a:ext cx="706839" cy="1242945"/>
          </a:xfrm>
          <a:custGeom>
            <a:rect b="b" l="l" r="r" t="t"/>
            <a:pathLst>
              <a:path extrusionOk="0" h="38839" w="22087">
                <a:moveTo>
                  <a:pt x="22087" y="11073"/>
                </a:moveTo>
                <a:cubicBezTo>
                  <a:pt x="22087" y="4977"/>
                  <a:pt x="17098" y="0"/>
                  <a:pt x="11002" y="0"/>
                </a:cubicBezTo>
                <a:cubicBezTo>
                  <a:pt x="4883" y="0"/>
                  <a:pt x="1" y="4977"/>
                  <a:pt x="1" y="11073"/>
                </a:cubicBezTo>
                <a:cubicBezTo>
                  <a:pt x="1" y="16979"/>
                  <a:pt x="4537" y="21813"/>
                  <a:pt x="10490" y="22158"/>
                </a:cubicBezTo>
                <a:lnTo>
                  <a:pt x="10490" y="34636"/>
                </a:lnTo>
                <a:cubicBezTo>
                  <a:pt x="9455" y="34921"/>
                  <a:pt x="8931" y="35743"/>
                  <a:pt x="8931" y="36683"/>
                </a:cubicBezTo>
                <a:cubicBezTo>
                  <a:pt x="8931" y="37862"/>
                  <a:pt x="9836" y="38838"/>
                  <a:pt x="11050" y="38838"/>
                </a:cubicBezTo>
                <a:cubicBezTo>
                  <a:pt x="12217" y="38838"/>
                  <a:pt x="13169" y="37862"/>
                  <a:pt x="13169" y="36683"/>
                </a:cubicBezTo>
                <a:cubicBezTo>
                  <a:pt x="13169" y="35731"/>
                  <a:pt x="12586" y="34909"/>
                  <a:pt x="11693" y="34624"/>
                </a:cubicBezTo>
                <a:lnTo>
                  <a:pt x="11693" y="22158"/>
                </a:lnTo>
                <a:cubicBezTo>
                  <a:pt x="17491" y="21813"/>
                  <a:pt x="22087" y="16979"/>
                  <a:pt x="22087" y="11073"/>
                </a:cubicBezTo>
                <a:close/>
                <a:moveTo>
                  <a:pt x="2418" y="11073"/>
                </a:moveTo>
                <a:cubicBezTo>
                  <a:pt x="2418" y="6346"/>
                  <a:pt x="6264" y="2536"/>
                  <a:pt x="10990" y="2536"/>
                </a:cubicBezTo>
                <a:cubicBezTo>
                  <a:pt x="15717" y="2536"/>
                  <a:pt x="19563" y="6346"/>
                  <a:pt x="19563" y="11073"/>
                </a:cubicBezTo>
                <a:cubicBezTo>
                  <a:pt x="19563" y="15800"/>
                  <a:pt x="15717" y="19634"/>
                  <a:pt x="10990" y="19634"/>
                </a:cubicBezTo>
                <a:cubicBezTo>
                  <a:pt x="6264" y="19634"/>
                  <a:pt x="2418" y="15800"/>
                  <a:pt x="2418" y="1107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6"/>
          <p:cNvSpPr txBox="1"/>
          <p:nvPr>
            <p:ph type="title"/>
          </p:nvPr>
        </p:nvSpPr>
        <p:spPr>
          <a:xfrm>
            <a:off x="2582600" y="2731075"/>
            <a:ext cx="1409100" cy="6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dk1"/>
                </a:solidFill>
              </a:rPr>
              <a:t>POV Development</a:t>
            </a:r>
            <a:endParaRPr sz="121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sp>
        <p:nvSpPr>
          <p:cNvPr id="167" name="Google Shape;167;p16"/>
          <p:cNvSpPr/>
          <p:nvPr/>
        </p:nvSpPr>
        <p:spPr>
          <a:xfrm>
            <a:off x="7767975" y="305426"/>
            <a:ext cx="502730" cy="878796"/>
          </a:xfrm>
          <a:custGeom>
            <a:rect b="b" l="l" r="r" t="t"/>
            <a:pathLst>
              <a:path extrusionOk="0" h="36529" w="20897">
                <a:moveTo>
                  <a:pt x="20896" y="10407"/>
                </a:moveTo>
                <a:cubicBezTo>
                  <a:pt x="20896" y="4680"/>
                  <a:pt x="16217" y="0"/>
                  <a:pt x="10490" y="0"/>
                </a:cubicBezTo>
                <a:cubicBezTo>
                  <a:pt x="4740" y="0"/>
                  <a:pt x="1" y="4680"/>
                  <a:pt x="1" y="10407"/>
                </a:cubicBezTo>
                <a:cubicBezTo>
                  <a:pt x="1" y="15967"/>
                  <a:pt x="4228" y="20515"/>
                  <a:pt x="9728" y="20836"/>
                </a:cubicBezTo>
                <a:lnTo>
                  <a:pt x="9728" y="32564"/>
                </a:lnTo>
                <a:cubicBezTo>
                  <a:pt x="8835" y="32838"/>
                  <a:pt x="8407" y="33600"/>
                  <a:pt x="8407" y="34493"/>
                </a:cubicBezTo>
                <a:cubicBezTo>
                  <a:pt x="8407" y="35600"/>
                  <a:pt x="9347" y="36529"/>
                  <a:pt x="10478" y="36529"/>
                </a:cubicBezTo>
                <a:cubicBezTo>
                  <a:pt x="11586" y="36529"/>
                  <a:pt x="12479" y="35600"/>
                  <a:pt x="12479" y="34493"/>
                </a:cubicBezTo>
                <a:cubicBezTo>
                  <a:pt x="12479" y="33600"/>
                  <a:pt x="11812" y="32826"/>
                  <a:pt x="11074" y="32564"/>
                </a:cubicBezTo>
                <a:lnTo>
                  <a:pt x="11074" y="20836"/>
                </a:lnTo>
                <a:cubicBezTo>
                  <a:pt x="16432" y="20515"/>
                  <a:pt x="20896" y="15967"/>
                  <a:pt x="20896" y="10407"/>
                </a:cubicBezTo>
                <a:close/>
                <a:moveTo>
                  <a:pt x="2454" y="10407"/>
                </a:moveTo>
                <a:cubicBezTo>
                  <a:pt x="2454" y="5965"/>
                  <a:pt x="6061" y="2382"/>
                  <a:pt x="10502" y="2382"/>
                </a:cubicBezTo>
                <a:cubicBezTo>
                  <a:pt x="14955" y="2382"/>
                  <a:pt x="18563" y="5965"/>
                  <a:pt x="18563" y="10407"/>
                </a:cubicBezTo>
                <a:cubicBezTo>
                  <a:pt x="18563" y="14859"/>
                  <a:pt x="14955" y="18467"/>
                  <a:pt x="10502" y="18467"/>
                </a:cubicBezTo>
                <a:cubicBezTo>
                  <a:pt x="6061" y="18467"/>
                  <a:pt x="2454" y="14859"/>
                  <a:pt x="2454" y="1040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6"/>
          <p:cNvSpPr txBox="1"/>
          <p:nvPr>
            <p:ph type="title"/>
          </p:nvPr>
        </p:nvSpPr>
        <p:spPr>
          <a:xfrm>
            <a:off x="7469575" y="0"/>
            <a:ext cx="1099500" cy="3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dk1"/>
                </a:solidFill>
              </a:rPr>
              <a:t>What’s Next?</a:t>
            </a:r>
            <a:endParaRPr sz="121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sp>
        <p:nvSpPr>
          <p:cNvPr id="169" name="Google Shape;169;p16"/>
          <p:cNvSpPr/>
          <p:nvPr/>
        </p:nvSpPr>
        <p:spPr>
          <a:xfrm>
            <a:off x="4342862" y="2813071"/>
            <a:ext cx="596128" cy="1048362"/>
          </a:xfrm>
          <a:custGeom>
            <a:rect b="b" l="l" r="r" t="t"/>
            <a:pathLst>
              <a:path extrusionOk="0" h="38839" w="22087">
                <a:moveTo>
                  <a:pt x="22087" y="11073"/>
                </a:moveTo>
                <a:cubicBezTo>
                  <a:pt x="22087" y="4977"/>
                  <a:pt x="17098" y="0"/>
                  <a:pt x="11002" y="0"/>
                </a:cubicBezTo>
                <a:cubicBezTo>
                  <a:pt x="4883" y="0"/>
                  <a:pt x="1" y="4977"/>
                  <a:pt x="1" y="11073"/>
                </a:cubicBezTo>
                <a:cubicBezTo>
                  <a:pt x="1" y="16979"/>
                  <a:pt x="4537" y="21813"/>
                  <a:pt x="10490" y="22158"/>
                </a:cubicBezTo>
                <a:lnTo>
                  <a:pt x="10490" y="34636"/>
                </a:lnTo>
                <a:cubicBezTo>
                  <a:pt x="9455" y="34921"/>
                  <a:pt x="8931" y="35743"/>
                  <a:pt x="8931" y="36683"/>
                </a:cubicBezTo>
                <a:cubicBezTo>
                  <a:pt x="8931" y="37862"/>
                  <a:pt x="9836" y="38838"/>
                  <a:pt x="11050" y="38838"/>
                </a:cubicBezTo>
                <a:cubicBezTo>
                  <a:pt x="12217" y="38838"/>
                  <a:pt x="13169" y="37862"/>
                  <a:pt x="13169" y="36683"/>
                </a:cubicBezTo>
                <a:cubicBezTo>
                  <a:pt x="13169" y="35731"/>
                  <a:pt x="12586" y="34909"/>
                  <a:pt x="11693" y="34624"/>
                </a:cubicBezTo>
                <a:lnTo>
                  <a:pt x="11693" y="22158"/>
                </a:lnTo>
                <a:cubicBezTo>
                  <a:pt x="17491" y="21813"/>
                  <a:pt x="22087" y="16979"/>
                  <a:pt x="22087" y="11073"/>
                </a:cubicBezTo>
                <a:close/>
                <a:moveTo>
                  <a:pt x="2418" y="11073"/>
                </a:moveTo>
                <a:cubicBezTo>
                  <a:pt x="2418" y="6346"/>
                  <a:pt x="6264" y="2536"/>
                  <a:pt x="10990" y="2536"/>
                </a:cubicBezTo>
                <a:cubicBezTo>
                  <a:pt x="15717" y="2536"/>
                  <a:pt x="19563" y="6346"/>
                  <a:pt x="19563" y="11073"/>
                </a:cubicBezTo>
                <a:cubicBezTo>
                  <a:pt x="19563" y="15800"/>
                  <a:pt x="15717" y="19634"/>
                  <a:pt x="10990" y="19634"/>
                </a:cubicBezTo>
                <a:cubicBezTo>
                  <a:pt x="6264" y="19634"/>
                  <a:pt x="2418" y="15800"/>
                  <a:pt x="2418" y="1107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6"/>
          <p:cNvSpPr txBox="1"/>
          <p:nvPr>
            <p:ph type="title"/>
          </p:nvPr>
        </p:nvSpPr>
        <p:spPr>
          <a:xfrm>
            <a:off x="4316913" y="2481725"/>
            <a:ext cx="1409100" cy="6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11">
                <a:solidFill>
                  <a:schemeClr val="dk1"/>
                </a:solidFill>
              </a:rPr>
              <a:t>HMWs</a:t>
            </a:r>
            <a:endParaRPr b="0" sz="1400">
              <a:solidFill>
                <a:schemeClr val="lt1"/>
              </a:solidFill>
            </a:endParaRPr>
          </a:p>
        </p:txBody>
      </p:sp>
      <p:pic>
        <p:nvPicPr>
          <p:cNvPr id="171" name="Google Shape;17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9088" y="3180575"/>
            <a:ext cx="536101" cy="536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42848" y="2759848"/>
            <a:ext cx="596150" cy="59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43138" y="375650"/>
            <a:ext cx="352400" cy="3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40650" y="728050"/>
            <a:ext cx="536101" cy="536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73025" y="1965175"/>
            <a:ext cx="566825" cy="5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7"/>
          <p:cNvSpPr txBox="1"/>
          <p:nvPr>
            <p:ph type="title"/>
          </p:nvPr>
        </p:nvSpPr>
        <p:spPr>
          <a:xfrm>
            <a:off x="496750" y="728050"/>
            <a:ext cx="2673000" cy="74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Roadmap</a:t>
            </a:r>
            <a:endParaRPr sz="3200"/>
          </a:p>
        </p:txBody>
      </p:sp>
      <p:sp>
        <p:nvSpPr>
          <p:cNvPr id="181" name="Google Shape;181;p17"/>
          <p:cNvSpPr/>
          <p:nvPr/>
        </p:nvSpPr>
        <p:spPr>
          <a:xfrm>
            <a:off x="7103017" y="1937627"/>
            <a:ext cx="706839" cy="1242945"/>
          </a:xfrm>
          <a:custGeom>
            <a:rect b="b" l="l" r="r" t="t"/>
            <a:pathLst>
              <a:path extrusionOk="0" h="38839" w="22087">
                <a:moveTo>
                  <a:pt x="22087" y="11073"/>
                </a:moveTo>
                <a:cubicBezTo>
                  <a:pt x="22087" y="4977"/>
                  <a:pt x="17098" y="0"/>
                  <a:pt x="11002" y="0"/>
                </a:cubicBezTo>
                <a:cubicBezTo>
                  <a:pt x="4883" y="0"/>
                  <a:pt x="1" y="4977"/>
                  <a:pt x="1" y="11073"/>
                </a:cubicBezTo>
                <a:cubicBezTo>
                  <a:pt x="1" y="16979"/>
                  <a:pt x="4537" y="21813"/>
                  <a:pt x="10490" y="22158"/>
                </a:cubicBezTo>
                <a:lnTo>
                  <a:pt x="10490" y="34636"/>
                </a:lnTo>
                <a:cubicBezTo>
                  <a:pt x="9455" y="34921"/>
                  <a:pt x="8931" y="35743"/>
                  <a:pt x="8931" y="36683"/>
                </a:cubicBezTo>
                <a:cubicBezTo>
                  <a:pt x="8931" y="37862"/>
                  <a:pt x="9836" y="38838"/>
                  <a:pt x="11050" y="38838"/>
                </a:cubicBezTo>
                <a:cubicBezTo>
                  <a:pt x="12217" y="38838"/>
                  <a:pt x="13169" y="37862"/>
                  <a:pt x="13169" y="36683"/>
                </a:cubicBezTo>
                <a:cubicBezTo>
                  <a:pt x="13169" y="35731"/>
                  <a:pt x="12586" y="34909"/>
                  <a:pt x="11693" y="34624"/>
                </a:cubicBezTo>
                <a:lnTo>
                  <a:pt x="11693" y="22158"/>
                </a:lnTo>
                <a:cubicBezTo>
                  <a:pt x="17491" y="21813"/>
                  <a:pt x="22087" y="16979"/>
                  <a:pt x="22087" y="11073"/>
                </a:cubicBezTo>
                <a:close/>
                <a:moveTo>
                  <a:pt x="2418" y="11073"/>
                </a:moveTo>
                <a:cubicBezTo>
                  <a:pt x="2418" y="6346"/>
                  <a:pt x="6264" y="2536"/>
                  <a:pt x="10990" y="2536"/>
                </a:cubicBezTo>
                <a:cubicBezTo>
                  <a:pt x="15717" y="2536"/>
                  <a:pt x="19563" y="6346"/>
                  <a:pt x="19563" y="11073"/>
                </a:cubicBezTo>
                <a:cubicBezTo>
                  <a:pt x="19563" y="15800"/>
                  <a:pt x="15717" y="19634"/>
                  <a:pt x="10990" y="19634"/>
                </a:cubicBezTo>
                <a:cubicBezTo>
                  <a:pt x="6264" y="19634"/>
                  <a:pt x="2418" y="15800"/>
                  <a:pt x="2418" y="11073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7"/>
          <p:cNvSpPr/>
          <p:nvPr/>
        </p:nvSpPr>
        <p:spPr>
          <a:xfrm>
            <a:off x="1114437" y="3382793"/>
            <a:ext cx="876772" cy="1537112"/>
          </a:xfrm>
          <a:custGeom>
            <a:rect b="b" l="l" r="r" t="t"/>
            <a:pathLst>
              <a:path extrusionOk="0" h="48031" w="27397">
                <a:moveTo>
                  <a:pt x="27397" y="13693"/>
                </a:moveTo>
                <a:cubicBezTo>
                  <a:pt x="27397" y="6156"/>
                  <a:pt x="21229" y="1"/>
                  <a:pt x="13693" y="1"/>
                </a:cubicBezTo>
                <a:cubicBezTo>
                  <a:pt x="6120" y="1"/>
                  <a:pt x="1" y="6156"/>
                  <a:pt x="1" y="13693"/>
                </a:cubicBezTo>
                <a:cubicBezTo>
                  <a:pt x="1" y="20991"/>
                  <a:pt x="5751" y="26980"/>
                  <a:pt x="12895" y="27397"/>
                </a:cubicBezTo>
                <a:lnTo>
                  <a:pt x="12895" y="42827"/>
                </a:lnTo>
                <a:cubicBezTo>
                  <a:pt x="11704" y="43173"/>
                  <a:pt x="11038" y="44196"/>
                  <a:pt x="11038" y="45363"/>
                </a:cubicBezTo>
                <a:cubicBezTo>
                  <a:pt x="11038" y="46816"/>
                  <a:pt x="12216" y="48030"/>
                  <a:pt x="13705" y="48030"/>
                </a:cubicBezTo>
                <a:cubicBezTo>
                  <a:pt x="15157" y="48030"/>
                  <a:pt x="16360" y="46816"/>
                  <a:pt x="16360" y="45363"/>
                </a:cubicBezTo>
                <a:cubicBezTo>
                  <a:pt x="16360" y="44185"/>
                  <a:pt x="15574" y="43161"/>
                  <a:pt x="14538" y="42815"/>
                </a:cubicBezTo>
                <a:lnTo>
                  <a:pt x="14538" y="27397"/>
                </a:lnTo>
                <a:cubicBezTo>
                  <a:pt x="21682" y="26980"/>
                  <a:pt x="27397" y="20991"/>
                  <a:pt x="27397" y="13693"/>
                </a:cubicBezTo>
                <a:close/>
                <a:moveTo>
                  <a:pt x="3084" y="13693"/>
                </a:moveTo>
                <a:cubicBezTo>
                  <a:pt x="3084" y="7847"/>
                  <a:pt x="7835" y="3144"/>
                  <a:pt x="13681" y="3144"/>
                </a:cubicBezTo>
                <a:cubicBezTo>
                  <a:pt x="19527" y="3144"/>
                  <a:pt x="24277" y="7847"/>
                  <a:pt x="24277" y="13693"/>
                </a:cubicBezTo>
                <a:cubicBezTo>
                  <a:pt x="24277" y="19539"/>
                  <a:pt x="19527" y="24289"/>
                  <a:pt x="13681" y="24289"/>
                </a:cubicBezTo>
                <a:cubicBezTo>
                  <a:pt x="7835" y="24289"/>
                  <a:pt x="3084" y="19539"/>
                  <a:pt x="3084" y="1369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7"/>
          <p:cNvSpPr txBox="1"/>
          <p:nvPr/>
        </p:nvSpPr>
        <p:spPr>
          <a:xfrm>
            <a:off x="466000" y="-108775"/>
            <a:ext cx="960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-</a:t>
            </a:r>
            <a:endParaRPr sz="7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4" name="Google Shape;184;p17"/>
          <p:cNvSpPr/>
          <p:nvPr/>
        </p:nvSpPr>
        <p:spPr>
          <a:xfrm>
            <a:off x="4974326" y="679191"/>
            <a:ext cx="668756" cy="1169019"/>
          </a:xfrm>
          <a:custGeom>
            <a:rect b="b" l="l" r="r" t="t"/>
            <a:pathLst>
              <a:path extrusionOk="0" h="36529" w="20897">
                <a:moveTo>
                  <a:pt x="20896" y="10407"/>
                </a:moveTo>
                <a:cubicBezTo>
                  <a:pt x="20896" y="4680"/>
                  <a:pt x="16217" y="0"/>
                  <a:pt x="10490" y="0"/>
                </a:cubicBezTo>
                <a:cubicBezTo>
                  <a:pt x="4740" y="0"/>
                  <a:pt x="1" y="4680"/>
                  <a:pt x="1" y="10407"/>
                </a:cubicBezTo>
                <a:cubicBezTo>
                  <a:pt x="1" y="15967"/>
                  <a:pt x="4228" y="20515"/>
                  <a:pt x="9728" y="20836"/>
                </a:cubicBezTo>
                <a:lnTo>
                  <a:pt x="9728" y="32564"/>
                </a:lnTo>
                <a:cubicBezTo>
                  <a:pt x="8835" y="32838"/>
                  <a:pt x="8407" y="33600"/>
                  <a:pt x="8407" y="34493"/>
                </a:cubicBezTo>
                <a:cubicBezTo>
                  <a:pt x="8407" y="35600"/>
                  <a:pt x="9347" y="36529"/>
                  <a:pt x="10478" y="36529"/>
                </a:cubicBezTo>
                <a:cubicBezTo>
                  <a:pt x="11586" y="36529"/>
                  <a:pt x="12479" y="35600"/>
                  <a:pt x="12479" y="34493"/>
                </a:cubicBezTo>
                <a:cubicBezTo>
                  <a:pt x="12479" y="33600"/>
                  <a:pt x="11812" y="32826"/>
                  <a:pt x="11074" y="32564"/>
                </a:cubicBezTo>
                <a:lnTo>
                  <a:pt x="11074" y="20836"/>
                </a:lnTo>
                <a:cubicBezTo>
                  <a:pt x="16432" y="20515"/>
                  <a:pt x="20896" y="15967"/>
                  <a:pt x="20896" y="10407"/>
                </a:cubicBezTo>
                <a:close/>
                <a:moveTo>
                  <a:pt x="2454" y="10407"/>
                </a:moveTo>
                <a:cubicBezTo>
                  <a:pt x="2454" y="5965"/>
                  <a:pt x="6061" y="2382"/>
                  <a:pt x="10502" y="2382"/>
                </a:cubicBezTo>
                <a:cubicBezTo>
                  <a:pt x="14955" y="2382"/>
                  <a:pt x="18563" y="5965"/>
                  <a:pt x="18563" y="10407"/>
                </a:cubicBezTo>
                <a:cubicBezTo>
                  <a:pt x="18563" y="14859"/>
                  <a:pt x="14955" y="18467"/>
                  <a:pt x="10502" y="18467"/>
                </a:cubicBezTo>
                <a:cubicBezTo>
                  <a:pt x="6061" y="18467"/>
                  <a:pt x="2454" y="14859"/>
                  <a:pt x="2454" y="1040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7"/>
          <p:cNvSpPr txBox="1"/>
          <p:nvPr>
            <p:ph type="title"/>
          </p:nvPr>
        </p:nvSpPr>
        <p:spPr>
          <a:xfrm>
            <a:off x="848275" y="2903100"/>
            <a:ext cx="1409100" cy="6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dk1"/>
                </a:solidFill>
              </a:rPr>
              <a:t>Needfinding Results</a:t>
            </a:r>
            <a:endParaRPr sz="121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sp>
        <p:nvSpPr>
          <p:cNvPr id="186" name="Google Shape;186;p17"/>
          <p:cNvSpPr txBox="1"/>
          <p:nvPr>
            <p:ph type="title"/>
          </p:nvPr>
        </p:nvSpPr>
        <p:spPr>
          <a:xfrm>
            <a:off x="6751875" y="1645375"/>
            <a:ext cx="1409100" cy="6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lt2"/>
                </a:solidFill>
              </a:rPr>
              <a:t>Solutions</a:t>
            </a:r>
            <a:endParaRPr sz="1211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sp>
        <p:nvSpPr>
          <p:cNvPr id="187" name="Google Shape;187;p17"/>
          <p:cNvSpPr txBox="1"/>
          <p:nvPr>
            <p:ph type="title"/>
          </p:nvPr>
        </p:nvSpPr>
        <p:spPr>
          <a:xfrm>
            <a:off x="4758950" y="142900"/>
            <a:ext cx="1099500" cy="53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lt2"/>
                </a:solidFill>
              </a:rPr>
              <a:t>Experience Prototypes</a:t>
            </a:r>
            <a:endParaRPr sz="1211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grpSp>
        <p:nvGrpSpPr>
          <p:cNvPr id="188" name="Google Shape;188;p17"/>
          <p:cNvGrpSpPr/>
          <p:nvPr/>
        </p:nvGrpSpPr>
        <p:grpSpPr>
          <a:xfrm>
            <a:off x="613175" y="0"/>
            <a:ext cx="7657558" cy="5143570"/>
            <a:chOff x="613175" y="0"/>
            <a:chExt cx="7657558" cy="5143570"/>
          </a:xfrm>
        </p:grpSpPr>
        <p:sp>
          <p:nvSpPr>
            <p:cNvPr id="189" name="Google Shape;189;p17"/>
            <p:cNvSpPr/>
            <p:nvPr/>
          </p:nvSpPr>
          <p:spPr>
            <a:xfrm>
              <a:off x="613175" y="0"/>
              <a:ext cx="7657558" cy="5143570"/>
            </a:xfrm>
            <a:custGeom>
              <a:rect b="b" l="l" r="r" t="t"/>
              <a:pathLst>
                <a:path extrusionOk="0" h="160724" w="239280">
                  <a:moveTo>
                    <a:pt x="0" y="160723"/>
                  </a:moveTo>
                  <a:lnTo>
                    <a:pt x="178630" y="102192"/>
                  </a:lnTo>
                  <a:cubicBezTo>
                    <a:pt x="180404" y="101656"/>
                    <a:pt x="180618" y="99596"/>
                    <a:pt x="178951" y="98811"/>
                  </a:cubicBezTo>
                  <a:lnTo>
                    <a:pt x="119694" y="71843"/>
                  </a:lnTo>
                  <a:lnTo>
                    <a:pt x="113717" y="69105"/>
                  </a:lnTo>
                  <a:cubicBezTo>
                    <a:pt x="110585" y="67688"/>
                    <a:pt x="111121" y="63842"/>
                    <a:pt x="114574" y="63032"/>
                  </a:cubicBezTo>
                  <a:lnTo>
                    <a:pt x="120801" y="61568"/>
                  </a:lnTo>
                  <a:lnTo>
                    <a:pt x="216051" y="39232"/>
                  </a:lnTo>
                  <a:cubicBezTo>
                    <a:pt x="217253" y="38946"/>
                    <a:pt x="217361" y="37529"/>
                    <a:pt x="216158" y="37136"/>
                  </a:cubicBezTo>
                  <a:lnTo>
                    <a:pt x="160877" y="19027"/>
                  </a:lnTo>
                  <a:lnTo>
                    <a:pt x="160806" y="18991"/>
                  </a:lnTo>
                  <a:cubicBezTo>
                    <a:pt x="159425" y="18527"/>
                    <a:pt x="159460" y="16860"/>
                    <a:pt x="160913" y="16467"/>
                  </a:cubicBezTo>
                  <a:lnTo>
                    <a:pt x="160913" y="16467"/>
                  </a:lnTo>
                  <a:lnTo>
                    <a:pt x="221278" y="1"/>
                  </a:lnTo>
                  <a:lnTo>
                    <a:pt x="168855" y="16932"/>
                  </a:lnTo>
                  <a:cubicBezTo>
                    <a:pt x="168069" y="17182"/>
                    <a:pt x="168069" y="18110"/>
                    <a:pt x="168890" y="18313"/>
                  </a:cubicBezTo>
                  <a:lnTo>
                    <a:pt x="233791" y="35708"/>
                  </a:lnTo>
                  <a:lnTo>
                    <a:pt x="236399" y="36422"/>
                  </a:lnTo>
                  <a:cubicBezTo>
                    <a:pt x="239244" y="37172"/>
                    <a:pt x="239280" y="40518"/>
                    <a:pt x="236434" y="41327"/>
                  </a:cubicBezTo>
                  <a:lnTo>
                    <a:pt x="233625" y="42078"/>
                  </a:lnTo>
                  <a:lnTo>
                    <a:pt x="144875" y="66652"/>
                  </a:lnTo>
                  <a:cubicBezTo>
                    <a:pt x="143351" y="67081"/>
                    <a:pt x="143244" y="68795"/>
                    <a:pt x="144661" y="69355"/>
                  </a:cubicBezTo>
                  <a:lnTo>
                    <a:pt x="210360" y="95322"/>
                  </a:lnTo>
                  <a:lnTo>
                    <a:pt x="220313" y="99239"/>
                  </a:lnTo>
                  <a:cubicBezTo>
                    <a:pt x="223802" y="100620"/>
                    <a:pt x="223623" y="104788"/>
                    <a:pt x="220063" y="105990"/>
                  </a:cubicBezTo>
                  <a:lnTo>
                    <a:pt x="209431" y="109550"/>
                  </a:lnTo>
                  <a:lnTo>
                    <a:pt x="53197" y="160723"/>
                  </a:lnTo>
                  <a:close/>
                </a:path>
              </a:pathLst>
            </a:custGeom>
            <a:solidFill>
              <a:srgbClr val="FF57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7"/>
            <p:cNvSpPr/>
            <p:nvPr/>
          </p:nvSpPr>
          <p:spPr>
            <a:xfrm>
              <a:off x="2445901" y="4711376"/>
              <a:ext cx="143659" cy="69381"/>
            </a:xfrm>
            <a:custGeom>
              <a:rect b="b" l="l" r="r" t="t"/>
              <a:pathLst>
                <a:path extrusionOk="0" h="2168" w="4489">
                  <a:moveTo>
                    <a:pt x="4203" y="0"/>
                  </a:moveTo>
                  <a:lnTo>
                    <a:pt x="0" y="1346"/>
                  </a:lnTo>
                  <a:lnTo>
                    <a:pt x="286" y="2167"/>
                  </a:lnTo>
                  <a:lnTo>
                    <a:pt x="4489" y="810"/>
                  </a:lnTo>
                  <a:lnTo>
                    <a:pt x="4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7"/>
            <p:cNvSpPr/>
            <p:nvPr/>
          </p:nvSpPr>
          <p:spPr>
            <a:xfrm>
              <a:off x="2715647" y="4626027"/>
              <a:ext cx="142539" cy="69381"/>
            </a:xfrm>
            <a:custGeom>
              <a:rect b="b" l="l" r="r" t="t"/>
              <a:pathLst>
                <a:path extrusionOk="0" h="2168" w="4454">
                  <a:moveTo>
                    <a:pt x="4204" y="0"/>
                  </a:moveTo>
                  <a:lnTo>
                    <a:pt x="1" y="1346"/>
                  </a:lnTo>
                  <a:lnTo>
                    <a:pt x="251" y="2167"/>
                  </a:lnTo>
                  <a:lnTo>
                    <a:pt x="4454" y="810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7"/>
            <p:cNvSpPr/>
            <p:nvPr/>
          </p:nvSpPr>
          <p:spPr>
            <a:xfrm>
              <a:off x="2984272" y="4540677"/>
              <a:ext cx="143691" cy="68229"/>
            </a:xfrm>
            <a:custGeom>
              <a:rect b="b" l="l" r="r" t="t"/>
              <a:pathLst>
                <a:path extrusionOk="0" h="2132" w="4490">
                  <a:moveTo>
                    <a:pt x="4204" y="0"/>
                  </a:moveTo>
                  <a:lnTo>
                    <a:pt x="1" y="1310"/>
                  </a:lnTo>
                  <a:lnTo>
                    <a:pt x="251" y="2132"/>
                  </a:lnTo>
                  <a:lnTo>
                    <a:pt x="4489" y="774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7"/>
            <p:cNvSpPr/>
            <p:nvPr/>
          </p:nvSpPr>
          <p:spPr>
            <a:xfrm>
              <a:off x="3254049" y="4454944"/>
              <a:ext cx="142539" cy="68613"/>
            </a:xfrm>
            <a:custGeom>
              <a:rect b="b" l="l" r="r" t="t"/>
              <a:pathLst>
                <a:path extrusionOk="0" h="2144" w="4454">
                  <a:moveTo>
                    <a:pt x="4203" y="0"/>
                  </a:moveTo>
                  <a:lnTo>
                    <a:pt x="0" y="1322"/>
                  </a:lnTo>
                  <a:lnTo>
                    <a:pt x="250" y="2144"/>
                  </a:lnTo>
                  <a:lnTo>
                    <a:pt x="4453" y="786"/>
                  </a:lnTo>
                  <a:lnTo>
                    <a:pt x="4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7"/>
            <p:cNvSpPr/>
            <p:nvPr/>
          </p:nvSpPr>
          <p:spPr>
            <a:xfrm>
              <a:off x="1393865" y="5045926"/>
              <a:ext cx="143691" cy="69349"/>
            </a:xfrm>
            <a:custGeom>
              <a:rect b="b" l="l" r="r" t="t"/>
              <a:pathLst>
                <a:path extrusionOk="0" h="2167" w="4490">
                  <a:moveTo>
                    <a:pt x="4204" y="0"/>
                  </a:moveTo>
                  <a:lnTo>
                    <a:pt x="1" y="1345"/>
                  </a:lnTo>
                  <a:lnTo>
                    <a:pt x="287" y="2167"/>
                  </a:lnTo>
                  <a:lnTo>
                    <a:pt x="4490" y="810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7"/>
            <p:cNvSpPr/>
            <p:nvPr/>
          </p:nvSpPr>
          <p:spPr>
            <a:xfrm>
              <a:off x="1664027" y="4960576"/>
              <a:ext cx="142155" cy="69349"/>
            </a:xfrm>
            <a:custGeom>
              <a:rect b="b" l="l" r="r" t="t"/>
              <a:pathLst>
                <a:path extrusionOk="0" h="2167" w="4442">
                  <a:moveTo>
                    <a:pt x="4192" y="0"/>
                  </a:moveTo>
                  <a:lnTo>
                    <a:pt x="1" y="1345"/>
                  </a:lnTo>
                  <a:lnTo>
                    <a:pt x="239" y="2167"/>
                  </a:lnTo>
                  <a:lnTo>
                    <a:pt x="4442" y="810"/>
                  </a:lnTo>
                  <a:lnTo>
                    <a:pt x="41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7"/>
            <p:cNvSpPr/>
            <p:nvPr/>
          </p:nvSpPr>
          <p:spPr>
            <a:xfrm>
              <a:off x="1932652" y="4875227"/>
              <a:ext cx="143307" cy="68229"/>
            </a:xfrm>
            <a:custGeom>
              <a:rect b="b" l="l" r="r" t="t"/>
              <a:pathLst>
                <a:path extrusionOk="0" h="2132" w="4478">
                  <a:moveTo>
                    <a:pt x="4191" y="0"/>
                  </a:moveTo>
                  <a:lnTo>
                    <a:pt x="0" y="1310"/>
                  </a:lnTo>
                  <a:lnTo>
                    <a:pt x="239" y="2131"/>
                  </a:lnTo>
                  <a:lnTo>
                    <a:pt x="4477" y="774"/>
                  </a:lnTo>
                  <a:lnTo>
                    <a:pt x="41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7"/>
            <p:cNvSpPr/>
            <p:nvPr/>
          </p:nvSpPr>
          <p:spPr>
            <a:xfrm>
              <a:off x="2202430" y="4789877"/>
              <a:ext cx="142123" cy="68229"/>
            </a:xfrm>
            <a:custGeom>
              <a:rect b="b" l="l" r="r" t="t"/>
              <a:pathLst>
                <a:path extrusionOk="0" h="2132" w="4441">
                  <a:moveTo>
                    <a:pt x="4191" y="0"/>
                  </a:moveTo>
                  <a:lnTo>
                    <a:pt x="0" y="1310"/>
                  </a:lnTo>
                  <a:lnTo>
                    <a:pt x="238" y="2131"/>
                  </a:lnTo>
                  <a:lnTo>
                    <a:pt x="4441" y="774"/>
                  </a:lnTo>
                  <a:lnTo>
                    <a:pt x="41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7"/>
            <p:cNvSpPr/>
            <p:nvPr/>
          </p:nvSpPr>
          <p:spPr>
            <a:xfrm>
              <a:off x="3522675" y="4369594"/>
              <a:ext cx="142507" cy="67461"/>
            </a:xfrm>
            <a:custGeom>
              <a:rect b="b" l="l" r="r" t="t"/>
              <a:pathLst>
                <a:path extrusionOk="0" h="2108" w="4453">
                  <a:moveTo>
                    <a:pt x="4203" y="0"/>
                  </a:moveTo>
                  <a:lnTo>
                    <a:pt x="0" y="1322"/>
                  </a:lnTo>
                  <a:lnTo>
                    <a:pt x="250" y="2108"/>
                  </a:lnTo>
                  <a:lnTo>
                    <a:pt x="4453" y="751"/>
                  </a:lnTo>
                  <a:lnTo>
                    <a:pt x="4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7"/>
            <p:cNvSpPr/>
            <p:nvPr/>
          </p:nvSpPr>
          <p:spPr>
            <a:xfrm>
              <a:off x="3792420" y="4283092"/>
              <a:ext cx="142539" cy="67493"/>
            </a:xfrm>
            <a:custGeom>
              <a:rect b="b" l="l" r="r" t="t"/>
              <a:pathLst>
                <a:path extrusionOk="0" h="2109" w="4454">
                  <a:moveTo>
                    <a:pt x="4204" y="1"/>
                  </a:moveTo>
                  <a:lnTo>
                    <a:pt x="1" y="1358"/>
                  </a:lnTo>
                  <a:lnTo>
                    <a:pt x="251" y="2108"/>
                  </a:lnTo>
                  <a:lnTo>
                    <a:pt x="4454" y="787"/>
                  </a:lnTo>
                  <a:lnTo>
                    <a:pt x="42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7"/>
            <p:cNvSpPr/>
            <p:nvPr/>
          </p:nvSpPr>
          <p:spPr>
            <a:xfrm>
              <a:off x="4061046" y="4197743"/>
              <a:ext cx="142539" cy="67493"/>
            </a:xfrm>
            <a:custGeom>
              <a:rect b="b" l="l" r="r" t="t"/>
              <a:pathLst>
                <a:path extrusionOk="0" h="2109" w="4454">
                  <a:moveTo>
                    <a:pt x="4204" y="1"/>
                  </a:moveTo>
                  <a:lnTo>
                    <a:pt x="1" y="1358"/>
                  </a:lnTo>
                  <a:lnTo>
                    <a:pt x="251" y="2108"/>
                  </a:lnTo>
                  <a:lnTo>
                    <a:pt x="4454" y="751"/>
                  </a:lnTo>
                  <a:lnTo>
                    <a:pt x="42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7"/>
            <p:cNvSpPr/>
            <p:nvPr/>
          </p:nvSpPr>
          <p:spPr>
            <a:xfrm>
              <a:off x="4330823" y="4112393"/>
              <a:ext cx="142539" cy="66341"/>
            </a:xfrm>
            <a:custGeom>
              <a:rect b="b" l="l" r="r" t="t"/>
              <a:pathLst>
                <a:path extrusionOk="0" h="2073" w="4454">
                  <a:moveTo>
                    <a:pt x="4203" y="1"/>
                  </a:moveTo>
                  <a:lnTo>
                    <a:pt x="0" y="1358"/>
                  </a:lnTo>
                  <a:lnTo>
                    <a:pt x="215" y="2072"/>
                  </a:lnTo>
                  <a:lnTo>
                    <a:pt x="4453" y="715"/>
                  </a:lnTo>
                  <a:lnTo>
                    <a:pt x="4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7"/>
            <p:cNvSpPr/>
            <p:nvPr/>
          </p:nvSpPr>
          <p:spPr>
            <a:xfrm>
              <a:off x="4599448" y="4027044"/>
              <a:ext cx="142539" cy="66341"/>
            </a:xfrm>
            <a:custGeom>
              <a:rect b="b" l="l" r="r" t="t"/>
              <a:pathLst>
                <a:path extrusionOk="0" h="2073" w="4454">
                  <a:moveTo>
                    <a:pt x="4239" y="1"/>
                  </a:moveTo>
                  <a:lnTo>
                    <a:pt x="0" y="1358"/>
                  </a:lnTo>
                  <a:lnTo>
                    <a:pt x="250" y="2072"/>
                  </a:lnTo>
                  <a:lnTo>
                    <a:pt x="4453" y="715"/>
                  </a:lnTo>
                  <a:lnTo>
                    <a:pt x="42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7"/>
            <p:cNvSpPr/>
            <p:nvPr/>
          </p:nvSpPr>
          <p:spPr>
            <a:xfrm>
              <a:off x="4869194" y="3941694"/>
              <a:ext cx="141387" cy="64805"/>
            </a:xfrm>
            <a:custGeom>
              <a:rect b="b" l="l" r="r" t="t"/>
              <a:pathLst>
                <a:path extrusionOk="0" h="2025" w="4418">
                  <a:moveTo>
                    <a:pt x="4204" y="1"/>
                  </a:moveTo>
                  <a:lnTo>
                    <a:pt x="1" y="1322"/>
                  </a:lnTo>
                  <a:lnTo>
                    <a:pt x="215" y="2025"/>
                  </a:lnTo>
                  <a:lnTo>
                    <a:pt x="4418" y="679"/>
                  </a:lnTo>
                  <a:lnTo>
                    <a:pt x="42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7"/>
            <p:cNvSpPr/>
            <p:nvPr/>
          </p:nvSpPr>
          <p:spPr>
            <a:xfrm>
              <a:off x="5137819" y="3856345"/>
              <a:ext cx="142539" cy="64805"/>
            </a:xfrm>
            <a:custGeom>
              <a:rect b="b" l="l" r="r" t="t"/>
              <a:pathLst>
                <a:path extrusionOk="0" h="2025" w="4454">
                  <a:moveTo>
                    <a:pt x="4239" y="1"/>
                  </a:moveTo>
                  <a:lnTo>
                    <a:pt x="1" y="1322"/>
                  </a:lnTo>
                  <a:lnTo>
                    <a:pt x="215" y="2025"/>
                  </a:lnTo>
                  <a:lnTo>
                    <a:pt x="4454" y="679"/>
                  </a:lnTo>
                  <a:lnTo>
                    <a:pt x="42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7"/>
            <p:cNvSpPr/>
            <p:nvPr/>
          </p:nvSpPr>
          <p:spPr>
            <a:xfrm>
              <a:off x="5407596" y="3770995"/>
              <a:ext cx="141387" cy="63685"/>
            </a:xfrm>
            <a:custGeom>
              <a:rect b="b" l="l" r="r" t="t"/>
              <a:pathLst>
                <a:path extrusionOk="0" h="1990" w="4418">
                  <a:moveTo>
                    <a:pt x="4203" y="1"/>
                  </a:moveTo>
                  <a:lnTo>
                    <a:pt x="0" y="1322"/>
                  </a:lnTo>
                  <a:lnTo>
                    <a:pt x="215" y="1989"/>
                  </a:lnTo>
                  <a:lnTo>
                    <a:pt x="4418" y="644"/>
                  </a:lnTo>
                  <a:lnTo>
                    <a:pt x="4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7"/>
            <p:cNvSpPr/>
            <p:nvPr/>
          </p:nvSpPr>
          <p:spPr>
            <a:xfrm>
              <a:off x="5676222" y="3684526"/>
              <a:ext cx="141387" cy="63653"/>
            </a:xfrm>
            <a:custGeom>
              <a:rect b="b" l="l" r="r" t="t"/>
              <a:pathLst>
                <a:path extrusionOk="0" h="1989" w="4418">
                  <a:moveTo>
                    <a:pt x="4239" y="0"/>
                  </a:moveTo>
                  <a:lnTo>
                    <a:pt x="0" y="1357"/>
                  </a:lnTo>
                  <a:lnTo>
                    <a:pt x="215" y="1988"/>
                  </a:lnTo>
                  <a:lnTo>
                    <a:pt x="4418" y="679"/>
                  </a:lnTo>
                  <a:lnTo>
                    <a:pt x="42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7"/>
            <p:cNvSpPr/>
            <p:nvPr/>
          </p:nvSpPr>
          <p:spPr>
            <a:xfrm>
              <a:off x="5945967" y="3599176"/>
              <a:ext cx="141419" cy="63653"/>
            </a:xfrm>
            <a:custGeom>
              <a:rect b="b" l="l" r="r" t="t"/>
              <a:pathLst>
                <a:path extrusionOk="0" h="1989" w="4419">
                  <a:moveTo>
                    <a:pt x="4204" y="0"/>
                  </a:moveTo>
                  <a:lnTo>
                    <a:pt x="1" y="1357"/>
                  </a:lnTo>
                  <a:lnTo>
                    <a:pt x="215" y="1988"/>
                  </a:lnTo>
                  <a:lnTo>
                    <a:pt x="4418" y="643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7"/>
            <p:cNvSpPr/>
            <p:nvPr/>
          </p:nvSpPr>
          <p:spPr>
            <a:xfrm>
              <a:off x="6214593" y="3513827"/>
              <a:ext cx="141387" cy="62501"/>
            </a:xfrm>
            <a:custGeom>
              <a:rect b="b" l="l" r="r" t="t"/>
              <a:pathLst>
                <a:path extrusionOk="0" h="1953" w="4418">
                  <a:moveTo>
                    <a:pt x="4239" y="0"/>
                  </a:moveTo>
                  <a:lnTo>
                    <a:pt x="1" y="1346"/>
                  </a:lnTo>
                  <a:lnTo>
                    <a:pt x="215" y="1953"/>
                  </a:lnTo>
                  <a:lnTo>
                    <a:pt x="4418" y="643"/>
                  </a:lnTo>
                  <a:lnTo>
                    <a:pt x="42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7"/>
            <p:cNvSpPr/>
            <p:nvPr/>
          </p:nvSpPr>
          <p:spPr>
            <a:xfrm>
              <a:off x="6484370" y="3428477"/>
              <a:ext cx="141387" cy="62501"/>
            </a:xfrm>
            <a:custGeom>
              <a:rect b="b" l="l" r="r" t="t"/>
              <a:pathLst>
                <a:path extrusionOk="0" h="1953" w="4418">
                  <a:moveTo>
                    <a:pt x="4203" y="0"/>
                  </a:moveTo>
                  <a:lnTo>
                    <a:pt x="0" y="1310"/>
                  </a:lnTo>
                  <a:lnTo>
                    <a:pt x="179" y="1953"/>
                  </a:lnTo>
                  <a:lnTo>
                    <a:pt x="4418" y="607"/>
                  </a:lnTo>
                  <a:lnTo>
                    <a:pt x="4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7"/>
            <p:cNvSpPr/>
            <p:nvPr/>
          </p:nvSpPr>
          <p:spPr>
            <a:xfrm>
              <a:off x="6752995" y="3343128"/>
              <a:ext cx="141387" cy="61381"/>
            </a:xfrm>
            <a:custGeom>
              <a:rect b="b" l="l" r="r" t="t"/>
              <a:pathLst>
                <a:path extrusionOk="0" h="1918" w="4418">
                  <a:moveTo>
                    <a:pt x="4239" y="0"/>
                  </a:moveTo>
                  <a:lnTo>
                    <a:pt x="0" y="1310"/>
                  </a:lnTo>
                  <a:lnTo>
                    <a:pt x="215" y="1917"/>
                  </a:lnTo>
                  <a:lnTo>
                    <a:pt x="4418" y="572"/>
                  </a:lnTo>
                  <a:lnTo>
                    <a:pt x="42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7"/>
            <p:cNvSpPr/>
            <p:nvPr/>
          </p:nvSpPr>
          <p:spPr>
            <a:xfrm>
              <a:off x="7022773" y="3192622"/>
              <a:ext cx="57156" cy="126538"/>
            </a:xfrm>
            <a:custGeom>
              <a:rect b="b" l="l" r="r" t="t"/>
              <a:pathLst>
                <a:path extrusionOk="0" h="3954" w="1786">
                  <a:moveTo>
                    <a:pt x="536" y="0"/>
                  </a:moveTo>
                  <a:lnTo>
                    <a:pt x="286" y="572"/>
                  </a:lnTo>
                  <a:cubicBezTo>
                    <a:pt x="572" y="715"/>
                    <a:pt x="822" y="893"/>
                    <a:pt x="964" y="1179"/>
                  </a:cubicBezTo>
                  <a:cubicBezTo>
                    <a:pt x="1107" y="1429"/>
                    <a:pt x="1179" y="1750"/>
                    <a:pt x="1143" y="2072"/>
                  </a:cubicBezTo>
                  <a:cubicBezTo>
                    <a:pt x="1107" y="2358"/>
                    <a:pt x="1000" y="2679"/>
                    <a:pt x="786" y="2881"/>
                  </a:cubicBezTo>
                  <a:cubicBezTo>
                    <a:pt x="572" y="3096"/>
                    <a:pt x="357" y="3274"/>
                    <a:pt x="0" y="3346"/>
                  </a:cubicBezTo>
                  <a:lnTo>
                    <a:pt x="179" y="3953"/>
                  </a:lnTo>
                  <a:cubicBezTo>
                    <a:pt x="572" y="3846"/>
                    <a:pt x="1000" y="3596"/>
                    <a:pt x="1250" y="3274"/>
                  </a:cubicBezTo>
                  <a:cubicBezTo>
                    <a:pt x="1536" y="2953"/>
                    <a:pt x="1715" y="2536"/>
                    <a:pt x="1750" y="2108"/>
                  </a:cubicBezTo>
                  <a:cubicBezTo>
                    <a:pt x="1786" y="1679"/>
                    <a:pt x="1715" y="1250"/>
                    <a:pt x="1500" y="857"/>
                  </a:cubicBezTo>
                  <a:cubicBezTo>
                    <a:pt x="1286" y="500"/>
                    <a:pt x="929" y="179"/>
                    <a:pt x="5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7"/>
            <p:cNvSpPr/>
            <p:nvPr/>
          </p:nvSpPr>
          <p:spPr>
            <a:xfrm>
              <a:off x="6772421" y="3082503"/>
              <a:ext cx="137963" cy="72806"/>
            </a:xfrm>
            <a:custGeom>
              <a:rect b="b" l="l" r="r" t="t"/>
              <a:pathLst>
                <a:path extrusionOk="0" h="2275" w="4311">
                  <a:moveTo>
                    <a:pt x="215" y="0"/>
                  </a:moveTo>
                  <a:lnTo>
                    <a:pt x="1" y="572"/>
                  </a:lnTo>
                  <a:lnTo>
                    <a:pt x="4061" y="2274"/>
                  </a:lnTo>
                  <a:lnTo>
                    <a:pt x="4311" y="1739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7"/>
            <p:cNvSpPr/>
            <p:nvPr/>
          </p:nvSpPr>
          <p:spPr>
            <a:xfrm>
              <a:off x="6512948" y="2972000"/>
              <a:ext cx="136811" cy="72806"/>
            </a:xfrm>
            <a:custGeom>
              <a:rect b="b" l="l" r="r" t="t"/>
              <a:pathLst>
                <a:path extrusionOk="0" h="2275" w="4275">
                  <a:moveTo>
                    <a:pt x="215" y="0"/>
                  </a:moveTo>
                  <a:lnTo>
                    <a:pt x="0" y="536"/>
                  </a:lnTo>
                  <a:lnTo>
                    <a:pt x="4060" y="2275"/>
                  </a:lnTo>
                  <a:lnTo>
                    <a:pt x="4275" y="1739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7"/>
            <p:cNvSpPr/>
            <p:nvPr/>
          </p:nvSpPr>
          <p:spPr>
            <a:xfrm>
              <a:off x="6252323" y="2861497"/>
              <a:ext cx="137579" cy="71686"/>
            </a:xfrm>
            <a:custGeom>
              <a:rect b="b" l="l" r="r" t="t"/>
              <a:pathLst>
                <a:path extrusionOk="0" h="2240" w="4299">
                  <a:moveTo>
                    <a:pt x="251" y="1"/>
                  </a:moveTo>
                  <a:lnTo>
                    <a:pt x="1" y="501"/>
                  </a:lnTo>
                  <a:lnTo>
                    <a:pt x="4096" y="2239"/>
                  </a:lnTo>
                  <a:lnTo>
                    <a:pt x="4299" y="1751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7"/>
            <p:cNvSpPr/>
            <p:nvPr/>
          </p:nvSpPr>
          <p:spPr>
            <a:xfrm>
              <a:off x="5992850" y="2750994"/>
              <a:ext cx="136427" cy="72070"/>
            </a:xfrm>
            <a:custGeom>
              <a:rect b="b" l="l" r="r" t="t"/>
              <a:pathLst>
                <a:path extrusionOk="0" h="2252" w="4263">
                  <a:moveTo>
                    <a:pt x="215" y="1"/>
                  </a:moveTo>
                  <a:lnTo>
                    <a:pt x="0" y="501"/>
                  </a:lnTo>
                  <a:lnTo>
                    <a:pt x="4049" y="2251"/>
                  </a:lnTo>
                  <a:lnTo>
                    <a:pt x="4263" y="1715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7"/>
            <p:cNvSpPr/>
            <p:nvPr/>
          </p:nvSpPr>
          <p:spPr>
            <a:xfrm>
              <a:off x="5733377" y="2640874"/>
              <a:ext cx="136427" cy="70534"/>
            </a:xfrm>
            <a:custGeom>
              <a:rect b="b" l="l" r="r" t="t"/>
              <a:pathLst>
                <a:path extrusionOk="0" h="2204" w="4263">
                  <a:moveTo>
                    <a:pt x="215" y="1"/>
                  </a:moveTo>
                  <a:lnTo>
                    <a:pt x="0" y="453"/>
                  </a:lnTo>
                  <a:lnTo>
                    <a:pt x="4048" y="2204"/>
                  </a:lnTo>
                  <a:lnTo>
                    <a:pt x="4263" y="1704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7"/>
            <p:cNvSpPr/>
            <p:nvPr/>
          </p:nvSpPr>
          <p:spPr>
            <a:xfrm>
              <a:off x="5473905" y="2530403"/>
              <a:ext cx="136427" cy="70502"/>
            </a:xfrm>
            <a:custGeom>
              <a:rect b="b" l="l" r="r" t="t"/>
              <a:pathLst>
                <a:path extrusionOk="0" h="2203" w="4263">
                  <a:moveTo>
                    <a:pt x="179" y="0"/>
                  </a:moveTo>
                  <a:lnTo>
                    <a:pt x="0" y="464"/>
                  </a:lnTo>
                  <a:lnTo>
                    <a:pt x="4048" y="2203"/>
                  </a:lnTo>
                  <a:lnTo>
                    <a:pt x="4263" y="1703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7"/>
            <p:cNvSpPr/>
            <p:nvPr/>
          </p:nvSpPr>
          <p:spPr>
            <a:xfrm>
              <a:off x="5214048" y="2418748"/>
              <a:ext cx="135659" cy="70534"/>
            </a:xfrm>
            <a:custGeom>
              <a:rect b="b" l="l" r="r" t="t"/>
              <a:pathLst>
                <a:path extrusionOk="0" h="2204" w="4239">
                  <a:moveTo>
                    <a:pt x="179" y="1"/>
                  </a:moveTo>
                  <a:lnTo>
                    <a:pt x="0" y="465"/>
                  </a:lnTo>
                  <a:lnTo>
                    <a:pt x="4060" y="2203"/>
                  </a:lnTo>
                  <a:lnTo>
                    <a:pt x="4239" y="1751"/>
                  </a:lnTo>
                  <a:lnTo>
                    <a:pt x="1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7"/>
            <p:cNvSpPr/>
            <p:nvPr/>
          </p:nvSpPr>
          <p:spPr>
            <a:xfrm>
              <a:off x="4953423" y="2308245"/>
              <a:ext cx="136811" cy="70918"/>
            </a:xfrm>
            <a:custGeom>
              <a:rect b="b" l="l" r="r" t="t"/>
              <a:pathLst>
                <a:path extrusionOk="0" h="2216" w="4275">
                  <a:moveTo>
                    <a:pt x="214" y="1"/>
                  </a:moveTo>
                  <a:lnTo>
                    <a:pt x="0" y="465"/>
                  </a:lnTo>
                  <a:lnTo>
                    <a:pt x="4060" y="2215"/>
                  </a:lnTo>
                  <a:lnTo>
                    <a:pt x="4275" y="175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7"/>
            <p:cNvSpPr/>
            <p:nvPr/>
          </p:nvSpPr>
          <p:spPr>
            <a:xfrm>
              <a:off x="4693950" y="2198126"/>
              <a:ext cx="136811" cy="69381"/>
            </a:xfrm>
            <a:custGeom>
              <a:rect b="b" l="l" r="r" t="t"/>
              <a:pathLst>
                <a:path extrusionOk="0" h="2168" w="4275">
                  <a:moveTo>
                    <a:pt x="214" y="1"/>
                  </a:moveTo>
                  <a:lnTo>
                    <a:pt x="0" y="418"/>
                  </a:lnTo>
                  <a:cubicBezTo>
                    <a:pt x="357" y="596"/>
                    <a:pt x="679" y="703"/>
                    <a:pt x="1036" y="882"/>
                  </a:cubicBezTo>
                  <a:lnTo>
                    <a:pt x="2036" y="1311"/>
                  </a:lnTo>
                  <a:lnTo>
                    <a:pt x="4060" y="2168"/>
                  </a:lnTo>
                  <a:lnTo>
                    <a:pt x="4274" y="1739"/>
                  </a:lnTo>
                  <a:lnTo>
                    <a:pt x="2203" y="846"/>
                  </a:lnTo>
                  <a:lnTo>
                    <a:pt x="1214" y="418"/>
                  </a:lnTo>
                  <a:cubicBezTo>
                    <a:pt x="893" y="275"/>
                    <a:pt x="500" y="144"/>
                    <a:pt x="2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7"/>
            <p:cNvSpPr/>
            <p:nvPr/>
          </p:nvSpPr>
          <p:spPr>
            <a:xfrm>
              <a:off x="4682494" y="2038500"/>
              <a:ext cx="141387" cy="53732"/>
            </a:xfrm>
            <a:custGeom>
              <a:rect b="b" l="l" r="r" t="t"/>
              <a:pathLst>
                <a:path extrusionOk="0" h="1679" w="4418">
                  <a:moveTo>
                    <a:pt x="4311" y="0"/>
                  </a:moveTo>
                  <a:lnTo>
                    <a:pt x="2144" y="536"/>
                  </a:lnTo>
                  <a:lnTo>
                    <a:pt x="1072" y="822"/>
                  </a:lnTo>
                  <a:cubicBezTo>
                    <a:pt x="715" y="893"/>
                    <a:pt x="322" y="1036"/>
                    <a:pt x="1" y="1322"/>
                  </a:cubicBezTo>
                  <a:lnTo>
                    <a:pt x="287" y="1679"/>
                  </a:lnTo>
                  <a:cubicBezTo>
                    <a:pt x="537" y="1465"/>
                    <a:pt x="822" y="1358"/>
                    <a:pt x="1215" y="1250"/>
                  </a:cubicBezTo>
                  <a:lnTo>
                    <a:pt x="2287" y="1000"/>
                  </a:lnTo>
                  <a:lnTo>
                    <a:pt x="4418" y="429"/>
                  </a:lnTo>
                  <a:lnTo>
                    <a:pt x="43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7"/>
            <p:cNvSpPr/>
            <p:nvPr/>
          </p:nvSpPr>
          <p:spPr>
            <a:xfrm>
              <a:off x="4956847" y="1969151"/>
              <a:ext cx="140235" cy="48036"/>
            </a:xfrm>
            <a:custGeom>
              <a:rect b="b" l="l" r="r" t="t"/>
              <a:pathLst>
                <a:path extrusionOk="0" h="1501" w="4382">
                  <a:moveTo>
                    <a:pt x="4275" y="0"/>
                  </a:moveTo>
                  <a:lnTo>
                    <a:pt x="0" y="1072"/>
                  </a:lnTo>
                  <a:lnTo>
                    <a:pt x="107" y="1500"/>
                  </a:lnTo>
                  <a:lnTo>
                    <a:pt x="4382" y="393"/>
                  </a:lnTo>
                  <a:lnTo>
                    <a:pt x="42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7"/>
            <p:cNvSpPr/>
            <p:nvPr/>
          </p:nvSpPr>
          <p:spPr>
            <a:xfrm>
              <a:off x="5230049" y="1898651"/>
              <a:ext cx="140235" cy="48804"/>
            </a:xfrm>
            <a:custGeom>
              <a:rect b="b" l="l" r="r" t="t"/>
              <a:pathLst>
                <a:path extrusionOk="0" h="1525" w="4382">
                  <a:moveTo>
                    <a:pt x="4274" y="1"/>
                  </a:moveTo>
                  <a:lnTo>
                    <a:pt x="0" y="1108"/>
                  </a:lnTo>
                  <a:lnTo>
                    <a:pt x="107" y="1525"/>
                  </a:lnTo>
                  <a:lnTo>
                    <a:pt x="4382" y="429"/>
                  </a:lnTo>
                  <a:lnTo>
                    <a:pt x="42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7"/>
            <p:cNvSpPr/>
            <p:nvPr/>
          </p:nvSpPr>
          <p:spPr>
            <a:xfrm>
              <a:off x="5504371" y="1829302"/>
              <a:ext cx="140235" cy="47652"/>
            </a:xfrm>
            <a:custGeom>
              <a:rect b="b" l="l" r="r" t="t"/>
              <a:pathLst>
                <a:path extrusionOk="0" h="1489" w="4382">
                  <a:moveTo>
                    <a:pt x="4275" y="1"/>
                  </a:moveTo>
                  <a:lnTo>
                    <a:pt x="1" y="1060"/>
                  </a:lnTo>
                  <a:lnTo>
                    <a:pt x="108" y="1489"/>
                  </a:lnTo>
                  <a:lnTo>
                    <a:pt x="4382" y="394"/>
                  </a:lnTo>
                  <a:lnTo>
                    <a:pt x="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7"/>
            <p:cNvSpPr/>
            <p:nvPr/>
          </p:nvSpPr>
          <p:spPr>
            <a:xfrm>
              <a:off x="5777572" y="1758450"/>
              <a:ext cx="140235" cy="48036"/>
            </a:xfrm>
            <a:custGeom>
              <a:rect b="b" l="l" r="r" t="t"/>
              <a:pathLst>
                <a:path extrusionOk="0" h="1501" w="4382">
                  <a:moveTo>
                    <a:pt x="4275" y="0"/>
                  </a:moveTo>
                  <a:lnTo>
                    <a:pt x="0" y="1107"/>
                  </a:lnTo>
                  <a:lnTo>
                    <a:pt x="108" y="1500"/>
                  </a:lnTo>
                  <a:lnTo>
                    <a:pt x="4382" y="393"/>
                  </a:lnTo>
                  <a:lnTo>
                    <a:pt x="42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7"/>
            <p:cNvSpPr/>
            <p:nvPr/>
          </p:nvSpPr>
          <p:spPr>
            <a:xfrm>
              <a:off x="6051894" y="1689101"/>
              <a:ext cx="139115" cy="46884"/>
            </a:xfrm>
            <a:custGeom>
              <a:rect b="b" l="l" r="r" t="t"/>
              <a:pathLst>
                <a:path extrusionOk="0" h="1465" w="4347">
                  <a:moveTo>
                    <a:pt x="4275" y="0"/>
                  </a:moveTo>
                  <a:lnTo>
                    <a:pt x="1" y="1107"/>
                  </a:lnTo>
                  <a:lnTo>
                    <a:pt x="72" y="1465"/>
                  </a:lnTo>
                  <a:lnTo>
                    <a:pt x="4347" y="357"/>
                  </a:lnTo>
                  <a:lnTo>
                    <a:pt x="42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7"/>
            <p:cNvSpPr/>
            <p:nvPr/>
          </p:nvSpPr>
          <p:spPr>
            <a:xfrm>
              <a:off x="6325096" y="1619753"/>
              <a:ext cx="140267" cy="45380"/>
            </a:xfrm>
            <a:custGeom>
              <a:rect b="b" l="l" r="r" t="t"/>
              <a:pathLst>
                <a:path extrusionOk="0" h="1418" w="4383">
                  <a:moveTo>
                    <a:pt x="4275" y="0"/>
                  </a:moveTo>
                  <a:lnTo>
                    <a:pt x="1" y="1072"/>
                  </a:lnTo>
                  <a:lnTo>
                    <a:pt x="108" y="1417"/>
                  </a:lnTo>
                  <a:lnTo>
                    <a:pt x="4382" y="322"/>
                  </a:lnTo>
                  <a:lnTo>
                    <a:pt x="42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7"/>
            <p:cNvSpPr/>
            <p:nvPr/>
          </p:nvSpPr>
          <p:spPr>
            <a:xfrm>
              <a:off x="6599449" y="1549252"/>
              <a:ext cx="139083" cy="45380"/>
            </a:xfrm>
            <a:custGeom>
              <a:rect b="b" l="l" r="r" t="t"/>
              <a:pathLst>
                <a:path extrusionOk="0" h="1418" w="4346">
                  <a:moveTo>
                    <a:pt x="4275" y="1"/>
                  </a:moveTo>
                  <a:lnTo>
                    <a:pt x="0" y="1096"/>
                  </a:lnTo>
                  <a:lnTo>
                    <a:pt x="72" y="1417"/>
                  </a:lnTo>
                  <a:lnTo>
                    <a:pt x="4346" y="322"/>
                  </a:lnTo>
                  <a:lnTo>
                    <a:pt x="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7"/>
            <p:cNvSpPr/>
            <p:nvPr/>
          </p:nvSpPr>
          <p:spPr>
            <a:xfrm>
              <a:off x="6872619" y="1479904"/>
              <a:ext cx="140267" cy="45380"/>
            </a:xfrm>
            <a:custGeom>
              <a:rect b="b" l="l" r="r" t="t"/>
              <a:pathLst>
                <a:path extrusionOk="0" h="1418" w="4383">
                  <a:moveTo>
                    <a:pt x="4275" y="1"/>
                  </a:moveTo>
                  <a:lnTo>
                    <a:pt x="1" y="1060"/>
                  </a:lnTo>
                  <a:lnTo>
                    <a:pt x="72" y="1418"/>
                  </a:lnTo>
                  <a:lnTo>
                    <a:pt x="4382" y="310"/>
                  </a:lnTo>
                  <a:lnTo>
                    <a:pt x="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7"/>
            <p:cNvSpPr/>
            <p:nvPr/>
          </p:nvSpPr>
          <p:spPr>
            <a:xfrm>
              <a:off x="7145821" y="1409051"/>
              <a:ext cx="139883" cy="45732"/>
            </a:xfrm>
            <a:custGeom>
              <a:rect b="b" l="l" r="r" t="t"/>
              <a:pathLst>
                <a:path extrusionOk="0" h="1429" w="4371">
                  <a:moveTo>
                    <a:pt x="4311" y="0"/>
                  </a:moveTo>
                  <a:lnTo>
                    <a:pt x="1" y="1107"/>
                  </a:lnTo>
                  <a:lnTo>
                    <a:pt x="108" y="1429"/>
                  </a:lnTo>
                  <a:lnTo>
                    <a:pt x="4370" y="322"/>
                  </a:lnTo>
                  <a:lnTo>
                    <a:pt x="43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7420174" y="1339702"/>
              <a:ext cx="138699" cy="44611"/>
            </a:xfrm>
            <a:custGeom>
              <a:rect b="b" l="l" r="r" t="t"/>
              <a:pathLst>
                <a:path extrusionOk="0" h="1394" w="4334">
                  <a:moveTo>
                    <a:pt x="4263" y="0"/>
                  </a:moveTo>
                  <a:lnTo>
                    <a:pt x="0" y="1107"/>
                  </a:lnTo>
                  <a:lnTo>
                    <a:pt x="72" y="1393"/>
                  </a:lnTo>
                  <a:lnTo>
                    <a:pt x="4334" y="286"/>
                  </a:lnTo>
                  <a:lnTo>
                    <a:pt x="42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7"/>
            <p:cNvSpPr/>
            <p:nvPr/>
          </p:nvSpPr>
          <p:spPr>
            <a:xfrm>
              <a:off x="7693376" y="1269202"/>
              <a:ext cx="139851" cy="44227"/>
            </a:xfrm>
            <a:custGeom>
              <a:rect b="b" l="l" r="r" t="t"/>
              <a:pathLst>
                <a:path extrusionOk="0" h="1382" w="4370">
                  <a:moveTo>
                    <a:pt x="4298" y="1"/>
                  </a:moveTo>
                  <a:lnTo>
                    <a:pt x="0" y="1096"/>
                  </a:lnTo>
                  <a:lnTo>
                    <a:pt x="71" y="1382"/>
                  </a:lnTo>
                  <a:lnTo>
                    <a:pt x="4370" y="286"/>
                  </a:lnTo>
                  <a:lnTo>
                    <a:pt x="42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7"/>
            <p:cNvSpPr/>
            <p:nvPr/>
          </p:nvSpPr>
          <p:spPr>
            <a:xfrm>
              <a:off x="7745571" y="1140426"/>
              <a:ext cx="139083" cy="49188"/>
            </a:xfrm>
            <a:custGeom>
              <a:rect b="b" l="l" r="r" t="t"/>
              <a:pathLst>
                <a:path extrusionOk="0" h="1537" w="4346">
                  <a:moveTo>
                    <a:pt x="72" y="0"/>
                  </a:moveTo>
                  <a:lnTo>
                    <a:pt x="0" y="250"/>
                  </a:lnTo>
                  <a:lnTo>
                    <a:pt x="2108" y="893"/>
                  </a:lnTo>
                  <a:lnTo>
                    <a:pt x="3167" y="1215"/>
                  </a:lnTo>
                  <a:lnTo>
                    <a:pt x="3703" y="1358"/>
                  </a:lnTo>
                  <a:cubicBezTo>
                    <a:pt x="3882" y="1429"/>
                    <a:pt x="4060" y="1465"/>
                    <a:pt x="4203" y="1536"/>
                  </a:cubicBezTo>
                  <a:lnTo>
                    <a:pt x="4346" y="1286"/>
                  </a:lnTo>
                  <a:cubicBezTo>
                    <a:pt x="4167" y="1179"/>
                    <a:pt x="3953" y="1143"/>
                    <a:pt x="3774" y="1108"/>
                  </a:cubicBezTo>
                  <a:lnTo>
                    <a:pt x="3239" y="929"/>
                  </a:lnTo>
                  <a:lnTo>
                    <a:pt x="2215" y="64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7"/>
            <p:cNvSpPr/>
            <p:nvPr/>
          </p:nvSpPr>
          <p:spPr>
            <a:xfrm>
              <a:off x="7474642" y="1060772"/>
              <a:ext cx="137963" cy="48068"/>
            </a:xfrm>
            <a:custGeom>
              <a:rect b="b" l="l" r="r" t="t"/>
              <a:pathLst>
                <a:path extrusionOk="0" h="1502" w="4311">
                  <a:moveTo>
                    <a:pt x="72" y="1"/>
                  </a:moveTo>
                  <a:lnTo>
                    <a:pt x="1" y="251"/>
                  </a:lnTo>
                  <a:lnTo>
                    <a:pt x="4239" y="1501"/>
                  </a:lnTo>
                  <a:lnTo>
                    <a:pt x="4311" y="1251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7"/>
            <p:cNvSpPr/>
            <p:nvPr/>
          </p:nvSpPr>
          <p:spPr>
            <a:xfrm>
              <a:off x="7203744" y="982303"/>
              <a:ext cx="137963" cy="46884"/>
            </a:xfrm>
            <a:custGeom>
              <a:rect b="b" l="l" r="r" t="t"/>
              <a:pathLst>
                <a:path extrusionOk="0" h="1465" w="4311">
                  <a:moveTo>
                    <a:pt x="72" y="0"/>
                  </a:moveTo>
                  <a:lnTo>
                    <a:pt x="0" y="214"/>
                  </a:lnTo>
                  <a:lnTo>
                    <a:pt x="4239" y="1465"/>
                  </a:lnTo>
                  <a:lnTo>
                    <a:pt x="4311" y="125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7"/>
            <p:cNvSpPr/>
            <p:nvPr/>
          </p:nvSpPr>
          <p:spPr>
            <a:xfrm>
              <a:off x="6932847" y="902650"/>
              <a:ext cx="137963" cy="46532"/>
            </a:xfrm>
            <a:custGeom>
              <a:rect b="b" l="l" r="r" t="t"/>
              <a:pathLst>
                <a:path extrusionOk="0" h="1454" w="4311">
                  <a:moveTo>
                    <a:pt x="72" y="1"/>
                  </a:moveTo>
                  <a:lnTo>
                    <a:pt x="0" y="215"/>
                  </a:lnTo>
                  <a:lnTo>
                    <a:pt x="4239" y="1453"/>
                  </a:lnTo>
                  <a:lnTo>
                    <a:pt x="4310" y="1251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7"/>
            <p:cNvSpPr/>
            <p:nvPr/>
          </p:nvSpPr>
          <p:spPr>
            <a:xfrm>
              <a:off x="6661917" y="823029"/>
              <a:ext cx="136811" cy="46500"/>
            </a:xfrm>
            <a:custGeom>
              <a:rect b="b" l="l" r="r" t="t"/>
              <a:pathLst>
                <a:path extrusionOk="0" h="1453" w="4275">
                  <a:moveTo>
                    <a:pt x="37" y="0"/>
                  </a:moveTo>
                  <a:lnTo>
                    <a:pt x="1" y="215"/>
                  </a:lnTo>
                  <a:lnTo>
                    <a:pt x="4239" y="1453"/>
                  </a:lnTo>
                  <a:lnTo>
                    <a:pt x="4275" y="123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7"/>
            <p:cNvSpPr/>
            <p:nvPr/>
          </p:nvSpPr>
          <p:spPr>
            <a:xfrm>
              <a:off x="6391020" y="743376"/>
              <a:ext cx="136811" cy="46532"/>
            </a:xfrm>
            <a:custGeom>
              <a:rect b="b" l="l" r="r" t="t"/>
              <a:pathLst>
                <a:path extrusionOk="0" h="1454" w="4275">
                  <a:moveTo>
                    <a:pt x="36" y="1"/>
                  </a:moveTo>
                  <a:lnTo>
                    <a:pt x="0" y="180"/>
                  </a:lnTo>
                  <a:lnTo>
                    <a:pt x="4239" y="1454"/>
                  </a:lnTo>
                  <a:lnTo>
                    <a:pt x="4275" y="1239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7"/>
            <p:cNvSpPr/>
            <p:nvPr/>
          </p:nvSpPr>
          <p:spPr>
            <a:xfrm>
              <a:off x="6120122" y="664907"/>
              <a:ext cx="136811" cy="44227"/>
            </a:xfrm>
            <a:custGeom>
              <a:rect b="b" l="l" r="r" t="t"/>
              <a:pathLst>
                <a:path extrusionOk="0" h="1382" w="4275">
                  <a:moveTo>
                    <a:pt x="36" y="0"/>
                  </a:moveTo>
                  <a:lnTo>
                    <a:pt x="0" y="143"/>
                  </a:lnTo>
                  <a:lnTo>
                    <a:pt x="4239" y="1381"/>
                  </a:lnTo>
                  <a:lnTo>
                    <a:pt x="4274" y="1203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7"/>
            <p:cNvSpPr/>
            <p:nvPr/>
          </p:nvSpPr>
          <p:spPr>
            <a:xfrm>
              <a:off x="5867498" y="563556"/>
              <a:ext cx="118505" cy="65925"/>
            </a:xfrm>
            <a:custGeom>
              <a:rect b="b" l="l" r="r" t="t"/>
              <a:pathLst>
                <a:path extrusionOk="0" h="2060" w="3703">
                  <a:moveTo>
                    <a:pt x="0" y="0"/>
                  </a:moveTo>
                  <a:cubicBezTo>
                    <a:pt x="0" y="393"/>
                    <a:pt x="179" y="738"/>
                    <a:pt x="500" y="1024"/>
                  </a:cubicBezTo>
                  <a:cubicBezTo>
                    <a:pt x="643" y="1131"/>
                    <a:pt x="822" y="1238"/>
                    <a:pt x="1000" y="1274"/>
                  </a:cubicBezTo>
                  <a:lnTo>
                    <a:pt x="1536" y="1453"/>
                  </a:lnTo>
                  <a:lnTo>
                    <a:pt x="3667" y="2060"/>
                  </a:lnTo>
                  <a:lnTo>
                    <a:pt x="3703" y="1917"/>
                  </a:lnTo>
                  <a:lnTo>
                    <a:pt x="1572" y="1274"/>
                  </a:lnTo>
                  <a:cubicBezTo>
                    <a:pt x="1250" y="1167"/>
                    <a:pt x="858" y="1096"/>
                    <a:pt x="607" y="881"/>
                  </a:cubicBezTo>
                  <a:cubicBezTo>
                    <a:pt x="322" y="667"/>
                    <a:pt x="179" y="322"/>
                    <a:pt x="1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7"/>
            <p:cNvSpPr/>
            <p:nvPr/>
          </p:nvSpPr>
          <p:spPr>
            <a:xfrm>
              <a:off x="5981426" y="456477"/>
              <a:ext cx="137579" cy="43075"/>
            </a:xfrm>
            <a:custGeom>
              <a:rect b="b" l="l" r="r" t="t"/>
              <a:pathLst>
                <a:path extrusionOk="0" h="1346" w="4299">
                  <a:moveTo>
                    <a:pt x="4263" y="1"/>
                  </a:moveTo>
                  <a:lnTo>
                    <a:pt x="0" y="1203"/>
                  </a:lnTo>
                  <a:lnTo>
                    <a:pt x="36" y="1346"/>
                  </a:lnTo>
                  <a:lnTo>
                    <a:pt x="4298" y="143"/>
                  </a:lnTo>
                  <a:lnTo>
                    <a:pt x="42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7"/>
            <p:cNvSpPr/>
            <p:nvPr/>
          </p:nvSpPr>
          <p:spPr>
            <a:xfrm>
              <a:off x="6253475" y="380281"/>
              <a:ext cx="136427" cy="41955"/>
            </a:xfrm>
            <a:custGeom>
              <a:rect b="b" l="l" r="r" t="t"/>
              <a:pathLst>
                <a:path extrusionOk="0" h="1311" w="4263">
                  <a:moveTo>
                    <a:pt x="4227" y="0"/>
                  </a:moveTo>
                  <a:lnTo>
                    <a:pt x="0" y="1167"/>
                  </a:lnTo>
                  <a:lnTo>
                    <a:pt x="36" y="1310"/>
                  </a:lnTo>
                  <a:lnTo>
                    <a:pt x="4263" y="72"/>
                  </a:lnTo>
                  <a:lnTo>
                    <a:pt x="42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7"/>
            <p:cNvSpPr/>
            <p:nvPr/>
          </p:nvSpPr>
          <p:spPr>
            <a:xfrm>
              <a:off x="6525525" y="302932"/>
              <a:ext cx="136427" cy="40803"/>
            </a:xfrm>
            <a:custGeom>
              <a:rect b="b" l="l" r="r" t="t"/>
              <a:pathLst>
                <a:path extrusionOk="0" h="1275" w="4263">
                  <a:moveTo>
                    <a:pt x="4227" y="0"/>
                  </a:moveTo>
                  <a:lnTo>
                    <a:pt x="0" y="1203"/>
                  </a:lnTo>
                  <a:lnTo>
                    <a:pt x="0" y="1274"/>
                  </a:lnTo>
                  <a:lnTo>
                    <a:pt x="4263" y="72"/>
                  </a:lnTo>
                  <a:lnTo>
                    <a:pt x="42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7"/>
            <p:cNvSpPr/>
            <p:nvPr/>
          </p:nvSpPr>
          <p:spPr>
            <a:xfrm>
              <a:off x="6797574" y="226351"/>
              <a:ext cx="135275" cy="40035"/>
            </a:xfrm>
            <a:custGeom>
              <a:rect b="b" l="l" r="r" t="t"/>
              <a:pathLst>
                <a:path extrusionOk="0" h="1251" w="4227">
                  <a:moveTo>
                    <a:pt x="4227" y="0"/>
                  </a:moveTo>
                  <a:lnTo>
                    <a:pt x="0" y="1179"/>
                  </a:lnTo>
                  <a:lnTo>
                    <a:pt x="0" y="1250"/>
                  </a:lnTo>
                  <a:lnTo>
                    <a:pt x="4227" y="36"/>
                  </a:lnTo>
                  <a:lnTo>
                    <a:pt x="42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7"/>
            <p:cNvSpPr/>
            <p:nvPr/>
          </p:nvSpPr>
          <p:spPr>
            <a:xfrm>
              <a:off x="7068472" y="149002"/>
              <a:ext cx="136459" cy="40035"/>
            </a:xfrm>
            <a:custGeom>
              <a:rect b="b" l="l" r="r" t="t"/>
              <a:pathLst>
                <a:path extrusionOk="0" h="1251" w="4264">
                  <a:moveTo>
                    <a:pt x="4263" y="0"/>
                  </a:moveTo>
                  <a:lnTo>
                    <a:pt x="1" y="1215"/>
                  </a:lnTo>
                  <a:lnTo>
                    <a:pt x="36" y="1250"/>
                  </a:lnTo>
                  <a:lnTo>
                    <a:pt x="4263" y="36"/>
                  </a:lnTo>
                  <a:lnTo>
                    <a:pt x="42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7"/>
            <p:cNvSpPr/>
            <p:nvPr/>
          </p:nvSpPr>
          <p:spPr>
            <a:xfrm>
              <a:off x="7340521" y="91078"/>
              <a:ext cx="68229" cy="19458"/>
            </a:xfrm>
            <a:custGeom>
              <a:rect b="b" l="l" r="r" t="t"/>
              <a:pathLst>
                <a:path extrusionOk="0" h="608" w="2132">
                  <a:moveTo>
                    <a:pt x="1" y="608"/>
                  </a:moveTo>
                  <a:lnTo>
                    <a:pt x="2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47" name="Google Shape;24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7038" y="3423325"/>
            <a:ext cx="784174" cy="784174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7"/>
          <p:cNvSpPr/>
          <p:nvPr/>
        </p:nvSpPr>
        <p:spPr>
          <a:xfrm>
            <a:off x="2933717" y="3103389"/>
            <a:ext cx="706839" cy="1242945"/>
          </a:xfrm>
          <a:custGeom>
            <a:rect b="b" l="l" r="r" t="t"/>
            <a:pathLst>
              <a:path extrusionOk="0" h="38839" w="22087">
                <a:moveTo>
                  <a:pt x="22087" y="11073"/>
                </a:moveTo>
                <a:cubicBezTo>
                  <a:pt x="22087" y="4977"/>
                  <a:pt x="17098" y="0"/>
                  <a:pt x="11002" y="0"/>
                </a:cubicBezTo>
                <a:cubicBezTo>
                  <a:pt x="4883" y="0"/>
                  <a:pt x="1" y="4977"/>
                  <a:pt x="1" y="11073"/>
                </a:cubicBezTo>
                <a:cubicBezTo>
                  <a:pt x="1" y="16979"/>
                  <a:pt x="4537" y="21813"/>
                  <a:pt x="10490" y="22158"/>
                </a:cubicBezTo>
                <a:lnTo>
                  <a:pt x="10490" y="34636"/>
                </a:lnTo>
                <a:cubicBezTo>
                  <a:pt x="9455" y="34921"/>
                  <a:pt x="8931" y="35743"/>
                  <a:pt x="8931" y="36683"/>
                </a:cubicBezTo>
                <a:cubicBezTo>
                  <a:pt x="8931" y="37862"/>
                  <a:pt x="9836" y="38838"/>
                  <a:pt x="11050" y="38838"/>
                </a:cubicBezTo>
                <a:cubicBezTo>
                  <a:pt x="12217" y="38838"/>
                  <a:pt x="13169" y="37862"/>
                  <a:pt x="13169" y="36683"/>
                </a:cubicBezTo>
                <a:cubicBezTo>
                  <a:pt x="13169" y="35731"/>
                  <a:pt x="12586" y="34909"/>
                  <a:pt x="11693" y="34624"/>
                </a:cubicBezTo>
                <a:lnTo>
                  <a:pt x="11693" y="22158"/>
                </a:lnTo>
                <a:cubicBezTo>
                  <a:pt x="17491" y="21813"/>
                  <a:pt x="22087" y="16979"/>
                  <a:pt x="22087" y="11073"/>
                </a:cubicBezTo>
                <a:close/>
                <a:moveTo>
                  <a:pt x="2418" y="11073"/>
                </a:moveTo>
                <a:cubicBezTo>
                  <a:pt x="2418" y="6346"/>
                  <a:pt x="6264" y="2536"/>
                  <a:pt x="10990" y="2536"/>
                </a:cubicBezTo>
                <a:cubicBezTo>
                  <a:pt x="15717" y="2536"/>
                  <a:pt x="19563" y="6346"/>
                  <a:pt x="19563" y="11073"/>
                </a:cubicBezTo>
                <a:cubicBezTo>
                  <a:pt x="19563" y="15800"/>
                  <a:pt x="15717" y="19634"/>
                  <a:pt x="10990" y="19634"/>
                </a:cubicBezTo>
                <a:cubicBezTo>
                  <a:pt x="6264" y="19634"/>
                  <a:pt x="2418" y="15800"/>
                  <a:pt x="2418" y="11073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7"/>
          <p:cNvSpPr txBox="1"/>
          <p:nvPr>
            <p:ph type="title"/>
          </p:nvPr>
        </p:nvSpPr>
        <p:spPr>
          <a:xfrm>
            <a:off x="2582600" y="2731075"/>
            <a:ext cx="1409100" cy="6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lt2"/>
                </a:solidFill>
              </a:rPr>
              <a:t>POV Development</a:t>
            </a:r>
            <a:endParaRPr sz="1211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sp>
        <p:nvSpPr>
          <p:cNvPr id="250" name="Google Shape;250;p17"/>
          <p:cNvSpPr/>
          <p:nvPr/>
        </p:nvSpPr>
        <p:spPr>
          <a:xfrm>
            <a:off x="7767975" y="305426"/>
            <a:ext cx="502730" cy="878796"/>
          </a:xfrm>
          <a:custGeom>
            <a:rect b="b" l="l" r="r" t="t"/>
            <a:pathLst>
              <a:path extrusionOk="0" h="36529" w="20897">
                <a:moveTo>
                  <a:pt x="20896" y="10407"/>
                </a:moveTo>
                <a:cubicBezTo>
                  <a:pt x="20896" y="4680"/>
                  <a:pt x="16217" y="0"/>
                  <a:pt x="10490" y="0"/>
                </a:cubicBezTo>
                <a:cubicBezTo>
                  <a:pt x="4740" y="0"/>
                  <a:pt x="1" y="4680"/>
                  <a:pt x="1" y="10407"/>
                </a:cubicBezTo>
                <a:cubicBezTo>
                  <a:pt x="1" y="15967"/>
                  <a:pt x="4228" y="20515"/>
                  <a:pt x="9728" y="20836"/>
                </a:cubicBezTo>
                <a:lnTo>
                  <a:pt x="9728" y="32564"/>
                </a:lnTo>
                <a:cubicBezTo>
                  <a:pt x="8835" y="32838"/>
                  <a:pt x="8407" y="33600"/>
                  <a:pt x="8407" y="34493"/>
                </a:cubicBezTo>
                <a:cubicBezTo>
                  <a:pt x="8407" y="35600"/>
                  <a:pt x="9347" y="36529"/>
                  <a:pt x="10478" y="36529"/>
                </a:cubicBezTo>
                <a:cubicBezTo>
                  <a:pt x="11586" y="36529"/>
                  <a:pt x="12479" y="35600"/>
                  <a:pt x="12479" y="34493"/>
                </a:cubicBezTo>
                <a:cubicBezTo>
                  <a:pt x="12479" y="33600"/>
                  <a:pt x="11812" y="32826"/>
                  <a:pt x="11074" y="32564"/>
                </a:cubicBezTo>
                <a:lnTo>
                  <a:pt x="11074" y="20836"/>
                </a:lnTo>
                <a:cubicBezTo>
                  <a:pt x="16432" y="20515"/>
                  <a:pt x="20896" y="15967"/>
                  <a:pt x="20896" y="10407"/>
                </a:cubicBezTo>
                <a:close/>
                <a:moveTo>
                  <a:pt x="2454" y="10407"/>
                </a:moveTo>
                <a:cubicBezTo>
                  <a:pt x="2454" y="5965"/>
                  <a:pt x="6061" y="2382"/>
                  <a:pt x="10502" y="2382"/>
                </a:cubicBezTo>
                <a:cubicBezTo>
                  <a:pt x="14955" y="2382"/>
                  <a:pt x="18563" y="5965"/>
                  <a:pt x="18563" y="10407"/>
                </a:cubicBezTo>
                <a:cubicBezTo>
                  <a:pt x="18563" y="14859"/>
                  <a:pt x="14955" y="18467"/>
                  <a:pt x="10502" y="18467"/>
                </a:cubicBezTo>
                <a:cubicBezTo>
                  <a:pt x="6061" y="18467"/>
                  <a:pt x="2454" y="14859"/>
                  <a:pt x="2454" y="1040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7"/>
          <p:cNvSpPr txBox="1"/>
          <p:nvPr>
            <p:ph type="title"/>
          </p:nvPr>
        </p:nvSpPr>
        <p:spPr>
          <a:xfrm>
            <a:off x="7469575" y="0"/>
            <a:ext cx="1099500" cy="3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lt2"/>
                </a:solidFill>
              </a:rPr>
              <a:t>What’s Next?</a:t>
            </a:r>
            <a:endParaRPr sz="1211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sp>
        <p:nvSpPr>
          <p:cNvPr id="252" name="Google Shape;252;p17"/>
          <p:cNvSpPr/>
          <p:nvPr/>
        </p:nvSpPr>
        <p:spPr>
          <a:xfrm>
            <a:off x="4342862" y="2813071"/>
            <a:ext cx="596128" cy="1048362"/>
          </a:xfrm>
          <a:custGeom>
            <a:rect b="b" l="l" r="r" t="t"/>
            <a:pathLst>
              <a:path extrusionOk="0" h="38839" w="22087">
                <a:moveTo>
                  <a:pt x="22087" y="11073"/>
                </a:moveTo>
                <a:cubicBezTo>
                  <a:pt x="22087" y="4977"/>
                  <a:pt x="17098" y="0"/>
                  <a:pt x="11002" y="0"/>
                </a:cubicBezTo>
                <a:cubicBezTo>
                  <a:pt x="4883" y="0"/>
                  <a:pt x="1" y="4977"/>
                  <a:pt x="1" y="11073"/>
                </a:cubicBezTo>
                <a:cubicBezTo>
                  <a:pt x="1" y="16979"/>
                  <a:pt x="4537" y="21813"/>
                  <a:pt x="10490" y="22158"/>
                </a:cubicBezTo>
                <a:lnTo>
                  <a:pt x="10490" y="34636"/>
                </a:lnTo>
                <a:cubicBezTo>
                  <a:pt x="9455" y="34921"/>
                  <a:pt x="8931" y="35743"/>
                  <a:pt x="8931" y="36683"/>
                </a:cubicBezTo>
                <a:cubicBezTo>
                  <a:pt x="8931" y="37862"/>
                  <a:pt x="9836" y="38838"/>
                  <a:pt x="11050" y="38838"/>
                </a:cubicBezTo>
                <a:cubicBezTo>
                  <a:pt x="12217" y="38838"/>
                  <a:pt x="13169" y="37862"/>
                  <a:pt x="13169" y="36683"/>
                </a:cubicBezTo>
                <a:cubicBezTo>
                  <a:pt x="13169" y="35731"/>
                  <a:pt x="12586" y="34909"/>
                  <a:pt x="11693" y="34624"/>
                </a:cubicBezTo>
                <a:lnTo>
                  <a:pt x="11693" y="22158"/>
                </a:lnTo>
                <a:cubicBezTo>
                  <a:pt x="17491" y="21813"/>
                  <a:pt x="22087" y="16979"/>
                  <a:pt x="22087" y="11073"/>
                </a:cubicBezTo>
                <a:close/>
                <a:moveTo>
                  <a:pt x="2418" y="11073"/>
                </a:moveTo>
                <a:cubicBezTo>
                  <a:pt x="2418" y="6346"/>
                  <a:pt x="6264" y="2536"/>
                  <a:pt x="10990" y="2536"/>
                </a:cubicBezTo>
                <a:cubicBezTo>
                  <a:pt x="15717" y="2536"/>
                  <a:pt x="19563" y="6346"/>
                  <a:pt x="19563" y="11073"/>
                </a:cubicBezTo>
                <a:cubicBezTo>
                  <a:pt x="19563" y="15800"/>
                  <a:pt x="15717" y="19634"/>
                  <a:pt x="10990" y="19634"/>
                </a:cubicBezTo>
                <a:cubicBezTo>
                  <a:pt x="6264" y="19634"/>
                  <a:pt x="2418" y="15800"/>
                  <a:pt x="2418" y="11073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7"/>
          <p:cNvSpPr txBox="1"/>
          <p:nvPr>
            <p:ph type="title"/>
          </p:nvPr>
        </p:nvSpPr>
        <p:spPr>
          <a:xfrm>
            <a:off x="4316913" y="2481725"/>
            <a:ext cx="1409100" cy="6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11">
                <a:solidFill>
                  <a:schemeClr val="lt2"/>
                </a:solidFill>
              </a:rPr>
              <a:t>HMWs</a:t>
            </a:r>
            <a:endParaRPr b="0" sz="1400">
              <a:solidFill>
                <a:schemeClr val="lt2"/>
              </a:solidFill>
            </a:endParaRPr>
          </a:p>
        </p:txBody>
      </p:sp>
      <p:pic>
        <p:nvPicPr>
          <p:cNvPr id="254" name="Google Shape;25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9088" y="3180575"/>
            <a:ext cx="536101" cy="536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42848" y="2759848"/>
            <a:ext cx="596150" cy="59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43138" y="375650"/>
            <a:ext cx="352400" cy="3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40650" y="728050"/>
            <a:ext cx="536101" cy="536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73025" y="1965175"/>
            <a:ext cx="566825" cy="5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Needfinding Results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9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Participants</a:t>
            </a:r>
            <a:endParaRPr/>
          </a:p>
        </p:txBody>
      </p:sp>
      <p:sp>
        <p:nvSpPr>
          <p:cNvPr id="269" name="Google Shape;269;p19"/>
          <p:cNvSpPr txBox="1"/>
          <p:nvPr>
            <p:ph idx="1" type="body"/>
          </p:nvPr>
        </p:nvSpPr>
        <p:spPr>
          <a:xfrm>
            <a:off x="2247300" y="1177425"/>
            <a:ext cx="6484500" cy="342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058"/>
              <a:t>Brianna, </a:t>
            </a:r>
            <a:r>
              <a:rPr i="1" lang="en" sz="2058"/>
              <a:t>a 40-year-old sexual health specialist and premenopausal women with irregular periods.</a:t>
            </a:r>
            <a:endParaRPr i="1" sz="2058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" sz="2058"/>
              <a:t>Angela</a:t>
            </a:r>
            <a:r>
              <a:rPr i="1" lang="en" sz="2058"/>
              <a:t>, a 66-year-old  retired high school teacher who recently went through menopause.</a:t>
            </a:r>
            <a:endParaRPr i="1" sz="2058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" sz="2058"/>
              <a:t>Emily, </a:t>
            </a:r>
            <a:r>
              <a:rPr i="1" lang="en" sz="2058"/>
              <a:t>a 23-year-old  med school applicant who struggled with finding good contraceptives.</a:t>
            </a:r>
            <a:endParaRPr i="1" sz="2058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70" name="Google Shape;27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47538" y="3860813"/>
            <a:ext cx="784174" cy="784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350" y="354500"/>
            <a:ext cx="2105299" cy="2105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0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Needfinding Results</a:t>
            </a:r>
            <a:endParaRPr/>
          </a:p>
        </p:txBody>
      </p:sp>
      <p:sp>
        <p:nvSpPr>
          <p:cNvPr id="277" name="Google Shape;277;p20"/>
          <p:cNvSpPr txBox="1"/>
          <p:nvPr>
            <p:ph idx="1" type="body"/>
          </p:nvPr>
        </p:nvSpPr>
        <p:spPr>
          <a:xfrm>
            <a:off x="2410100" y="1211350"/>
            <a:ext cx="6321600" cy="338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/>
              <a:t>Women’s personal values and past experiences influence their treatment choice: </a:t>
            </a:r>
            <a:r>
              <a:rPr i="1" lang="en" sz="1500"/>
              <a:t>Brianna cares about her menstrual health but rejected conventional hormonal treatments. </a:t>
            </a:r>
            <a:endParaRPr i="1" sz="15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i="1" lang="en" sz="1500"/>
              <a:t>Women have to advocate for their women’s health every time they change doctors: </a:t>
            </a:r>
            <a:r>
              <a:rPr i="1" lang="en" sz="1500"/>
              <a:t>Angela finds it frustrating to distill down your medical history to a few lines. </a:t>
            </a:r>
            <a:endParaRPr i="1" sz="1500"/>
          </a:p>
        </p:txBody>
      </p:sp>
      <p:pic>
        <p:nvPicPr>
          <p:cNvPr id="278" name="Google Shape;27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5700" y="4048000"/>
            <a:ext cx="596150" cy="59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Needfinding Results</a:t>
            </a:r>
            <a:endParaRPr/>
          </a:p>
        </p:txBody>
      </p:sp>
      <p:sp>
        <p:nvSpPr>
          <p:cNvPr id="285" name="Google Shape;285;p21"/>
          <p:cNvSpPr txBox="1"/>
          <p:nvPr>
            <p:ph idx="1" type="body"/>
          </p:nvPr>
        </p:nvSpPr>
        <p:spPr>
          <a:xfrm>
            <a:off x="2410100" y="1211350"/>
            <a:ext cx="6321600" cy="338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i="1" lang="en" sz="1500"/>
              <a:t>Women have difficulty finding the </a:t>
            </a:r>
            <a:r>
              <a:rPr b="1" i="1" lang="en" sz="1500"/>
              <a:t>right</a:t>
            </a:r>
            <a:r>
              <a:rPr b="1" i="1" lang="en" sz="1500"/>
              <a:t> contraceptive with their unique symptoms and struggles</a:t>
            </a:r>
            <a:r>
              <a:rPr b="1" i="1" lang="en" sz="1500"/>
              <a:t>: </a:t>
            </a:r>
            <a:r>
              <a:rPr i="1" lang="en" sz="1500"/>
              <a:t>Emily found it stressful and time consuming to figure out a good contraceptive method for herself.</a:t>
            </a:r>
            <a:endParaRPr i="1" sz="1500"/>
          </a:p>
        </p:txBody>
      </p:sp>
      <p:pic>
        <p:nvPicPr>
          <p:cNvPr id="286" name="Google Shape;28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5700" y="4048000"/>
            <a:ext cx="596150" cy="59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2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POV Development + HMWs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3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Final POV 1</a:t>
            </a:r>
            <a:endParaRPr/>
          </a:p>
        </p:txBody>
      </p:sp>
      <p:sp>
        <p:nvSpPr>
          <p:cNvPr id="298" name="Google Shape;298;p23"/>
          <p:cNvSpPr txBox="1"/>
          <p:nvPr>
            <p:ph idx="1" type="body"/>
          </p:nvPr>
        </p:nvSpPr>
        <p:spPr>
          <a:xfrm>
            <a:off x="2410100" y="1211350"/>
            <a:ext cx="6321600" cy="338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We met…</a:t>
            </a:r>
            <a:endParaRPr b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Emily, a 23 year old medical school applicant, who has had difficulty finding the right contraceptive method for her.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We were surprised to notice…</a:t>
            </a:r>
            <a:endParaRPr b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While she did talk to her doctor about contraceptive options, she needed to do her own research on what contraceptives were a viable option for her.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We wonder if this means…</a:t>
            </a:r>
            <a:endParaRPr b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Finding a contraceptive that works best is a stressful and time-intensive experience for users.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It would be game-changing to…</a:t>
            </a:r>
            <a:endParaRPr b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Simplify how menstruators understand their symptoms and needs.</a:t>
            </a:r>
            <a:endParaRPr sz="1400"/>
          </a:p>
        </p:txBody>
      </p:sp>
      <p:pic>
        <p:nvPicPr>
          <p:cNvPr id="299" name="Google Shape;29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4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720"/>
              <a:t>How might we simplify how women record their symptoms?</a:t>
            </a:r>
            <a:endParaRPr sz="3720"/>
          </a:p>
        </p:txBody>
      </p:sp>
      <p:pic>
        <p:nvPicPr>
          <p:cNvPr id="305" name="Google Shape;30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5700" y="4048000"/>
            <a:ext cx="596150" cy="59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Final POV 2</a:t>
            </a:r>
            <a:endParaRPr/>
          </a:p>
        </p:txBody>
      </p:sp>
      <p:sp>
        <p:nvSpPr>
          <p:cNvPr id="311" name="Google Shape;311;p25"/>
          <p:cNvSpPr txBox="1"/>
          <p:nvPr>
            <p:ph idx="1" type="body"/>
          </p:nvPr>
        </p:nvSpPr>
        <p:spPr>
          <a:xfrm>
            <a:off x="2410100" y="1107500"/>
            <a:ext cx="6472500" cy="34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200"/>
              <a:t>We met…</a:t>
            </a:r>
            <a:endParaRPr b="1" sz="52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200"/>
              <a:t>Brianna, a 40-year-old administrative worker in student sexual health who is premenopausal and struggles with irregular periods and autoimmune disease.</a:t>
            </a:r>
            <a:endParaRPr sz="5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5200"/>
              <a:t>We were surprised to notice…</a:t>
            </a:r>
            <a:endParaRPr b="1" sz="52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200"/>
              <a:t>Despite her complicated medical history, she was still prescribed a </a:t>
            </a:r>
            <a:r>
              <a:rPr b="1" lang="en" sz="5200"/>
              <a:t>one-size-fits-all </a:t>
            </a:r>
            <a:r>
              <a:rPr lang="en" sz="5200"/>
              <a:t>hormonal treatment.</a:t>
            </a:r>
            <a:endParaRPr sz="5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5200"/>
              <a:t>We wonder if this means…</a:t>
            </a:r>
            <a:endParaRPr b="1" sz="52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200"/>
              <a:t>That there is a </a:t>
            </a:r>
            <a:r>
              <a:rPr b="1" lang="en" sz="5200"/>
              <a:t>lack of personalization</a:t>
            </a:r>
            <a:r>
              <a:rPr lang="en" sz="5200"/>
              <a:t> of treatment in relation to menstrual health which is </a:t>
            </a:r>
            <a:r>
              <a:rPr b="1" lang="en" sz="5200"/>
              <a:t>extremely frustrating</a:t>
            </a:r>
            <a:r>
              <a:rPr lang="en" sz="5200"/>
              <a:t> to users. </a:t>
            </a:r>
            <a:endParaRPr sz="5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5200"/>
              <a:t>It would be game-changing to…</a:t>
            </a:r>
            <a:endParaRPr b="1" sz="52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200"/>
              <a:t>Personalize women’s health medications based on preferences and patient history.</a:t>
            </a:r>
            <a:endParaRPr sz="52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12" name="Google Shape;31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6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720"/>
              <a:t>How might we personalize health medications/contraceptives for women based on their preferences and experiences?</a:t>
            </a:r>
            <a:endParaRPr sz="3720"/>
          </a:p>
        </p:txBody>
      </p:sp>
      <p:pic>
        <p:nvPicPr>
          <p:cNvPr id="318" name="Google Shape;31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5700" y="4048000"/>
            <a:ext cx="596150" cy="59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7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Final POV 3</a:t>
            </a:r>
            <a:endParaRPr/>
          </a:p>
        </p:txBody>
      </p:sp>
      <p:sp>
        <p:nvSpPr>
          <p:cNvPr id="324" name="Google Shape;324;p27"/>
          <p:cNvSpPr txBox="1"/>
          <p:nvPr>
            <p:ph idx="1" type="body"/>
          </p:nvPr>
        </p:nvSpPr>
        <p:spPr>
          <a:xfrm>
            <a:off x="2410100" y="1168075"/>
            <a:ext cx="6321600" cy="343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600"/>
              <a:t>We met…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Angela, who is a 66-year-old retired school teacher who recently finished menopause. 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600"/>
              <a:t>We were surprised to notice…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That when older women leave the workforce they change doctors frequently due to different insurance plans. 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600"/>
              <a:t>We wonder if this means…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That it’s frustrating for older women to have to become their own self-advocate to ensure continuity of medical care. 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600"/>
              <a:t>It would be game-changing to…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Empower women to be able to provide their medical women’s health history efficiently and simply.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25" name="Google Shape;32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8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720"/>
              <a:t>How might we make relaying medical history simple and efficient?</a:t>
            </a:r>
            <a:endParaRPr sz="3720"/>
          </a:p>
        </p:txBody>
      </p:sp>
      <p:pic>
        <p:nvPicPr>
          <p:cNvPr id="331" name="Google Shape;33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5700" y="4048000"/>
            <a:ext cx="596150" cy="59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9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0"/>
          <p:cNvSpPr txBox="1"/>
          <p:nvPr>
            <p:ph type="title"/>
          </p:nvPr>
        </p:nvSpPr>
        <p:spPr>
          <a:xfrm>
            <a:off x="265500" y="760575"/>
            <a:ext cx="4045200" cy="192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HMW</a:t>
            </a:r>
            <a:endParaRPr/>
          </a:p>
        </p:txBody>
      </p:sp>
      <p:sp>
        <p:nvSpPr>
          <p:cNvPr id="342" name="Google Shape;342;p30"/>
          <p:cNvSpPr txBox="1"/>
          <p:nvPr>
            <p:ph idx="2" type="body"/>
          </p:nvPr>
        </p:nvSpPr>
        <p:spPr>
          <a:xfrm>
            <a:off x="4939500" y="2424200"/>
            <a:ext cx="3837000" cy="17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highlight>
                <a:schemeClr val="dk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highlight>
                  <a:schemeClr val="dk1"/>
                </a:highlight>
              </a:rPr>
              <a:t>Give women recommendations for hormonal therapies based on previous health history and current menstrual symptoms.</a:t>
            </a:r>
            <a:endParaRPr sz="2500">
              <a:highlight>
                <a:schemeClr val="dk1"/>
              </a:highlight>
            </a:endParaRPr>
          </a:p>
        </p:txBody>
      </p:sp>
      <p:pic>
        <p:nvPicPr>
          <p:cNvPr id="343" name="Google Shape;34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5700" y="4048000"/>
            <a:ext cx="596150" cy="59615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30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might we personalize health medications/contraceptives for women based on their preferences and experiences?</a:t>
            </a:r>
            <a:endParaRPr/>
          </a:p>
        </p:txBody>
      </p:sp>
      <p:sp>
        <p:nvSpPr>
          <p:cNvPr id="345" name="Google Shape;345;p30"/>
          <p:cNvSpPr txBox="1"/>
          <p:nvPr>
            <p:ph type="title"/>
          </p:nvPr>
        </p:nvSpPr>
        <p:spPr>
          <a:xfrm>
            <a:off x="4835400" y="1362375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Solution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1"/>
          <p:cNvSpPr txBox="1"/>
          <p:nvPr>
            <p:ph type="title"/>
          </p:nvPr>
        </p:nvSpPr>
        <p:spPr>
          <a:xfrm>
            <a:off x="265500" y="760575"/>
            <a:ext cx="4045200" cy="192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HMW</a:t>
            </a:r>
            <a:endParaRPr/>
          </a:p>
        </p:txBody>
      </p:sp>
      <p:sp>
        <p:nvSpPr>
          <p:cNvPr id="351" name="Google Shape;351;p31"/>
          <p:cNvSpPr txBox="1"/>
          <p:nvPr>
            <p:ph idx="2" type="body"/>
          </p:nvPr>
        </p:nvSpPr>
        <p:spPr>
          <a:xfrm>
            <a:off x="4939500" y="2394475"/>
            <a:ext cx="3837000" cy="21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Continuous questionnaire that periodically sends notifications to get symptomatic feedback  based on contraception and menstrual health</a:t>
            </a:r>
            <a:endParaRPr sz="1900"/>
          </a:p>
        </p:txBody>
      </p:sp>
      <p:pic>
        <p:nvPicPr>
          <p:cNvPr id="352" name="Google Shape;35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5700" y="4048000"/>
            <a:ext cx="596150" cy="59615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31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might we simplify how women record their menstrual symptoms?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31"/>
          <p:cNvSpPr txBox="1"/>
          <p:nvPr>
            <p:ph type="title"/>
          </p:nvPr>
        </p:nvSpPr>
        <p:spPr>
          <a:xfrm>
            <a:off x="4835400" y="1362375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Solution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2"/>
          <p:cNvSpPr txBox="1"/>
          <p:nvPr>
            <p:ph type="title"/>
          </p:nvPr>
        </p:nvSpPr>
        <p:spPr>
          <a:xfrm>
            <a:off x="265500" y="760575"/>
            <a:ext cx="4045200" cy="192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HMW</a:t>
            </a:r>
            <a:endParaRPr/>
          </a:p>
        </p:txBody>
      </p:sp>
      <p:sp>
        <p:nvSpPr>
          <p:cNvPr id="360" name="Google Shape;360;p32"/>
          <p:cNvSpPr txBox="1"/>
          <p:nvPr>
            <p:ph idx="2" type="body"/>
          </p:nvPr>
        </p:nvSpPr>
        <p:spPr>
          <a:xfrm>
            <a:off x="4939500" y="2420700"/>
            <a:ext cx="3837000" cy="21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highlight>
                <a:schemeClr val="dk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91">
                <a:highlight>
                  <a:schemeClr val="dk1"/>
                </a:highlight>
              </a:rPr>
              <a:t>Takes notes during doctors visits based off of recording, creates a patient's own version of doctors notes automatically which can be shared with new doctors</a:t>
            </a:r>
            <a:endParaRPr sz="1991">
              <a:highlight>
                <a:schemeClr val="dk1"/>
              </a:highlight>
            </a:endParaRPr>
          </a:p>
        </p:txBody>
      </p:sp>
      <p:pic>
        <p:nvPicPr>
          <p:cNvPr id="361" name="Google Shape;36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5700" y="4048000"/>
            <a:ext cx="596150" cy="596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2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might we make relaying medical history simple and efficient?</a:t>
            </a:r>
            <a:endParaRPr/>
          </a:p>
        </p:txBody>
      </p:sp>
      <p:sp>
        <p:nvSpPr>
          <p:cNvPr id="363" name="Google Shape;363;p32"/>
          <p:cNvSpPr txBox="1"/>
          <p:nvPr>
            <p:ph type="title"/>
          </p:nvPr>
        </p:nvSpPr>
        <p:spPr>
          <a:xfrm>
            <a:off x="4835400" y="136250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Solution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3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Prototypes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4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Critical Assumptions</a:t>
            </a:r>
            <a:endParaRPr/>
          </a:p>
        </p:txBody>
      </p:sp>
      <p:sp>
        <p:nvSpPr>
          <p:cNvPr id="374" name="Google Shape;374;p3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Patients </a:t>
            </a:r>
            <a:r>
              <a:rPr b="1" lang="en" sz="2000"/>
              <a:t>WANT: </a:t>
            </a:r>
            <a:endParaRPr b="1" sz="20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Their own version of doctor’s notes.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Personalized drug medication for women’s health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To Track their symptoms AND will respond to a questionnaire. </a:t>
            </a:r>
            <a:endParaRPr sz="1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5"/>
          <p:cNvSpPr txBox="1"/>
          <p:nvPr>
            <p:ph type="title"/>
          </p:nvPr>
        </p:nvSpPr>
        <p:spPr>
          <a:xfrm>
            <a:off x="427300" y="575950"/>
            <a:ext cx="82947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Prototype 1</a:t>
            </a:r>
            <a:endParaRPr/>
          </a:p>
        </p:txBody>
      </p:sp>
      <p:sp>
        <p:nvSpPr>
          <p:cNvPr id="380" name="Google Shape;380;p35"/>
          <p:cNvSpPr txBox="1"/>
          <p:nvPr>
            <p:ph idx="1" type="body"/>
          </p:nvPr>
        </p:nvSpPr>
        <p:spPr>
          <a:xfrm>
            <a:off x="530025" y="1228500"/>
            <a:ext cx="4143900" cy="331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16706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>
                <a:solidFill>
                  <a:schemeClr val="lt1"/>
                </a:solidFill>
                <a:highlight>
                  <a:schemeClr val="dk1"/>
                </a:highlight>
              </a:rPr>
              <a:t>Solution </a:t>
            </a:r>
            <a:endParaRPr sz="15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Personalized recommendations for hormonal therapies.</a:t>
            </a:r>
            <a:endParaRPr sz="1400"/>
          </a:p>
          <a:p>
            <a:pPr indent="-316706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>
                <a:solidFill>
                  <a:schemeClr val="lt1"/>
                </a:solidFill>
                <a:highlight>
                  <a:schemeClr val="dk1"/>
                </a:highlight>
              </a:rPr>
              <a:t>Critical Assumptions</a:t>
            </a:r>
            <a:r>
              <a:rPr lang="en" sz="1500">
                <a:solidFill>
                  <a:schemeClr val="lt1"/>
                </a:solidFill>
                <a:highlight>
                  <a:schemeClr val="lt1"/>
                </a:highlight>
              </a:rPr>
              <a:t>otion</a:t>
            </a:r>
            <a:r>
              <a:rPr lang="en" sz="1500">
                <a:solidFill>
                  <a:schemeClr val="lt1"/>
                </a:solidFill>
                <a:highlight>
                  <a:schemeClr val="dk1"/>
                </a:highlight>
              </a:rPr>
              <a:t> </a:t>
            </a:r>
            <a:endParaRPr sz="15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Women want personalized drug medication.</a:t>
            </a:r>
            <a:endParaRPr sz="1400"/>
          </a:p>
          <a:p>
            <a:pPr indent="-31083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400">
                <a:solidFill>
                  <a:schemeClr val="lt1"/>
                </a:solidFill>
                <a:highlight>
                  <a:schemeClr val="dk1"/>
                </a:highlight>
              </a:rPr>
              <a:t>Process</a:t>
            </a:r>
            <a:endParaRPr sz="14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Series of questions about contraception + algorithm = personalized specific contraception. </a:t>
            </a:r>
            <a:endParaRPr sz="1400"/>
          </a:p>
          <a:p>
            <a:pPr indent="-31083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400">
                <a:solidFill>
                  <a:schemeClr val="lt1"/>
                </a:solidFill>
                <a:highlight>
                  <a:schemeClr val="dk1"/>
                </a:highlight>
              </a:rPr>
              <a:t>Questions</a:t>
            </a:r>
            <a:endParaRPr sz="14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Types: general health, medical history and preferences questions.</a:t>
            </a:r>
            <a:endParaRPr sz="14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pic>
        <p:nvPicPr>
          <p:cNvPr id="381" name="Google Shape;38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3925" y="1259625"/>
            <a:ext cx="4219650" cy="292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Worked, What Failed </a:t>
            </a:r>
            <a:endParaRPr/>
          </a:p>
        </p:txBody>
      </p:sp>
      <p:sp>
        <p:nvSpPr>
          <p:cNvPr id="387" name="Google Shape;387;p36"/>
          <p:cNvSpPr txBox="1"/>
          <p:nvPr>
            <p:ph idx="1" type="body"/>
          </p:nvPr>
        </p:nvSpPr>
        <p:spPr>
          <a:xfrm>
            <a:off x="2410100" y="1341775"/>
            <a:ext cx="6321600" cy="32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/>
              <a:t>Users: Multiple college aged women. </a:t>
            </a:r>
            <a:endParaRPr b="1" i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What Worked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Process made her feel listened to and empowered as she currently is not on contraception due to fear.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What Failed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Needed more questions to be comfortable taking the guidance. </a:t>
            </a:r>
            <a:endParaRPr/>
          </a:p>
        </p:txBody>
      </p:sp>
      <p:pic>
        <p:nvPicPr>
          <p:cNvPr id="388" name="Google Shape;38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500"/>
            <a:ext cx="2362874" cy="2362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7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Prototype 2</a:t>
            </a:r>
            <a:endParaRPr/>
          </a:p>
        </p:txBody>
      </p:sp>
      <p:sp>
        <p:nvSpPr>
          <p:cNvPr id="394" name="Google Shape;394;p37"/>
          <p:cNvSpPr txBox="1"/>
          <p:nvPr>
            <p:ph idx="1" type="body"/>
          </p:nvPr>
        </p:nvSpPr>
        <p:spPr>
          <a:xfrm>
            <a:off x="2410100" y="1320800"/>
            <a:ext cx="6321600" cy="327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>
                <a:solidFill>
                  <a:schemeClr val="lt1"/>
                </a:solidFill>
                <a:highlight>
                  <a:schemeClr val="dk1"/>
                </a:highlight>
              </a:rPr>
              <a:t>Solution </a:t>
            </a:r>
            <a:endParaRPr sz="14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Arial"/>
                <a:ea typeface="Arial"/>
                <a:cs typeface="Arial"/>
                <a:sym typeface="Arial"/>
              </a:rPr>
              <a:t>Continuous questionnaire app that periodically sends women notifications to get symptomatic feedback that’s based on contraception and menstrual health</a:t>
            </a:r>
            <a:endParaRPr sz="13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>
                <a:solidFill>
                  <a:schemeClr val="lt1"/>
                </a:solidFill>
                <a:highlight>
                  <a:schemeClr val="dk1"/>
                </a:highlight>
              </a:rPr>
              <a:t>Critical Assumption</a:t>
            </a:r>
            <a:endParaRPr sz="14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Arial"/>
                <a:ea typeface="Arial"/>
                <a:cs typeface="Arial"/>
                <a:sym typeface="Arial"/>
              </a:rPr>
              <a:t>Users will want to track their symptoms and will respond to a questions being sent to them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300"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sz="1300">
                <a:solidFill>
                  <a:schemeClr val="lt1"/>
                </a:solidFill>
                <a:highlight>
                  <a:schemeClr val="dk1"/>
                </a:highlight>
              </a:rPr>
              <a:t>Process</a:t>
            </a:r>
            <a:endParaRPr sz="13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/>
              <a:t>Participants were sent questions about common menstrual symptoms that would be sent to the user at random intervals throughout the to simulate an app notification. </a:t>
            </a:r>
            <a:endParaRPr sz="2000"/>
          </a:p>
        </p:txBody>
      </p:sp>
      <p:pic>
        <p:nvPicPr>
          <p:cNvPr id="395" name="Google Shape;39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150" y="1320800"/>
            <a:ext cx="2509849" cy="2814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8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Worked, What Failed </a:t>
            </a:r>
            <a:endParaRPr/>
          </a:p>
        </p:txBody>
      </p:sp>
      <p:sp>
        <p:nvSpPr>
          <p:cNvPr id="401" name="Google Shape;401;p38"/>
          <p:cNvSpPr txBox="1"/>
          <p:nvPr>
            <p:ph idx="1" type="body"/>
          </p:nvPr>
        </p:nvSpPr>
        <p:spPr>
          <a:xfrm>
            <a:off x="2400250" y="1211350"/>
            <a:ext cx="6321600" cy="32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/>
              <a:t>Users: Multiple college aged women. </a:t>
            </a:r>
            <a:endParaRPr b="1" i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What Worked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Both users were willing to respond to the questions, and responded quickly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They liked the spacing of the questions  (they didn’t feel spammed)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What Failed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Users would have preferred checking off yes or no instead of typing a response</a:t>
            </a:r>
            <a:endParaRPr/>
          </a:p>
        </p:txBody>
      </p:sp>
      <p:pic>
        <p:nvPicPr>
          <p:cNvPr id="402" name="Google Shape;40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500"/>
            <a:ext cx="2362874" cy="2362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9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Learnings &amp; Validations</a:t>
            </a:r>
            <a:endParaRPr/>
          </a:p>
        </p:txBody>
      </p:sp>
      <p:sp>
        <p:nvSpPr>
          <p:cNvPr id="408" name="Google Shape;408;p39"/>
          <p:cNvSpPr txBox="1"/>
          <p:nvPr>
            <p:ph idx="1" type="body"/>
          </p:nvPr>
        </p:nvSpPr>
        <p:spPr>
          <a:xfrm>
            <a:off x="2400250" y="1211350"/>
            <a:ext cx="6321600" cy="32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/>
              <a:t> </a:t>
            </a: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New Learnings 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Participants liked getting notifications about possible symptoms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Participants felt they were more likely to keep track of symptoms if they were prompted by an external source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Validation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critical assumption was validated as the participants were willing to respond to questions to track their symptoms</a:t>
            </a:r>
            <a:endParaRPr/>
          </a:p>
        </p:txBody>
      </p:sp>
      <p:pic>
        <p:nvPicPr>
          <p:cNvPr id="409" name="Google Shape;40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500"/>
            <a:ext cx="2362874" cy="2362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0"/>
          <p:cNvSpPr txBox="1"/>
          <p:nvPr>
            <p:ph type="title"/>
          </p:nvPr>
        </p:nvSpPr>
        <p:spPr>
          <a:xfrm>
            <a:off x="427300" y="575950"/>
            <a:ext cx="82947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Experience Prototype 3</a:t>
            </a:r>
            <a:endParaRPr/>
          </a:p>
        </p:txBody>
      </p:sp>
      <p:sp>
        <p:nvSpPr>
          <p:cNvPr id="415" name="Google Shape;415;p40"/>
          <p:cNvSpPr txBox="1"/>
          <p:nvPr>
            <p:ph idx="1" type="body"/>
          </p:nvPr>
        </p:nvSpPr>
        <p:spPr>
          <a:xfrm>
            <a:off x="608850" y="1211350"/>
            <a:ext cx="8113200" cy="331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highlight>
                  <a:schemeClr val="dk1"/>
                </a:highlight>
              </a:rPr>
              <a:t>Solution </a:t>
            </a:r>
            <a:endParaRPr sz="15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Takes notes during doctors visits based off of recording, creates a patient's own version of doctors notes automatically which can be shared with new doctors</a:t>
            </a:r>
            <a:endParaRPr sz="15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highlight>
                  <a:schemeClr val="dk1"/>
                </a:highlight>
              </a:rPr>
              <a:t>Critical Assumptions</a:t>
            </a:r>
            <a:endParaRPr sz="15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Women want an easy way to share menstrual health histories with new doctors</a:t>
            </a:r>
            <a:endParaRPr sz="15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highlight>
                  <a:schemeClr val="dk1"/>
                </a:highlight>
              </a:rPr>
              <a:t>Process</a:t>
            </a:r>
            <a:endParaRPr sz="15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Ask 2 women to summarize their menstrual health histories, experiences with gynecology visits, and period symptoms currently. Provide them a summary of the points that they mentioned and ask them how they feel about the “doctor notes” that were provided to them. Would they send it to other doctors? </a:t>
            </a:r>
            <a:endParaRPr sz="15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Worked, What Failed </a:t>
            </a:r>
            <a:endParaRPr/>
          </a:p>
        </p:txBody>
      </p:sp>
      <p:sp>
        <p:nvSpPr>
          <p:cNvPr id="421" name="Google Shape;421;p41"/>
          <p:cNvSpPr txBox="1"/>
          <p:nvPr>
            <p:ph idx="1" type="body"/>
          </p:nvPr>
        </p:nvSpPr>
        <p:spPr>
          <a:xfrm>
            <a:off x="2410100" y="1341775"/>
            <a:ext cx="6321600" cy="32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/>
              <a:t>Users: Multiple college aged women. </a:t>
            </a:r>
            <a:endParaRPr b="1" i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What Worked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Our two candidates really enjoyed that they got a record of their menstrual history not even for future gynecologists but for personal knowledge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Prompting women to dig deep into their period history helped them recall symptoms and conditions they had forgotten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What Failed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Women didn’t know when they would see a gynecologist next so didn’t know how relevant these notes were for future visits</a:t>
            </a:r>
            <a:endParaRPr/>
          </a:p>
        </p:txBody>
      </p:sp>
      <p:pic>
        <p:nvPicPr>
          <p:cNvPr id="422" name="Google Shape;42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275" y="138775"/>
            <a:ext cx="2245600" cy="224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2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Next?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 Selected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4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</a:t>
            </a:r>
            <a:endParaRPr/>
          </a:p>
        </p:txBody>
      </p:sp>
      <p:sp>
        <p:nvSpPr>
          <p:cNvPr id="438" name="Google Shape;438;p44"/>
          <p:cNvSpPr txBox="1"/>
          <p:nvPr>
            <p:ph idx="1" type="body"/>
          </p:nvPr>
        </p:nvSpPr>
        <p:spPr>
          <a:xfrm>
            <a:off x="2410100" y="1310500"/>
            <a:ext cx="6321600" cy="32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Combine our first two solutions: effective and regular menstrual symptom tracking and catered contraception/menstrual regulation suggestions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When users join the app, we prompt them to provide their menstrual history and family history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We ask them if they’re looking for contraception/non-hormonal therapy recommendations in which case we provide them with some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If not, users can use the app to track their symptoms and general health</a:t>
            </a:r>
            <a:endParaRPr/>
          </a:p>
        </p:txBody>
      </p:sp>
      <p:pic>
        <p:nvPicPr>
          <p:cNvPr id="439" name="Google Shape;43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Ethical Implications</a:t>
            </a:r>
            <a:endParaRPr/>
          </a:p>
        </p:txBody>
      </p:sp>
      <p:sp>
        <p:nvSpPr>
          <p:cNvPr id="445" name="Google Shape;445;p45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Menstrual health is poorly understood generally – it might be hard to give super catered contraceptive/non-contraceptive recommendations since not all side effects have been identified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We want to be careful with giving individuals lifestyle directions to follow</a:t>
            </a:r>
            <a:endParaRPr/>
          </a:p>
        </p:txBody>
      </p:sp>
      <p:pic>
        <p:nvPicPr>
          <p:cNvPr id="446" name="Google Shape;44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ct val="36666"/>
              <a:buFont typeface="Arial"/>
              <a:buNone/>
            </a:pPr>
            <a:r>
              <a:rPr lang="en"/>
              <a:t>Who does it serve? Who might it leave out?</a:t>
            </a:r>
            <a:endParaRPr/>
          </a:p>
        </p:txBody>
      </p:sp>
      <p:sp>
        <p:nvSpPr>
          <p:cNvPr id="452" name="Google Shape;452;p46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Currently prioritizes cisgender women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Non-menstruating women or women unable to get pregnant may feel excluded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Assumes some level of access to healthcare and technology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53" name="Google Shape;45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47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Google Shape;463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800" y="115563"/>
            <a:ext cx="7354199" cy="491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Google Shape;46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1175" y="152400"/>
            <a:ext cx="7662495" cy="4991101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49"/>
          <p:cNvSpPr/>
          <p:nvPr/>
        </p:nvSpPr>
        <p:spPr>
          <a:xfrm>
            <a:off x="4610175" y="3588000"/>
            <a:ext cx="1554300" cy="1555500"/>
          </a:xfrm>
          <a:prstGeom prst="ellipse">
            <a:avLst/>
          </a:prstGeom>
          <a:noFill/>
          <a:ln cap="flat" cmpd="sng" w="1143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0" name="Google Shape;470;p49"/>
          <p:cNvSpPr/>
          <p:nvPr/>
        </p:nvSpPr>
        <p:spPr>
          <a:xfrm>
            <a:off x="6093425" y="668850"/>
            <a:ext cx="1554300" cy="1590000"/>
          </a:xfrm>
          <a:prstGeom prst="ellipse">
            <a:avLst/>
          </a:prstGeom>
          <a:noFill/>
          <a:ln cap="flat" cmpd="sng" w="1143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4275" y="103475"/>
            <a:ext cx="70791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50"/>
          <p:cNvSpPr/>
          <p:nvPr/>
        </p:nvSpPr>
        <p:spPr>
          <a:xfrm>
            <a:off x="2904550" y="2237725"/>
            <a:ext cx="1554300" cy="1555500"/>
          </a:xfrm>
          <a:prstGeom prst="ellipse">
            <a:avLst/>
          </a:prstGeom>
          <a:noFill/>
          <a:ln cap="flat" cmpd="sng" w="1143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51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Any 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