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Raleway"/>
      <p:regular r:id="rId33"/>
      <p:bold r:id="rId34"/>
      <p:italic r:id="rId35"/>
      <p:boldItalic r:id="rId36"/>
    </p:embeddedFont>
    <p:embeddedFont>
      <p:font typeface="Lat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aleway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aleway-italic.fntdata"/><Relationship Id="rId12" Type="http://schemas.openxmlformats.org/officeDocument/2006/relationships/slide" Target="slides/slide7.xml"/><Relationship Id="rId34" Type="http://schemas.openxmlformats.org/officeDocument/2006/relationships/font" Target="fonts/Raleway-bold.fntdata"/><Relationship Id="rId15" Type="http://schemas.openxmlformats.org/officeDocument/2006/relationships/slide" Target="slides/slide10.xml"/><Relationship Id="rId37" Type="http://schemas.openxmlformats.org/officeDocument/2006/relationships/font" Target="fonts/Lato-regular.fntdata"/><Relationship Id="rId14" Type="http://schemas.openxmlformats.org/officeDocument/2006/relationships/slide" Target="slides/slide9.xml"/><Relationship Id="rId36" Type="http://schemas.openxmlformats.org/officeDocument/2006/relationships/font" Target="fonts/Raleway-boldItalic.fntdata"/><Relationship Id="rId17" Type="http://schemas.openxmlformats.org/officeDocument/2006/relationships/slide" Target="slides/slide12.xml"/><Relationship Id="rId39" Type="http://schemas.openxmlformats.org/officeDocument/2006/relationships/font" Target="fonts/Lato-italic.fntdata"/><Relationship Id="rId16" Type="http://schemas.openxmlformats.org/officeDocument/2006/relationships/slide" Target="slides/slide11.xml"/><Relationship Id="rId38" Type="http://schemas.openxmlformats.org/officeDocument/2006/relationships/font" Target="fonts/Lato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012573e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012573e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9012573ef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9012573ef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012573ef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012573ef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9012573ef2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9012573ef2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012573ef2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9012573ef2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ae1267406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4ae1267406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012573ef2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9012573ef2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fb7f8203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fb7f8203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012573ef2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9012573ef2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fb7f8203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4fb7f8203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9012573ef2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9012573ef2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fb7f8203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fb7f8203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012573ef2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9012573ef2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4fb7f82037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4fb7f8203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9012573ef2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9012573ef2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012573ef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9012573ef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012573ef2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9012573ef2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4fb7f82037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4fb7f8203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9012573ef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9012573ef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012573ef2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9012573ef2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012573ef2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9012573ef2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012573ef2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9012573ef2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9012573ef2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9012573ef2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9012573ef2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9012573ef2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9012573ef2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9012573ef2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4c8e340fe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4c8e340fe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912a4df4e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912a4df4e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6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youtube.com/watch?v=0rh9Ayh46yI" TargetMode="External"/><Relationship Id="rId4" Type="http://schemas.openxmlformats.org/officeDocument/2006/relationships/image" Target="../media/image1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youtu.be/0rh9Ayh46y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CS147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 4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Emily, Eric, Shreya, Allie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type="title"/>
          </p:nvPr>
        </p:nvSpPr>
        <p:spPr>
          <a:xfrm>
            <a:off x="363350" y="575950"/>
            <a:ext cx="8358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 </a:t>
            </a:r>
            <a:endParaRPr/>
          </a:p>
        </p:txBody>
      </p:sp>
      <p:pic>
        <p:nvPicPr>
          <p:cNvPr id="79" name="Google Shape;79;p14"/>
          <p:cNvPicPr preferRelativeResize="0"/>
          <p:nvPr/>
        </p:nvPicPr>
        <p:blipFill rotWithShape="1">
          <a:blip r:embed="rId3">
            <a:alphaModFix/>
          </a:blip>
          <a:srcRect b="33611" l="15541" r="17379" t="16681"/>
          <a:stretch/>
        </p:blipFill>
        <p:spPr>
          <a:xfrm>
            <a:off x="469900" y="1379975"/>
            <a:ext cx="1825200" cy="180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4">
            <a:alphaModFix/>
          </a:blip>
          <a:srcRect b="37567" l="13751" r="15726" t="7844"/>
          <a:stretch/>
        </p:blipFill>
        <p:spPr>
          <a:xfrm>
            <a:off x="2573125" y="1379963"/>
            <a:ext cx="1761000" cy="18030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1" name="Google Shape;81;p14"/>
          <p:cNvSpPr txBox="1"/>
          <p:nvPr/>
        </p:nvSpPr>
        <p:spPr>
          <a:xfrm>
            <a:off x="5750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Shreya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264617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Allie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3" name="Google Shape;83;p14"/>
          <p:cNvPicPr preferRelativeResize="0"/>
          <p:nvPr/>
        </p:nvPicPr>
        <p:blipFill rotWithShape="1">
          <a:blip r:embed="rId5">
            <a:alphaModFix/>
          </a:blip>
          <a:srcRect b="38800" l="14473" r="2345" t="7226"/>
          <a:stretch/>
        </p:blipFill>
        <p:spPr>
          <a:xfrm>
            <a:off x="4630175" y="1352375"/>
            <a:ext cx="1897800" cy="1858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6">
            <a:alphaModFix/>
          </a:blip>
          <a:srcRect b="7764" l="0" r="0" t="16340"/>
          <a:stretch/>
        </p:blipFill>
        <p:spPr>
          <a:xfrm>
            <a:off x="6904475" y="1321325"/>
            <a:ext cx="1897800" cy="1920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5" name="Google Shape;85;p14"/>
          <p:cNvSpPr txBox="1"/>
          <p:nvPr/>
        </p:nvSpPr>
        <p:spPr>
          <a:xfrm>
            <a:off x="48168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Emily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704592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Eric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 IUDIY</a:t>
            </a:r>
            <a:endParaRPr/>
          </a:p>
        </p:txBody>
      </p:sp>
      <p:sp>
        <p:nvSpPr>
          <p:cNvPr id="92" name="Google Shape;92;p15"/>
          <p:cNvSpPr txBox="1"/>
          <p:nvPr>
            <p:ph idx="1" type="body"/>
          </p:nvPr>
        </p:nvSpPr>
        <p:spPr>
          <a:xfrm>
            <a:off x="2410100" y="1406975"/>
            <a:ext cx="6321600" cy="31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IUDIY </a:t>
            </a:r>
            <a:r>
              <a:rPr lang="en">
                <a:highlight>
                  <a:schemeClr val="lt1"/>
                </a:highlight>
              </a:rPr>
              <a:t>= </a:t>
            </a: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DIY </a:t>
            </a:r>
            <a:r>
              <a:rPr b="1" lang="en">
                <a:highlight>
                  <a:schemeClr val="lt1"/>
                </a:highlight>
              </a:rPr>
              <a:t>+</a:t>
            </a: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 Contraception Method</a:t>
            </a:r>
            <a:endParaRPr b="1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name captures our </a:t>
            </a:r>
            <a:r>
              <a:rPr b="1" lang="en"/>
              <a:t>mission of engineering personalized contraception</a:t>
            </a:r>
            <a:r>
              <a:rPr lang="en"/>
              <a:t>.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Value Proposition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/>
              <a:t>Find contraception</a:t>
            </a:r>
            <a:r>
              <a:rPr lang="en"/>
              <a:t> that is </a:t>
            </a:r>
            <a:r>
              <a:rPr i="1" lang="en"/>
              <a:t>right</a:t>
            </a:r>
            <a:r>
              <a:rPr lang="en"/>
              <a:t> for you, and </a:t>
            </a:r>
            <a:r>
              <a:rPr i="1" lang="en"/>
              <a:t>minimize</a:t>
            </a:r>
            <a:r>
              <a:rPr lang="en"/>
              <a:t> the side effects of contraception.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25" y="2965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Overview </a:t>
            </a:r>
            <a:endParaRPr/>
          </a:p>
        </p:txBody>
      </p:sp>
      <p:sp>
        <p:nvSpPr>
          <p:cNvPr id="99" name="Google Shape;99;p16"/>
          <p:cNvSpPr txBox="1"/>
          <p:nvPr>
            <p:ph idx="1" type="body"/>
          </p:nvPr>
        </p:nvSpPr>
        <p:spPr>
          <a:xfrm>
            <a:off x="2469700" y="1159500"/>
            <a:ext cx="6321600" cy="3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Primary User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/>
              <a:t>Menstruators</a:t>
            </a:r>
            <a:r>
              <a:rPr lang="en"/>
              <a:t> who are seeking to </a:t>
            </a:r>
            <a:r>
              <a:rPr i="1" lang="en"/>
              <a:t>better understand</a:t>
            </a:r>
            <a:r>
              <a:rPr lang="en"/>
              <a:t> their period symptoms and treatment options.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Problem Tackling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i="1" lang="en"/>
              <a:t>same treatments are often offered to menstruators</a:t>
            </a:r>
            <a:r>
              <a:rPr lang="en"/>
              <a:t> with very </a:t>
            </a:r>
            <a:r>
              <a:rPr i="1" lang="en"/>
              <a:t>different symptoms, preferences, and needs</a:t>
            </a:r>
            <a:r>
              <a:rPr lang="en"/>
              <a:t> → menstruators need to be their own period expert and advocate.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300" y="2701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Solution</a:t>
            </a:r>
            <a:endParaRPr/>
          </a:p>
        </p:txBody>
      </p:sp>
      <p:sp>
        <p:nvSpPr>
          <p:cNvPr id="106" name="Google Shape;106;p17"/>
          <p:cNvSpPr txBox="1"/>
          <p:nvPr>
            <p:ph idx="1" type="body"/>
          </p:nvPr>
        </p:nvSpPr>
        <p:spPr>
          <a:xfrm>
            <a:off x="2410100" y="1323900"/>
            <a:ext cx="6321600" cy="32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User fills out a </a:t>
            </a:r>
            <a:r>
              <a:rPr i="1" lang="en"/>
              <a:t>previous medical history </a:t>
            </a:r>
            <a:r>
              <a:rPr lang="en"/>
              <a:t>questionnaire</a:t>
            </a:r>
            <a:r>
              <a:rPr i="1" lang="en"/>
              <a:t> </a:t>
            </a:r>
            <a:r>
              <a:rPr lang="en"/>
              <a:t>and medication </a:t>
            </a:r>
            <a:r>
              <a:rPr i="1" lang="en"/>
              <a:t>preferences</a:t>
            </a:r>
            <a:r>
              <a:rPr lang="en"/>
              <a:t> form.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 User gets a first prescription of contraception, based on an algorithm.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3. User </a:t>
            </a:r>
            <a:r>
              <a:rPr lang="en"/>
              <a:t>continuously</a:t>
            </a:r>
            <a:r>
              <a:rPr lang="en"/>
              <a:t> tracks their symptoms to identify symptoms/side-effects and change the prescription as needed. </a:t>
            </a:r>
            <a:endParaRPr/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50" y="25697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Similar product 1</a:t>
            </a:r>
            <a:endParaRPr/>
          </a:p>
        </p:txBody>
      </p:sp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2410100" y="1211350"/>
            <a:ext cx="6321600" cy="33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Agyn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i="1" lang="en">
                <a:solidFill>
                  <a:schemeClr val="dk1"/>
                </a:solidFill>
                <a:highlight>
                  <a:schemeClr val="lt1"/>
                </a:highlight>
              </a:rPr>
              <a:t>‘The Birth Control Test’:</a:t>
            </a:r>
            <a:r>
              <a:rPr i="1" lang="en"/>
              <a:t> </a:t>
            </a:r>
            <a:r>
              <a:rPr lang="en"/>
              <a:t>(requires</a:t>
            </a:r>
            <a:r>
              <a:rPr lang="en"/>
              <a:t> taking a</a:t>
            </a:r>
            <a:r>
              <a:rPr lang="en"/>
              <a:t> blood sample)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DNA and hormone analysis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Clinically accurate, medically actionable results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Personalized birth control recommendations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Access to nearly 200 highly effective birth control options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Contraceptive counseling visit (video‑based)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At‑home collection materials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Cost: $369</a:t>
            </a:r>
            <a:endParaRPr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575" y="2701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Review 1</a:t>
            </a:r>
            <a:endParaRPr/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2410100" y="1211350"/>
            <a:ext cx="6321600" cy="33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What’s Has/Has Not Worked?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/>
              <a:t>Extremely</a:t>
            </a:r>
            <a:r>
              <a:rPr lang="en"/>
              <a:t> expensive and insurance is not accepted.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Only accessible in the USA, excluding NY, and NJ.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Allows biology to dictate medication.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Uniqueness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Our concept has no geographic boundaries.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Implications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Greater inclusivity of women irrespective of location. </a:t>
            </a:r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50" y="3069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Similar product 2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2410100" y="1158150"/>
            <a:ext cx="6321600" cy="3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Ro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i="1" lang="en">
                <a:solidFill>
                  <a:schemeClr val="dk1"/>
                </a:solidFill>
                <a:highlight>
                  <a:schemeClr val="lt1"/>
                </a:highlight>
              </a:rPr>
              <a:t>‘Modern Fertility Birth Control’:</a:t>
            </a:r>
            <a:r>
              <a:rPr i="1" lang="en"/>
              <a:t> </a:t>
            </a:r>
            <a:endParaRPr i="1"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Connect with a provider to find out which prescription birth control pill is right for you.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No consultation free and no insurance required.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Ongoing care, plus virtual recommendation to pair with a pill that meets your preferences.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Cost: $19 per month.</a:t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50" y="2965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</a:t>
            </a:r>
            <a:r>
              <a:rPr lang="en"/>
              <a:t>Review 2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2410100" y="1336125"/>
            <a:ext cx="6321600" cy="32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What’s Has/Has Not Worked?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Only considers pills, excludes IUDs, patches etc.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Includes Emergency Contraception with first shipment.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Uniqueness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consider other methods of contraception such as IUDs.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Implications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Greater </a:t>
            </a:r>
            <a:r>
              <a:rPr lang="en"/>
              <a:t>contraceptive </a:t>
            </a:r>
            <a:r>
              <a:rPr lang="en"/>
              <a:t>fit as we consider more options.</a:t>
            </a:r>
            <a:endParaRPr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50" y="3069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Similar product 3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2410100" y="1211350"/>
            <a:ext cx="6321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Alpha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i="1" lang="en">
                <a:solidFill>
                  <a:schemeClr val="dk1"/>
                </a:solidFill>
                <a:highlight>
                  <a:schemeClr val="lt1"/>
                </a:highlight>
              </a:rPr>
              <a:t>‘Alpha for Birth Control’:</a:t>
            </a:r>
            <a:r>
              <a:rPr i="1"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Describe your symptoms online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Connect with a Medical Provider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Get Whole- Person Care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Birth control options start @ $15 a month and you are able to choose your preferred pharmacy. </a:t>
            </a:r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575" y="3228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</a:t>
            </a:r>
            <a:r>
              <a:rPr lang="en"/>
              <a:t>Review 3</a:t>
            </a:r>
            <a:endParaRPr/>
          </a:p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2410100" y="1336125"/>
            <a:ext cx="6321600" cy="32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What’s Has/Has Not Worked?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Provides a diversity of options for </a:t>
            </a:r>
            <a:r>
              <a:rPr lang="en"/>
              <a:t>contraception</a:t>
            </a:r>
            <a:r>
              <a:rPr lang="en"/>
              <a:t>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Cost is a large factor in determining what prescription is offered.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Uniqueness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 our medications will be at the same price.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Implications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Allow for the right birth control without replacing care providers.</a:t>
            </a:r>
            <a:endParaRPr/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50" y="3069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Similar product 4</a:t>
            </a:r>
            <a:endParaRPr/>
          </a:p>
        </p:txBody>
      </p:sp>
      <p:sp>
        <p:nvSpPr>
          <p:cNvPr id="160" name="Google Shape;160;p25"/>
          <p:cNvSpPr txBox="1"/>
          <p:nvPr>
            <p:ph idx="1" type="body"/>
          </p:nvPr>
        </p:nvSpPr>
        <p:spPr>
          <a:xfrm>
            <a:off x="2410100" y="1300650"/>
            <a:ext cx="6321600" cy="32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Nurx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i="1" lang="en">
                <a:solidFill>
                  <a:schemeClr val="dk1"/>
                </a:solidFill>
                <a:highlight>
                  <a:schemeClr val="lt1"/>
                </a:highlight>
              </a:rPr>
              <a:t>‘Get Birth Control Online with Free Delivery’:</a:t>
            </a:r>
            <a:r>
              <a:rPr i="1" lang="en"/>
              <a:t> 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Answer a few health questions on online intake form and get a medical consult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Receive a birth control recommendation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Online pharmacy fills the prescription and delivers a 3 month supply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Cost:</a:t>
            </a:r>
            <a:r>
              <a:rPr lang="en"/>
              <a:t> $25 medical consult + birth control price as per insurance (often free)</a:t>
            </a:r>
            <a:endParaRPr/>
          </a:p>
        </p:txBody>
      </p:sp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65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Review 4</a:t>
            </a:r>
            <a:endParaRPr/>
          </a:p>
        </p:txBody>
      </p:sp>
      <p:sp>
        <p:nvSpPr>
          <p:cNvPr id="167" name="Google Shape;167;p26"/>
          <p:cNvSpPr txBox="1"/>
          <p:nvPr>
            <p:ph idx="1" type="body"/>
          </p:nvPr>
        </p:nvSpPr>
        <p:spPr>
          <a:xfrm>
            <a:off x="2410100" y="1336125"/>
            <a:ext cx="6321600" cy="38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What’s Has/Has Not Worked?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	Medical consult is helpful but not super comprehensive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	Pricing is very reasonable, very accessible birth control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	Delivery is convenient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Uniqueness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More comprehensive medical screen + additional symptom tracker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Implications of Our Solution: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50"/>
              <a:t>Really hone in on the perfect birth control solution for patients </a:t>
            </a:r>
            <a:endParaRPr sz="175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50"/>
              <a:t>based on a really comprehensive screening</a:t>
            </a:r>
            <a:endParaRPr sz="175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50" y="3069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Stakeholders</a:t>
            </a:r>
            <a:endParaRPr/>
          </a:p>
        </p:txBody>
      </p:sp>
      <p:sp>
        <p:nvSpPr>
          <p:cNvPr id="179" name="Google Shape;179;p28"/>
          <p:cNvSpPr txBox="1"/>
          <p:nvPr>
            <p:ph idx="1" type="body"/>
          </p:nvPr>
        </p:nvSpPr>
        <p:spPr>
          <a:xfrm>
            <a:off x="2410100" y="1137450"/>
            <a:ext cx="6321600" cy="34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Direct</a:t>
            </a:r>
            <a:endParaRPr sz="1600"/>
          </a:p>
          <a:p>
            <a:pPr indent="-330200" lvl="1" marL="914400" rtl="0" algn="l">
              <a:spcBef>
                <a:spcPts val="12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Pharmacists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Healthcare Providers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Menstruators 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Indirect</a:t>
            </a:r>
            <a:endParaRPr sz="1600"/>
          </a:p>
          <a:p>
            <a:pPr indent="-330200" lvl="1" marL="914400" rtl="0" algn="l">
              <a:spcBef>
                <a:spcPts val="12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Insurance Companies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Medical Clinics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Algorithm Developer</a:t>
            </a:r>
            <a:endParaRPr sz="1600"/>
          </a:p>
        </p:txBody>
      </p:sp>
      <p:pic>
        <p:nvPicPr>
          <p:cNvPr id="180" name="Google Shape;1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450" y="2438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sp>
        <p:nvSpPr>
          <p:cNvPr id="186" name="Google Shape;186;p29"/>
          <p:cNvSpPr txBox="1"/>
          <p:nvPr>
            <p:ph idx="1" type="body"/>
          </p:nvPr>
        </p:nvSpPr>
        <p:spPr>
          <a:xfrm>
            <a:off x="2410100" y="1211350"/>
            <a:ext cx="6321600" cy="33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i="1" lang="en" sz="2000"/>
              <a:t>Recommending treatment options as non-medical experts. </a:t>
            </a:r>
            <a:endParaRPr b="1" i="1"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seek to enhance the patient-doctor relation, not replace it.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Our advice is not a diagnosis or prescription, but a question to ask the doctor.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There are patients whose cases are so complex that it can act as a starting point for a patient-doctor conversation rather than replace it fully.</a:t>
            </a:r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450" y="29652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2410100" y="1211350"/>
            <a:ext cx="6321600" cy="33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i="1" lang="en" sz="2000"/>
              <a:t>Care = a</a:t>
            </a:r>
            <a:r>
              <a:rPr b="1" i="1" lang="en" sz="2000"/>
              <a:t> function of cost.</a:t>
            </a:r>
            <a:endParaRPr b="1" i="1"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Access becomes a function of whether you can afford the prescription that is best for you.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 insurance plans only cover certain brands of pills or generic versions.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Certain demographics will be excluded as paying for prescription becomes a barrier to choosing the correct version for you.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450" y="29652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1</a:t>
            </a:r>
            <a:endParaRPr/>
          </a:p>
        </p:txBody>
      </p:sp>
      <p:sp>
        <p:nvSpPr>
          <p:cNvPr id="205" name="Google Shape;205;p32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</a:t>
            </a:r>
            <a:endParaRPr/>
          </a:p>
        </p:txBody>
      </p:sp>
      <p:sp>
        <p:nvSpPr>
          <p:cNvPr id="206" name="Google Shape;206;p3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Users recording their menstrual health symptoms daily/regularly on and off their period</a:t>
            </a:r>
            <a:endParaRPr sz="2700"/>
          </a:p>
        </p:txBody>
      </p:sp>
      <p:pic>
        <p:nvPicPr>
          <p:cNvPr id="207" name="Google Shape;2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15625" cy="1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2</a:t>
            </a:r>
            <a:endParaRPr/>
          </a:p>
        </p:txBody>
      </p:sp>
      <p:sp>
        <p:nvSpPr>
          <p:cNvPr id="213" name="Google Shape;213;p33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</a:t>
            </a:r>
            <a:endParaRPr/>
          </a:p>
        </p:txBody>
      </p:sp>
      <p:sp>
        <p:nvSpPr>
          <p:cNvPr id="214" name="Google Shape;21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Users providing their health background/family health history plus preferences</a:t>
            </a:r>
            <a:endParaRPr sz="2700"/>
          </a:p>
        </p:txBody>
      </p:sp>
      <p:pic>
        <p:nvPicPr>
          <p:cNvPr id="215" name="Google Shape;21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15625" cy="1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</a:t>
            </a:r>
            <a:endParaRPr/>
          </a:p>
        </p:txBody>
      </p:sp>
      <p:sp>
        <p:nvSpPr>
          <p:cNvPr id="221" name="Google Shape;221;p3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</a:t>
            </a:r>
            <a:endParaRPr/>
          </a:p>
        </p:txBody>
      </p:sp>
      <p:sp>
        <p:nvSpPr>
          <p:cNvPr id="222" name="Google Shape;222;p3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Users find their perfect contraception </a:t>
            </a:r>
            <a:r>
              <a:rPr lang="en" sz="2600"/>
              <a:t>prescription</a:t>
            </a:r>
            <a:r>
              <a:rPr lang="en" sz="2600"/>
              <a:t> with minimal side effects based on their history and preferences.  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15625" cy="1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225" y="152400"/>
            <a:ext cx="7025500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cept video for IUDIY for CS147" id="238" name="Google Shape;238;p37" title="IUDIY concept vid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088" y="135050"/>
            <a:ext cx="8663825" cy="48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9"/>
          <p:cNvSpPr txBox="1"/>
          <p:nvPr>
            <p:ph type="title"/>
          </p:nvPr>
        </p:nvSpPr>
        <p:spPr>
          <a:xfrm>
            <a:off x="863075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YouTube link for video</a:t>
            </a:r>
            <a:endParaRPr/>
          </a:p>
        </p:txBody>
      </p:sp>
      <p:sp>
        <p:nvSpPr>
          <p:cNvPr id="249" name="Google Shape;249;p39"/>
          <p:cNvSpPr txBox="1"/>
          <p:nvPr>
            <p:ph idx="1" type="body"/>
          </p:nvPr>
        </p:nvSpPr>
        <p:spPr>
          <a:xfrm>
            <a:off x="863075" y="1211350"/>
            <a:ext cx="6321600" cy="33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i="1" lang="en" sz="2000" u="sng">
                <a:solidFill>
                  <a:schemeClr val="hlink"/>
                </a:solidFill>
                <a:hlinkClick r:id="rId3"/>
              </a:rPr>
              <a:t>https://youtu.be/0rh9Ayh46yI</a:t>
            </a:r>
            <a:endParaRPr b="1" i="1" sz="20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n" sz="2000"/>
              <a:t> </a:t>
            </a:r>
            <a:endParaRPr b="1" i="1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