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y="5143500" cx="9144000"/>
  <p:notesSz cx="6858000" cy="9144000"/>
  <p:embeddedFontLst>
    <p:embeddedFont>
      <p:font typeface="Raleway"/>
      <p:regular r:id="rId54"/>
      <p:bold r:id="rId55"/>
      <p:italic r:id="rId56"/>
      <p:boldItalic r:id="rId57"/>
    </p:embeddedFont>
    <p:embeddedFont>
      <p:font typeface="Lato"/>
      <p:regular r:id="rId58"/>
      <p:bold r:id="rId59"/>
      <p:italic r:id="rId60"/>
      <p:boldItalic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1" Type="http://schemas.openxmlformats.org/officeDocument/2006/relationships/font" Target="fonts/Lato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Lato-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Raleway-bold.fntdata"/><Relationship Id="rId10" Type="http://schemas.openxmlformats.org/officeDocument/2006/relationships/slide" Target="slides/slide5.xml"/><Relationship Id="rId54" Type="http://schemas.openxmlformats.org/officeDocument/2006/relationships/font" Target="fonts/Raleway-regular.fntdata"/><Relationship Id="rId13" Type="http://schemas.openxmlformats.org/officeDocument/2006/relationships/slide" Target="slides/slide8.xml"/><Relationship Id="rId57" Type="http://schemas.openxmlformats.org/officeDocument/2006/relationships/font" Target="fonts/Raleway-boldItalic.fntdata"/><Relationship Id="rId12" Type="http://schemas.openxmlformats.org/officeDocument/2006/relationships/slide" Target="slides/slide7.xml"/><Relationship Id="rId56" Type="http://schemas.openxmlformats.org/officeDocument/2006/relationships/font" Target="fonts/Raleway-italic.fntdata"/><Relationship Id="rId15" Type="http://schemas.openxmlformats.org/officeDocument/2006/relationships/slide" Target="slides/slide10.xml"/><Relationship Id="rId59" Type="http://schemas.openxmlformats.org/officeDocument/2006/relationships/font" Target="fonts/Lato-bold.fntdata"/><Relationship Id="rId14" Type="http://schemas.openxmlformats.org/officeDocument/2006/relationships/slide" Target="slides/slide9.xml"/><Relationship Id="rId58" Type="http://schemas.openxmlformats.org/officeDocument/2006/relationships/font" Target="fonts/Lato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4ae1267406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4ae1267406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4ae12674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4ae12674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921135d16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921135d16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30d3290e8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30d3290e8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b0b2faef7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4b0b2faef7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So, let’s take a deep dive into the role of social media.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921135d161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921135d161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So, let’s take a deep dive into the role of social media.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4ae1267406_1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4ae1267406_1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921135d161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921135d161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921135d161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921135d161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921135d161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921135d161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930d3290e8_2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930d3290e8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930d3290e8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930d3290e8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4ae1267406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4ae1267406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921135d161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921135d16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930d3290e8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930d3290e8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921135d161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921135d161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921135d161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2921135d161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921135d16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921135d16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921135d161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921135d161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921135d161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2921135d161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921135d161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2921135d161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921135d16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921135d16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921135d161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2921135d161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5d00df473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25d00df473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921135d161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2921135d161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5d00df473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5d00df473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921135d161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2921135d161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5d00df473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25d00df473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921135d161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2921135d161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921135d161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2921135d161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921135d161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2921135d161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921135d161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2921135d161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921135d161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2921135d161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921135d16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2921135d16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921135d161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921135d161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921135d161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2921135d161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921135d161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2921135d161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921135d161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2921135d161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2921135d16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2921135d16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921135d161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2921135d161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2921135d161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2921135d161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921135d161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921135d161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4c8e340fe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24c8e340fe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921135d161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2921135d161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6580d9a12878431b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6580d9a12878431b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6580d9a12878431b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6580d9a12878431b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6580d9a12878431b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6580d9a12878431b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24ae1267406_1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24ae1267406_1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25.jpg"/><Relationship Id="rId5" Type="http://schemas.openxmlformats.org/officeDocument/2006/relationships/image" Target="../media/image22.jpg"/><Relationship Id="rId6" Type="http://schemas.openxmlformats.org/officeDocument/2006/relationships/image" Target="../media/image3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10.png"/><Relationship Id="rId8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10.png"/><Relationship Id="rId8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4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www.figma.com/file/y9jpNhjLUGYl38X1GHrCep/cs147-allie%2Fshreya%2Femily%2Feric?type=design&amp;node-id=0%3A1&amp;mode=design&amp;t=X7twqFlt67DJfkgE-1" TargetMode="Externa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0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4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3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200"/>
              <a:t>Almost </a:t>
            </a:r>
            <a:r>
              <a:rPr lang="en" sz="3200"/>
              <a:t>one-third of contraceptive users (31%) </a:t>
            </a:r>
            <a:r>
              <a:rPr b="0" lang="en" sz="3200"/>
              <a:t>say they are experiencing </a:t>
            </a:r>
            <a:r>
              <a:rPr lang="en" sz="3200"/>
              <a:t>side effects </a:t>
            </a:r>
            <a:r>
              <a:rPr b="0" lang="en" sz="3200"/>
              <a:t>from their current method, and </a:t>
            </a:r>
            <a:r>
              <a:rPr lang="en" sz="3200"/>
              <a:t>just over half (52%) </a:t>
            </a:r>
            <a:r>
              <a:rPr b="0" lang="en" sz="3200"/>
              <a:t>say the</a:t>
            </a:r>
            <a:r>
              <a:rPr lang="en" sz="3200"/>
              <a:t> side effects are more severe </a:t>
            </a:r>
            <a:r>
              <a:rPr b="0" lang="en" sz="3200"/>
              <a:t>than they expected.</a:t>
            </a:r>
            <a:endParaRPr b="0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363350" y="575950"/>
            <a:ext cx="8358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Team </a:t>
            </a:r>
            <a:endParaRPr/>
          </a:p>
        </p:txBody>
      </p:sp>
      <p:pic>
        <p:nvPicPr>
          <p:cNvPr id="78" name="Google Shape;78;p14"/>
          <p:cNvPicPr preferRelativeResize="0"/>
          <p:nvPr/>
        </p:nvPicPr>
        <p:blipFill rotWithShape="1">
          <a:blip r:embed="rId3">
            <a:alphaModFix/>
          </a:blip>
          <a:srcRect b="33611" l="15541" r="17379" t="16681"/>
          <a:stretch/>
        </p:blipFill>
        <p:spPr>
          <a:xfrm>
            <a:off x="469900" y="1379975"/>
            <a:ext cx="1825200" cy="1803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 rotWithShape="1">
          <a:blip r:embed="rId4">
            <a:alphaModFix/>
          </a:blip>
          <a:srcRect b="37567" l="13751" r="15726" t="7844"/>
          <a:stretch/>
        </p:blipFill>
        <p:spPr>
          <a:xfrm>
            <a:off x="2573125" y="1379963"/>
            <a:ext cx="1761000" cy="18030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0" name="Google Shape;80;p14"/>
          <p:cNvSpPr txBox="1"/>
          <p:nvPr/>
        </p:nvSpPr>
        <p:spPr>
          <a:xfrm>
            <a:off x="575050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Shreya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Coterm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2646175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Allie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BS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2" name="Google Shape;82;p14"/>
          <p:cNvPicPr preferRelativeResize="0"/>
          <p:nvPr/>
        </p:nvPicPr>
        <p:blipFill rotWithShape="1">
          <a:blip r:embed="rId5">
            <a:alphaModFix/>
          </a:blip>
          <a:srcRect b="38800" l="14473" r="2345" t="7226"/>
          <a:stretch/>
        </p:blipFill>
        <p:spPr>
          <a:xfrm>
            <a:off x="4630175" y="1352375"/>
            <a:ext cx="1897800" cy="1858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 rotWithShape="1">
          <a:blip r:embed="rId6">
            <a:alphaModFix/>
          </a:blip>
          <a:srcRect b="7764" l="0" r="0" t="16340"/>
          <a:stretch/>
        </p:blipFill>
        <p:spPr>
          <a:xfrm>
            <a:off x="6904475" y="1321325"/>
            <a:ext cx="1897800" cy="1920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4" name="Google Shape;84;p14"/>
          <p:cNvSpPr txBox="1"/>
          <p:nvPr/>
        </p:nvSpPr>
        <p:spPr>
          <a:xfrm>
            <a:off x="4816850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Emily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Coterm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7045925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Eric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Bs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Problem/ Solution Overview </a:t>
            </a:r>
            <a:endParaRPr/>
          </a:p>
        </p:txBody>
      </p:sp>
      <p:sp>
        <p:nvSpPr>
          <p:cNvPr id="91" name="Google Shape;91;p15"/>
          <p:cNvSpPr txBox="1"/>
          <p:nvPr>
            <p:ph idx="1" type="body"/>
          </p:nvPr>
        </p:nvSpPr>
        <p:spPr>
          <a:xfrm>
            <a:off x="2410100" y="1333300"/>
            <a:ext cx="6321600" cy="32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>
                <a:highlight>
                  <a:schemeClr val="lt1"/>
                </a:highlight>
              </a:rPr>
              <a:t>Menstruating people</a:t>
            </a:r>
            <a:r>
              <a:rPr lang="en" sz="2000"/>
              <a:t> need </a:t>
            </a:r>
            <a:r>
              <a:rPr i="1" lang="en" sz="2000"/>
              <a:t>personalized women’s health care</a:t>
            </a:r>
            <a:r>
              <a:rPr lang="en" sz="2000"/>
              <a:t> instead of a one-size-fits-all solution.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With </a:t>
            </a:r>
            <a:r>
              <a:rPr lang="en" sz="2000">
                <a:solidFill>
                  <a:schemeClr val="lt1"/>
                </a:solidFill>
                <a:highlight>
                  <a:schemeClr val="dk1"/>
                </a:highlight>
              </a:rPr>
              <a:t>IUDIY</a:t>
            </a:r>
            <a:r>
              <a:rPr lang="en" sz="2000"/>
              <a:t>, we empower users</a:t>
            </a:r>
            <a:r>
              <a:rPr i="1" lang="en" sz="2000"/>
              <a:t> to </a:t>
            </a:r>
            <a:r>
              <a:rPr lang="en" sz="2000"/>
              <a:t>understand their needs and get a </a:t>
            </a:r>
            <a:r>
              <a:rPr i="1" lang="en" sz="2000"/>
              <a:t>personalized treatment recommendation</a:t>
            </a:r>
            <a:r>
              <a:rPr lang="en" sz="2000"/>
              <a:t>.</a:t>
            </a:r>
            <a:endParaRPr sz="2000"/>
          </a:p>
        </p:txBody>
      </p:sp>
      <p:pic>
        <p:nvPicPr>
          <p:cNvPr id="92" name="Google Shape;9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575" y="273975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Introducing IUDIY</a:t>
            </a:r>
            <a:endParaRPr/>
          </a:p>
        </p:txBody>
      </p:sp>
      <p:sp>
        <p:nvSpPr>
          <p:cNvPr id="98" name="Google Shape;98;p16"/>
          <p:cNvSpPr txBox="1"/>
          <p:nvPr>
            <p:ph idx="1" type="body"/>
          </p:nvPr>
        </p:nvSpPr>
        <p:spPr>
          <a:xfrm>
            <a:off x="2410100" y="1406975"/>
            <a:ext cx="6321600" cy="31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>
                <a:solidFill>
                  <a:schemeClr val="lt1"/>
                </a:solidFill>
                <a:highlight>
                  <a:schemeClr val="dk1"/>
                </a:highlight>
              </a:rPr>
              <a:t>IUDIY </a:t>
            </a:r>
            <a:r>
              <a:rPr lang="en">
                <a:highlight>
                  <a:schemeClr val="lt1"/>
                </a:highlight>
              </a:rPr>
              <a:t>= </a:t>
            </a:r>
            <a:r>
              <a:rPr b="1" lang="en">
                <a:solidFill>
                  <a:schemeClr val="lt1"/>
                </a:solidFill>
                <a:highlight>
                  <a:schemeClr val="dk1"/>
                </a:highlight>
              </a:rPr>
              <a:t>DIY </a:t>
            </a:r>
            <a:r>
              <a:rPr b="1" lang="en">
                <a:highlight>
                  <a:schemeClr val="lt1"/>
                </a:highlight>
              </a:rPr>
              <a:t>+</a:t>
            </a:r>
            <a:r>
              <a:rPr b="1" lang="en">
                <a:solidFill>
                  <a:schemeClr val="lt1"/>
                </a:solidFill>
                <a:highlight>
                  <a:schemeClr val="dk1"/>
                </a:highlight>
              </a:rPr>
              <a:t> Contraception Method</a:t>
            </a:r>
            <a:endParaRPr b="1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name captures our </a:t>
            </a:r>
            <a:r>
              <a:rPr b="1" lang="en"/>
              <a:t>mission of engineering personalized contraception</a:t>
            </a:r>
            <a:r>
              <a:rPr lang="en"/>
              <a:t>.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Value Proposition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/>
              <a:t>Find contraception</a:t>
            </a:r>
            <a:r>
              <a:rPr lang="en"/>
              <a:t> that is </a:t>
            </a:r>
            <a:r>
              <a:rPr i="1" lang="en"/>
              <a:t>right</a:t>
            </a:r>
            <a:r>
              <a:rPr lang="en"/>
              <a:t> for you, and </a:t>
            </a:r>
            <a:r>
              <a:rPr i="1" lang="en"/>
              <a:t>minimize</a:t>
            </a:r>
            <a:r>
              <a:rPr lang="en"/>
              <a:t> the side effects of contraception.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925" y="2965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type="title"/>
          </p:nvPr>
        </p:nvSpPr>
        <p:spPr>
          <a:xfrm>
            <a:off x="496750" y="728050"/>
            <a:ext cx="26730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Roadmap</a:t>
            </a:r>
            <a:endParaRPr sz="3200"/>
          </a:p>
        </p:txBody>
      </p:sp>
      <p:sp>
        <p:nvSpPr>
          <p:cNvPr id="105" name="Google Shape;105;p17"/>
          <p:cNvSpPr/>
          <p:nvPr/>
        </p:nvSpPr>
        <p:spPr>
          <a:xfrm>
            <a:off x="7103017" y="1937627"/>
            <a:ext cx="706839" cy="1242945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7"/>
          <p:cNvSpPr/>
          <p:nvPr/>
        </p:nvSpPr>
        <p:spPr>
          <a:xfrm>
            <a:off x="1114437" y="3382793"/>
            <a:ext cx="876772" cy="1537112"/>
          </a:xfrm>
          <a:custGeom>
            <a:rect b="b" l="l" r="r" t="t"/>
            <a:pathLst>
              <a:path extrusionOk="0" h="48031" w="27397">
                <a:moveTo>
                  <a:pt x="27397" y="13693"/>
                </a:moveTo>
                <a:cubicBezTo>
                  <a:pt x="27397" y="6156"/>
                  <a:pt x="21229" y="1"/>
                  <a:pt x="13693" y="1"/>
                </a:cubicBezTo>
                <a:cubicBezTo>
                  <a:pt x="6120" y="1"/>
                  <a:pt x="1" y="6156"/>
                  <a:pt x="1" y="13693"/>
                </a:cubicBezTo>
                <a:cubicBezTo>
                  <a:pt x="1" y="20991"/>
                  <a:pt x="5751" y="26980"/>
                  <a:pt x="12895" y="27397"/>
                </a:cubicBezTo>
                <a:lnTo>
                  <a:pt x="12895" y="42827"/>
                </a:lnTo>
                <a:cubicBezTo>
                  <a:pt x="11704" y="43173"/>
                  <a:pt x="11038" y="44196"/>
                  <a:pt x="11038" y="45363"/>
                </a:cubicBezTo>
                <a:cubicBezTo>
                  <a:pt x="11038" y="46816"/>
                  <a:pt x="12216" y="48030"/>
                  <a:pt x="13705" y="48030"/>
                </a:cubicBezTo>
                <a:cubicBezTo>
                  <a:pt x="15157" y="48030"/>
                  <a:pt x="16360" y="46816"/>
                  <a:pt x="16360" y="45363"/>
                </a:cubicBezTo>
                <a:cubicBezTo>
                  <a:pt x="16360" y="44185"/>
                  <a:pt x="15574" y="43161"/>
                  <a:pt x="14538" y="42815"/>
                </a:cubicBezTo>
                <a:lnTo>
                  <a:pt x="14538" y="27397"/>
                </a:lnTo>
                <a:cubicBezTo>
                  <a:pt x="21682" y="26980"/>
                  <a:pt x="27397" y="20991"/>
                  <a:pt x="27397" y="13693"/>
                </a:cubicBezTo>
                <a:close/>
                <a:moveTo>
                  <a:pt x="3084" y="13693"/>
                </a:moveTo>
                <a:cubicBezTo>
                  <a:pt x="3084" y="7847"/>
                  <a:pt x="7835" y="3144"/>
                  <a:pt x="13681" y="3144"/>
                </a:cubicBezTo>
                <a:cubicBezTo>
                  <a:pt x="19527" y="3144"/>
                  <a:pt x="24277" y="7847"/>
                  <a:pt x="24277" y="13693"/>
                </a:cubicBezTo>
                <a:cubicBezTo>
                  <a:pt x="24277" y="19539"/>
                  <a:pt x="19527" y="24289"/>
                  <a:pt x="13681" y="24289"/>
                </a:cubicBezTo>
                <a:cubicBezTo>
                  <a:pt x="7835" y="24289"/>
                  <a:pt x="3084" y="19539"/>
                  <a:pt x="3084" y="1369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7"/>
          <p:cNvSpPr txBox="1"/>
          <p:nvPr/>
        </p:nvSpPr>
        <p:spPr>
          <a:xfrm>
            <a:off x="466000" y="-108775"/>
            <a:ext cx="96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</a:t>
            </a:r>
            <a:endParaRPr sz="7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7"/>
          <p:cNvSpPr/>
          <p:nvPr/>
        </p:nvSpPr>
        <p:spPr>
          <a:xfrm>
            <a:off x="4262914" y="867091"/>
            <a:ext cx="668756" cy="1169019"/>
          </a:xfrm>
          <a:custGeom>
            <a:rect b="b" l="l" r="r" t="t"/>
            <a:pathLst>
              <a:path extrusionOk="0" h="36529" w="20897">
                <a:moveTo>
                  <a:pt x="20896" y="10407"/>
                </a:moveTo>
                <a:cubicBezTo>
                  <a:pt x="20896" y="4680"/>
                  <a:pt x="16217" y="0"/>
                  <a:pt x="10490" y="0"/>
                </a:cubicBezTo>
                <a:cubicBezTo>
                  <a:pt x="4740" y="0"/>
                  <a:pt x="1" y="4680"/>
                  <a:pt x="1" y="10407"/>
                </a:cubicBezTo>
                <a:cubicBezTo>
                  <a:pt x="1" y="15967"/>
                  <a:pt x="4228" y="20515"/>
                  <a:pt x="9728" y="20836"/>
                </a:cubicBezTo>
                <a:lnTo>
                  <a:pt x="9728" y="32564"/>
                </a:lnTo>
                <a:cubicBezTo>
                  <a:pt x="8835" y="32838"/>
                  <a:pt x="8407" y="33600"/>
                  <a:pt x="8407" y="34493"/>
                </a:cubicBezTo>
                <a:cubicBezTo>
                  <a:pt x="8407" y="35600"/>
                  <a:pt x="9347" y="36529"/>
                  <a:pt x="10478" y="36529"/>
                </a:cubicBezTo>
                <a:cubicBezTo>
                  <a:pt x="11586" y="36529"/>
                  <a:pt x="12479" y="35600"/>
                  <a:pt x="12479" y="34493"/>
                </a:cubicBezTo>
                <a:cubicBezTo>
                  <a:pt x="12479" y="33600"/>
                  <a:pt x="11812" y="32826"/>
                  <a:pt x="11074" y="32564"/>
                </a:cubicBezTo>
                <a:lnTo>
                  <a:pt x="11074" y="20836"/>
                </a:lnTo>
                <a:cubicBezTo>
                  <a:pt x="16432" y="20515"/>
                  <a:pt x="20896" y="15967"/>
                  <a:pt x="20896" y="10407"/>
                </a:cubicBezTo>
                <a:close/>
                <a:moveTo>
                  <a:pt x="2454" y="10407"/>
                </a:moveTo>
                <a:cubicBezTo>
                  <a:pt x="2454" y="5965"/>
                  <a:pt x="6061" y="2382"/>
                  <a:pt x="10502" y="2382"/>
                </a:cubicBezTo>
                <a:cubicBezTo>
                  <a:pt x="14955" y="2382"/>
                  <a:pt x="18563" y="5965"/>
                  <a:pt x="18563" y="10407"/>
                </a:cubicBezTo>
                <a:cubicBezTo>
                  <a:pt x="18563" y="14859"/>
                  <a:pt x="14955" y="18467"/>
                  <a:pt x="10502" y="18467"/>
                </a:cubicBezTo>
                <a:cubicBezTo>
                  <a:pt x="6061" y="18467"/>
                  <a:pt x="2454" y="14859"/>
                  <a:pt x="2454" y="1040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7"/>
          <p:cNvSpPr txBox="1"/>
          <p:nvPr>
            <p:ph type="title"/>
          </p:nvPr>
        </p:nvSpPr>
        <p:spPr>
          <a:xfrm>
            <a:off x="848275" y="2903100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Sketching Explorations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10" name="Google Shape;110;p17"/>
          <p:cNvSpPr txBox="1"/>
          <p:nvPr>
            <p:ph type="title"/>
          </p:nvPr>
        </p:nvSpPr>
        <p:spPr>
          <a:xfrm>
            <a:off x="6751875" y="1645375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Low-fi Prototype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11" name="Google Shape;111;p17"/>
          <p:cNvSpPr txBox="1"/>
          <p:nvPr>
            <p:ph type="title"/>
          </p:nvPr>
        </p:nvSpPr>
        <p:spPr>
          <a:xfrm>
            <a:off x="4047525" y="400650"/>
            <a:ext cx="1099500" cy="5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Testing Methodology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grpSp>
        <p:nvGrpSpPr>
          <p:cNvPr id="112" name="Google Shape;112;p17"/>
          <p:cNvGrpSpPr/>
          <p:nvPr/>
        </p:nvGrpSpPr>
        <p:grpSpPr>
          <a:xfrm>
            <a:off x="613175" y="0"/>
            <a:ext cx="7657558" cy="5143570"/>
            <a:chOff x="613175" y="0"/>
            <a:chExt cx="7657558" cy="5143570"/>
          </a:xfrm>
        </p:grpSpPr>
        <p:sp>
          <p:nvSpPr>
            <p:cNvPr id="113" name="Google Shape;113;p17"/>
            <p:cNvSpPr/>
            <p:nvPr/>
          </p:nvSpPr>
          <p:spPr>
            <a:xfrm>
              <a:off x="613175" y="0"/>
              <a:ext cx="7657558" cy="5143570"/>
            </a:xfrm>
            <a:custGeom>
              <a:rect b="b" l="l" r="r" t="t"/>
              <a:pathLst>
                <a:path extrusionOk="0" h="160724" w="239280">
                  <a:moveTo>
                    <a:pt x="0" y="160723"/>
                  </a:moveTo>
                  <a:lnTo>
                    <a:pt x="178630" y="102192"/>
                  </a:lnTo>
                  <a:cubicBezTo>
                    <a:pt x="180404" y="101656"/>
                    <a:pt x="180618" y="99596"/>
                    <a:pt x="178951" y="98811"/>
                  </a:cubicBezTo>
                  <a:lnTo>
                    <a:pt x="119694" y="71843"/>
                  </a:lnTo>
                  <a:lnTo>
                    <a:pt x="113717" y="69105"/>
                  </a:lnTo>
                  <a:cubicBezTo>
                    <a:pt x="110585" y="67688"/>
                    <a:pt x="111121" y="63842"/>
                    <a:pt x="114574" y="63032"/>
                  </a:cubicBezTo>
                  <a:lnTo>
                    <a:pt x="120801" y="61568"/>
                  </a:lnTo>
                  <a:lnTo>
                    <a:pt x="216051" y="39232"/>
                  </a:lnTo>
                  <a:cubicBezTo>
                    <a:pt x="217253" y="38946"/>
                    <a:pt x="217361" y="37529"/>
                    <a:pt x="216158" y="37136"/>
                  </a:cubicBezTo>
                  <a:lnTo>
                    <a:pt x="160877" y="19027"/>
                  </a:lnTo>
                  <a:lnTo>
                    <a:pt x="160806" y="18991"/>
                  </a:lnTo>
                  <a:cubicBezTo>
                    <a:pt x="159425" y="18527"/>
                    <a:pt x="159460" y="16860"/>
                    <a:pt x="160913" y="16467"/>
                  </a:cubicBezTo>
                  <a:lnTo>
                    <a:pt x="160913" y="16467"/>
                  </a:lnTo>
                  <a:lnTo>
                    <a:pt x="221278" y="1"/>
                  </a:lnTo>
                  <a:lnTo>
                    <a:pt x="168855" y="16932"/>
                  </a:lnTo>
                  <a:cubicBezTo>
                    <a:pt x="168069" y="17182"/>
                    <a:pt x="168069" y="18110"/>
                    <a:pt x="168890" y="18313"/>
                  </a:cubicBezTo>
                  <a:lnTo>
                    <a:pt x="233791" y="35708"/>
                  </a:lnTo>
                  <a:lnTo>
                    <a:pt x="236399" y="36422"/>
                  </a:lnTo>
                  <a:cubicBezTo>
                    <a:pt x="239244" y="37172"/>
                    <a:pt x="239280" y="40518"/>
                    <a:pt x="236434" y="41327"/>
                  </a:cubicBezTo>
                  <a:lnTo>
                    <a:pt x="233625" y="42078"/>
                  </a:lnTo>
                  <a:lnTo>
                    <a:pt x="144875" y="66652"/>
                  </a:lnTo>
                  <a:cubicBezTo>
                    <a:pt x="143351" y="67081"/>
                    <a:pt x="143244" y="68795"/>
                    <a:pt x="144661" y="69355"/>
                  </a:cubicBezTo>
                  <a:lnTo>
                    <a:pt x="210360" y="95322"/>
                  </a:lnTo>
                  <a:lnTo>
                    <a:pt x="220313" y="99239"/>
                  </a:lnTo>
                  <a:cubicBezTo>
                    <a:pt x="223802" y="100620"/>
                    <a:pt x="223623" y="104788"/>
                    <a:pt x="220063" y="105990"/>
                  </a:cubicBezTo>
                  <a:lnTo>
                    <a:pt x="209431" y="109550"/>
                  </a:lnTo>
                  <a:lnTo>
                    <a:pt x="53197" y="160723"/>
                  </a:lnTo>
                  <a:close/>
                </a:path>
              </a:pathLst>
            </a:custGeom>
            <a:solidFill>
              <a:srgbClr val="FF57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7"/>
            <p:cNvSpPr/>
            <p:nvPr/>
          </p:nvSpPr>
          <p:spPr>
            <a:xfrm>
              <a:off x="2445901" y="4711376"/>
              <a:ext cx="143659" cy="69381"/>
            </a:xfrm>
            <a:custGeom>
              <a:rect b="b" l="l" r="r" t="t"/>
              <a:pathLst>
                <a:path extrusionOk="0" h="2168" w="4489">
                  <a:moveTo>
                    <a:pt x="4203" y="0"/>
                  </a:moveTo>
                  <a:lnTo>
                    <a:pt x="0" y="1346"/>
                  </a:lnTo>
                  <a:lnTo>
                    <a:pt x="286" y="2167"/>
                  </a:lnTo>
                  <a:lnTo>
                    <a:pt x="4489" y="810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7"/>
            <p:cNvSpPr/>
            <p:nvPr/>
          </p:nvSpPr>
          <p:spPr>
            <a:xfrm>
              <a:off x="2715647" y="4626027"/>
              <a:ext cx="142539" cy="69381"/>
            </a:xfrm>
            <a:custGeom>
              <a:rect b="b" l="l" r="r" t="t"/>
              <a:pathLst>
                <a:path extrusionOk="0" h="2168" w="4454">
                  <a:moveTo>
                    <a:pt x="4204" y="0"/>
                  </a:moveTo>
                  <a:lnTo>
                    <a:pt x="1" y="1346"/>
                  </a:lnTo>
                  <a:lnTo>
                    <a:pt x="251" y="2167"/>
                  </a:lnTo>
                  <a:lnTo>
                    <a:pt x="4454" y="810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2984272" y="4540677"/>
              <a:ext cx="143691" cy="68229"/>
            </a:xfrm>
            <a:custGeom>
              <a:rect b="b" l="l" r="r" t="t"/>
              <a:pathLst>
                <a:path extrusionOk="0" h="2132" w="4490">
                  <a:moveTo>
                    <a:pt x="4204" y="0"/>
                  </a:moveTo>
                  <a:lnTo>
                    <a:pt x="1" y="1310"/>
                  </a:lnTo>
                  <a:lnTo>
                    <a:pt x="251" y="2132"/>
                  </a:lnTo>
                  <a:lnTo>
                    <a:pt x="4489" y="774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7"/>
            <p:cNvSpPr/>
            <p:nvPr/>
          </p:nvSpPr>
          <p:spPr>
            <a:xfrm>
              <a:off x="3254049" y="4454944"/>
              <a:ext cx="142539" cy="68613"/>
            </a:xfrm>
            <a:custGeom>
              <a:rect b="b" l="l" r="r" t="t"/>
              <a:pathLst>
                <a:path extrusionOk="0" h="2144" w="4454">
                  <a:moveTo>
                    <a:pt x="4203" y="0"/>
                  </a:moveTo>
                  <a:lnTo>
                    <a:pt x="0" y="1322"/>
                  </a:lnTo>
                  <a:lnTo>
                    <a:pt x="250" y="2144"/>
                  </a:lnTo>
                  <a:lnTo>
                    <a:pt x="4453" y="786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7"/>
            <p:cNvSpPr/>
            <p:nvPr/>
          </p:nvSpPr>
          <p:spPr>
            <a:xfrm>
              <a:off x="1393865" y="5045926"/>
              <a:ext cx="143691" cy="69349"/>
            </a:xfrm>
            <a:custGeom>
              <a:rect b="b" l="l" r="r" t="t"/>
              <a:pathLst>
                <a:path extrusionOk="0" h="2167" w="4490">
                  <a:moveTo>
                    <a:pt x="4204" y="0"/>
                  </a:moveTo>
                  <a:lnTo>
                    <a:pt x="1" y="1345"/>
                  </a:lnTo>
                  <a:lnTo>
                    <a:pt x="287" y="2167"/>
                  </a:lnTo>
                  <a:lnTo>
                    <a:pt x="4490" y="810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1664027" y="4960576"/>
              <a:ext cx="142155" cy="69349"/>
            </a:xfrm>
            <a:custGeom>
              <a:rect b="b" l="l" r="r" t="t"/>
              <a:pathLst>
                <a:path extrusionOk="0" h="2167" w="4442">
                  <a:moveTo>
                    <a:pt x="4192" y="0"/>
                  </a:moveTo>
                  <a:lnTo>
                    <a:pt x="1" y="1345"/>
                  </a:lnTo>
                  <a:lnTo>
                    <a:pt x="239" y="2167"/>
                  </a:lnTo>
                  <a:lnTo>
                    <a:pt x="4442" y="810"/>
                  </a:lnTo>
                  <a:lnTo>
                    <a:pt x="41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7"/>
            <p:cNvSpPr/>
            <p:nvPr/>
          </p:nvSpPr>
          <p:spPr>
            <a:xfrm>
              <a:off x="1932652" y="4875227"/>
              <a:ext cx="143307" cy="68229"/>
            </a:xfrm>
            <a:custGeom>
              <a:rect b="b" l="l" r="r" t="t"/>
              <a:pathLst>
                <a:path extrusionOk="0" h="2132" w="4478">
                  <a:moveTo>
                    <a:pt x="4191" y="0"/>
                  </a:moveTo>
                  <a:lnTo>
                    <a:pt x="0" y="1310"/>
                  </a:lnTo>
                  <a:lnTo>
                    <a:pt x="239" y="2131"/>
                  </a:lnTo>
                  <a:lnTo>
                    <a:pt x="4477" y="774"/>
                  </a:lnTo>
                  <a:lnTo>
                    <a:pt x="41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2202430" y="4789877"/>
              <a:ext cx="142123" cy="68229"/>
            </a:xfrm>
            <a:custGeom>
              <a:rect b="b" l="l" r="r" t="t"/>
              <a:pathLst>
                <a:path extrusionOk="0" h="2132" w="4441">
                  <a:moveTo>
                    <a:pt x="4191" y="0"/>
                  </a:moveTo>
                  <a:lnTo>
                    <a:pt x="0" y="1310"/>
                  </a:lnTo>
                  <a:lnTo>
                    <a:pt x="238" y="2131"/>
                  </a:lnTo>
                  <a:lnTo>
                    <a:pt x="4441" y="774"/>
                  </a:lnTo>
                  <a:lnTo>
                    <a:pt x="41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3522675" y="4369594"/>
              <a:ext cx="142507" cy="67461"/>
            </a:xfrm>
            <a:custGeom>
              <a:rect b="b" l="l" r="r" t="t"/>
              <a:pathLst>
                <a:path extrusionOk="0" h="2108" w="4453">
                  <a:moveTo>
                    <a:pt x="4203" y="0"/>
                  </a:moveTo>
                  <a:lnTo>
                    <a:pt x="0" y="1322"/>
                  </a:lnTo>
                  <a:lnTo>
                    <a:pt x="250" y="2108"/>
                  </a:lnTo>
                  <a:lnTo>
                    <a:pt x="4453" y="751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7"/>
            <p:cNvSpPr/>
            <p:nvPr/>
          </p:nvSpPr>
          <p:spPr>
            <a:xfrm>
              <a:off x="3792420" y="4283092"/>
              <a:ext cx="142539" cy="67493"/>
            </a:xfrm>
            <a:custGeom>
              <a:rect b="b" l="l" r="r" t="t"/>
              <a:pathLst>
                <a:path extrusionOk="0" h="2109" w="4454">
                  <a:moveTo>
                    <a:pt x="4204" y="1"/>
                  </a:moveTo>
                  <a:lnTo>
                    <a:pt x="1" y="1358"/>
                  </a:lnTo>
                  <a:lnTo>
                    <a:pt x="251" y="2108"/>
                  </a:lnTo>
                  <a:lnTo>
                    <a:pt x="4454" y="787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7"/>
            <p:cNvSpPr/>
            <p:nvPr/>
          </p:nvSpPr>
          <p:spPr>
            <a:xfrm>
              <a:off x="4061046" y="4197743"/>
              <a:ext cx="142539" cy="67493"/>
            </a:xfrm>
            <a:custGeom>
              <a:rect b="b" l="l" r="r" t="t"/>
              <a:pathLst>
                <a:path extrusionOk="0" h="2109" w="4454">
                  <a:moveTo>
                    <a:pt x="4204" y="1"/>
                  </a:moveTo>
                  <a:lnTo>
                    <a:pt x="1" y="1358"/>
                  </a:lnTo>
                  <a:lnTo>
                    <a:pt x="251" y="2108"/>
                  </a:lnTo>
                  <a:lnTo>
                    <a:pt x="4454" y="751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7"/>
            <p:cNvSpPr/>
            <p:nvPr/>
          </p:nvSpPr>
          <p:spPr>
            <a:xfrm>
              <a:off x="4330823" y="4112393"/>
              <a:ext cx="142539" cy="66341"/>
            </a:xfrm>
            <a:custGeom>
              <a:rect b="b" l="l" r="r" t="t"/>
              <a:pathLst>
                <a:path extrusionOk="0" h="2073" w="4454">
                  <a:moveTo>
                    <a:pt x="4203" y="1"/>
                  </a:moveTo>
                  <a:lnTo>
                    <a:pt x="0" y="1358"/>
                  </a:lnTo>
                  <a:lnTo>
                    <a:pt x="215" y="2072"/>
                  </a:lnTo>
                  <a:lnTo>
                    <a:pt x="4453" y="715"/>
                  </a:lnTo>
                  <a:lnTo>
                    <a:pt x="4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7"/>
            <p:cNvSpPr/>
            <p:nvPr/>
          </p:nvSpPr>
          <p:spPr>
            <a:xfrm>
              <a:off x="4599448" y="4027044"/>
              <a:ext cx="142539" cy="66341"/>
            </a:xfrm>
            <a:custGeom>
              <a:rect b="b" l="l" r="r" t="t"/>
              <a:pathLst>
                <a:path extrusionOk="0" h="2073" w="4454">
                  <a:moveTo>
                    <a:pt x="4239" y="1"/>
                  </a:moveTo>
                  <a:lnTo>
                    <a:pt x="0" y="1358"/>
                  </a:lnTo>
                  <a:lnTo>
                    <a:pt x="250" y="2072"/>
                  </a:lnTo>
                  <a:lnTo>
                    <a:pt x="4453" y="715"/>
                  </a:lnTo>
                  <a:lnTo>
                    <a:pt x="42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4869194" y="3941694"/>
              <a:ext cx="141387" cy="64805"/>
            </a:xfrm>
            <a:custGeom>
              <a:rect b="b" l="l" r="r" t="t"/>
              <a:pathLst>
                <a:path extrusionOk="0" h="2025" w="4418">
                  <a:moveTo>
                    <a:pt x="4204" y="1"/>
                  </a:moveTo>
                  <a:lnTo>
                    <a:pt x="1" y="1322"/>
                  </a:lnTo>
                  <a:lnTo>
                    <a:pt x="215" y="2025"/>
                  </a:lnTo>
                  <a:lnTo>
                    <a:pt x="4418" y="679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5137819" y="3856345"/>
              <a:ext cx="142539" cy="64805"/>
            </a:xfrm>
            <a:custGeom>
              <a:rect b="b" l="l" r="r" t="t"/>
              <a:pathLst>
                <a:path extrusionOk="0" h="2025" w="4454">
                  <a:moveTo>
                    <a:pt x="4239" y="1"/>
                  </a:moveTo>
                  <a:lnTo>
                    <a:pt x="1" y="1322"/>
                  </a:lnTo>
                  <a:lnTo>
                    <a:pt x="215" y="2025"/>
                  </a:lnTo>
                  <a:lnTo>
                    <a:pt x="4454" y="679"/>
                  </a:lnTo>
                  <a:lnTo>
                    <a:pt x="42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5407596" y="3770995"/>
              <a:ext cx="141387" cy="63685"/>
            </a:xfrm>
            <a:custGeom>
              <a:rect b="b" l="l" r="r" t="t"/>
              <a:pathLst>
                <a:path extrusionOk="0" h="1990" w="4418">
                  <a:moveTo>
                    <a:pt x="4203" y="1"/>
                  </a:moveTo>
                  <a:lnTo>
                    <a:pt x="0" y="1322"/>
                  </a:lnTo>
                  <a:lnTo>
                    <a:pt x="215" y="1989"/>
                  </a:lnTo>
                  <a:lnTo>
                    <a:pt x="4418" y="644"/>
                  </a:lnTo>
                  <a:lnTo>
                    <a:pt x="4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5676222" y="3684526"/>
              <a:ext cx="141387" cy="63653"/>
            </a:xfrm>
            <a:custGeom>
              <a:rect b="b" l="l" r="r" t="t"/>
              <a:pathLst>
                <a:path extrusionOk="0" h="1989" w="4418">
                  <a:moveTo>
                    <a:pt x="4239" y="0"/>
                  </a:moveTo>
                  <a:lnTo>
                    <a:pt x="0" y="1357"/>
                  </a:lnTo>
                  <a:lnTo>
                    <a:pt x="215" y="1988"/>
                  </a:lnTo>
                  <a:lnTo>
                    <a:pt x="4418" y="679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7"/>
            <p:cNvSpPr/>
            <p:nvPr/>
          </p:nvSpPr>
          <p:spPr>
            <a:xfrm>
              <a:off x="5945967" y="3599176"/>
              <a:ext cx="141419" cy="63653"/>
            </a:xfrm>
            <a:custGeom>
              <a:rect b="b" l="l" r="r" t="t"/>
              <a:pathLst>
                <a:path extrusionOk="0" h="1989" w="4419">
                  <a:moveTo>
                    <a:pt x="4204" y="0"/>
                  </a:moveTo>
                  <a:lnTo>
                    <a:pt x="1" y="1357"/>
                  </a:lnTo>
                  <a:lnTo>
                    <a:pt x="215" y="1988"/>
                  </a:lnTo>
                  <a:lnTo>
                    <a:pt x="4418" y="643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7"/>
            <p:cNvSpPr/>
            <p:nvPr/>
          </p:nvSpPr>
          <p:spPr>
            <a:xfrm>
              <a:off x="6214593" y="3513827"/>
              <a:ext cx="141387" cy="62501"/>
            </a:xfrm>
            <a:custGeom>
              <a:rect b="b" l="l" r="r" t="t"/>
              <a:pathLst>
                <a:path extrusionOk="0" h="1953" w="4418">
                  <a:moveTo>
                    <a:pt x="4239" y="0"/>
                  </a:moveTo>
                  <a:lnTo>
                    <a:pt x="1" y="1346"/>
                  </a:lnTo>
                  <a:lnTo>
                    <a:pt x="215" y="1953"/>
                  </a:lnTo>
                  <a:lnTo>
                    <a:pt x="4418" y="643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7"/>
            <p:cNvSpPr/>
            <p:nvPr/>
          </p:nvSpPr>
          <p:spPr>
            <a:xfrm>
              <a:off x="6484370" y="3428477"/>
              <a:ext cx="141387" cy="62501"/>
            </a:xfrm>
            <a:custGeom>
              <a:rect b="b" l="l" r="r" t="t"/>
              <a:pathLst>
                <a:path extrusionOk="0" h="1953" w="4418">
                  <a:moveTo>
                    <a:pt x="4203" y="0"/>
                  </a:moveTo>
                  <a:lnTo>
                    <a:pt x="0" y="1310"/>
                  </a:lnTo>
                  <a:lnTo>
                    <a:pt x="179" y="1953"/>
                  </a:lnTo>
                  <a:lnTo>
                    <a:pt x="4418" y="607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7"/>
            <p:cNvSpPr/>
            <p:nvPr/>
          </p:nvSpPr>
          <p:spPr>
            <a:xfrm>
              <a:off x="6752995" y="3343128"/>
              <a:ext cx="141387" cy="61381"/>
            </a:xfrm>
            <a:custGeom>
              <a:rect b="b" l="l" r="r" t="t"/>
              <a:pathLst>
                <a:path extrusionOk="0" h="1918" w="4418">
                  <a:moveTo>
                    <a:pt x="4239" y="0"/>
                  </a:moveTo>
                  <a:lnTo>
                    <a:pt x="0" y="1310"/>
                  </a:lnTo>
                  <a:lnTo>
                    <a:pt x="215" y="1917"/>
                  </a:lnTo>
                  <a:lnTo>
                    <a:pt x="4418" y="572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7"/>
            <p:cNvSpPr/>
            <p:nvPr/>
          </p:nvSpPr>
          <p:spPr>
            <a:xfrm>
              <a:off x="7022773" y="3192622"/>
              <a:ext cx="57156" cy="126538"/>
            </a:xfrm>
            <a:custGeom>
              <a:rect b="b" l="l" r="r" t="t"/>
              <a:pathLst>
                <a:path extrusionOk="0" h="3954" w="1786">
                  <a:moveTo>
                    <a:pt x="536" y="0"/>
                  </a:moveTo>
                  <a:lnTo>
                    <a:pt x="286" y="572"/>
                  </a:lnTo>
                  <a:cubicBezTo>
                    <a:pt x="572" y="715"/>
                    <a:pt x="822" y="893"/>
                    <a:pt x="964" y="1179"/>
                  </a:cubicBezTo>
                  <a:cubicBezTo>
                    <a:pt x="1107" y="1429"/>
                    <a:pt x="1179" y="1750"/>
                    <a:pt x="1143" y="2072"/>
                  </a:cubicBezTo>
                  <a:cubicBezTo>
                    <a:pt x="1107" y="2358"/>
                    <a:pt x="1000" y="2679"/>
                    <a:pt x="786" y="2881"/>
                  </a:cubicBezTo>
                  <a:cubicBezTo>
                    <a:pt x="572" y="3096"/>
                    <a:pt x="357" y="3274"/>
                    <a:pt x="0" y="3346"/>
                  </a:cubicBezTo>
                  <a:lnTo>
                    <a:pt x="179" y="3953"/>
                  </a:lnTo>
                  <a:cubicBezTo>
                    <a:pt x="572" y="3846"/>
                    <a:pt x="1000" y="3596"/>
                    <a:pt x="1250" y="3274"/>
                  </a:cubicBezTo>
                  <a:cubicBezTo>
                    <a:pt x="1536" y="2953"/>
                    <a:pt x="1715" y="2536"/>
                    <a:pt x="1750" y="2108"/>
                  </a:cubicBezTo>
                  <a:cubicBezTo>
                    <a:pt x="1786" y="1679"/>
                    <a:pt x="1715" y="1250"/>
                    <a:pt x="1500" y="857"/>
                  </a:cubicBezTo>
                  <a:cubicBezTo>
                    <a:pt x="1286" y="500"/>
                    <a:pt x="929" y="179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7"/>
            <p:cNvSpPr/>
            <p:nvPr/>
          </p:nvSpPr>
          <p:spPr>
            <a:xfrm>
              <a:off x="6772421" y="3082503"/>
              <a:ext cx="137963" cy="72806"/>
            </a:xfrm>
            <a:custGeom>
              <a:rect b="b" l="l" r="r" t="t"/>
              <a:pathLst>
                <a:path extrusionOk="0" h="2275" w="4311">
                  <a:moveTo>
                    <a:pt x="215" y="0"/>
                  </a:moveTo>
                  <a:lnTo>
                    <a:pt x="1" y="572"/>
                  </a:lnTo>
                  <a:lnTo>
                    <a:pt x="4061" y="2274"/>
                  </a:lnTo>
                  <a:lnTo>
                    <a:pt x="4311" y="1739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7"/>
            <p:cNvSpPr/>
            <p:nvPr/>
          </p:nvSpPr>
          <p:spPr>
            <a:xfrm>
              <a:off x="6512948" y="2972000"/>
              <a:ext cx="136811" cy="72806"/>
            </a:xfrm>
            <a:custGeom>
              <a:rect b="b" l="l" r="r" t="t"/>
              <a:pathLst>
                <a:path extrusionOk="0" h="2275" w="4275">
                  <a:moveTo>
                    <a:pt x="215" y="0"/>
                  </a:moveTo>
                  <a:lnTo>
                    <a:pt x="0" y="536"/>
                  </a:lnTo>
                  <a:lnTo>
                    <a:pt x="4060" y="2275"/>
                  </a:lnTo>
                  <a:lnTo>
                    <a:pt x="4275" y="1739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7"/>
            <p:cNvSpPr/>
            <p:nvPr/>
          </p:nvSpPr>
          <p:spPr>
            <a:xfrm>
              <a:off x="6252323" y="2861497"/>
              <a:ext cx="137579" cy="71686"/>
            </a:xfrm>
            <a:custGeom>
              <a:rect b="b" l="l" r="r" t="t"/>
              <a:pathLst>
                <a:path extrusionOk="0" h="2240" w="4299">
                  <a:moveTo>
                    <a:pt x="251" y="1"/>
                  </a:moveTo>
                  <a:lnTo>
                    <a:pt x="1" y="501"/>
                  </a:lnTo>
                  <a:lnTo>
                    <a:pt x="4096" y="2239"/>
                  </a:lnTo>
                  <a:lnTo>
                    <a:pt x="4299" y="1751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7"/>
            <p:cNvSpPr/>
            <p:nvPr/>
          </p:nvSpPr>
          <p:spPr>
            <a:xfrm>
              <a:off x="5992850" y="2750994"/>
              <a:ext cx="136427" cy="72070"/>
            </a:xfrm>
            <a:custGeom>
              <a:rect b="b" l="l" r="r" t="t"/>
              <a:pathLst>
                <a:path extrusionOk="0" h="2252" w="4263">
                  <a:moveTo>
                    <a:pt x="215" y="1"/>
                  </a:moveTo>
                  <a:lnTo>
                    <a:pt x="0" y="501"/>
                  </a:lnTo>
                  <a:lnTo>
                    <a:pt x="4049" y="2251"/>
                  </a:lnTo>
                  <a:lnTo>
                    <a:pt x="4263" y="1715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7"/>
            <p:cNvSpPr/>
            <p:nvPr/>
          </p:nvSpPr>
          <p:spPr>
            <a:xfrm>
              <a:off x="5733377" y="2640874"/>
              <a:ext cx="136427" cy="70534"/>
            </a:xfrm>
            <a:custGeom>
              <a:rect b="b" l="l" r="r" t="t"/>
              <a:pathLst>
                <a:path extrusionOk="0" h="2204" w="4263">
                  <a:moveTo>
                    <a:pt x="215" y="1"/>
                  </a:moveTo>
                  <a:lnTo>
                    <a:pt x="0" y="453"/>
                  </a:lnTo>
                  <a:lnTo>
                    <a:pt x="4048" y="2204"/>
                  </a:lnTo>
                  <a:lnTo>
                    <a:pt x="4263" y="1704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7"/>
            <p:cNvSpPr/>
            <p:nvPr/>
          </p:nvSpPr>
          <p:spPr>
            <a:xfrm>
              <a:off x="5473905" y="2530403"/>
              <a:ext cx="136427" cy="70502"/>
            </a:xfrm>
            <a:custGeom>
              <a:rect b="b" l="l" r="r" t="t"/>
              <a:pathLst>
                <a:path extrusionOk="0" h="2203" w="4263">
                  <a:moveTo>
                    <a:pt x="179" y="0"/>
                  </a:moveTo>
                  <a:lnTo>
                    <a:pt x="0" y="464"/>
                  </a:lnTo>
                  <a:lnTo>
                    <a:pt x="4048" y="2203"/>
                  </a:lnTo>
                  <a:lnTo>
                    <a:pt x="4263" y="1703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5214048" y="2418748"/>
              <a:ext cx="135659" cy="70534"/>
            </a:xfrm>
            <a:custGeom>
              <a:rect b="b" l="l" r="r" t="t"/>
              <a:pathLst>
                <a:path extrusionOk="0" h="2204" w="4239">
                  <a:moveTo>
                    <a:pt x="179" y="1"/>
                  </a:moveTo>
                  <a:lnTo>
                    <a:pt x="0" y="465"/>
                  </a:lnTo>
                  <a:lnTo>
                    <a:pt x="4060" y="2203"/>
                  </a:lnTo>
                  <a:lnTo>
                    <a:pt x="4239" y="1751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4953423" y="2308245"/>
              <a:ext cx="136811" cy="70918"/>
            </a:xfrm>
            <a:custGeom>
              <a:rect b="b" l="l" r="r" t="t"/>
              <a:pathLst>
                <a:path extrusionOk="0" h="2216" w="4275">
                  <a:moveTo>
                    <a:pt x="214" y="1"/>
                  </a:moveTo>
                  <a:lnTo>
                    <a:pt x="0" y="465"/>
                  </a:lnTo>
                  <a:lnTo>
                    <a:pt x="4060" y="2215"/>
                  </a:lnTo>
                  <a:lnTo>
                    <a:pt x="4275" y="175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4693950" y="2198126"/>
              <a:ext cx="136811" cy="69381"/>
            </a:xfrm>
            <a:custGeom>
              <a:rect b="b" l="l" r="r" t="t"/>
              <a:pathLst>
                <a:path extrusionOk="0" h="2168" w="4275">
                  <a:moveTo>
                    <a:pt x="214" y="1"/>
                  </a:moveTo>
                  <a:lnTo>
                    <a:pt x="0" y="418"/>
                  </a:lnTo>
                  <a:cubicBezTo>
                    <a:pt x="357" y="596"/>
                    <a:pt x="679" y="703"/>
                    <a:pt x="1036" y="882"/>
                  </a:cubicBezTo>
                  <a:lnTo>
                    <a:pt x="2036" y="1311"/>
                  </a:lnTo>
                  <a:lnTo>
                    <a:pt x="4060" y="2168"/>
                  </a:lnTo>
                  <a:lnTo>
                    <a:pt x="4274" y="1739"/>
                  </a:lnTo>
                  <a:lnTo>
                    <a:pt x="2203" y="846"/>
                  </a:lnTo>
                  <a:lnTo>
                    <a:pt x="1214" y="418"/>
                  </a:lnTo>
                  <a:cubicBezTo>
                    <a:pt x="893" y="275"/>
                    <a:pt x="500" y="144"/>
                    <a:pt x="2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7"/>
            <p:cNvSpPr/>
            <p:nvPr/>
          </p:nvSpPr>
          <p:spPr>
            <a:xfrm>
              <a:off x="4682494" y="2038500"/>
              <a:ext cx="141387" cy="53732"/>
            </a:xfrm>
            <a:custGeom>
              <a:rect b="b" l="l" r="r" t="t"/>
              <a:pathLst>
                <a:path extrusionOk="0" h="1679" w="4418">
                  <a:moveTo>
                    <a:pt x="4311" y="0"/>
                  </a:moveTo>
                  <a:lnTo>
                    <a:pt x="2144" y="536"/>
                  </a:lnTo>
                  <a:lnTo>
                    <a:pt x="1072" y="822"/>
                  </a:lnTo>
                  <a:cubicBezTo>
                    <a:pt x="715" y="893"/>
                    <a:pt x="322" y="1036"/>
                    <a:pt x="1" y="1322"/>
                  </a:cubicBezTo>
                  <a:lnTo>
                    <a:pt x="287" y="1679"/>
                  </a:lnTo>
                  <a:cubicBezTo>
                    <a:pt x="537" y="1465"/>
                    <a:pt x="822" y="1358"/>
                    <a:pt x="1215" y="1250"/>
                  </a:cubicBezTo>
                  <a:lnTo>
                    <a:pt x="2287" y="1000"/>
                  </a:lnTo>
                  <a:lnTo>
                    <a:pt x="4418" y="429"/>
                  </a:lnTo>
                  <a:lnTo>
                    <a:pt x="43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7"/>
            <p:cNvSpPr/>
            <p:nvPr/>
          </p:nvSpPr>
          <p:spPr>
            <a:xfrm>
              <a:off x="4956847" y="1969151"/>
              <a:ext cx="140235" cy="48036"/>
            </a:xfrm>
            <a:custGeom>
              <a:rect b="b" l="l" r="r" t="t"/>
              <a:pathLst>
                <a:path extrusionOk="0" h="1501" w="4382">
                  <a:moveTo>
                    <a:pt x="4275" y="0"/>
                  </a:moveTo>
                  <a:lnTo>
                    <a:pt x="0" y="1072"/>
                  </a:lnTo>
                  <a:lnTo>
                    <a:pt x="107" y="1500"/>
                  </a:lnTo>
                  <a:lnTo>
                    <a:pt x="4382" y="393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7"/>
            <p:cNvSpPr/>
            <p:nvPr/>
          </p:nvSpPr>
          <p:spPr>
            <a:xfrm>
              <a:off x="5230049" y="1898651"/>
              <a:ext cx="140235" cy="48804"/>
            </a:xfrm>
            <a:custGeom>
              <a:rect b="b" l="l" r="r" t="t"/>
              <a:pathLst>
                <a:path extrusionOk="0" h="1525" w="4382">
                  <a:moveTo>
                    <a:pt x="4274" y="1"/>
                  </a:moveTo>
                  <a:lnTo>
                    <a:pt x="0" y="1108"/>
                  </a:lnTo>
                  <a:lnTo>
                    <a:pt x="107" y="1525"/>
                  </a:lnTo>
                  <a:lnTo>
                    <a:pt x="4382" y="429"/>
                  </a:lnTo>
                  <a:lnTo>
                    <a:pt x="42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7"/>
            <p:cNvSpPr/>
            <p:nvPr/>
          </p:nvSpPr>
          <p:spPr>
            <a:xfrm>
              <a:off x="5504371" y="1829302"/>
              <a:ext cx="140235" cy="47652"/>
            </a:xfrm>
            <a:custGeom>
              <a:rect b="b" l="l" r="r" t="t"/>
              <a:pathLst>
                <a:path extrusionOk="0" h="1489" w="4382">
                  <a:moveTo>
                    <a:pt x="4275" y="1"/>
                  </a:moveTo>
                  <a:lnTo>
                    <a:pt x="1" y="1060"/>
                  </a:lnTo>
                  <a:lnTo>
                    <a:pt x="108" y="1489"/>
                  </a:lnTo>
                  <a:lnTo>
                    <a:pt x="4382" y="394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7"/>
            <p:cNvSpPr/>
            <p:nvPr/>
          </p:nvSpPr>
          <p:spPr>
            <a:xfrm>
              <a:off x="5777572" y="1758450"/>
              <a:ext cx="140235" cy="48036"/>
            </a:xfrm>
            <a:custGeom>
              <a:rect b="b" l="l" r="r" t="t"/>
              <a:pathLst>
                <a:path extrusionOk="0" h="1501" w="4382">
                  <a:moveTo>
                    <a:pt x="4275" y="0"/>
                  </a:moveTo>
                  <a:lnTo>
                    <a:pt x="0" y="1107"/>
                  </a:lnTo>
                  <a:lnTo>
                    <a:pt x="108" y="1500"/>
                  </a:lnTo>
                  <a:lnTo>
                    <a:pt x="4382" y="393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7"/>
            <p:cNvSpPr/>
            <p:nvPr/>
          </p:nvSpPr>
          <p:spPr>
            <a:xfrm>
              <a:off x="6051894" y="1689101"/>
              <a:ext cx="139115" cy="46884"/>
            </a:xfrm>
            <a:custGeom>
              <a:rect b="b" l="l" r="r" t="t"/>
              <a:pathLst>
                <a:path extrusionOk="0" h="1465" w="4347">
                  <a:moveTo>
                    <a:pt x="4275" y="0"/>
                  </a:moveTo>
                  <a:lnTo>
                    <a:pt x="1" y="1107"/>
                  </a:lnTo>
                  <a:lnTo>
                    <a:pt x="72" y="1465"/>
                  </a:lnTo>
                  <a:lnTo>
                    <a:pt x="4347" y="357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7"/>
            <p:cNvSpPr/>
            <p:nvPr/>
          </p:nvSpPr>
          <p:spPr>
            <a:xfrm>
              <a:off x="6325096" y="1619753"/>
              <a:ext cx="140267" cy="45380"/>
            </a:xfrm>
            <a:custGeom>
              <a:rect b="b" l="l" r="r" t="t"/>
              <a:pathLst>
                <a:path extrusionOk="0" h="1418" w="4383">
                  <a:moveTo>
                    <a:pt x="4275" y="0"/>
                  </a:moveTo>
                  <a:lnTo>
                    <a:pt x="1" y="1072"/>
                  </a:lnTo>
                  <a:lnTo>
                    <a:pt x="108" y="1417"/>
                  </a:lnTo>
                  <a:lnTo>
                    <a:pt x="4382" y="322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6599449" y="1549252"/>
              <a:ext cx="139083" cy="45380"/>
            </a:xfrm>
            <a:custGeom>
              <a:rect b="b" l="l" r="r" t="t"/>
              <a:pathLst>
                <a:path extrusionOk="0" h="1418" w="4346">
                  <a:moveTo>
                    <a:pt x="4275" y="1"/>
                  </a:moveTo>
                  <a:lnTo>
                    <a:pt x="0" y="1096"/>
                  </a:lnTo>
                  <a:lnTo>
                    <a:pt x="72" y="1417"/>
                  </a:lnTo>
                  <a:lnTo>
                    <a:pt x="4346" y="322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7"/>
            <p:cNvSpPr/>
            <p:nvPr/>
          </p:nvSpPr>
          <p:spPr>
            <a:xfrm>
              <a:off x="6872619" y="1479904"/>
              <a:ext cx="140267" cy="45380"/>
            </a:xfrm>
            <a:custGeom>
              <a:rect b="b" l="l" r="r" t="t"/>
              <a:pathLst>
                <a:path extrusionOk="0" h="1418" w="4383">
                  <a:moveTo>
                    <a:pt x="4275" y="1"/>
                  </a:moveTo>
                  <a:lnTo>
                    <a:pt x="1" y="1060"/>
                  </a:lnTo>
                  <a:lnTo>
                    <a:pt x="72" y="1418"/>
                  </a:lnTo>
                  <a:lnTo>
                    <a:pt x="4382" y="310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7"/>
            <p:cNvSpPr/>
            <p:nvPr/>
          </p:nvSpPr>
          <p:spPr>
            <a:xfrm>
              <a:off x="7145821" y="1409051"/>
              <a:ext cx="139883" cy="45732"/>
            </a:xfrm>
            <a:custGeom>
              <a:rect b="b" l="l" r="r" t="t"/>
              <a:pathLst>
                <a:path extrusionOk="0" h="1429" w="4371">
                  <a:moveTo>
                    <a:pt x="4311" y="0"/>
                  </a:moveTo>
                  <a:lnTo>
                    <a:pt x="1" y="1107"/>
                  </a:lnTo>
                  <a:lnTo>
                    <a:pt x="108" y="1429"/>
                  </a:lnTo>
                  <a:lnTo>
                    <a:pt x="4370" y="322"/>
                  </a:lnTo>
                  <a:lnTo>
                    <a:pt x="43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7420174" y="1339702"/>
              <a:ext cx="138699" cy="44611"/>
            </a:xfrm>
            <a:custGeom>
              <a:rect b="b" l="l" r="r" t="t"/>
              <a:pathLst>
                <a:path extrusionOk="0" h="1394" w="4334">
                  <a:moveTo>
                    <a:pt x="4263" y="0"/>
                  </a:moveTo>
                  <a:lnTo>
                    <a:pt x="0" y="1107"/>
                  </a:lnTo>
                  <a:lnTo>
                    <a:pt x="72" y="1393"/>
                  </a:lnTo>
                  <a:lnTo>
                    <a:pt x="4334" y="286"/>
                  </a:lnTo>
                  <a:lnTo>
                    <a:pt x="42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7"/>
            <p:cNvSpPr/>
            <p:nvPr/>
          </p:nvSpPr>
          <p:spPr>
            <a:xfrm>
              <a:off x="7693376" y="1269202"/>
              <a:ext cx="139851" cy="44227"/>
            </a:xfrm>
            <a:custGeom>
              <a:rect b="b" l="l" r="r" t="t"/>
              <a:pathLst>
                <a:path extrusionOk="0" h="1382" w="4370">
                  <a:moveTo>
                    <a:pt x="4298" y="1"/>
                  </a:moveTo>
                  <a:lnTo>
                    <a:pt x="0" y="1096"/>
                  </a:lnTo>
                  <a:lnTo>
                    <a:pt x="71" y="1382"/>
                  </a:lnTo>
                  <a:lnTo>
                    <a:pt x="4370" y="286"/>
                  </a:lnTo>
                  <a:lnTo>
                    <a:pt x="42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7"/>
            <p:cNvSpPr/>
            <p:nvPr/>
          </p:nvSpPr>
          <p:spPr>
            <a:xfrm>
              <a:off x="7745571" y="1140426"/>
              <a:ext cx="139083" cy="49188"/>
            </a:xfrm>
            <a:custGeom>
              <a:rect b="b" l="l" r="r" t="t"/>
              <a:pathLst>
                <a:path extrusionOk="0" h="1537" w="4346">
                  <a:moveTo>
                    <a:pt x="72" y="0"/>
                  </a:moveTo>
                  <a:lnTo>
                    <a:pt x="0" y="250"/>
                  </a:lnTo>
                  <a:lnTo>
                    <a:pt x="2108" y="893"/>
                  </a:lnTo>
                  <a:lnTo>
                    <a:pt x="3167" y="1215"/>
                  </a:lnTo>
                  <a:lnTo>
                    <a:pt x="3703" y="1358"/>
                  </a:lnTo>
                  <a:cubicBezTo>
                    <a:pt x="3882" y="1429"/>
                    <a:pt x="4060" y="1465"/>
                    <a:pt x="4203" y="1536"/>
                  </a:cubicBezTo>
                  <a:lnTo>
                    <a:pt x="4346" y="1286"/>
                  </a:lnTo>
                  <a:cubicBezTo>
                    <a:pt x="4167" y="1179"/>
                    <a:pt x="3953" y="1143"/>
                    <a:pt x="3774" y="1108"/>
                  </a:cubicBezTo>
                  <a:lnTo>
                    <a:pt x="3239" y="929"/>
                  </a:lnTo>
                  <a:lnTo>
                    <a:pt x="2215" y="64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7474642" y="1060772"/>
              <a:ext cx="137963" cy="48068"/>
            </a:xfrm>
            <a:custGeom>
              <a:rect b="b" l="l" r="r" t="t"/>
              <a:pathLst>
                <a:path extrusionOk="0" h="1502" w="4311">
                  <a:moveTo>
                    <a:pt x="72" y="1"/>
                  </a:moveTo>
                  <a:lnTo>
                    <a:pt x="1" y="251"/>
                  </a:lnTo>
                  <a:lnTo>
                    <a:pt x="4239" y="1501"/>
                  </a:lnTo>
                  <a:lnTo>
                    <a:pt x="4311" y="1251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7203744" y="982303"/>
              <a:ext cx="137963" cy="46884"/>
            </a:xfrm>
            <a:custGeom>
              <a:rect b="b" l="l" r="r" t="t"/>
              <a:pathLst>
                <a:path extrusionOk="0" h="1465" w="4311">
                  <a:moveTo>
                    <a:pt x="72" y="0"/>
                  </a:moveTo>
                  <a:lnTo>
                    <a:pt x="0" y="214"/>
                  </a:lnTo>
                  <a:lnTo>
                    <a:pt x="4239" y="1465"/>
                  </a:lnTo>
                  <a:lnTo>
                    <a:pt x="4311" y="125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7"/>
            <p:cNvSpPr/>
            <p:nvPr/>
          </p:nvSpPr>
          <p:spPr>
            <a:xfrm>
              <a:off x="6932847" y="902650"/>
              <a:ext cx="137963" cy="46532"/>
            </a:xfrm>
            <a:custGeom>
              <a:rect b="b" l="l" r="r" t="t"/>
              <a:pathLst>
                <a:path extrusionOk="0" h="1454" w="4311">
                  <a:moveTo>
                    <a:pt x="72" y="1"/>
                  </a:moveTo>
                  <a:lnTo>
                    <a:pt x="0" y="215"/>
                  </a:lnTo>
                  <a:lnTo>
                    <a:pt x="4239" y="1453"/>
                  </a:lnTo>
                  <a:lnTo>
                    <a:pt x="4310" y="1251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7"/>
            <p:cNvSpPr/>
            <p:nvPr/>
          </p:nvSpPr>
          <p:spPr>
            <a:xfrm>
              <a:off x="6661917" y="823029"/>
              <a:ext cx="136811" cy="46500"/>
            </a:xfrm>
            <a:custGeom>
              <a:rect b="b" l="l" r="r" t="t"/>
              <a:pathLst>
                <a:path extrusionOk="0" h="1453" w="4275">
                  <a:moveTo>
                    <a:pt x="37" y="0"/>
                  </a:moveTo>
                  <a:lnTo>
                    <a:pt x="1" y="215"/>
                  </a:lnTo>
                  <a:lnTo>
                    <a:pt x="4239" y="1453"/>
                  </a:lnTo>
                  <a:lnTo>
                    <a:pt x="4275" y="123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7"/>
            <p:cNvSpPr/>
            <p:nvPr/>
          </p:nvSpPr>
          <p:spPr>
            <a:xfrm>
              <a:off x="6391020" y="743376"/>
              <a:ext cx="136811" cy="46532"/>
            </a:xfrm>
            <a:custGeom>
              <a:rect b="b" l="l" r="r" t="t"/>
              <a:pathLst>
                <a:path extrusionOk="0" h="1454" w="4275">
                  <a:moveTo>
                    <a:pt x="36" y="1"/>
                  </a:moveTo>
                  <a:lnTo>
                    <a:pt x="0" y="180"/>
                  </a:lnTo>
                  <a:lnTo>
                    <a:pt x="4239" y="1454"/>
                  </a:lnTo>
                  <a:lnTo>
                    <a:pt x="4275" y="123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6120122" y="664907"/>
              <a:ext cx="136811" cy="44227"/>
            </a:xfrm>
            <a:custGeom>
              <a:rect b="b" l="l" r="r" t="t"/>
              <a:pathLst>
                <a:path extrusionOk="0" h="1382" w="4275">
                  <a:moveTo>
                    <a:pt x="36" y="0"/>
                  </a:moveTo>
                  <a:lnTo>
                    <a:pt x="0" y="143"/>
                  </a:lnTo>
                  <a:lnTo>
                    <a:pt x="4239" y="1381"/>
                  </a:lnTo>
                  <a:lnTo>
                    <a:pt x="4274" y="120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7"/>
            <p:cNvSpPr/>
            <p:nvPr/>
          </p:nvSpPr>
          <p:spPr>
            <a:xfrm>
              <a:off x="5867498" y="563556"/>
              <a:ext cx="118505" cy="65925"/>
            </a:xfrm>
            <a:custGeom>
              <a:rect b="b" l="l" r="r" t="t"/>
              <a:pathLst>
                <a:path extrusionOk="0" h="2060" w="3703">
                  <a:moveTo>
                    <a:pt x="0" y="0"/>
                  </a:moveTo>
                  <a:cubicBezTo>
                    <a:pt x="0" y="393"/>
                    <a:pt x="179" y="738"/>
                    <a:pt x="500" y="1024"/>
                  </a:cubicBezTo>
                  <a:cubicBezTo>
                    <a:pt x="643" y="1131"/>
                    <a:pt x="822" y="1238"/>
                    <a:pt x="1000" y="1274"/>
                  </a:cubicBezTo>
                  <a:lnTo>
                    <a:pt x="1536" y="1453"/>
                  </a:lnTo>
                  <a:lnTo>
                    <a:pt x="3667" y="2060"/>
                  </a:lnTo>
                  <a:lnTo>
                    <a:pt x="3703" y="1917"/>
                  </a:lnTo>
                  <a:lnTo>
                    <a:pt x="1572" y="1274"/>
                  </a:lnTo>
                  <a:cubicBezTo>
                    <a:pt x="1250" y="1167"/>
                    <a:pt x="858" y="1096"/>
                    <a:pt x="607" y="881"/>
                  </a:cubicBezTo>
                  <a:cubicBezTo>
                    <a:pt x="322" y="667"/>
                    <a:pt x="179" y="322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5981426" y="456477"/>
              <a:ext cx="137579" cy="43075"/>
            </a:xfrm>
            <a:custGeom>
              <a:rect b="b" l="l" r="r" t="t"/>
              <a:pathLst>
                <a:path extrusionOk="0" h="1346" w="4299">
                  <a:moveTo>
                    <a:pt x="4263" y="1"/>
                  </a:moveTo>
                  <a:lnTo>
                    <a:pt x="0" y="1203"/>
                  </a:lnTo>
                  <a:lnTo>
                    <a:pt x="36" y="1346"/>
                  </a:lnTo>
                  <a:lnTo>
                    <a:pt x="4298" y="143"/>
                  </a:lnTo>
                  <a:lnTo>
                    <a:pt x="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6253475" y="380281"/>
              <a:ext cx="136427" cy="41955"/>
            </a:xfrm>
            <a:custGeom>
              <a:rect b="b" l="l" r="r" t="t"/>
              <a:pathLst>
                <a:path extrusionOk="0" h="1311" w="4263">
                  <a:moveTo>
                    <a:pt x="4227" y="0"/>
                  </a:moveTo>
                  <a:lnTo>
                    <a:pt x="0" y="1167"/>
                  </a:lnTo>
                  <a:lnTo>
                    <a:pt x="36" y="1310"/>
                  </a:lnTo>
                  <a:lnTo>
                    <a:pt x="4263" y="72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6525525" y="302932"/>
              <a:ext cx="136427" cy="40803"/>
            </a:xfrm>
            <a:custGeom>
              <a:rect b="b" l="l" r="r" t="t"/>
              <a:pathLst>
                <a:path extrusionOk="0" h="1275" w="4263">
                  <a:moveTo>
                    <a:pt x="4227" y="0"/>
                  </a:moveTo>
                  <a:lnTo>
                    <a:pt x="0" y="1203"/>
                  </a:lnTo>
                  <a:lnTo>
                    <a:pt x="0" y="1274"/>
                  </a:lnTo>
                  <a:lnTo>
                    <a:pt x="4263" y="72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6797574" y="226351"/>
              <a:ext cx="135275" cy="40035"/>
            </a:xfrm>
            <a:custGeom>
              <a:rect b="b" l="l" r="r" t="t"/>
              <a:pathLst>
                <a:path extrusionOk="0" h="1251" w="4227">
                  <a:moveTo>
                    <a:pt x="4227" y="0"/>
                  </a:moveTo>
                  <a:lnTo>
                    <a:pt x="0" y="1179"/>
                  </a:lnTo>
                  <a:lnTo>
                    <a:pt x="0" y="1250"/>
                  </a:lnTo>
                  <a:lnTo>
                    <a:pt x="4227" y="36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7068472" y="149002"/>
              <a:ext cx="136459" cy="40035"/>
            </a:xfrm>
            <a:custGeom>
              <a:rect b="b" l="l" r="r" t="t"/>
              <a:pathLst>
                <a:path extrusionOk="0" h="1251" w="4264">
                  <a:moveTo>
                    <a:pt x="4263" y="0"/>
                  </a:moveTo>
                  <a:lnTo>
                    <a:pt x="1" y="1215"/>
                  </a:lnTo>
                  <a:lnTo>
                    <a:pt x="36" y="1250"/>
                  </a:lnTo>
                  <a:lnTo>
                    <a:pt x="4263" y="36"/>
                  </a:lnTo>
                  <a:lnTo>
                    <a:pt x="42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7"/>
            <p:cNvSpPr/>
            <p:nvPr/>
          </p:nvSpPr>
          <p:spPr>
            <a:xfrm>
              <a:off x="7340521" y="91078"/>
              <a:ext cx="68229" cy="19458"/>
            </a:xfrm>
            <a:custGeom>
              <a:rect b="b" l="l" r="r" t="t"/>
              <a:pathLst>
                <a:path extrusionOk="0" h="608" w="2132">
                  <a:moveTo>
                    <a:pt x="1" y="608"/>
                  </a:moveTo>
                  <a:lnTo>
                    <a:pt x="2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1" name="Google Shape;17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7038" y="3423325"/>
            <a:ext cx="784174" cy="78417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7"/>
          <p:cNvSpPr/>
          <p:nvPr/>
        </p:nvSpPr>
        <p:spPr>
          <a:xfrm>
            <a:off x="2488429" y="3193939"/>
            <a:ext cx="706839" cy="1242945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7"/>
          <p:cNvSpPr txBox="1"/>
          <p:nvPr>
            <p:ph type="title"/>
          </p:nvPr>
        </p:nvSpPr>
        <p:spPr>
          <a:xfrm>
            <a:off x="2164400" y="2571750"/>
            <a:ext cx="1409100" cy="87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Selected Interface &amp; Rationale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74" name="Google Shape;174;p17"/>
          <p:cNvSpPr/>
          <p:nvPr/>
        </p:nvSpPr>
        <p:spPr>
          <a:xfrm>
            <a:off x="7767950" y="325501"/>
            <a:ext cx="502730" cy="878796"/>
          </a:xfrm>
          <a:custGeom>
            <a:rect b="b" l="l" r="r" t="t"/>
            <a:pathLst>
              <a:path extrusionOk="0" h="36529" w="20897">
                <a:moveTo>
                  <a:pt x="20896" y="10407"/>
                </a:moveTo>
                <a:cubicBezTo>
                  <a:pt x="20896" y="4680"/>
                  <a:pt x="16217" y="0"/>
                  <a:pt x="10490" y="0"/>
                </a:cubicBezTo>
                <a:cubicBezTo>
                  <a:pt x="4740" y="0"/>
                  <a:pt x="1" y="4680"/>
                  <a:pt x="1" y="10407"/>
                </a:cubicBezTo>
                <a:cubicBezTo>
                  <a:pt x="1" y="15967"/>
                  <a:pt x="4228" y="20515"/>
                  <a:pt x="9728" y="20836"/>
                </a:cubicBezTo>
                <a:lnTo>
                  <a:pt x="9728" y="32564"/>
                </a:lnTo>
                <a:cubicBezTo>
                  <a:pt x="8835" y="32838"/>
                  <a:pt x="8407" y="33600"/>
                  <a:pt x="8407" y="34493"/>
                </a:cubicBezTo>
                <a:cubicBezTo>
                  <a:pt x="8407" y="35600"/>
                  <a:pt x="9347" y="36529"/>
                  <a:pt x="10478" y="36529"/>
                </a:cubicBezTo>
                <a:cubicBezTo>
                  <a:pt x="11586" y="36529"/>
                  <a:pt x="12479" y="35600"/>
                  <a:pt x="12479" y="34493"/>
                </a:cubicBezTo>
                <a:cubicBezTo>
                  <a:pt x="12479" y="33600"/>
                  <a:pt x="11812" y="32826"/>
                  <a:pt x="11074" y="32564"/>
                </a:cubicBezTo>
                <a:lnTo>
                  <a:pt x="11074" y="20836"/>
                </a:lnTo>
                <a:cubicBezTo>
                  <a:pt x="16432" y="20515"/>
                  <a:pt x="20896" y="15967"/>
                  <a:pt x="20896" y="10407"/>
                </a:cubicBezTo>
                <a:close/>
                <a:moveTo>
                  <a:pt x="2454" y="10407"/>
                </a:moveTo>
                <a:cubicBezTo>
                  <a:pt x="2454" y="5965"/>
                  <a:pt x="6061" y="2382"/>
                  <a:pt x="10502" y="2382"/>
                </a:cubicBezTo>
                <a:cubicBezTo>
                  <a:pt x="14955" y="2382"/>
                  <a:pt x="18563" y="5965"/>
                  <a:pt x="18563" y="10407"/>
                </a:cubicBezTo>
                <a:cubicBezTo>
                  <a:pt x="18563" y="14859"/>
                  <a:pt x="14955" y="18467"/>
                  <a:pt x="10502" y="18467"/>
                </a:cubicBezTo>
                <a:cubicBezTo>
                  <a:pt x="6061" y="18467"/>
                  <a:pt x="2454" y="14859"/>
                  <a:pt x="2454" y="1040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7"/>
          <p:cNvSpPr txBox="1"/>
          <p:nvPr>
            <p:ph type="title"/>
          </p:nvPr>
        </p:nvSpPr>
        <p:spPr>
          <a:xfrm>
            <a:off x="7469575" y="0"/>
            <a:ext cx="1099500" cy="3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Discussion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3746712" y="3008809"/>
            <a:ext cx="596128" cy="1048362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7"/>
          <p:cNvSpPr txBox="1"/>
          <p:nvPr>
            <p:ph type="title"/>
          </p:nvPr>
        </p:nvSpPr>
        <p:spPr>
          <a:xfrm>
            <a:off x="3426325" y="2405450"/>
            <a:ext cx="1236900" cy="9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50">
                <a:solidFill>
                  <a:schemeClr val="dk1"/>
                </a:solidFill>
              </a:rPr>
              <a:t>Low-fi Prototype Construction</a:t>
            </a:r>
            <a:endParaRPr b="0" sz="1050">
              <a:solidFill>
                <a:schemeClr val="lt1"/>
              </a:solidFill>
            </a:endParaRPr>
          </a:p>
        </p:txBody>
      </p:sp>
      <p:sp>
        <p:nvSpPr>
          <p:cNvPr id="178" name="Google Shape;178;p17"/>
          <p:cNvSpPr/>
          <p:nvPr/>
        </p:nvSpPr>
        <p:spPr>
          <a:xfrm>
            <a:off x="5147042" y="541227"/>
            <a:ext cx="706839" cy="1242945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7"/>
          <p:cNvSpPr txBox="1"/>
          <p:nvPr>
            <p:ph type="title"/>
          </p:nvPr>
        </p:nvSpPr>
        <p:spPr>
          <a:xfrm>
            <a:off x="4950713" y="77050"/>
            <a:ext cx="1099500" cy="5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Testing Results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pic>
        <p:nvPicPr>
          <p:cNvPr id="180" name="Google Shape;18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6400" y="3264949"/>
            <a:ext cx="630900" cy="63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6725" y="3020700"/>
            <a:ext cx="536101" cy="53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1825" y="867100"/>
            <a:ext cx="630900" cy="6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39175" y="588075"/>
            <a:ext cx="596150" cy="59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58363" y="2003825"/>
            <a:ext cx="596150" cy="59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02800" y="343450"/>
            <a:ext cx="433013" cy="433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"/>
          <p:cNvSpPr txBox="1"/>
          <p:nvPr>
            <p:ph type="title"/>
          </p:nvPr>
        </p:nvSpPr>
        <p:spPr>
          <a:xfrm>
            <a:off x="496750" y="728050"/>
            <a:ext cx="2673000" cy="7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Roadmap</a:t>
            </a:r>
            <a:endParaRPr sz="3200"/>
          </a:p>
        </p:txBody>
      </p:sp>
      <p:sp>
        <p:nvSpPr>
          <p:cNvPr id="191" name="Google Shape;191;p18"/>
          <p:cNvSpPr/>
          <p:nvPr/>
        </p:nvSpPr>
        <p:spPr>
          <a:xfrm>
            <a:off x="7103017" y="1937627"/>
            <a:ext cx="706839" cy="1242945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8"/>
          <p:cNvSpPr/>
          <p:nvPr/>
        </p:nvSpPr>
        <p:spPr>
          <a:xfrm>
            <a:off x="1114437" y="3382793"/>
            <a:ext cx="876772" cy="1537112"/>
          </a:xfrm>
          <a:custGeom>
            <a:rect b="b" l="l" r="r" t="t"/>
            <a:pathLst>
              <a:path extrusionOk="0" h="48031" w="27397">
                <a:moveTo>
                  <a:pt x="27397" y="13693"/>
                </a:moveTo>
                <a:cubicBezTo>
                  <a:pt x="27397" y="6156"/>
                  <a:pt x="21229" y="1"/>
                  <a:pt x="13693" y="1"/>
                </a:cubicBezTo>
                <a:cubicBezTo>
                  <a:pt x="6120" y="1"/>
                  <a:pt x="1" y="6156"/>
                  <a:pt x="1" y="13693"/>
                </a:cubicBezTo>
                <a:cubicBezTo>
                  <a:pt x="1" y="20991"/>
                  <a:pt x="5751" y="26980"/>
                  <a:pt x="12895" y="27397"/>
                </a:cubicBezTo>
                <a:lnTo>
                  <a:pt x="12895" y="42827"/>
                </a:lnTo>
                <a:cubicBezTo>
                  <a:pt x="11704" y="43173"/>
                  <a:pt x="11038" y="44196"/>
                  <a:pt x="11038" y="45363"/>
                </a:cubicBezTo>
                <a:cubicBezTo>
                  <a:pt x="11038" y="46816"/>
                  <a:pt x="12216" y="48030"/>
                  <a:pt x="13705" y="48030"/>
                </a:cubicBezTo>
                <a:cubicBezTo>
                  <a:pt x="15157" y="48030"/>
                  <a:pt x="16360" y="46816"/>
                  <a:pt x="16360" y="45363"/>
                </a:cubicBezTo>
                <a:cubicBezTo>
                  <a:pt x="16360" y="44185"/>
                  <a:pt x="15574" y="43161"/>
                  <a:pt x="14538" y="42815"/>
                </a:cubicBezTo>
                <a:lnTo>
                  <a:pt x="14538" y="27397"/>
                </a:lnTo>
                <a:cubicBezTo>
                  <a:pt x="21682" y="26980"/>
                  <a:pt x="27397" y="20991"/>
                  <a:pt x="27397" y="13693"/>
                </a:cubicBezTo>
                <a:close/>
                <a:moveTo>
                  <a:pt x="3084" y="13693"/>
                </a:moveTo>
                <a:cubicBezTo>
                  <a:pt x="3084" y="7847"/>
                  <a:pt x="7835" y="3144"/>
                  <a:pt x="13681" y="3144"/>
                </a:cubicBezTo>
                <a:cubicBezTo>
                  <a:pt x="19527" y="3144"/>
                  <a:pt x="24277" y="7847"/>
                  <a:pt x="24277" y="13693"/>
                </a:cubicBezTo>
                <a:cubicBezTo>
                  <a:pt x="24277" y="19539"/>
                  <a:pt x="19527" y="24289"/>
                  <a:pt x="13681" y="24289"/>
                </a:cubicBezTo>
                <a:cubicBezTo>
                  <a:pt x="7835" y="24289"/>
                  <a:pt x="3084" y="19539"/>
                  <a:pt x="3084" y="1369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8"/>
          <p:cNvSpPr txBox="1"/>
          <p:nvPr/>
        </p:nvSpPr>
        <p:spPr>
          <a:xfrm>
            <a:off x="466000" y="-108775"/>
            <a:ext cx="96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</a:t>
            </a:r>
            <a:endParaRPr sz="7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4" name="Google Shape;194;p18"/>
          <p:cNvSpPr/>
          <p:nvPr/>
        </p:nvSpPr>
        <p:spPr>
          <a:xfrm>
            <a:off x="4262914" y="867091"/>
            <a:ext cx="668756" cy="1169019"/>
          </a:xfrm>
          <a:custGeom>
            <a:rect b="b" l="l" r="r" t="t"/>
            <a:pathLst>
              <a:path extrusionOk="0" h="36529" w="20897">
                <a:moveTo>
                  <a:pt x="20896" y="10407"/>
                </a:moveTo>
                <a:cubicBezTo>
                  <a:pt x="20896" y="4680"/>
                  <a:pt x="16217" y="0"/>
                  <a:pt x="10490" y="0"/>
                </a:cubicBezTo>
                <a:cubicBezTo>
                  <a:pt x="4740" y="0"/>
                  <a:pt x="1" y="4680"/>
                  <a:pt x="1" y="10407"/>
                </a:cubicBezTo>
                <a:cubicBezTo>
                  <a:pt x="1" y="15967"/>
                  <a:pt x="4228" y="20515"/>
                  <a:pt x="9728" y="20836"/>
                </a:cubicBezTo>
                <a:lnTo>
                  <a:pt x="9728" y="32564"/>
                </a:lnTo>
                <a:cubicBezTo>
                  <a:pt x="8835" y="32838"/>
                  <a:pt x="8407" y="33600"/>
                  <a:pt x="8407" y="34493"/>
                </a:cubicBezTo>
                <a:cubicBezTo>
                  <a:pt x="8407" y="35600"/>
                  <a:pt x="9347" y="36529"/>
                  <a:pt x="10478" y="36529"/>
                </a:cubicBezTo>
                <a:cubicBezTo>
                  <a:pt x="11586" y="36529"/>
                  <a:pt x="12479" y="35600"/>
                  <a:pt x="12479" y="34493"/>
                </a:cubicBezTo>
                <a:cubicBezTo>
                  <a:pt x="12479" y="33600"/>
                  <a:pt x="11812" y="32826"/>
                  <a:pt x="11074" y="32564"/>
                </a:cubicBezTo>
                <a:lnTo>
                  <a:pt x="11074" y="20836"/>
                </a:lnTo>
                <a:cubicBezTo>
                  <a:pt x="16432" y="20515"/>
                  <a:pt x="20896" y="15967"/>
                  <a:pt x="20896" y="10407"/>
                </a:cubicBezTo>
                <a:close/>
                <a:moveTo>
                  <a:pt x="2454" y="10407"/>
                </a:moveTo>
                <a:cubicBezTo>
                  <a:pt x="2454" y="5965"/>
                  <a:pt x="6061" y="2382"/>
                  <a:pt x="10502" y="2382"/>
                </a:cubicBezTo>
                <a:cubicBezTo>
                  <a:pt x="14955" y="2382"/>
                  <a:pt x="18563" y="5965"/>
                  <a:pt x="18563" y="10407"/>
                </a:cubicBezTo>
                <a:cubicBezTo>
                  <a:pt x="18563" y="14859"/>
                  <a:pt x="14955" y="18467"/>
                  <a:pt x="10502" y="18467"/>
                </a:cubicBezTo>
                <a:cubicBezTo>
                  <a:pt x="6061" y="18467"/>
                  <a:pt x="2454" y="14859"/>
                  <a:pt x="2454" y="1040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8"/>
          <p:cNvSpPr txBox="1"/>
          <p:nvPr>
            <p:ph type="title"/>
          </p:nvPr>
        </p:nvSpPr>
        <p:spPr>
          <a:xfrm>
            <a:off x="848275" y="2903100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dk1"/>
                </a:solidFill>
              </a:rPr>
              <a:t>Sketching Explorations</a:t>
            </a:r>
            <a:endParaRPr sz="121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96" name="Google Shape;196;p18"/>
          <p:cNvSpPr txBox="1"/>
          <p:nvPr>
            <p:ph type="title"/>
          </p:nvPr>
        </p:nvSpPr>
        <p:spPr>
          <a:xfrm>
            <a:off x="6751875" y="1645375"/>
            <a:ext cx="14091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lt2"/>
                </a:solidFill>
              </a:rPr>
              <a:t>Low-fi Prototype</a:t>
            </a:r>
            <a:endParaRPr sz="121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197" name="Google Shape;197;p18"/>
          <p:cNvSpPr txBox="1"/>
          <p:nvPr>
            <p:ph type="title"/>
          </p:nvPr>
        </p:nvSpPr>
        <p:spPr>
          <a:xfrm>
            <a:off x="4047525" y="400650"/>
            <a:ext cx="1099500" cy="5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lt2"/>
                </a:solidFill>
              </a:rPr>
              <a:t>Testing Methodology</a:t>
            </a:r>
            <a:endParaRPr sz="121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grpSp>
        <p:nvGrpSpPr>
          <p:cNvPr id="198" name="Google Shape;198;p18"/>
          <p:cNvGrpSpPr/>
          <p:nvPr/>
        </p:nvGrpSpPr>
        <p:grpSpPr>
          <a:xfrm>
            <a:off x="613175" y="0"/>
            <a:ext cx="7657558" cy="5143570"/>
            <a:chOff x="613175" y="0"/>
            <a:chExt cx="7657558" cy="5143570"/>
          </a:xfrm>
        </p:grpSpPr>
        <p:sp>
          <p:nvSpPr>
            <p:cNvPr id="199" name="Google Shape;199;p18"/>
            <p:cNvSpPr/>
            <p:nvPr/>
          </p:nvSpPr>
          <p:spPr>
            <a:xfrm>
              <a:off x="613175" y="0"/>
              <a:ext cx="7657558" cy="5143570"/>
            </a:xfrm>
            <a:custGeom>
              <a:rect b="b" l="l" r="r" t="t"/>
              <a:pathLst>
                <a:path extrusionOk="0" h="160724" w="239280">
                  <a:moveTo>
                    <a:pt x="0" y="160723"/>
                  </a:moveTo>
                  <a:lnTo>
                    <a:pt x="178630" y="102192"/>
                  </a:lnTo>
                  <a:cubicBezTo>
                    <a:pt x="180404" y="101656"/>
                    <a:pt x="180618" y="99596"/>
                    <a:pt x="178951" y="98811"/>
                  </a:cubicBezTo>
                  <a:lnTo>
                    <a:pt x="119694" y="71843"/>
                  </a:lnTo>
                  <a:lnTo>
                    <a:pt x="113717" y="69105"/>
                  </a:lnTo>
                  <a:cubicBezTo>
                    <a:pt x="110585" y="67688"/>
                    <a:pt x="111121" y="63842"/>
                    <a:pt x="114574" y="63032"/>
                  </a:cubicBezTo>
                  <a:lnTo>
                    <a:pt x="120801" y="61568"/>
                  </a:lnTo>
                  <a:lnTo>
                    <a:pt x="216051" y="39232"/>
                  </a:lnTo>
                  <a:cubicBezTo>
                    <a:pt x="217253" y="38946"/>
                    <a:pt x="217361" y="37529"/>
                    <a:pt x="216158" y="37136"/>
                  </a:cubicBezTo>
                  <a:lnTo>
                    <a:pt x="160877" y="19027"/>
                  </a:lnTo>
                  <a:lnTo>
                    <a:pt x="160806" y="18991"/>
                  </a:lnTo>
                  <a:cubicBezTo>
                    <a:pt x="159425" y="18527"/>
                    <a:pt x="159460" y="16860"/>
                    <a:pt x="160913" y="16467"/>
                  </a:cubicBezTo>
                  <a:lnTo>
                    <a:pt x="160913" y="16467"/>
                  </a:lnTo>
                  <a:lnTo>
                    <a:pt x="221278" y="1"/>
                  </a:lnTo>
                  <a:lnTo>
                    <a:pt x="168855" y="16932"/>
                  </a:lnTo>
                  <a:cubicBezTo>
                    <a:pt x="168069" y="17182"/>
                    <a:pt x="168069" y="18110"/>
                    <a:pt x="168890" y="18313"/>
                  </a:cubicBezTo>
                  <a:lnTo>
                    <a:pt x="233791" y="35708"/>
                  </a:lnTo>
                  <a:lnTo>
                    <a:pt x="236399" y="36422"/>
                  </a:lnTo>
                  <a:cubicBezTo>
                    <a:pt x="239244" y="37172"/>
                    <a:pt x="239280" y="40518"/>
                    <a:pt x="236434" y="41327"/>
                  </a:cubicBezTo>
                  <a:lnTo>
                    <a:pt x="233625" y="42078"/>
                  </a:lnTo>
                  <a:lnTo>
                    <a:pt x="144875" y="66652"/>
                  </a:lnTo>
                  <a:cubicBezTo>
                    <a:pt x="143351" y="67081"/>
                    <a:pt x="143244" y="68795"/>
                    <a:pt x="144661" y="69355"/>
                  </a:cubicBezTo>
                  <a:lnTo>
                    <a:pt x="210360" y="95322"/>
                  </a:lnTo>
                  <a:lnTo>
                    <a:pt x="220313" y="99239"/>
                  </a:lnTo>
                  <a:cubicBezTo>
                    <a:pt x="223802" y="100620"/>
                    <a:pt x="223623" y="104788"/>
                    <a:pt x="220063" y="105990"/>
                  </a:cubicBezTo>
                  <a:lnTo>
                    <a:pt x="209431" y="109550"/>
                  </a:lnTo>
                  <a:lnTo>
                    <a:pt x="53197" y="160723"/>
                  </a:lnTo>
                  <a:close/>
                </a:path>
              </a:pathLst>
            </a:custGeom>
            <a:solidFill>
              <a:srgbClr val="FF57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8"/>
            <p:cNvSpPr/>
            <p:nvPr/>
          </p:nvSpPr>
          <p:spPr>
            <a:xfrm>
              <a:off x="2445901" y="4711376"/>
              <a:ext cx="143659" cy="69381"/>
            </a:xfrm>
            <a:custGeom>
              <a:rect b="b" l="l" r="r" t="t"/>
              <a:pathLst>
                <a:path extrusionOk="0" h="2168" w="4489">
                  <a:moveTo>
                    <a:pt x="4203" y="0"/>
                  </a:moveTo>
                  <a:lnTo>
                    <a:pt x="0" y="1346"/>
                  </a:lnTo>
                  <a:lnTo>
                    <a:pt x="286" y="2167"/>
                  </a:lnTo>
                  <a:lnTo>
                    <a:pt x="4489" y="810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2715647" y="4626027"/>
              <a:ext cx="142539" cy="69381"/>
            </a:xfrm>
            <a:custGeom>
              <a:rect b="b" l="l" r="r" t="t"/>
              <a:pathLst>
                <a:path extrusionOk="0" h="2168" w="4454">
                  <a:moveTo>
                    <a:pt x="4204" y="0"/>
                  </a:moveTo>
                  <a:lnTo>
                    <a:pt x="1" y="1346"/>
                  </a:lnTo>
                  <a:lnTo>
                    <a:pt x="251" y="2167"/>
                  </a:lnTo>
                  <a:lnTo>
                    <a:pt x="4454" y="810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8"/>
            <p:cNvSpPr/>
            <p:nvPr/>
          </p:nvSpPr>
          <p:spPr>
            <a:xfrm>
              <a:off x="2984272" y="4540677"/>
              <a:ext cx="143691" cy="68229"/>
            </a:xfrm>
            <a:custGeom>
              <a:rect b="b" l="l" r="r" t="t"/>
              <a:pathLst>
                <a:path extrusionOk="0" h="2132" w="4490">
                  <a:moveTo>
                    <a:pt x="4204" y="0"/>
                  </a:moveTo>
                  <a:lnTo>
                    <a:pt x="1" y="1310"/>
                  </a:lnTo>
                  <a:lnTo>
                    <a:pt x="251" y="2132"/>
                  </a:lnTo>
                  <a:lnTo>
                    <a:pt x="4489" y="774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3254049" y="4454944"/>
              <a:ext cx="142539" cy="68613"/>
            </a:xfrm>
            <a:custGeom>
              <a:rect b="b" l="l" r="r" t="t"/>
              <a:pathLst>
                <a:path extrusionOk="0" h="2144" w="4454">
                  <a:moveTo>
                    <a:pt x="4203" y="0"/>
                  </a:moveTo>
                  <a:lnTo>
                    <a:pt x="0" y="1322"/>
                  </a:lnTo>
                  <a:lnTo>
                    <a:pt x="250" y="2144"/>
                  </a:lnTo>
                  <a:lnTo>
                    <a:pt x="4453" y="786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8"/>
            <p:cNvSpPr/>
            <p:nvPr/>
          </p:nvSpPr>
          <p:spPr>
            <a:xfrm>
              <a:off x="1393865" y="5045926"/>
              <a:ext cx="143691" cy="69349"/>
            </a:xfrm>
            <a:custGeom>
              <a:rect b="b" l="l" r="r" t="t"/>
              <a:pathLst>
                <a:path extrusionOk="0" h="2167" w="4490">
                  <a:moveTo>
                    <a:pt x="4204" y="0"/>
                  </a:moveTo>
                  <a:lnTo>
                    <a:pt x="1" y="1345"/>
                  </a:lnTo>
                  <a:lnTo>
                    <a:pt x="287" y="2167"/>
                  </a:lnTo>
                  <a:lnTo>
                    <a:pt x="4490" y="810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1664027" y="4960576"/>
              <a:ext cx="142155" cy="69349"/>
            </a:xfrm>
            <a:custGeom>
              <a:rect b="b" l="l" r="r" t="t"/>
              <a:pathLst>
                <a:path extrusionOk="0" h="2167" w="4442">
                  <a:moveTo>
                    <a:pt x="4192" y="0"/>
                  </a:moveTo>
                  <a:lnTo>
                    <a:pt x="1" y="1345"/>
                  </a:lnTo>
                  <a:lnTo>
                    <a:pt x="239" y="2167"/>
                  </a:lnTo>
                  <a:lnTo>
                    <a:pt x="4442" y="810"/>
                  </a:lnTo>
                  <a:lnTo>
                    <a:pt x="41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8"/>
            <p:cNvSpPr/>
            <p:nvPr/>
          </p:nvSpPr>
          <p:spPr>
            <a:xfrm>
              <a:off x="1932652" y="4875227"/>
              <a:ext cx="143307" cy="68229"/>
            </a:xfrm>
            <a:custGeom>
              <a:rect b="b" l="l" r="r" t="t"/>
              <a:pathLst>
                <a:path extrusionOk="0" h="2132" w="4478">
                  <a:moveTo>
                    <a:pt x="4191" y="0"/>
                  </a:moveTo>
                  <a:lnTo>
                    <a:pt x="0" y="1310"/>
                  </a:lnTo>
                  <a:lnTo>
                    <a:pt x="239" y="2131"/>
                  </a:lnTo>
                  <a:lnTo>
                    <a:pt x="4477" y="774"/>
                  </a:lnTo>
                  <a:lnTo>
                    <a:pt x="41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2202430" y="4789877"/>
              <a:ext cx="142123" cy="68229"/>
            </a:xfrm>
            <a:custGeom>
              <a:rect b="b" l="l" r="r" t="t"/>
              <a:pathLst>
                <a:path extrusionOk="0" h="2132" w="4441">
                  <a:moveTo>
                    <a:pt x="4191" y="0"/>
                  </a:moveTo>
                  <a:lnTo>
                    <a:pt x="0" y="1310"/>
                  </a:lnTo>
                  <a:lnTo>
                    <a:pt x="238" y="2131"/>
                  </a:lnTo>
                  <a:lnTo>
                    <a:pt x="4441" y="774"/>
                  </a:lnTo>
                  <a:lnTo>
                    <a:pt x="41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3522675" y="4369594"/>
              <a:ext cx="142507" cy="67461"/>
            </a:xfrm>
            <a:custGeom>
              <a:rect b="b" l="l" r="r" t="t"/>
              <a:pathLst>
                <a:path extrusionOk="0" h="2108" w="4453">
                  <a:moveTo>
                    <a:pt x="4203" y="0"/>
                  </a:moveTo>
                  <a:lnTo>
                    <a:pt x="0" y="1322"/>
                  </a:lnTo>
                  <a:lnTo>
                    <a:pt x="250" y="2108"/>
                  </a:lnTo>
                  <a:lnTo>
                    <a:pt x="4453" y="751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3792420" y="4283092"/>
              <a:ext cx="142539" cy="67493"/>
            </a:xfrm>
            <a:custGeom>
              <a:rect b="b" l="l" r="r" t="t"/>
              <a:pathLst>
                <a:path extrusionOk="0" h="2109" w="4454">
                  <a:moveTo>
                    <a:pt x="4204" y="1"/>
                  </a:moveTo>
                  <a:lnTo>
                    <a:pt x="1" y="1358"/>
                  </a:lnTo>
                  <a:lnTo>
                    <a:pt x="251" y="2108"/>
                  </a:lnTo>
                  <a:lnTo>
                    <a:pt x="4454" y="787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8"/>
            <p:cNvSpPr/>
            <p:nvPr/>
          </p:nvSpPr>
          <p:spPr>
            <a:xfrm>
              <a:off x="4061046" y="4197743"/>
              <a:ext cx="142539" cy="67493"/>
            </a:xfrm>
            <a:custGeom>
              <a:rect b="b" l="l" r="r" t="t"/>
              <a:pathLst>
                <a:path extrusionOk="0" h="2109" w="4454">
                  <a:moveTo>
                    <a:pt x="4204" y="1"/>
                  </a:moveTo>
                  <a:lnTo>
                    <a:pt x="1" y="1358"/>
                  </a:lnTo>
                  <a:lnTo>
                    <a:pt x="251" y="2108"/>
                  </a:lnTo>
                  <a:lnTo>
                    <a:pt x="4454" y="751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8"/>
            <p:cNvSpPr/>
            <p:nvPr/>
          </p:nvSpPr>
          <p:spPr>
            <a:xfrm>
              <a:off x="4330823" y="4112393"/>
              <a:ext cx="142539" cy="66341"/>
            </a:xfrm>
            <a:custGeom>
              <a:rect b="b" l="l" r="r" t="t"/>
              <a:pathLst>
                <a:path extrusionOk="0" h="2073" w="4454">
                  <a:moveTo>
                    <a:pt x="4203" y="1"/>
                  </a:moveTo>
                  <a:lnTo>
                    <a:pt x="0" y="1358"/>
                  </a:lnTo>
                  <a:lnTo>
                    <a:pt x="215" y="2072"/>
                  </a:lnTo>
                  <a:lnTo>
                    <a:pt x="4453" y="715"/>
                  </a:lnTo>
                  <a:lnTo>
                    <a:pt x="4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8"/>
            <p:cNvSpPr/>
            <p:nvPr/>
          </p:nvSpPr>
          <p:spPr>
            <a:xfrm>
              <a:off x="4599448" y="4027044"/>
              <a:ext cx="142539" cy="66341"/>
            </a:xfrm>
            <a:custGeom>
              <a:rect b="b" l="l" r="r" t="t"/>
              <a:pathLst>
                <a:path extrusionOk="0" h="2073" w="4454">
                  <a:moveTo>
                    <a:pt x="4239" y="1"/>
                  </a:moveTo>
                  <a:lnTo>
                    <a:pt x="0" y="1358"/>
                  </a:lnTo>
                  <a:lnTo>
                    <a:pt x="250" y="2072"/>
                  </a:lnTo>
                  <a:lnTo>
                    <a:pt x="4453" y="715"/>
                  </a:lnTo>
                  <a:lnTo>
                    <a:pt x="42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4869194" y="3941694"/>
              <a:ext cx="141387" cy="64805"/>
            </a:xfrm>
            <a:custGeom>
              <a:rect b="b" l="l" r="r" t="t"/>
              <a:pathLst>
                <a:path extrusionOk="0" h="2025" w="4418">
                  <a:moveTo>
                    <a:pt x="4204" y="1"/>
                  </a:moveTo>
                  <a:lnTo>
                    <a:pt x="1" y="1322"/>
                  </a:lnTo>
                  <a:lnTo>
                    <a:pt x="215" y="2025"/>
                  </a:lnTo>
                  <a:lnTo>
                    <a:pt x="4418" y="679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8"/>
            <p:cNvSpPr/>
            <p:nvPr/>
          </p:nvSpPr>
          <p:spPr>
            <a:xfrm>
              <a:off x="5137819" y="3856345"/>
              <a:ext cx="142539" cy="64805"/>
            </a:xfrm>
            <a:custGeom>
              <a:rect b="b" l="l" r="r" t="t"/>
              <a:pathLst>
                <a:path extrusionOk="0" h="2025" w="4454">
                  <a:moveTo>
                    <a:pt x="4239" y="1"/>
                  </a:moveTo>
                  <a:lnTo>
                    <a:pt x="1" y="1322"/>
                  </a:lnTo>
                  <a:lnTo>
                    <a:pt x="215" y="2025"/>
                  </a:lnTo>
                  <a:lnTo>
                    <a:pt x="4454" y="679"/>
                  </a:lnTo>
                  <a:lnTo>
                    <a:pt x="42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8"/>
            <p:cNvSpPr/>
            <p:nvPr/>
          </p:nvSpPr>
          <p:spPr>
            <a:xfrm>
              <a:off x="5407596" y="3770995"/>
              <a:ext cx="141387" cy="63685"/>
            </a:xfrm>
            <a:custGeom>
              <a:rect b="b" l="l" r="r" t="t"/>
              <a:pathLst>
                <a:path extrusionOk="0" h="1990" w="4418">
                  <a:moveTo>
                    <a:pt x="4203" y="1"/>
                  </a:moveTo>
                  <a:lnTo>
                    <a:pt x="0" y="1322"/>
                  </a:lnTo>
                  <a:lnTo>
                    <a:pt x="215" y="1989"/>
                  </a:lnTo>
                  <a:lnTo>
                    <a:pt x="4418" y="644"/>
                  </a:lnTo>
                  <a:lnTo>
                    <a:pt x="4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8"/>
            <p:cNvSpPr/>
            <p:nvPr/>
          </p:nvSpPr>
          <p:spPr>
            <a:xfrm>
              <a:off x="5676222" y="3684526"/>
              <a:ext cx="141387" cy="63653"/>
            </a:xfrm>
            <a:custGeom>
              <a:rect b="b" l="l" r="r" t="t"/>
              <a:pathLst>
                <a:path extrusionOk="0" h="1989" w="4418">
                  <a:moveTo>
                    <a:pt x="4239" y="0"/>
                  </a:moveTo>
                  <a:lnTo>
                    <a:pt x="0" y="1357"/>
                  </a:lnTo>
                  <a:lnTo>
                    <a:pt x="215" y="1988"/>
                  </a:lnTo>
                  <a:lnTo>
                    <a:pt x="4418" y="679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8"/>
            <p:cNvSpPr/>
            <p:nvPr/>
          </p:nvSpPr>
          <p:spPr>
            <a:xfrm>
              <a:off x="5945967" y="3599176"/>
              <a:ext cx="141419" cy="63653"/>
            </a:xfrm>
            <a:custGeom>
              <a:rect b="b" l="l" r="r" t="t"/>
              <a:pathLst>
                <a:path extrusionOk="0" h="1989" w="4419">
                  <a:moveTo>
                    <a:pt x="4204" y="0"/>
                  </a:moveTo>
                  <a:lnTo>
                    <a:pt x="1" y="1357"/>
                  </a:lnTo>
                  <a:lnTo>
                    <a:pt x="215" y="1988"/>
                  </a:lnTo>
                  <a:lnTo>
                    <a:pt x="4418" y="643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8"/>
            <p:cNvSpPr/>
            <p:nvPr/>
          </p:nvSpPr>
          <p:spPr>
            <a:xfrm>
              <a:off x="6214593" y="3513827"/>
              <a:ext cx="141387" cy="62501"/>
            </a:xfrm>
            <a:custGeom>
              <a:rect b="b" l="l" r="r" t="t"/>
              <a:pathLst>
                <a:path extrusionOk="0" h="1953" w="4418">
                  <a:moveTo>
                    <a:pt x="4239" y="0"/>
                  </a:moveTo>
                  <a:lnTo>
                    <a:pt x="1" y="1346"/>
                  </a:lnTo>
                  <a:lnTo>
                    <a:pt x="215" y="1953"/>
                  </a:lnTo>
                  <a:lnTo>
                    <a:pt x="4418" y="643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8"/>
            <p:cNvSpPr/>
            <p:nvPr/>
          </p:nvSpPr>
          <p:spPr>
            <a:xfrm>
              <a:off x="6484370" y="3428477"/>
              <a:ext cx="141387" cy="62501"/>
            </a:xfrm>
            <a:custGeom>
              <a:rect b="b" l="l" r="r" t="t"/>
              <a:pathLst>
                <a:path extrusionOk="0" h="1953" w="4418">
                  <a:moveTo>
                    <a:pt x="4203" y="0"/>
                  </a:moveTo>
                  <a:lnTo>
                    <a:pt x="0" y="1310"/>
                  </a:lnTo>
                  <a:lnTo>
                    <a:pt x="179" y="1953"/>
                  </a:lnTo>
                  <a:lnTo>
                    <a:pt x="4418" y="607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8"/>
            <p:cNvSpPr/>
            <p:nvPr/>
          </p:nvSpPr>
          <p:spPr>
            <a:xfrm>
              <a:off x="6752995" y="3343128"/>
              <a:ext cx="141387" cy="61381"/>
            </a:xfrm>
            <a:custGeom>
              <a:rect b="b" l="l" r="r" t="t"/>
              <a:pathLst>
                <a:path extrusionOk="0" h="1918" w="4418">
                  <a:moveTo>
                    <a:pt x="4239" y="0"/>
                  </a:moveTo>
                  <a:lnTo>
                    <a:pt x="0" y="1310"/>
                  </a:lnTo>
                  <a:lnTo>
                    <a:pt x="215" y="1917"/>
                  </a:lnTo>
                  <a:lnTo>
                    <a:pt x="4418" y="572"/>
                  </a:lnTo>
                  <a:lnTo>
                    <a:pt x="42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8"/>
            <p:cNvSpPr/>
            <p:nvPr/>
          </p:nvSpPr>
          <p:spPr>
            <a:xfrm>
              <a:off x="7022773" y="3192622"/>
              <a:ext cx="57156" cy="126538"/>
            </a:xfrm>
            <a:custGeom>
              <a:rect b="b" l="l" r="r" t="t"/>
              <a:pathLst>
                <a:path extrusionOk="0" h="3954" w="1786">
                  <a:moveTo>
                    <a:pt x="536" y="0"/>
                  </a:moveTo>
                  <a:lnTo>
                    <a:pt x="286" y="572"/>
                  </a:lnTo>
                  <a:cubicBezTo>
                    <a:pt x="572" y="715"/>
                    <a:pt x="822" y="893"/>
                    <a:pt x="964" y="1179"/>
                  </a:cubicBezTo>
                  <a:cubicBezTo>
                    <a:pt x="1107" y="1429"/>
                    <a:pt x="1179" y="1750"/>
                    <a:pt x="1143" y="2072"/>
                  </a:cubicBezTo>
                  <a:cubicBezTo>
                    <a:pt x="1107" y="2358"/>
                    <a:pt x="1000" y="2679"/>
                    <a:pt x="786" y="2881"/>
                  </a:cubicBezTo>
                  <a:cubicBezTo>
                    <a:pt x="572" y="3096"/>
                    <a:pt x="357" y="3274"/>
                    <a:pt x="0" y="3346"/>
                  </a:cubicBezTo>
                  <a:lnTo>
                    <a:pt x="179" y="3953"/>
                  </a:lnTo>
                  <a:cubicBezTo>
                    <a:pt x="572" y="3846"/>
                    <a:pt x="1000" y="3596"/>
                    <a:pt x="1250" y="3274"/>
                  </a:cubicBezTo>
                  <a:cubicBezTo>
                    <a:pt x="1536" y="2953"/>
                    <a:pt x="1715" y="2536"/>
                    <a:pt x="1750" y="2108"/>
                  </a:cubicBezTo>
                  <a:cubicBezTo>
                    <a:pt x="1786" y="1679"/>
                    <a:pt x="1715" y="1250"/>
                    <a:pt x="1500" y="857"/>
                  </a:cubicBezTo>
                  <a:cubicBezTo>
                    <a:pt x="1286" y="500"/>
                    <a:pt x="929" y="179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8"/>
            <p:cNvSpPr/>
            <p:nvPr/>
          </p:nvSpPr>
          <p:spPr>
            <a:xfrm>
              <a:off x="6772421" y="3082503"/>
              <a:ext cx="137963" cy="72806"/>
            </a:xfrm>
            <a:custGeom>
              <a:rect b="b" l="l" r="r" t="t"/>
              <a:pathLst>
                <a:path extrusionOk="0" h="2275" w="4311">
                  <a:moveTo>
                    <a:pt x="215" y="0"/>
                  </a:moveTo>
                  <a:lnTo>
                    <a:pt x="1" y="572"/>
                  </a:lnTo>
                  <a:lnTo>
                    <a:pt x="4061" y="2274"/>
                  </a:lnTo>
                  <a:lnTo>
                    <a:pt x="4311" y="1739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8"/>
            <p:cNvSpPr/>
            <p:nvPr/>
          </p:nvSpPr>
          <p:spPr>
            <a:xfrm>
              <a:off x="6512948" y="2972000"/>
              <a:ext cx="136811" cy="72806"/>
            </a:xfrm>
            <a:custGeom>
              <a:rect b="b" l="l" r="r" t="t"/>
              <a:pathLst>
                <a:path extrusionOk="0" h="2275" w="4275">
                  <a:moveTo>
                    <a:pt x="215" y="0"/>
                  </a:moveTo>
                  <a:lnTo>
                    <a:pt x="0" y="536"/>
                  </a:lnTo>
                  <a:lnTo>
                    <a:pt x="4060" y="2275"/>
                  </a:lnTo>
                  <a:lnTo>
                    <a:pt x="4275" y="1739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8"/>
            <p:cNvSpPr/>
            <p:nvPr/>
          </p:nvSpPr>
          <p:spPr>
            <a:xfrm>
              <a:off x="6252323" y="2861497"/>
              <a:ext cx="137579" cy="71686"/>
            </a:xfrm>
            <a:custGeom>
              <a:rect b="b" l="l" r="r" t="t"/>
              <a:pathLst>
                <a:path extrusionOk="0" h="2240" w="4299">
                  <a:moveTo>
                    <a:pt x="251" y="1"/>
                  </a:moveTo>
                  <a:lnTo>
                    <a:pt x="1" y="501"/>
                  </a:lnTo>
                  <a:lnTo>
                    <a:pt x="4096" y="2239"/>
                  </a:lnTo>
                  <a:lnTo>
                    <a:pt x="4299" y="1751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8"/>
            <p:cNvSpPr/>
            <p:nvPr/>
          </p:nvSpPr>
          <p:spPr>
            <a:xfrm>
              <a:off x="5992850" y="2750994"/>
              <a:ext cx="136427" cy="72070"/>
            </a:xfrm>
            <a:custGeom>
              <a:rect b="b" l="l" r="r" t="t"/>
              <a:pathLst>
                <a:path extrusionOk="0" h="2252" w="4263">
                  <a:moveTo>
                    <a:pt x="215" y="1"/>
                  </a:moveTo>
                  <a:lnTo>
                    <a:pt x="0" y="501"/>
                  </a:lnTo>
                  <a:lnTo>
                    <a:pt x="4049" y="2251"/>
                  </a:lnTo>
                  <a:lnTo>
                    <a:pt x="4263" y="1715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8"/>
            <p:cNvSpPr/>
            <p:nvPr/>
          </p:nvSpPr>
          <p:spPr>
            <a:xfrm>
              <a:off x="5733377" y="2640874"/>
              <a:ext cx="136427" cy="70534"/>
            </a:xfrm>
            <a:custGeom>
              <a:rect b="b" l="l" r="r" t="t"/>
              <a:pathLst>
                <a:path extrusionOk="0" h="2204" w="4263">
                  <a:moveTo>
                    <a:pt x="215" y="1"/>
                  </a:moveTo>
                  <a:lnTo>
                    <a:pt x="0" y="453"/>
                  </a:lnTo>
                  <a:lnTo>
                    <a:pt x="4048" y="2204"/>
                  </a:lnTo>
                  <a:lnTo>
                    <a:pt x="4263" y="1704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8"/>
            <p:cNvSpPr/>
            <p:nvPr/>
          </p:nvSpPr>
          <p:spPr>
            <a:xfrm>
              <a:off x="5473905" y="2530403"/>
              <a:ext cx="136427" cy="70502"/>
            </a:xfrm>
            <a:custGeom>
              <a:rect b="b" l="l" r="r" t="t"/>
              <a:pathLst>
                <a:path extrusionOk="0" h="2203" w="4263">
                  <a:moveTo>
                    <a:pt x="179" y="0"/>
                  </a:moveTo>
                  <a:lnTo>
                    <a:pt x="0" y="464"/>
                  </a:lnTo>
                  <a:lnTo>
                    <a:pt x="4048" y="2203"/>
                  </a:lnTo>
                  <a:lnTo>
                    <a:pt x="4263" y="1703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8"/>
            <p:cNvSpPr/>
            <p:nvPr/>
          </p:nvSpPr>
          <p:spPr>
            <a:xfrm>
              <a:off x="5214048" y="2418748"/>
              <a:ext cx="135659" cy="70534"/>
            </a:xfrm>
            <a:custGeom>
              <a:rect b="b" l="l" r="r" t="t"/>
              <a:pathLst>
                <a:path extrusionOk="0" h="2204" w="4239">
                  <a:moveTo>
                    <a:pt x="179" y="1"/>
                  </a:moveTo>
                  <a:lnTo>
                    <a:pt x="0" y="465"/>
                  </a:lnTo>
                  <a:lnTo>
                    <a:pt x="4060" y="2203"/>
                  </a:lnTo>
                  <a:lnTo>
                    <a:pt x="4239" y="1751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8"/>
            <p:cNvSpPr/>
            <p:nvPr/>
          </p:nvSpPr>
          <p:spPr>
            <a:xfrm>
              <a:off x="4953423" y="2308245"/>
              <a:ext cx="136811" cy="70918"/>
            </a:xfrm>
            <a:custGeom>
              <a:rect b="b" l="l" r="r" t="t"/>
              <a:pathLst>
                <a:path extrusionOk="0" h="2216" w="4275">
                  <a:moveTo>
                    <a:pt x="214" y="1"/>
                  </a:moveTo>
                  <a:lnTo>
                    <a:pt x="0" y="465"/>
                  </a:lnTo>
                  <a:lnTo>
                    <a:pt x="4060" y="2215"/>
                  </a:lnTo>
                  <a:lnTo>
                    <a:pt x="4275" y="175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8"/>
            <p:cNvSpPr/>
            <p:nvPr/>
          </p:nvSpPr>
          <p:spPr>
            <a:xfrm>
              <a:off x="4693950" y="2198126"/>
              <a:ext cx="136811" cy="69381"/>
            </a:xfrm>
            <a:custGeom>
              <a:rect b="b" l="l" r="r" t="t"/>
              <a:pathLst>
                <a:path extrusionOk="0" h="2168" w="4275">
                  <a:moveTo>
                    <a:pt x="214" y="1"/>
                  </a:moveTo>
                  <a:lnTo>
                    <a:pt x="0" y="418"/>
                  </a:lnTo>
                  <a:cubicBezTo>
                    <a:pt x="357" y="596"/>
                    <a:pt x="679" y="703"/>
                    <a:pt x="1036" y="882"/>
                  </a:cubicBezTo>
                  <a:lnTo>
                    <a:pt x="2036" y="1311"/>
                  </a:lnTo>
                  <a:lnTo>
                    <a:pt x="4060" y="2168"/>
                  </a:lnTo>
                  <a:lnTo>
                    <a:pt x="4274" y="1739"/>
                  </a:lnTo>
                  <a:lnTo>
                    <a:pt x="2203" y="846"/>
                  </a:lnTo>
                  <a:lnTo>
                    <a:pt x="1214" y="418"/>
                  </a:lnTo>
                  <a:cubicBezTo>
                    <a:pt x="893" y="275"/>
                    <a:pt x="500" y="144"/>
                    <a:pt x="2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8"/>
            <p:cNvSpPr/>
            <p:nvPr/>
          </p:nvSpPr>
          <p:spPr>
            <a:xfrm>
              <a:off x="4682494" y="2038500"/>
              <a:ext cx="141387" cy="53732"/>
            </a:xfrm>
            <a:custGeom>
              <a:rect b="b" l="l" r="r" t="t"/>
              <a:pathLst>
                <a:path extrusionOk="0" h="1679" w="4418">
                  <a:moveTo>
                    <a:pt x="4311" y="0"/>
                  </a:moveTo>
                  <a:lnTo>
                    <a:pt x="2144" y="536"/>
                  </a:lnTo>
                  <a:lnTo>
                    <a:pt x="1072" y="822"/>
                  </a:lnTo>
                  <a:cubicBezTo>
                    <a:pt x="715" y="893"/>
                    <a:pt x="322" y="1036"/>
                    <a:pt x="1" y="1322"/>
                  </a:cubicBezTo>
                  <a:lnTo>
                    <a:pt x="287" y="1679"/>
                  </a:lnTo>
                  <a:cubicBezTo>
                    <a:pt x="537" y="1465"/>
                    <a:pt x="822" y="1358"/>
                    <a:pt x="1215" y="1250"/>
                  </a:cubicBezTo>
                  <a:lnTo>
                    <a:pt x="2287" y="1000"/>
                  </a:lnTo>
                  <a:lnTo>
                    <a:pt x="4418" y="429"/>
                  </a:lnTo>
                  <a:lnTo>
                    <a:pt x="43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8"/>
            <p:cNvSpPr/>
            <p:nvPr/>
          </p:nvSpPr>
          <p:spPr>
            <a:xfrm>
              <a:off x="4956847" y="1969151"/>
              <a:ext cx="140235" cy="48036"/>
            </a:xfrm>
            <a:custGeom>
              <a:rect b="b" l="l" r="r" t="t"/>
              <a:pathLst>
                <a:path extrusionOk="0" h="1501" w="4382">
                  <a:moveTo>
                    <a:pt x="4275" y="0"/>
                  </a:moveTo>
                  <a:lnTo>
                    <a:pt x="0" y="1072"/>
                  </a:lnTo>
                  <a:lnTo>
                    <a:pt x="107" y="1500"/>
                  </a:lnTo>
                  <a:lnTo>
                    <a:pt x="4382" y="393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8"/>
            <p:cNvSpPr/>
            <p:nvPr/>
          </p:nvSpPr>
          <p:spPr>
            <a:xfrm>
              <a:off x="5230049" y="1898651"/>
              <a:ext cx="140235" cy="48804"/>
            </a:xfrm>
            <a:custGeom>
              <a:rect b="b" l="l" r="r" t="t"/>
              <a:pathLst>
                <a:path extrusionOk="0" h="1525" w="4382">
                  <a:moveTo>
                    <a:pt x="4274" y="1"/>
                  </a:moveTo>
                  <a:lnTo>
                    <a:pt x="0" y="1108"/>
                  </a:lnTo>
                  <a:lnTo>
                    <a:pt x="107" y="1525"/>
                  </a:lnTo>
                  <a:lnTo>
                    <a:pt x="4382" y="429"/>
                  </a:lnTo>
                  <a:lnTo>
                    <a:pt x="42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8"/>
            <p:cNvSpPr/>
            <p:nvPr/>
          </p:nvSpPr>
          <p:spPr>
            <a:xfrm>
              <a:off x="5504371" y="1829302"/>
              <a:ext cx="140235" cy="47652"/>
            </a:xfrm>
            <a:custGeom>
              <a:rect b="b" l="l" r="r" t="t"/>
              <a:pathLst>
                <a:path extrusionOk="0" h="1489" w="4382">
                  <a:moveTo>
                    <a:pt x="4275" y="1"/>
                  </a:moveTo>
                  <a:lnTo>
                    <a:pt x="1" y="1060"/>
                  </a:lnTo>
                  <a:lnTo>
                    <a:pt x="108" y="1489"/>
                  </a:lnTo>
                  <a:lnTo>
                    <a:pt x="4382" y="394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8"/>
            <p:cNvSpPr/>
            <p:nvPr/>
          </p:nvSpPr>
          <p:spPr>
            <a:xfrm>
              <a:off x="5777572" y="1758450"/>
              <a:ext cx="140235" cy="48036"/>
            </a:xfrm>
            <a:custGeom>
              <a:rect b="b" l="l" r="r" t="t"/>
              <a:pathLst>
                <a:path extrusionOk="0" h="1501" w="4382">
                  <a:moveTo>
                    <a:pt x="4275" y="0"/>
                  </a:moveTo>
                  <a:lnTo>
                    <a:pt x="0" y="1107"/>
                  </a:lnTo>
                  <a:lnTo>
                    <a:pt x="108" y="1500"/>
                  </a:lnTo>
                  <a:lnTo>
                    <a:pt x="4382" y="393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8"/>
            <p:cNvSpPr/>
            <p:nvPr/>
          </p:nvSpPr>
          <p:spPr>
            <a:xfrm>
              <a:off x="6051894" y="1689101"/>
              <a:ext cx="139115" cy="46884"/>
            </a:xfrm>
            <a:custGeom>
              <a:rect b="b" l="l" r="r" t="t"/>
              <a:pathLst>
                <a:path extrusionOk="0" h="1465" w="4347">
                  <a:moveTo>
                    <a:pt x="4275" y="0"/>
                  </a:moveTo>
                  <a:lnTo>
                    <a:pt x="1" y="1107"/>
                  </a:lnTo>
                  <a:lnTo>
                    <a:pt x="72" y="1465"/>
                  </a:lnTo>
                  <a:lnTo>
                    <a:pt x="4347" y="357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8"/>
            <p:cNvSpPr/>
            <p:nvPr/>
          </p:nvSpPr>
          <p:spPr>
            <a:xfrm>
              <a:off x="6325096" y="1619753"/>
              <a:ext cx="140267" cy="45380"/>
            </a:xfrm>
            <a:custGeom>
              <a:rect b="b" l="l" r="r" t="t"/>
              <a:pathLst>
                <a:path extrusionOk="0" h="1418" w="4383">
                  <a:moveTo>
                    <a:pt x="4275" y="0"/>
                  </a:moveTo>
                  <a:lnTo>
                    <a:pt x="1" y="1072"/>
                  </a:lnTo>
                  <a:lnTo>
                    <a:pt x="108" y="1417"/>
                  </a:lnTo>
                  <a:lnTo>
                    <a:pt x="4382" y="322"/>
                  </a:lnTo>
                  <a:lnTo>
                    <a:pt x="4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8"/>
            <p:cNvSpPr/>
            <p:nvPr/>
          </p:nvSpPr>
          <p:spPr>
            <a:xfrm>
              <a:off x="6599449" y="1549252"/>
              <a:ext cx="139083" cy="45380"/>
            </a:xfrm>
            <a:custGeom>
              <a:rect b="b" l="l" r="r" t="t"/>
              <a:pathLst>
                <a:path extrusionOk="0" h="1418" w="4346">
                  <a:moveTo>
                    <a:pt x="4275" y="1"/>
                  </a:moveTo>
                  <a:lnTo>
                    <a:pt x="0" y="1096"/>
                  </a:lnTo>
                  <a:lnTo>
                    <a:pt x="72" y="1417"/>
                  </a:lnTo>
                  <a:lnTo>
                    <a:pt x="4346" y="322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8"/>
            <p:cNvSpPr/>
            <p:nvPr/>
          </p:nvSpPr>
          <p:spPr>
            <a:xfrm>
              <a:off x="6872619" y="1479904"/>
              <a:ext cx="140267" cy="45380"/>
            </a:xfrm>
            <a:custGeom>
              <a:rect b="b" l="l" r="r" t="t"/>
              <a:pathLst>
                <a:path extrusionOk="0" h="1418" w="4383">
                  <a:moveTo>
                    <a:pt x="4275" y="1"/>
                  </a:moveTo>
                  <a:lnTo>
                    <a:pt x="1" y="1060"/>
                  </a:lnTo>
                  <a:lnTo>
                    <a:pt x="72" y="1418"/>
                  </a:lnTo>
                  <a:lnTo>
                    <a:pt x="4382" y="310"/>
                  </a:lnTo>
                  <a:lnTo>
                    <a:pt x="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8"/>
            <p:cNvSpPr/>
            <p:nvPr/>
          </p:nvSpPr>
          <p:spPr>
            <a:xfrm>
              <a:off x="7145821" y="1409051"/>
              <a:ext cx="139883" cy="45732"/>
            </a:xfrm>
            <a:custGeom>
              <a:rect b="b" l="l" r="r" t="t"/>
              <a:pathLst>
                <a:path extrusionOk="0" h="1429" w="4371">
                  <a:moveTo>
                    <a:pt x="4311" y="0"/>
                  </a:moveTo>
                  <a:lnTo>
                    <a:pt x="1" y="1107"/>
                  </a:lnTo>
                  <a:lnTo>
                    <a:pt x="108" y="1429"/>
                  </a:lnTo>
                  <a:lnTo>
                    <a:pt x="4370" y="322"/>
                  </a:lnTo>
                  <a:lnTo>
                    <a:pt x="43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7420174" y="1339702"/>
              <a:ext cx="138699" cy="44611"/>
            </a:xfrm>
            <a:custGeom>
              <a:rect b="b" l="l" r="r" t="t"/>
              <a:pathLst>
                <a:path extrusionOk="0" h="1394" w="4334">
                  <a:moveTo>
                    <a:pt x="4263" y="0"/>
                  </a:moveTo>
                  <a:lnTo>
                    <a:pt x="0" y="1107"/>
                  </a:lnTo>
                  <a:lnTo>
                    <a:pt x="72" y="1393"/>
                  </a:lnTo>
                  <a:lnTo>
                    <a:pt x="4334" y="286"/>
                  </a:lnTo>
                  <a:lnTo>
                    <a:pt x="42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8"/>
            <p:cNvSpPr/>
            <p:nvPr/>
          </p:nvSpPr>
          <p:spPr>
            <a:xfrm>
              <a:off x="7693376" y="1269202"/>
              <a:ext cx="139851" cy="44227"/>
            </a:xfrm>
            <a:custGeom>
              <a:rect b="b" l="l" r="r" t="t"/>
              <a:pathLst>
                <a:path extrusionOk="0" h="1382" w="4370">
                  <a:moveTo>
                    <a:pt x="4298" y="1"/>
                  </a:moveTo>
                  <a:lnTo>
                    <a:pt x="0" y="1096"/>
                  </a:lnTo>
                  <a:lnTo>
                    <a:pt x="71" y="1382"/>
                  </a:lnTo>
                  <a:lnTo>
                    <a:pt x="4370" y="286"/>
                  </a:lnTo>
                  <a:lnTo>
                    <a:pt x="42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8"/>
            <p:cNvSpPr/>
            <p:nvPr/>
          </p:nvSpPr>
          <p:spPr>
            <a:xfrm>
              <a:off x="7745571" y="1140426"/>
              <a:ext cx="139083" cy="49188"/>
            </a:xfrm>
            <a:custGeom>
              <a:rect b="b" l="l" r="r" t="t"/>
              <a:pathLst>
                <a:path extrusionOk="0" h="1537" w="4346">
                  <a:moveTo>
                    <a:pt x="72" y="0"/>
                  </a:moveTo>
                  <a:lnTo>
                    <a:pt x="0" y="250"/>
                  </a:lnTo>
                  <a:lnTo>
                    <a:pt x="2108" y="893"/>
                  </a:lnTo>
                  <a:lnTo>
                    <a:pt x="3167" y="1215"/>
                  </a:lnTo>
                  <a:lnTo>
                    <a:pt x="3703" y="1358"/>
                  </a:lnTo>
                  <a:cubicBezTo>
                    <a:pt x="3882" y="1429"/>
                    <a:pt x="4060" y="1465"/>
                    <a:pt x="4203" y="1536"/>
                  </a:cubicBezTo>
                  <a:lnTo>
                    <a:pt x="4346" y="1286"/>
                  </a:lnTo>
                  <a:cubicBezTo>
                    <a:pt x="4167" y="1179"/>
                    <a:pt x="3953" y="1143"/>
                    <a:pt x="3774" y="1108"/>
                  </a:cubicBezTo>
                  <a:lnTo>
                    <a:pt x="3239" y="929"/>
                  </a:lnTo>
                  <a:lnTo>
                    <a:pt x="2215" y="64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8"/>
            <p:cNvSpPr/>
            <p:nvPr/>
          </p:nvSpPr>
          <p:spPr>
            <a:xfrm>
              <a:off x="7474642" y="1060772"/>
              <a:ext cx="137963" cy="48068"/>
            </a:xfrm>
            <a:custGeom>
              <a:rect b="b" l="l" r="r" t="t"/>
              <a:pathLst>
                <a:path extrusionOk="0" h="1502" w="4311">
                  <a:moveTo>
                    <a:pt x="72" y="1"/>
                  </a:moveTo>
                  <a:lnTo>
                    <a:pt x="1" y="251"/>
                  </a:lnTo>
                  <a:lnTo>
                    <a:pt x="4239" y="1501"/>
                  </a:lnTo>
                  <a:lnTo>
                    <a:pt x="4311" y="1251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8"/>
            <p:cNvSpPr/>
            <p:nvPr/>
          </p:nvSpPr>
          <p:spPr>
            <a:xfrm>
              <a:off x="7203744" y="982303"/>
              <a:ext cx="137963" cy="46884"/>
            </a:xfrm>
            <a:custGeom>
              <a:rect b="b" l="l" r="r" t="t"/>
              <a:pathLst>
                <a:path extrusionOk="0" h="1465" w="4311">
                  <a:moveTo>
                    <a:pt x="72" y="0"/>
                  </a:moveTo>
                  <a:lnTo>
                    <a:pt x="0" y="214"/>
                  </a:lnTo>
                  <a:lnTo>
                    <a:pt x="4239" y="1465"/>
                  </a:lnTo>
                  <a:lnTo>
                    <a:pt x="4311" y="125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8"/>
            <p:cNvSpPr/>
            <p:nvPr/>
          </p:nvSpPr>
          <p:spPr>
            <a:xfrm>
              <a:off x="6932847" y="902650"/>
              <a:ext cx="137963" cy="46532"/>
            </a:xfrm>
            <a:custGeom>
              <a:rect b="b" l="l" r="r" t="t"/>
              <a:pathLst>
                <a:path extrusionOk="0" h="1454" w="4311">
                  <a:moveTo>
                    <a:pt x="72" y="1"/>
                  </a:moveTo>
                  <a:lnTo>
                    <a:pt x="0" y="215"/>
                  </a:lnTo>
                  <a:lnTo>
                    <a:pt x="4239" y="1453"/>
                  </a:lnTo>
                  <a:lnTo>
                    <a:pt x="4310" y="1251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8"/>
            <p:cNvSpPr/>
            <p:nvPr/>
          </p:nvSpPr>
          <p:spPr>
            <a:xfrm>
              <a:off x="6661917" y="823029"/>
              <a:ext cx="136811" cy="46500"/>
            </a:xfrm>
            <a:custGeom>
              <a:rect b="b" l="l" r="r" t="t"/>
              <a:pathLst>
                <a:path extrusionOk="0" h="1453" w="4275">
                  <a:moveTo>
                    <a:pt x="37" y="0"/>
                  </a:moveTo>
                  <a:lnTo>
                    <a:pt x="1" y="215"/>
                  </a:lnTo>
                  <a:lnTo>
                    <a:pt x="4239" y="1453"/>
                  </a:lnTo>
                  <a:lnTo>
                    <a:pt x="4275" y="123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8"/>
            <p:cNvSpPr/>
            <p:nvPr/>
          </p:nvSpPr>
          <p:spPr>
            <a:xfrm>
              <a:off x="6391020" y="743376"/>
              <a:ext cx="136811" cy="46532"/>
            </a:xfrm>
            <a:custGeom>
              <a:rect b="b" l="l" r="r" t="t"/>
              <a:pathLst>
                <a:path extrusionOk="0" h="1454" w="4275">
                  <a:moveTo>
                    <a:pt x="36" y="1"/>
                  </a:moveTo>
                  <a:lnTo>
                    <a:pt x="0" y="180"/>
                  </a:lnTo>
                  <a:lnTo>
                    <a:pt x="4239" y="1454"/>
                  </a:lnTo>
                  <a:lnTo>
                    <a:pt x="4275" y="123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8"/>
            <p:cNvSpPr/>
            <p:nvPr/>
          </p:nvSpPr>
          <p:spPr>
            <a:xfrm>
              <a:off x="6120122" y="664907"/>
              <a:ext cx="136811" cy="44227"/>
            </a:xfrm>
            <a:custGeom>
              <a:rect b="b" l="l" r="r" t="t"/>
              <a:pathLst>
                <a:path extrusionOk="0" h="1382" w="4275">
                  <a:moveTo>
                    <a:pt x="36" y="0"/>
                  </a:moveTo>
                  <a:lnTo>
                    <a:pt x="0" y="143"/>
                  </a:lnTo>
                  <a:lnTo>
                    <a:pt x="4239" y="1381"/>
                  </a:lnTo>
                  <a:lnTo>
                    <a:pt x="4274" y="120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8"/>
            <p:cNvSpPr/>
            <p:nvPr/>
          </p:nvSpPr>
          <p:spPr>
            <a:xfrm>
              <a:off x="5867498" y="563556"/>
              <a:ext cx="118505" cy="65925"/>
            </a:xfrm>
            <a:custGeom>
              <a:rect b="b" l="l" r="r" t="t"/>
              <a:pathLst>
                <a:path extrusionOk="0" h="2060" w="3703">
                  <a:moveTo>
                    <a:pt x="0" y="0"/>
                  </a:moveTo>
                  <a:cubicBezTo>
                    <a:pt x="0" y="393"/>
                    <a:pt x="179" y="738"/>
                    <a:pt x="500" y="1024"/>
                  </a:cubicBezTo>
                  <a:cubicBezTo>
                    <a:pt x="643" y="1131"/>
                    <a:pt x="822" y="1238"/>
                    <a:pt x="1000" y="1274"/>
                  </a:cubicBezTo>
                  <a:lnTo>
                    <a:pt x="1536" y="1453"/>
                  </a:lnTo>
                  <a:lnTo>
                    <a:pt x="3667" y="2060"/>
                  </a:lnTo>
                  <a:lnTo>
                    <a:pt x="3703" y="1917"/>
                  </a:lnTo>
                  <a:lnTo>
                    <a:pt x="1572" y="1274"/>
                  </a:lnTo>
                  <a:cubicBezTo>
                    <a:pt x="1250" y="1167"/>
                    <a:pt x="858" y="1096"/>
                    <a:pt x="607" y="881"/>
                  </a:cubicBezTo>
                  <a:cubicBezTo>
                    <a:pt x="322" y="667"/>
                    <a:pt x="179" y="322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8"/>
            <p:cNvSpPr/>
            <p:nvPr/>
          </p:nvSpPr>
          <p:spPr>
            <a:xfrm>
              <a:off x="5981426" y="456477"/>
              <a:ext cx="137579" cy="43075"/>
            </a:xfrm>
            <a:custGeom>
              <a:rect b="b" l="l" r="r" t="t"/>
              <a:pathLst>
                <a:path extrusionOk="0" h="1346" w="4299">
                  <a:moveTo>
                    <a:pt x="4263" y="1"/>
                  </a:moveTo>
                  <a:lnTo>
                    <a:pt x="0" y="1203"/>
                  </a:lnTo>
                  <a:lnTo>
                    <a:pt x="36" y="1346"/>
                  </a:lnTo>
                  <a:lnTo>
                    <a:pt x="4298" y="143"/>
                  </a:lnTo>
                  <a:lnTo>
                    <a:pt x="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8"/>
            <p:cNvSpPr/>
            <p:nvPr/>
          </p:nvSpPr>
          <p:spPr>
            <a:xfrm>
              <a:off x="6253475" y="380281"/>
              <a:ext cx="136427" cy="41955"/>
            </a:xfrm>
            <a:custGeom>
              <a:rect b="b" l="l" r="r" t="t"/>
              <a:pathLst>
                <a:path extrusionOk="0" h="1311" w="4263">
                  <a:moveTo>
                    <a:pt x="4227" y="0"/>
                  </a:moveTo>
                  <a:lnTo>
                    <a:pt x="0" y="1167"/>
                  </a:lnTo>
                  <a:lnTo>
                    <a:pt x="36" y="1310"/>
                  </a:lnTo>
                  <a:lnTo>
                    <a:pt x="4263" y="72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8"/>
            <p:cNvSpPr/>
            <p:nvPr/>
          </p:nvSpPr>
          <p:spPr>
            <a:xfrm>
              <a:off x="6525525" y="302932"/>
              <a:ext cx="136427" cy="40803"/>
            </a:xfrm>
            <a:custGeom>
              <a:rect b="b" l="l" r="r" t="t"/>
              <a:pathLst>
                <a:path extrusionOk="0" h="1275" w="4263">
                  <a:moveTo>
                    <a:pt x="4227" y="0"/>
                  </a:moveTo>
                  <a:lnTo>
                    <a:pt x="0" y="1203"/>
                  </a:lnTo>
                  <a:lnTo>
                    <a:pt x="0" y="1274"/>
                  </a:lnTo>
                  <a:lnTo>
                    <a:pt x="4263" y="72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8"/>
            <p:cNvSpPr/>
            <p:nvPr/>
          </p:nvSpPr>
          <p:spPr>
            <a:xfrm>
              <a:off x="6797574" y="226351"/>
              <a:ext cx="135275" cy="40035"/>
            </a:xfrm>
            <a:custGeom>
              <a:rect b="b" l="l" r="r" t="t"/>
              <a:pathLst>
                <a:path extrusionOk="0" h="1251" w="4227">
                  <a:moveTo>
                    <a:pt x="4227" y="0"/>
                  </a:moveTo>
                  <a:lnTo>
                    <a:pt x="0" y="1179"/>
                  </a:lnTo>
                  <a:lnTo>
                    <a:pt x="0" y="1250"/>
                  </a:lnTo>
                  <a:lnTo>
                    <a:pt x="4227" y="36"/>
                  </a:lnTo>
                  <a:lnTo>
                    <a:pt x="42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8"/>
            <p:cNvSpPr/>
            <p:nvPr/>
          </p:nvSpPr>
          <p:spPr>
            <a:xfrm>
              <a:off x="7068472" y="149002"/>
              <a:ext cx="136459" cy="40035"/>
            </a:xfrm>
            <a:custGeom>
              <a:rect b="b" l="l" r="r" t="t"/>
              <a:pathLst>
                <a:path extrusionOk="0" h="1251" w="4264">
                  <a:moveTo>
                    <a:pt x="4263" y="0"/>
                  </a:moveTo>
                  <a:lnTo>
                    <a:pt x="1" y="1215"/>
                  </a:lnTo>
                  <a:lnTo>
                    <a:pt x="36" y="1250"/>
                  </a:lnTo>
                  <a:lnTo>
                    <a:pt x="4263" y="36"/>
                  </a:lnTo>
                  <a:lnTo>
                    <a:pt x="42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8"/>
            <p:cNvSpPr/>
            <p:nvPr/>
          </p:nvSpPr>
          <p:spPr>
            <a:xfrm>
              <a:off x="7340521" y="91078"/>
              <a:ext cx="68229" cy="19458"/>
            </a:xfrm>
            <a:custGeom>
              <a:rect b="b" l="l" r="r" t="t"/>
              <a:pathLst>
                <a:path extrusionOk="0" h="608" w="2132">
                  <a:moveTo>
                    <a:pt x="1" y="608"/>
                  </a:moveTo>
                  <a:lnTo>
                    <a:pt x="2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57" name="Google Shape;25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7038" y="3423325"/>
            <a:ext cx="784174" cy="784174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8"/>
          <p:cNvSpPr/>
          <p:nvPr/>
        </p:nvSpPr>
        <p:spPr>
          <a:xfrm>
            <a:off x="2488429" y="3193939"/>
            <a:ext cx="706839" cy="1242945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8"/>
          <p:cNvSpPr txBox="1"/>
          <p:nvPr>
            <p:ph type="title"/>
          </p:nvPr>
        </p:nvSpPr>
        <p:spPr>
          <a:xfrm>
            <a:off x="2164400" y="2571750"/>
            <a:ext cx="1409100" cy="87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lt2"/>
                </a:solidFill>
              </a:rPr>
              <a:t>Selected Interface &amp; Rationale</a:t>
            </a:r>
            <a:endParaRPr sz="121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260" name="Google Shape;260;p18"/>
          <p:cNvSpPr/>
          <p:nvPr/>
        </p:nvSpPr>
        <p:spPr>
          <a:xfrm>
            <a:off x="7767950" y="325501"/>
            <a:ext cx="502730" cy="878796"/>
          </a:xfrm>
          <a:custGeom>
            <a:rect b="b" l="l" r="r" t="t"/>
            <a:pathLst>
              <a:path extrusionOk="0" h="36529" w="20897">
                <a:moveTo>
                  <a:pt x="20896" y="10407"/>
                </a:moveTo>
                <a:cubicBezTo>
                  <a:pt x="20896" y="4680"/>
                  <a:pt x="16217" y="0"/>
                  <a:pt x="10490" y="0"/>
                </a:cubicBezTo>
                <a:cubicBezTo>
                  <a:pt x="4740" y="0"/>
                  <a:pt x="1" y="4680"/>
                  <a:pt x="1" y="10407"/>
                </a:cubicBezTo>
                <a:cubicBezTo>
                  <a:pt x="1" y="15967"/>
                  <a:pt x="4228" y="20515"/>
                  <a:pt x="9728" y="20836"/>
                </a:cubicBezTo>
                <a:lnTo>
                  <a:pt x="9728" y="32564"/>
                </a:lnTo>
                <a:cubicBezTo>
                  <a:pt x="8835" y="32838"/>
                  <a:pt x="8407" y="33600"/>
                  <a:pt x="8407" y="34493"/>
                </a:cubicBezTo>
                <a:cubicBezTo>
                  <a:pt x="8407" y="35600"/>
                  <a:pt x="9347" y="36529"/>
                  <a:pt x="10478" y="36529"/>
                </a:cubicBezTo>
                <a:cubicBezTo>
                  <a:pt x="11586" y="36529"/>
                  <a:pt x="12479" y="35600"/>
                  <a:pt x="12479" y="34493"/>
                </a:cubicBezTo>
                <a:cubicBezTo>
                  <a:pt x="12479" y="33600"/>
                  <a:pt x="11812" y="32826"/>
                  <a:pt x="11074" y="32564"/>
                </a:cubicBezTo>
                <a:lnTo>
                  <a:pt x="11074" y="20836"/>
                </a:lnTo>
                <a:cubicBezTo>
                  <a:pt x="16432" y="20515"/>
                  <a:pt x="20896" y="15967"/>
                  <a:pt x="20896" y="10407"/>
                </a:cubicBezTo>
                <a:close/>
                <a:moveTo>
                  <a:pt x="2454" y="10407"/>
                </a:moveTo>
                <a:cubicBezTo>
                  <a:pt x="2454" y="5965"/>
                  <a:pt x="6061" y="2382"/>
                  <a:pt x="10502" y="2382"/>
                </a:cubicBezTo>
                <a:cubicBezTo>
                  <a:pt x="14955" y="2382"/>
                  <a:pt x="18563" y="5965"/>
                  <a:pt x="18563" y="10407"/>
                </a:cubicBezTo>
                <a:cubicBezTo>
                  <a:pt x="18563" y="14859"/>
                  <a:pt x="14955" y="18467"/>
                  <a:pt x="10502" y="18467"/>
                </a:cubicBezTo>
                <a:cubicBezTo>
                  <a:pt x="6061" y="18467"/>
                  <a:pt x="2454" y="14859"/>
                  <a:pt x="2454" y="1040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8"/>
          <p:cNvSpPr txBox="1"/>
          <p:nvPr>
            <p:ph type="title"/>
          </p:nvPr>
        </p:nvSpPr>
        <p:spPr>
          <a:xfrm>
            <a:off x="7469575" y="0"/>
            <a:ext cx="1099500" cy="3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lt2"/>
                </a:solidFill>
              </a:rPr>
              <a:t>Discussion</a:t>
            </a:r>
            <a:endParaRPr sz="121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sp>
        <p:nvSpPr>
          <p:cNvPr id="262" name="Google Shape;262;p18"/>
          <p:cNvSpPr/>
          <p:nvPr/>
        </p:nvSpPr>
        <p:spPr>
          <a:xfrm>
            <a:off x="3746712" y="3008809"/>
            <a:ext cx="596128" cy="1048362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8"/>
          <p:cNvSpPr txBox="1"/>
          <p:nvPr>
            <p:ph type="title"/>
          </p:nvPr>
        </p:nvSpPr>
        <p:spPr>
          <a:xfrm>
            <a:off x="3426325" y="2405450"/>
            <a:ext cx="1236900" cy="9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50">
                <a:solidFill>
                  <a:schemeClr val="lt2"/>
                </a:solidFill>
              </a:rPr>
              <a:t>Low-fi Prototype Construction</a:t>
            </a:r>
            <a:endParaRPr b="0" sz="1050">
              <a:solidFill>
                <a:schemeClr val="lt2"/>
              </a:solidFill>
            </a:endParaRPr>
          </a:p>
        </p:txBody>
      </p:sp>
      <p:sp>
        <p:nvSpPr>
          <p:cNvPr id="264" name="Google Shape;264;p18"/>
          <p:cNvSpPr/>
          <p:nvPr/>
        </p:nvSpPr>
        <p:spPr>
          <a:xfrm>
            <a:off x="5147042" y="541227"/>
            <a:ext cx="706839" cy="1242945"/>
          </a:xfrm>
          <a:custGeom>
            <a:rect b="b" l="l" r="r" t="t"/>
            <a:pathLst>
              <a:path extrusionOk="0" h="38839" w="22087">
                <a:moveTo>
                  <a:pt x="22087" y="11073"/>
                </a:moveTo>
                <a:cubicBezTo>
                  <a:pt x="22087" y="4977"/>
                  <a:pt x="17098" y="0"/>
                  <a:pt x="11002" y="0"/>
                </a:cubicBezTo>
                <a:cubicBezTo>
                  <a:pt x="4883" y="0"/>
                  <a:pt x="1" y="4977"/>
                  <a:pt x="1" y="11073"/>
                </a:cubicBezTo>
                <a:cubicBezTo>
                  <a:pt x="1" y="16979"/>
                  <a:pt x="4537" y="21813"/>
                  <a:pt x="10490" y="22158"/>
                </a:cubicBezTo>
                <a:lnTo>
                  <a:pt x="10490" y="34636"/>
                </a:lnTo>
                <a:cubicBezTo>
                  <a:pt x="9455" y="34921"/>
                  <a:pt x="8931" y="35743"/>
                  <a:pt x="8931" y="36683"/>
                </a:cubicBezTo>
                <a:cubicBezTo>
                  <a:pt x="8931" y="37862"/>
                  <a:pt x="9836" y="38838"/>
                  <a:pt x="11050" y="38838"/>
                </a:cubicBezTo>
                <a:cubicBezTo>
                  <a:pt x="12217" y="38838"/>
                  <a:pt x="13169" y="37862"/>
                  <a:pt x="13169" y="36683"/>
                </a:cubicBezTo>
                <a:cubicBezTo>
                  <a:pt x="13169" y="35731"/>
                  <a:pt x="12586" y="34909"/>
                  <a:pt x="11693" y="34624"/>
                </a:cubicBezTo>
                <a:lnTo>
                  <a:pt x="11693" y="22158"/>
                </a:lnTo>
                <a:cubicBezTo>
                  <a:pt x="17491" y="21813"/>
                  <a:pt x="22087" y="16979"/>
                  <a:pt x="22087" y="11073"/>
                </a:cubicBezTo>
                <a:close/>
                <a:moveTo>
                  <a:pt x="2418" y="11073"/>
                </a:moveTo>
                <a:cubicBezTo>
                  <a:pt x="2418" y="6346"/>
                  <a:pt x="6264" y="2536"/>
                  <a:pt x="10990" y="2536"/>
                </a:cubicBezTo>
                <a:cubicBezTo>
                  <a:pt x="15717" y="2536"/>
                  <a:pt x="19563" y="6346"/>
                  <a:pt x="19563" y="11073"/>
                </a:cubicBezTo>
                <a:cubicBezTo>
                  <a:pt x="19563" y="15800"/>
                  <a:pt x="15717" y="19634"/>
                  <a:pt x="10990" y="19634"/>
                </a:cubicBezTo>
                <a:cubicBezTo>
                  <a:pt x="6264" y="19634"/>
                  <a:pt x="2418" y="15800"/>
                  <a:pt x="2418" y="1107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8"/>
          <p:cNvSpPr txBox="1"/>
          <p:nvPr>
            <p:ph type="title"/>
          </p:nvPr>
        </p:nvSpPr>
        <p:spPr>
          <a:xfrm>
            <a:off x="4950713" y="77050"/>
            <a:ext cx="1099500" cy="5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1">
                <a:solidFill>
                  <a:schemeClr val="lt2"/>
                </a:solidFill>
              </a:rPr>
              <a:t>Testing Results</a:t>
            </a:r>
            <a:endParaRPr sz="121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  <p:pic>
        <p:nvPicPr>
          <p:cNvPr id="266" name="Google Shape;26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6400" y="3264949"/>
            <a:ext cx="630900" cy="63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6725" y="3020700"/>
            <a:ext cx="536101" cy="53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1825" y="867100"/>
            <a:ext cx="630900" cy="6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39175" y="588075"/>
            <a:ext cx="596150" cy="59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58363" y="2003825"/>
            <a:ext cx="596150" cy="59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02800" y="343450"/>
            <a:ext cx="433013" cy="433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Sketching Explorations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Realization 1 Concept Sketches</a:t>
            </a:r>
            <a:endParaRPr/>
          </a:p>
        </p:txBody>
      </p:sp>
      <p:pic>
        <p:nvPicPr>
          <p:cNvPr id="282" name="Google Shape;28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2150" y="640175"/>
            <a:ext cx="4039200" cy="5286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Realization 2 Concept Sketches</a:t>
            </a:r>
            <a:endParaRPr/>
          </a:p>
        </p:txBody>
      </p:sp>
      <p:pic>
        <p:nvPicPr>
          <p:cNvPr id="288" name="Google Shape;288;p21"/>
          <p:cNvPicPr preferRelativeResize="0"/>
          <p:nvPr/>
        </p:nvPicPr>
        <p:blipFill rotWithShape="1">
          <a:blip r:embed="rId3">
            <a:alphaModFix/>
          </a:blip>
          <a:srcRect b="36664" l="0" r="0" t="0"/>
          <a:stretch/>
        </p:blipFill>
        <p:spPr>
          <a:xfrm>
            <a:off x="2247538" y="1083551"/>
            <a:ext cx="4648925" cy="3868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Realization 3 Concept Sketches</a:t>
            </a:r>
            <a:endParaRPr/>
          </a:p>
        </p:txBody>
      </p:sp>
      <p:pic>
        <p:nvPicPr>
          <p:cNvPr id="294" name="Google Shape;294;p22"/>
          <p:cNvPicPr preferRelativeResize="0"/>
          <p:nvPr/>
        </p:nvPicPr>
        <p:blipFill rotWithShape="1">
          <a:blip r:embed="rId3">
            <a:alphaModFix/>
          </a:blip>
          <a:srcRect b="4089" l="0" r="0" t="10527"/>
          <a:stretch/>
        </p:blipFill>
        <p:spPr>
          <a:xfrm>
            <a:off x="2904288" y="1092275"/>
            <a:ext cx="3335425" cy="350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 Realization Fleshed Out</a:t>
            </a:r>
            <a:endParaRPr/>
          </a:p>
        </p:txBody>
      </p:sp>
      <p:pic>
        <p:nvPicPr>
          <p:cNvPr id="300" name="Google Shape;300;p23"/>
          <p:cNvPicPr preferRelativeResize="0"/>
          <p:nvPr/>
        </p:nvPicPr>
        <p:blipFill rotWithShape="1">
          <a:blip r:embed="rId3">
            <a:alphaModFix/>
          </a:blip>
          <a:srcRect b="13138" l="0" r="0" t="8046"/>
          <a:stretch/>
        </p:blipFill>
        <p:spPr>
          <a:xfrm>
            <a:off x="2832524" y="993375"/>
            <a:ext cx="3735226" cy="385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VR</a:t>
            </a:r>
            <a:r>
              <a:rPr lang="en"/>
              <a:t> Realization Fleshed Out</a:t>
            </a:r>
            <a:endParaRPr/>
          </a:p>
        </p:txBody>
      </p:sp>
      <p:pic>
        <p:nvPicPr>
          <p:cNvPr id="306" name="Google Shape;306;p24"/>
          <p:cNvPicPr preferRelativeResize="0"/>
          <p:nvPr/>
        </p:nvPicPr>
        <p:blipFill rotWithShape="1">
          <a:blip r:embed="rId3">
            <a:alphaModFix/>
          </a:blip>
          <a:srcRect b="4012" l="0" r="0" t="0"/>
          <a:stretch/>
        </p:blipFill>
        <p:spPr>
          <a:xfrm>
            <a:off x="1980850" y="1165100"/>
            <a:ext cx="5778349" cy="34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5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Selected Interface &amp; Rationale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 Interface Pros &amp; Cons </a:t>
            </a:r>
            <a:endParaRPr/>
          </a:p>
        </p:txBody>
      </p:sp>
      <p:sp>
        <p:nvSpPr>
          <p:cNvPr id="317" name="Google Shape;317;p26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highlight>
                  <a:schemeClr val="dk1"/>
                </a:highlight>
              </a:rPr>
              <a:t>Pros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sz="1800">
                <a:highlight>
                  <a:schemeClr val="lt1"/>
                </a:highlight>
              </a:rPr>
              <a:t>App is more accessible than VR. </a:t>
            </a:r>
            <a:endParaRPr sz="1800"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>
                <a:highlight>
                  <a:schemeClr val="lt1"/>
                </a:highlight>
              </a:rPr>
              <a:t>Quickly logging is easy, and intuitive for user.</a:t>
            </a:r>
            <a:endParaRPr sz="1800">
              <a:highlight>
                <a:schemeClr val="lt1"/>
              </a:highlight>
            </a:endParaRPr>
          </a:p>
        </p:txBody>
      </p:sp>
      <p:sp>
        <p:nvSpPr>
          <p:cNvPr id="318" name="Google Shape;318;p26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highlight>
                  <a:schemeClr val="dk1"/>
                </a:highlight>
              </a:rPr>
              <a:t>Cons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sz="1800">
                <a:highlight>
                  <a:schemeClr val="lt1"/>
                </a:highlight>
              </a:rPr>
              <a:t>An app is not an immersive experience.</a:t>
            </a:r>
            <a:endParaRPr sz="1800"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>
                <a:highlight>
                  <a:schemeClr val="lt1"/>
                </a:highlight>
              </a:rPr>
              <a:t>More similar to existing products.</a:t>
            </a:r>
            <a:endParaRPr sz="1800">
              <a:highlight>
                <a:schemeClr val="lt1"/>
              </a:highlight>
            </a:endParaRPr>
          </a:p>
        </p:txBody>
      </p:sp>
      <p:pic>
        <p:nvPicPr>
          <p:cNvPr id="319" name="Google Shape;3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925" y="248925"/>
            <a:ext cx="2095503" cy="2095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VR</a:t>
            </a:r>
            <a:r>
              <a:rPr lang="en"/>
              <a:t> Interface Pros &amp; Cons </a:t>
            </a:r>
            <a:endParaRPr/>
          </a:p>
        </p:txBody>
      </p:sp>
      <p:sp>
        <p:nvSpPr>
          <p:cNvPr id="325" name="Google Shape;325;p27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highlight>
                  <a:schemeClr val="dk1"/>
                </a:highlight>
              </a:rPr>
              <a:t>Pros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sz="1800">
                <a:highlight>
                  <a:schemeClr val="lt1"/>
                </a:highlight>
              </a:rPr>
              <a:t>Immersive experience allows for increased engagement</a:t>
            </a:r>
            <a:endParaRPr sz="1800"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>
                <a:highlight>
                  <a:schemeClr val="lt1"/>
                </a:highlight>
              </a:rPr>
              <a:t>Swipe-based interface is familiar and fun.</a:t>
            </a:r>
            <a:endParaRPr sz="1800">
              <a:highlight>
                <a:schemeClr val="lt1"/>
              </a:highlight>
            </a:endParaRPr>
          </a:p>
        </p:txBody>
      </p:sp>
      <p:sp>
        <p:nvSpPr>
          <p:cNvPr id="326" name="Google Shape;326;p27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highlight>
                  <a:schemeClr val="dk1"/>
                </a:highlight>
              </a:rPr>
              <a:t>Cons</a:t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sz="1800">
                <a:highlight>
                  <a:schemeClr val="lt1"/>
                </a:highlight>
              </a:rPr>
              <a:t>Not easily accessible to lower income brackets or people unfamiliar with VR</a:t>
            </a:r>
            <a:endParaRPr sz="1800">
              <a:highlight>
                <a:schemeClr val="lt1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>
                <a:highlight>
                  <a:schemeClr val="lt1"/>
                </a:highlight>
              </a:rPr>
              <a:t>Takes too much time to use</a:t>
            </a:r>
            <a:endParaRPr sz="1800">
              <a:highlight>
                <a:schemeClr val="lt1"/>
              </a:highlight>
            </a:endParaRPr>
          </a:p>
        </p:txBody>
      </p:sp>
      <p:pic>
        <p:nvPicPr>
          <p:cNvPr id="327" name="Google Shape;32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925" y="248925"/>
            <a:ext cx="2095503" cy="2095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Selected Interface- Mobile App</a:t>
            </a:r>
            <a:endParaRPr/>
          </a:p>
        </p:txBody>
      </p:sp>
      <p:sp>
        <p:nvSpPr>
          <p:cNvPr id="333" name="Google Shape;333;p28"/>
          <p:cNvSpPr txBox="1"/>
          <p:nvPr>
            <p:ph idx="2" type="body"/>
          </p:nvPr>
        </p:nvSpPr>
        <p:spPr>
          <a:xfrm>
            <a:off x="2147100" y="1116025"/>
            <a:ext cx="6574800" cy="38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highlight>
                  <a:schemeClr val="dk1"/>
                </a:highlight>
              </a:rPr>
              <a:t>Relevant Data</a:t>
            </a:r>
            <a:endParaRPr sz="15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Flo has 200 million downloads and over 40 million active users showing that an app in the menstrual/contraceptive health sector can succeed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highlight>
                  <a:schemeClr val="dk1"/>
                </a:highlight>
              </a:rPr>
              <a:t>Constraints</a:t>
            </a:r>
            <a:endParaRPr sz="15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Different screen sizes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Memory usage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Data security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Network bandwidth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highlight>
                  <a:schemeClr val="dk1"/>
                </a:highlight>
              </a:rPr>
              <a:t>Findings</a:t>
            </a:r>
            <a:endParaRPr sz="15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Out of all of our interviews no one easily had access to a VR setup while they all had mobile phones</a:t>
            </a:r>
            <a:endParaRPr/>
          </a:p>
        </p:txBody>
      </p:sp>
      <p:pic>
        <p:nvPicPr>
          <p:cNvPr id="334" name="Google Shape;33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600" y="328425"/>
            <a:ext cx="2095503" cy="2095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Evaluation</a:t>
            </a:r>
            <a:endParaRPr/>
          </a:p>
        </p:txBody>
      </p:sp>
      <p:sp>
        <p:nvSpPr>
          <p:cNvPr id="340" name="Google Shape;340;p29"/>
          <p:cNvSpPr txBox="1"/>
          <p:nvPr>
            <p:ph idx="1" type="body"/>
          </p:nvPr>
        </p:nvSpPr>
        <p:spPr>
          <a:xfrm>
            <a:off x="240026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Most accessible interface out of our options</a:t>
            </a:r>
            <a:endParaRPr sz="1900"/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The market is wide-open for more/better apps in the </a:t>
            </a:r>
            <a:r>
              <a:rPr lang="en" sz="1900"/>
              <a:t>women's</a:t>
            </a:r>
            <a:r>
              <a:rPr lang="en" sz="1900"/>
              <a:t> health market</a:t>
            </a:r>
            <a:endParaRPr sz="1900"/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Takes users time constraints into account</a:t>
            </a:r>
            <a:endParaRPr sz="1900"/>
          </a:p>
        </p:txBody>
      </p:sp>
      <p:pic>
        <p:nvPicPr>
          <p:cNvPr id="341" name="Google Shape;34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825" y="314625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0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Low-fi Prototype Construction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it was made?</a:t>
            </a:r>
            <a:endParaRPr/>
          </a:p>
        </p:txBody>
      </p:sp>
      <p:sp>
        <p:nvSpPr>
          <p:cNvPr id="352" name="Google Shape;352;p31"/>
          <p:cNvSpPr txBox="1"/>
          <p:nvPr>
            <p:ph idx="1" type="body"/>
          </p:nvPr>
        </p:nvSpPr>
        <p:spPr>
          <a:xfrm>
            <a:off x="2410100" y="1245175"/>
            <a:ext cx="6321600" cy="33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Paper Prototyping Construction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914400" rtl="0" algn="l">
              <a:spcBef>
                <a:spcPts val="12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Brainstormed all the potential task-flows and put the most common ones in the navigation bar.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No color to keep the UI simple.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All the screens should look the same so it looked like it could have come from the previous screen.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53" name="Google Shape;35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800" y="1904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Features </a:t>
            </a:r>
            <a:endParaRPr/>
          </a:p>
        </p:txBody>
      </p:sp>
      <p:sp>
        <p:nvSpPr>
          <p:cNvPr id="359" name="Google Shape;359;p32"/>
          <p:cNvSpPr txBox="1"/>
          <p:nvPr>
            <p:ph idx="1" type="body"/>
          </p:nvPr>
        </p:nvSpPr>
        <p:spPr>
          <a:xfrm>
            <a:off x="2410100" y="1211350"/>
            <a:ext cx="6321600" cy="33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highlight>
                  <a:schemeClr val="dk1"/>
                </a:highlight>
              </a:rPr>
              <a:t>Home</a:t>
            </a:r>
            <a:endParaRPr i="1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App-point of entry.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highlight>
                  <a:schemeClr val="dk1"/>
                </a:highlight>
              </a:rPr>
              <a:t>Prescriptions</a:t>
            </a:r>
            <a:endParaRPr i="1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Section to change prescription, investigate your prescription and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highlight>
                  <a:schemeClr val="dk1"/>
                </a:highlight>
              </a:rPr>
              <a:t>Check-in</a:t>
            </a:r>
            <a:endParaRPr i="1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Log daily symptoms and side-effects.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highlight>
                  <a:schemeClr val="dk1"/>
                </a:highlight>
              </a:rPr>
              <a:t>Profile</a:t>
            </a:r>
            <a:endParaRPr i="1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Profile information is constructed based on initial preferences questionnaire.</a:t>
            </a:r>
            <a:endParaRPr/>
          </a:p>
        </p:txBody>
      </p:sp>
      <p:pic>
        <p:nvPicPr>
          <p:cNvPr id="360" name="Google Shape;36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600" y="231775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Interactions</a:t>
            </a:r>
            <a:endParaRPr/>
          </a:p>
        </p:txBody>
      </p:sp>
      <p:sp>
        <p:nvSpPr>
          <p:cNvPr id="366" name="Google Shape;366;p33"/>
          <p:cNvSpPr txBox="1"/>
          <p:nvPr>
            <p:ph idx="1" type="body"/>
          </p:nvPr>
        </p:nvSpPr>
        <p:spPr>
          <a:xfrm>
            <a:off x="2410100" y="1267225"/>
            <a:ext cx="6321600" cy="33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In-Person Process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Users touched the paper where they would click.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Zoom Procedure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		Users would say where they would have clicked.</a:t>
            </a:r>
            <a:endParaRPr/>
          </a:p>
        </p:txBody>
      </p:sp>
      <p:pic>
        <p:nvPicPr>
          <p:cNvPr id="367" name="Google Shape;36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425" y="342225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4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Low-fi Prototype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5"/>
          <p:cNvSpPr txBox="1"/>
          <p:nvPr>
            <p:ph type="title"/>
          </p:nvPr>
        </p:nvSpPr>
        <p:spPr>
          <a:xfrm>
            <a:off x="276500" y="1595600"/>
            <a:ext cx="4045200" cy="13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Task Flow</a:t>
            </a:r>
            <a:endParaRPr/>
          </a:p>
        </p:txBody>
      </p:sp>
      <p:sp>
        <p:nvSpPr>
          <p:cNvPr id="378" name="Google Shape;378;p3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Please log your symptoms.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6"/>
          <p:cNvSpPr txBox="1"/>
          <p:nvPr>
            <p:ph idx="4294967295" type="title"/>
          </p:nvPr>
        </p:nvSpPr>
        <p:spPr>
          <a:xfrm>
            <a:off x="2400250" y="29920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6"/>
          <p:cNvSpPr txBox="1"/>
          <p:nvPr>
            <p:ph idx="4294967295" type="body"/>
          </p:nvPr>
        </p:nvSpPr>
        <p:spPr>
          <a:xfrm>
            <a:off x="2410112" y="131902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Home screen includes check in button, navigation bar, and reminder timer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85" name="Google Shape;38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400" y="155700"/>
            <a:ext cx="8923199" cy="386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6"/>
          <p:cNvSpPr txBox="1"/>
          <p:nvPr/>
        </p:nvSpPr>
        <p:spPr>
          <a:xfrm>
            <a:off x="331125" y="3972700"/>
            <a:ext cx="24282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Home screen includes check in button, navigation bar, and reminder timer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7" name="Google Shape;387;p36"/>
          <p:cNvSpPr txBox="1"/>
          <p:nvPr/>
        </p:nvSpPr>
        <p:spPr>
          <a:xfrm>
            <a:off x="3226650" y="3972700"/>
            <a:ext cx="26907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Check-in tracks symptoms with checkbox interface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8" name="Google Shape;388;p36"/>
          <p:cNvSpPr txBox="1"/>
          <p:nvPr/>
        </p:nvSpPr>
        <p:spPr>
          <a:xfrm>
            <a:off x="6430650" y="3972700"/>
            <a:ext cx="24282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Submitted screen shows user is done with check-in and recommendations are updated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7"/>
          <p:cNvSpPr txBox="1"/>
          <p:nvPr>
            <p:ph type="title"/>
          </p:nvPr>
        </p:nvSpPr>
        <p:spPr>
          <a:xfrm>
            <a:off x="265500" y="1397350"/>
            <a:ext cx="4045200" cy="19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Moderate Task Flow</a:t>
            </a:r>
            <a:endParaRPr/>
          </a:p>
        </p:txBody>
      </p:sp>
      <p:sp>
        <p:nvSpPr>
          <p:cNvPr id="394" name="Google Shape;394;p3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Find a pharmacy that carries your current prescription.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8"/>
          <p:cNvSpPr txBox="1"/>
          <p:nvPr>
            <p:ph idx="4294967295" type="body"/>
          </p:nvPr>
        </p:nvSpPr>
        <p:spPr>
          <a:xfrm>
            <a:off x="2352837" y="95642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Home screen includes check in button, navigation bar, and reminder timer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8"/>
          <p:cNvSpPr txBox="1"/>
          <p:nvPr/>
        </p:nvSpPr>
        <p:spPr>
          <a:xfrm>
            <a:off x="2172300" y="3610100"/>
            <a:ext cx="20751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Prescription screen shows current meds and buttons to recommendations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1" name="Google Shape;401;p38"/>
          <p:cNvSpPr txBox="1"/>
          <p:nvPr/>
        </p:nvSpPr>
        <p:spPr>
          <a:xfrm>
            <a:off x="4710950" y="3610100"/>
            <a:ext cx="18501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Map showing different pharmacies or treatment centers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2" name="Google Shape;402;p38"/>
          <p:cNvSpPr txBox="1"/>
          <p:nvPr/>
        </p:nvSpPr>
        <p:spPr>
          <a:xfrm>
            <a:off x="6951575" y="3610100"/>
            <a:ext cx="18501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Screen shows details about the pharmacy or doctor’s office and what they offer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03" name="Google Shape;40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2738" y="443634"/>
            <a:ext cx="7082075" cy="2886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8"/>
          <p:cNvPicPr preferRelativeResize="0"/>
          <p:nvPr/>
        </p:nvPicPr>
        <p:blipFill rotWithShape="1">
          <a:blip r:embed="rId4">
            <a:alphaModFix/>
          </a:blip>
          <a:srcRect b="0" l="0" r="53246" t="0"/>
          <a:stretch/>
        </p:blipFill>
        <p:spPr>
          <a:xfrm>
            <a:off x="-156600" y="443625"/>
            <a:ext cx="2272816" cy="2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8"/>
          <p:cNvSpPr txBox="1"/>
          <p:nvPr/>
        </p:nvSpPr>
        <p:spPr>
          <a:xfrm>
            <a:off x="97200" y="3610100"/>
            <a:ext cx="20751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Home screen navigates to recommendation page from timer or navigation bar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9"/>
          <p:cNvSpPr txBox="1"/>
          <p:nvPr>
            <p:ph type="title"/>
          </p:nvPr>
        </p:nvSpPr>
        <p:spPr>
          <a:xfrm>
            <a:off x="265500" y="1397350"/>
            <a:ext cx="4045200" cy="182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 Task Flow</a:t>
            </a:r>
            <a:endParaRPr/>
          </a:p>
        </p:txBody>
      </p:sp>
      <p:sp>
        <p:nvSpPr>
          <p:cNvPr id="411" name="Google Shape;411;p3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Change your current contraceptive recommendation.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0"/>
          <p:cNvSpPr txBox="1"/>
          <p:nvPr>
            <p:ph idx="4294967295" type="body"/>
          </p:nvPr>
        </p:nvSpPr>
        <p:spPr>
          <a:xfrm>
            <a:off x="2410112" y="6605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400"/>
              <a:t>Home screen navigates to recommendation page from timer or navigation bar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17" name="Google Shape;41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1896"/>
            <a:ext cx="9144002" cy="2627958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0"/>
          <p:cNvSpPr txBox="1"/>
          <p:nvPr/>
        </p:nvSpPr>
        <p:spPr>
          <a:xfrm>
            <a:off x="231800" y="3049850"/>
            <a:ext cx="16335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Home screen navigates to recommendation page from timer or navigation bar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9" name="Google Shape;419;p40"/>
          <p:cNvSpPr txBox="1"/>
          <p:nvPr/>
        </p:nvSpPr>
        <p:spPr>
          <a:xfrm>
            <a:off x="2660050" y="3049850"/>
            <a:ext cx="1755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“Not satisfied?” lets users get new recommendations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0" name="Google Shape;420;p40"/>
          <p:cNvSpPr txBox="1"/>
          <p:nvPr/>
        </p:nvSpPr>
        <p:spPr>
          <a:xfrm>
            <a:off x="4931650" y="2946200"/>
            <a:ext cx="1755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Questionnaire leads to new recommendation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1" name="Google Shape;421;p40"/>
          <p:cNvSpPr txBox="1"/>
          <p:nvPr/>
        </p:nvSpPr>
        <p:spPr>
          <a:xfrm>
            <a:off x="7203250" y="3049850"/>
            <a:ext cx="1755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Screen showing updated recommendation vs old recommendation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1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 Methodology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</a:t>
            </a:r>
            <a:endParaRPr/>
          </a:p>
        </p:txBody>
      </p:sp>
      <p:sp>
        <p:nvSpPr>
          <p:cNvPr id="432" name="Google Shape;432;p42"/>
          <p:cNvSpPr txBox="1"/>
          <p:nvPr>
            <p:ph idx="1" type="body"/>
          </p:nvPr>
        </p:nvSpPr>
        <p:spPr>
          <a:xfrm>
            <a:off x="2410100" y="1261700"/>
            <a:ext cx="6321600" cy="33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Demographics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24 year old woman, on an IUD.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32 year old, new-mother, with two kids.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26 year old woman, taking contraception.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23 year old woman, taking contraception.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Recruitment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NextDoor was super helpful in recruitment.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Compensation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$0</a:t>
            </a:r>
            <a:endParaRPr/>
          </a:p>
        </p:txBody>
      </p:sp>
      <p:pic>
        <p:nvPicPr>
          <p:cNvPr id="433" name="Google Shape;43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500" y="2180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Environment and Apparatus</a:t>
            </a:r>
            <a:endParaRPr/>
          </a:p>
        </p:txBody>
      </p:sp>
      <p:sp>
        <p:nvSpPr>
          <p:cNvPr id="439" name="Google Shape;439;p43"/>
          <p:cNvSpPr txBox="1"/>
          <p:nvPr>
            <p:ph idx="1" type="body"/>
          </p:nvPr>
        </p:nvSpPr>
        <p:spPr>
          <a:xfrm>
            <a:off x="2410100" y="1278225"/>
            <a:ext cx="6321600" cy="33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Three interviews in person, one via Zoom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 person interviews: we read out a script and had users try to complete different tasks by “clicking a button”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Over Zoom, asked which buttons she would click if in person</a:t>
            </a:r>
            <a:endParaRPr/>
          </a:p>
        </p:txBody>
      </p:sp>
      <p:pic>
        <p:nvPicPr>
          <p:cNvPr id="440" name="Google Shape;44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425" y="245600"/>
            <a:ext cx="2105312" cy="210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43"/>
          <p:cNvPicPr preferRelativeResize="0"/>
          <p:nvPr/>
        </p:nvPicPr>
        <p:blipFill rotWithShape="1">
          <a:blip r:embed="rId4">
            <a:alphaModFix/>
          </a:blip>
          <a:srcRect b="28809" l="4290" r="11078" t="27413"/>
          <a:stretch/>
        </p:blipFill>
        <p:spPr>
          <a:xfrm>
            <a:off x="814675" y="2969003"/>
            <a:ext cx="5299190" cy="17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3"/>
          <p:cNvPicPr preferRelativeResize="0"/>
          <p:nvPr/>
        </p:nvPicPr>
        <p:blipFill rotWithShape="1">
          <a:blip r:embed="rId5">
            <a:alphaModFix/>
          </a:blip>
          <a:srcRect b="17621" l="0" r="-97784" t="-136248"/>
          <a:stretch/>
        </p:blipFill>
        <p:spPr>
          <a:xfrm>
            <a:off x="6308700" y="-77750"/>
            <a:ext cx="3857626" cy="4759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 Procedure</a:t>
            </a:r>
            <a:endParaRPr/>
          </a:p>
        </p:txBody>
      </p:sp>
      <p:sp>
        <p:nvSpPr>
          <p:cNvPr id="448" name="Google Shape;448;p44"/>
          <p:cNvSpPr txBox="1"/>
          <p:nvPr>
            <p:ph idx="1" type="body"/>
          </p:nvPr>
        </p:nvSpPr>
        <p:spPr>
          <a:xfrm>
            <a:off x="2410100" y="1349825"/>
            <a:ext cx="6321600" cy="32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Team Member Roles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Each team member tested one person and asked them to complete all three tasks.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Process Description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914400" rtl="0" algn="l">
              <a:spcBef>
                <a:spcPts val="120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Limited concept introduction to test </a:t>
            </a:r>
            <a:r>
              <a:rPr lang="en"/>
              <a:t>intuitiveness</a:t>
            </a:r>
            <a:r>
              <a:rPr lang="en"/>
              <a:t> 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Timed each task 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Recorded the number of errors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/>
              <a:t>Led a guided conversation to </a:t>
            </a:r>
            <a:r>
              <a:rPr lang="en"/>
              <a:t>understand errors.</a:t>
            </a:r>
            <a:endParaRPr/>
          </a:p>
        </p:txBody>
      </p:sp>
      <p:pic>
        <p:nvPicPr>
          <p:cNvPr id="449" name="Google Shape;44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800" y="204175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Goals &amp; Key Measurements</a:t>
            </a:r>
            <a:endParaRPr/>
          </a:p>
        </p:txBody>
      </p:sp>
      <p:sp>
        <p:nvSpPr>
          <p:cNvPr id="455" name="Google Shape;455;p45"/>
          <p:cNvSpPr txBox="1"/>
          <p:nvPr>
            <p:ph idx="1" type="body"/>
          </p:nvPr>
        </p:nvSpPr>
        <p:spPr>
          <a:xfrm>
            <a:off x="2410100" y="1327800"/>
            <a:ext cx="6321600" cy="32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Key Measurements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# of Clicks: Measure of intuitiveness and ease.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# of Errors: Measure of  user-friendliness.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Usability Goals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i="1" lang="en"/>
              <a:t>Complex </a:t>
            </a:r>
            <a:r>
              <a:rPr lang="en"/>
              <a:t>- clicks &lt; 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i="1" lang="en"/>
              <a:t>Moderate</a:t>
            </a:r>
            <a:r>
              <a:rPr lang="en"/>
              <a:t> - clicks &lt; 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i="1" lang="en"/>
              <a:t>Simple </a:t>
            </a:r>
            <a:r>
              <a:rPr lang="en"/>
              <a:t>- clicks &lt; 2</a:t>
            </a:r>
            <a:endParaRPr/>
          </a:p>
        </p:txBody>
      </p:sp>
      <p:pic>
        <p:nvPicPr>
          <p:cNvPr id="456" name="Google Shape;45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25" y="2732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6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 Results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data </a:t>
            </a:r>
            <a:endParaRPr/>
          </a:p>
        </p:txBody>
      </p:sp>
      <p:sp>
        <p:nvSpPr>
          <p:cNvPr id="467" name="Google Shape;467;p47"/>
          <p:cNvSpPr txBox="1"/>
          <p:nvPr>
            <p:ph idx="1" type="body"/>
          </p:nvPr>
        </p:nvSpPr>
        <p:spPr>
          <a:xfrm>
            <a:off x="2410100" y="1250700"/>
            <a:ext cx="6321600" cy="334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“</a:t>
            </a:r>
            <a:r>
              <a:rPr lang="en"/>
              <a:t>Check-ins was confusing terminology” and users clicked the profile to log their symptoms.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‘where to find treatments’ button is too small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On the paper prototype, it’s hard to see that the location pins on the map are clickable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Need to include back buttons on the prototype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Need a submit button for check-in – whoops!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Users expected new recommendations to be generated with a new check in, not by explicitly changing it</a:t>
            </a:r>
            <a:endParaRPr/>
          </a:p>
        </p:txBody>
      </p:sp>
      <p:pic>
        <p:nvPicPr>
          <p:cNvPr id="468" name="Google Shape;46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625" y="328425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Bottom-line data</a:t>
            </a:r>
            <a:endParaRPr/>
          </a:p>
        </p:txBody>
      </p:sp>
      <p:sp>
        <p:nvSpPr>
          <p:cNvPr id="474" name="Google Shape;474;p48"/>
          <p:cNvSpPr txBox="1"/>
          <p:nvPr>
            <p:ph idx="1" type="body"/>
          </p:nvPr>
        </p:nvSpPr>
        <p:spPr>
          <a:xfrm>
            <a:off x="2410100" y="1300250"/>
            <a:ext cx="6321600" cy="3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Simple task </a:t>
            </a:r>
            <a:r>
              <a:rPr lang="en"/>
              <a:t>took 25% longer than moderate task and had more errors, but due to simple mistake (ambiguous phrasing)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Initial metrics by error number were met, but could have been more ambitious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Complex task had 2 errors, medium had one, and none for easy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 the pharmacies task, the clicking on a location pin aspect took 2 times the amount of time that it did to get to the map page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75" name="Google Shape;47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425" y="3146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relevant observations</a:t>
            </a:r>
            <a:endParaRPr/>
          </a:p>
        </p:txBody>
      </p:sp>
      <p:sp>
        <p:nvSpPr>
          <p:cNvPr id="481" name="Google Shape;481;p49"/>
          <p:cNvSpPr txBox="1"/>
          <p:nvPr>
            <p:ph idx="1" type="body"/>
          </p:nvPr>
        </p:nvSpPr>
        <p:spPr>
          <a:xfrm>
            <a:off x="2410100" y="1271100"/>
            <a:ext cx="6321600" cy="33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‘Not satisfied? Get yourself a new treatment’ button had too much text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No submit buttons on pages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Confusion around final screen, questions around how to set recommendation as the new prescription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82" name="Google Shape;48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425" y="35605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0"/>
          <p:cNvSpPr txBox="1"/>
          <p:nvPr>
            <p:ph type="title"/>
          </p:nvPr>
        </p:nvSpPr>
        <p:spPr>
          <a:xfrm>
            <a:off x="2400250" y="575950"/>
            <a:ext cx="65709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Goals vs. Key Measurements </a:t>
            </a:r>
            <a:endParaRPr/>
          </a:p>
        </p:txBody>
      </p:sp>
      <p:sp>
        <p:nvSpPr>
          <p:cNvPr id="488" name="Google Shape;488;p50"/>
          <p:cNvSpPr txBox="1"/>
          <p:nvPr>
            <p:ph idx="1" type="body"/>
          </p:nvPr>
        </p:nvSpPr>
        <p:spPr>
          <a:xfrm>
            <a:off x="2400262" y="1211351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Error rate was met but didn’t set very high expectations for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Vague wording for buttons so it was harder to navigate than expected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Overall, people were able to achieve the tasks set forth but took longer than we want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89" name="Google Shape;48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50" y="314625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1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2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Implications of Findings</a:t>
            </a:r>
            <a:endParaRPr/>
          </a:p>
        </p:txBody>
      </p:sp>
      <p:sp>
        <p:nvSpPr>
          <p:cNvPr id="500" name="Google Shape;500;p52"/>
          <p:cNvSpPr txBox="1"/>
          <p:nvPr>
            <p:ph idx="1" type="body"/>
          </p:nvPr>
        </p:nvSpPr>
        <p:spPr>
          <a:xfrm>
            <a:off x="2410100" y="1294750"/>
            <a:ext cx="6321600" cy="3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Interviewees were not able to complete a lot of the tasks quickly because of ‘unclear wording’ for some of the sections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Finding the locations for the prescriptions page was a bit vague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was hard for people to go back if they messed up because there were no back buttons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Getting a new prescription was the easiest task so not many changes needed</a:t>
            </a:r>
            <a:endParaRPr/>
          </a:p>
        </p:txBody>
      </p:sp>
      <p:pic>
        <p:nvPicPr>
          <p:cNvPr id="501" name="Google Shape;50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425" y="3008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Iterations</a:t>
            </a:r>
            <a:endParaRPr/>
          </a:p>
        </p:txBody>
      </p:sp>
      <p:sp>
        <p:nvSpPr>
          <p:cNvPr id="507" name="Google Shape;507;p53"/>
          <p:cNvSpPr txBox="1"/>
          <p:nvPr>
            <p:ph idx="1" type="body"/>
          </p:nvPr>
        </p:nvSpPr>
        <p:spPr>
          <a:xfrm>
            <a:off x="2410100" y="1283725"/>
            <a:ext cx="6321600" cy="33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Make wording for buttons a bit more clear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Emphasize clicking functionality in actual prototype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Cut down on extra words for the prescriptions page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Add ‘back’ and ‘submit’ buttons</a:t>
            </a:r>
            <a:endParaRPr/>
          </a:p>
        </p:txBody>
      </p:sp>
      <p:pic>
        <p:nvPicPr>
          <p:cNvPr id="508" name="Google Shape;50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500" y="176575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 of Testing</a:t>
            </a:r>
            <a:endParaRPr/>
          </a:p>
        </p:txBody>
      </p:sp>
      <p:sp>
        <p:nvSpPr>
          <p:cNvPr id="514" name="Google Shape;514;p5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b="1" lang="en"/>
              <a:t>Visual Impairments: </a:t>
            </a:r>
            <a:r>
              <a:rPr lang="en"/>
              <a:t>Our one Zoom interview made it difficult for the user to see the smallest buttons, but this affected data uniformly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b="1" lang="en"/>
              <a:t>Accessibility: </a:t>
            </a:r>
            <a:r>
              <a:rPr lang="en"/>
              <a:t>No issues through testing, but participant demographic did not include neurodivergent or visually impaired people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b="1" lang="en"/>
              <a:t>Age: </a:t>
            </a:r>
            <a:r>
              <a:rPr lang="en"/>
              <a:t>All participants under 40</a:t>
            </a:r>
            <a:endParaRPr/>
          </a:p>
        </p:txBody>
      </p:sp>
      <p:pic>
        <p:nvPicPr>
          <p:cNvPr id="515" name="Google Shape;51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600" y="2870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5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5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Selected Interface Evaluation</a:t>
            </a:r>
            <a:endParaRPr/>
          </a:p>
        </p:txBody>
      </p:sp>
      <p:sp>
        <p:nvSpPr>
          <p:cNvPr id="526" name="Google Shape;526;p56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Full list of pros and cons for selected interface rationale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Link to prototype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https://www.figma.com/file/y9jpNhjLUGYl38X1GHrCep/cs147-allie%2Fshreya%2Femily%2Feric?type=design&amp;node-id=0%3A1&amp;mode=design&amp;t=X7twqFlt67DJfkgE-1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7"/>
          <p:cNvSpPr txBox="1"/>
          <p:nvPr>
            <p:ph type="title"/>
          </p:nvPr>
        </p:nvSpPr>
        <p:spPr>
          <a:xfrm>
            <a:off x="303300" y="411575"/>
            <a:ext cx="3060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 Task </a:t>
            </a:r>
            <a:r>
              <a:rPr lang="en"/>
              <a:t>Storyboard </a:t>
            </a:r>
            <a:endParaRPr/>
          </a:p>
        </p:txBody>
      </p:sp>
      <p:pic>
        <p:nvPicPr>
          <p:cNvPr id="532" name="Google Shape;532;p57"/>
          <p:cNvPicPr preferRelativeResize="0"/>
          <p:nvPr/>
        </p:nvPicPr>
        <p:blipFill rotWithShape="1">
          <a:blip r:embed="rId3">
            <a:alphaModFix/>
          </a:blip>
          <a:srcRect b="1729" l="0" r="0" t="0"/>
          <a:stretch/>
        </p:blipFill>
        <p:spPr>
          <a:xfrm>
            <a:off x="3593255" y="1"/>
            <a:ext cx="396583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8"/>
          <p:cNvSpPr txBox="1"/>
          <p:nvPr>
            <p:ph type="title"/>
          </p:nvPr>
        </p:nvSpPr>
        <p:spPr>
          <a:xfrm>
            <a:off x="279611" y="429342"/>
            <a:ext cx="3564000" cy="1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Moderate Task Storyboard</a:t>
            </a:r>
            <a:endParaRPr/>
          </a:p>
        </p:txBody>
      </p:sp>
      <p:pic>
        <p:nvPicPr>
          <p:cNvPr id="538" name="Google Shape;53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5504" y="0"/>
            <a:ext cx="380500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9"/>
          <p:cNvSpPr txBox="1"/>
          <p:nvPr>
            <p:ph type="title"/>
          </p:nvPr>
        </p:nvSpPr>
        <p:spPr>
          <a:xfrm>
            <a:off x="321067" y="275363"/>
            <a:ext cx="33507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 Task </a:t>
            </a:r>
            <a:r>
              <a:rPr lang="en"/>
              <a:t>Storyboard </a:t>
            </a:r>
            <a:endParaRPr/>
          </a:p>
        </p:txBody>
      </p:sp>
      <p:pic>
        <p:nvPicPr>
          <p:cNvPr id="544" name="Google Shape;54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0181" y="0"/>
            <a:ext cx="404632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60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 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