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</p:sldIdLst>
  <p:sldSz cy="5143500" cx="9144000"/>
  <p:notesSz cx="6858000" cy="9144000"/>
  <p:embeddedFontLst>
    <p:embeddedFont>
      <p:font typeface="Raleway"/>
      <p:regular r:id="rId41"/>
      <p:bold r:id="rId42"/>
      <p:italic r:id="rId43"/>
      <p:boldItalic r:id="rId44"/>
    </p:embeddedFont>
    <p:embeddedFont>
      <p:font typeface="Lato"/>
      <p:regular r:id="rId45"/>
      <p:bold r:id="rId46"/>
      <p:italic r:id="rId47"/>
      <p:boldItalic r:id="rId4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83DD56D-3623-4C77-B0D7-936FC625BE4F}">
  <a:tblStyle styleId="{383DD56D-3623-4C77-B0D7-936FC625BE4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20" Type="http://schemas.openxmlformats.org/officeDocument/2006/relationships/slide" Target="slides/slide14.xml"/><Relationship Id="rId42" Type="http://schemas.openxmlformats.org/officeDocument/2006/relationships/font" Target="fonts/Raleway-bold.fntdata"/><Relationship Id="rId41" Type="http://schemas.openxmlformats.org/officeDocument/2006/relationships/font" Target="fonts/Raleway-regular.fntdata"/><Relationship Id="rId22" Type="http://schemas.openxmlformats.org/officeDocument/2006/relationships/slide" Target="slides/slide16.xml"/><Relationship Id="rId44" Type="http://schemas.openxmlformats.org/officeDocument/2006/relationships/font" Target="fonts/Raleway-boldItalic.fntdata"/><Relationship Id="rId21" Type="http://schemas.openxmlformats.org/officeDocument/2006/relationships/slide" Target="slides/slide15.xml"/><Relationship Id="rId43" Type="http://schemas.openxmlformats.org/officeDocument/2006/relationships/font" Target="fonts/Raleway-italic.fntdata"/><Relationship Id="rId24" Type="http://schemas.openxmlformats.org/officeDocument/2006/relationships/slide" Target="slides/slide18.xml"/><Relationship Id="rId46" Type="http://schemas.openxmlformats.org/officeDocument/2006/relationships/font" Target="fonts/Lato-bold.fntdata"/><Relationship Id="rId23" Type="http://schemas.openxmlformats.org/officeDocument/2006/relationships/slide" Target="slides/slide17.xml"/><Relationship Id="rId45" Type="http://schemas.openxmlformats.org/officeDocument/2006/relationships/font" Target="fonts/Lato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48" Type="http://schemas.openxmlformats.org/officeDocument/2006/relationships/font" Target="fonts/Lato-boldItalic.fntdata"/><Relationship Id="rId25" Type="http://schemas.openxmlformats.org/officeDocument/2006/relationships/slide" Target="slides/slide19.xml"/><Relationship Id="rId47" Type="http://schemas.openxmlformats.org/officeDocument/2006/relationships/font" Target="fonts/Lato-italic.fntdata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slide" Target="slides/slide31.xml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slide" Target="slides/slide33.xml"/><Relationship Id="rId16" Type="http://schemas.openxmlformats.org/officeDocument/2006/relationships/slide" Target="slides/slide10.xml"/><Relationship Id="rId38" Type="http://schemas.openxmlformats.org/officeDocument/2006/relationships/slide" Target="slides/slide32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figma.com/file/iNHuMxJYa3eGNotBrUavR2/IUDIY-medium-fi-prototype?type=design&amp;node-id=0-1&amp;mode=design&amp;t=Isnpr0go8guL0HVl-0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9012573ef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9012573ef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Feedback: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Why is it recommending a certain medication?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Should we have more algorithms?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Should we use AI?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Accuracy: how will doctors be involved in recommending treatment?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Amelia: doctor might not prescribe a less used contraceptive or one they haven’t worked with… not sure what she was getting at tbh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Show that this is a starting point for doctor-patient interaction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PhD guy: regulatory concerns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Use of colors: good that it’s different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Light blue on light brown might not be color blind friendly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Make sure dots in logo go with logo, use white space to separate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Really heavy letters with light dots isn’t great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Two types of clickable indicators: buttons vs underline, and underlined part isn’t super legible, also uncentered isn’t great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New recommendation page has new blue and pink colors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Pink button with new recommendation page has low contrast which looks disabled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Fix plus icon and make it clear which page we are on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Highlight page you are on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Be consistent with colors in the medication text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Make sure back arrows are big enough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Eric’s note: if we change recommendation our medication should be updated on home page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9012573ef2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29012573ef2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9012573ef2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9012573ef2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94b2fb1572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94b2fb1572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4b2fb1572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94b2fb1572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Value Proposition.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9012573ef2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29012573ef2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94b2fb1572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94b2fb1572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94b2fb1572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294b2fb1572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94b2fb1572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294b2fb1572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9012573ef2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29012573ef2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9012573ef2_0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29012573ef2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9012573ef2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29012573ef2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9012573ef2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29012573ef2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94b2fb1572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294b2fb1572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9597fd66da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29597fd66da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9764540ff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29764540ff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29764540ffe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29764540ffe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9764540ffe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9764540ffe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29764540ffe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29764540ffe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29764540ffe_0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29764540ffe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29764540ffe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29764540ffe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29764540ffe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29764540ffe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9764540ffe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29764540ffe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29764540ffe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29764540ffe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29764540ffe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29764540ffe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29764540ffe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29764540ffe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29764540ffe_0_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29764540ffe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29764540ffe_0_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29764540ffe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29764540ffe_0_1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29764540ffe_0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29764540ffe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29764540ffe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29764540ffe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29764540ffe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29764540ffe_0_1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29764540ffe_0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29764540ffe_0_1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29764540ffe_0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24c8e340fe6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24c8e340fe6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https://www.figma.com/file/iNHuMxJYa3eGNotBrUavR2/IUDIY-medium-fi-prototype?type=design&amp;node-id=0-1&amp;mode=design&amp;t=Isnpr0go8guL0HVl-0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" name="Google Shape;12;p2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" name="Google Shape;18;p3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" name="Google Shape;19;p3"/>
          <p:cNvSpPr txBox="1"/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Google Shape;22;p4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" name="Google Shape;23;p4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" name="Google Shape;24;p4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" name="Google Shape;25;p4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oogle Shape;29;p5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" name="Google Shape;30;p5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1" name="Google Shape;31;p5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5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2" type="body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Google Shape;40;p7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7"/>
          <p:cNvSpPr txBox="1"/>
          <p:nvPr>
            <p:ph type="title"/>
          </p:nvPr>
        </p:nvSpPr>
        <p:spPr>
          <a:xfrm>
            <a:off x="319500" y="936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319500" y="1846804"/>
            <a:ext cx="2808000" cy="280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3" name="Google Shape;43;p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8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8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/>
          <p:nvPr/>
        </p:nvSpPr>
        <p:spPr>
          <a:xfrm>
            <a:off x="4572000" y="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0" name="Google Shape;5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1" name="Google Shape;51;p9"/>
          <p:cNvSpPr txBox="1"/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" type="subTitle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3" name="Google Shape;5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4" name="Google Shape;54;p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Google Shape;56;p10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7" name="Google Shape;57;p10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8" name="Google Shape;58;p10"/>
          <p:cNvSpPr txBox="1"/>
          <p:nvPr>
            <p:ph idx="1" type="body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9" name="Google Shape;59;p1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Google Shape;61;p11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2" name="Google Shape;62;p11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3" name="Google Shape;63;p11"/>
          <p:cNvSpPr txBox="1"/>
          <p:nvPr>
            <p:ph hasCustomPrompt="1" type="title"/>
          </p:nvPr>
        </p:nvSpPr>
        <p:spPr>
          <a:xfrm>
            <a:off x="853950" y="1304850"/>
            <a:ext cx="74361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853950" y="2919450"/>
            <a:ext cx="74361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5" name="Google Shape;65;p1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wiss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Relationship Id="rId4" Type="http://schemas.openxmlformats.org/officeDocument/2006/relationships/image" Target="../media/image19.jpg"/><Relationship Id="rId5" Type="http://schemas.openxmlformats.org/officeDocument/2006/relationships/image" Target="../media/image15.jpg"/><Relationship Id="rId6" Type="http://schemas.openxmlformats.org/officeDocument/2006/relationships/image" Target="../media/image2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://drive.google.com/file/d/15JE0vNRuDGhnPD-0-A4OLlHptBItn3hi/view" TargetMode="External"/><Relationship Id="rId4" Type="http://schemas.openxmlformats.org/officeDocument/2006/relationships/image" Target="../media/image2.jpg"/><Relationship Id="rId5" Type="http://schemas.openxmlformats.org/officeDocument/2006/relationships/image" Target="../media/image1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8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6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5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4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8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7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3.png"/><Relationship Id="rId4" Type="http://schemas.openxmlformats.org/officeDocument/2006/relationships/image" Target="../media/image20.png"/><Relationship Id="rId5" Type="http://schemas.openxmlformats.org/officeDocument/2006/relationships/image" Target="../media/image16.png"/><Relationship Id="rId6" Type="http://schemas.openxmlformats.org/officeDocument/2006/relationships/image" Target="../media/image2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31.png"/><Relationship Id="rId7" Type="http://schemas.openxmlformats.org/officeDocument/2006/relationships/image" Target="../media/image27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9.png"/><Relationship Id="rId7" Type="http://schemas.openxmlformats.org/officeDocument/2006/relationships/image" Target="../media/image32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0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4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3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3"/>
          <p:cNvSpPr txBox="1"/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“The most common reason participants cited for discontinuing or switching methods of contraception was side effects (48.3%, 70/145)”</a:t>
            </a:r>
            <a:endParaRPr sz="3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4"/>
          <p:cNvSpPr txBox="1"/>
          <p:nvPr>
            <p:ph type="title"/>
          </p:nvPr>
        </p:nvSpPr>
        <p:spPr>
          <a:xfrm>
            <a:off x="363350" y="575950"/>
            <a:ext cx="8358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Team </a:t>
            </a:r>
            <a:endParaRPr/>
          </a:p>
        </p:txBody>
      </p:sp>
      <p:pic>
        <p:nvPicPr>
          <p:cNvPr id="78" name="Google Shape;78;p14"/>
          <p:cNvPicPr preferRelativeResize="0"/>
          <p:nvPr/>
        </p:nvPicPr>
        <p:blipFill rotWithShape="1">
          <a:blip r:embed="rId3">
            <a:alphaModFix/>
          </a:blip>
          <a:srcRect b="33611" l="15541" r="17379" t="16681"/>
          <a:stretch/>
        </p:blipFill>
        <p:spPr>
          <a:xfrm>
            <a:off x="469900" y="1379975"/>
            <a:ext cx="1825200" cy="1803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9" name="Google Shape;79;p14"/>
          <p:cNvPicPr preferRelativeResize="0"/>
          <p:nvPr/>
        </p:nvPicPr>
        <p:blipFill rotWithShape="1">
          <a:blip r:embed="rId4">
            <a:alphaModFix/>
          </a:blip>
          <a:srcRect b="37567" l="13751" r="15726" t="7844"/>
          <a:stretch/>
        </p:blipFill>
        <p:spPr>
          <a:xfrm>
            <a:off x="2573125" y="1379963"/>
            <a:ext cx="1761000" cy="18030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0" name="Google Shape;80;p14"/>
          <p:cNvSpPr txBox="1"/>
          <p:nvPr/>
        </p:nvSpPr>
        <p:spPr>
          <a:xfrm>
            <a:off x="575050" y="3307325"/>
            <a:ext cx="1614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aleway"/>
                <a:ea typeface="Raleway"/>
                <a:cs typeface="Raleway"/>
                <a:sym typeface="Raleway"/>
              </a:rPr>
              <a:t>Shreya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Coterm in CS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1" name="Google Shape;81;p14"/>
          <p:cNvSpPr txBox="1"/>
          <p:nvPr/>
        </p:nvSpPr>
        <p:spPr>
          <a:xfrm>
            <a:off x="2646175" y="3307325"/>
            <a:ext cx="1614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aleway"/>
                <a:ea typeface="Raleway"/>
                <a:cs typeface="Raleway"/>
                <a:sym typeface="Raleway"/>
              </a:rPr>
              <a:t>Allie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BS in CS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82" name="Google Shape;82;p14"/>
          <p:cNvPicPr preferRelativeResize="0"/>
          <p:nvPr/>
        </p:nvPicPr>
        <p:blipFill rotWithShape="1">
          <a:blip r:embed="rId5">
            <a:alphaModFix/>
          </a:blip>
          <a:srcRect b="38800" l="14473" r="2345" t="7226"/>
          <a:stretch/>
        </p:blipFill>
        <p:spPr>
          <a:xfrm>
            <a:off x="4630175" y="1352375"/>
            <a:ext cx="1897800" cy="18582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3" name="Google Shape;83;p14"/>
          <p:cNvPicPr preferRelativeResize="0"/>
          <p:nvPr/>
        </p:nvPicPr>
        <p:blipFill rotWithShape="1">
          <a:blip r:embed="rId6">
            <a:alphaModFix/>
          </a:blip>
          <a:srcRect b="7764" l="0" r="0" t="16340"/>
          <a:stretch/>
        </p:blipFill>
        <p:spPr>
          <a:xfrm>
            <a:off x="6904475" y="1321325"/>
            <a:ext cx="1897800" cy="19203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4" name="Google Shape;84;p14"/>
          <p:cNvSpPr txBox="1"/>
          <p:nvPr/>
        </p:nvSpPr>
        <p:spPr>
          <a:xfrm>
            <a:off x="4816850" y="3307325"/>
            <a:ext cx="1614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aleway"/>
                <a:ea typeface="Raleway"/>
                <a:cs typeface="Raleway"/>
                <a:sym typeface="Raleway"/>
              </a:rPr>
              <a:t>Emily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Coterm in CS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5" name="Google Shape;85;p14"/>
          <p:cNvSpPr txBox="1"/>
          <p:nvPr/>
        </p:nvSpPr>
        <p:spPr>
          <a:xfrm>
            <a:off x="7045925" y="3307325"/>
            <a:ext cx="1614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aleway"/>
                <a:ea typeface="Raleway"/>
                <a:cs typeface="Raleway"/>
                <a:sym typeface="Raleway"/>
              </a:rPr>
              <a:t>Eric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BS in CS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5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 Overview </a:t>
            </a:r>
            <a:endParaRPr/>
          </a:p>
        </p:txBody>
      </p:sp>
      <p:sp>
        <p:nvSpPr>
          <p:cNvPr id="91" name="Google Shape;91;p15"/>
          <p:cNvSpPr txBox="1"/>
          <p:nvPr>
            <p:ph idx="1" type="body"/>
          </p:nvPr>
        </p:nvSpPr>
        <p:spPr>
          <a:xfrm>
            <a:off x="2469700" y="1159500"/>
            <a:ext cx="6321600" cy="322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Primary User</a:t>
            </a:r>
            <a:endParaRPr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i="1" lang="en"/>
              <a:t>Menstruators</a:t>
            </a:r>
            <a:r>
              <a:rPr lang="en"/>
              <a:t> who are seeking to </a:t>
            </a:r>
            <a:r>
              <a:rPr i="1" lang="en"/>
              <a:t>better understand</a:t>
            </a:r>
            <a:r>
              <a:rPr lang="en"/>
              <a:t> their period symptoms and treatment options.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Problem Tackling</a:t>
            </a:r>
            <a:endParaRPr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The </a:t>
            </a:r>
            <a:r>
              <a:rPr i="1" lang="en"/>
              <a:t>same treatments are often offered to menstruators</a:t>
            </a:r>
            <a:r>
              <a:rPr lang="en"/>
              <a:t> with very </a:t>
            </a:r>
            <a:r>
              <a:rPr i="1" lang="en"/>
              <a:t>different symptoms, preferences, and needs</a:t>
            </a:r>
            <a:r>
              <a:rPr lang="en"/>
              <a:t> → menstruators need to be their own period expert and advocate.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2" name="Google Shape;9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300" y="270150"/>
            <a:ext cx="2105312" cy="2105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6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Solution Overview</a:t>
            </a:r>
            <a:endParaRPr/>
          </a:p>
        </p:txBody>
      </p:sp>
      <p:sp>
        <p:nvSpPr>
          <p:cNvPr id="98" name="Google Shape;98;p16"/>
          <p:cNvSpPr txBox="1"/>
          <p:nvPr>
            <p:ph idx="1" type="body"/>
          </p:nvPr>
        </p:nvSpPr>
        <p:spPr>
          <a:xfrm>
            <a:off x="2410100" y="1261975"/>
            <a:ext cx="6321600" cy="33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solidFill>
                  <a:schemeClr val="lt1"/>
                </a:solidFill>
                <a:highlight>
                  <a:schemeClr val="dk1"/>
                </a:highlight>
              </a:rPr>
              <a:t>Preferences</a:t>
            </a:r>
            <a:r>
              <a:rPr b="1" lang="en">
                <a:solidFill>
                  <a:schemeClr val="lt1"/>
                </a:solidFill>
                <a:highlight>
                  <a:schemeClr val="dk1"/>
                </a:highlight>
              </a:rPr>
              <a:t> &amp; </a:t>
            </a:r>
            <a:r>
              <a:rPr b="1" i="1" lang="en">
                <a:solidFill>
                  <a:schemeClr val="lt1"/>
                </a:solidFill>
                <a:highlight>
                  <a:schemeClr val="dk1"/>
                </a:highlight>
              </a:rPr>
              <a:t>Medical History</a:t>
            </a:r>
            <a:r>
              <a:rPr b="1" lang="en">
                <a:solidFill>
                  <a:schemeClr val="lt1"/>
                </a:solidFill>
                <a:highlight>
                  <a:schemeClr val="dk1"/>
                </a:highlight>
              </a:rPr>
              <a:t> </a:t>
            </a:r>
            <a:r>
              <a:rPr b="1" lang="en">
                <a:solidFill>
                  <a:schemeClr val="lt1"/>
                </a:solidFill>
                <a:highlight>
                  <a:schemeClr val="dk1"/>
                </a:highlight>
              </a:rPr>
              <a:t>Questionnaire</a:t>
            </a:r>
            <a:endParaRPr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Understand a user based on their medical history and hormone preferences.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highlight>
                  <a:schemeClr val="dk1"/>
                </a:highlight>
              </a:rPr>
              <a:t>Select right contraception choice </a:t>
            </a:r>
            <a:endParaRPr b="1"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Find the </a:t>
            </a:r>
            <a:r>
              <a:rPr b="1" lang="en"/>
              <a:t>best contraception</a:t>
            </a:r>
            <a:r>
              <a:rPr lang="en"/>
              <a:t> for each woman. </a:t>
            </a:r>
            <a:endParaRPr/>
          </a:p>
        </p:txBody>
      </p:sp>
      <p:pic>
        <p:nvPicPr>
          <p:cNvPr id="99" name="Google Shape;9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775" y="470375"/>
            <a:ext cx="1153850" cy="1443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7"/>
          <p:cNvSpPr txBox="1"/>
          <p:nvPr>
            <p:ph type="title"/>
          </p:nvPr>
        </p:nvSpPr>
        <p:spPr>
          <a:xfrm>
            <a:off x="406425" y="1570725"/>
            <a:ext cx="8150100" cy="206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Find contraception</a:t>
            </a:r>
            <a:r>
              <a:rPr b="0" lang="en"/>
              <a:t> that is </a:t>
            </a:r>
            <a:r>
              <a:rPr lang="en"/>
              <a:t>right for you</a:t>
            </a:r>
            <a:r>
              <a:rPr b="0" lang="en"/>
              <a:t>, and </a:t>
            </a:r>
            <a:r>
              <a:rPr lang="en"/>
              <a:t>minimize</a:t>
            </a:r>
            <a:r>
              <a:rPr b="0" lang="en"/>
              <a:t> the </a:t>
            </a:r>
            <a:r>
              <a:rPr lang="en"/>
              <a:t>side effects</a:t>
            </a:r>
            <a:r>
              <a:rPr b="0" lang="en"/>
              <a:t> of contraception.</a:t>
            </a:r>
            <a:endParaRPr b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8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Values in Design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9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Values Encoded </a:t>
            </a:r>
            <a:endParaRPr/>
          </a:p>
        </p:txBody>
      </p:sp>
      <p:sp>
        <p:nvSpPr>
          <p:cNvPr id="115" name="Google Shape;115;p19"/>
          <p:cNvSpPr txBox="1"/>
          <p:nvPr>
            <p:ph idx="1" type="body"/>
          </p:nvPr>
        </p:nvSpPr>
        <p:spPr>
          <a:xfrm>
            <a:off x="2410100" y="1211350"/>
            <a:ext cx="6321600" cy="338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Medical Reliability</a:t>
            </a:r>
            <a:r>
              <a:rPr lang="en"/>
              <a:t>: Provide individuals with effective and safe choices for family planning.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Accessibility</a:t>
            </a:r>
            <a:r>
              <a:rPr lang="en"/>
              <a:t>: Access to contraception should be available to all regardless of background, location or socioeconomic status.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Privacy</a:t>
            </a:r>
            <a:r>
              <a:rPr lang="en"/>
              <a:t>: Individuals should have the freedom to make their family planning decisions without judgement.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Personalization</a:t>
            </a:r>
            <a:r>
              <a:rPr lang="en"/>
              <a:t>: Contraceptive solutions should be tailored to meet each person’s needs, preferences, and medical preferences.</a:t>
            </a:r>
            <a:endParaRPr/>
          </a:p>
        </p:txBody>
      </p:sp>
      <p:pic>
        <p:nvPicPr>
          <p:cNvPr id="116" name="Google Shape;11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750" y="470375"/>
            <a:ext cx="1388375" cy="140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0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Value Expression Through Design</a:t>
            </a:r>
            <a:endParaRPr/>
          </a:p>
        </p:txBody>
      </p:sp>
      <p:sp>
        <p:nvSpPr>
          <p:cNvPr id="122" name="Google Shape;122;p20"/>
          <p:cNvSpPr txBox="1"/>
          <p:nvPr>
            <p:ph idx="1" type="body"/>
          </p:nvPr>
        </p:nvSpPr>
        <p:spPr>
          <a:xfrm>
            <a:off x="2410100" y="1323425"/>
            <a:ext cx="6321600" cy="327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Medical Reliability: </a:t>
            </a:r>
            <a:r>
              <a:rPr lang="en"/>
              <a:t>The check-in process ensures iterative approach to contraception to minimize side-effects.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Accessibility through Location:</a:t>
            </a:r>
            <a:r>
              <a:rPr lang="en"/>
              <a:t> Location-based services help users find nearby pharmacies to get contraceptives.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Data Encryption:</a:t>
            </a:r>
            <a:r>
              <a:rPr lang="en"/>
              <a:t> To ensure privacy protection, data minimization and encryption should be utilized.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Personalized Contraception: </a:t>
            </a:r>
            <a:r>
              <a:rPr lang="en"/>
              <a:t>After filling in your profile, every individual produces a contraceptive choice.</a:t>
            </a:r>
            <a:endParaRPr/>
          </a:p>
        </p:txBody>
      </p:sp>
      <p:pic>
        <p:nvPicPr>
          <p:cNvPr id="123" name="Google Shape;12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5175" y="503200"/>
            <a:ext cx="1598625" cy="1468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1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Value Tensions </a:t>
            </a:r>
            <a:endParaRPr/>
          </a:p>
        </p:txBody>
      </p:sp>
      <p:sp>
        <p:nvSpPr>
          <p:cNvPr id="129" name="Google Shape;129;p21"/>
          <p:cNvSpPr txBox="1"/>
          <p:nvPr>
            <p:ph idx="1" type="body"/>
          </p:nvPr>
        </p:nvSpPr>
        <p:spPr>
          <a:xfrm>
            <a:off x="2410100" y="1314175"/>
            <a:ext cx="6321600" cy="3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i="1" lang="en"/>
              <a:t>Privacy vs. Personalization</a:t>
            </a:r>
            <a:endParaRPr i="1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Minimize data collection, but also have </a:t>
            </a:r>
            <a:r>
              <a:rPr lang="en"/>
              <a:t>enough</a:t>
            </a:r>
            <a:r>
              <a:rPr lang="en"/>
              <a:t> data for perfect contraceptive fit. 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i="1" lang="en"/>
              <a:t>Accessibility vs Personalization</a:t>
            </a:r>
            <a:endParaRPr i="1"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Want to find the best contraceptive fit, but a less common </a:t>
            </a:r>
            <a:r>
              <a:rPr lang="en"/>
              <a:t>contraceptive </a:t>
            </a:r>
            <a:r>
              <a:rPr lang="en"/>
              <a:t>might not be accessible in all geographies. </a:t>
            </a:r>
            <a:endParaRPr/>
          </a:p>
        </p:txBody>
      </p:sp>
      <p:pic>
        <p:nvPicPr>
          <p:cNvPr id="130" name="Google Shape;13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575" y="457725"/>
            <a:ext cx="1318400" cy="136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2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Tasks 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3"/>
          <p:cNvSpPr txBox="1"/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Task 1</a:t>
            </a:r>
            <a:endParaRPr/>
          </a:p>
        </p:txBody>
      </p:sp>
      <p:sp>
        <p:nvSpPr>
          <p:cNvPr id="141" name="Google Shape;141;p23"/>
          <p:cNvSpPr txBox="1"/>
          <p:nvPr>
            <p:ph idx="1" type="subTitle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Simple</a:t>
            </a:r>
            <a:endParaRPr/>
          </a:p>
        </p:txBody>
      </p:sp>
      <p:sp>
        <p:nvSpPr>
          <p:cNvPr id="142" name="Google Shape;142;p23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700"/>
              <a:t>Please log your symptoms.</a:t>
            </a:r>
            <a:endParaRPr sz="2700"/>
          </a:p>
        </p:txBody>
      </p:sp>
      <p:pic>
        <p:nvPicPr>
          <p:cNvPr id="143" name="Google Shape;14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615625" cy="161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4"/>
          <p:cNvSpPr txBox="1"/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Task 2</a:t>
            </a:r>
            <a:endParaRPr/>
          </a:p>
        </p:txBody>
      </p:sp>
      <p:sp>
        <p:nvSpPr>
          <p:cNvPr id="149" name="Google Shape;149;p24"/>
          <p:cNvSpPr txBox="1"/>
          <p:nvPr>
            <p:ph idx="1" type="subTitle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Moderate</a:t>
            </a:r>
            <a:endParaRPr/>
          </a:p>
        </p:txBody>
      </p:sp>
      <p:sp>
        <p:nvSpPr>
          <p:cNvPr id="150" name="Google Shape;150;p2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700"/>
              <a:t>Find a pharmacy that carries your current prescription.</a:t>
            </a:r>
            <a:endParaRPr sz="2700"/>
          </a:p>
        </p:txBody>
      </p:sp>
      <p:pic>
        <p:nvPicPr>
          <p:cNvPr id="151" name="Google Shape;15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615625" cy="161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5"/>
          <p:cNvSpPr txBox="1"/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Task 3</a:t>
            </a:r>
            <a:endParaRPr/>
          </a:p>
        </p:txBody>
      </p:sp>
      <p:sp>
        <p:nvSpPr>
          <p:cNvPr id="157" name="Google Shape;157;p25"/>
          <p:cNvSpPr txBox="1"/>
          <p:nvPr>
            <p:ph idx="1" type="subTitle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Complex</a:t>
            </a:r>
            <a:endParaRPr/>
          </a:p>
        </p:txBody>
      </p:sp>
      <p:sp>
        <p:nvSpPr>
          <p:cNvPr id="158" name="Google Shape;158;p25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Change your current contraceptive recommendation.</a:t>
            </a:r>
            <a:endParaRPr sz="26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9" name="Google Shape;15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615625" cy="161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6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Changes From the Lo-Fi Prototype</a:t>
            </a:r>
            <a:endParaRPr/>
          </a:p>
        </p:txBody>
      </p:sp>
      <p:sp>
        <p:nvSpPr>
          <p:cNvPr id="165" name="Google Shape;165;p26"/>
          <p:cNvSpPr txBox="1"/>
          <p:nvPr>
            <p:ph idx="1" type="body"/>
          </p:nvPr>
        </p:nvSpPr>
        <p:spPr>
          <a:xfrm>
            <a:off x="2400262" y="1211351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The button to log symptoms is no longer called ‘check-in’ and is now  ‘log symptoms’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Words on the ‘prescriptions’ page are less wordy and more direct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We specified that the location pins need to be clicked on the ‘find your pharmacy/treatment’ map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Added back and submit buttons on all the pages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Changed the size of buttons to emphasize importance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66" name="Google Shape;16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528325"/>
            <a:ext cx="1926850" cy="1959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27" title="two_task_flows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04425" y="741050"/>
            <a:ext cx="5858202" cy="3661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2725" y="541500"/>
            <a:ext cx="1765525" cy="180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8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Usability Goals &amp; Key Measurements 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9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Usability Goals &amp; Key Measurements</a:t>
            </a:r>
            <a:endParaRPr/>
          </a:p>
        </p:txBody>
      </p:sp>
      <p:sp>
        <p:nvSpPr>
          <p:cNvPr id="183" name="Google Shape;183;p29"/>
          <p:cNvSpPr txBox="1"/>
          <p:nvPr>
            <p:ph idx="1" type="body"/>
          </p:nvPr>
        </p:nvSpPr>
        <p:spPr>
          <a:xfrm>
            <a:off x="2410100" y="1327800"/>
            <a:ext cx="6321600" cy="327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Key Measurements</a:t>
            </a:r>
            <a:endParaRPr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# of Clicks: Measure of intuitiveness and ease.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# of Errors: Measure of  user-friendliness.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Usability Goals </a:t>
            </a:r>
            <a:endParaRPr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i="1" lang="en"/>
              <a:t>Complex </a:t>
            </a:r>
            <a:r>
              <a:rPr lang="en"/>
              <a:t>- clicks =&lt; 4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i="1" lang="en"/>
              <a:t>Moderate</a:t>
            </a:r>
            <a:r>
              <a:rPr lang="en"/>
              <a:t> - clicks =&lt; 3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i="1" lang="en"/>
              <a:t>Simple </a:t>
            </a:r>
            <a:r>
              <a:rPr lang="en"/>
              <a:t>- clicks =&lt; 2</a:t>
            </a:r>
            <a:endParaRPr/>
          </a:p>
        </p:txBody>
      </p:sp>
      <p:pic>
        <p:nvPicPr>
          <p:cNvPr id="184" name="Google Shape;18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025" y="273200"/>
            <a:ext cx="2105312" cy="2105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0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Progress towards Goals </a:t>
            </a:r>
            <a:endParaRPr/>
          </a:p>
        </p:txBody>
      </p:sp>
      <p:sp>
        <p:nvSpPr>
          <p:cNvPr id="190" name="Google Shape;190;p30"/>
          <p:cNvSpPr txBox="1"/>
          <p:nvPr>
            <p:ph idx="1" type="body"/>
          </p:nvPr>
        </p:nvSpPr>
        <p:spPr>
          <a:xfrm>
            <a:off x="2353000" y="1283025"/>
            <a:ext cx="6321600" cy="33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Hitting Usability Goals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i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36550" lvl="0" marL="457200" rtl="0" algn="l">
              <a:spcBef>
                <a:spcPts val="120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All task flows meet usability goals.</a:t>
            </a:r>
            <a:endParaRPr sz="1700"/>
          </a:p>
        </p:txBody>
      </p:sp>
      <p:pic>
        <p:nvPicPr>
          <p:cNvPr id="191" name="Google Shape;19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3525" y="473325"/>
            <a:ext cx="1868200" cy="17344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92" name="Google Shape;192;p30"/>
          <p:cNvGraphicFramePr/>
          <p:nvPr/>
        </p:nvGraphicFramePr>
        <p:xfrm>
          <a:off x="2885450" y="1862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{383DD56D-3623-4C77-B0D7-936FC625BE4F}</a:tableStyleId>
              </a:tblPr>
              <a:tblGrid>
                <a:gridCol w="2653025"/>
                <a:gridCol w="2653025"/>
              </a:tblGrid>
              <a:tr h="382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Lato"/>
                          <a:ea typeface="Lato"/>
                          <a:cs typeface="Lato"/>
                          <a:sym typeface="Lato"/>
                        </a:rPr>
                        <a:t>Task Flow 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Lato"/>
                          <a:ea typeface="Lato"/>
                          <a:cs typeface="Lato"/>
                          <a:sym typeface="Lato"/>
                        </a:rPr>
                        <a:t># Clicks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367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Lato"/>
                          <a:ea typeface="Lato"/>
                          <a:cs typeface="Lato"/>
                          <a:sym typeface="Lato"/>
                        </a:rPr>
                        <a:t>Simple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Lato"/>
                          <a:ea typeface="Lato"/>
                          <a:cs typeface="Lato"/>
                          <a:sym typeface="Lato"/>
                        </a:rPr>
                        <a:t>2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367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Lato"/>
                          <a:ea typeface="Lato"/>
                          <a:cs typeface="Lato"/>
                          <a:sym typeface="Lato"/>
                        </a:rPr>
                        <a:t>Moderate 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  <a:tr h="367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Lato"/>
                          <a:ea typeface="Lato"/>
                          <a:cs typeface="Lato"/>
                          <a:sym typeface="Lato"/>
                        </a:rPr>
                        <a:t>Complex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1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Revised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Interface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Sketches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97350" y="-21275"/>
            <a:ext cx="3951503" cy="5186048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32"/>
          <p:cNvSpPr txBox="1"/>
          <p:nvPr/>
        </p:nvSpPr>
        <p:spPr>
          <a:xfrm>
            <a:off x="252800" y="213900"/>
            <a:ext cx="3451800" cy="9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ato"/>
                <a:ea typeface="Lato"/>
                <a:cs typeface="Lato"/>
                <a:sym typeface="Lato"/>
              </a:rPr>
              <a:t>Updated Simple Task Sketch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29826" y="0"/>
            <a:ext cx="378980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33"/>
          <p:cNvSpPr txBox="1"/>
          <p:nvPr/>
        </p:nvSpPr>
        <p:spPr>
          <a:xfrm>
            <a:off x="320850" y="388925"/>
            <a:ext cx="39963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Updated Moderate Task Sketch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99776" y="1"/>
            <a:ext cx="402906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34"/>
          <p:cNvSpPr txBox="1"/>
          <p:nvPr/>
        </p:nvSpPr>
        <p:spPr>
          <a:xfrm>
            <a:off x="281975" y="379200"/>
            <a:ext cx="3947700" cy="10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Updated Complex Task Sketch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5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Major Interface Changes </a:t>
            </a:r>
            <a:endParaRPr/>
          </a:p>
        </p:txBody>
      </p:sp>
      <p:sp>
        <p:nvSpPr>
          <p:cNvPr id="221" name="Google Shape;221;p35"/>
          <p:cNvSpPr txBox="1"/>
          <p:nvPr>
            <p:ph idx="1" type="body"/>
          </p:nvPr>
        </p:nvSpPr>
        <p:spPr>
          <a:xfrm>
            <a:off x="2410100" y="1211350"/>
            <a:ext cx="6321600" cy="338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b="1" lang="en"/>
              <a:t>Addition of Back Buttons: </a:t>
            </a:r>
            <a:r>
              <a:rPr lang="en"/>
              <a:t>It is now possible to navigate from home to every page and back.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b="1" lang="en"/>
              <a:t>Movement of Complex Task to Within Prescriptions: </a:t>
            </a:r>
            <a:r>
              <a:rPr lang="en"/>
              <a:t>The complex task of changing prescription used to be housed in the profile section, but now it makes more sense for the prescription tab.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b="1" lang="en"/>
              <a:t>Switch “Check-In” to “Log Symptoms”:</a:t>
            </a:r>
            <a:r>
              <a:rPr lang="en"/>
              <a:t> The check-in terminology was hard to understand so we have switched to “log symptoms”. </a:t>
            </a:r>
            <a:endParaRPr/>
          </a:p>
        </p:txBody>
      </p:sp>
      <p:pic>
        <p:nvPicPr>
          <p:cNvPr id="222" name="Google Shape;22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3550" y="575950"/>
            <a:ext cx="1802200" cy="181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6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Changes v. Usability Goals</a:t>
            </a:r>
            <a:endParaRPr/>
          </a:p>
        </p:txBody>
      </p:sp>
      <p:sp>
        <p:nvSpPr>
          <p:cNvPr id="228" name="Google Shape;228;p36"/>
          <p:cNvSpPr txBox="1"/>
          <p:nvPr>
            <p:ph idx="1" type="body"/>
          </p:nvPr>
        </p:nvSpPr>
        <p:spPr>
          <a:xfrm>
            <a:off x="2410100" y="1184600"/>
            <a:ext cx="6321600" cy="34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LcPeriod"/>
            </a:pPr>
            <a:r>
              <a:rPr i="1" lang="en"/>
              <a:t>Back buttons</a:t>
            </a:r>
            <a:r>
              <a:rPr lang="en"/>
              <a:t> will reduce the number of clicks as a mistaken click will no longer significantly increase the number of clicks.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LcPeriod"/>
            </a:pPr>
            <a:r>
              <a:rPr i="1" lang="en"/>
              <a:t>Complex task moved into prescriptions</a:t>
            </a:r>
            <a:r>
              <a:rPr lang="en"/>
              <a:t> which will increase intuitiveness.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LcPeriod"/>
            </a:pPr>
            <a:r>
              <a:rPr i="1" lang="en"/>
              <a:t>Switch up of Check-In to Log </a:t>
            </a:r>
            <a:r>
              <a:rPr lang="en"/>
              <a:t>will make it easier to understand what to do at that step, reducing mistaken clicks and increasing </a:t>
            </a:r>
            <a:r>
              <a:rPr lang="en"/>
              <a:t>intuitiveness</a:t>
            </a:r>
            <a:r>
              <a:rPr lang="en"/>
              <a:t>. </a:t>
            </a:r>
            <a:endParaRPr/>
          </a:p>
        </p:txBody>
      </p:sp>
      <p:pic>
        <p:nvPicPr>
          <p:cNvPr id="229" name="Google Shape;22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3575" y="507450"/>
            <a:ext cx="1696925" cy="183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7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Feedback</a:t>
            </a:r>
            <a:endParaRPr/>
          </a:p>
        </p:txBody>
      </p:sp>
      <p:sp>
        <p:nvSpPr>
          <p:cNvPr id="235" name="Google Shape;235;p37"/>
          <p:cNvSpPr txBox="1"/>
          <p:nvPr>
            <p:ph idx="1" type="body"/>
          </p:nvPr>
        </p:nvSpPr>
        <p:spPr>
          <a:xfrm>
            <a:off x="2410100" y="1245175"/>
            <a:ext cx="6321600" cy="335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Be color blind accessible:</a:t>
            </a:r>
            <a:r>
              <a:rPr lang="en"/>
              <a:t> </a:t>
            </a:r>
            <a:r>
              <a:rPr lang="en"/>
              <a:t>Light blue coloring on light brown is not color blind friendly.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Create </a:t>
            </a: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consistent </a:t>
            </a: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clickable indicators:</a:t>
            </a:r>
            <a:r>
              <a:rPr lang="en"/>
              <a:t> There are two types of clickable indicators (buttons vs underline), which is confusing.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Generate </a:t>
            </a: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consistent colors:</a:t>
            </a:r>
            <a:r>
              <a:rPr lang="en"/>
              <a:t> The n</a:t>
            </a:r>
            <a:r>
              <a:rPr lang="en"/>
              <a:t>ew recommendation page has new blue and pink colors, not consistent with rest of app.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Optimize for easy navigation:</a:t>
            </a:r>
            <a:r>
              <a:rPr lang="en"/>
              <a:t> Make sure back arrows are big enough. Ensure that it is clear which page you are on, using highlighting.</a:t>
            </a:r>
            <a:endParaRPr/>
          </a:p>
        </p:txBody>
      </p:sp>
      <p:pic>
        <p:nvPicPr>
          <p:cNvPr id="236" name="Google Shape;23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4975" y="575950"/>
            <a:ext cx="1639850" cy="150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8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Medium-fi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Task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Flows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9"/>
          <p:cNvSpPr txBox="1"/>
          <p:nvPr>
            <p:ph type="title"/>
          </p:nvPr>
        </p:nvSpPr>
        <p:spPr>
          <a:xfrm>
            <a:off x="2400250" y="490725"/>
            <a:ext cx="6321600" cy="5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Simple: Log Your Symptoms</a:t>
            </a:r>
            <a:endParaRPr/>
          </a:p>
        </p:txBody>
      </p:sp>
      <p:pic>
        <p:nvPicPr>
          <p:cNvPr id="247" name="Google Shape;247;p39"/>
          <p:cNvPicPr preferRelativeResize="0"/>
          <p:nvPr/>
        </p:nvPicPr>
        <p:blipFill rotWithShape="1">
          <a:blip r:embed="rId3">
            <a:alphaModFix/>
          </a:blip>
          <a:srcRect b="0" l="0" r="0" t="5132"/>
          <a:stretch/>
        </p:blipFill>
        <p:spPr>
          <a:xfrm>
            <a:off x="2509600" y="1074150"/>
            <a:ext cx="1494175" cy="299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39"/>
          <p:cNvPicPr preferRelativeResize="0"/>
          <p:nvPr/>
        </p:nvPicPr>
        <p:blipFill rotWithShape="1">
          <a:blip r:embed="rId4">
            <a:alphaModFix/>
          </a:blip>
          <a:srcRect b="0" l="0" r="0" t="4085"/>
          <a:stretch/>
        </p:blipFill>
        <p:spPr>
          <a:xfrm>
            <a:off x="4447125" y="1083225"/>
            <a:ext cx="1525875" cy="3028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39"/>
          <p:cNvPicPr preferRelativeResize="0"/>
          <p:nvPr/>
        </p:nvPicPr>
        <p:blipFill rotWithShape="1">
          <a:blip r:embed="rId5">
            <a:alphaModFix/>
          </a:blip>
          <a:srcRect b="0" l="0" r="0" t="3966"/>
          <a:stretch/>
        </p:blipFill>
        <p:spPr>
          <a:xfrm>
            <a:off x="6361650" y="1074150"/>
            <a:ext cx="1494175" cy="299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3550" y="496050"/>
            <a:ext cx="1662700" cy="1639125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39"/>
          <p:cNvSpPr/>
          <p:nvPr/>
        </p:nvSpPr>
        <p:spPr>
          <a:xfrm>
            <a:off x="2867350" y="3612150"/>
            <a:ext cx="457200" cy="4572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52" name="Google Shape;252;p39"/>
          <p:cNvSpPr/>
          <p:nvPr/>
        </p:nvSpPr>
        <p:spPr>
          <a:xfrm>
            <a:off x="5675500" y="1424100"/>
            <a:ext cx="162600" cy="1626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53" name="Google Shape;253;p39"/>
          <p:cNvSpPr/>
          <p:nvPr/>
        </p:nvSpPr>
        <p:spPr>
          <a:xfrm>
            <a:off x="5675500" y="1807800"/>
            <a:ext cx="162600" cy="1626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54" name="Google Shape;254;p39"/>
          <p:cNvSpPr/>
          <p:nvPr/>
        </p:nvSpPr>
        <p:spPr>
          <a:xfrm>
            <a:off x="5675500" y="2135175"/>
            <a:ext cx="162600" cy="1626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55" name="Google Shape;255;p39"/>
          <p:cNvSpPr/>
          <p:nvPr/>
        </p:nvSpPr>
        <p:spPr>
          <a:xfrm>
            <a:off x="5069513" y="3409425"/>
            <a:ext cx="281100" cy="2811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56" name="Google Shape;256;p39"/>
          <p:cNvSpPr txBox="1"/>
          <p:nvPr/>
        </p:nvSpPr>
        <p:spPr>
          <a:xfrm>
            <a:off x="2533200" y="4185900"/>
            <a:ext cx="1470600" cy="3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Lato"/>
                <a:ea typeface="Lato"/>
                <a:cs typeface="Lato"/>
                <a:sym typeface="Lato"/>
              </a:rPr>
              <a:t>Click check-in icon.</a:t>
            </a:r>
            <a:endParaRPr sz="11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57" name="Google Shape;257;p39"/>
          <p:cNvSpPr txBox="1"/>
          <p:nvPr/>
        </p:nvSpPr>
        <p:spPr>
          <a:xfrm>
            <a:off x="4520725" y="4185900"/>
            <a:ext cx="1525800" cy="3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Lato"/>
                <a:ea typeface="Lato"/>
                <a:cs typeface="Lato"/>
                <a:sym typeface="Lato"/>
              </a:rPr>
              <a:t>Add symptoms, and click continue.</a:t>
            </a:r>
            <a:endParaRPr sz="11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58" name="Google Shape;258;p39"/>
          <p:cNvSpPr txBox="1"/>
          <p:nvPr/>
        </p:nvSpPr>
        <p:spPr>
          <a:xfrm>
            <a:off x="6373450" y="4185900"/>
            <a:ext cx="1662600" cy="3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Lato"/>
                <a:ea typeface="Lato"/>
                <a:cs typeface="Lato"/>
                <a:sym typeface="Lato"/>
              </a:rPr>
              <a:t>Symptoms experienced are then submitted.</a:t>
            </a:r>
            <a:endParaRPr sz="1100"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259" name="Google Shape;259;p39"/>
          <p:cNvCxnSpPr>
            <a:stCxn id="256" idx="3"/>
            <a:endCxn id="257" idx="1"/>
          </p:cNvCxnSpPr>
          <p:nvPr/>
        </p:nvCxnSpPr>
        <p:spPr>
          <a:xfrm>
            <a:off x="4003800" y="4362150"/>
            <a:ext cx="516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60" name="Google Shape;260;p39"/>
          <p:cNvCxnSpPr>
            <a:stCxn id="257" idx="3"/>
            <a:endCxn id="258" idx="1"/>
          </p:cNvCxnSpPr>
          <p:nvPr/>
        </p:nvCxnSpPr>
        <p:spPr>
          <a:xfrm>
            <a:off x="6046525" y="4362150"/>
            <a:ext cx="3270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40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800"/>
              <a:t>Moderate: Find pharmacy that carries your prescription</a:t>
            </a:r>
            <a:endParaRPr sz="1800"/>
          </a:p>
        </p:txBody>
      </p:sp>
      <p:pic>
        <p:nvPicPr>
          <p:cNvPr id="266" name="Google Shape;266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3550" y="496050"/>
            <a:ext cx="1662700" cy="163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40"/>
          <p:cNvPicPr preferRelativeResize="0"/>
          <p:nvPr/>
        </p:nvPicPr>
        <p:blipFill rotWithShape="1">
          <a:blip r:embed="rId4">
            <a:alphaModFix/>
          </a:blip>
          <a:srcRect b="0" l="0" r="0" t="4752"/>
          <a:stretch/>
        </p:blipFill>
        <p:spPr>
          <a:xfrm>
            <a:off x="2529075" y="1211350"/>
            <a:ext cx="1392725" cy="281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65176" y="1211350"/>
            <a:ext cx="1329397" cy="281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40"/>
          <p:cNvPicPr preferRelativeResize="0"/>
          <p:nvPr/>
        </p:nvPicPr>
        <p:blipFill rotWithShape="1">
          <a:blip r:embed="rId6">
            <a:alphaModFix/>
          </a:blip>
          <a:srcRect b="0" l="0" r="0" t="1205"/>
          <a:stretch/>
        </p:blipFill>
        <p:spPr>
          <a:xfrm>
            <a:off x="5770875" y="1210813"/>
            <a:ext cx="1329400" cy="28186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40"/>
          <p:cNvPicPr preferRelativeResize="0"/>
          <p:nvPr/>
        </p:nvPicPr>
        <p:blipFill rotWithShape="1">
          <a:blip r:embed="rId7">
            <a:alphaModFix/>
          </a:blip>
          <a:srcRect b="0" l="0" r="0" t="1652"/>
          <a:stretch/>
        </p:blipFill>
        <p:spPr>
          <a:xfrm>
            <a:off x="7310888" y="1206926"/>
            <a:ext cx="1379662" cy="2826400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40"/>
          <p:cNvSpPr/>
          <p:nvPr/>
        </p:nvSpPr>
        <p:spPr>
          <a:xfrm>
            <a:off x="4901200" y="2274975"/>
            <a:ext cx="457200" cy="4572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72" name="Google Shape;272;p40"/>
          <p:cNvSpPr/>
          <p:nvPr/>
        </p:nvSpPr>
        <p:spPr>
          <a:xfrm>
            <a:off x="3137200" y="3611350"/>
            <a:ext cx="457200" cy="4572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73" name="Google Shape;273;p40"/>
          <p:cNvSpPr/>
          <p:nvPr/>
        </p:nvSpPr>
        <p:spPr>
          <a:xfrm>
            <a:off x="6472625" y="2391538"/>
            <a:ext cx="457200" cy="4572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74" name="Google Shape;274;p40"/>
          <p:cNvSpPr txBox="1"/>
          <p:nvPr/>
        </p:nvSpPr>
        <p:spPr>
          <a:xfrm>
            <a:off x="2533200" y="4141850"/>
            <a:ext cx="1398900" cy="3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Lato"/>
                <a:ea typeface="Lato"/>
                <a:cs typeface="Lato"/>
                <a:sym typeface="Lato"/>
              </a:rPr>
              <a:t>Click prescriptions button.</a:t>
            </a:r>
            <a:endParaRPr sz="1100"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275" name="Google Shape;275;p40"/>
          <p:cNvCxnSpPr/>
          <p:nvPr/>
        </p:nvCxnSpPr>
        <p:spPr>
          <a:xfrm>
            <a:off x="3932100" y="4326350"/>
            <a:ext cx="198000" cy="2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76" name="Google Shape;276;p40"/>
          <p:cNvSpPr txBox="1"/>
          <p:nvPr/>
        </p:nvSpPr>
        <p:spPr>
          <a:xfrm>
            <a:off x="4165175" y="4141850"/>
            <a:ext cx="1379700" cy="3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Lato"/>
                <a:ea typeface="Lato"/>
                <a:cs typeface="Lato"/>
                <a:sym typeface="Lato"/>
              </a:rPr>
              <a:t>Click to see where to find treatment.</a:t>
            </a:r>
            <a:endParaRPr sz="11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77" name="Google Shape;277;p40"/>
          <p:cNvSpPr txBox="1"/>
          <p:nvPr/>
        </p:nvSpPr>
        <p:spPr>
          <a:xfrm>
            <a:off x="5777950" y="4143200"/>
            <a:ext cx="1329300" cy="3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Lato"/>
                <a:ea typeface="Lato"/>
                <a:cs typeface="Lato"/>
                <a:sym typeface="Lato"/>
              </a:rPr>
              <a:t>Click a specific pin.</a:t>
            </a:r>
            <a:endParaRPr sz="11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78" name="Google Shape;278;p40"/>
          <p:cNvSpPr txBox="1"/>
          <p:nvPr/>
        </p:nvSpPr>
        <p:spPr>
          <a:xfrm>
            <a:off x="7340325" y="4143200"/>
            <a:ext cx="1329300" cy="3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Lato"/>
                <a:ea typeface="Lato"/>
                <a:cs typeface="Lato"/>
                <a:sym typeface="Lato"/>
              </a:rPr>
              <a:t>Review details of pharmacy.</a:t>
            </a:r>
            <a:endParaRPr sz="1100"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279" name="Google Shape;279;p40"/>
          <p:cNvCxnSpPr>
            <a:endCxn id="277" idx="1"/>
          </p:cNvCxnSpPr>
          <p:nvPr/>
        </p:nvCxnSpPr>
        <p:spPr>
          <a:xfrm>
            <a:off x="5544850" y="4326200"/>
            <a:ext cx="233100" cy="1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80" name="Google Shape;280;p40"/>
          <p:cNvCxnSpPr>
            <a:stCxn id="277" idx="3"/>
            <a:endCxn id="278" idx="1"/>
          </p:cNvCxnSpPr>
          <p:nvPr/>
        </p:nvCxnSpPr>
        <p:spPr>
          <a:xfrm>
            <a:off x="7107250" y="4327700"/>
            <a:ext cx="233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1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Complex Task Flow</a:t>
            </a:r>
            <a:endParaRPr/>
          </a:p>
        </p:txBody>
      </p:sp>
      <p:pic>
        <p:nvPicPr>
          <p:cNvPr id="286" name="Google Shape;286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3550" y="496050"/>
            <a:ext cx="1662700" cy="163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41"/>
          <p:cNvPicPr preferRelativeResize="0"/>
          <p:nvPr/>
        </p:nvPicPr>
        <p:blipFill rotWithShape="1">
          <a:blip r:embed="rId4">
            <a:alphaModFix/>
          </a:blip>
          <a:srcRect b="0" l="0" r="0" t="4752"/>
          <a:stretch/>
        </p:blipFill>
        <p:spPr>
          <a:xfrm>
            <a:off x="2500675" y="1129550"/>
            <a:ext cx="1469850" cy="297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78802" y="1129550"/>
            <a:ext cx="1403014" cy="2973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90101" y="1130498"/>
            <a:ext cx="1403025" cy="29716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4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371025" y="1089912"/>
            <a:ext cx="1403025" cy="2963678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41"/>
          <p:cNvSpPr/>
          <p:nvPr/>
        </p:nvSpPr>
        <p:spPr>
          <a:xfrm>
            <a:off x="3159200" y="3683725"/>
            <a:ext cx="457200" cy="4572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92" name="Google Shape;292;p41"/>
          <p:cNvSpPr/>
          <p:nvPr/>
        </p:nvSpPr>
        <p:spPr>
          <a:xfrm>
            <a:off x="4726900" y="2905425"/>
            <a:ext cx="457200" cy="4572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93" name="Google Shape;293;p41"/>
          <p:cNvSpPr/>
          <p:nvPr/>
        </p:nvSpPr>
        <p:spPr>
          <a:xfrm>
            <a:off x="6189925" y="3316675"/>
            <a:ext cx="457200" cy="4572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294" name="Google Shape;294;p41"/>
          <p:cNvCxnSpPr/>
          <p:nvPr/>
        </p:nvCxnSpPr>
        <p:spPr>
          <a:xfrm>
            <a:off x="3932100" y="4326350"/>
            <a:ext cx="198000" cy="2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95" name="Google Shape;295;p41"/>
          <p:cNvSpPr txBox="1"/>
          <p:nvPr/>
        </p:nvSpPr>
        <p:spPr>
          <a:xfrm>
            <a:off x="4165175" y="4141850"/>
            <a:ext cx="1379700" cy="3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Lato"/>
                <a:ea typeface="Lato"/>
                <a:cs typeface="Lato"/>
                <a:sym typeface="Lato"/>
              </a:rPr>
              <a:t>Click Get a New Recommendation.</a:t>
            </a:r>
            <a:endParaRPr sz="11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96" name="Google Shape;296;p41"/>
          <p:cNvSpPr txBox="1"/>
          <p:nvPr/>
        </p:nvSpPr>
        <p:spPr>
          <a:xfrm>
            <a:off x="5777950" y="4143200"/>
            <a:ext cx="1329300" cy="3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Lato"/>
                <a:ea typeface="Lato"/>
                <a:cs typeface="Lato"/>
                <a:sym typeface="Lato"/>
              </a:rPr>
              <a:t>Add updates and click get Recommendation.</a:t>
            </a:r>
            <a:endParaRPr sz="11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97" name="Google Shape;297;p41"/>
          <p:cNvSpPr txBox="1"/>
          <p:nvPr/>
        </p:nvSpPr>
        <p:spPr>
          <a:xfrm>
            <a:off x="7340325" y="4143200"/>
            <a:ext cx="1329300" cy="3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Lato"/>
                <a:ea typeface="Lato"/>
                <a:cs typeface="Lato"/>
                <a:sym typeface="Lato"/>
              </a:rPr>
              <a:t>Review new recommendation.</a:t>
            </a:r>
            <a:endParaRPr sz="1100"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298" name="Google Shape;298;p41"/>
          <p:cNvCxnSpPr>
            <a:endCxn id="296" idx="1"/>
          </p:cNvCxnSpPr>
          <p:nvPr/>
        </p:nvCxnSpPr>
        <p:spPr>
          <a:xfrm>
            <a:off x="5544850" y="4326200"/>
            <a:ext cx="233100" cy="1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99" name="Google Shape;299;p41"/>
          <p:cNvCxnSpPr>
            <a:stCxn id="296" idx="3"/>
            <a:endCxn id="297" idx="1"/>
          </p:cNvCxnSpPr>
          <p:nvPr/>
        </p:nvCxnSpPr>
        <p:spPr>
          <a:xfrm>
            <a:off x="7107250" y="4327700"/>
            <a:ext cx="233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00" name="Google Shape;300;p41"/>
          <p:cNvSpPr txBox="1"/>
          <p:nvPr/>
        </p:nvSpPr>
        <p:spPr>
          <a:xfrm>
            <a:off x="2533200" y="4143200"/>
            <a:ext cx="1398900" cy="3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Lato"/>
                <a:ea typeface="Lato"/>
                <a:cs typeface="Lato"/>
                <a:sym typeface="Lato"/>
              </a:rPr>
              <a:t>Click prescriptions button.</a:t>
            </a:r>
            <a:endParaRPr sz="11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42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Prototype Implementation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43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Figma Tool Review</a:t>
            </a:r>
            <a:endParaRPr/>
          </a:p>
        </p:txBody>
      </p:sp>
      <p:sp>
        <p:nvSpPr>
          <p:cNvPr id="311" name="Google Shape;311;p43"/>
          <p:cNvSpPr txBox="1"/>
          <p:nvPr>
            <p:ph idx="1" type="body"/>
          </p:nvPr>
        </p:nvSpPr>
        <p:spPr>
          <a:xfrm>
            <a:off x="2400300" y="1317375"/>
            <a:ext cx="3071400" cy="32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  <a:highlight>
                  <a:schemeClr val="dk1"/>
                </a:highlight>
              </a:rPr>
              <a:t>Pros</a:t>
            </a:r>
            <a:endParaRPr sz="1700"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Figma supports a large and robust component library, which allowed for </a:t>
            </a:r>
            <a:r>
              <a:rPr lang="en"/>
              <a:t>design</a:t>
            </a:r>
            <a:r>
              <a:rPr lang="en"/>
              <a:t> consistency.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Version control was also key to enable fast prototyping.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12" name="Google Shape;312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3525" y="496150"/>
            <a:ext cx="1813350" cy="1891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43"/>
          <p:cNvSpPr txBox="1"/>
          <p:nvPr>
            <p:ph idx="2" type="body"/>
          </p:nvPr>
        </p:nvSpPr>
        <p:spPr>
          <a:xfrm>
            <a:off x="5650575" y="1317375"/>
            <a:ext cx="3071400" cy="32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lt1"/>
                </a:solidFill>
                <a:highlight>
                  <a:schemeClr val="dk1"/>
                </a:highlight>
              </a:rPr>
              <a:t>Cons</a:t>
            </a:r>
            <a:endParaRPr sz="1700">
              <a:solidFill>
                <a:schemeClr val="lt1"/>
              </a:solidFill>
              <a:highlight>
                <a:schemeClr val="dk1"/>
              </a:highlight>
            </a:endParaRPr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Large design files degrade Figmas performance leading to slower response times.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44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Limitations</a:t>
            </a:r>
            <a:endParaRPr/>
          </a:p>
        </p:txBody>
      </p:sp>
      <p:sp>
        <p:nvSpPr>
          <p:cNvPr id="319" name="Google Shape;319;p44"/>
          <p:cNvSpPr txBox="1"/>
          <p:nvPr>
            <p:ph idx="1" type="body"/>
          </p:nvPr>
        </p:nvSpPr>
        <p:spPr>
          <a:xfrm>
            <a:off x="2410100" y="1211350"/>
            <a:ext cx="6321600" cy="338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Figma can only show </a:t>
            </a:r>
            <a:r>
              <a:rPr i="1" lang="en"/>
              <a:t>specific </a:t>
            </a:r>
            <a:r>
              <a:rPr lang="en"/>
              <a:t>task flows.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Missing task flows: 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i="1" lang="en"/>
              <a:t>How to fill out the initial profile. </a:t>
            </a:r>
            <a:endParaRPr i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i="1" lang="en"/>
              <a:t>How to sign up for the service. </a:t>
            </a:r>
            <a:endParaRPr i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i="1" lang="en"/>
              <a:t>How to change symptoms once daily symptoms have been logged.</a:t>
            </a:r>
            <a:endParaRPr i="1"/>
          </a:p>
          <a:p>
            <a:pPr indent="0" lvl="0" marL="13716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20" name="Google Shape;320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325" y="575950"/>
            <a:ext cx="2105312" cy="19617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45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Hard-coded &amp; Wizard-of-Oz Features</a:t>
            </a:r>
            <a:endParaRPr/>
          </a:p>
        </p:txBody>
      </p:sp>
      <p:sp>
        <p:nvSpPr>
          <p:cNvPr id="326" name="Google Shape;326;p45"/>
          <p:cNvSpPr txBox="1"/>
          <p:nvPr>
            <p:ph idx="1" type="body"/>
          </p:nvPr>
        </p:nvSpPr>
        <p:spPr>
          <a:xfrm>
            <a:off x="2410100" y="1211350"/>
            <a:ext cx="6321600" cy="338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lphaLcPeriod"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Certain Symptoms Logging:</a:t>
            </a:r>
            <a:r>
              <a:rPr lang="en"/>
              <a:t> 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We had to hard-code one version of the symptoms that could be selected but a much larger range should be allowed.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AutoNum type="alphaLcPeriod"/>
            </a:pPr>
            <a:r>
              <a:rPr lang="en">
                <a:solidFill>
                  <a:schemeClr val="lt1"/>
                </a:solidFill>
                <a:highlight>
                  <a:schemeClr val="dk1"/>
                </a:highlight>
              </a:rPr>
              <a:t>Non-Personalized Recommendation:</a:t>
            </a:r>
            <a:r>
              <a:rPr lang="en"/>
              <a:t> 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Only one recommendation is outputted but based on symptoms and preferences one should generate a personalized medication.</a:t>
            </a:r>
            <a:endParaRPr/>
          </a:p>
        </p:txBody>
      </p:sp>
      <p:pic>
        <p:nvPicPr>
          <p:cNvPr id="327" name="Google Shape;327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2125" y="484750"/>
            <a:ext cx="1886550" cy="191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46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Appendix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wiss">
  <a:themeElements>
    <a:clrScheme name="Swiss">
      <a:dk1>
        <a:srgbClr val="F46524"/>
      </a:dk1>
      <a:lt1>
        <a:srgbClr val="FFFFFF"/>
      </a:lt1>
      <a:dk2>
        <a:srgbClr val="000000"/>
      </a:dk2>
      <a:lt2>
        <a:srgbClr val="757575"/>
      </a:lt2>
      <a:accent1>
        <a:srgbClr val="01579B"/>
      </a:accent1>
      <a:accent2>
        <a:srgbClr val="27C7BD"/>
      </a:accent2>
      <a:accent3>
        <a:srgbClr val="0099E8"/>
      </a:accent3>
      <a:accent4>
        <a:srgbClr val="51B9A3"/>
      </a:accent4>
      <a:accent5>
        <a:srgbClr val="FB8C00"/>
      </a:accent5>
      <a:accent6>
        <a:srgbClr val="FFAE88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