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9"/>
  </p:notes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Kollektif" charset="1" panose="020B0604020101010102"/>
      <p:regular r:id="rId10"/>
    </p:embeddedFont>
    <p:embeddedFont>
      <p:font typeface="Kollektif Bold" charset="1" panose="020B0604020101010102"/>
      <p:regular r:id="rId11"/>
    </p:embeddedFont>
    <p:embeddedFont>
      <p:font typeface="Kollektif Italics" charset="1" panose="020B0604020101010102"/>
      <p:regular r:id="rId12"/>
    </p:embeddedFont>
    <p:embeddedFont>
      <p:font typeface="Kollektif Bold Italics" charset="1" panose="020B0604020101010102"/>
      <p:regular r:id="rId13"/>
    </p:embeddedFont>
    <p:embeddedFont>
      <p:font typeface="Chunk Five" charset="1" panose="00000500000000000000"/>
      <p:regular r:id="rId14"/>
    </p:embeddedFont>
    <p:embeddedFont>
      <p:font typeface="Noah" charset="1" panose="00000500000000000000"/>
      <p:regular r:id="rId15"/>
    </p:embeddedFont>
    <p:embeddedFont>
      <p:font typeface="Noah Bold" charset="1" panose="00000A00000000000000"/>
      <p:regular r:id="rId16"/>
    </p:embeddedFont>
    <p:embeddedFont>
      <p:font typeface="Noah Italics" charset="1" panose="00000500000000000000"/>
      <p:regular r:id="rId17"/>
    </p:embeddedFont>
    <p:embeddedFont>
      <p:font typeface="Noah Bold Italics" charset="1" panose="00000A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26" Target="slides/slide8.xml" Type="http://schemas.openxmlformats.org/officeDocument/2006/relationships/slide"/><Relationship Id="rId27" Target="slides/slide9.xml" Type="http://schemas.openxmlformats.org/officeDocument/2006/relationships/slide"/><Relationship Id="rId28" Target="slides/slide10.xml" Type="http://schemas.openxmlformats.org/officeDocument/2006/relationships/slide"/><Relationship Id="rId29" Target="slides/slide11.xml" Type="http://schemas.openxmlformats.org/officeDocument/2006/relationships/slide"/><Relationship Id="rId3" Target="viewProps.xml" Type="http://schemas.openxmlformats.org/officeDocument/2006/relationships/viewProps"/><Relationship Id="rId30" Target="slides/slide12.xml" Type="http://schemas.openxmlformats.org/officeDocument/2006/relationships/slide"/><Relationship Id="rId31" Target="slides/slide13.xml" Type="http://schemas.openxmlformats.org/officeDocument/2006/relationships/slide"/><Relationship Id="rId32" Target="slides/slide14.xml" Type="http://schemas.openxmlformats.org/officeDocument/2006/relationships/slide"/><Relationship Id="rId33" Target="slides/slide15.xml" Type="http://schemas.openxmlformats.org/officeDocument/2006/relationships/slide"/><Relationship Id="rId34" Target="slides/slide16.xml" Type="http://schemas.openxmlformats.org/officeDocument/2006/relationships/slide"/><Relationship Id="rId35" Target="slides/slide17.xml" Type="http://schemas.openxmlformats.org/officeDocument/2006/relationships/slide"/><Relationship Id="rId36" Target="slides/slide18.xml" Type="http://schemas.openxmlformats.org/officeDocument/2006/relationships/slide"/><Relationship Id="rId37" Target="slides/slide19.xml" Type="http://schemas.openxmlformats.org/officeDocument/2006/relationships/slide"/><Relationship Id="rId38" Target="slides/slide20.xml" Type="http://schemas.openxmlformats.org/officeDocument/2006/relationships/slide"/><Relationship Id="rId39" Target="notesMasters/notesMaster1.xml" Type="http://schemas.openxmlformats.org/officeDocument/2006/relationships/notesMaster"/><Relationship Id="rId4" Target="theme/theme1.xml" Type="http://schemas.openxmlformats.org/officeDocument/2006/relationships/theme"/><Relationship Id="rId40" Target="theme/theme2.xml" Type="http://schemas.openxmlformats.org/officeDocument/2006/relationships/theme"/><Relationship Id="rId41" Target="notesSlides/notesSlide1.xml" Type="http://schemas.openxmlformats.org/officeDocument/2006/relationships/notes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Needfinding methodology </a:t>
            </a:r>
          </a:p>
          <a:p>
            <a:r>
              <a:rPr lang="en-US"/>
              <a:t>a.Participants: Why were they chosen? </a:t>
            </a:r>
          </a:p>
          <a:p>
            <a:r>
              <a:rPr lang="en-US"/>
              <a:t>Why are they appropriate?</a:t>
            </a:r>
          </a:p>
          <a:p>
            <a:r>
              <a:rPr lang="en-US"/>
              <a:t>How were they recruited/compensated? </a:t>
            </a:r>
          </a:p>
          <a:p>
            <a:r>
              <a:rPr lang="en-US"/>
              <a:t>b.Where were the interviews conducted? </a:t>
            </a:r>
          </a:p>
          <a:p>
            <a:r>
              <a:rPr lang="en-US"/>
              <a:t>c.Who was your “extreme user”? In what axis are</a:t>
            </a:r>
          </a:p>
          <a:p>
            <a:r>
              <a:rPr lang="en-US"/>
              <a:t>they extreme?: </a:t>
            </a:r>
          </a:p>
          <a:p>
            <a:r>
              <a:rPr lang="en-US"/>
              <a:t>d.What did you ask? </a:t>
            </a:r>
          </a:p>
          <a:p>
            <a:r>
              <a:rPr lang="en-US"/>
              <a:t>e.Team member roles for each interview:</a:t>
            </a:r>
          </a:p>
          <a:p>
            <a:r>
              <a:rPr lang="en-US"/>
              <a:t>f. Apparatus–any equipment/software used (transcribing, etc.)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Relationship Id="rId6" Target="../media/image9.jpe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26.png" Type="http://schemas.openxmlformats.org/officeDocument/2006/relationships/image"/><Relationship Id="rId4" Target="../media/image27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jpe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28.png" Type="http://schemas.openxmlformats.org/officeDocument/2006/relationships/image"/><Relationship Id="rId5" Target="../media/image32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sv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drive.google.com/file/d/1rWZ8q4IuwNuj1CgEansbpt27X5m-cNOh/view?usp=drive_link" TargetMode="External" Type="http://schemas.openxmlformats.org/officeDocument/2006/relationships/hyperlink"/><Relationship Id="rId3" Target="https://drive.google.com/file/d/1HNY7J87WyH56FZ-s3zjMra6jxfUiK4xV/view?usp=drive_link" TargetMode="External" Type="http://schemas.openxmlformats.org/officeDocument/2006/relationships/hyperlink"/><Relationship Id="rId4" Target="https://drive.google.com/file/d/1LwkFLKnls4YwAUetB0G1LrBwTUpSPea4/view?usp=drive_link" TargetMode="External" Type="http://schemas.openxmlformats.org/officeDocument/2006/relationships/hyperlink"/><Relationship Id="rId5" Target="https://docs.google.com/document/d/1gPpqaXTgh3zsKiuX-yaZm1CF5yhm2_ps4Oon862DFy4/edit?usp=drive_link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85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13827" y="-248630"/>
            <a:ext cx="8681329" cy="10784260"/>
          </a:xfrm>
          <a:custGeom>
            <a:avLst/>
            <a:gdLst/>
            <a:ahLst/>
            <a:cxnLst/>
            <a:rect r="r" b="b" t="t" l="l"/>
            <a:pathLst>
              <a:path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31846" y="2509360"/>
            <a:ext cx="17756154" cy="3943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48"/>
              </a:lnSpc>
            </a:pPr>
            <a:r>
              <a:rPr lang="en-US" sz="10862">
                <a:solidFill>
                  <a:srgbClr val="F9F7DC"/>
                </a:solidFill>
                <a:latin typeface="Chunk Five"/>
              </a:rPr>
              <a:t>n</a:t>
            </a:r>
            <a:r>
              <a:rPr lang="en-US" sz="10862">
                <a:solidFill>
                  <a:srgbClr val="F9F7DC"/>
                </a:solidFill>
                <a:latin typeface="Chunk Five"/>
              </a:rPr>
              <a:t>eedfinding: </a:t>
            </a:r>
          </a:p>
          <a:p>
            <a:pPr>
              <a:lnSpc>
                <a:spcPts val="9528"/>
              </a:lnSpc>
            </a:pPr>
            <a:r>
              <a:rPr lang="en-US" sz="8662">
                <a:solidFill>
                  <a:srgbClr val="F9F7DC"/>
                </a:solidFill>
                <a:latin typeface="Chunk Five"/>
              </a:rPr>
              <a:t>designing for active lifestyles</a:t>
            </a:r>
          </a:p>
          <a:p>
            <a:pPr>
              <a:lnSpc>
                <a:spcPts val="7879"/>
              </a:lnSpc>
            </a:pPr>
            <a:r>
              <a:rPr lang="en-US" sz="7162">
                <a:solidFill>
                  <a:srgbClr val="F9F7DC"/>
                </a:solidFill>
                <a:latin typeface="Chunk Five"/>
              </a:rPr>
              <a:t>individuals in transition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928092" y="7365586"/>
            <a:ext cx="12832964" cy="303325"/>
          </a:xfrm>
          <a:custGeom>
            <a:avLst/>
            <a:gdLst/>
            <a:ahLst/>
            <a:cxnLst/>
            <a:rect r="r" b="b" t="t" l="l"/>
            <a:pathLst>
              <a:path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5"/>
                </a:lnTo>
                <a:lnTo>
                  <a:pt x="0" y="303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141131" y="8756727"/>
            <a:ext cx="4280584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19"/>
              </a:lnSpc>
            </a:pPr>
            <a:r>
              <a:rPr lang="en-US" sz="2199" spc="54">
                <a:solidFill>
                  <a:srgbClr val="F9F7DC"/>
                </a:solidFill>
                <a:latin typeface="Kollektif"/>
              </a:rPr>
              <a:t>october 2023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2695249" y="1536588"/>
            <a:ext cx="6873872" cy="162473"/>
          </a:xfrm>
          <a:custGeom>
            <a:avLst/>
            <a:gdLst/>
            <a:ahLst/>
            <a:cxnLst/>
            <a:rect r="r" b="b" t="t" l="l"/>
            <a:pathLst>
              <a:path h="162473" w="6873872">
                <a:moveTo>
                  <a:pt x="0" y="0"/>
                </a:moveTo>
                <a:lnTo>
                  <a:pt x="6873872" y="0"/>
                </a:lnTo>
                <a:lnTo>
                  <a:pt x="6873872" y="162474"/>
                </a:lnTo>
                <a:lnTo>
                  <a:pt x="0" y="1624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31807" y="2904075"/>
            <a:ext cx="19874105" cy="3347202"/>
            <a:chOff x="0" y="0"/>
            <a:chExt cx="5439065" cy="9160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39065" cy="916049"/>
            </a:xfrm>
            <a:custGeom>
              <a:avLst/>
              <a:gdLst/>
              <a:ahLst/>
              <a:cxnLst/>
              <a:rect r="r" b="b" t="t" l="l"/>
              <a:pathLst>
                <a:path h="916049" w="5439065">
                  <a:moveTo>
                    <a:pt x="0" y="0"/>
                  </a:moveTo>
                  <a:lnTo>
                    <a:pt x="5439065" y="0"/>
                  </a:lnTo>
                  <a:lnTo>
                    <a:pt x="5439065" y="916049"/>
                  </a:lnTo>
                  <a:lnTo>
                    <a:pt x="0" y="916049"/>
                  </a:lnTo>
                  <a:close/>
                </a:path>
              </a:pathLst>
            </a:custGeom>
            <a:solidFill>
              <a:srgbClr val="F9F7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52848" y="4337761"/>
            <a:ext cx="3481495" cy="3481495"/>
            <a:chOff x="0" y="0"/>
            <a:chExt cx="4641994" cy="46419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41994" cy="4641994"/>
            </a:xfrm>
            <a:custGeom>
              <a:avLst/>
              <a:gdLst/>
              <a:ahLst/>
              <a:cxnLst/>
              <a:rect r="r" b="b" t="t" l="l"/>
              <a:pathLst>
                <a:path h="4641994" w="4641994">
                  <a:moveTo>
                    <a:pt x="0" y="0"/>
                  </a:moveTo>
                  <a:lnTo>
                    <a:pt x="4641994" y="0"/>
                  </a:lnTo>
                  <a:lnTo>
                    <a:pt x="4641994" y="4641994"/>
                  </a:lnTo>
                  <a:lnTo>
                    <a:pt x="0" y="4641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>
              <a:grpSpLocks noChangeAspect="true"/>
            </p:cNvGrpSpPr>
            <p:nvPr/>
          </p:nvGrpSpPr>
          <p:grpSpPr>
            <a:xfrm rot="0">
              <a:off x="375272" y="367663"/>
              <a:ext cx="3891450" cy="3891435"/>
              <a:chOff x="0" y="0"/>
              <a:chExt cx="6350000" cy="634997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0" t="-24967" r="0" b="-24967"/>
                </a:stretch>
              </a:blipFill>
            </p:spPr>
          </p:sp>
        </p:grpSp>
      </p:grpSp>
      <p:grpSp>
        <p:nvGrpSpPr>
          <p:cNvPr name="Group 9" id="9"/>
          <p:cNvGrpSpPr/>
          <p:nvPr/>
        </p:nvGrpSpPr>
        <p:grpSpPr>
          <a:xfrm rot="0">
            <a:off x="5364616" y="4337761"/>
            <a:ext cx="3481495" cy="3481495"/>
            <a:chOff x="0" y="0"/>
            <a:chExt cx="4641994" cy="464199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641994" cy="4641994"/>
            </a:xfrm>
            <a:custGeom>
              <a:avLst/>
              <a:gdLst/>
              <a:ahLst/>
              <a:cxnLst/>
              <a:rect r="r" b="b" t="t" l="l"/>
              <a:pathLst>
                <a:path h="4641994" w="4641994">
                  <a:moveTo>
                    <a:pt x="0" y="0"/>
                  </a:moveTo>
                  <a:lnTo>
                    <a:pt x="4641994" y="0"/>
                  </a:lnTo>
                  <a:lnTo>
                    <a:pt x="4641994" y="4641994"/>
                  </a:lnTo>
                  <a:lnTo>
                    <a:pt x="0" y="4641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358851" y="367663"/>
              <a:ext cx="3891450" cy="3891435"/>
              <a:chOff x="0" y="0"/>
              <a:chExt cx="6350000" cy="6349975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0" t="0" r="0" b="0"/>
                </a:stretch>
              </a:blipFill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2923426" y="4337761"/>
            <a:ext cx="3481495" cy="3481495"/>
            <a:chOff x="0" y="0"/>
            <a:chExt cx="4641994" cy="464199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641994" cy="4641994"/>
            </a:xfrm>
            <a:custGeom>
              <a:avLst/>
              <a:gdLst/>
              <a:ahLst/>
              <a:cxnLst/>
              <a:rect r="r" b="b" t="t" l="l"/>
              <a:pathLst>
                <a:path h="4641994" w="4641994">
                  <a:moveTo>
                    <a:pt x="0" y="0"/>
                  </a:moveTo>
                  <a:lnTo>
                    <a:pt x="4641994" y="0"/>
                  </a:lnTo>
                  <a:lnTo>
                    <a:pt x="4641994" y="4641994"/>
                  </a:lnTo>
                  <a:lnTo>
                    <a:pt x="0" y="4641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5" id="15"/>
            <p:cNvGrpSpPr>
              <a:grpSpLocks noChangeAspect="true"/>
            </p:cNvGrpSpPr>
            <p:nvPr/>
          </p:nvGrpSpPr>
          <p:grpSpPr>
            <a:xfrm rot="0">
              <a:off x="359784" y="367663"/>
              <a:ext cx="3891450" cy="3891435"/>
              <a:chOff x="0" y="0"/>
              <a:chExt cx="6350000" cy="6349975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0" t="-8309" r="0" b="-8309"/>
                </a:stretch>
              </a:blipFill>
            </p:spPr>
          </p:sp>
        </p:grpSp>
      </p:grpSp>
      <p:sp>
        <p:nvSpPr>
          <p:cNvPr name="Freeform 17" id="17"/>
          <p:cNvSpPr/>
          <p:nvPr/>
        </p:nvSpPr>
        <p:spPr>
          <a:xfrm flipH="false" flipV="false" rot="0">
            <a:off x="-2843309" y="1268486"/>
            <a:ext cx="6873872" cy="162473"/>
          </a:xfrm>
          <a:custGeom>
            <a:avLst/>
            <a:gdLst/>
            <a:ahLst/>
            <a:cxnLst/>
            <a:rect r="r" b="b" t="t" l="l"/>
            <a:pathLst>
              <a:path h="162473" w="6873872">
                <a:moveTo>
                  <a:pt x="0" y="0"/>
                </a:moveTo>
                <a:lnTo>
                  <a:pt x="6873873" y="0"/>
                </a:lnTo>
                <a:lnTo>
                  <a:pt x="6873873" y="162473"/>
                </a:lnTo>
                <a:lnTo>
                  <a:pt x="0" y="1624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074634" y="1503233"/>
            <a:ext cx="6138732" cy="1324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51"/>
              </a:lnSpc>
            </a:pPr>
            <a:r>
              <a:rPr lang="en-US" sz="8651">
                <a:solidFill>
                  <a:srgbClr val="F9F7DC"/>
                </a:solidFill>
                <a:latin typeface="Chunk Five"/>
              </a:rPr>
              <a:t>o</a:t>
            </a:r>
            <a:r>
              <a:rPr lang="en-US" sz="8651">
                <a:solidFill>
                  <a:srgbClr val="F9F7DC"/>
                </a:solidFill>
                <a:latin typeface="Chunk Five"/>
              </a:rPr>
              <a:t>ur team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15994" y="8064958"/>
            <a:ext cx="3409182" cy="39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2"/>
              </a:lnSpc>
              <a:spcBef>
                <a:spcPct val="0"/>
              </a:spcBef>
            </a:pPr>
            <a:r>
              <a:rPr lang="en-US" sz="2266" spc="11">
                <a:solidFill>
                  <a:srgbClr val="F9F7DC"/>
                </a:solidFill>
                <a:latin typeface="Kollektif Bold"/>
              </a:rPr>
              <a:t>Fahad Nabi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56381" y="8491366"/>
            <a:ext cx="2373060" cy="72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4"/>
              </a:lnSpc>
              <a:spcBef>
                <a:spcPct val="0"/>
              </a:spcBef>
            </a:pPr>
            <a:r>
              <a:rPr lang="en-US" sz="2117" spc="52">
                <a:solidFill>
                  <a:srgbClr val="F9F7DC"/>
                </a:solidFill>
                <a:latin typeface="Kollektif"/>
              </a:rPr>
              <a:t>Coterm Computer Science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519415" y="8064958"/>
            <a:ext cx="3288491" cy="39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2"/>
              </a:lnSpc>
              <a:spcBef>
                <a:spcPct val="0"/>
              </a:spcBef>
            </a:pPr>
            <a:r>
              <a:rPr lang="en-US" sz="2266" spc="11">
                <a:solidFill>
                  <a:srgbClr val="F9F7DC"/>
                </a:solidFill>
                <a:latin typeface="Kollektif Bold"/>
              </a:rPr>
              <a:t>Elysia Smyers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368761" y="8064958"/>
            <a:ext cx="2918588" cy="39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2"/>
              </a:lnSpc>
              <a:spcBef>
                <a:spcPct val="0"/>
              </a:spcBef>
            </a:pPr>
            <a:r>
              <a:rPr lang="en-US" sz="2266" spc="11">
                <a:solidFill>
                  <a:srgbClr val="F9F7DC"/>
                </a:solidFill>
                <a:latin typeface="Kollektif Bold"/>
              </a:rPr>
              <a:t>Carmen Leiser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204212" y="8064958"/>
            <a:ext cx="3483640" cy="39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2"/>
              </a:lnSpc>
              <a:spcBef>
                <a:spcPct val="0"/>
              </a:spcBef>
            </a:pPr>
            <a:r>
              <a:rPr lang="en-US" sz="2266" spc="11">
                <a:solidFill>
                  <a:srgbClr val="F9F7DC"/>
                </a:solidFill>
                <a:latin typeface="Kollektif Bold"/>
              </a:rPr>
              <a:t>Lyndsea Warkenthien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643572" y="8491366"/>
            <a:ext cx="2643776" cy="35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4"/>
              </a:lnSpc>
              <a:spcBef>
                <a:spcPct val="0"/>
              </a:spcBef>
            </a:pPr>
            <a:r>
              <a:rPr lang="en-US" sz="2117" spc="52">
                <a:solidFill>
                  <a:srgbClr val="F9F7DC"/>
                </a:solidFill>
                <a:latin typeface="Kollektif"/>
              </a:rPr>
              <a:t>Masters Design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9144021" y="4337761"/>
            <a:ext cx="3481495" cy="3481495"/>
            <a:chOff x="0" y="0"/>
            <a:chExt cx="4641994" cy="464199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641994" cy="4641994"/>
            </a:xfrm>
            <a:custGeom>
              <a:avLst/>
              <a:gdLst/>
              <a:ahLst/>
              <a:cxnLst/>
              <a:rect r="r" b="b" t="t" l="l"/>
              <a:pathLst>
                <a:path h="4641994" w="4641994">
                  <a:moveTo>
                    <a:pt x="0" y="0"/>
                  </a:moveTo>
                  <a:lnTo>
                    <a:pt x="4641994" y="0"/>
                  </a:lnTo>
                  <a:lnTo>
                    <a:pt x="4641994" y="4641994"/>
                  </a:lnTo>
                  <a:lnTo>
                    <a:pt x="0" y="4641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7" id="27"/>
            <p:cNvGrpSpPr>
              <a:grpSpLocks noChangeAspect="true"/>
            </p:cNvGrpSpPr>
            <p:nvPr/>
          </p:nvGrpSpPr>
          <p:grpSpPr>
            <a:xfrm rot="0">
              <a:off x="359784" y="367663"/>
              <a:ext cx="3891450" cy="3891435"/>
              <a:chOff x="0" y="0"/>
              <a:chExt cx="6350000" cy="634997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0" t="-16666" r="0" b="-16666"/>
                </a:stretch>
              </a:blipFill>
            </p:spPr>
          </p:sp>
        </p:grpSp>
      </p:grpSp>
      <p:sp>
        <p:nvSpPr>
          <p:cNvPr name="TextBox 29" id="29"/>
          <p:cNvSpPr txBox="true"/>
          <p:nvPr/>
        </p:nvSpPr>
        <p:spPr>
          <a:xfrm rot="0">
            <a:off x="6074634" y="8491366"/>
            <a:ext cx="2373060" cy="727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4"/>
              </a:lnSpc>
              <a:spcBef>
                <a:spcPct val="0"/>
              </a:spcBef>
            </a:pPr>
            <a:r>
              <a:rPr lang="en-US" sz="2117" spc="52">
                <a:solidFill>
                  <a:srgbClr val="F9F7DC"/>
                </a:solidFill>
                <a:latin typeface="Kollektif"/>
              </a:rPr>
              <a:t>Coterm Computer Science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559682" y="8518254"/>
            <a:ext cx="2373060" cy="35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4"/>
              </a:lnSpc>
              <a:spcBef>
                <a:spcPct val="0"/>
              </a:spcBef>
            </a:pPr>
            <a:r>
              <a:rPr lang="en-US" sz="2117" spc="52">
                <a:solidFill>
                  <a:srgbClr val="F9F7DC"/>
                </a:solidFill>
                <a:latin typeface="Kollektif"/>
              </a:rPr>
              <a:t>Computer Science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85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43309" y="1268486"/>
            <a:ext cx="6873872" cy="162473"/>
          </a:xfrm>
          <a:custGeom>
            <a:avLst/>
            <a:gdLst/>
            <a:ahLst/>
            <a:cxnLst/>
            <a:rect r="r" b="b" t="t" l="l"/>
            <a:pathLst>
              <a:path h="162473" w="6873872">
                <a:moveTo>
                  <a:pt x="0" y="0"/>
                </a:moveTo>
                <a:lnTo>
                  <a:pt x="6873873" y="0"/>
                </a:lnTo>
                <a:lnTo>
                  <a:pt x="6873873" y="162473"/>
                </a:lnTo>
                <a:lnTo>
                  <a:pt x="0" y="162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24613">
            <a:off x="-5549998" y="2053549"/>
            <a:ext cx="12287251" cy="10647531"/>
          </a:xfrm>
          <a:custGeom>
            <a:avLst/>
            <a:gdLst/>
            <a:ahLst/>
            <a:cxnLst/>
            <a:rect r="r" b="b" t="t" l="l"/>
            <a:pathLst>
              <a:path h="10647531" w="12287251">
                <a:moveTo>
                  <a:pt x="0" y="0"/>
                </a:moveTo>
                <a:lnTo>
                  <a:pt x="12287251" y="0"/>
                </a:lnTo>
                <a:lnTo>
                  <a:pt x="12287251" y="10647531"/>
                </a:lnTo>
                <a:lnTo>
                  <a:pt x="0" y="106475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0328" y="3731895"/>
            <a:ext cx="18167345" cy="2949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>
                <a:solidFill>
                  <a:srgbClr val="F9F7DC"/>
                </a:solidFill>
                <a:latin typeface="Chunk Five"/>
              </a:rPr>
              <a:t>broadening the definition...</a:t>
            </a:r>
          </a:p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F9F7DC"/>
                </a:solidFill>
                <a:latin typeface="Chunk Five"/>
              </a:rPr>
              <a:t> active lifestyle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8100000">
            <a:off x="4065520" y="11042565"/>
            <a:ext cx="9512725" cy="224846"/>
          </a:xfrm>
          <a:custGeom>
            <a:avLst/>
            <a:gdLst/>
            <a:ahLst/>
            <a:cxnLst/>
            <a:rect r="r" b="b" t="t" l="l"/>
            <a:pathLst>
              <a:path h="224846" w="9512725">
                <a:moveTo>
                  <a:pt x="0" y="0"/>
                </a:moveTo>
                <a:lnTo>
                  <a:pt x="9512725" y="0"/>
                </a:lnTo>
                <a:lnTo>
                  <a:pt x="9512725" y="224846"/>
                </a:lnTo>
                <a:lnTo>
                  <a:pt x="0" y="2248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100000">
            <a:off x="5314326" y="11400541"/>
            <a:ext cx="9512725" cy="224846"/>
          </a:xfrm>
          <a:custGeom>
            <a:avLst/>
            <a:gdLst/>
            <a:ahLst/>
            <a:cxnLst/>
            <a:rect r="r" b="b" t="t" l="l"/>
            <a:pathLst>
              <a:path h="224846" w="9512725">
                <a:moveTo>
                  <a:pt x="0" y="0"/>
                </a:moveTo>
                <a:lnTo>
                  <a:pt x="9512725" y="0"/>
                </a:lnTo>
                <a:lnTo>
                  <a:pt x="9512725" y="224847"/>
                </a:lnTo>
                <a:lnTo>
                  <a:pt x="0" y="2248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1B0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199" y="-378843"/>
            <a:ext cx="10665843" cy="10665843"/>
          </a:xfrm>
          <a:custGeom>
            <a:avLst/>
            <a:gdLst/>
            <a:ahLst/>
            <a:cxnLst/>
            <a:rect r="r" b="b" t="t" l="l"/>
            <a:pathLst>
              <a:path h="10665843" w="10665843">
                <a:moveTo>
                  <a:pt x="0" y="0"/>
                </a:moveTo>
                <a:lnTo>
                  <a:pt x="10665843" y="0"/>
                </a:lnTo>
                <a:lnTo>
                  <a:pt x="10665843" y="10665843"/>
                </a:lnTo>
                <a:lnTo>
                  <a:pt x="0" y="106658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85956" y="2852305"/>
            <a:ext cx="15116087" cy="4582391"/>
            <a:chOff x="0" y="0"/>
            <a:chExt cx="3981192" cy="120688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81192" cy="1206885"/>
            </a:xfrm>
            <a:custGeom>
              <a:avLst/>
              <a:gdLst/>
              <a:ahLst/>
              <a:cxnLst/>
              <a:rect r="r" b="b" t="t" l="l"/>
              <a:pathLst>
                <a:path h="1206885" w="3981192">
                  <a:moveTo>
                    <a:pt x="26120" y="0"/>
                  </a:moveTo>
                  <a:lnTo>
                    <a:pt x="3955071" y="0"/>
                  </a:lnTo>
                  <a:cubicBezTo>
                    <a:pt x="3969497" y="0"/>
                    <a:pt x="3981192" y="11694"/>
                    <a:pt x="3981192" y="26120"/>
                  </a:cubicBezTo>
                  <a:lnTo>
                    <a:pt x="3981192" y="1180764"/>
                  </a:lnTo>
                  <a:cubicBezTo>
                    <a:pt x="3981192" y="1187692"/>
                    <a:pt x="3978440" y="1194336"/>
                    <a:pt x="3973542" y="1199234"/>
                  </a:cubicBezTo>
                  <a:cubicBezTo>
                    <a:pt x="3968643" y="1204133"/>
                    <a:pt x="3961999" y="1206885"/>
                    <a:pt x="3955071" y="1206885"/>
                  </a:cubicBezTo>
                  <a:lnTo>
                    <a:pt x="26120" y="1206885"/>
                  </a:lnTo>
                  <a:cubicBezTo>
                    <a:pt x="11694" y="1206885"/>
                    <a:pt x="0" y="1195190"/>
                    <a:pt x="0" y="1180764"/>
                  </a:cubicBezTo>
                  <a:lnTo>
                    <a:pt x="0" y="26120"/>
                  </a:lnTo>
                  <a:cubicBezTo>
                    <a:pt x="0" y="11694"/>
                    <a:pt x="11694" y="0"/>
                    <a:pt x="26120" y="0"/>
                  </a:cubicBezTo>
                  <a:close/>
                </a:path>
              </a:pathLst>
            </a:custGeom>
            <a:solidFill>
              <a:srgbClr val="C471ED">
                <a:alpha val="8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82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21305" y="3095625"/>
            <a:ext cx="12245390" cy="392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8899" spc="44">
                <a:solidFill>
                  <a:srgbClr val="F9F7DC"/>
                </a:solidFill>
                <a:latin typeface="Chunk Five"/>
              </a:rPr>
              <a:t>problem domain:</a:t>
            </a:r>
          </a:p>
          <a:p>
            <a:pPr algn="ctr" marL="0" indent="0" lvl="0">
              <a:lnSpc>
                <a:spcPts val="9479"/>
              </a:lnSpc>
              <a:spcBef>
                <a:spcPct val="0"/>
              </a:spcBef>
            </a:pPr>
            <a:r>
              <a:rPr lang="en-US" sz="7899" spc="39">
                <a:solidFill>
                  <a:srgbClr val="F9F7DC"/>
                </a:solidFill>
                <a:latin typeface="Chunk Five"/>
              </a:rPr>
              <a:t>staying active when lifestyles change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85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-8829561" y="-7417471"/>
            <a:ext cx="14581663" cy="18113867"/>
          </a:xfrm>
          <a:custGeom>
            <a:avLst/>
            <a:gdLst/>
            <a:ahLst/>
            <a:cxnLst/>
            <a:rect r="r" b="b" t="t" l="l"/>
            <a:pathLst>
              <a:path h="18113867" w="14581663">
                <a:moveTo>
                  <a:pt x="0" y="18113867"/>
                </a:moveTo>
                <a:lnTo>
                  <a:pt x="14581664" y="18113867"/>
                </a:lnTo>
                <a:lnTo>
                  <a:pt x="14581664" y="0"/>
                </a:lnTo>
                <a:lnTo>
                  <a:pt x="0" y="0"/>
                </a:lnTo>
                <a:lnTo>
                  <a:pt x="0" y="1811386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60650" y="3596453"/>
            <a:ext cx="1222090" cy="1222090"/>
          </a:xfrm>
          <a:custGeom>
            <a:avLst/>
            <a:gdLst/>
            <a:ahLst/>
            <a:cxnLst/>
            <a:rect r="r" b="b" t="t" l="l"/>
            <a:pathLst>
              <a:path h="1222090" w="1222090">
                <a:moveTo>
                  <a:pt x="0" y="0"/>
                </a:moveTo>
                <a:lnTo>
                  <a:pt x="1222090" y="0"/>
                </a:lnTo>
                <a:lnTo>
                  <a:pt x="1222090" y="1222090"/>
                </a:lnTo>
                <a:lnTo>
                  <a:pt x="0" y="12220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460650" y="6226864"/>
            <a:ext cx="1222090" cy="1222090"/>
          </a:xfrm>
          <a:custGeom>
            <a:avLst/>
            <a:gdLst/>
            <a:ahLst/>
            <a:cxnLst/>
            <a:rect r="r" b="b" t="t" l="l"/>
            <a:pathLst>
              <a:path h="1222090" w="1222090">
                <a:moveTo>
                  <a:pt x="0" y="0"/>
                </a:moveTo>
                <a:lnTo>
                  <a:pt x="1222090" y="0"/>
                </a:lnTo>
                <a:lnTo>
                  <a:pt x="1222090" y="1222090"/>
                </a:lnTo>
                <a:lnTo>
                  <a:pt x="0" y="12220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943508" y="6480245"/>
            <a:ext cx="4873500" cy="1678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19"/>
              </a:lnSpc>
              <a:spcBef>
                <a:spcPct val="0"/>
              </a:spcBef>
            </a:pPr>
            <a:r>
              <a:rPr lang="en-US" sz="4800" spc="24">
                <a:solidFill>
                  <a:srgbClr val="763C00"/>
                </a:solidFill>
                <a:latin typeface="Kollektif Bold"/>
              </a:rPr>
              <a:t>ask the right questions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0">
            <a:off x="8936863" y="-1469708"/>
            <a:ext cx="14581663" cy="18113867"/>
          </a:xfrm>
          <a:custGeom>
            <a:avLst/>
            <a:gdLst/>
            <a:ahLst/>
            <a:cxnLst/>
            <a:rect r="r" b="b" t="t" l="l"/>
            <a:pathLst>
              <a:path h="18113867" w="14581663">
                <a:moveTo>
                  <a:pt x="0" y="18113867"/>
                </a:moveTo>
                <a:lnTo>
                  <a:pt x="14581663" y="18113867"/>
                </a:lnTo>
                <a:lnTo>
                  <a:pt x="14581663" y="0"/>
                </a:lnTo>
                <a:lnTo>
                  <a:pt x="0" y="0"/>
                </a:lnTo>
                <a:lnTo>
                  <a:pt x="0" y="1811386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65477" y="3596453"/>
            <a:ext cx="1222090" cy="1222090"/>
          </a:xfrm>
          <a:custGeom>
            <a:avLst/>
            <a:gdLst/>
            <a:ahLst/>
            <a:cxnLst/>
            <a:rect r="r" b="b" t="t" l="l"/>
            <a:pathLst>
              <a:path h="1222090" w="1222090">
                <a:moveTo>
                  <a:pt x="0" y="0"/>
                </a:moveTo>
                <a:lnTo>
                  <a:pt x="1222090" y="0"/>
                </a:lnTo>
                <a:lnTo>
                  <a:pt x="1222090" y="1222090"/>
                </a:lnTo>
                <a:lnTo>
                  <a:pt x="0" y="12220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65477" y="6365135"/>
            <a:ext cx="1222090" cy="1222090"/>
          </a:xfrm>
          <a:custGeom>
            <a:avLst/>
            <a:gdLst/>
            <a:ahLst/>
            <a:cxnLst/>
            <a:rect r="r" b="b" t="t" l="l"/>
            <a:pathLst>
              <a:path h="1222090" w="1222090">
                <a:moveTo>
                  <a:pt x="0" y="0"/>
                </a:moveTo>
                <a:lnTo>
                  <a:pt x="1222090" y="0"/>
                </a:lnTo>
                <a:lnTo>
                  <a:pt x="1222090" y="1222090"/>
                </a:lnTo>
                <a:lnTo>
                  <a:pt x="0" y="12220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843309" y="1268486"/>
            <a:ext cx="6873872" cy="162473"/>
          </a:xfrm>
          <a:custGeom>
            <a:avLst/>
            <a:gdLst/>
            <a:ahLst/>
            <a:cxnLst/>
            <a:rect r="r" b="b" t="t" l="l"/>
            <a:pathLst>
              <a:path h="162473" w="6873872">
                <a:moveTo>
                  <a:pt x="0" y="0"/>
                </a:moveTo>
                <a:lnTo>
                  <a:pt x="6873873" y="0"/>
                </a:lnTo>
                <a:lnTo>
                  <a:pt x="6873873" y="162473"/>
                </a:lnTo>
                <a:lnTo>
                  <a:pt x="0" y="1624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79446" y="3878408"/>
            <a:ext cx="1203294" cy="581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2"/>
              </a:lnSpc>
              <a:spcBef>
                <a:spcPct val="0"/>
              </a:spcBef>
            </a:pPr>
            <a:r>
              <a:rPr lang="en-US" sz="3337" spc="16">
                <a:solidFill>
                  <a:srgbClr val="763C00"/>
                </a:solidFill>
                <a:latin typeface="Kollektif Bold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943508" y="3849833"/>
            <a:ext cx="3736180" cy="830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19"/>
              </a:lnSpc>
              <a:spcBef>
                <a:spcPct val="0"/>
              </a:spcBef>
            </a:pPr>
            <a:r>
              <a:rPr lang="en-US" sz="4799" spc="23">
                <a:solidFill>
                  <a:srgbClr val="763C00"/>
                </a:solidFill>
                <a:latin typeface="Kollektif Bold"/>
              </a:rPr>
              <a:t>build rapport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479446" y="6508820"/>
            <a:ext cx="1203294" cy="581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2"/>
              </a:lnSpc>
              <a:spcBef>
                <a:spcPct val="0"/>
              </a:spcBef>
            </a:pPr>
            <a:r>
              <a:rPr lang="en-US" sz="3337" spc="16">
                <a:solidFill>
                  <a:srgbClr val="763C00"/>
                </a:solidFill>
                <a:latin typeface="Kollektif Bold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84273" y="3878408"/>
            <a:ext cx="1203294" cy="581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2"/>
              </a:lnSpc>
              <a:spcBef>
                <a:spcPct val="0"/>
              </a:spcBef>
            </a:pPr>
            <a:r>
              <a:rPr lang="en-US" sz="3337" spc="16">
                <a:solidFill>
                  <a:srgbClr val="763C00"/>
                </a:solidFill>
                <a:latin typeface="Kollektif Bold"/>
              </a:rPr>
              <a:t>02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043581" y="3849833"/>
            <a:ext cx="4873500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19"/>
              </a:lnSpc>
              <a:spcBef>
                <a:spcPct val="0"/>
              </a:spcBef>
            </a:pPr>
            <a:r>
              <a:rPr lang="en-US" sz="4800" spc="24">
                <a:solidFill>
                  <a:srgbClr val="763C00"/>
                </a:solidFill>
                <a:latin typeface="Kollektif Bold"/>
              </a:rPr>
              <a:t>seek stories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84273" y="6647091"/>
            <a:ext cx="1203294" cy="581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2"/>
              </a:lnSpc>
              <a:spcBef>
                <a:spcPct val="0"/>
              </a:spcBef>
            </a:pPr>
            <a:r>
              <a:rPr lang="en-US" sz="3337" spc="16">
                <a:solidFill>
                  <a:srgbClr val="763C00"/>
                </a:solidFill>
                <a:latin typeface="Kollektif Bold"/>
              </a:rPr>
              <a:t>04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043581" y="6480245"/>
            <a:ext cx="4873500" cy="2526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19"/>
              </a:lnSpc>
              <a:spcBef>
                <a:spcPct val="0"/>
              </a:spcBef>
            </a:pPr>
            <a:r>
              <a:rPr lang="en-US" sz="4800" spc="24">
                <a:solidFill>
                  <a:srgbClr val="763C00"/>
                </a:solidFill>
                <a:latin typeface="Kollektif Bold"/>
              </a:rPr>
              <a:t>follow up on interesting points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41256" y="1372762"/>
            <a:ext cx="12740685" cy="1327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799"/>
              </a:lnSpc>
            </a:pPr>
            <a:r>
              <a:rPr lang="en-US" sz="6999">
                <a:solidFill>
                  <a:srgbClr val="F9F7DC"/>
                </a:solidFill>
                <a:latin typeface="Chunk Five"/>
              </a:rPr>
              <a:t> needfinding methodology: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85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0185920" y="0"/>
            <a:ext cx="14581663" cy="18113867"/>
          </a:xfrm>
          <a:custGeom>
            <a:avLst/>
            <a:gdLst/>
            <a:ahLst/>
            <a:cxnLst/>
            <a:rect r="r" b="b" t="t" l="l"/>
            <a:pathLst>
              <a:path h="18113867" w="14581663">
                <a:moveTo>
                  <a:pt x="0" y="18113867"/>
                </a:moveTo>
                <a:lnTo>
                  <a:pt x="14581663" y="18113867"/>
                </a:lnTo>
                <a:lnTo>
                  <a:pt x="14581663" y="0"/>
                </a:lnTo>
                <a:lnTo>
                  <a:pt x="0" y="0"/>
                </a:lnTo>
                <a:lnTo>
                  <a:pt x="0" y="1811386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57250"/>
            <a:ext cx="16230600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99"/>
              </a:lnSpc>
              <a:spcBef>
                <a:spcPct val="0"/>
              </a:spcBef>
            </a:pPr>
            <a:r>
              <a:rPr lang="en-US" sz="8999">
                <a:solidFill>
                  <a:srgbClr val="F9F7DC"/>
                </a:solidFill>
                <a:latin typeface="Chunk Five"/>
              </a:rPr>
              <a:t>we talked to 3 people...</a:t>
            </a:r>
          </a:p>
        </p:txBody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869017" y="3370859"/>
            <a:ext cx="3354902" cy="3354888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-16666" r="0" b="-16666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349656" y="7135241"/>
            <a:ext cx="4393625" cy="732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979"/>
              </a:lnSpc>
              <a:spcBef>
                <a:spcPct val="0"/>
              </a:spcBef>
            </a:pPr>
            <a:r>
              <a:rPr lang="en-US" sz="4599" spc="22">
                <a:solidFill>
                  <a:srgbClr val="F9F7DC"/>
                </a:solidFill>
                <a:latin typeface="Noah Bold"/>
              </a:rPr>
              <a:t>Nick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49656" y="7815580"/>
            <a:ext cx="4393625" cy="646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19"/>
              </a:lnSpc>
              <a:spcBef>
                <a:spcPct val="0"/>
              </a:spcBef>
            </a:pPr>
            <a:r>
              <a:rPr lang="en-US" sz="3799" spc="94">
                <a:solidFill>
                  <a:srgbClr val="F9F7DC"/>
                </a:solidFill>
                <a:latin typeface="Noah"/>
              </a:rPr>
              <a:t>new environment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7466549" y="3370859"/>
            <a:ext cx="3354902" cy="3354888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0" t="-16666" r="0" b="-16666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947188" y="7135241"/>
            <a:ext cx="4393625" cy="732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979"/>
              </a:lnSpc>
              <a:spcBef>
                <a:spcPct val="0"/>
              </a:spcBef>
            </a:pPr>
            <a:r>
              <a:rPr lang="en-US" sz="4599" spc="22">
                <a:solidFill>
                  <a:srgbClr val="F9F7DC"/>
                </a:solidFill>
                <a:latin typeface="Noah Bold"/>
              </a:rPr>
              <a:t>Ubai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47188" y="7815580"/>
            <a:ext cx="4393625" cy="646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20"/>
              </a:lnSpc>
              <a:spcBef>
                <a:spcPct val="0"/>
              </a:spcBef>
            </a:pPr>
            <a:r>
              <a:rPr lang="en-US" sz="3800" spc="95">
                <a:solidFill>
                  <a:srgbClr val="F9F7DC"/>
                </a:solidFill>
                <a:latin typeface="Noah"/>
              </a:rPr>
              <a:t>new parent</a:t>
            </a:r>
          </a:p>
        </p:txBody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3064081" y="3370859"/>
            <a:ext cx="3354902" cy="3354888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2544720" y="7135241"/>
            <a:ext cx="4393625" cy="732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979"/>
              </a:lnSpc>
              <a:spcBef>
                <a:spcPct val="0"/>
              </a:spcBef>
            </a:pPr>
            <a:r>
              <a:rPr lang="en-US" sz="4599" spc="22">
                <a:solidFill>
                  <a:srgbClr val="F9F7DC"/>
                </a:solidFill>
                <a:latin typeface="Noah Bold"/>
              </a:rPr>
              <a:t>Hannah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544720" y="7815580"/>
            <a:ext cx="4393625" cy="646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20"/>
              </a:lnSpc>
              <a:spcBef>
                <a:spcPct val="0"/>
              </a:spcBef>
            </a:pPr>
            <a:r>
              <a:rPr lang="en-US" sz="3800" spc="95">
                <a:solidFill>
                  <a:srgbClr val="F9F7DC"/>
                </a:solidFill>
                <a:latin typeface="Noah"/>
              </a:rPr>
              <a:t>new chapter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13445" y="-976725"/>
            <a:ext cx="9211577" cy="8272455"/>
          </a:xfrm>
          <a:custGeom>
            <a:avLst/>
            <a:gdLst/>
            <a:ahLst/>
            <a:cxnLst/>
            <a:rect r="r" b="b" t="t" l="l"/>
            <a:pathLst>
              <a:path h="8272455" w="9211577">
                <a:moveTo>
                  <a:pt x="0" y="0"/>
                </a:moveTo>
                <a:lnTo>
                  <a:pt x="9211577" y="0"/>
                </a:lnTo>
                <a:lnTo>
                  <a:pt x="9211577" y="8272455"/>
                </a:lnTo>
                <a:lnTo>
                  <a:pt x="0" y="82724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59" t="0" r="-16077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3919817"/>
            <a:ext cx="9424337" cy="9424337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D44A2A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82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04169" y="1014692"/>
            <a:ext cx="11811636" cy="4643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438"/>
              </a:lnSpc>
            </a:pPr>
            <a:r>
              <a:rPr lang="en-US" sz="11438" spc="57">
                <a:solidFill>
                  <a:srgbClr val="FFCB65"/>
                </a:solidFill>
                <a:latin typeface="Chunk Five"/>
              </a:rPr>
              <a:t>everyone experiences change...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728263" y="5436335"/>
            <a:ext cx="13681518" cy="3195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1438"/>
              </a:lnSpc>
              <a:spcBef>
                <a:spcPct val="0"/>
              </a:spcBef>
            </a:pPr>
            <a:r>
              <a:rPr lang="en-US" sz="11438" spc="57">
                <a:solidFill>
                  <a:srgbClr val="763C00"/>
                </a:solidFill>
                <a:latin typeface="Chunk Five"/>
              </a:rPr>
              <a:t>our participants want to stay </a:t>
            </a:r>
            <a:r>
              <a:rPr lang="en-US" sz="11438" spc="57">
                <a:solidFill>
                  <a:srgbClr val="F36641"/>
                </a:solidFill>
                <a:latin typeface="Chunk Five"/>
              </a:rPr>
              <a:t>active</a:t>
            </a:r>
            <a:r>
              <a:rPr lang="en-US" sz="11438" spc="57">
                <a:solidFill>
                  <a:srgbClr val="763C00"/>
                </a:solidFill>
                <a:latin typeface="Chunk Five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B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20358" y="2036650"/>
            <a:ext cx="7393206" cy="6840160"/>
            <a:chOff x="0" y="0"/>
            <a:chExt cx="9857607" cy="91202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6380621"/>
              <a:ext cx="9857607" cy="2739593"/>
            </a:xfrm>
            <a:custGeom>
              <a:avLst/>
              <a:gdLst/>
              <a:ahLst/>
              <a:cxnLst/>
              <a:rect r="r" b="b" t="t" l="l"/>
              <a:pathLst>
                <a:path h="2739593" w="9857607">
                  <a:moveTo>
                    <a:pt x="0" y="0"/>
                  </a:moveTo>
                  <a:lnTo>
                    <a:pt x="9857607" y="0"/>
                  </a:lnTo>
                  <a:lnTo>
                    <a:pt x="9857607" y="2739593"/>
                  </a:lnTo>
                  <a:lnTo>
                    <a:pt x="0" y="2739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>
              <a:grpSpLocks noChangeAspect="true"/>
            </p:cNvGrpSpPr>
            <p:nvPr/>
          </p:nvGrpSpPr>
          <p:grpSpPr>
            <a:xfrm rot="0">
              <a:off x="979546" y="0"/>
              <a:ext cx="7898515" cy="7898484"/>
              <a:chOff x="0" y="0"/>
              <a:chExt cx="6350000" cy="6349975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6666" t="0" r="-16666" b="0"/>
                </a:stretch>
              </a:blipFill>
            </p:spPr>
          </p:sp>
        </p:grpSp>
      </p:grpSp>
      <p:sp>
        <p:nvSpPr>
          <p:cNvPr name="Freeform 6" id="6"/>
          <p:cNvSpPr/>
          <p:nvPr/>
        </p:nvSpPr>
        <p:spPr>
          <a:xfrm flipH="false" flipV="false" rot="0">
            <a:off x="-2345871" y="-2341653"/>
            <a:ext cx="6749142" cy="6740705"/>
          </a:xfrm>
          <a:custGeom>
            <a:avLst/>
            <a:gdLst/>
            <a:ahLst/>
            <a:cxnLst/>
            <a:rect r="r" b="b" t="t" l="l"/>
            <a:pathLst>
              <a:path h="6740705" w="6749142">
                <a:moveTo>
                  <a:pt x="0" y="0"/>
                </a:moveTo>
                <a:lnTo>
                  <a:pt x="6749142" y="0"/>
                </a:lnTo>
                <a:lnTo>
                  <a:pt x="6749142" y="6740706"/>
                </a:lnTo>
                <a:lnTo>
                  <a:pt x="0" y="67407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56201" y="7903866"/>
            <a:ext cx="6510653" cy="64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5219"/>
              </a:lnSpc>
            </a:pPr>
            <a:r>
              <a:rPr lang="en-US" sz="4015" spc="100">
                <a:solidFill>
                  <a:srgbClr val="763C00"/>
                </a:solidFill>
                <a:latin typeface="Noah"/>
              </a:rPr>
              <a:t>Nick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99101" y="2550754"/>
            <a:ext cx="8187053" cy="5147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462"/>
              </a:lnSpc>
            </a:pPr>
            <a:r>
              <a:rPr lang="en-US" sz="4056">
                <a:solidFill>
                  <a:srgbClr val="763C00"/>
                </a:solidFill>
                <a:latin typeface="Chunk Five"/>
              </a:rPr>
              <a:t>“I just log [physical activities] out of routine, and they’re more like nice things to look at. I find</a:t>
            </a:r>
          </a:p>
          <a:p>
            <a:pPr>
              <a:lnSpc>
                <a:spcPts val="4462"/>
              </a:lnSpc>
            </a:pPr>
            <a:r>
              <a:rPr lang="en-US" sz="4056">
                <a:solidFill>
                  <a:srgbClr val="763C00"/>
                </a:solidFill>
                <a:latin typeface="Chunk Five"/>
              </a:rPr>
              <a:t>functionally, they don’t encourage me to take further action, and lack the contextualization of</a:t>
            </a:r>
          </a:p>
          <a:p>
            <a:pPr marL="0" indent="0" lvl="0">
              <a:lnSpc>
                <a:spcPts val="4462"/>
              </a:lnSpc>
            </a:pPr>
            <a:r>
              <a:rPr lang="en-US" sz="4056">
                <a:solidFill>
                  <a:srgbClr val="763C00"/>
                </a:solidFill>
                <a:latin typeface="Chunk Five"/>
              </a:rPr>
              <a:t>other aspects of my life, like changes in my environment.”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B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45871" y="-2341653"/>
            <a:ext cx="6749142" cy="6740705"/>
          </a:xfrm>
          <a:custGeom>
            <a:avLst/>
            <a:gdLst/>
            <a:ahLst/>
            <a:cxnLst/>
            <a:rect r="r" b="b" t="t" l="l"/>
            <a:pathLst>
              <a:path h="6740705" w="6749142">
                <a:moveTo>
                  <a:pt x="0" y="0"/>
                </a:moveTo>
                <a:lnTo>
                  <a:pt x="6749142" y="0"/>
                </a:lnTo>
                <a:lnTo>
                  <a:pt x="6749142" y="6740706"/>
                </a:lnTo>
                <a:lnTo>
                  <a:pt x="0" y="6740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520358" y="2036650"/>
            <a:ext cx="7393206" cy="6840160"/>
            <a:chOff x="0" y="0"/>
            <a:chExt cx="9857607" cy="912021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6380621"/>
              <a:ext cx="9857607" cy="2739593"/>
            </a:xfrm>
            <a:custGeom>
              <a:avLst/>
              <a:gdLst/>
              <a:ahLst/>
              <a:cxnLst/>
              <a:rect r="r" b="b" t="t" l="l"/>
              <a:pathLst>
                <a:path h="2739593" w="9857607">
                  <a:moveTo>
                    <a:pt x="0" y="0"/>
                  </a:moveTo>
                  <a:lnTo>
                    <a:pt x="9857607" y="0"/>
                  </a:lnTo>
                  <a:lnTo>
                    <a:pt x="9857607" y="2739593"/>
                  </a:lnTo>
                  <a:lnTo>
                    <a:pt x="0" y="2739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>
              <a:grpSpLocks noChangeAspect="true"/>
            </p:cNvGrpSpPr>
            <p:nvPr/>
          </p:nvGrpSpPr>
          <p:grpSpPr>
            <a:xfrm rot="0">
              <a:off x="979546" y="0"/>
              <a:ext cx="7898515" cy="7898484"/>
              <a:chOff x="0" y="0"/>
              <a:chExt cx="6350000" cy="634997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0" t="-16666" r="0" b="-16666"/>
                </a:stretch>
              </a:blipFill>
            </p:spPr>
          </p:sp>
        </p:grpSp>
      </p:grpSp>
      <p:sp>
        <p:nvSpPr>
          <p:cNvPr name="TextBox 7" id="7"/>
          <p:cNvSpPr txBox="true"/>
          <p:nvPr/>
        </p:nvSpPr>
        <p:spPr>
          <a:xfrm rot="0">
            <a:off x="1656201" y="7903866"/>
            <a:ext cx="6510653" cy="64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5219"/>
              </a:lnSpc>
            </a:pPr>
            <a:r>
              <a:rPr lang="en-US" sz="4015" spc="100">
                <a:solidFill>
                  <a:srgbClr val="763C00"/>
                </a:solidFill>
                <a:latin typeface="Noah"/>
              </a:rPr>
              <a:t>Ubai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99101" y="4517666"/>
            <a:ext cx="8187053" cy="1213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462"/>
              </a:lnSpc>
            </a:pPr>
            <a:r>
              <a:rPr lang="en-US" sz="4056">
                <a:solidFill>
                  <a:srgbClr val="763C00"/>
                </a:solidFill>
                <a:latin typeface="Chunk Five"/>
              </a:rPr>
              <a:t>“I went from an active lifestyle to a more reactive lifestyle .”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13445" y="-976725"/>
            <a:ext cx="9211577" cy="8272455"/>
          </a:xfrm>
          <a:custGeom>
            <a:avLst/>
            <a:gdLst/>
            <a:ahLst/>
            <a:cxnLst/>
            <a:rect r="r" b="b" t="t" l="l"/>
            <a:pathLst>
              <a:path h="8272455" w="9211577">
                <a:moveTo>
                  <a:pt x="0" y="0"/>
                </a:moveTo>
                <a:lnTo>
                  <a:pt x="9211577" y="0"/>
                </a:lnTo>
                <a:lnTo>
                  <a:pt x="9211577" y="8272455"/>
                </a:lnTo>
                <a:lnTo>
                  <a:pt x="0" y="82724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59" t="0" r="-16077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3919817"/>
            <a:ext cx="9424337" cy="9424337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763C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82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852169" y="3679892"/>
            <a:ext cx="11811636" cy="1747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438"/>
              </a:lnSpc>
            </a:pPr>
            <a:r>
              <a:rPr lang="en-US" sz="11438" spc="57">
                <a:solidFill>
                  <a:srgbClr val="FFCB65"/>
                </a:solidFill>
                <a:latin typeface="Chunk Five"/>
              </a:rPr>
              <a:t>analysis: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124450"/>
            <a:ext cx="16782305" cy="2701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9600" spc="48">
                <a:solidFill>
                  <a:srgbClr val="FFCB65"/>
                </a:solidFill>
                <a:latin typeface="Chunk Five"/>
              </a:rPr>
              <a:t>surprises, tensions, &amp; contradictions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54100" y="6123366"/>
            <a:ext cx="11709378" cy="11709378"/>
          </a:xfrm>
          <a:custGeom>
            <a:avLst/>
            <a:gdLst/>
            <a:ahLst/>
            <a:cxnLst/>
            <a:rect r="r" b="b" t="t" l="l"/>
            <a:pathLst>
              <a:path h="11709378" w="11709378">
                <a:moveTo>
                  <a:pt x="0" y="0"/>
                </a:moveTo>
                <a:lnTo>
                  <a:pt x="11709378" y="0"/>
                </a:lnTo>
                <a:lnTo>
                  <a:pt x="11709378" y="11709377"/>
                </a:lnTo>
                <a:lnTo>
                  <a:pt x="0" y="11709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5012" y="195553"/>
            <a:ext cx="16944288" cy="113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986"/>
              </a:lnSpc>
            </a:pPr>
            <a:r>
              <a:rPr lang="en-US" sz="6600">
                <a:solidFill>
                  <a:srgbClr val="763C00"/>
                </a:solidFill>
                <a:latin typeface="Chunk Five"/>
              </a:rPr>
              <a:t>individual empathy map &amp; analysis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292710" y="1330171"/>
            <a:ext cx="13702580" cy="8763967"/>
          </a:xfrm>
          <a:custGeom>
            <a:avLst/>
            <a:gdLst/>
            <a:ahLst/>
            <a:cxnLst/>
            <a:rect r="r" b="b" t="t" l="l"/>
            <a:pathLst>
              <a:path h="8763967" w="13702580">
                <a:moveTo>
                  <a:pt x="0" y="0"/>
                </a:moveTo>
                <a:lnTo>
                  <a:pt x="13702580" y="0"/>
                </a:lnTo>
                <a:lnTo>
                  <a:pt x="13702580" y="8763966"/>
                </a:lnTo>
                <a:lnTo>
                  <a:pt x="0" y="87639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B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800" y="2295900"/>
            <a:ext cx="537275" cy="537275"/>
          </a:xfrm>
          <a:custGeom>
            <a:avLst/>
            <a:gdLst/>
            <a:ahLst/>
            <a:cxnLst/>
            <a:rect r="r" b="b" t="t" l="l"/>
            <a:pathLst>
              <a:path h="537275" w="537275">
                <a:moveTo>
                  <a:pt x="0" y="0"/>
                </a:moveTo>
                <a:lnTo>
                  <a:pt x="537275" y="0"/>
                </a:lnTo>
                <a:lnTo>
                  <a:pt x="537275" y="537275"/>
                </a:lnTo>
                <a:lnTo>
                  <a:pt x="0" y="5372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2800" y="7066090"/>
            <a:ext cx="537275" cy="537275"/>
          </a:xfrm>
          <a:custGeom>
            <a:avLst/>
            <a:gdLst/>
            <a:ahLst/>
            <a:cxnLst/>
            <a:rect r="r" b="b" t="t" l="l"/>
            <a:pathLst>
              <a:path h="537275" w="537275">
                <a:moveTo>
                  <a:pt x="0" y="0"/>
                </a:moveTo>
                <a:lnTo>
                  <a:pt x="537275" y="0"/>
                </a:lnTo>
                <a:lnTo>
                  <a:pt x="537275" y="537275"/>
                </a:lnTo>
                <a:lnTo>
                  <a:pt x="0" y="5372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0184040" y="-167027"/>
            <a:ext cx="14581663" cy="18113867"/>
          </a:xfrm>
          <a:custGeom>
            <a:avLst/>
            <a:gdLst/>
            <a:ahLst/>
            <a:cxnLst/>
            <a:rect r="r" b="b" t="t" l="l"/>
            <a:pathLst>
              <a:path h="18113867" w="14581663">
                <a:moveTo>
                  <a:pt x="0" y="18113867"/>
                </a:moveTo>
                <a:lnTo>
                  <a:pt x="14581663" y="18113867"/>
                </a:lnTo>
                <a:lnTo>
                  <a:pt x="14581663" y="0"/>
                </a:lnTo>
                <a:lnTo>
                  <a:pt x="0" y="0"/>
                </a:lnTo>
                <a:lnTo>
                  <a:pt x="0" y="1811386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32237" y="775775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4"/>
                </a:lnTo>
                <a:lnTo>
                  <a:pt x="0" y="357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40706" y="1837271"/>
            <a:ext cx="5573661" cy="1115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69"/>
              </a:lnSpc>
            </a:pPr>
            <a:r>
              <a:rPr lang="en-US" sz="5499" spc="27">
                <a:solidFill>
                  <a:srgbClr val="763C00"/>
                </a:solidFill>
                <a:latin typeface="Chunk Five"/>
              </a:rPr>
              <a:t>SAY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0706" y="6577998"/>
            <a:ext cx="5573661" cy="111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70"/>
              </a:lnSpc>
            </a:pPr>
            <a:r>
              <a:rPr lang="en-US" sz="5500" spc="27">
                <a:solidFill>
                  <a:srgbClr val="763C00"/>
                </a:solidFill>
                <a:latin typeface="Chunk Five"/>
              </a:rPr>
              <a:t>DOES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793681" y="775775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4"/>
                </a:lnTo>
                <a:lnTo>
                  <a:pt x="0" y="357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86978" y="775775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4"/>
                </a:lnTo>
                <a:lnTo>
                  <a:pt x="0" y="357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321775" y="775775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4"/>
                </a:lnTo>
                <a:lnTo>
                  <a:pt x="0" y="357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994502" y="5548351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3"/>
                </a:lnTo>
                <a:lnTo>
                  <a:pt x="0" y="35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655946" y="5548351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3"/>
                </a:lnTo>
                <a:lnTo>
                  <a:pt x="0" y="35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849243" y="5548351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3"/>
                </a:lnTo>
                <a:lnTo>
                  <a:pt x="0" y="35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184040" y="5548351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3"/>
                </a:lnTo>
                <a:lnTo>
                  <a:pt x="0" y="35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473710" y="1778417"/>
            <a:ext cx="2845147" cy="1173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0"/>
              </a:lnSpc>
              <a:spcBef>
                <a:spcPct val="0"/>
              </a:spcBef>
            </a:pPr>
            <a:r>
              <a:rPr lang="en-US" sz="2157">
                <a:solidFill>
                  <a:srgbClr val="763C00"/>
                </a:solidFill>
                <a:latin typeface="Chunk Five"/>
              </a:rPr>
              <a:t>“I have no motivation to work out”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35154" y="1492667"/>
            <a:ext cx="2845147" cy="2316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0"/>
              </a:lnSpc>
              <a:spcBef>
                <a:spcPct val="0"/>
              </a:spcBef>
            </a:pPr>
            <a:r>
              <a:rPr lang="en-US" sz="2157">
                <a:solidFill>
                  <a:srgbClr val="763C00"/>
                </a:solidFill>
                <a:latin typeface="Chunk Five"/>
              </a:rPr>
              <a:t>“i have to take my time to call my east coast friends because that’s the only way we’ll stay friends”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666879" y="1907884"/>
            <a:ext cx="2837885" cy="1173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“in college, there is a lot of built-in breaks between classes.”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326119" y="1932359"/>
            <a:ext cx="2837885" cy="1554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“I don’t need people to know my heart rate on my run” (wrt to Strava)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194348" y="6778023"/>
            <a:ext cx="2837885" cy="79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speaks matter of factly about work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529145" y="6778023"/>
            <a:ext cx="2837885" cy="79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elaborates in depth for social questions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001051" y="6323935"/>
            <a:ext cx="2837885" cy="1935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spoke enthusiastically when talking bout her active day in the park with friends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332286" y="6778023"/>
            <a:ext cx="2837885" cy="79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speaks slowly and thoughtfully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B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800" y="2295900"/>
            <a:ext cx="537275" cy="537275"/>
          </a:xfrm>
          <a:custGeom>
            <a:avLst/>
            <a:gdLst/>
            <a:ahLst/>
            <a:cxnLst/>
            <a:rect r="r" b="b" t="t" l="l"/>
            <a:pathLst>
              <a:path h="537275" w="537275">
                <a:moveTo>
                  <a:pt x="0" y="0"/>
                </a:moveTo>
                <a:lnTo>
                  <a:pt x="537275" y="0"/>
                </a:lnTo>
                <a:lnTo>
                  <a:pt x="537275" y="537275"/>
                </a:lnTo>
                <a:lnTo>
                  <a:pt x="0" y="5372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306" y="6705729"/>
            <a:ext cx="537275" cy="537275"/>
          </a:xfrm>
          <a:custGeom>
            <a:avLst/>
            <a:gdLst/>
            <a:ahLst/>
            <a:cxnLst/>
            <a:rect r="r" b="b" t="t" l="l"/>
            <a:pathLst>
              <a:path h="537275" w="537275">
                <a:moveTo>
                  <a:pt x="0" y="0"/>
                </a:moveTo>
                <a:lnTo>
                  <a:pt x="537275" y="0"/>
                </a:lnTo>
                <a:lnTo>
                  <a:pt x="537275" y="537275"/>
                </a:lnTo>
                <a:lnTo>
                  <a:pt x="0" y="5372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0224240" y="-94253"/>
            <a:ext cx="14581663" cy="18113867"/>
          </a:xfrm>
          <a:custGeom>
            <a:avLst/>
            <a:gdLst/>
            <a:ahLst/>
            <a:cxnLst/>
            <a:rect r="r" b="b" t="t" l="l"/>
            <a:pathLst>
              <a:path h="18113867" w="14581663">
                <a:moveTo>
                  <a:pt x="0" y="18113867"/>
                </a:moveTo>
                <a:lnTo>
                  <a:pt x="14581663" y="18113867"/>
                </a:lnTo>
                <a:lnTo>
                  <a:pt x="14581663" y="0"/>
                </a:lnTo>
                <a:lnTo>
                  <a:pt x="0" y="0"/>
                </a:lnTo>
                <a:lnTo>
                  <a:pt x="0" y="1811386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32237" y="775775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4"/>
                </a:lnTo>
                <a:lnTo>
                  <a:pt x="0" y="357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40706" y="1864132"/>
            <a:ext cx="5573661" cy="1115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69"/>
              </a:lnSpc>
            </a:pPr>
            <a:r>
              <a:rPr lang="en-US" sz="5499" spc="27">
                <a:solidFill>
                  <a:srgbClr val="763C00"/>
                </a:solidFill>
                <a:latin typeface="Chunk Five"/>
              </a:rPr>
              <a:t>THINK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0706" y="6419979"/>
            <a:ext cx="5573661" cy="1115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69"/>
              </a:lnSpc>
            </a:pPr>
            <a:r>
              <a:rPr lang="en-US" sz="5499" spc="27">
                <a:solidFill>
                  <a:srgbClr val="763C00"/>
                </a:solidFill>
                <a:latin typeface="Chunk Five"/>
              </a:rPr>
              <a:t>FEEL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793681" y="775775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4"/>
                </a:lnTo>
                <a:lnTo>
                  <a:pt x="0" y="357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86978" y="775775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4"/>
                </a:lnTo>
                <a:lnTo>
                  <a:pt x="0" y="357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321775" y="775775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4"/>
                </a:lnTo>
                <a:lnTo>
                  <a:pt x="0" y="357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994502" y="5548351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3"/>
                </a:lnTo>
                <a:lnTo>
                  <a:pt x="0" y="35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655946" y="5548351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3"/>
                </a:lnTo>
                <a:lnTo>
                  <a:pt x="0" y="35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849243" y="5548351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3"/>
                </a:lnTo>
                <a:lnTo>
                  <a:pt x="0" y="35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184040" y="5548351"/>
            <a:ext cx="3528094" cy="3572753"/>
          </a:xfrm>
          <a:custGeom>
            <a:avLst/>
            <a:gdLst/>
            <a:ahLst/>
            <a:cxnLst/>
            <a:rect r="r" b="b" t="t" l="l"/>
            <a:pathLst>
              <a:path h="3572753" w="3528094">
                <a:moveTo>
                  <a:pt x="0" y="0"/>
                </a:moveTo>
                <a:lnTo>
                  <a:pt x="3528094" y="0"/>
                </a:lnTo>
                <a:lnTo>
                  <a:pt x="3528094" y="3572753"/>
                </a:lnTo>
                <a:lnTo>
                  <a:pt x="0" y="35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332286" y="6778023"/>
            <a:ext cx="2837885" cy="1173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bored if she hasn’t seen friends in a while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01051" y="6810504"/>
            <a:ext cx="2837885" cy="1173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annoyed that a lot of social things involve spending money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529145" y="6620004"/>
            <a:ext cx="2837885" cy="1554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hard to balance competitiveness with working out with friends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188384" y="6810504"/>
            <a:ext cx="2837885" cy="1173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stressed by comparison to others on Strava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332082" y="2040314"/>
            <a:ext cx="2837885" cy="1554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social activity is more important to her than physical activity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666879" y="2040314"/>
            <a:ext cx="2837885" cy="1554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there is a certain about everyone should move every day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138785" y="2122859"/>
            <a:ext cx="2837885" cy="1173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not making plans with friends = inactive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477341" y="2064157"/>
            <a:ext cx="2837885" cy="1554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4"/>
              </a:lnSpc>
              <a:spcBef>
                <a:spcPct val="0"/>
              </a:spcBef>
            </a:pPr>
            <a:r>
              <a:rPr lang="en-US" sz="2160">
                <a:solidFill>
                  <a:srgbClr val="763C00"/>
                </a:solidFill>
                <a:latin typeface="Chunk Five"/>
              </a:rPr>
              <a:t>she is expected to be an adult and that means working 8 hrs a day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43309" y="2050452"/>
            <a:ext cx="6873872" cy="162473"/>
          </a:xfrm>
          <a:custGeom>
            <a:avLst/>
            <a:gdLst/>
            <a:ahLst/>
            <a:cxnLst/>
            <a:rect r="r" b="b" t="t" l="l"/>
            <a:pathLst>
              <a:path h="162473" w="6873872">
                <a:moveTo>
                  <a:pt x="0" y="0"/>
                </a:moveTo>
                <a:lnTo>
                  <a:pt x="6873873" y="0"/>
                </a:lnTo>
                <a:lnTo>
                  <a:pt x="6873873" y="162474"/>
                </a:lnTo>
                <a:lnTo>
                  <a:pt x="0" y="162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54573"/>
            <a:ext cx="14868497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879"/>
              </a:lnSpc>
              <a:spcBef>
                <a:spcPct val="0"/>
              </a:spcBef>
            </a:pPr>
            <a:r>
              <a:rPr lang="en-US" sz="9899">
                <a:solidFill>
                  <a:srgbClr val="763C00"/>
                </a:solidFill>
                <a:latin typeface="Chunk Five"/>
              </a:rPr>
              <a:t>learnings from hannah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92217" y="8293384"/>
            <a:ext cx="19837040" cy="9461966"/>
          </a:xfrm>
          <a:custGeom>
            <a:avLst/>
            <a:gdLst/>
            <a:ahLst/>
            <a:cxnLst/>
            <a:rect r="r" b="b" t="t" l="l"/>
            <a:pathLst>
              <a:path h="9461966" w="19837040">
                <a:moveTo>
                  <a:pt x="0" y="0"/>
                </a:moveTo>
                <a:lnTo>
                  <a:pt x="19837039" y="0"/>
                </a:lnTo>
                <a:lnTo>
                  <a:pt x="19837039" y="9461966"/>
                </a:lnTo>
                <a:lnTo>
                  <a:pt x="0" y="94619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7503" t="0" r="-24139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144000" y="2964477"/>
            <a:ext cx="5698581" cy="4702709"/>
            <a:chOff x="0" y="0"/>
            <a:chExt cx="1389413" cy="114660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89413" cy="1146602"/>
            </a:xfrm>
            <a:custGeom>
              <a:avLst/>
              <a:gdLst/>
              <a:ahLst/>
              <a:cxnLst/>
              <a:rect r="r" b="b" t="t" l="l"/>
              <a:pathLst>
                <a:path h="1146602" w="1389413">
                  <a:moveTo>
                    <a:pt x="69287" y="0"/>
                  </a:moveTo>
                  <a:lnTo>
                    <a:pt x="1320126" y="0"/>
                  </a:lnTo>
                  <a:cubicBezTo>
                    <a:pt x="1358392" y="0"/>
                    <a:pt x="1389413" y="31021"/>
                    <a:pt x="1389413" y="69287"/>
                  </a:cubicBezTo>
                  <a:lnTo>
                    <a:pt x="1389413" y="1077315"/>
                  </a:lnTo>
                  <a:cubicBezTo>
                    <a:pt x="1389413" y="1095691"/>
                    <a:pt x="1382113" y="1113314"/>
                    <a:pt x="1369119" y="1126308"/>
                  </a:cubicBezTo>
                  <a:cubicBezTo>
                    <a:pt x="1356125" y="1139302"/>
                    <a:pt x="1338502" y="1146602"/>
                    <a:pt x="1320126" y="1146602"/>
                  </a:cubicBezTo>
                  <a:lnTo>
                    <a:pt x="69287" y="1146602"/>
                  </a:lnTo>
                  <a:cubicBezTo>
                    <a:pt x="50911" y="1146602"/>
                    <a:pt x="33288" y="1139302"/>
                    <a:pt x="20294" y="1126308"/>
                  </a:cubicBezTo>
                  <a:cubicBezTo>
                    <a:pt x="7300" y="1113314"/>
                    <a:pt x="0" y="1095691"/>
                    <a:pt x="0" y="1077315"/>
                  </a:cubicBezTo>
                  <a:lnTo>
                    <a:pt x="0" y="69287"/>
                  </a:lnTo>
                  <a:cubicBezTo>
                    <a:pt x="0" y="50911"/>
                    <a:pt x="7300" y="33288"/>
                    <a:pt x="20294" y="20294"/>
                  </a:cubicBezTo>
                  <a:cubicBezTo>
                    <a:pt x="33288" y="7300"/>
                    <a:pt x="50911" y="0"/>
                    <a:pt x="69287" y="0"/>
                  </a:cubicBezTo>
                  <a:close/>
                </a:path>
              </a:pathLst>
            </a:custGeom>
            <a:solidFill>
              <a:srgbClr val="F9F7D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344632" y="3226214"/>
            <a:ext cx="5316323" cy="65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12"/>
              </a:lnSpc>
              <a:spcBef>
                <a:spcPct val="0"/>
              </a:spcBef>
            </a:pPr>
            <a:r>
              <a:rPr lang="en-US" sz="3932" spc="19">
                <a:solidFill>
                  <a:srgbClr val="763C00"/>
                </a:solidFill>
                <a:latin typeface="Kollektif Bold"/>
              </a:rPr>
              <a:t> Needs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69212" y="4293913"/>
            <a:ext cx="3848157" cy="3625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70"/>
              </a:lnSpc>
            </a:pPr>
            <a:r>
              <a:rPr lang="en-US" sz="2121" spc="53">
                <a:solidFill>
                  <a:srgbClr val="763C00"/>
                </a:solidFill>
                <a:latin typeface="Kollektif"/>
              </a:rPr>
              <a:t>Young adults need ways to stay physically active that also leverage the appeal of social activity.</a:t>
            </a:r>
          </a:p>
          <a:p>
            <a:pPr>
              <a:lnSpc>
                <a:spcPts val="2970"/>
              </a:lnSpc>
            </a:pPr>
          </a:p>
          <a:p>
            <a:pPr>
              <a:lnSpc>
                <a:spcPts val="2970"/>
              </a:lnSpc>
            </a:pPr>
            <a:r>
              <a:rPr lang="en-US" sz="2121" spc="53">
                <a:solidFill>
                  <a:srgbClr val="763C00"/>
                </a:solidFill>
                <a:latin typeface="Kollektif"/>
              </a:rPr>
              <a:t>Young adults need ways to connect with friends that do not involve spending money.</a:t>
            </a:r>
          </a:p>
          <a:p>
            <a:pPr>
              <a:lnSpc>
                <a:spcPts val="2690"/>
              </a:lnSpc>
            </a:pPr>
          </a:p>
          <a:p>
            <a:pPr>
              <a:lnSpc>
                <a:spcPts val="2690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592983" y="4105942"/>
            <a:ext cx="4806885" cy="113617"/>
          </a:xfrm>
          <a:custGeom>
            <a:avLst/>
            <a:gdLst/>
            <a:ahLst/>
            <a:cxnLst/>
            <a:rect r="r" b="b" t="t" l="l"/>
            <a:pathLst>
              <a:path h="113617" w="4806885">
                <a:moveTo>
                  <a:pt x="0" y="0"/>
                </a:moveTo>
                <a:lnTo>
                  <a:pt x="4806884" y="0"/>
                </a:lnTo>
                <a:lnTo>
                  <a:pt x="4806884" y="113618"/>
                </a:lnTo>
                <a:lnTo>
                  <a:pt x="0" y="113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3196" y="2964477"/>
            <a:ext cx="5698581" cy="4702709"/>
            <a:chOff x="0" y="0"/>
            <a:chExt cx="1389413" cy="11466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89413" cy="1146602"/>
            </a:xfrm>
            <a:custGeom>
              <a:avLst/>
              <a:gdLst/>
              <a:ahLst/>
              <a:cxnLst/>
              <a:rect r="r" b="b" t="t" l="l"/>
              <a:pathLst>
                <a:path h="1146602" w="1389413">
                  <a:moveTo>
                    <a:pt x="69287" y="0"/>
                  </a:moveTo>
                  <a:lnTo>
                    <a:pt x="1320126" y="0"/>
                  </a:lnTo>
                  <a:cubicBezTo>
                    <a:pt x="1358392" y="0"/>
                    <a:pt x="1389413" y="31021"/>
                    <a:pt x="1389413" y="69287"/>
                  </a:cubicBezTo>
                  <a:lnTo>
                    <a:pt x="1389413" y="1077315"/>
                  </a:lnTo>
                  <a:cubicBezTo>
                    <a:pt x="1389413" y="1095691"/>
                    <a:pt x="1382113" y="1113314"/>
                    <a:pt x="1369119" y="1126308"/>
                  </a:cubicBezTo>
                  <a:cubicBezTo>
                    <a:pt x="1356125" y="1139302"/>
                    <a:pt x="1338502" y="1146602"/>
                    <a:pt x="1320126" y="1146602"/>
                  </a:cubicBezTo>
                  <a:lnTo>
                    <a:pt x="69287" y="1146602"/>
                  </a:lnTo>
                  <a:cubicBezTo>
                    <a:pt x="50911" y="1146602"/>
                    <a:pt x="33288" y="1139302"/>
                    <a:pt x="20294" y="1126308"/>
                  </a:cubicBezTo>
                  <a:cubicBezTo>
                    <a:pt x="7300" y="1113314"/>
                    <a:pt x="0" y="1095691"/>
                    <a:pt x="0" y="1077315"/>
                  </a:cubicBezTo>
                  <a:lnTo>
                    <a:pt x="0" y="69287"/>
                  </a:lnTo>
                  <a:cubicBezTo>
                    <a:pt x="0" y="50911"/>
                    <a:pt x="7300" y="33288"/>
                    <a:pt x="20294" y="20294"/>
                  </a:cubicBezTo>
                  <a:cubicBezTo>
                    <a:pt x="33288" y="7300"/>
                    <a:pt x="50911" y="0"/>
                    <a:pt x="69287" y="0"/>
                  </a:cubicBezTo>
                  <a:close/>
                </a:path>
              </a:pathLst>
            </a:custGeom>
            <a:solidFill>
              <a:srgbClr val="F9F7D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353827" y="3226214"/>
            <a:ext cx="5316323" cy="65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12"/>
              </a:lnSpc>
              <a:spcBef>
                <a:spcPct val="0"/>
              </a:spcBef>
            </a:pPr>
            <a:r>
              <a:rPr lang="en-US" sz="3932" spc="19">
                <a:solidFill>
                  <a:srgbClr val="763C00"/>
                </a:solidFill>
                <a:latin typeface="Kollektif Bold"/>
              </a:rPr>
              <a:t>Insight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76887" y="4352342"/>
            <a:ext cx="4440921" cy="2967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 spc="69">
                <a:solidFill>
                  <a:srgbClr val="763C00"/>
                </a:solidFill>
                <a:latin typeface="Kollektif"/>
              </a:rPr>
              <a:t>Younger people have less of a pressing motivation to stay physically active, so social activity often takes precedence.</a:t>
            </a:r>
          </a:p>
          <a:p>
            <a:pPr>
              <a:lnSpc>
                <a:spcPts val="3919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602179" y="4105942"/>
            <a:ext cx="4806885" cy="113617"/>
          </a:xfrm>
          <a:custGeom>
            <a:avLst/>
            <a:gdLst/>
            <a:ahLst/>
            <a:cxnLst/>
            <a:rect r="r" b="b" t="t" l="l"/>
            <a:pathLst>
              <a:path h="113617" w="4806885">
                <a:moveTo>
                  <a:pt x="0" y="0"/>
                </a:moveTo>
                <a:lnTo>
                  <a:pt x="4806884" y="0"/>
                </a:lnTo>
                <a:lnTo>
                  <a:pt x="4806884" y="113618"/>
                </a:lnTo>
                <a:lnTo>
                  <a:pt x="0" y="113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43309" y="2050452"/>
            <a:ext cx="6873872" cy="162473"/>
          </a:xfrm>
          <a:custGeom>
            <a:avLst/>
            <a:gdLst/>
            <a:ahLst/>
            <a:cxnLst/>
            <a:rect r="r" b="b" t="t" l="l"/>
            <a:pathLst>
              <a:path h="162473" w="6873872">
                <a:moveTo>
                  <a:pt x="0" y="0"/>
                </a:moveTo>
                <a:lnTo>
                  <a:pt x="6873873" y="0"/>
                </a:lnTo>
                <a:lnTo>
                  <a:pt x="6873873" y="162474"/>
                </a:lnTo>
                <a:lnTo>
                  <a:pt x="0" y="162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54573"/>
            <a:ext cx="14868497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879"/>
              </a:lnSpc>
              <a:spcBef>
                <a:spcPct val="0"/>
              </a:spcBef>
            </a:pPr>
            <a:r>
              <a:rPr lang="en-US" sz="9899">
                <a:solidFill>
                  <a:srgbClr val="763C00"/>
                </a:solidFill>
                <a:latin typeface="Chunk Five"/>
              </a:rPr>
              <a:t>learnings from hannah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92217" y="8293384"/>
            <a:ext cx="19837040" cy="9461966"/>
          </a:xfrm>
          <a:custGeom>
            <a:avLst/>
            <a:gdLst/>
            <a:ahLst/>
            <a:cxnLst/>
            <a:rect r="r" b="b" t="t" l="l"/>
            <a:pathLst>
              <a:path h="9461966" w="19837040">
                <a:moveTo>
                  <a:pt x="0" y="0"/>
                </a:moveTo>
                <a:lnTo>
                  <a:pt x="19837039" y="0"/>
                </a:lnTo>
                <a:lnTo>
                  <a:pt x="19837039" y="9461966"/>
                </a:lnTo>
                <a:lnTo>
                  <a:pt x="0" y="94619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7503" t="0" r="-24139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144000" y="2964477"/>
            <a:ext cx="5698581" cy="4702709"/>
            <a:chOff x="0" y="0"/>
            <a:chExt cx="1389413" cy="114660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89413" cy="1146602"/>
            </a:xfrm>
            <a:custGeom>
              <a:avLst/>
              <a:gdLst/>
              <a:ahLst/>
              <a:cxnLst/>
              <a:rect r="r" b="b" t="t" l="l"/>
              <a:pathLst>
                <a:path h="1146602" w="1389413">
                  <a:moveTo>
                    <a:pt x="69287" y="0"/>
                  </a:moveTo>
                  <a:lnTo>
                    <a:pt x="1320126" y="0"/>
                  </a:lnTo>
                  <a:cubicBezTo>
                    <a:pt x="1358392" y="0"/>
                    <a:pt x="1389413" y="31021"/>
                    <a:pt x="1389413" y="69287"/>
                  </a:cubicBezTo>
                  <a:lnTo>
                    <a:pt x="1389413" y="1077315"/>
                  </a:lnTo>
                  <a:cubicBezTo>
                    <a:pt x="1389413" y="1095691"/>
                    <a:pt x="1382113" y="1113314"/>
                    <a:pt x="1369119" y="1126308"/>
                  </a:cubicBezTo>
                  <a:cubicBezTo>
                    <a:pt x="1356125" y="1139302"/>
                    <a:pt x="1338502" y="1146602"/>
                    <a:pt x="1320126" y="1146602"/>
                  </a:cubicBezTo>
                  <a:lnTo>
                    <a:pt x="69287" y="1146602"/>
                  </a:lnTo>
                  <a:cubicBezTo>
                    <a:pt x="50911" y="1146602"/>
                    <a:pt x="33288" y="1139302"/>
                    <a:pt x="20294" y="1126308"/>
                  </a:cubicBezTo>
                  <a:cubicBezTo>
                    <a:pt x="7300" y="1113314"/>
                    <a:pt x="0" y="1095691"/>
                    <a:pt x="0" y="1077315"/>
                  </a:cubicBezTo>
                  <a:lnTo>
                    <a:pt x="0" y="69287"/>
                  </a:lnTo>
                  <a:cubicBezTo>
                    <a:pt x="0" y="50911"/>
                    <a:pt x="7300" y="33288"/>
                    <a:pt x="20294" y="20294"/>
                  </a:cubicBezTo>
                  <a:cubicBezTo>
                    <a:pt x="33288" y="7300"/>
                    <a:pt x="50911" y="0"/>
                    <a:pt x="69287" y="0"/>
                  </a:cubicBezTo>
                  <a:close/>
                </a:path>
              </a:pathLst>
            </a:custGeom>
            <a:solidFill>
              <a:srgbClr val="F9F7D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344632" y="3226214"/>
            <a:ext cx="5316323" cy="65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12"/>
              </a:lnSpc>
              <a:spcBef>
                <a:spcPct val="0"/>
              </a:spcBef>
            </a:pPr>
            <a:r>
              <a:rPr lang="en-US" sz="3932" spc="19">
                <a:solidFill>
                  <a:srgbClr val="763C00"/>
                </a:solidFill>
                <a:latin typeface="Kollektif Bold"/>
              </a:rPr>
              <a:t> Needs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72830" y="4352342"/>
            <a:ext cx="4440921" cy="2966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44"/>
              </a:lnSpc>
            </a:pPr>
            <a:r>
              <a:rPr lang="en-US" sz="2817" spc="70">
                <a:solidFill>
                  <a:srgbClr val="763C00"/>
                </a:solidFill>
                <a:latin typeface="Kollektif"/>
              </a:rPr>
              <a:t>Young adults need a way to balance competitiveness and enjoyment in physical activities.</a:t>
            </a:r>
          </a:p>
          <a:p>
            <a:pPr>
              <a:lnSpc>
                <a:spcPts val="3944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592983" y="4105942"/>
            <a:ext cx="4806885" cy="113617"/>
          </a:xfrm>
          <a:custGeom>
            <a:avLst/>
            <a:gdLst/>
            <a:ahLst/>
            <a:cxnLst/>
            <a:rect r="r" b="b" t="t" l="l"/>
            <a:pathLst>
              <a:path h="113617" w="4806885">
                <a:moveTo>
                  <a:pt x="0" y="0"/>
                </a:moveTo>
                <a:lnTo>
                  <a:pt x="4806884" y="0"/>
                </a:lnTo>
                <a:lnTo>
                  <a:pt x="4806884" y="113618"/>
                </a:lnTo>
                <a:lnTo>
                  <a:pt x="0" y="113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3196" y="2964477"/>
            <a:ext cx="5698581" cy="4702709"/>
            <a:chOff x="0" y="0"/>
            <a:chExt cx="1389413" cy="11466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89413" cy="1146602"/>
            </a:xfrm>
            <a:custGeom>
              <a:avLst/>
              <a:gdLst/>
              <a:ahLst/>
              <a:cxnLst/>
              <a:rect r="r" b="b" t="t" l="l"/>
              <a:pathLst>
                <a:path h="1146602" w="1389413">
                  <a:moveTo>
                    <a:pt x="69287" y="0"/>
                  </a:moveTo>
                  <a:lnTo>
                    <a:pt x="1320126" y="0"/>
                  </a:lnTo>
                  <a:cubicBezTo>
                    <a:pt x="1358392" y="0"/>
                    <a:pt x="1389413" y="31021"/>
                    <a:pt x="1389413" y="69287"/>
                  </a:cubicBezTo>
                  <a:lnTo>
                    <a:pt x="1389413" y="1077315"/>
                  </a:lnTo>
                  <a:cubicBezTo>
                    <a:pt x="1389413" y="1095691"/>
                    <a:pt x="1382113" y="1113314"/>
                    <a:pt x="1369119" y="1126308"/>
                  </a:cubicBezTo>
                  <a:cubicBezTo>
                    <a:pt x="1356125" y="1139302"/>
                    <a:pt x="1338502" y="1146602"/>
                    <a:pt x="1320126" y="1146602"/>
                  </a:cubicBezTo>
                  <a:lnTo>
                    <a:pt x="69287" y="1146602"/>
                  </a:lnTo>
                  <a:cubicBezTo>
                    <a:pt x="50911" y="1146602"/>
                    <a:pt x="33288" y="1139302"/>
                    <a:pt x="20294" y="1126308"/>
                  </a:cubicBezTo>
                  <a:cubicBezTo>
                    <a:pt x="7300" y="1113314"/>
                    <a:pt x="0" y="1095691"/>
                    <a:pt x="0" y="1077315"/>
                  </a:cubicBezTo>
                  <a:lnTo>
                    <a:pt x="0" y="69287"/>
                  </a:lnTo>
                  <a:cubicBezTo>
                    <a:pt x="0" y="50911"/>
                    <a:pt x="7300" y="33288"/>
                    <a:pt x="20294" y="20294"/>
                  </a:cubicBezTo>
                  <a:cubicBezTo>
                    <a:pt x="33288" y="7300"/>
                    <a:pt x="50911" y="0"/>
                    <a:pt x="69287" y="0"/>
                  </a:cubicBezTo>
                  <a:close/>
                </a:path>
              </a:pathLst>
            </a:custGeom>
            <a:solidFill>
              <a:srgbClr val="F9F7D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353827" y="3226214"/>
            <a:ext cx="5316323" cy="65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12"/>
              </a:lnSpc>
              <a:spcBef>
                <a:spcPct val="0"/>
              </a:spcBef>
            </a:pPr>
            <a:r>
              <a:rPr lang="en-US" sz="3932" spc="19">
                <a:solidFill>
                  <a:srgbClr val="763C00"/>
                </a:solidFill>
                <a:latin typeface="Kollektif Bold"/>
              </a:rPr>
              <a:t>Insight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76887" y="4352342"/>
            <a:ext cx="4440921" cy="2966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44"/>
              </a:lnSpc>
            </a:pPr>
            <a:r>
              <a:rPr lang="en-US" sz="2817" spc="70">
                <a:solidFill>
                  <a:srgbClr val="763C00"/>
                </a:solidFill>
                <a:latin typeface="Kollektif"/>
              </a:rPr>
              <a:t>For some, platforms like Strava do more harm than good because people feel pressured to constantly compare themselves to others.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602179" y="4105942"/>
            <a:ext cx="4806885" cy="113617"/>
          </a:xfrm>
          <a:custGeom>
            <a:avLst/>
            <a:gdLst/>
            <a:ahLst/>
            <a:cxnLst/>
            <a:rect r="r" b="b" t="t" l="l"/>
            <a:pathLst>
              <a:path h="113617" w="4806885">
                <a:moveTo>
                  <a:pt x="0" y="0"/>
                </a:moveTo>
                <a:lnTo>
                  <a:pt x="4806884" y="0"/>
                </a:lnTo>
                <a:lnTo>
                  <a:pt x="4806884" y="113618"/>
                </a:lnTo>
                <a:lnTo>
                  <a:pt x="0" y="113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43309" y="2050452"/>
            <a:ext cx="6873872" cy="162473"/>
          </a:xfrm>
          <a:custGeom>
            <a:avLst/>
            <a:gdLst/>
            <a:ahLst/>
            <a:cxnLst/>
            <a:rect r="r" b="b" t="t" l="l"/>
            <a:pathLst>
              <a:path h="162473" w="6873872">
                <a:moveTo>
                  <a:pt x="0" y="0"/>
                </a:moveTo>
                <a:lnTo>
                  <a:pt x="6873873" y="0"/>
                </a:lnTo>
                <a:lnTo>
                  <a:pt x="6873873" y="162474"/>
                </a:lnTo>
                <a:lnTo>
                  <a:pt x="0" y="162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54573"/>
            <a:ext cx="14868497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879"/>
              </a:lnSpc>
              <a:spcBef>
                <a:spcPct val="0"/>
              </a:spcBef>
            </a:pPr>
            <a:r>
              <a:rPr lang="en-US" sz="9899">
                <a:solidFill>
                  <a:srgbClr val="763C00"/>
                </a:solidFill>
                <a:latin typeface="Chunk Five"/>
              </a:rPr>
              <a:t>learnings from hannah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92217" y="8293384"/>
            <a:ext cx="19837040" cy="9461966"/>
          </a:xfrm>
          <a:custGeom>
            <a:avLst/>
            <a:gdLst/>
            <a:ahLst/>
            <a:cxnLst/>
            <a:rect r="r" b="b" t="t" l="l"/>
            <a:pathLst>
              <a:path h="9461966" w="19837040">
                <a:moveTo>
                  <a:pt x="0" y="0"/>
                </a:moveTo>
                <a:lnTo>
                  <a:pt x="19837039" y="0"/>
                </a:lnTo>
                <a:lnTo>
                  <a:pt x="19837039" y="9461966"/>
                </a:lnTo>
                <a:lnTo>
                  <a:pt x="0" y="94619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7503" t="0" r="-24139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144000" y="2964477"/>
            <a:ext cx="5698581" cy="4702709"/>
            <a:chOff x="0" y="0"/>
            <a:chExt cx="1389413" cy="114660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89413" cy="1146602"/>
            </a:xfrm>
            <a:custGeom>
              <a:avLst/>
              <a:gdLst/>
              <a:ahLst/>
              <a:cxnLst/>
              <a:rect r="r" b="b" t="t" l="l"/>
              <a:pathLst>
                <a:path h="1146602" w="1389413">
                  <a:moveTo>
                    <a:pt x="69287" y="0"/>
                  </a:moveTo>
                  <a:lnTo>
                    <a:pt x="1320126" y="0"/>
                  </a:lnTo>
                  <a:cubicBezTo>
                    <a:pt x="1358392" y="0"/>
                    <a:pt x="1389413" y="31021"/>
                    <a:pt x="1389413" y="69287"/>
                  </a:cubicBezTo>
                  <a:lnTo>
                    <a:pt x="1389413" y="1077315"/>
                  </a:lnTo>
                  <a:cubicBezTo>
                    <a:pt x="1389413" y="1095691"/>
                    <a:pt x="1382113" y="1113314"/>
                    <a:pt x="1369119" y="1126308"/>
                  </a:cubicBezTo>
                  <a:cubicBezTo>
                    <a:pt x="1356125" y="1139302"/>
                    <a:pt x="1338502" y="1146602"/>
                    <a:pt x="1320126" y="1146602"/>
                  </a:cubicBezTo>
                  <a:lnTo>
                    <a:pt x="69287" y="1146602"/>
                  </a:lnTo>
                  <a:cubicBezTo>
                    <a:pt x="50911" y="1146602"/>
                    <a:pt x="33288" y="1139302"/>
                    <a:pt x="20294" y="1126308"/>
                  </a:cubicBezTo>
                  <a:cubicBezTo>
                    <a:pt x="7300" y="1113314"/>
                    <a:pt x="0" y="1095691"/>
                    <a:pt x="0" y="1077315"/>
                  </a:cubicBezTo>
                  <a:lnTo>
                    <a:pt x="0" y="69287"/>
                  </a:lnTo>
                  <a:cubicBezTo>
                    <a:pt x="0" y="50911"/>
                    <a:pt x="7300" y="33288"/>
                    <a:pt x="20294" y="20294"/>
                  </a:cubicBezTo>
                  <a:cubicBezTo>
                    <a:pt x="33288" y="7300"/>
                    <a:pt x="50911" y="0"/>
                    <a:pt x="69287" y="0"/>
                  </a:cubicBezTo>
                  <a:close/>
                </a:path>
              </a:pathLst>
            </a:custGeom>
            <a:solidFill>
              <a:srgbClr val="F9F7D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344632" y="3226214"/>
            <a:ext cx="5316323" cy="65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12"/>
              </a:lnSpc>
              <a:spcBef>
                <a:spcPct val="0"/>
              </a:spcBef>
            </a:pPr>
            <a:r>
              <a:rPr lang="en-US" sz="3932" spc="19">
                <a:solidFill>
                  <a:srgbClr val="763C00"/>
                </a:solidFill>
                <a:latin typeface="Kollektif Bold"/>
              </a:rPr>
              <a:t> Needs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72830" y="4352342"/>
            <a:ext cx="4440921" cy="3302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64"/>
              </a:lnSpc>
            </a:pPr>
            <a:r>
              <a:rPr lang="en-US" sz="3117" spc="77">
                <a:solidFill>
                  <a:srgbClr val="763C00"/>
                </a:solidFill>
                <a:latin typeface="Kollektif"/>
              </a:rPr>
              <a:t>People need a way to feel more mentally distanced from work when taking breaks during the work day.</a:t>
            </a:r>
          </a:p>
          <a:p>
            <a:pPr>
              <a:lnSpc>
                <a:spcPts val="4364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592983" y="4105942"/>
            <a:ext cx="4806885" cy="113617"/>
          </a:xfrm>
          <a:custGeom>
            <a:avLst/>
            <a:gdLst/>
            <a:ahLst/>
            <a:cxnLst/>
            <a:rect r="r" b="b" t="t" l="l"/>
            <a:pathLst>
              <a:path h="113617" w="4806885">
                <a:moveTo>
                  <a:pt x="0" y="0"/>
                </a:moveTo>
                <a:lnTo>
                  <a:pt x="4806884" y="0"/>
                </a:lnTo>
                <a:lnTo>
                  <a:pt x="4806884" y="113618"/>
                </a:lnTo>
                <a:lnTo>
                  <a:pt x="0" y="113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153196" y="2964477"/>
            <a:ext cx="5698581" cy="4702709"/>
            <a:chOff x="0" y="0"/>
            <a:chExt cx="1389413" cy="11466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89413" cy="1146602"/>
            </a:xfrm>
            <a:custGeom>
              <a:avLst/>
              <a:gdLst/>
              <a:ahLst/>
              <a:cxnLst/>
              <a:rect r="r" b="b" t="t" l="l"/>
              <a:pathLst>
                <a:path h="1146602" w="1389413">
                  <a:moveTo>
                    <a:pt x="69287" y="0"/>
                  </a:moveTo>
                  <a:lnTo>
                    <a:pt x="1320126" y="0"/>
                  </a:lnTo>
                  <a:cubicBezTo>
                    <a:pt x="1358392" y="0"/>
                    <a:pt x="1389413" y="31021"/>
                    <a:pt x="1389413" y="69287"/>
                  </a:cubicBezTo>
                  <a:lnTo>
                    <a:pt x="1389413" y="1077315"/>
                  </a:lnTo>
                  <a:cubicBezTo>
                    <a:pt x="1389413" y="1095691"/>
                    <a:pt x="1382113" y="1113314"/>
                    <a:pt x="1369119" y="1126308"/>
                  </a:cubicBezTo>
                  <a:cubicBezTo>
                    <a:pt x="1356125" y="1139302"/>
                    <a:pt x="1338502" y="1146602"/>
                    <a:pt x="1320126" y="1146602"/>
                  </a:cubicBezTo>
                  <a:lnTo>
                    <a:pt x="69287" y="1146602"/>
                  </a:lnTo>
                  <a:cubicBezTo>
                    <a:pt x="50911" y="1146602"/>
                    <a:pt x="33288" y="1139302"/>
                    <a:pt x="20294" y="1126308"/>
                  </a:cubicBezTo>
                  <a:cubicBezTo>
                    <a:pt x="7300" y="1113314"/>
                    <a:pt x="0" y="1095691"/>
                    <a:pt x="0" y="1077315"/>
                  </a:cubicBezTo>
                  <a:lnTo>
                    <a:pt x="0" y="69287"/>
                  </a:lnTo>
                  <a:cubicBezTo>
                    <a:pt x="0" y="50911"/>
                    <a:pt x="7300" y="33288"/>
                    <a:pt x="20294" y="20294"/>
                  </a:cubicBezTo>
                  <a:cubicBezTo>
                    <a:pt x="33288" y="7300"/>
                    <a:pt x="50911" y="0"/>
                    <a:pt x="69287" y="0"/>
                  </a:cubicBezTo>
                  <a:close/>
                </a:path>
              </a:pathLst>
            </a:custGeom>
            <a:solidFill>
              <a:srgbClr val="F9F7D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353827" y="3226214"/>
            <a:ext cx="5316323" cy="65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12"/>
              </a:lnSpc>
              <a:spcBef>
                <a:spcPct val="0"/>
              </a:spcBef>
            </a:pPr>
            <a:r>
              <a:rPr lang="en-US" sz="3932" spc="19">
                <a:solidFill>
                  <a:srgbClr val="763C00"/>
                </a:solidFill>
                <a:latin typeface="Kollektif Bold"/>
              </a:rPr>
              <a:t>Insight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76887" y="4352342"/>
            <a:ext cx="4440921" cy="2749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64"/>
              </a:lnSpc>
            </a:pPr>
            <a:r>
              <a:rPr lang="en-US" sz="3117" spc="77">
                <a:solidFill>
                  <a:srgbClr val="763C00"/>
                </a:solidFill>
                <a:latin typeface="Kollektif"/>
              </a:rPr>
              <a:t>People often feel mentally drained by the idea that they are obligated to work all day in adult life. 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602179" y="4105942"/>
            <a:ext cx="4806885" cy="113617"/>
          </a:xfrm>
          <a:custGeom>
            <a:avLst/>
            <a:gdLst/>
            <a:ahLst/>
            <a:cxnLst/>
            <a:rect r="r" b="b" t="t" l="l"/>
            <a:pathLst>
              <a:path h="113617" w="4806885">
                <a:moveTo>
                  <a:pt x="0" y="0"/>
                </a:moveTo>
                <a:lnTo>
                  <a:pt x="4806884" y="0"/>
                </a:lnTo>
                <a:lnTo>
                  <a:pt x="4806884" y="113618"/>
                </a:lnTo>
                <a:lnTo>
                  <a:pt x="0" y="113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85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3222260" y="-1113134"/>
            <a:ext cx="11843479" cy="11843479"/>
          </a:xfrm>
          <a:custGeom>
            <a:avLst/>
            <a:gdLst/>
            <a:ahLst/>
            <a:cxnLst/>
            <a:rect r="r" b="b" t="t" l="l"/>
            <a:pathLst>
              <a:path h="11843479" w="11843479">
                <a:moveTo>
                  <a:pt x="0" y="0"/>
                </a:moveTo>
                <a:lnTo>
                  <a:pt x="11843480" y="0"/>
                </a:lnTo>
                <a:lnTo>
                  <a:pt x="11843480" y="11843479"/>
                </a:lnTo>
                <a:lnTo>
                  <a:pt x="0" y="11843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800100" y="-9525"/>
            <a:ext cx="18502745" cy="186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078"/>
              </a:lnSpc>
              <a:spcBef>
                <a:spcPct val="0"/>
              </a:spcBef>
            </a:pPr>
            <a:r>
              <a:rPr lang="en-US" sz="10899">
                <a:solidFill>
                  <a:srgbClr val="763C00"/>
                </a:solidFill>
                <a:latin typeface="Chunk Five"/>
              </a:rPr>
              <a:t>summary key learnings: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780655" y="6018899"/>
            <a:ext cx="4540513" cy="3643598"/>
            <a:chOff x="0" y="0"/>
            <a:chExt cx="1319357" cy="105873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19357" cy="1058737"/>
            </a:xfrm>
            <a:custGeom>
              <a:avLst/>
              <a:gdLst/>
              <a:ahLst/>
              <a:cxnLst/>
              <a:rect r="r" b="b" t="t" l="l"/>
              <a:pathLst>
                <a:path h="1058737" w="1319357">
                  <a:moveTo>
                    <a:pt x="86959" y="0"/>
                  </a:moveTo>
                  <a:lnTo>
                    <a:pt x="1232399" y="0"/>
                  </a:lnTo>
                  <a:cubicBezTo>
                    <a:pt x="1280425" y="0"/>
                    <a:pt x="1319357" y="38933"/>
                    <a:pt x="1319357" y="86959"/>
                  </a:cubicBezTo>
                  <a:lnTo>
                    <a:pt x="1319357" y="971778"/>
                  </a:lnTo>
                  <a:cubicBezTo>
                    <a:pt x="1319357" y="1019804"/>
                    <a:pt x="1280425" y="1058737"/>
                    <a:pt x="1232399" y="1058737"/>
                  </a:cubicBezTo>
                  <a:lnTo>
                    <a:pt x="86959" y="1058737"/>
                  </a:lnTo>
                  <a:cubicBezTo>
                    <a:pt x="38933" y="1058737"/>
                    <a:pt x="0" y="1019804"/>
                    <a:pt x="0" y="971778"/>
                  </a:cubicBezTo>
                  <a:lnTo>
                    <a:pt x="0" y="86959"/>
                  </a:lnTo>
                  <a:cubicBezTo>
                    <a:pt x="0" y="38933"/>
                    <a:pt x="38933" y="0"/>
                    <a:pt x="86959" y="0"/>
                  </a:cubicBezTo>
                  <a:close/>
                </a:path>
              </a:pathLst>
            </a:custGeom>
            <a:solidFill>
              <a:srgbClr val="FFCB6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sz="2899" spc="72">
                  <a:solidFill>
                    <a:srgbClr val="763C00"/>
                  </a:solidFill>
                  <a:latin typeface="Kollektif Bold"/>
                </a:rPr>
                <a:t>insight: transition requires specialized support and resources to adjust routines and responsibilities</a:t>
              </a:r>
            </a:p>
            <a:p>
              <a:pPr algn="ctr">
                <a:lnSpc>
                  <a:spcPts val="363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873743" y="6018899"/>
            <a:ext cx="4540513" cy="3643598"/>
            <a:chOff x="0" y="0"/>
            <a:chExt cx="1319357" cy="105873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19357" cy="1058737"/>
            </a:xfrm>
            <a:custGeom>
              <a:avLst/>
              <a:gdLst/>
              <a:ahLst/>
              <a:cxnLst/>
              <a:rect r="r" b="b" t="t" l="l"/>
              <a:pathLst>
                <a:path h="1058737" w="1319357">
                  <a:moveTo>
                    <a:pt x="86959" y="0"/>
                  </a:moveTo>
                  <a:lnTo>
                    <a:pt x="1232399" y="0"/>
                  </a:lnTo>
                  <a:cubicBezTo>
                    <a:pt x="1280425" y="0"/>
                    <a:pt x="1319357" y="38933"/>
                    <a:pt x="1319357" y="86959"/>
                  </a:cubicBezTo>
                  <a:lnTo>
                    <a:pt x="1319357" y="971778"/>
                  </a:lnTo>
                  <a:cubicBezTo>
                    <a:pt x="1319357" y="1019804"/>
                    <a:pt x="1280425" y="1058737"/>
                    <a:pt x="1232399" y="1058737"/>
                  </a:cubicBezTo>
                  <a:lnTo>
                    <a:pt x="86959" y="1058737"/>
                  </a:lnTo>
                  <a:cubicBezTo>
                    <a:pt x="38933" y="1058737"/>
                    <a:pt x="0" y="1019804"/>
                    <a:pt x="0" y="971778"/>
                  </a:cubicBezTo>
                  <a:lnTo>
                    <a:pt x="0" y="86959"/>
                  </a:lnTo>
                  <a:cubicBezTo>
                    <a:pt x="0" y="38933"/>
                    <a:pt x="38933" y="0"/>
                    <a:pt x="86959" y="0"/>
                  </a:cubicBezTo>
                  <a:close/>
                </a:path>
              </a:pathLst>
            </a:custGeom>
            <a:solidFill>
              <a:srgbClr val="FFCB6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 spc="74">
                  <a:solidFill>
                    <a:srgbClr val="763C00"/>
                  </a:solidFill>
                  <a:latin typeface="Kollektif Bold"/>
                </a:rPr>
                <a:t>need: ways to stay active with limited resources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968169" y="6018899"/>
            <a:ext cx="4540513" cy="3643598"/>
            <a:chOff x="0" y="0"/>
            <a:chExt cx="1319357" cy="105873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19357" cy="1058737"/>
            </a:xfrm>
            <a:custGeom>
              <a:avLst/>
              <a:gdLst/>
              <a:ahLst/>
              <a:cxnLst/>
              <a:rect r="r" b="b" t="t" l="l"/>
              <a:pathLst>
                <a:path h="1058737" w="1319357">
                  <a:moveTo>
                    <a:pt x="86959" y="0"/>
                  </a:moveTo>
                  <a:lnTo>
                    <a:pt x="1232399" y="0"/>
                  </a:lnTo>
                  <a:cubicBezTo>
                    <a:pt x="1280425" y="0"/>
                    <a:pt x="1319357" y="38933"/>
                    <a:pt x="1319357" y="86959"/>
                  </a:cubicBezTo>
                  <a:lnTo>
                    <a:pt x="1319357" y="971778"/>
                  </a:lnTo>
                  <a:cubicBezTo>
                    <a:pt x="1319357" y="1019804"/>
                    <a:pt x="1280425" y="1058737"/>
                    <a:pt x="1232399" y="1058737"/>
                  </a:cubicBezTo>
                  <a:lnTo>
                    <a:pt x="86959" y="1058737"/>
                  </a:lnTo>
                  <a:cubicBezTo>
                    <a:pt x="38933" y="1058737"/>
                    <a:pt x="0" y="1019804"/>
                    <a:pt x="0" y="971778"/>
                  </a:cubicBezTo>
                  <a:lnTo>
                    <a:pt x="0" y="86959"/>
                  </a:lnTo>
                  <a:cubicBezTo>
                    <a:pt x="0" y="38933"/>
                    <a:pt x="38933" y="0"/>
                    <a:pt x="86959" y="0"/>
                  </a:cubicBezTo>
                  <a:close/>
                </a:path>
              </a:pathLst>
            </a:custGeom>
            <a:solidFill>
              <a:srgbClr val="FFCB6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 spc="74">
                  <a:solidFill>
                    <a:srgbClr val="763C00"/>
                  </a:solidFill>
                  <a:latin typeface="Kollektif Bold"/>
                </a:rPr>
                <a:t>insight: social influence plays a role in one's physical activity patterns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968169" y="1857375"/>
            <a:ext cx="4540513" cy="3643598"/>
            <a:chOff x="0" y="0"/>
            <a:chExt cx="1319357" cy="10587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19357" cy="1058737"/>
            </a:xfrm>
            <a:custGeom>
              <a:avLst/>
              <a:gdLst/>
              <a:ahLst/>
              <a:cxnLst/>
              <a:rect r="r" b="b" t="t" l="l"/>
              <a:pathLst>
                <a:path h="1058737" w="1319357">
                  <a:moveTo>
                    <a:pt x="86959" y="0"/>
                  </a:moveTo>
                  <a:lnTo>
                    <a:pt x="1232399" y="0"/>
                  </a:lnTo>
                  <a:cubicBezTo>
                    <a:pt x="1280425" y="0"/>
                    <a:pt x="1319357" y="38933"/>
                    <a:pt x="1319357" y="86959"/>
                  </a:cubicBezTo>
                  <a:lnTo>
                    <a:pt x="1319357" y="971778"/>
                  </a:lnTo>
                  <a:cubicBezTo>
                    <a:pt x="1319357" y="1019804"/>
                    <a:pt x="1280425" y="1058737"/>
                    <a:pt x="1232399" y="1058737"/>
                  </a:cubicBezTo>
                  <a:lnTo>
                    <a:pt x="86959" y="1058737"/>
                  </a:lnTo>
                  <a:cubicBezTo>
                    <a:pt x="38933" y="1058737"/>
                    <a:pt x="0" y="1019804"/>
                    <a:pt x="0" y="971778"/>
                  </a:cubicBezTo>
                  <a:lnTo>
                    <a:pt x="0" y="86959"/>
                  </a:lnTo>
                  <a:cubicBezTo>
                    <a:pt x="0" y="38933"/>
                    <a:pt x="38933" y="0"/>
                    <a:pt x="86959" y="0"/>
                  </a:cubicBezTo>
                  <a:close/>
                </a:path>
              </a:pathLst>
            </a:custGeom>
            <a:solidFill>
              <a:srgbClr val="FFCB6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 spc="74">
                  <a:solidFill>
                    <a:srgbClr val="763C00"/>
                  </a:solidFill>
                  <a:latin typeface="Kollektif Bold"/>
                </a:rPr>
                <a:t>insight: maybe there is space for a tool that provides a blend of structured and unstructured physical activity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873743" y="1857375"/>
            <a:ext cx="4540513" cy="3643598"/>
            <a:chOff x="0" y="0"/>
            <a:chExt cx="1319357" cy="105873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19357" cy="1058737"/>
            </a:xfrm>
            <a:custGeom>
              <a:avLst/>
              <a:gdLst/>
              <a:ahLst/>
              <a:cxnLst/>
              <a:rect r="r" b="b" t="t" l="l"/>
              <a:pathLst>
                <a:path h="1058737" w="1319357">
                  <a:moveTo>
                    <a:pt x="86959" y="0"/>
                  </a:moveTo>
                  <a:lnTo>
                    <a:pt x="1232399" y="0"/>
                  </a:lnTo>
                  <a:cubicBezTo>
                    <a:pt x="1280425" y="0"/>
                    <a:pt x="1319357" y="38933"/>
                    <a:pt x="1319357" y="86959"/>
                  </a:cubicBezTo>
                  <a:lnTo>
                    <a:pt x="1319357" y="971778"/>
                  </a:lnTo>
                  <a:cubicBezTo>
                    <a:pt x="1319357" y="1019804"/>
                    <a:pt x="1280425" y="1058737"/>
                    <a:pt x="1232399" y="1058737"/>
                  </a:cubicBezTo>
                  <a:lnTo>
                    <a:pt x="86959" y="1058737"/>
                  </a:lnTo>
                  <a:cubicBezTo>
                    <a:pt x="38933" y="1058737"/>
                    <a:pt x="0" y="1019804"/>
                    <a:pt x="0" y="971778"/>
                  </a:cubicBezTo>
                  <a:lnTo>
                    <a:pt x="0" y="86959"/>
                  </a:lnTo>
                  <a:cubicBezTo>
                    <a:pt x="0" y="38933"/>
                    <a:pt x="38933" y="0"/>
                    <a:pt x="86959" y="0"/>
                  </a:cubicBezTo>
                  <a:close/>
                </a:path>
              </a:pathLst>
            </a:custGeom>
            <a:solidFill>
              <a:srgbClr val="FFCB6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 spc="74">
                  <a:solidFill>
                    <a:srgbClr val="763C00"/>
                  </a:solidFill>
                  <a:latin typeface="Kollektif Bold"/>
                </a:rPr>
                <a:t>insight: for strategies for physical activity to be sustainable they should be tailored to the individual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52004" y="1857375"/>
            <a:ext cx="4540513" cy="3643598"/>
            <a:chOff x="0" y="0"/>
            <a:chExt cx="1319357" cy="105873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19357" cy="1058737"/>
            </a:xfrm>
            <a:custGeom>
              <a:avLst/>
              <a:gdLst/>
              <a:ahLst/>
              <a:cxnLst/>
              <a:rect r="r" b="b" t="t" l="l"/>
              <a:pathLst>
                <a:path h="1058737" w="1319357">
                  <a:moveTo>
                    <a:pt x="86959" y="0"/>
                  </a:moveTo>
                  <a:lnTo>
                    <a:pt x="1232399" y="0"/>
                  </a:lnTo>
                  <a:cubicBezTo>
                    <a:pt x="1280425" y="0"/>
                    <a:pt x="1319357" y="38933"/>
                    <a:pt x="1319357" y="86959"/>
                  </a:cubicBezTo>
                  <a:lnTo>
                    <a:pt x="1319357" y="971778"/>
                  </a:lnTo>
                  <a:cubicBezTo>
                    <a:pt x="1319357" y="1019804"/>
                    <a:pt x="1280425" y="1058737"/>
                    <a:pt x="1232399" y="1058737"/>
                  </a:cubicBezTo>
                  <a:lnTo>
                    <a:pt x="86959" y="1058737"/>
                  </a:lnTo>
                  <a:cubicBezTo>
                    <a:pt x="38933" y="1058737"/>
                    <a:pt x="0" y="1019804"/>
                    <a:pt x="0" y="971778"/>
                  </a:cubicBezTo>
                  <a:lnTo>
                    <a:pt x="0" y="86959"/>
                  </a:lnTo>
                  <a:cubicBezTo>
                    <a:pt x="0" y="38933"/>
                    <a:pt x="38933" y="0"/>
                    <a:pt x="86959" y="0"/>
                  </a:cubicBezTo>
                  <a:close/>
                </a:path>
              </a:pathLst>
            </a:custGeom>
            <a:solidFill>
              <a:srgbClr val="FFCB65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 spc="74">
                  <a:solidFill>
                    <a:srgbClr val="763C00"/>
                  </a:solidFill>
                  <a:latin typeface="Kollektif Bold"/>
                </a:rPr>
                <a:t> need: gain autonomy of an active lifestyle during significant life transitions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63C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71525" y="2575559"/>
            <a:ext cx="16744950" cy="4144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414"/>
              </a:lnSpc>
              <a:spcBef>
                <a:spcPct val="0"/>
              </a:spcBef>
            </a:pPr>
            <a:r>
              <a:rPr lang="en-US" sz="21724">
                <a:solidFill>
                  <a:srgbClr val="F9F7DC"/>
                </a:solidFill>
                <a:latin typeface="Chunk Five"/>
              </a:rPr>
              <a:t>questions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118792" y="4754552"/>
            <a:ext cx="12169208" cy="5689105"/>
          </a:xfrm>
          <a:custGeom>
            <a:avLst/>
            <a:gdLst/>
            <a:ahLst/>
            <a:cxnLst/>
            <a:rect r="r" b="b" t="t" l="l"/>
            <a:pathLst>
              <a:path h="5689105" w="12169208">
                <a:moveTo>
                  <a:pt x="0" y="0"/>
                </a:moveTo>
                <a:lnTo>
                  <a:pt x="12169208" y="0"/>
                </a:lnTo>
                <a:lnTo>
                  <a:pt x="12169208" y="5689104"/>
                </a:lnTo>
                <a:lnTo>
                  <a:pt x="0" y="568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820110" cy="4114800"/>
          </a:xfrm>
          <a:custGeom>
            <a:avLst/>
            <a:gdLst/>
            <a:ahLst/>
            <a:cxnLst/>
            <a:rect r="r" b="b" t="t" l="l"/>
            <a:pathLst>
              <a:path h="4114800" w="6820110">
                <a:moveTo>
                  <a:pt x="0" y="0"/>
                </a:moveTo>
                <a:lnTo>
                  <a:pt x="6820110" y="0"/>
                </a:lnTo>
                <a:lnTo>
                  <a:pt x="68201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789452" y="3459251"/>
            <a:ext cx="10709097" cy="3368498"/>
          </a:xfrm>
          <a:custGeom>
            <a:avLst/>
            <a:gdLst/>
            <a:ahLst/>
            <a:cxnLst/>
            <a:rect r="r" b="b" t="t" l="l"/>
            <a:pathLst>
              <a:path h="3368498" w="10709097">
                <a:moveTo>
                  <a:pt x="0" y="0"/>
                </a:moveTo>
                <a:lnTo>
                  <a:pt x="10709096" y="0"/>
                </a:lnTo>
                <a:lnTo>
                  <a:pt x="10709096" y="3368498"/>
                </a:lnTo>
                <a:lnTo>
                  <a:pt x="0" y="33684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692517" y="4222435"/>
            <a:ext cx="12902965" cy="1840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12"/>
              </a:lnSpc>
            </a:pPr>
            <a:r>
              <a:rPr lang="en-US" sz="9651">
                <a:solidFill>
                  <a:srgbClr val="D44A2A"/>
                </a:solidFill>
                <a:latin typeface="Chunk Five"/>
              </a:rPr>
              <a:t>appendix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07687" y="1890039"/>
            <a:ext cx="16291694" cy="4713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410969" indent="-705485" lvl="1">
              <a:lnSpc>
                <a:spcPts val="7254"/>
              </a:lnSpc>
              <a:buFont typeface="Arial"/>
              <a:buChar char="•"/>
            </a:pPr>
            <a:r>
              <a:rPr lang="en-US" sz="6535" u="sng">
                <a:solidFill>
                  <a:srgbClr val="763C00"/>
                </a:solidFill>
                <a:latin typeface="Chunk Five"/>
                <a:hlinkClick r:id="rId2" tooltip="https://drive.google.com/file/d/1rWZ8q4IuwNuj1CgEansbpt27X5m-cNOh/view?usp=drive_link"/>
              </a:rPr>
              <a:t>Interviewee consent forms</a:t>
            </a:r>
          </a:p>
          <a:p>
            <a:pPr marL="1410969" indent="-705485" lvl="1">
              <a:lnSpc>
                <a:spcPts val="7254"/>
              </a:lnSpc>
              <a:buFont typeface="Arial"/>
              <a:buChar char="•"/>
            </a:pPr>
            <a:r>
              <a:rPr lang="en-US" sz="6535" u="sng">
                <a:solidFill>
                  <a:srgbClr val="763C00"/>
                </a:solidFill>
                <a:latin typeface="Chunk Five"/>
                <a:hlinkClick r:id="rId3" tooltip="https://drive.google.com/file/d/1HNY7J87WyH56FZ-s3zjMra6jxfUiK4xV/view?usp=drive_link"/>
              </a:rPr>
              <a:t>Empathy maps</a:t>
            </a:r>
          </a:p>
          <a:p>
            <a:pPr marL="1410969" indent="-705485" lvl="1">
              <a:lnSpc>
                <a:spcPts val="7254"/>
              </a:lnSpc>
              <a:buFont typeface="Arial"/>
              <a:buChar char="•"/>
            </a:pPr>
            <a:r>
              <a:rPr lang="en-US" sz="6535" u="sng">
                <a:solidFill>
                  <a:srgbClr val="763C00"/>
                </a:solidFill>
                <a:latin typeface="Chunk Five"/>
                <a:hlinkClick r:id="rId4" tooltip="https://drive.google.com/file/d/1LwkFLKnls4YwAUetB0G1LrBwTUpSPea4/view?usp=drive_link"/>
              </a:rPr>
              <a:t>Interview plan</a:t>
            </a:r>
          </a:p>
          <a:p>
            <a:pPr marL="1410969" indent="-705485" lvl="1">
              <a:lnSpc>
                <a:spcPts val="7254"/>
              </a:lnSpc>
              <a:buFont typeface="Arial"/>
              <a:buChar char="•"/>
            </a:pPr>
            <a:r>
              <a:rPr lang="en-US" sz="6535" u="sng">
                <a:solidFill>
                  <a:srgbClr val="763C00"/>
                </a:solidFill>
                <a:latin typeface="Chunk Five"/>
                <a:hlinkClick r:id="rId5" tooltip="https://docs.google.com/document/d/1gPpqaXTgh3zsKiuX-yaZm1CF5yhm2_ps4Oon862DFy4/edit?usp=drive_link"/>
              </a:rPr>
              <a:t>Organized interviews and methodology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1307687" y="1346758"/>
            <a:ext cx="15789202" cy="0"/>
          </a:xfrm>
          <a:prstGeom prst="line">
            <a:avLst/>
          </a:prstGeom>
          <a:ln cap="rnd" w="123825">
            <a:solidFill>
              <a:srgbClr val="E1B04B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DAFwDY8R-SY</dc:identifier>
  <dcterms:modified xsi:type="dcterms:W3CDTF">2011-08-01T06:04:30Z</dcterms:modified>
  <cp:revision>1</cp:revision>
  <dc:title>Needfinding Designing for Active Lifestyles</dc:title>
</cp:coreProperties>
</file>