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y="5143500" cx="9144000"/>
  <p:notesSz cx="6858000" cy="9144000"/>
  <p:embeddedFontLst>
    <p:embeddedFont>
      <p:font typeface="Alexandria Light"/>
      <p:regular r:id="rId33"/>
      <p:bold r:id="rId34"/>
    </p:embeddedFont>
    <p:embeddedFont>
      <p:font typeface="Alexandria Medium"/>
      <p:regular r:id="rId35"/>
      <p:bold r:id="rId36"/>
    </p:embeddedFont>
    <p:embeddedFont>
      <p:font typeface="Albert Sans"/>
      <p:regular r:id="rId37"/>
      <p:bold r:id="rId38"/>
      <p:italic r:id="rId39"/>
      <p:boldItalic r:id="rId40"/>
    </p:embeddedFont>
    <p:embeddedFont>
      <p:font typeface="Alexandria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lbertSans-boldItalic.fntdata"/><Relationship Id="rId20" Type="http://schemas.openxmlformats.org/officeDocument/2006/relationships/slide" Target="slides/slide16.xml"/><Relationship Id="rId42" Type="http://schemas.openxmlformats.org/officeDocument/2006/relationships/font" Target="fonts/Alexandria-bold.fntdata"/><Relationship Id="rId41" Type="http://schemas.openxmlformats.org/officeDocument/2006/relationships/font" Target="fonts/Alexandria-regular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AlexandriaLight-regular.fntdata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AlexandriaMedium-regular.fntdata"/><Relationship Id="rId12" Type="http://schemas.openxmlformats.org/officeDocument/2006/relationships/slide" Target="slides/slide8.xml"/><Relationship Id="rId34" Type="http://schemas.openxmlformats.org/officeDocument/2006/relationships/font" Target="fonts/AlexandriaLight-bold.fntdata"/><Relationship Id="rId15" Type="http://schemas.openxmlformats.org/officeDocument/2006/relationships/slide" Target="slides/slide11.xml"/><Relationship Id="rId37" Type="http://schemas.openxmlformats.org/officeDocument/2006/relationships/font" Target="fonts/AlbertSans-regular.fntdata"/><Relationship Id="rId14" Type="http://schemas.openxmlformats.org/officeDocument/2006/relationships/slide" Target="slides/slide10.xml"/><Relationship Id="rId36" Type="http://schemas.openxmlformats.org/officeDocument/2006/relationships/font" Target="fonts/AlexandriaMedium-bold.fntdata"/><Relationship Id="rId17" Type="http://schemas.openxmlformats.org/officeDocument/2006/relationships/slide" Target="slides/slide13.xml"/><Relationship Id="rId39" Type="http://schemas.openxmlformats.org/officeDocument/2006/relationships/font" Target="fonts/AlbertSans-italic.fntdata"/><Relationship Id="rId16" Type="http://schemas.openxmlformats.org/officeDocument/2006/relationships/slide" Target="slides/slide12.xml"/><Relationship Id="rId38" Type="http://schemas.openxmlformats.org/officeDocument/2006/relationships/font" Target="fonts/AlbertSans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558abb5f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558abb5f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572bee519d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572bee519d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8a48a7f2c4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8a48a7f2c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572bee519d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572bee519d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a48a7f2c4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8a48a7f2c4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8ffdc8fc3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8ffdc8fc3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8ffdc8fc3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8ffdc8fc3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8ffdc8fc3e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8ffdc8fc3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8ffdc8fc3e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8ffdc8fc3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8ffdc8fc3e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8ffdc8fc3e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8ffdc8fc3e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8ffdc8fc3e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9061ab8028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9061ab8028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9061ab802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9061ab802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9061ab8028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29061ab8028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9061ab8028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9061ab8028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9061ab8028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9061ab8028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8ffdc8fc3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8ffdc8fc3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9061ab8028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9061ab8028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9061ab802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9061ab802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8ffdc8fc3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8ffdc8fc3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8ffdc8fc3e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8ffdc8fc3e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9061ab802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9061ab802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061ab8028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061ab8028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9061ab8028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29061ab8028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9061ab8028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9061ab8028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8a48a7f2c4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28a48a7f2c4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8bb33f30b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8bb33f30b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8a48a7f2c4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8a48a7f2c4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 rotWithShape="1">
          <a:blip r:embed="rId3">
            <a:alphaModFix/>
          </a:blip>
          <a:srcRect b="-40" l="36283" r="-6" t="3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41635" l="174697" r="177064" t="-83399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Google Shape;23;p4"/>
          <p:cNvSpPr/>
          <p:nvPr>
            <p:ph idx="2" type="pic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>
            <p:ph idx="1" type="subTitle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 b="34585" l="130683" r="175247" t="-50527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715100" y="535000"/>
            <a:ext cx="3856800" cy="954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715100" y="1641400"/>
            <a:ext cx="3856800" cy="726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" name="Google Shape;36;p7"/>
          <p:cNvSpPr/>
          <p:nvPr>
            <p:ph idx="2" type="pic"/>
          </p:nvPr>
        </p:nvSpPr>
        <p:spPr>
          <a:xfrm>
            <a:off x="57149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/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9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 txBox="1"/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0"/>
          <p:cNvSpPr txBox="1"/>
          <p:nvPr>
            <p:ph type="title"/>
          </p:nvPr>
        </p:nvSpPr>
        <p:spPr>
          <a:xfrm>
            <a:off x="715100" y="4059800"/>
            <a:ext cx="7713600" cy="54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hasCustomPrompt="1"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hasCustomPrompt="1"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hasCustomPrompt="1" idx="7" type="title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/>
          <p:nvPr>
            <p:ph idx="8" type="subTitle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hasCustomPrompt="1"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hasCustomPrompt="1"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hasCustomPrompt="1"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hasCustomPrompt="1" idx="18" type="title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/>
          <p:nvPr>
            <p:ph idx="19" type="subTitle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1" type="subTitle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6" name="Google Shape;76;p14"/>
          <p:cNvSpPr txBox="1"/>
          <p:nvPr>
            <p:ph idx="2" type="subTitle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 flipH="1" rot="10800000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>
            <p:ph type="title"/>
          </p:nvPr>
        </p:nvSpPr>
        <p:spPr>
          <a:xfrm>
            <a:off x="715100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715100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43022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43022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>
            <p:ph type="title"/>
          </p:nvPr>
        </p:nvSpPr>
        <p:spPr>
          <a:xfrm>
            <a:off x="15454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15454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>
            <p:ph idx="1" type="subTitle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p19"/>
          <p:cNvSpPr txBox="1"/>
          <p:nvPr>
            <p:ph idx="2" type="subTitle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3" type="subTitle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4" type="subTitle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>
            <p:ph idx="1" type="subTitle"/>
          </p:nvPr>
        </p:nvSpPr>
        <p:spPr>
          <a:xfrm>
            <a:off x="715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5" name="Google Shape;105;p20"/>
          <p:cNvSpPr txBox="1"/>
          <p:nvPr>
            <p:ph idx="2" type="subTitle"/>
          </p:nvPr>
        </p:nvSpPr>
        <p:spPr>
          <a:xfrm>
            <a:off x="7151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6" name="Google Shape;106;p20"/>
          <p:cNvSpPr txBox="1"/>
          <p:nvPr>
            <p:ph idx="3" type="subTitle"/>
          </p:nvPr>
        </p:nvSpPr>
        <p:spPr>
          <a:xfrm>
            <a:off x="3506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4" type="subTitle"/>
          </p:nvPr>
        </p:nvSpPr>
        <p:spPr>
          <a:xfrm>
            <a:off x="3506099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8" name="Google Shape;108;p20"/>
          <p:cNvSpPr txBox="1"/>
          <p:nvPr>
            <p:ph idx="5" type="subTitle"/>
          </p:nvPr>
        </p:nvSpPr>
        <p:spPr>
          <a:xfrm>
            <a:off x="6297202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6" type="subTitle"/>
          </p:nvPr>
        </p:nvSpPr>
        <p:spPr>
          <a:xfrm>
            <a:off x="62972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>
            <p:ph idx="1" type="subTitle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" name="Google Shape;114;p21"/>
          <p:cNvSpPr txBox="1"/>
          <p:nvPr>
            <p:ph idx="2" type="subTitle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5" name="Google Shape;115;p21"/>
          <p:cNvSpPr txBox="1"/>
          <p:nvPr>
            <p:ph idx="3" type="subTitle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4" type="subTitle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7" name="Google Shape;117;p21"/>
          <p:cNvSpPr txBox="1"/>
          <p:nvPr>
            <p:ph idx="5" type="subTitle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21"/>
          <p:cNvSpPr txBox="1"/>
          <p:nvPr>
            <p:ph idx="6" type="subTitle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>
            <p:ph idx="1" type="subTitle"/>
          </p:nvPr>
        </p:nvSpPr>
        <p:spPr>
          <a:xfrm>
            <a:off x="7151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3" name="Google Shape;123;p22"/>
          <p:cNvSpPr txBox="1"/>
          <p:nvPr>
            <p:ph idx="2" type="subTitle"/>
          </p:nvPr>
        </p:nvSpPr>
        <p:spPr>
          <a:xfrm>
            <a:off x="7151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3" type="subTitle"/>
          </p:nvPr>
        </p:nvSpPr>
        <p:spPr>
          <a:xfrm>
            <a:off x="7151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5" name="Google Shape;125;p22"/>
          <p:cNvSpPr txBox="1"/>
          <p:nvPr>
            <p:ph idx="4" type="subTitle"/>
          </p:nvPr>
        </p:nvSpPr>
        <p:spPr>
          <a:xfrm>
            <a:off x="7151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6" name="Google Shape;126;p22"/>
          <p:cNvSpPr txBox="1"/>
          <p:nvPr>
            <p:ph idx="5" type="subTitle"/>
          </p:nvPr>
        </p:nvSpPr>
        <p:spPr>
          <a:xfrm>
            <a:off x="46483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6" type="subTitle"/>
          </p:nvPr>
        </p:nvSpPr>
        <p:spPr>
          <a:xfrm>
            <a:off x="46483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8" name="Google Shape;128;p22"/>
          <p:cNvSpPr txBox="1"/>
          <p:nvPr>
            <p:ph idx="7" type="subTitle"/>
          </p:nvPr>
        </p:nvSpPr>
        <p:spPr>
          <a:xfrm>
            <a:off x="46483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idx="8" type="subTitle"/>
          </p:nvPr>
        </p:nvSpPr>
        <p:spPr>
          <a:xfrm>
            <a:off x="46483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idx="1" type="subTitle"/>
          </p:nvPr>
        </p:nvSpPr>
        <p:spPr>
          <a:xfrm>
            <a:off x="715100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2" name="Google Shape;132;p2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3"/>
          <p:cNvSpPr txBox="1"/>
          <p:nvPr>
            <p:ph idx="2" type="subTitle"/>
          </p:nvPr>
        </p:nvSpPr>
        <p:spPr>
          <a:xfrm>
            <a:off x="715100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4" name="Google Shape;134;p23"/>
          <p:cNvSpPr txBox="1"/>
          <p:nvPr>
            <p:ph idx="3" type="subTitle"/>
          </p:nvPr>
        </p:nvSpPr>
        <p:spPr>
          <a:xfrm>
            <a:off x="7151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5" name="Google Shape;135;p23"/>
          <p:cNvSpPr txBox="1"/>
          <p:nvPr>
            <p:ph idx="4" type="subTitle"/>
          </p:nvPr>
        </p:nvSpPr>
        <p:spPr>
          <a:xfrm>
            <a:off x="7151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6" name="Google Shape;136;p23"/>
          <p:cNvSpPr txBox="1"/>
          <p:nvPr>
            <p:ph idx="5" type="subTitle"/>
          </p:nvPr>
        </p:nvSpPr>
        <p:spPr>
          <a:xfrm>
            <a:off x="3355799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6" type="subTitle"/>
          </p:nvPr>
        </p:nvSpPr>
        <p:spPr>
          <a:xfrm>
            <a:off x="3355799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7" type="subTitle"/>
          </p:nvPr>
        </p:nvSpPr>
        <p:spPr>
          <a:xfrm>
            <a:off x="33558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9" name="Google Shape;139;p23"/>
          <p:cNvSpPr txBox="1"/>
          <p:nvPr>
            <p:ph idx="8" type="subTitle"/>
          </p:nvPr>
        </p:nvSpPr>
        <p:spPr>
          <a:xfrm>
            <a:off x="33558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0" name="Google Shape;140;p23"/>
          <p:cNvSpPr txBox="1"/>
          <p:nvPr>
            <p:ph idx="9" type="subTitle"/>
          </p:nvPr>
        </p:nvSpPr>
        <p:spPr>
          <a:xfrm>
            <a:off x="5996501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3" type="subTitle"/>
          </p:nvPr>
        </p:nvSpPr>
        <p:spPr>
          <a:xfrm>
            <a:off x="5996501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14" type="subTitle"/>
          </p:nvPr>
        </p:nvSpPr>
        <p:spPr>
          <a:xfrm>
            <a:off x="5996503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3" name="Google Shape;143;p23"/>
          <p:cNvSpPr txBox="1"/>
          <p:nvPr>
            <p:ph idx="15" type="subTitle"/>
          </p:nvPr>
        </p:nvSpPr>
        <p:spPr>
          <a:xfrm>
            <a:off x="5996503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>
            <p:ph hasCustomPrompt="1" type="title"/>
          </p:nvPr>
        </p:nvSpPr>
        <p:spPr>
          <a:xfrm>
            <a:off x="715100" y="9830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7" name="Google Shape;147;p24"/>
          <p:cNvSpPr txBox="1"/>
          <p:nvPr>
            <p:ph idx="1" type="subTitle"/>
          </p:nvPr>
        </p:nvSpPr>
        <p:spPr>
          <a:xfrm>
            <a:off x="715100" y="18587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8" name="Google Shape;148;p24"/>
          <p:cNvSpPr txBox="1"/>
          <p:nvPr>
            <p:ph hasCustomPrompt="1" idx="2" type="title"/>
          </p:nvPr>
        </p:nvSpPr>
        <p:spPr>
          <a:xfrm>
            <a:off x="715100" y="29216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9" name="Google Shape;149;p24"/>
          <p:cNvSpPr txBox="1"/>
          <p:nvPr>
            <p:ph idx="3" type="subTitle"/>
          </p:nvPr>
        </p:nvSpPr>
        <p:spPr>
          <a:xfrm>
            <a:off x="715100" y="37973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3" name="Google Shape;153;p25"/>
          <p:cNvSpPr txBox="1"/>
          <p:nvPr>
            <p:ph hasCustomPrompt="1" idx="2" type="title"/>
          </p:nvPr>
        </p:nvSpPr>
        <p:spPr>
          <a:xfrm>
            <a:off x="7151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4" name="Google Shape;154;p25"/>
          <p:cNvSpPr txBox="1"/>
          <p:nvPr>
            <p:ph idx="1" type="subTitle"/>
          </p:nvPr>
        </p:nvSpPr>
        <p:spPr>
          <a:xfrm>
            <a:off x="7151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3" type="subTitle"/>
          </p:nvPr>
        </p:nvSpPr>
        <p:spPr>
          <a:xfrm>
            <a:off x="7151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4" type="subTitle"/>
          </p:nvPr>
        </p:nvSpPr>
        <p:spPr>
          <a:xfrm>
            <a:off x="46483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5" type="subTitle"/>
          </p:nvPr>
        </p:nvSpPr>
        <p:spPr>
          <a:xfrm>
            <a:off x="46483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hasCustomPrompt="1" idx="6" type="title"/>
          </p:nvPr>
        </p:nvSpPr>
        <p:spPr>
          <a:xfrm>
            <a:off x="46483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"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"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/>
          <p:cNvPicPr preferRelativeResize="0"/>
          <p:nvPr/>
        </p:nvPicPr>
        <p:blipFill rotWithShape="1">
          <a:blip r:embed="rId2">
            <a:alphaModFix/>
          </a:blip>
          <a:srcRect b="-11170" l="-6643" r="27548" t="-11183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/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2" name="Google Shape;172;p29"/>
          <p:cNvSpPr txBox="1"/>
          <p:nvPr>
            <p:ph idx="1" type="subTitle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3" name="Google Shape;173;p29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 flipH="1">
            <a:off x="-10680" y="-2437"/>
            <a:ext cx="332129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l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/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5" Type="http://schemas.openxmlformats.org/officeDocument/2006/relationships/image" Target="../media/image12.png"/><Relationship Id="rId6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23.jpg"/><Relationship Id="rId5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vimeo.com/manage/videos/876916608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figma.com/file/p2eYn9kGDu8t3fg4fJg9gQ/CS147-Assignment-4?type=whiteboard&amp;node-id=0%3A1&amp;t=3mQugxpUiOnLSo4Z-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type="ctrTitle"/>
          </p:nvPr>
        </p:nvSpPr>
        <p:spPr>
          <a:xfrm>
            <a:off x="711750" y="1958600"/>
            <a:ext cx="45273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Concept Video Creation &amp; Development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  <p:sp>
        <p:nvSpPr>
          <p:cNvPr id="187" name="Google Shape;187;p33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#1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Lyndsea, Fahad, and Elysia</a:t>
            </a:r>
            <a:endParaRPr/>
          </a:p>
        </p:txBody>
      </p:sp>
      <p:cxnSp>
        <p:nvCxnSpPr>
          <p:cNvPr id="188" name="Google Shape;188;p33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9" name="Google Shape;189;p33"/>
          <p:cNvPicPr preferRelativeResize="0"/>
          <p:nvPr/>
        </p:nvPicPr>
        <p:blipFill rotWithShape="1">
          <a:blip r:embed="rId3">
            <a:alphaModFix/>
          </a:blip>
          <a:srcRect b="18476" l="17824" r="18924" t="19082"/>
          <a:stretch/>
        </p:blipFill>
        <p:spPr>
          <a:xfrm>
            <a:off x="6866975" y="3263425"/>
            <a:ext cx="1684701" cy="160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195" name="Google Shape;195;p34"/>
          <p:cNvSpPr txBox="1"/>
          <p:nvPr>
            <p:ph idx="4" type="subTitle"/>
          </p:nvPr>
        </p:nvSpPr>
        <p:spPr>
          <a:xfrm>
            <a:off x="3506100" y="3355959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Lyndsea Warkenthien</a:t>
            </a:r>
            <a:endParaRPr/>
          </a:p>
        </p:txBody>
      </p:sp>
      <p:pic>
        <p:nvPicPr>
          <p:cNvPr id="196" name="Google Shape;1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30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34"/>
          <p:cNvPicPr preferRelativeResize="0"/>
          <p:nvPr/>
        </p:nvPicPr>
        <p:blipFill rotWithShape="1">
          <a:blip r:embed="rId4">
            <a:alphaModFix/>
          </a:blip>
          <a:srcRect b="16635" l="0" r="0" t="16582"/>
          <a:stretch/>
        </p:blipFill>
        <p:spPr>
          <a:xfrm>
            <a:off x="791300" y="1387713"/>
            <a:ext cx="18255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34"/>
          <p:cNvPicPr preferRelativeResize="0"/>
          <p:nvPr/>
        </p:nvPicPr>
        <p:blipFill rotWithShape="1">
          <a:blip r:embed="rId5">
            <a:alphaModFix/>
          </a:blip>
          <a:srcRect b="14668" l="0" r="0" t="0"/>
          <a:stretch/>
        </p:blipFill>
        <p:spPr>
          <a:xfrm>
            <a:off x="358065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9" name="Google Shape;199;p34"/>
          <p:cNvSpPr txBox="1"/>
          <p:nvPr>
            <p:ph idx="4" type="subTitle"/>
          </p:nvPr>
        </p:nvSpPr>
        <p:spPr>
          <a:xfrm>
            <a:off x="6221800" y="3377634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Elysia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Smyers</a:t>
            </a:r>
            <a:endParaRPr/>
          </a:p>
        </p:txBody>
      </p:sp>
      <p:sp>
        <p:nvSpPr>
          <p:cNvPr id="200" name="Google Shape;200;p34"/>
          <p:cNvSpPr txBox="1"/>
          <p:nvPr>
            <p:ph idx="4" type="subTitle"/>
          </p:nvPr>
        </p:nvSpPr>
        <p:spPr>
          <a:xfrm>
            <a:off x="638150" y="3355959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Fahad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Nabi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5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Solution Concept</a:t>
            </a:r>
            <a:endParaRPr sz="5200"/>
          </a:p>
        </p:txBody>
      </p:sp>
      <p:sp>
        <p:nvSpPr>
          <p:cNvPr id="206" name="Google Shape;206;p35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cxnSp>
        <p:nvCxnSpPr>
          <p:cNvPr id="207" name="Google Shape;207;p35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 txBox="1"/>
          <p:nvPr>
            <p:ph type="title"/>
          </p:nvPr>
        </p:nvSpPr>
        <p:spPr>
          <a:xfrm>
            <a:off x="715100" y="983000"/>
            <a:ext cx="7713900" cy="220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Our platform is a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community-focused</a:t>
            </a:r>
            <a:r>
              <a:rPr lang="en" sz="2000"/>
              <a:t> platform designed for individuals undergoing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lifestyle transitions</a:t>
            </a:r>
            <a:r>
              <a:rPr lang="en" sz="2000"/>
              <a:t>. We prioritize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physical and mental</a:t>
            </a:r>
            <a:r>
              <a:rPr lang="en" sz="2000"/>
              <a:t> wellness by encouraging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group-goal</a:t>
            </a:r>
            <a:r>
              <a:rPr lang="en" sz="2000"/>
              <a:t> accomplishments, uniting people in their shared journey towards better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well-being</a:t>
            </a:r>
            <a:r>
              <a:rPr lang="en" sz="2000"/>
              <a:t>.</a:t>
            </a:r>
            <a:endParaRPr sz="2000"/>
          </a:p>
        </p:txBody>
      </p:sp>
      <p:sp>
        <p:nvSpPr>
          <p:cNvPr id="213" name="Google Shape;213;p36"/>
          <p:cNvSpPr txBox="1"/>
          <p:nvPr>
            <p:ph idx="3" type="subTitle"/>
          </p:nvPr>
        </p:nvSpPr>
        <p:spPr>
          <a:xfrm>
            <a:off x="715050" y="3268125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Our Mission Statement: A collective pursuit of well-being.</a:t>
            </a:r>
            <a:endParaRPr i="1"/>
          </a:p>
        </p:txBody>
      </p:sp>
      <p:cxnSp>
        <p:nvCxnSpPr>
          <p:cNvPr id="214" name="Google Shape;214;p36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5" name="Google Shape;215;p36"/>
          <p:cNvSpPr txBox="1"/>
          <p:nvPr>
            <p:ph idx="1" type="subTitle"/>
          </p:nvPr>
        </p:nvSpPr>
        <p:spPr>
          <a:xfrm>
            <a:off x="715050" y="9910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What is Enosi?</a:t>
            </a:r>
            <a:endParaRPr b="1"/>
          </a:p>
        </p:txBody>
      </p:sp>
      <p:sp>
        <p:nvSpPr>
          <p:cNvPr id="216" name="Google Shape;216;p36"/>
          <p:cNvSpPr txBox="1"/>
          <p:nvPr>
            <p:ph idx="3" type="subTitle"/>
          </p:nvPr>
        </p:nvSpPr>
        <p:spPr>
          <a:xfrm>
            <a:off x="715100" y="35909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 Birth of Our Name</a:t>
            </a:r>
            <a:r>
              <a:rPr i="1" lang="en"/>
              <a:t>: Derived from the Greek word, Enosis, which refers to the  movement of communities that formed the modern political and social union of Greece</a:t>
            </a:r>
            <a:endParaRPr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Market Research</a:t>
            </a:r>
            <a:endParaRPr sz="5200"/>
          </a:p>
        </p:txBody>
      </p:sp>
      <p:sp>
        <p:nvSpPr>
          <p:cNvPr id="222" name="Google Shape;222;p37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cxnSp>
        <p:nvCxnSpPr>
          <p:cNvPr id="223" name="Google Shape;223;p37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00" y="1003350"/>
            <a:ext cx="7978824" cy="304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8"/>
          <p:cNvSpPr txBox="1"/>
          <p:nvPr>
            <p:ph idx="4294967295" type="title"/>
          </p:nvPr>
        </p:nvSpPr>
        <p:spPr>
          <a:xfrm>
            <a:off x="0" y="4093100"/>
            <a:ext cx="91440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Strava</a:t>
            </a:r>
            <a:endParaRPr sz="3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Strava</a:t>
            </a:r>
            <a:endParaRPr/>
          </a:p>
        </p:txBody>
      </p:sp>
      <p:sp>
        <p:nvSpPr>
          <p:cNvPr id="235" name="Google Shape;235;p39"/>
          <p:cNvSpPr/>
          <p:nvPr/>
        </p:nvSpPr>
        <p:spPr>
          <a:xfrm>
            <a:off x="1383271" y="14579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9"/>
          <p:cNvSpPr txBox="1"/>
          <p:nvPr/>
        </p:nvSpPr>
        <p:spPr>
          <a:xfrm>
            <a:off x="1656575" y="1289850"/>
            <a:ext cx="5020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To build the most engaged community of athletes in the world. Every day, we're searching for new ways to inspire athletes and make the sports they love even more fun.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sp>
        <p:nvSpPr>
          <p:cNvPr id="237" name="Google Shape;237;p39"/>
          <p:cNvSpPr/>
          <p:nvPr/>
        </p:nvSpPr>
        <p:spPr>
          <a:xfrm>
            <a:off x="1383271" y="23723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9"/>
          <p:cNvSpPr txBox="1"/>
          <p:nvPr/>
        </p:nvSpPr>
        <p:spPr>
          <a:xfrm>
            <a:off x="1504175" y="1981125"/>
            <a:ext cx="55239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Mobile and Desktop Application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Quantitative tracking of workouts and goals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Includes a social feed where users can like and comment, promoting community and social motivation around fitness goals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sp>
        <p:nvSpPr>
          <p:cNvPr id="239" name="Google Shape;239;p39"/>
          <p:cNvSpPr/>
          <p:nvPr/>
        </p:nvSpPr>
        <p:spPr>
          <a:xfrm>
            <a:off x="1383271" y="32867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9"/>
          <p:cNvSpPr/>
          <p:nvPr/>
        </p:nvSpPr>
        <p:spPr>
          <a:xfrm>
            <a:off x="1383271" y="42011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9"/>
          <p:cNvSpPr txBox="1"/>
          <p:nvPr/>
        </p:nvSpPr>
        <p:spPr>
          <a:xfrm>
            <a:off x="1656575" y="3864900"/>
            <a:ext cx="6552300" cy="8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We 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provide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 </a:t>
            </a:r>
            <a:r>
              <a:rPr lang="en" sz="1100">
                <a:solidFill>
                  <a:srgbClr val="1C1917"/>
                </a:solidFill>
                <a:highlight>
                  <a:srgbClr val="FFFFFF"/>
                </a:highlight>
                <a:latin typeface="Alexandria Medium"/>
                <a:ea typeface="Alexandria Medium"/>
                <a:cs typeface="Alexandria Medium"/>
                <a:sym typeface="Alexandria Medium"/>
              </a:rPr>
              <a:t>people undergoing similar lifestyle transitions, with a space for motivation, support and accountability from others as they work towards shared goals together. Strava lacks this form of social connection, as it is highly individualized.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 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cxnSp>
        <p:nvCxnSpPr>
          <p:cNvPr id="242" name="Google Shape;242;p39"/>
          <p:cNvCxnSpPr>
            <a:stCxn id="235" idx="2"/>
            <a:endCxn id="237" idx="0"/>
          </p:cNvCxnSpPr>
          <p:nvPr/>
        </p:nvCxnSpPr>
        <p:spPr>
          <a:xfrm>
            <a:off x="1443721" y="15788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" name="Google Shape;243;p39"/>
          <p:cNvCxnSpPr>
            <a:stCxn id="237" idx="2"/>
            <a:endCxn id="239" idx="0"/>
          </p:cNvCxnSpPr>
          <p:nvPr/>
        </p:nvCxnSpPr>
        <p:spPr>
          <a:xfrm>
            <a:off x="1443721" y="24932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39"/>
          <p:cNvCxnSpPr>
            <a:stCxn id="239" idx="2"/>
            <a:endCxn id="240" idx="0"/>
          </p:cNvCxnSpPr>
          <p:nvPr/>
        </p:nvCxnSpPr>
        <p:spPr>
          <a:xfrm>
            <a:off x="1443721" y="34076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39"/>
          <p:cNvCxnSpPr>
            <a:stCxn id="246" idx="2"/>
            <a:endCxn id="240" idx="0"/>
          </p:cNvCxnSpPr>
          <p:nvPr/>
        </p:nvCxnSpPr>
        <p:spPr>
          <a:xfrm>
            <a:off x="1443721" y="3864890"/>
            <a:ext cx="0" cy="33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" name="Google Shape;247;p39"/>
          <p:cNvSpPr txBox="1"/>
          <p:nvPr>
            <p:ph idx="4294967295" type="subTitle"/>
          </p:nvPr>
        </p:nvSpPr>
        <p:spPr>
          <a:xfrm>
            <a:off x="310175" y="1326600"/>
            <a:ext cx="920700" cy="3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Mission Statement</a:t>
            </a:r>
            <a:endParaRPr i="1"/>
          </a:p>
        </p:txBody>
      </p:sp>
      <p:sp>
        <p:nvSpPr>
          <p:cNvPr id="248" name="Google Shape;248;p39"/>
          <p:cNvSpPr txBox="1"/>
          <p:nvPr>
            <p:ph idx="4294967295" type="subTitle"/>
          </p:nvPr>
        </p:nvSpPr>
        <p:spPr>
          <a:xfrm>
            <a:off x="144275" y="2085375"/>
            <a:ext cx="1239000" cy="6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What Works In Our Problem Space?</a:t>
            </a:r>
            <a:endParaRPr i="1"/>
          </a:p>
        </p:txBody>
      </p:sp>
      <p:sp>
        <p:nvSpPr>
          <p:cNvPr id="249" name="Google Shape;249;p39"/>
          <p:cNvSpPr txBox="1"/>
          <p:nvPr>
            <p:ph idx="4294967295" type="subTitle"/>
          </p:nvPr>
        </p:nvSpPr>
        <p:spPr>
          <a:xfrm>
            <a:off x="14825" y="3077088"/>
            <a:ext cx="14979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What Doesn’t Work?</a:t>
            </a:r>
            <a:endParaRPr i="1"/>
          </a:p>
        </p:txBody>
      </p:sp>
      <p:sp>
        <p:nvSpPr>
          <p:cNvPr id="250" name="Google Shape;250;p39"/>
          <p:cNvSpPr txBox="1"/>
          <p:nvPr>
            <p:ph idx="4294967295" type="subTitle"/>
          </p:nvPr>
        </p:nvSpPr>
        <p:spPr>
          <a:xfrm>
            <a:off x="208775" y="3941550"/>
            <a:ext cx="1110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How We Differentiate</a:t>
            </a:r>
            <a:endParaRPr i="1"/>
          </a:p>
        </p:txBody>
      </p:sp>
      <p:sp>
        <p:nvSpPr>
          <p:cNvPr id="251" name="Google Shape;251;p39"/>
          <p:cNvSpPr txBox="1"/>
          <p:nvPr/>
        </p:nvSpPr>
        <p:spPr>
          <a:xfrm>
            <a:off x="1504175" y="2946201"/>
            <a:ext cx="5523900" cy="8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Lack of shared activities between groups of people, as the focus is on individualized tracking and habits  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Niche focus on runners, athletes, and fitness enthusiasts, but doesn’t 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address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 user group of individuals undergoing transitions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Med-High Barrier to Entry - Complex Fitness Measurements/Metrics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pic>
        <p:nvPicPr>
          <p:cNvPr id="252" name="Google Shape;25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8075" y="398900"/>
            <a:ext cx="1773750" cy="3008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"/>
          <p:cNvSpPr txBox="1"/>
          <p:nvPr>
            <p:ph idx="4294967295" type="title"/>
          </p:nvPr>
        </p:nvSpPr>
        <p:spPr>
          <a:xfrm>
            <a:off x="0" y="4093100"/>
            <a:ext cx="91440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Apple Fitness+</a:t>
            </a:r>
            <a:endParaRPr sz="3800"/>
          </a:p>
        </p:txBody>
      </p:sp>
      <p:pic>
        <p:nvPicPr>
          <p:cNvPr id="258" name="Google Shape;25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763" y="1116625"/>
            <a:ext cx="8552474" cy="272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Apple Fitness+</a:t>
            </a:r>
            <a:endParaRPr/>
          </a:p>
        </p:txBody>
      </p:sp>
      <p:sp>
        <p:nvSpPr>
          <p:cNvPr id="264" name="Google Shape;264;p41"/>
          <p:cNvSpPr/>
          <p:nvPr/>
        </p:nvSpPr>
        <p:spPr>
          <a:xfrm>
            <a:off x="1383271" y="14579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1"/>
          <p:cNvSpPr txBox="1"/>
          <p:nvPr/>
        </p:nvSpPr>
        <p:spPr>
          <a:xfrm>
            <a:off x="1656575" y="1289850"/>
            <a:ext cx="596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Fitness for everyone. Every way you want.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1383271" y="23723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1"/>
          <p:cNvSpPr/>
          <p:nvPr/>
        </p:nvSpPr>
        <p:spPr>
          <a:xfrm>
            <a:off x="1383271" y="32867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1"/>
          <p:cNvSpPr/>
          <p:nvPr/>
        </p:nvSpPr>
        <p:spPr>
          <a:xfrm>
            <a:off x="1383271" y="42011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41"/>
          <p:cNvSpPr txBox="1"/>
          <p:nvPr/>
        </p:nvSpPr>
        <p:spPr>
          <a:xfrm>
            <a:off x="1656575" y="4033050"/>
            <a:ext cx="596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We provide a platform with a lower cost, access to anyone with a smartphone or laptop, and provide users with the ability to build a support system tailored to their life experiences.  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cxnSp>
        <p:nvCxnSpPr>
          <p:cNvPr id="270" name="Google Shape;270;p41"/>
          <p:cNvCxnSpPr>
            <a:stCxn id="264" idx="2"/>
            <a:endCxn id="266" idx="0"/>
          </p:cNvCxnSpPr>
          <p:nvPr/>
        </p:nvCxnSpPr>
        <p:spPr>
          <a:xfrm>
            <a:off x="1443721" y="15788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41"/>
          <p:cNvCxnSpPr>
            <a:stCxn id="266" idx="2"/>
            <a:endCxn id="267" idx="0"/>
          </p:cNvCxnSpPr>
          <p:nvPr/>
        </p:nvCxnSpPr>
        <p:spPr>
          <a:xfrm>
            <a:off x="1443721" y="24932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41"/>
          <p:cNvCxnSpPr>
            <a:stCxn id="267" idx="2"/>
            <a:endCxn id="268" idx="0"/>
          </p:cNvCxnSpPr>
          <p:nvPr/>
        </p:nvCxnSpPr>
        <p:spPr>
          <a:xfrm>
            <a:off x="1443721" y="34076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41"/>
          <p:cNvCxnSpPr>
            <a:stCxn id="274" idx="2"/>
            <a:endCxn id="268" idx="0"/>
          </p:cNvCxnSpPr>
          <p:nvPr/>
        </p:nvCxnSpPr>
        <p:spPr>
          <a:xfrm>
            <a:off x="1443721" y="3864890"/>
            <a:ext cx="0" cy="33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5" name="Google Shape;275;p41"/>
          <p:cNvSpPr txBox="1"/>
          <p:nvPr>
            <p:ph idx="4294967295" type="subTitle"/>
          </p:nvPr>
        </p:nvSpPr>
        <p:spPr>
          <a:xfrm>
            <a:off x="144275" y="2085375"/>
            <a:ext cx="1239000" cy="6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What Works In Our Problem Space?</a:t>
            </a:r>
            <a:endParaRPr i="1"/>
          </a:p>
        </p:txBody>
      </p:sp>
      <p:sp>
        <p:nvSpPr>
          <p:cNvPr id="276" name="Google Shape;276;p41"/>
          <p:cNvSpPr txBox="1"/>
          <p:nvPr>
            <p:ph idx="4294967295" type="subTitle"/>
          </p:nvPr>
        </p:nvSpPr>
        <p:spPr>
          <a:xfrm>
            <a:off x="14825" y="3077088"/>
            <a:ext cx="14979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What Doesn’t Work?</a:t>
            </a:r>
            <a:endParaRPr i="1"/>
          </a:p>
        </p:txBody>
      </p:sp>
      <p:sp>
        <p:nvSpPr>
          <p:cNvPr id="277" name="Google Shape;277;p41"/>
          <p:cNvSpPr txBox="1"/>
          <p:nvPr>
            <p:ph idx="4294967295" type="subTitle"/>
          </p:nvPr>
        </p:nvSpPr>
        <p:spPr>
          <a:xfrm>
            <a:off x="208775" y="3941550"/>
            <a:ext cx="1110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How We Differentiate</a:t>
            </a:r>
            <a:endParaRPr i="1"/>
          </a:p>
        </p:txBody>
      </p:sp>
      <p:sp>
        <p:nvSpPr>
          <p:cNvPr id="278" name="Google Shape;278;p41"/>
          <p:cNvSpPr txBox="1"/>
          <p:nvPr>
            <p:ph idx="4294967295" type="subTitle"/>
          </p:nvPr>
        </p:nvSpPr>
        <p:spPr>
          <a:xfrm>
            <a:off x="310175" y="1326600"/>
            <a:ext cx="920700" cy="3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Mission Statement</a:t>
            </a:r>
            <a:endParaRPr i="1"/>
          </a:p>
        </p:txBody>
      </p:sp>
      <p:sp>
        <p:nvSpPr>
          <p:cNvPr id="279" name="Google Shape;279;p41"/>
          <p:cNvSpPr txBox="1"/>
          <p:nvPr/>
        </p:nvSpPr>
        <p:spPr>
          <a:xfrm>
            <a:off x="1504175" y="1880563"/>
            <a:ext cx="56100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Integrates in the Fitness app on iPhone, IPad, Apple TV/Watch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Comprehensive offering of workout types for all levels of fitness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Personalization using real-time metrics for custom fitness plans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Can share fitness progress with other members, and challenge others to friendly competitions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sp>
        <p:nvSpPr>
          <p:cNvPr id="280" name="Google Shape;280;p41"/>
          <p:cNvSpPr txBox="1"/>
          <p:nvPr/>
        </p:nvSpPr>
        <p:spPr>
          <a:xfrm>
            <a:off x="1504175" y="2877900"/>
            <a:ext cx="59049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Sharing fitness goals or participating in a shared competitions requires all parties to have a Apple Watch -&gt; High Barrier to Entry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Fitness+ is free for 3 months, then $80 annually. Limits 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accessibility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. 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Absence of social connection amongst groups of people who choose to take the same class or activity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pic>
        <p:nvPicPr>
          <p:cNvPr id="281" name="Google Shape;281;p41"/>
          <p:cNvPicPr preferRelativeResize="0"/>
          <p:nvPr/>
        </p:nvPicPr>
        <p:blipFill rotWithShape="1">
          <a:blip r:embed="rId3">
            <a:alphaModFix/>
          </a:blip>
          <a:srcRect b="0" l="41975" r="0" t="0"/>
          <a:stretch/>
        </p:blipFill>
        <p:spPr>
          <a:xfrm>
            <a:off x="6781775" y="-270150"/>
            <a:ext cx="1994099" cy="276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2"/>
          <p:cNvSpPr txBox="1"/>
          <p:nvPr>
            <p:ph idx="4294967295" type="title"/>
          </p:nvPr>
        </p:nvSpPr>
        <p:spPr>
          <a:xfrm>
            <a:off x="0" y="4093100"/>
            <a:ext cx="91440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Stride Kick</a:t>
            </a:r>
            <a:endParaRPr sz="3800"/>
          </a:p>
        </p:txBody>
      </p:sp>
      <p:pic>
        <p:nvPicPr>
          <p:cNvPr id="287" name="Google Shape;287;p42"/>
          <p:cNvPicPr preferRelativeResize="0"/>
          <p:nvPr/>
        </p:nvPicPr>
        <p:blipFill rotWithShape="1">
          <a:blip r:embed="rId3">
            <a:alphaModFix/>
          </a:blip>
          <a:srcRect b="34421" l="0" r="0" t="0"/>
          <a:stretch/>
        </p:blipFill>
        <p:spPr>
          <a:xfrm>
            <a:off x="493725" y="637175"/>
            <a:ext cx="4525949" cy="347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4774" y="368000"/>
            <a:ext cx="2955663" cy="378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StrideKick</a:t>
            </a:r>
            <a:endParaRPr/>
          </a:p>
        </p:txBody>
      </p:sp>
      <p:sp>
        <p:nvSpPr>
          <p:cNvPr id="294" name="Google Shape;294;p43"/>
          <p:cNvSpPr/>
          <p:nvPr/>
        </p:nvSpPr>
        <p:spPr>
          <a:xfrm>
            <a:off x="1383271" y="14579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3"/>
          <p:cNvSpPr txBox="1"/>
          <p:nvPr/>
        </p:nvSpPr>
        <p:spPr>
          <a:xfrm>
            <a:off x="1656575" y="1326600"/>
            <a:ext cx="528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Connect a fitness tracker and compete in free step challenges on StrideKick.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sp>
        <p:nvSpPr>
          <p:cNvPr id="296" name="Google Shape;296;p43"/>
          <p:cNvSpPr/>
          <p:nvPr/>
        </p:nvSpPr>
        <p:spPr>
          <a:xfrm>
            <a:off x="1383271" y="23723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3"/>
          <p:cNvSpPr/>
          <p:nvPr/>
        </p:nvSpPr>
        <p:spPr>
          <a:xfrm>
            <a:off x="1383271" y="32867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3"/>
          <p:cNvSpPr/>
          <p:nvPr/>
        </p:nvSpPr>
        <p:spPr>
          <a:xfrm>
            <a:off x="1383271" y="4201190"/>
            <a:ext cx="120900" cy="12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3"/>
          <p:cNvSpPr txBox="1"/>
          <p:nvPr/>
        </p:nvSpPr>
        <p:spPr>
          <a:xfrm>
            <a:off x="1656575" y="4033050"/>
            <a:ext cx="57525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We provide a holistic, inclusive social platform that incorporates life transition education, mixed group social interactions, and features to promote relationship-building beyond challenges for continuous motivation. 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cxnSp>
        <p:nvCxnSpPr>
          <p:cNvPr id="300" name="Google Shape;300;p43"/>
          <p:cNvCxnSpPr>
            <a:stCxn id="294" idx="2"/>
            <a:endCxn id="296" idx="0"/>
          </p:cNvCxnSpPr>
          <p:nvPr/>
        </p:nvCxnSpPr>
        <p:spPr>
          <a:xfrm>
            <a:off x="1443721" y="15788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43"/>
          <p:cNvCxnSpPr>
            <a:stCxn id="296" idx="2"/>
            <a:endCxn id="297" idx="0"/>
          </p:cNvCxnSpPr>
          <p:nvPr/>
        </p:nvCxnSpPr>
        <p:spPr>
          <a:xfrm>
            <a:off x="1443721" y="24932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43"/>
          <p:cNvCxnSpPr>
            <a:stCxn id="297" idx="2"/>
            <a:endCxn id="298" idx="0"/>
          </p:cNvCxnSpPr>
          <p:nvPr/>
        </p:nvCxnSpPr>
        <p:spPr>
          <a:xfrm>
            <a:off x="1443721" y="3407690"/>
            <a:ext cx="0" cy="79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43"/>
          <p:cNvCxnSpPr>
            <a:stCxn id="304" idx="2"/>
            <a:endCxn id="298" idx="0"/>
          </p:cNvCxnSpPr>
          <p:nvPr/>
        </p:nvCxnSpPr>
        <p:spPr>
          <a:xfrm>
            <a:off x="1443721" y="3864890"/>
            <a:ext cx="0" cy="33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5" name="Google Shape;305;p43"/>
          <p:cNvSpPr txBox="1"/>
          <p:nvPr>
            <p:ph idx="4294967295" type="subTitle"/>
          </p:nvPr>
        </p:nvSpPr>
        <p:spPr>
          <a:xfrm>
            <a:off x="144275" y="2085375"/>
            <a:ext cx="1239000" cy="6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What Works In Our Problem Space?</a:t>
            </a:r>
            <a:endParaRPr i="1"/>
          </a:p>
        </p:txBody>
      </p:sp>
      <p:sp>
        <p:nvSpPr>
          <p:cNvPr id="306" name="Google Shape;306;p43"/>
          <p:cNvSpPr txBox="1"/>
          <p:nvPr>
            <p:ph idx="4294967295" type="subTitle"/>
          </p:nvPr>
        </p:nvSpPr>
        <p:spPr>
          <a:xfrm>
            <a:off x="14825" y="3077088"/>
            <a:ext cx="14979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What Doesn’t Work?</a:t>
            </a:r>
            <a:endParaRPr i="1"/>
          </a:p>
        </p:txBody>
      </p:sp>
      <p:sp>
        <p:nvSpPr>
          <p:cNvPr id="307" name="Google Shape;307;p43"/>
          <p:cNvSpPr txBox="1"/>
          <p:nvPr>
            <p:ph idx="4294967295" type="subTitle"/>
          </p:nvPr>
        </p:nvSpPr>
        <p:spPr>
          <a:xfrm>
            <a:off x="208775" y="3941550"/>
            <a:ext cx="11100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How We Differentiate</a:t>
            </a:r>
            <a:endParaRPr i="1"/>
          </a:p>
        </p:txBody>
      </p:sp>
      <p:sp>
        <p:nvSpPr>
          <p:cNvPr id="308" name="Google Shape;308;p43"/>
          <p:cNvSpPr txBox="1"/>
          <p:nvPr>
            <p:ph idx="4294967295" type="subTitle"/>
          </p:nvPr>
        </p:nvSpPr>
        <p:spPr>
          <a:xfrm>
            <a:off x="310175" y="1326600"/>
            <a:ext cx="920700" cy="3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Mission Statement</a:t>
            </a:r>
            <a:endParaRPr i="1"/>
          </a:p>
        </p:txBody>
      </p:sp>
      <p:pic>
        <p:nvPicPr>
          <p:cNvPr id="309" name="Google Shape;309;p43"/>
          <p:cNvPicPr preferRelativeResize="0"/>
          <p:nvPr/>
        </p:nvPicPr>
        <p:blipFill rotWithShape="1">
          <a:blip r:embed="rId3">
            <a:alphaModFix/>
          </a:blip>
          <a:srcRect b="20232" l="7413" r="64944" t="21411"/>
          <a:stretch/>
        </p:blipFill>
        <p:spPr>
          <a:xfrm>
            <a:off x="7496900" y="3429388"/>
            <a:ext cx="1430048" cy="147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3"/>
          <p:cNvPicPr preferRelativeResize="0"/>
          <p:nvPr/>
        </p:nvPicPr>
        <p:blipFill rotWithShape="1">
          <a:blip r:embed="rId3">
            <a:alphaModFix/>
          </a:blip>
          <a:srcRect b="22208" l="36045" r="35507" t="21005"/>
          <a:stretch/>
        </p:blipFill>
        <p:spPr>
          <a:xfrm>
            <a:off x="7152725" y="1922610"/>
            <a:ext cx="1466024" cy="1426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3"/>
          <p:cNvPicPr preferRelativeResize="0"/>
          <p:nvPr/>
        </p:nvPicPr>
        <p:blipFill rotWithShape="1">
          <a:blip r:embed="rId3">
            <a:alphaModFix/>
          </a:blip>
          <a:srcRect b="18084" l="64424" r="6324" t="19768"/>
          <a:stretch/>
        </p:blipFill>
        <p:spPr>
          <a:xfrm>
            <a:off x="6939886" y="324088"/>
            <a:ext cx="1466028" cy="151832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3"/>
          <p:cNvSpPr txBox="1"/>
          <p:nvPr/>
        </p:nvSpPr>
        <p:spPr>
          <a:xfrm>
            <a:off x="1517863" y="2896950"/>
            <a:ext cx="59049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Risk of demotivation with the emphasis on 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leaderboards and prizes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Limited community-building, communication, and bonding activities beyond fitness challenges 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Lack of personalization of one’s personal circumstances or lifestyle 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sp>
        <p:nvSpPr>
          <p:cNvPr id="313" name="Google Shape;313;p43"/>
          <p:cNvSpPr txBox="1"/>
          <p:nvPr/>
        </p:nvSpPr>
        <p:spPr>
          <a:xfrm>
            <a:off x="1504163" y="1821675"/>
            <a:ext cx="59049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Ability to create customized challenges, with options to invite people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Distinct challenge modes: </a:t>
            </a:r>
            <a:r>
              <a:rPr lang="en" sz="11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Leaderboard, Streak, and Target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lexandria Medium"/>
              <a:buChar char="●"/>
            </a:pPr>
            <a:r>
              <a:rPr lang="en" sz="1100">
                <a:solidFill>
                  <a:srgbClr val="1C1917"/>
                </a:solidFill>
                <a:highlight>
                  <a:srgbClr val="FFFFFF"/>
                </a:highlight>
                <a:latin typeface="Alexandria Medium"/>
                <a:ea typeface="Alexandria Medium"/>
                <a:cs typeface="Alexandria Medium"/>
                <a:sym typeface="Alexandria Medium"/>
              </a:rPr>
              <a:t>Team-based challenges focused on achieving a shared goal like total miles walked, or total minutes meditated along w/prizes</a:t>
            </a:r>
            <a:endParaRPr sz="11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4"/>
          <p:cNvSpPr txBox="1"/>
          <p:nvPr>
            <p:ph idx="4294967295" type="title"/>
          </p:nvPr>
        </p:nvSpPr>
        <p:spPr>
          <a:xfrm>
            <a:off x="0" y="4093100"/>
            <a:ext cx="91440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Competitive Analysis</a:t>
            </a:r>
            <a:endParaRPr sz="3800"/>
          </a:p>
        </p:txBody>
      </p:sp>
      <p:pic>
        <p:nvPicPr>
          <p:cNvPr id="319" name="Google Shape;319;p44"/>
          <p:cNvPicPr preferRelativeResize="0"/>
          <p:nvPr/>
        </p:nvPicPr>
        <p:blipFill rotWithShape="1">
          <a:blip r:embed="rId3">
            <a:alphaModFix/>
          </a:blip>
          <a:srcRect b="0" l="724" r="0" t="14449"/>
          <a:stretch/>
        </p:blipFill>
        <p:spPr>
          <a:xfrm>
            <a:off x="1920688" y="1043525"/>
            <a:ext cx="5257723" cy="292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275" y="669699"/>
            <a:ext cx="1194550" cy="25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4"/>
          <p:cNvPicPr preferRelativeResize="0"/>
          <p:nvPr/>
        </p:nvPicPr>
        <p:blipFill rotWithShape="1">
          <a:blip r:embed="rId5">
            <a:alphaModFix/>
          </a:blip>
          <a:srcRect b="31132" l="7736" r="8357" t="26818"/>
          <a:stretch/>
        </p:blipFill>
        <p:spPr>
          <a:xfrm>
            <a:off x="5761950" y="307600"/>
            <a:ext cx="1461350" cy="73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64900" y="307600"/>
            <a:ext cx="787725" cy="78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5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Ethics and </a:t>
            </a:r>
            <a:r>
              <a:rPr lang="en" sz="4400"/>
              <a:t>Design Values </a:t>
            </a:r>
            <a:endParaRPr sz="4400"/>
          </a:p>
        </p:txBody>
      </p:sp>
      <p:sp>
        <p:nvSpPr>
          <p:cNvPr id="328" name="Google Shape;328;p45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cxnSp>
        <p:nvCxnSpPr>
          <p:cNvPr id="329" name="Google Shape;329;p45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6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Ethics</a:t>
            </a:r>
            <a:endParaRPr sz="3800"/>
          </a:p>
        </p:txBody>
      </p:sp>
      <p:pic>
        <p:nvPicPr>
          <p:cNvPr id="335" name="Google Shape;335;p46"/>
          <p:cNvPicPr preferRelativeResize="0"/>
          <p:nvPr/>
        </p:nvPicPr>
        <p:blipFill rotWithShape="1">
          <a:blip r:embed="rId3">
            <a:alphaModFix/>
          </a:blip>
          <a:srcRect b="0" l="42601" r="0" t="0"/>
          <a:stretch/>
        </p:blipFill>
        <p:spPr>
          <a:xfrm>
            <a:off x="6897275" y="1923125"/>
            <a:ext cx="2002674" cy="293877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6"/>
          <p:cNvSpPr txBox="1"/>
          <p:nvPr>
            <p:ph idx="4294967295" type="body"/>
          </p:nvPr>
        </p:nvSpPr>
        <p:spPr>
          <a:xfrm>
            <a:off x="715100" y="1246550"/>
            <a:ext cx="4463700" cy="38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Actions We Will Take: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9075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Ensure that users are aware of the data that will be collected from them and how it will be used.</a:t>
            </a:r>
            <a:endParaRPr/>
          </a:p>
          <a:p>
            <a:pPr indent="-219075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Allow users to give informed consent before sharing their activity data with the group.</a:t>
            </a:r>
            <a:endParaRPr/>
          </a:p>
          <a:p>
            <a:pPr indent="-219075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Implement robust data encryption and protection measures to ensure data security.</a:t>
            </a:r>
            <a:endParaRPr/>
          </a:p>
          <a:p>
            <a:pPr indent="-219075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Ensure there are settings to adjust the frequency of notifications or updates.</a:t>
            </a:r>
            <a:endParaRPr/>
          </a:p>
          <a:p>
            <a:pPr indent="-219075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Opt-in for data sharing, analyzing data, using data for algorithmic improvement</a:t>
            </a:r>
            <a:endParaRPr/>
          </a:p>
          <a:p>
            <a:pPr indent="-219075" lvl="0" marL="228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Explain and give pop-ups when users are going into areas that are going to share their data/location, such at activity mapping/tracking, example: remind users at a frequency rate of every 3 weeks that we are tracking their locations while logged into the app</a:t>
            </a:r>
            <a:endParaRPr/>
          </a:p>
        </p:txBody>
      </p:sp>
      <p:pic>
        <p:nvPicPr>
          <p:cNvPr id="337" name="Google Shape;337;p46"/>
          <p:cNvPicPr preferRelativeResize="0"/>
          <p:nvPr/>
        </p:nvPicPr>
        <p:blipFill rotWithShape="1">
          <a:blip r:embed="rId3">
            <a:alphaModFix/>
          </a:blip>
          <a:srcRect b="0" l="0" r="57789" t="0"/>
          <a:stretch/>
        </p:blipFill>
        <p:spPr>
          <a:xfrm>
            <a:off x="5279200" y="1320851"/>
            <a:ext cx="1517663" cy="3028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7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Ethics</a:t>
            </a:r>
            <a:endParaRPr sz="3800"/>
          </a:p>
        </p:txBody>
      </p:sp>
      <p:sp>
        <p:nvSpPr>
          <p:cNvPr id="343" name="Google Shape;343;p47"/>
          <p:cNvSpPr txBox="1"/>
          <p:nvPr>
            <p:ph idx="4294967295" type="body"/>
          </p:nvPr>
        </p:nvSpPr>
        <p:spPr>
          <a:xfrm>
            <a:off x="715100" y="1246550"/>
            <a:ext cx="4463700" cy="38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Actions We Will Take: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9075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A</a:t>
            </a:r>
            <a:r>
              <a:rPr lang="en"/>
              <a:t>ccount for individuals who are newly accessing activity trackers and set appropriate physical goals</a:t>
            </a:r>
            <a:endParaRPr/>
          </a:p>
          <a:p>
            <a:pPr indent="-219075" lvl="0" marL="228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Warn users they they should consult with their doctors before engaging in recommended physical goals</a:t>
            </a:r>
            <a:endParaRPr/>
          </a:p>
          <a:p>
            <a:pPr indent="-219075" lvl="0" marL="228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Conduct a quarterly audit of social, racial, and socioeconomic impacts that our application may have; how can we mitigate biases humans have in the real world, for when they build communities online? </a:t>
            </a:r>
            <a:endParaRPr/>
          </a:p>
          <a:p>
            <a:pPr indent="-219075" lvl="0" marL="228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Outreach to active individuals who passively consume social media, but are wary to actively share their own individual performance or activities with others</a:t>
            </a:r>
            <a:endParaRPr/>
          </a:p>
          <a:p>
            <a:pPr indent="-219075" lvl="0" marL="228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Empower users who don’t have a large circle of interpersonal connections, via providing them with tools to discover new users and people</a:t>
            </a:r>
            <a:endParaRPr/>
          </a:p>
        </p:txBody>
      </p:sp>
      <p:pic>
        <p:nvPicPr>
          <p:cNvPr id="344" name="Google Shape;344;p47"/>
          <p:cNvPicPr preferRelativeResize="0"/>
          <p:nvPr/>
        </p:nvPicPr>
        <p:blipFill rotWithShape="1">
          <a:blip r:embed="rId3">
            <a:alphaModFix/>
          </a:blip>
          <a:srcRect b="0" l="57303" r="0" t="0"/>
          <a:stretch/>
        </p:blipFill>
        <p:spPr>
          <a:xfrm>
            <a:off x="5271525" y="1329275"/>
            <a:ext cx="1472862" cy="2886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7"/>
          <p:cNvPicPr preferRelativeResize="0"/>
          <p:nvPr/>
        </p:nvPicPr>
        <p:blipFill rotWithShape="1">
          <a:blip r:embed="rId3">
            <a:alphaModFix/>
          </a:blip>
          <a:srcRect b="0" l="0" r="41951" t="0"/>
          <a:stretch/>
        </p:blipFill>
        <p:spPr>
          <a:xfrm>
            <a:off x="6888850" y="1909140"/>
            <a:ext cx="2069999" cy="298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8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Design Values</a:t>
            </a:r>
            <a:endParaRPr sz="3800"/>
          </a:p>
        </p:txBody>
      </p:sp>
      <p:pic>
        <p:nvPicPr>
          <p:cNvPr id="351" name="Google Shape;35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500" y="1483900"/>
            <a:ext cx="7232801" cy="247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9"/>
          <p:cNvSpPr txBox="1"/>
          <p:nvPr>
            <p:ph type="title"/>
          </p:nvPr>
        </p:nvSpPr>
        <p:spPr>
          <a:xfrm>
            <a:off x="715100" y="535000"/>
            <a:ext cx="4978200" cy="9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Balancing Tensions</a:t>
            </a:r>
            <a:endParaRPr sz="3800"/>
          </a:p>
        </p:txBody>
      </p:sp>
      <p:pic>
        <p:nvPicPr>
          <p:cNvPr id="357" name="Google Shape;35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3626" y="1345650"/>
            <a:ext cx="4653675" cy="3119376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9"/>
          <p:cNvSpPr txBox="1"/>
          <p:nvPr>
            <p:ph idx="4294967295" type="body"/>
          </p:nvPr>
        </p:nvSpPr>
        <p:spPr>
          <a:xfrm>
            <a:off x="715100" y="1345650"/>
            <a:ext cx="3525600" cy="38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the right balance between design values will require extreme user testing, ongoing user feedback, and evaluating tradeoffs with our MVP.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9075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Inclusivity vs. Individuality: </a:t>
            </a:r>
            <a:r>
              <a:rPr lang="en" sz="1100">
                <a:solidFill>
                  <a:srgbClr val="1C1917"/>
                </a:solidFill>
              </a:rPr>
              <a:t>While building an inclusive community, specific individual preferences may not be represented in the whole product offering.</a:t>
            </a:r>
            <a:endParaRPr sz="1100">
              <a:solidFill>
                <a:srgbClr val="1C1917"/>
              </a:solidFill>
            </a:endParaRPr>
          </a:p>
          <a:p>
            <a:pPr indent="-219075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Community vs. Privacy: Building community requires one to put themselves out there, and share individual life experiences which may be private for some.</a:t>
            </a:r>
            <a:endParaRPr/>
          </a:p>
          <a:p>
            <a:pPr indent="-219075" lvl="0" marL="228600" rtl="0" algn="l"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</a:pPr>
            <a:r>
              <a:rPr lang="en"/>
              <a:t>Wellness vs. Accountability: Strict accountability may have adverse effects on one’s own physical and mental wellness if they aren’t aware of their limitations.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0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Key Stakeholders</a:t>
            </a:r>
            <a:endParaRPr sz="4400"/>
          </a:p>
        </p:txBody>
      </p:sp>
      <p:sp>
        <p:nvSpPr>
          <p:cNvPr id="364" name="Google Shape;364;p50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365" name="Google Shape;365;p50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1"/>
          <p:cNvSpPr txBox="1"/>
          <p:nvPr>
            <p:ph type="title"/>
          </p:nvPr>
        </p:nvSpPr>
        <p:spPr>
          <a:xfrm>
            <a:off x="613950" y="2179750"/>
            <a:ext cx="7763100" cy="24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exandria"/>
                <a:ea typeface="Alexandria"/>
                <a:cs typeface="Alexandria"/>
                <a:sym typeface="Alexandria"/>
              </a:rPr>
              <a:t>Users</a:t>
            </a:r>
            <a:r>
              <a:rPr lang="en" sz="2200"/>
              <a:t> Undergoing Lifestyle Change.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Social Group and Content </a:t>
            </a:r>
            <a:r>
              <a:rPr b="1" lang="en" sz="2200">
                <a:latin typeface="Alexandria"/>
                <a:ea typeface="Alexandria"/>
                <a:cs typeface="Alexandria"/>
                <a:sym typeface="Alexandria"/>
              </a:rPr>
              <a:t>Moderators</a:t>
            </a:r>
            <a:r>
              <a:rPr lang="en" sz="2200"/>
              <a:t>.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exandria"/>
                <a:ea typeface="Alexandria"/>
                <a:cs typeface="Alexandria"/>
                <a:sym typeface="Alexandria"/>
              </a:rPr>
              <a:t>Tech Companies</a:t>
            </a:r>
            <a:r>
              <a:rPr lang="en" sz="2200"/>
              <a:t> with Fitness Tracking Capabilities.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lexandria"/>
                <a:ea typeface="Alexandria"/>
                <a:cs typeface="Alexandria"/>
                <a:sym typeface="Alexandria"/>
              </a:rPr>
              <a:t>Family</a:t>
            </a:r>
            <a:r>
              <a:rPr lang="en" sz="2200"/>
              <a:t> Members and </a:t>
            </a:r>
            <a:r>
              <a:rPr b="1" lang="en" sz="2200">
                <a:latin typeface="Alexandria"/>
                <a:ea typeface="Alexandria"/>
                <a:cs typeface="Alexandria"/>
                <a:sym typeface="Alexandria"/>
              </a:rPr>
              <a:t>Friends</a:t>
            </a:r>
            <a:r>
              <a:rPr lang="en" sz="2200"/>
              <a:t> of Users.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Designers, Developers, and </a:t>
            </a:r>
            <a:r>
              <a:rPr b="1" lang="en" sz="2200">
                <a:latin typeface="Alexandria"/>
                <a:ea typeface="Alexandria"/>
                <a:cs typeface="Alexandria"/>
                <a:sym typeface="Alexandria"/>
              </a:rPr>
              <a:t>C-Suite</a:t>
            </a:r>
            <a:r>
              <a:rPr lang="en" sz="2200"/>
              <a:t>.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Matt &amp; </a:t>
            </a:r>
            <a:r>
              <a:rPr b="1" lang="en" sz="2200">
                <a:latin typeface="Alexandria"/>
                <a:ea typeface="Alexandria"/>
                <a:cs typeface="Alexandria"/>
                <a:sym typeface="Alexandria"/>
              </a:rPr>
              <a:t>Teaching Team</a:t>
            </a:r>
            <a:r>
              <a:rPr lang="en" sz="2200"/>
              <a:t>.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71" name="Google Shape;371;p51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Stakeholders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2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Tasks</a:t>
            </a:r>
            <a:endParaRPr sz="5200"/>
          </a:p>
        </p:txBody>
      </p:sp>
      <p:sp>
        <p:nvSpPr>
          <p:cNvPr id="377" name="Google Shape;377;p52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cxnSp>
        <p:nvCxnSpPr>
          <p:cNvPr id="378" name="Google Shape;378;p52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3"/>
          <p:cNvSpPr txBox="1"/>
          <p:nvPr>
            <p:ph type="title"/>
          </p:nvPr>
        </p:nvSpPr>
        <p:spPr>
          <a:xfrm>
            <a:off x="855300" y="1073400"/>
            <a:ext cx="6731700" cy="31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SIMPLE</a:t>
            </a:r>
            <a:r>
              <a:rPr lang="en" sz="2400"/>
              <a:t> 			</a:t>
            </a:r>
            <a:r>
              <a:rPr lang="en" sz="2400"/>
              <a:t>Set A 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Shared </a:t>
            </a:r>
            <a:r>
              <a:rPr lang="en" sz="2400"/>
              <a:t>Goal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 </a:t>
            </a:r>
            <a:endParaRPr b="1"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TASK</a:t>
            </a:r>
            <a:r>
              <a:rPr lang="en" sz="2400"/>
              <a:t>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MODERATE</a:t>
            </a:r>
            <a:r>
              <a:rPr lang="en" sz="2400"/>
              <a:t> 	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Log</a:t>
            </a:r>
            <a:r>
              <a:rPr lang="en" sz="2400"/>
              <a:t> A Physical Activity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TASK</a:t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COMPLEX</a:t>
            </a:r>
            <a:r>
              <a:rPr lang="en" sz="2400"/>
              <a:t> 		Express 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Encouragement</a:t>
            </a:r>
            <a:r>
              <a:rPr lang="en" sz="2400"/>
              <a:t> </a:t>
            </a: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TASK</a:t>
            </a:r>
            <a:r>
              <a:rPr lang="en" sz="2400"/>
              <a:t>				and </a:t>
            </a:r>
            <a:r>
              <a:rPr b="1" lang="en" sz="2400">
                <a:latin typeface="Alexandria"/>
                <a:ea typeface="Alexandria"/>
                <a:cs typeface="Alexandria"/>
                <a:sym typeface="Alexandria"/>
              </a:rPr>
              <a:t>Support</a:t>
            </a:r>
            <a:r>
              <a:rPr lang="en" sz="2400"/>
              <a:t> to Others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384" name="Google Shape;384;p53"/>
          <p:cNvPicPr preferRelativeResize="0"/>
          <p:nvPr/>
        </p:nvPicPr>
        <p:blipFill rotWithShape="1">
          <a:blip r:embed="rId3">
            <a:alphaModFix/>
          </a:blip>
          <a:srcRect b="0" l="12287" r="14484" t="0"/>
          <a:stretch/>
        </p:blipFill>
        <p:spPr>
          <a:xfrm>
            <a:off x="6924088" y="697825"/>
            <a:ext cx="1769499" cy="89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53"/>
          <p:cNvPicPr preferRelativeResize="0"/>
          <p:nvPr/>
        </p:nvPicPr>
        <p:blipFill rotWithShape="1">
          <a:blip r:embed="rId4">
            <a:alphaModFix/>
          </a:blip>
          <a:srcRect b="7661" l="11388" r="9578" t="10310"/>
          <a:stretch/>
        </p:blipFill>
        <p:spPr>
          <a:xfrm>
            <a:off x="7216000" y="1872900"/>
            <a:ext cx="1185675" cy="123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30475" y="3186000"/>
            <a:ext cx="1356725" cy="135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53"/>
          <p:cNvSpPr txBox="1"/>
          <p:nvPr>
            <p:ph type="title"/>
          </p:nvPr>
        </p:nvSpPr>
        <p:spPr>
          <a:xfrm>
            <a:off x="310625" y="1235850"/>
            <a:ext cx="484500" cy="31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 I</a:t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II</a:t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lexandria"/>
                <a:ea typeface="Alexandria"/>
                <a:cs typeface="Alexandria"/>
                <a:sym typeface="Alexandria"/>
              </a:rPr>
              <a:t>III</a:t>
            </a:r>
            <a:endParaRPr sz="2400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4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Storyboarding</a:t>
            </a:r>
            <a:endParaRPr sz="5200"/>
          </a:p>
        </p:txBody>
      </p:sp>
      <p:sp>
        <p:nvSpPr>
          <p:cNvPr id="393" name="Google Shape;393;p54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cxnSp>
        <p:nvCxnSpPr>
          <p:cNvPr id="394" name="Google Shape;394;p54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Google Shape;399;p55"/>
          <p:cNvGrpSpPr/>
          <p:nvPr/>
        </p:nvGrpSpPr>
        <p:grpSpPr>
          <a:xfrm>
            <a:off x="240585" y="1915304"/>
            <a:ext cx="8662853" cy="1618877"/>
            <a:chOff x="814800" y="1231050"/>
            <a:chExt cx="7012752" cy="1164576"/>
          </a:xfrm>
        </p:grpSpPr>
        <p:pic>
          <p:nvPicPr>
            <p:cNvPr id="400" name="Google Shape;400;p55"/>
            <p:cNvPicPr preferRelativeResize="0"/>
            <p:nvPr/>
          </p:nvPicPr>
          <p:blipFill rotWithShape="1">
            <a:blip r:embed="rId3">
              <a:alphaModFix/>
            </a:blip>
            <a:srcRect b="73285" l="0" r="69959" t="1349"/>
            <a:stretch/>
          </p:blipFill>
          <p:spPr>
            <a:xfrm>
              <a:off x="814800" y="1231050"/>
              <a:ext cx="2107274" cy="1112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55"/>
            <p:cNvPicPr preferRelativeResize="0"/>
            <p:nvPr/>
          </p:nvPicPr>
          <p:blipFill rotWithShape="1">
            <a:blip r:embed="rId3">
              <a:alphaModFix/>
            </a:blip>
            <a:srcRect b="72087" l="30065" r="0" t="1349"/>
            <a:stretch/>
          </p:blipFill>
          <p:spPr>
            <a:xfrm>
              <a:off x="2922075" y="1231050"/>
              <a:ext cx="4905477" cy="11645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2" name="Google Shape;402;p55"/>
          <p:cNvSpPr txBox="1"/>
          <p:nvPr/>
        </p:nvSpPr>
        <p:spPr>
          <a:xfrm>
            <a:off x="1790450" y="4063625"/>
            <a:ext cx="1868100" cy="4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Mood Shift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Energetic to Tired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03" name="Google Shape;403;p55"/>
          <p:cNvSpPr txBox="1"/>
          <p:nvPr/>
        </p:nvSpPr>
        <p:spPr>
          <a:xfrm>
            <a:off x="4453850" y="784450"/>
            <a:ext cx="28293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Implied </a:t>
            </a: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Setting Change</a:t>
            </a: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Sense of Support</a:t>
            </a: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 from Running Buddy to Loneliness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404" name="Google Shape;404;p55"/>
          <p:cNvCxnSpPr>
            <a:stCxn id="400" idx="2"/>
            <a:endCxn id="402" idx="0"/>
          </p:cNvCxnSpPr>
          <p:nvPr/>
        </p:nvCxnSpPr>
        <p:spPr>
          <a:xfrm>
            <a:off x="1542143" y="3461131"/>
            <a:ext cx="1182300" cy="602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55"/>
          <p:cNvCxnSpPr>
            <a:stCxn id="402" idx="0"/>
          </p:cNvCxnSpPr>
          <p:nvPr/>
        </p:nvCxnSpPr>
        <p:spPr>
          <a:xfrm flipH="1" rot="10800000">
            <a:off x="2724500" y="3649325"/>
            <a:ext cx="1101600" cy="414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6" name="Google Shape;406;p55"/>
          <p:cNvCxnSpPr>
            <a:endCxn id="401" idx="0"/>
          </p:cNvCxnSpPr>
          <p:nvPr/>
        </p:nvCxnSpPr>
        <p:spPr>
          <a:xfrm>
            <a:off x="5863369" y="1627304"/>
            <a:ext cx="10200" cy="28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p56"/>
          <p:cNvGrpSpPr/>
          <p:nvPr/>
        </p:nvGrpSpPr>
        <p:grpSpPr>
          <a:xfrm>
            <a:off x="351961" y="1692270"/>
            <a:ext cx="8440076" cy="1917711"/>
            <a:chOff x="943325" y="1887875"/>
            <a:chExt cx="6992027" cy="1513226"/>
          </a:xfrm>
        </p:grpSpPr>
        <p:pic>
          <p:nvPicPr>
            <p:cNvPr id="412" name="Google Shape;412;p56"/>
            <p:cNvPicPr preferRelativeResize="0"/>
            <p:nvPr/>
          </p:nvPicPr>
          <p:blipFill rotWithShape="1">
            <a:blip r:embed="rId3">
              <a:alphaModFix/>
            </a:blip>
            <a:srcRect b="38083" l="0" r="34490" t="27401"/>
            <a:stretch/>
          </p:blipFill>
          <p:spPr>
            <a:xfrm>
              <a:off x="943325" y="1887875"/>
              <a:ext cx="4595149" cy="1513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3" name="Google Shape;413;p56"/>
            <p:cNvPicPr preferRelativeResize="0"/>
            <p:nvPr/>
          </p:nvPicPr>
          <p:blipFill rotWithShape="1">
            <a:blip r:embed="rId3">
              <a:alphaModFix/>
            </a:blip>
            <a:srcRect b="39157" l="65830" r="0" t="28529"/>
            <a:stretch/>
          </p:blipFill>
          <p:spPr>
            <a:xfrm>
              <a:off x="5538475" y="1937275"/>
              <a:ext cx="2396877" cy="1416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4" name="Google Shape;414;p56"/>
          <p:cNvSpPr txBox="1"/>
          <p:nvPr/>
        </p:nvSpPr>
        <p:spPr>
          <a:xfrm>
            <a:off x="1790450" y="4063625"/>
            <a:ext cx="18681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Mood Shift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Tired to Supported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415" name="Google Shape;415;p56"/>
          <p:cNvCxnSpPr>
            <a:endCxn id="414" idx="0"/>
          </p:cNvCxnSpPr>
          <p:nvPr/>
        </p:nvCxnSpPr>
        <p:spPr>
          <a:xfrm>
            <a:off x="1542200" y="3604625"/>
            <a:ext cx="1182300" cy="459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56"/>
          <p:cNvCxnSpPr>
            <a:stCxn id="414" idx="0"/>
          </p:cNvCxnSpPr>
          <p:nvPr/>
        </p:nvCxnSpPr>
        <p:spPr>
          <a:xfrm flipH="1" rot="10800000">
            <a:off x="2724500" y="3649325"/>
            <a:ext cx="1101600" cy="414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7" name="Google Shape;417;p56"/>
          <p:cNvSpPr txBox="1"/>
          <p:nvPr/>
        </p:nvSpPr>
        <p:spPr>
          <a:xfrm>
            <a:off x="4530700" y="645950"/>
            <a:ext cx="21831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Mood Shift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Supported to Motivated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418" name="Google Shape;418;p56"/>
          <p:cNvCxnSpPr/>
          <p:nvPr/>
        </p:nvCxnSpPr>
        <p:spPr>
          <a:xfrm rot="10800000">
            <a:off x="5632300" y="1269950"/>
            <a:ext cx="1182300" cy="459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56"/>
          <p:cNvCxnSpPr/>
          <p:nvPr/>
        </p:nvCxnSpPr>
        <p:spPr>
          <a:xfrm flipH="1">
            <a:off x="4530700" y="1269950"/>
            <a:ext cx="1101600" cy="414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0" name="Google Shape;420;p56"/>
          <p:cNvSpPr txBox="1"/>
          <p:nvPr/>
        </p:nvSpPr>
        <p:spPr>
          <a:xfrm>
            <a:off x="468900" y="691925"/>
            <a:ext cx="28293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Task 1</a:t>
            </a: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 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Set A Shared Goal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421" name="Google Shape;421;p56"/>
          <p:cNvCxnSpPr/>
          <p:nvPr/>
        </p:nvCxnSpPr>
        <p:spPr>
          <a:xfrm>
            <a:off x="1881750" y="1296875"/>
            <a:ext cx="3600" cy="231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2" name="Google Shape;422;p56"/>
          <p:cNvSpPr txBox="1"/>
          <p:nvPr/>
        </p:nvSpPr>
        <p:spPr>
          <a:xfrm>
            <a:off x="5702475" y="3919975"/>
            <a:ext cx="28293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Task 2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Log A Shared Activity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423" name="Google Shape;423;p56"/>
          <p:cNvCxnSpPr/>
          <p:nvPr/>
        </p:nvCxnSpPr>
        <p:spPr>
          <a:xfrm>
            <a:off x="7115325" y="3649325"/>
            <a:ext cx="3600" cy="231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57"/>
          <p:cNvPicPr preferRelativeResize="0"/>
          <p:nvPr/>
        </p:nvPicPr>
        <p:blipFill rotWithShape="1">
          <a:blip r:embed="rId3">
            <a:alphaModFix/>
          </a:blip>
          <a:srcRect b="3" l="0" r="0" t="60460"/>
          <a:stretch/>
        </p:blipFill>
        <p:spPr>
          <a:xfrm>
            <a:off x="275963" y="1697850"/>
            <a:ext cx="8468623" cy="2092602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57"/>
          <p:cNvSpPr txBox="1"/>
          <p:nvPr/>
        </p:nvSpPr>
        <p:spPr>
          <a:xfrm>
            <a:off x="6314075" y="3913650"/>
            <a:ext cx="20886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Mood Shift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Motivated to Proud/Accomplished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430" name="Google Shape;430;p57"/>
          <p:cNvCxnSpPr/>
          <p:nvPr/>
        </p:nvCxnSpPr>
        <p:spPr>
          <a:xfrm rot="10800000">
            <a:off x="7354025" y="3611950"/>
            <a:ext cx="8700" cy="264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1" name="Google Shape;431;p57"/>
          <p:cNvSpPr txBox="1"/>
          <p:nvPr/>
        </p:nvSpPr>
        <p:spPr>
          <a:xfrm>
            <a:off x="1960900" y="394000"/>
            <a:ext cx="2629500" cy="7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Albert Sans"/>
                <a:ea typeface="Albert Sans"/>
                <a:cs typeface="Albert Sans"/>
                <a:sym typeface="Albert Sans"/>
              </a:rPr>
              <a:t>Task 3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lbert Sans"/>
                <a:ea typeface="Albert Sans"/>
                <a:cs typeface="Albert Sans"/>
                <a:sym typeface="Albert Sans"/>
              </a:rPr>
              <a:t>Express Encouragement and Support to Others</a:t>
            </a:r>
            <a:endParaRPr i="1">
              <a:latin typeface="Albert Sans"/>
              <a:ea typeface="Albert Sans"/>
              <a:cs typeface="Albert Sans"/>
              <a:sym typeface="Albert Sans"/>
            </a:endParaRPr>
          </a:p>
        </p:txBody>
      </p:sp>
      <p:cxnSp>
        <p:nvCxnSpPr>
          <p:cNvPr id="432" name="Google Shape;432;p57"/>
          <p:cNvCxnSpPr/>
          <p:nvPr/>
        </p:nvCxnSpPr>
        <p:spPr>
          <a:xfrm rot="10800000">
            <a:off x="3285175" y="1309025"/>
            <a:ext cx="1182300" cy="459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3" name="Google Shape;433;p57"/>
          <p:cNvCxnSpPr/>
          <p:nvPr/>
        </p:nvCxnSpPr>
        <p:spPr>
          <a:xfrm flipH="1">
            <a:off x="2183575" y="1309025"/>
            <a:ext cx="1101600" cy="414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8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Concept Video</a:t>
            </a:r>
            <a:endParaRPr/>
          </a:p>
        </p:txBody>
      </p:sp>
      <p:sp>
        <p:nvSpPr>
          <p:cNvPr id="439" name="Google Shape;439;p58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cxnSp>
        <p:nvCxnSpPr>
          <p:cNvPr id="440" name="Google Shape;440;p58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9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cxnSp>
        <p:nvCxnSpPr>
          <p:cNvPr id="446" name="Google Shape;446;p59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0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cxnSp>
        <p:nvCxnSpPr>
          <p:cNvPr id="452" name="Google Shape;452;p60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3" name="Google Shape;453;p60"/>
          <p:cNvSpPr txBox="1"/>
          <p:nvPr>
            <p:ph type="title"/>
          </p:nvPr>
        </p:nvSpPr>
        <p:spPr>
          <a:xfrm>
            <a:off x="1266625" y="47280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latin typeface="Alexandria Light"/>
                <a:ea typeface="Alexandria Light"/>
                <a:cs typeface="Alexandria Light"/>
                <a:sym typeface="Alexandria Light"/>
                <a:hlinkClick r:id="rId3"/>
              </a:rPr>
              <a:t>Figma</a:t>
            </a:r>
            <a:r>
              <a:rPr lang="en" sz="1900" u="sng"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endParaRPr sz="1900" u="sng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ead Funnel by Slidesgo">
  <a:themeElements>
    <a:clrScheme name="Simple Light">
      <a:dk1>
        <a:srgbClr val="15110E"/>
      </a:dk1>
      <a:lt1>
        <a:srgbClr val="FFFFFF"/>
      </a:lt1>
      <a:dk2>
        <a:srgbClr val="FF6B65"/>
      </a:dk2>
      <a:lt2>
        <a:srgbClr val="FF6B65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