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1" r:id="rId4"/>
    <p:sldMasterId id="2147483742" r:id="rId5"/>
    <p:sldMasterId id="214748374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y="5143500" cx="9144000"/>
  <p:notesSz cx="6858000" cy="9144000"/>
  <p:embeddedFontLst>
    <p:embeddedFont>
      <p:font typeface="Alexandria Light"/>
      <p:regular r:id="rId44"/>
      <p:bold r:id="rId45"/>
    </p:embeddedFont>
    <p:embeddedFont>
      <p:font typeface="Alexandria Medium"/>
      <p:regular r:id="rId46"/>
      <p:bold r:id="rId47"/>
    </p:embeddedFont>
    <p:embeddedFont>
      <p:font typeface="Albert Sans Light"/>
      <p:regular r:id="rId48"/>
      <p:bold r:id="rId49"/>
      <p:italic r:id="rId50"/>
      <p:boldItalic r:id="rId51"/>
    </p:embeddedFont>
    <p:embeddedFont>
      <p:font typeface="Albert Sans"/>
      <p:regular r:id="rId52"/>
      <p:bold r:id="rId53"/>
      <p:italic r:id="rId54"/>
      <p:boldItalic r:id="rId55"/>
    </p:embeddedFont>
    <p:embeddedFont>
      <p:font typeface="Alexandria"/>
      <p:regular r:id="rId56"/>
      <p:bold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font" Target="fonts/AlexandriaLight-regular.fntdata"/><Relationship Id="rId43" Type="http://schemas.openxmlformats.org/officeDocument/2006/relationships/slide" Target="slides/slide36.xml"/><Relationship Id="rId46" Type="http://schemas.openxmlformats.org/officeDocument/2006/relationships/font" Target="fonts/AlexandriaMedium-regular.fntdata"/><Relationship Id="rId45" Type="http://schemas.openxmlformats.org/officeDocument/2006/relationships/font" Target="fonts/AlexandriaLight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AlbertSansLight-regular.fntdata"/><Relationship Id="rId47" Type="http://schemas.openxmlformats.org/officeDocument/2006/relationships/font" Target="fonts/AlexandriaMedium-bold.fntdata"/><Relationship Id="rId49" Type="http://schemas.openxmlformats.org/officeDocument/2006/relationships/font" Target="fonts/AlbertSansLight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AlbertSansLight-boldItalic.fntdata"/><Relationship Id="rId50" Type="http://schemas.openxmlformats.org/officeDocument/2006/relationships/font" Target="fonts/AlbertSansLight-italic.fntdata"/><Relationship Id="rId53" Type="http://schemas.openxmlformats.org/officeDocument/2006/relationships/font" Target="fonts/AlbertSans-bold.fntdata"/><Relationship Id="rId52" Type="http://schemas.openxmlformats.org/officeDocument/2006/relationships/font" Target="fonts/AlbertSans-regular.fntdata"/><Relationship Id="rId11" Type="http://schemas.openxmlformats.org/officeDocument/2006/relationships/slide" Target="slides/slide4.xml"/><Relationship Id="rId55" Type="http://schemas.openxmlformats.org/officeDocument/2006/relationships/font" Target="fonts/AlbertSans-boldItalic.fntdata"/><Relationship Id="rId10" Type="http://schemas.openxmlformats.org/officeDocument/2006/relationships/slide" Target="slides/slide3.xml"/><Relationship Id="rId54" Type="http://schemas.openxmlformats.org/officeDocument/2006/relationships/font" Target="fonts/AlbertSans-italic.fntdata"/><Relationship Id="rId13" Type="http://schemas.openxmlformats.org/officeDocument/2006/relationships/slide" Target="slides/slide6.xml"/><Relationship Id="rId57" Type="http://schemas.openxmlformats.org/officeDocument/2006/relationships/font" Target="fonts/Alexandria-bold.fntdata"/><Relationship Id="rId12" Type="http://schemas.openxmlformats.org/officeDocument/2006/relationships/slide" Target="slides/slide5.xml"/><Relationship Id="rId56" Type="http://schemas.openxmlformats.org/officeDocument/2006/relationships/font" Target="fonts/Alexandria-regular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558abb5f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558abb5f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title: Designing for an active lifestyle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572bee519d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572bee519d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Team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919e37ea3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919e37ea3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8a48a7f2c4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8a48a7f2c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572bee519d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2572bee519d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 and team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Value Proposition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Problem/</a:t>
            </a:r>
            <a:r>
              <a:rPr lang="en"/>
              <a:t>solution</a:t>
            </a:r>
            <a:r>
              <a:rPr lang="en"/>
              <a:t> overview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919e37ea3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919e37ea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962678fa41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2962678fa41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919e37e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919e37e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962678fa41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962678fa41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962678fa4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962678fa4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2962678fa4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2962678fa4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962678fa41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2962678fa41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962678fa41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962678fa41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603a1d824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603a1d824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2603a1d8247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2603a1d8247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603a1d8247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2603a1d8247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603a1d8247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603a1d8247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603a1d8247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2603a1d8247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2603a1d8247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2603a1d8247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603a1d8247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2603a1d8247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603a1d8247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603a1d8247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603a1d8247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603a1d8247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962678fa41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962678fa41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603a1d8247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603a1d8247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2603a1d8247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603a1d8247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603a1d8247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2603a1d8247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603a1d8247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2603a1d8247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603a1d8247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603a1d8247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2603a1d8247_0_5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2603a1d8247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605298a6a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605298a6a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2605298a6ac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2605298a6ac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605298a6ac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605298a6ac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603a1d8247_0_1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603a1d8247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2603a1d8247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2603a1d8247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603a1d8247_0_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603a1d8247_0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2936888a8b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2936888a8b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4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" name="Google Shape;36;p7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6" name="Google Shape;76;p14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6" name="Google Shape;136;p23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9" name="Google Shape;139;p23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7" name="Google Shape;147;p24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9" name="Google Shape;149;p24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4" name="Google Shape;154;p25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2" name="Google Shape;172;p29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3" name="Google Shape;173;p29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4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4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5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4" name="Google Shape;194;p35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5" name="Google Shape;195;p35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6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6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9" name="Google Shape;199;p36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36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7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7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8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9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9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39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39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0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0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1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1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0" name="Google Shape;220;p41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2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3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28" name="Google Shape;228;p4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5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45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4" name="Google Shape;234;p45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5" name="Google Shape;235;p45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6" name="Google Shape;236;p45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7" name="Google Shape;237;p45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8" name="Google Shape;238;p45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39" name="Google Shape;239;p45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45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1" name="Google Shape;241;p45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2" name="Google Shape;242;p45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3" name="Google Shape;243;p45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4" name="Google Shape;244;p45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5" name="Google Shape;245;p45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45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47" name="Google Shape;247;p45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8" name="Google Shape;248;p45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6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6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6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3" name="Google Shape;253;p46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7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7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7" name="Google Shape;257;p47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8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8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1" name="Google Shape;261;p48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9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5" name="Google Shape;265;p49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0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0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9" name="Google Shape;269;p50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1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3" name="Google Shape;273;p5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4" name="Google Shape;274;p51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5" name="Google Shape;275;p51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76" name="Google Shape;276;p51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5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2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1" name="Google Shape;281;p5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2" name="Google Shape;282;p52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83" name="Google Shape;283;p52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4" name="Google Shape;284;p52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85" name="Google Shape;285;p52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6" name="Google Shape;286;p52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3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3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0" name="Google Shape;290;p5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1" name="Google Shape;291;p53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92" name="Google Shape;292;p53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3" name="Google Shape;293;p53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94" name="Google Shape;294;p53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5" name="Google Shape;295;p53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4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54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9" name="Google Shape;299;p5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0" name="Google Shape;300;p54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1" name="Google Shape;301;p54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2" name="Google Shape;302;p54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3" name="Google Shape;303;p54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4" name="Google Shape;304;p54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5" name="Google Shape;305;p54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06" name="Google Shape;306;p54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5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9" name="Google Shape;309;p5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0" name="Google Shape;310;p55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1" name="Google Shape;311;p55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2" name="Google Shape;312;p55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3" name="Google Shape;313;p55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4" name="Google Shape;314;p55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5" name="Google Shape;315;p55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6" name="Google Shape;316;p55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17" name="Google Shape;317;p55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8" name="Google Shape;318;p55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19" name="Google Shape;319;p55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20" name="Google Shape;320;p55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56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56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4" name="Google Shape;324;p56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25" name="Google Shape;325;p56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26" name="Google Shape;326;p56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5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0" name="Google Shape;330;p57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1" name="Google Shape;331;p57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2" name="Google Shape;332;p57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33" name="Google Shape;333;p57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4" name="Google Shape;334;p57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35" name="Google Shape;335;p57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60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6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6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1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9" name="Google Shape;349;p61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" name="Google Shape;350;p61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2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2" y="-2437"/>
            <a:ext cx="33212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6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6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4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66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66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6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66" name="Google Shape;366;p66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67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7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67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1" name="Google Shape;371;p67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2" name="Google Shape;372;p67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68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8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6" name="Google Shape;376;p68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7" name="Google Shape;377;p68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6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69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1" name="Google Shape;381;p6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2" name="Google Shape;382;p69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70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7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71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71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9" name="Google Shape;389;p71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0" name="Google Shape;390;p71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72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72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73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73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7" name="Google Shape;397;p73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4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74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7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7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75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05" name="Google Shape;405;p75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7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77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0" name="Google Shape;410;p77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11" name="Google Shape;411;p77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2" name="Google Shape;412;p77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3" name="Google Shape;413;p77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14" name="Google Shape;414;p77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5" name="Google Shape;415;p77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16" name="Google Shape;416;p77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7" name="Google Shape;417;p77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18" name="Google Shape;418;p77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9" name="Google Shape;419;p77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20" name="Google Shape;420;p77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1" name="Google Shape;421;p77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22" name="Google Shape;422;p77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3" name="Google Shape;423;p77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24" name="Google Shape;424;p77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5" name="Google Shape;425;p77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78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78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78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0" name="Google Shape;430;p78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79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79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4" name="Google Shape;434;p79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80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80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8" name="Google Shape;438;p80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8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81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2" name="Google Shape;442;p81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82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82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6" name="Google Shape;446;p82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83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83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0" name="Google Shape;450;p8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51" name="Google Shape;451;p83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2" name="Google Shape;452;p83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53" name="Google Shape;453;p83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8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8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84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8" name="Google Shape;458;p8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59" name="Google Shape;459;p84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60" name="Google Shape;460;p84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61" name="Google Shape;461;p84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62" name="Google Shape;462;p84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63" name="Google Shape;463;p84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85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85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67" name="Google Shape;467;p8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68" name="Google Shape;468;p85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69" name="Google Shape;469;p85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0" name="Google Shape;470;p85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71" name="Google Shape;471;p85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2" name="Google Shape;472;p85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86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86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6" name="Google Shape;476;p8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77" name="Google Shape;477;p86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78" name="Google Shape;478;p86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79" name="Google Shape;479;p86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80" name="Google Shape;480;p86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1" name="Google Shape;481;p86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2" name="Google Shape;482;p86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83" name="Google Shape;483;p86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87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6" name="Google Shape;486;p8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7" name="Google Shape;487;p87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88" name="Google Shape;488;p87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89" name="Google Shape;489;p87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90" name="Google Shape;490;p87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1" name="Google Shape;491;p87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2" name="Google Shape;492;p87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93" name="Google Shape;493;p87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94" name="Google Shape;494;p87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5" name="Google Shape;495;p87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6" name="Google Shape;496;p87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497" name="Google Shape;497;p87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88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8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01" name="Google Shape;501;p88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2" name="Google Shape;502;p88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03" name="Google Shape;503;p88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8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8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07" name="Google Shape;507;p89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8" name="Google Shape;508;p89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9" name="Google Shape;509;p89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10" name="Google Shape;510;p89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1" name="Google Shape;511;p89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12" name="Google Shape;512;p89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9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91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91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9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92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9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9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9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93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6" name="Google Shape;526;p93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27" name="Google Shape;527;p93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94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2" y="-2437"/>
            <a:ext cx="33212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9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9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9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96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3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60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85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88.xml"/><Relationship Id="rId25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89.xml"/><Relationship Id="rId5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91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2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4" name="Google Shape;184;p33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361" name="Google Shape;361;p65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  <p:sldLayoutId id="2147483739" r:id="rId30"/>
    <p:sldLayoutId id="2147483740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14.png"/><Relationship Id="rId5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9.jpg"/><Relationship Id="rId5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image" Target="../media/image33.jpg"/><Relationship Id="rId5" Type="http://schemas.openxmlformats.org/officeDocument/2006/relationships/image" Target="../media/image13.png"/><Relationship Id="rId6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jpg"/><Relationship Id="rId4" Type="http://schemas.openxmlformats.org/officeDocument/2006/relationships/image" Target="../media/image38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Relationship Id="rId4" Type="http://schemas.openxmlformats.org/officeDocument/2006/relationships/image" Target="../media/image26.png"/><Relationship Id="rId5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3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www.figma.com/proto/o21ZOGUERfum8vudOKwXJG/medfi?type=design&amp;node-id=48-3404&amp;t=nVXshqcC53BVkO0T-1&amp;scaling=scale-down&amp;page-id=0%3A1&amp;starting-point-node-id=48%3A3404&amp;mode=design" TargetMode="External"/><Relationship Id="rId4" Type="http://schemas.openxmlformats.org/officeDocument/2006/relationships/hyperlink" Target="https://www.figma.com/file/o21ZOGUERfum8vudOKwXJG/medfi?type=design&amp;node-id=0-1&amp;mode=design&amp;t=R1TzLN3Ww4joZXSa-0" TargetMode="External"/><Relationship Id="rId5" Type="http://schemas.openxmlformats.org/officeDocument/2006/relationships/hyperlink" Target="https://docs.google.com/document/d/1QNW21A2broCfvvAqYqJ1NMRexYUcQkIu-iat8EKgJFA/edit?usp=share_link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figma.com/proto/o21ZOGUERfum8vudOKwXJG/medfi?type=design&amp;node-id=48-3404&amp;t=YyCSrs1mbIjGU28B-1&amp;scaling=scale-down&amp;page-id=0%3A1&amp;starting-point-node-id=48%3A3404&amp;show-proto-sidebar=1&amp;mode=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7"/>
          <p:cNvSpPr txBox="1"/>
          <p:nvPr>
            <p:ph type="ctrTitle"/>
          </p:nvPr>
        </p:nvSpPr>
        <p:spPr>
          <a:xfrm>
            <a:off x="715100" y="2289600"/>
            <a:ext cx="45273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Interactive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Medium-Fi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Prototype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cxnSp>
        <p:nvCxnSpPr>
          <p:cNvPr id="541" name="Google Shape;541;p97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42" name="Google Shape;54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2825" y="3088700"/>
            <a:ext cx="1777250" cy="16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9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team:</a:t>
            </a:r>
            <a:endParaRPr/>
          </a:p>
        </p:txBody>
      </p:sp>
      <p:sp>
        <p:nvSpPr>
          <p:cNvPr id="548" name="Google Shape;548;p98"/>
          <p:cNvSpPr txBox="1"/>
          <p:nvPr>
            <p:ph idx="4" type="subTitle"/>
          </p:nvPr>
        </p:nvSpPr>
        <p:spPr>
          <a:xfrm>
            <a:off x="350610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 Warkenthien</a:t>
            </a:r>
            <a:endParaRPr/>
          </a:p>
        </p:txBody>
      </p:sp>
      <p:pic>
        <p:nvPicPr>
          <p:cNvPr id="549" name="Google Shape;54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30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0" name="Google Shape;550;p98"/>
          <p:cNvPicPr preferRelativeResize="0"/>
          <p:nvPr/>
        </p:nvPicPr>
        <p:blipFill rotWithShape="1">
          <a:blip r:embed="rId4">
            <a:alphaModFix/>
          </a:blip>
          <a:srcRect b="16635" l="0" r="0" t="16582"/>
          <a:stretch/>
        </p:blipFill>
        <p:spPr>
          <a:xfrm>
            <a:off x="791300" y="1387713"/>
            <a:ext cx="18255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1" name="Google Shape;551;p98"/>
          <p:cNvPicPr preferRelativeResize="0"/>
          <p:nvPr/>
        </p:nvPicPr>
        <p:blipFill rotWithShape="1">
          <a:blip r:embed="rId5">
            <a:alphaModFix/>
          </a:blip>
          <a:srcRect b="14668" l="0" r="0" t="0"/>
          <a:stretch/>
        </p:blipFill>
        <p:spPr>
          <a:xfrm>
            <a:off x="358065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rgbClr val="FF6B6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2" name="Google Shape;552;p98"/>
          <p:cNvSpPr txBox="1"/>
          <p:nvPr>
            <p:ph idx="4" type="subTitle"/>
          </p:nvPr>
        </p:nvSpPr>
        <p:spPr>
          <a:xfrm>
            <a:off x="6221800" y="337763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Elysia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Smyers</a:t>
            </a:r>
            <a:endParaRPr/>
          </a:p>
        </p:txBody>
      </p:sp>
      <p:sp>
        <p:nvSpPr>
          <p:cNvPr id="553" name="Google Shape;553;p98"/>
          <p:cNvSpPr txBox="1"/>
          <p:nvPr>
            <p:ph idx="4" type="subTitle"/>
          </p:nvPr>
        </p:nvSpPr>
        <p:spPr>
          <a:xfrm>
            <a:off x="63815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Fahad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Nabi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99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559" name="Google Shape;559;p99"/>
          <p:cNvSpPr txBox="1"/>
          <p:nvPr>
            <p:ph idx="4" type="subTitle"/>
          </p:nvPr>
        </p:nvSpPr>
        <p:spPr>
          <a:xfrm>
            <a:off x="2044975" y="1820425"/>
            <a:ext cx="2796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Problem/Solution Space Overview</a:t>
            </a:r>
            <a:endParaRPr/>
          </a:p>
        </p:txBody>
      </p:sp>
      <p:sp>
        <p:nvSpPr>
          <p:cNvPr id="560" name="Google Shape;560;p99"/>
          <p:cNvSpPr txBox="1"/>
          <p:nvPr>
            <p:ph type="title"/>
          </p:nvPr>
        </p:nvSpPr>
        <p:spPr>
          <a:xfrm>
            <a:off x="1506550" y="12716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01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61" name="Google Shape;561;p99"/>
          <p:cNvSpPr txBox="1"/>
          <p:nvPr>
            <p:ph idx="1" type="subTitle"/>
          </p:nvPr>
        </p:nvSpPr>
        <p:spPr>
          <a:xfrm>
            <a:off x="2044975" y="1271650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562" name="Google Shape;562;p99"/>
          <p:cNvSpPr txBox="1"/>
          <p:nvPr>
            <p:ph idx="3" type="title"/>
          </p:nvPr>
        </p:nvSpPr>
        <p:spPr>
          <a:xfrm>
            <a:off x="1506550" y="18204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2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63" name="Google Shape;563;p99"/>
          <p:cNvSpPr txBox="1"/>
          <p:nvPr>
            <p:ph idx="5" type="title"/>
          </p:nvPr>
        </p:nvSpPr>
        <p:spPr>
          <a:xfrm>
            <a:off x="1506550" y="25566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3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64" name="Google Shape;564;p99"/>
          <p:cNvSpPr txBox="1"/>
          <p:nvPr>
            <p:ph idx="6" type="subTitle"/>
          </p:nvPr>
        </p:nvSpPr>
        <p:spPr>
          <a:xfrm>
            <a:off x="2044975" y="255664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Values and Tensions </a:t>
            </a:r>
            <a:endParaRPr/>
          </a:p>
        </p:txBody>
      </p:sp>
      <p:sp>
        <p:nvSpPr>
          <p:cNvPr id="565" name="Google Shape;565;p99"/>
          <p:cNvSpPr txBox="1"/>
          <p:nvPr>
            <p:ph idx="7" type="title"/>
          </p:nvPr>
        </p:nvSpPr>
        <p:spPr>
          <a:xfrm>
            <a:off x="1506550" y="32928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</a:t>
            </a:r>
            <a:r>
              <a:rPr lang="en">
                <a:solidFill>
                  <a:srgbClr val="FF6B65"/>
                </a:solidFill>
              </a:rPr>
              <a:t>4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66" name="Google Shape;566;p99"/>
          <p:cNvSpPr txBox="1"/>
          <p:nvPr>
            <p:ph idx="8" type="subTitle"/>
          </p:nvPr>
        </p:nvSpPr>
        <p:spPr>
          <a:xfrm>
            <a:off x="2044975" y="329284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Tasks </a:t>
            </a:r>
            <a:endParaRPr/>
          </a:p>
        </p:txBody>
      </p:sp>
      <p:sp>
        <p:nvSpPr>
          <p:cNvPr id="567" name="Google Shape;567;p99"/>
          <p:cNvSpPr txBox="1"/>
          <p:nvPr>
            <p:ph idx="4" type="subTitle"/>
          </p:nvPr>
        </p:nvSpPr>
        <p:spPr>
          <a:xfrm>
            <a:off x="5380000" y="1439063"/>
            <a:ext cx="27966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Interface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Sketches</a:t>
            </a:r>
            <a:endParaRPr/>
          </a:p>
        </p:txBody>
      </p:sp>
      <p:sp>
        <p:nvSpPr>
          <p:cNvPr id="568" name="Google Shape;568;p99"/>
          <p:cNvSpPr txBox="1"/>
          <p:nvPr>
            <p:ph type="title"/>
          </p:nvPr>
        </p:nvSpPr>
        <p:spPr>
          <a:xfrm>
            <a:off x="1506550" y="37855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05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69" name="Google Shape;569;p99"/>
          <p:cNvSpPr txBox="1"/>
          <p:nvPr>
            <p:ph idx="1" type="subTitle"/>
          </p:nvPr>
        </p:nvSpPr>
        <p:spPr>
          <a:xfrm>
            <a:off x="2044975" y="3785500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and Key Measurements </a:t>
            </a:r>
            <a:endParaRPr/>
          </a:p>
        </p:txBody>
      </p:sp>
      <p:sp>
        <p:nvSpPr>
          <p:cNvPr id="570" name="Google Shape;570;p99"/>
          <p:cNvSpPr txBox="1"/>
          <p:nvPr>
            <p:ph idx="3" type="title"/>
          </p:nvPr>
        </p:nvSpPr>
        <p:spPr>
          <a:xfrm>
            <a:off x="4841575" y="1439062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06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71" name="Google Shape;571;p99"/>
          <p:cNvSpPr txBox="1"/>
          <p:nvPr>
            <p:ph idx="5" type="title"/>
          </p:nvPr>
        </p:nvSpPr>
        <p:spPr>
          <a:xfrm>
            <a:off x="4841575" y="2133887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07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72" name="Google Shape;572;p99"/>
          <p:cNvSpPr txBox="1"/>
          <p:nvPr>
            <p:ph idx="6" type="subTitle"/>
          </p:nvPr>
        </p:nvSpPr>
        <p:spPr>
          <a:xfrm>
            <a:off x="5380000" y="2133875"/>
            <a:ext cx="23817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Medium-Fi Task Flows</a:t>
            </a:r>
            <a:endParaRPr/>
          </a:p>
        </p:txBody>
      </p:sp>
      <p:sp>
        <p:nvSpPr>
          <p:cNvPr id="573" name="Google Shape;573;p99"/>
          <p:cNvSpPr txBox="1"/>
          <p:nvPr>
            <p:ph idx="7" type="title"/>
          </p:nvPr>
        </p:nvSpPr>
        <p:spPr>
          <a:xfrm>
            <a:off x="4841575" y="2870087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08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74" name="Google Shape;574;p99"/>
          <p:cNvSpPr txBox="1"/>
          <p:nvPr>
            <p:ph idx="8" type="subTitle"/>
          </p:nvPr>
        </p:nvSpPr>
        <p:spPr>
          <a:xfrm>
            <a:off x="5380000" y="287008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</p:txBody>
      </p:sp>
      <p:sp>
        <p:nvSpPr>
          <p:cNvPr id="575" name="Google Shape;575;p99"/>
          <p:cNvSpPr txBox="1"/>
          <p:nvPr>
            <p:ph idx="7" type="title"/>
          </p:nvPr>
        </p:nvSpPr>
        <p:spPr>
          <a:xfrm>
            <a:off x="4897112" y="36742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09</a:t>
            </a:r>
            <a:endParaRPr>
              <a:solidFill>
                <a:srgbClr val="FF6B65"/>
              </a:solidFill>
            </a:endParaRPr>
          </a:p>
        </p:txBody>
      </p:sp>
      <p:sp>
        <p:nvSpPr>
          <p:cNvPr id="576" name="Google Shape;576;p99"/>
          <p:cNvSpPr txBox="1"/>
          <p:nvPr>
            <p:ph idx="8" type="subTitle"/>
          </p:nvPr>
        </p:nvSpPr>
        <p:spPr>
          <a:xfrm>
            <a:off x="5435537" y="367424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0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Value Proposition</a:t>
            </a:r>
            <a:endParaRPr sz="5200"/>
          </a:p>
        </p:txBody>
      </p:sp>
      <p:sp>
        <p:nvSpPr>
          <p:cNvPr id="582" name="Google Shape;582;p10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01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583" name="Google Shape;583;p10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01"/>
          <p:cNvSpPr txBox="1"/>
          <p:nvPr>
            <p:ph type="title"/>
          </p:nvPr>
        </p:nvSpPr>
        <p:spPr>
          <a:xfrm>
            <a:off x="715100" y="983000"/>
            <a:ext cx="7713900" cy="220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Our platform is a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community-focused</a:t>
            </a:r>
            <a:r>
              <a:rPr lang="en" sz="2000"/>
              <a:t> platform designed for individuals undergoing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lifestyle transitions</a:t>
            </a:r>
            <a:r>
              <a:rPr lang="en" sz="2000"/>
              <a:t>. We prioritize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physical and mental</a:t>
            </a:r>
            <a:r>
              <a:rPr lang="en" sz="2000"/>
              <a:t> wellness by encouraging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group-goal</a:t>
            </a:r>
            <a:r>
              <a:rPr lang="en" sz="2000"/>
              <a:t> accomplishments, uniting people in their shared journey towards better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well-being</a:t>
            </a:r>
            <a:r>
              <a:rPr lang="en" sz="2000"/>
              <a:t>.</a:t>
            </a:r>
            <a:endParaRPr sz="2000"/>
          </a:p>
        </p:txBody>
      </p:sp>
      <p:sp>
        <p:nvSpPr>
          <p:cNvPr id="589" name="Google Shape;589;p101"/>
          <p:cNvSpPr txBox="1"/>
          <p:nvPr>
            <p:ph idx="3" type="subTitle"/>
          </p:nvPr>
        </p:nvSpPr>
        <p:spPr>
          <a:xfrm>
            <a:off x="715050" y="3268125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Our Mission Statement</a:t>
            </a:r>
            <a:r>
              <a:rPr i="1" lang="en"/>
              <a:t>: A collective pursuit of well-being.</a:t>
            </a:r>
            <a:endParaRPr i="1"/>
          </a:p>
        </p:txBody>
      </p:sp>
      <p:cxnSp>
        <p:nvCxnSpPr>
          <p:cNvPr id="590" name="Google Shape;590;p101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1" name="Google Shape;591;p101"/>
          <p:cNvSpPr txBox="1"/>
          <p:nvPr>
            <p:ph idx="1" type="subTitle"/>
          </p:nvPr>
        </p:nvSpPr>
        <p:spPr>
          <a:xfrm>
            <a:off x="715050" y="9910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About:</a:t>
            </a:r>
            <a:endParaRPr b="1" sz="2400"/>
          </a:p>
        </p:txBody>
      </p:sp>
      <p:sp>
        <p:nvSpPr>
          <p:cNvPr id="592" name="Google Shape;592;p101"/>
          <p:cNvSpPr txBox="1"/>
          <p:nvPr>
            <p:ph idx="3" type="subTitle"/>
          </p:nvPr>
        </p:nvSpPr>
        <p:spPr>
          <a:xfrm>
            <a:off x="715100" y="35909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Name Origin</a:t>
            </a:r>
            <a:r>
              <a:rPr i="1" lang="en"/>
              <a:t>: Derived from the Greek word, Enosis, which refers to the movement of communities that formed the modern political and social union of Greece</a:t>
            </a:r>
            <a:endParaRPr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2"/>
          <p:cNvSpPr txBox="1"/>
          <p:nvPr>
            <p:ph type="title"/>
          </p:nvPr>
        </p:nvSpPr>
        <p:spPr>
          <a:xfrm>
            <a:off x="745950" y="1285200"/>
            <a:ext cx="58926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Key User Benefit</a:t>
            </a:r>
            <a:r>
              <a:rPr lang="en" sz="4000"/>
              <a:t>: </a:t>
            </a:r>
            <a:endParaRPr sz="4000"/>
          </a:p>
        </p:txBody>
      </p:sp>
      <p:sp>
        <p:nvSpPr>
          <p:cNvPr id="598" name="Google Shape;598;p102"/>
          <p:cNvSpPr txBox="1"/>
          <p:nvPr>
            <p:ph idx="1" type="body"/>
          </p:nvPr>
        </p:nvSpPr>
        <p:spPr>
          <a:xfrm>
            <a:off x="745950" y="1833900"/>
            <a:ext cx="7652100" cy="20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Leverage the power of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community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to motivate, inspire, and drive progress.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No one goes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through a lifestyle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or wellbeing change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alone.</a:t>
            </a:r>
            <a:endParaRPr b="1" sz="31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0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Problem and Solution Space Overview</a:t>
            </a:r>
            <a:endParaRPr sz="4200"/>
          </a:p>
        </p:txBody>
      </p:sp>
      <p:sp>
        <p:nvSpPr>
          <p:cNvPr id="604" name="Google Shape;604;p103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02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605" name="Google Shape;605;p10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Problem Space</a:t>
            </a:r>
            <a:r>
              <a:rPr lang="en" sz="4000"/>
              <a:t>:</a:t>
            </a:r>
            <a:endParaRPr sz="4000"/>
          </a:p>
        </p:txBody>
      </p:sp>
      <p:sp>
        <p:nvSpPr>
          <p:cNvPr id="611" name="Google Shape;611;p104"/>
          <p:cNvSpPr txBox="1"/>
          <p:nvPr>
            <p:ph idx="1" type="subTitle"/>
          </p:nvPr>
        </p:nvSpPr>
        <p:spPr>
          <a:xfrm>
            <a:off x="715050" y="17382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Lifestyle transitions can often be lonely, causing feelings of isolation, discouragement, and a sense of being overwhelmed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612" name="Google Shape;612;p104"/>
          <p:cNvSpPr txBox="1"/>
          <p:nvPr>
            <p:ph idx="2" type="title"/>
          </p:nvPr>
        </p:nvSpPr>
        <p:spPr>
          <a:xfrm>
            <a:off x="715050" y="254675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Solution Space:</a:t>
            </a:r>
            <a:endParaRPr sz="4000"/>
          </a:p>
        </p:txBody>
      </p:sp>
      <p:sp>
        <p:nvSpPr>
          <p:cNvPr id="613" name="Google Shape;613;p104"/>
          <p:cNvSpPr txBox="1"/>
          <p:nvPr>
            <p:ph idx="3" type="subTitle"/>
          </p:nvPr>
        </p:nvSpPr>
        <p:spPr>
          <a:xfrm>
            <a:off x="715050" y="34224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By setting shared goals, members can motivate and push each other forward, creating a snowball effect of positivity and progress</a:t>
            </a:r>
            <a:endParaRPr sz="19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0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Design Values</a:t>
            </a:r>
            <a:endParaRPr sz="5200"/>
          </a:p>
        </p:txBody>
      </p:sp>
      <p:sp>
        <p:nvSpPr>
          <p:cNvPr id="619" name="Google Shape;619;p105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620" name="Google Shape;620;p105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6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Design Values</a:t>
            </a:r>
            <a:endParaRPr sz="3800"/>
          </a:p>
        </p:txBody>
      </p:sp>
      <p:pic>
        <p:nvPicPr>
          <p:cNvPr id="626" name="Google Shape;62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500" y="1483900"/>
            <a:ext cx="7232801" cy="247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07"/>
          <p:cNvSpPr txBox="1"/>
          <p:nvPr>
            <p:ph type="title"/>
          </p:nvPr>
        </p:nvSpPr>
        <p:spPr>
          <a:xfrm>
            <a:off x="715100" y="535000"/>
            <a:ext cx="49782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Balancing Tensions</a:t>
            </a:r>
            <a:endParaRPr sz="3800"/>
          </a:p>
        </p:txBody>
      </p:sp>
      <p:pic>
        <p:nvPicPr>
          <p:cNvPr id="632" name="Google Shape;63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4650" y="1483900"/>
            <a:ext cx="4332649" cy="290419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107"/>
          <p:cNvSpPr txBox="1"/>
          <p:nvPr>
            <p:ph idx="4294967295" type="body"/>
          </p:nvPr>
        </p:nvSpPr>
        <p:spPr>
          <a:xfrm>
            <a:off x="715100" y="1345650"/>
            <a:ext cx="37269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the right balance between design values will require extreme user testing, ongoing user feedback, and evaluating tradeoffs with our MVP.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9075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200"/>
              <a:buChar char="●"/>
            </a:pPr>
            <a:r>
              <a:rPr lang="en"/>
              <a:t>Inclusivity vs. Individuality: </a:t>
            </a:r>
            <a:r>
              <a:rPr lang="en" sz="1100">
                <a:solidFill>
                  <a:srgbClr val="1C1917"/>
                </a:solidFill>
              </a:rPr>
              <a:t>While building an inclusive community, specific individual preferences may not be represented → </a:t>
            </a:r>
            <a:r>
              <a:rPr b="1" lang="en" sz="1100">
                <a:solidFill>
                  <a:srgbClr val="1C1917"/>
                </a:solidFill>
              </a:rPr>
              <a:t>1 on 1 Biweekly Coffee Match/Pairings </a:t>
            </a:r>
            <a:endParaRPr b="1" sz="1100">
              <a:solidFill>
                <a:srgbClr val="1C1917"/>
              </a:solidFill>
            </a:endParaRPr>
          </a:p>
          <a:p>
            <a:pPr indent="-219075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6B65"/>
              </a:buClr>
              <a:buSzPts val="1200"/>
              <a:buChar char="●"/>
            </a:pPr>
            <a:r>
              <a:rPr lang="en"/>
              <a:t>Community vs. Privacy: Building community requires one to put themselves out there, and share individual life experiences which may be private </a:t>
            </a:r>
            <a:r>
              <a:rPr lang="en" sz="1100">
                <a:solidFill>
                  <a:srgbClr val="1C1917"/>
                </a:solidFill>
              </a:rPr>
              <a:t>→ </a:t>
            </a:r>
            <a:r>
              <a:rPr b="1" lang="en" sz="1100">
                <a:solidFill>
                  <a:srgbClr val="1C1917"/>
                </a:solidFill>
              </a:rPr>
              <a:t>Group Leaders and Establishing Platform and Community Norms </a:t>
            </a:r>
            <a:endParaRPr/>
          </a:p>
          <a:p>
            <a:pPr indent="-219075" lvl="0" marL="228600" rtl="0" algn="l">
              <a:spcBef>
                <a:spcPts val="1000"/>
              </a:spcBef>
              <a:spcAft>
                <a:spcPts val="0"/>
              </a:spcAft>
              <a:buClr>
                <a:srgbClr val="FF6B65"/>
              </a:buClr>
              <a:buSzPts val="1200"/>
              <a:buChar char="●"/>
            </a:pPr>
            <a:r>
              <a:rPr lang="en"/>
              <a:t>Wellness vs. Accountability: Strict accountability may have adverse effects on one’s own wellness if they aren’t aware of their limitations </a:t>
            </a:r>
            <a:r>
              <a:rPr lang="en" sz="1100">
                <a:solidFill>
                  <a:srgbClr val="1C1917"/>
                </a:solidFill>
              </a:rPr>
              <a:t>→ </a:t>
            </a:r>
            <a:r>
              <a:rPr b="1" lang="en" sz="1100">
                <a:solidFill>
                  <a:srgbClr val="1C1917"/>
                </a:solidFill>
              </a:rPr>
              <a:t>Weekly Wellness Check-In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0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Key Tasks</a:t>
            </a:r>
            <a:endParaRPr sz="5200"/>
          </a:p>
        </p:txBody>
      </p:sp>
      <p:sp>
        <p:nvSpPr>
          <p:cNvPr id="639" name="Google Shape;639;p10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04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640" name="Google Shape;640;p10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09"/>
          <p:cNvSpPr txBox="1"/>
          <p:nvPr>
            <p:ph type="title"/>
          </p:nvPr>
        </p:nvSpPr>
        <p:spPr>
          <a:xfrm>
            <a:off x="855300" y="1073400"/>
            <a:ext cx="6731700" cy="31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SIMPLE</a:t>
            </a:r>
            <a:r>
              <a:rPr lang="en" sz="2400"/>
              <a:t> 			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Log</a:t>
            </a:r>
            <a:r>
              <a:rPr lang="en" sz="2400"/>
              <a:t> A Physical Activity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 </a:t>
            </a:r>
            <a:endParaRPr b="1"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TASK</a:t>
            </a:r>
            <a:r>
              <a:rPr lang="en" sz="2400"/>
              <a:t>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MODERATE</a:t>
            </a:r>
            <a:r>
              <a:rPr lang="en" sz="2400"/>
              <a:t> 	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Search</a:t>
            </a:r>
            <a:r>
              <a:rPr lang="en" sz="2400"/>
              <a:t> For/Add A Friend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TASK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COMPLEX</a:t>
            </a:r>
            <a:r>
              <a:rPr lang="en" sz="2400"/>
              <a:t> 		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Create </a:t>
            </a:r>
            <a:r>
              <a:rPr lang="en" sz="2400"/>
              <a:t>A Group</a:t>
            </a:r>
            <a:r>
              <a:rPr lang="en" sz="2400"/>
              <a:t>				TASK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646" name="Google Shape;646;p109"/>
          <p:cNvPicPr preferRelativeResize="0"/>
          <p:nvPr/>
        </p:nvPicPr>
        <p:blipFill rotWithShape="1">
          <a:blip r:embed="rId3">
            <a:alphaModFix/>
          </a:blip>
          <a:srcRect b="0" l="12287" r="14484" t="0"/>
          <a:stretch/>
        </p:blipFill>
        <p:spPr>
          <a:xfrm>
            <a:off x="7025163" y="719500"/>
            <a:ext cx="1769499" cy="89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109"/>
          <p:cNvPicPr preferRelativeResize="0"/>
          <p:nvPr/>
        </p:nvPicPr>
        <p:blipFill rotWithShape="1">
          <a:blip r:embed="rId4">
            <a:alphaModFix/>
          </a:blip>
          <a:srcRect b="7661" l="11388" r="9578" t="10310"/>
          <a:stretch/>
        </p:blipFill>
        <p:spPr>
          <a:xfrm>
            <a:off x="7317075" y="1894575"/>
            <a:ext cx="1185675" cy="123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1550" y="3207675"/>
            <a:ext cx="1356725" cy="135672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109"/>
          <p:cNvSpPr txBox="1"/>
          <p:nvPr>
            <p:ph type="title"/>
          </p:nvPr>
        </p:nvSpPr>
        <p:spPr>
          <a:xfrm>
            <a:off x="310625" y="1235850"/>
            <a:ext cx="484500" cy="31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 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II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III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1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Usability Goals and Key Measurements</a:t>
            </a:r>
            <a:endParaRPr sz="4200"/>
          </a:p>
        </p:txBody>
      </p:sp>
      <p:sp>
        <p:nvSpPr>
          <p:cNvPr id="655" name="Google Shape;655;p11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05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656" name="Google Shape;656;p11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1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Goals:</a:t>
            </a:r>
            <a:endParaRPr/>
          </a:p>
        </p:txBody>
      </p:sp>
      <p:sp>
        <p:nvSpPr>
          <p:cNvPr id="662" name="Google Shape;662;p111"/>
          <p:cNvSpPr txBox="1"/>
          <p:nvPr>
            <p:ph idx="2" type="subTitle"/>
          </p:nvPr>
        </p:nvSpPr>
        <p:spPr>
          <a:xfrm>
            <a:off x="486050" y="3400550"/>
            <a:ext cx="2312700" cy="125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user have fun signing the guest book of a goal?</a:t>
            </a:r>
            <a:endParaRPr/>
          </a:p>
        </p:txBody>
      </p:sp>
      <p:sp>
        <p:nvSpPr>
          <p:cNvPr id="663" name="Google Shape;663;p111"/>
          <p:cNvSpPr txBox="1"/>
          <p:nvPr>
            <p:ph idx="4" type="subTitle"/>
          </p:nvPr>
        </p:nvSpPr>
        <p:spPr>
          <a:xfrm>
            <a:off x="3131900" y="3282550"/>
            <a:ext cx="2859900" cy="117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Learnability: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user log activities faster the second time?</a:t>
            </a:r>
            <a:endParaRPr/>
          </a:p>
        </p:txBody>
      </p:sp>
      <p:sp>
        <p:nvSpPr>
          <p:cNvPr id="664" name="Google Shape;664;p111"/>
          <p:cNvSpPr txBox="1"/>
          <p:nvPr>
            <p:ph idx="6" type="subTitle"/>
          </p:nvPr>
        </p:nvSpPr>
        <p:spPr>
          <a:xfrm>
            <a:off x="6110775" y="3375800"/>
            <a:ext cx="2565000" cy="130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Efficiency</a:t>
            </a:r>
            <a:r>
              <a:rPr lang="en"/>
              <a:t>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completing this task be easy and not a waste of effort?</a:t>
            </a:r>
            <a:endParaRPr/>
          </a:p>
        </p:txBody>
      </p:sp>
      <p:pic>
        <p:nvPicPr>
          <p:cNvPr id="665" name="Google Shape;665;p111"/>
          <p:cNvPicPr preferRelativeResize="0"/>
          <p:nvPr/>
        </p:nvPicPr>
        <p:blipFill rotWithShape="1">
          <a:blip r:embed="rId3">
            <a:alphaModFix/>
          </a:blip>
          <a:srcRect b="12724" l="0" r="0" t="0"/>
          <a:stretch/>
        </p:blipFill>
        <p:spPr>
          <a:xfrm>
            <a:off x="962426" y="1612867"/>
            <a:ext cx="1493475" cy="130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11"/>
          <p:cNvPicPr preferRelativeResize="0"/>
          <p:nvPr/>
        </p:nvPicPr>
        <p:blipFill rotWithShape="1">
          <a:blip r:embed="rId4">
            <a:alphaModFix/>
          </a:blip>
          <a:srcRect b="13337" l="0" r="0" t="0"/>
          <a:stretch/>
        </p:blipFill>
        <p:spPr>
          <a:xfrm>
            <a:off x="3826763" y="1610788"/>
            <a:ext cx="1490471" cy="1307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11"/>
          <p:cNvPicPr preferRelativeResize="0"/>
          <p:nvPr/>
        </p:nvPicPr>
        <p:blipFill rotWithShape="1">
          <a:blip r:embed="rId5">
            <a:alphaModFix/>
          </a:blip>
          <a:srcRect b="16638" l="0" r="0" t="0"/>
          <a:stretch/>
        </p:blipFill>
        <p:spPr>
          <a:xfrm>
            <a:off x="6506895" y="1610788"/>
            <a:ext cx="1490472" cy="1307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1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Metrics</a:t>
            </a:r>
            <a:endParaRPr/>
          </a:p>
        </p:txBody>
      </p:sp>
      <p:sp>
        <p:nvSpPr>
          <p:cNvPr id="673" name="Google Shape;673;p112"/>
          <p:cNvSpPr txBox="1"/>
          <p:nvPr>
            <p:ph idx="2" type="subTitle"/>
          </p:nvPr>
        </p:nvSpPr>
        <p:spPr>
          <a:xfrm>
            <a:off x="481225" y="1317600"/>
            <a:ext cx="2451900" cy="144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Fun Key Metric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(Scale of 1-5): 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Does the participant have fun signing the guest book?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674" name="Google Shape;674;p112"/>
          <p:cNvSpPr txBox="1"/>
          <p:nvPr>
            <p:ph idx="4" type="subTitle"/>
          </p:nvPr>
        </p:nvSpPr>
        <p:spPr>
          <a:xfrm>
            <a:off x="3344825" y="1574900"/>
            <a:ext cx="24519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Learnability Key Metric (Minutes/Seconds):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Task Completion Time?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675" name="Google Shape;675;p112"/>
          <p:cNvSpPr txBox="1"/>
          <p:nvPr>
            <p:ph idx="4" type="subTitle"/>
          </p:nvPr>
        </p:nvSpPr>
        <p:spPr>
          <a:xfrm>
            <a:off x="6544350" y="1748467"/>
            <a:ext cx="23127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Efficiency Key Metric (Scale 1-5):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How easy is the task to complete?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676" name="Google Shape;676;p112"/>
          <p:cNvPicPr preferRelativeResize="0"/>
          <p:nvPr/>
        </p:nvPicPr>
        <p:blipFill rotWithShape="1">
          <a:blip r:embed="rId3">
            <a:alphaModFix/>
          </a:blip>
          <a:srcRect b="13524" l="0" r="0" t="0"/>
          <a:stretch/>
        </p:blipFill>
        <p:spPr>
          <a:xfrm>
            <a:off x="869779" y="3082950"/>
            <a:ext cx="1674801" cy="144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112"/>
          <p:cNvPicPr preferRelativeResize="0"/>
          <p:nvPr/>
        </p:nvPicPr>
        <p:blipFill rotWithShape="1">
          <a:blip r:embed="rId4">
            <a:alphaModFix/>
          </a:blip>
          <a:srcRect b="14140" l="0" r="0" t="0"/>
          <a:stretch/>
        </p:blipFill>
        <p:spPr>
          <a:xfrm>
            <a:off x="3734099" y="2946835"/>
            <a:ext cx="1673352" cy="144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112"/>
          <p:cNvPicPr preferRelativeResize="0"/>
          <p:nvPr/>
        </p:nvPicPr>
        <p:blipFill rotWithShape="1">
          <a:blip r:embed="rId5">
            <a:alphaModFix/>
          </a:blip>
          <a:srcRect b="15483" l="0" r="0" t="0"/>
          <a:stretch/>
        </p:blipFill>
        <p:spPr>
          <a:xfrm>
            <a:off x="6792884" y="2901926"/>
            <a:ext cx="1815625" cy="153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1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Aligning Product Development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Usability Goals/Metrics</a:t>
            </a:r>
            <a:endParaRPr/>
          </a:p>
        </p:txBody>
      </p:sp>
      <p:pic>
        <p:nvPicPr>
          <p:cNvPr id="684" name="Google Shape;684;p113"/>
          <p:cNvPicPr preferRelativeResize="0"/>
          <p:nvPr/>
        </p:nvPicPr>
        <p:blipFill rotWithShape="1">
          <a:blip r:embed="rId3">
            <a:alphaModFix/>
          </a:blip>
          <a:srcRect b="12724" l="0" r="0" t="0"/>
          <a:stretch/>
        </p:blipFill>
        <p:spPr>
          <a:xfrm>
            <a:off x="658825" y="2208544"/>
            <a:ext cx="864083" cy="748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13"/>
          <p:cNvPicPr preferRelativeResize="0"/>
          <p:nvPr/>
        </p:nvPicPr>
        <p:blipFill rotWithShape="1">
          <a:blip r:embed="rId4">
            <a:alphaModFix/>
          </a:blip>
          <a:srcRect b="13337" l="0" r="0" t="0"/>
          <a:stretch/>
        </p:blipFill>
        <p:spPr>
          <a:xfrm>
            <a:off x="3547903" y="2207350"/>
            <a:ext cx="862344" cy="75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113"/>
          <p:cNvPicPr preferRelativeResize="0"/>
          <p:nvPr/>
        </p:nvPicPr>
        <p:blipFill rotWithShape="1">
          <a:blip r:embed="rId5">
            <a:alphaModFix/>
          </a:blip>
          <a:srcRect b="16638" l="0" r="0" t="0"/>
          <a:stretch/>
        </p:blipFill>
        <p:spPr>
          <a:xfrm>
            <a:off x="6212643" y="2207338"/>
            <a:ext cx="862344" cy="75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113"/>
          <p:cNvPicPr preferRelativeResize="0"/>
          <p:nvPr/>
        </p:nvPicPr>
        <p:blipFill rotWithShape="1">
          <a:blip r:embed="rId6">
            <a:alphaModFix/>
          </a:blip>
          <a:srcRect b="13524" l="0" r="0" t="0"/>
          <a:stretch/>
        </p:blipFill>
        <p:spPr>
          <a:xfrm>
            <a:off x="1606375" y="2249057"/>
            <a:ext cx="793982" cy="66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113"/>
          <p:cNvPicPr preferRelativeResize="0"/>
          <p:nvPr/>
        </p:nvPicPr>
        <p:blipFill rotWithShape="1">
          <a:blip r:embed="rId7">
            <a:alphaModFix/>
          </a:blip>
          <a:srcRect b="14140" l="0" r="0" t="0"/>
          <a:stretch/>
        </p:blipFill>
        <p:spPr>
          <a:xfrm>
            <a:off x="4410244" y="2249882"/>
            <a:ext cx="793296" cy="66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113"/>
          <p:cNvPicPr preferRelativeResize="0"/>
          <p:nvPr/>
        </p:nvPicPr>
        <p:blipFill rotWithShape="1">
          <a:blip r:embed="rId8">
            <a:alphaModFix/>
          </a:blip>
          <a:srcRect b="15483" l="0" r="0" t="0"/>
          <a:stretch/>
        </p:blipFill>
        <p:spPr>
          <a:xfrm>
            <a:off x="7208804" y="2251038"/>
            <a:ext cx="860746" cy="707152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13"/>
          <p:cNvSpPr txBox="1"/>
          <p:nvPr/>
        </p:nvSpPr>
        <p:spPr>
          <a:xfrm>
            <a:off x="450675" y="1634450"/>
            <a:ext cx="196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Fun</a:t>
            </a:r>
            <a:endParaRPr/>
          </a:p>
        </p:txBody>
      </p:sp>
      <p:sp>
        <p:nvSpPr>
          <p:cNvPr id="691" name="Google Shape;691;p113"/>
          <p:cNvSpPr txBox="1"/>
          <p:nvPr/>
        </p:nvSpPr>
        <p:spPr>
          <a:xfrm>
            <a:off x="781150" y="1634450"/>
            <a:ext cx="722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Learnability</a:t>
            </a:r>
            <a:endParaRPr/>
          </a:p>
        </p:txBody>
      </p:sp>
      <p:sp>
        <p:nvSpPr>
          <p:cNvPr id="692" name="Google Shape;692;p113"/>
          <p:cNvSpPr txBox="1"/>
          <p:nvPr/>
        </p:nvSpPr>
        <p:spPr>
          <a:xfrm>
            <a:off x="5853198" y="1634450"/>
            <a:ext cx="257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Efficiency</a:t>
            </a:r>
            <a:endParaRPr/>
          </a:p>
        </p:txBody>
      </p:sp>
      <p:sp>
        <p:nvSpPr>
          <p:cNvPr id="693" name="Google Shape;693;p113"/>
          <p:cNvSpPr txBox="1"/>
          <p:nvPr>
            <p:ph idx="2" type="subTitle"/>
          </p:nvPr>
        </p:nvSpPr>
        <p:spPr>
          <a:xfrm>
            <a:off x="450675" y="2958200"/>
            <a:ext cx="2291100" cy="125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Reveal the Log Book </a:t>
            </a:r>
            <a:r>
              <a:rPr lang="en" sz="1400"/>
              <a:t>Only </a:t>
            </a:r>
            <a:r>
              <a:rPr lang="en" sz="1400"/>
              <a:t>To Users </a:t>
            </a:r>
            <a:r>
              <a:rPr lang="en" sz="1400"/>
              <a:t>Whose</a:t>
            </a:r>
            <a:r>
              <a:rPr lang="en" sz="1400"/>
              <a:t> Activity Completes</a:t>
            </a:r>
            <a:r>
              <a:rPr lang="en" sz="1400"/>
              <a:t> </a:t>
            </a:r>
            <a:r>
              <a:rPr lang="en" sz="1400"/>
              <a:t> </a:t>
            </a:r>
            <a:r>
              <a:rPr lang="en" sz="1400"/>
              <a:t>Shared </a:t>
            </a:r>
            <a:r>
              <a:rPr lang="en" sz="1400"/>
              <a:t>Group Goal </a:t>
            </a:r>
            <a:endParaRPr sz="1400"/>
          </a:p>
        </p:txBody>
      </p:sp>
      <p:sp>
        <p:nvSpPr>
          <p:cNvPr id="694" name="Google Shape;694;p113"/>
          <p:cNvSpPr txBox="1"/>
          <p:nvPr>
            <p:ph idx="2" type="subTitle"/>
          </p:nvPr>
        </p:nvSpPr>
        <p:spPr>
          <a:xfrm>
            <a:off x="3026950" y="2958200"/>
            <a:ext cx="2729400" cy="125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Provide Visual Components of Key Activities And Simplify Logging UX: 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“</a:t>
            </a:r>
            <a:r>
              <a:rPr lang="en" sz="1400"/>
              <a:t>I did [X] for [Y]”</a:t>
            </a:r>
            <a:endParaRPr sz="1400"/>
          </a:p>
        </p:txBody>
      </p:sp>
      <p:sp>
        <p:nvSpPr>
          <p:cNvPr id="695" name="Google Shape;695;p113"/>
          <p:cNvSpPr txBox="1"/>
          <p:nvPr>
            <p:ph idx="2" type="subTitle"/>
          </p:nvPr>
        </p:nvSpPr>
        <p:spPr>
          <a:xfrm>
            <a:off x="5853200" y="2958200"/>
            <a:ext cx="2575800" cy="125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Streamlining UX Workflow When Adding Members and Creating Shared Groups</a:t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14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Revised Interface </a:t>
            </a:r>
            <a:endParaRPr sz="4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Changes</a:t>
            </a:r>
            <a:endParaRPr sz="4200"/>
          </a:p>
        </p:txBody>
      </p:sp>
      <p:sp>
        <p:nvSpPr>
          <p:cNvPr id="701" name="Google Shape;701;p114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06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702" name="Google Shape;702;p114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1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Design Change #1: Navigation Bar</a:t>
            </a:r>
            <a:endParaRPr/>
          </a:p>
        </p:txBody>
      </p:sp>
      <p:pic>
        <p:nvPicPr>
          <p:cNvPr id="708" name="Google Shape;70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175" y="1350400"/>
            <a:ext cx="2189800" cy="316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5266" y="1350400"/>
            <a:ext cx="2098158" cy="3085524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15"/>
          <p:cNvSpPr txBox="1"/>
          <p:nvPr>
            <p:ph type="title"/>
          </p:nvPr>
        </p:nvSpPr>
        <p:spPr>
          <a:xfrm>
            <a:off x="289575" y="3234650"/>
            <a:ext cx="171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Confusion Over Page Location And Where Users Are </a:t>
            </a:r>
            <a:endParaRPr sz="1200"/>
          </a:p>
        </p:txBody>
      </p:sp>
      <p:sp>
        <p:nvSpPr>
          <p:cNvPr id="711" name="Google Shape;711;p115"/>
          <p:cNvSpPr txBox="1"/>
          <p:nvPr>
            <p:ph type="title"/>
          </p:nvPr>
        </p:nvSpPr>
        <p:spPr>
          <a:xfrm>
            <a:off x="199575" y="2397825"/>
            <a:ext cx="180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Unintuitive Buttons Which Navigate To “Hidden” Pages</a:t>
            </a:r>
            <a:r>
              <a:rPr lang="en" sz="1200"/>
              <a:t> </a:t>
            </a:r>
            <a:endParaRPr sz="1200"/>
          </a:p>
        </p:txBody>
      </p:sp>
      <p:cxnSp>
        <p:nvCxnSpPr>
          <p:cNvPr id="712" name="Google Shape;712;p115"/>
          <p:cNvCxnSpPr>
            <a:stCxn id="711" idx="3"/>
          </p:cNvCxnSpPr>
          <p:nvPr/>
        </p:nvCxnSpPr>
        <p:spPr>
          <a:xfrm flipH="1" rot="10800000">
            <a:off x="2008875" y="1720275"/>
            <a:ext cx="1908600" cy="1005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3" name="Google Shape;713;p115"/>
          <p:cNvCxnSpPr>
            <a:stCxn id="710" idx="3"/>
          </p:cNvCxnSpPr>
          <p:nvPr/>
        </p:nvCxnSpPr>
        <p:spPr>
          <a:xfrm>
            <a:off x="2008875" y="3562100"/>
            <a:ext cx="2047800" cy="733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4" name="Google Shape;714;p115"/>
          <p:cNvSpPr txBox="1"/>
          <p:nvPr>
            <p:ph type="title"/>
          </p:nvPr>
        </p:nvSpPr>
        <p:spPr>
          <a:xfrm>
            <a:off x="2238063" y="4512125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What We Learned</a:t>
            </a:r>
            <a:endParaRPr i="1" sz="1200"/>
          </a:p>
        </p:txBody>
      </p:sp>
      <p:sp>
        <p:nvSpPr>
          <p:cNvPr id="715" name="Google Shape;715;p115"/>
          <p:cNvSpPr txBox="1"/>
          <p:nvPr>
            <p:ph type="title"/>
          </p:nvPr>
        </p:nvSpPr>
        <p:spPr>
          <a:xfrm>
            <a:off x="4681225" y="4474025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How We Revised</a:t>
            </a:r>
            <a:endParaRPr i="1" sz="1200"/>
          </a:p>
        </p:txBody>
      </p:sp>
      <p:cxnSp>
        <p:nvCxnSpPr>
          <p:cNvPr id="716" name="Google Shape;716;p115"/>
          <p:cNvCxnSpPr>
            <a:stCxn id="717" idx="1"/>
          </p:cNvCxnSpPr>
          <p:nvPr/>
        </p:nvCxnSpPr>
        <p:spPr>
          <a:xfrm flipH="1">
            <a:off x="6696900" y="3492675"/>
            <a:ext cx="383100" cy="689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8" name="Google Shape;718;p115"/>
          <p:cNvSpPr txBox="1"/>
          <p:nvPr>
            <p:ph type="title"/>
          </p:nvPr>
        </p:nvSpPr>
        <p:spPr>
          <a:xfrm>
            <a:off x="6910250" y="1311175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Central Home Base Reinforced by Our Branding</a:t>
            </a:r>
            <a:endParaRPr sz="1200"/>
          </a:p>
        </p:txBody>
      </p:sp>
      <p:sp>
        <p:nvSpPr>
          <p:cNvPr id="717" name="Google Shape;717;p115"/>
          <p:cNvSpPr txBox="1"/>
          <p:nvPr>
            <p:ph type="title"/>
          </p:nvPr>
        </p:nvSpPr>
        <p:spPr>
          <a:xfrm>
            <a:off x="7080000" y="3052725"/>
            <a:ext cx="17778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Uniform Navigation Bar with App Pages  (Ecosystem Feel)</a:t>
            </a:r>
            <a:endParaRPr sz="1200"/>
          </a:p>
        </p:txBody>
      </p:sp>
      <p:cxnSp>
        <p:nvCxnSpPr>
          <p:cNvPr id="719" name="Google Shape;719;p115"/>
          <p:cNvCxnSpPr/>
          <p:nvPr/>
        </p:nvCxnSpPr>
        <p:spPr>
          <a:xfrm rot="10800000">
            <a:off x="6273750" y="1638025"/>
            <a:ext cx="686100" cy="1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0" name="Google Shape;720;p115"/>
          <p:cNvCxnSpPr>
            <a:stCxn id="721" idx="1"/>
          </p:cNvCxnSpPr>
          <p:nvPr/>
        </p:nvCxnSpPr>
        <p:spPr>
          <a:xfrm flipH="1">
            <a:off x="5132450" y="2509388"/>
            <a:ext cx="1777800" cy="1626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1" name="Google Shape;721;p115"/>
          <p:cNvSpPr txBox="1"/>
          <p:nvPr>
            <p:ph type="title"/>
          </p:nvPr>
        </p:nvSpPr>
        <p:spPr>
          <a:xfrm>
            <a:off x="6910250" y="2181938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Logo Highlights to Indicate Page Location</a:t>
            </a:r>
            <a:endParaRPr sz="1200"/>
          </a:p>
        </p:txBody>
      </p:sp>
      <p:cxnSp>
        <p:nvCxnSpPr>
          <p:cNvPr id="722" name="Google Shape;722;p115"/>
          <p:cNvCxnSpPr/>
          <p:nvPr/>
        </p:nvCxnSpPr>
        <p:spPr>
          <a:xfrm flipH="1" rot="10800000">
            <a:off x="2070725" y="1648250"/>
            <a:ext cx="541200" cy="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3" name="Google Shape;723;p115"/>
          <p:cNvSpPr txBox="1"/>
          <p:nvPr>
            <p:ph type="title"/>
          </p:nvPr>
        </p:nvSpPr>
        <p:spPr>
          <a:xfrm>
            <a:off x="199575" y="1321250"/>
            <a:ext cx="180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Differences In Which Page Feels Most Like “Home”</a:t>
            </a:r>
            <a:endParaRPr sz="1200"/>
          </a:p>
        </p:txBody>
      </p:sp>
      <p:sp>
        <p:nvSpPr>
          <p:cNvPr id="724" name="Google Shape;724;p115"/>
          <p:cNvSpPr txBox="1"/>
          <p:nvPr>
            <p:ph type="title"/>
          </p:nvPr>
        </p:nvSpPr>
        <p:spPr>
          <a:xfrm>
            <a:off x="194925" y="4295600"/>
            <a:ext cx="1908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Disjoint and Fragmented </a:t>
            </a:r>
            <a:r>
              <a:rPr lang="en" sz="1200">
                <a:solidFill>
                  <a:srgbClr val="FF0000"/>
                </a:solidFill>
              </a:rPr>
              <a:t>User Navigation</a:t>
            </a:r>
            <a:r>
              <a:rPr lang="en" sz="1200">
                <a:solidFill>
                  <a:srgbClr val="FF0000"/>
                </a:solidFill>
              </a:rPr>
              <a:t> Experience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25" name="Google Shape;725;p115"/>
          <p:cNvSpPr txBox="1"/>
          <p:nvPr>
            <p:ph type="title"/>
          </p:nvPr>
        </p:nvSpPr>
        <p:spPr>
          <a:xfrm>
            <a:off x="7028675" y="4295600"/>
            <a:ext cx="19086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Uniform, Intuitive Navigation Path in App Ecosystem</a:t>
            </a:r>
            <a:endParaRPr sz="1200">
              <a:solidFill>
                <a:srgbClr val="FF0000"/>
              </a:solidFill>
            </a:endParaRPr>
          </a:p>
        </p:txBody>
      </p:sp>
      <p:pic>
        <p:nvPicPr>
          <p:cNvPr id="726" name="Google Shape;726;p115"/>
          <p:cNvPicPr preferRelativeResize="0"/>
          <p:nvPr/>
        </p:nvPicPr>
        <p:blipFill rotWithShape="1">
          <a:blip r:embed="rId5">
            <a:alphaModFix/>
          </a:blip>
          <a:srcRect b="16638" l="0" r="0" t="0"/>
          <a:stretch/>
        </p:blipFill>
        <p:spPr>
          <a:xfrm>
            <a:off x="6779425" y="3063250"/>
            <a:ext cx="356499" cy="310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115"/>
          <p:cNvPicPr preferRelativeResize="0"/>
          <p:nvPr/>
        </p:nvPicPr>
        <p:blipFill rotWithShape="1">
          <a:blip r:embed="rId5">
            <a:alphaModFix/>
          </a:blip>
          <a:srcRect b="16638" l="0" r="0" t="0"/>
          <a:stretch/>
        </p:blipFill>
        <p:spPr>
          <a:xfrm>
            <a:off x="6779425" y="2082538"/>
            <a:ext cx="356499" cy="31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16"/>
          <p:cNvSpPr txBox="1"/>
          <p:nvPr>
            <p:ph type="title"/>
          </p:nvPr>
        </p:nvSpPr>
        <p:spPr>
          <a:xfrm>
            <a:off x="715100" y="535000"/>
            <a:ext cx="7430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Design Change #2: Log Book </a:t>
            </a:r>
            <a:r>
              <a:rPr lang="en"/>
              <a:t>Access </a:t>
            </a:r>
            <a:r>
              <a:rPr lang="en"/>
              <a:t> </a:t>
            </a:r>
            <a:endParaRPr/>
          </a:p>
        </p:txBody>
      </p:sp>
      <p:pic>
        <p:nvPicPr>
          <p:cNvPr id="733" name="Google Shape;733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8375" y="1312300"/>
            <a:ext cx="1917675" cy="32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4887" y="1312300"/>
            <a:ext cx="2253675" cy="3225224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116"/>
          <p:cNvSpPr txBox="1"/>
          <p:nvPr>
            <p:ph type="title"/>
          </p:nvPr>
        </p:nvSpPr>
        <p:spPr>
          <a:xfrm>
            <a:off x="2318375" y="4667700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What We Learned</a:t>
            </a:r>
            <a:endParaRPr i="1" sz="1200"/>
          </a:p>
        </p:txBody>
      </p:sp>
      <p:sp>
        <p:nvSpPr>
          <p:cNvPr id="736" name="Google Shape;736;p116"/>
          <p:cNvSpPr txBox="1"/>
          <p:nvPr>
            <p:ph type="title"/>
          </p:nvPr>
        </p:nvSpPr>
        <p:spPr>
          <a:xfrm>
            <a:off x="4702600" y="4642300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How We Revised</a:t>
            </a:r>
            <a:endParaRPr i="1" sz="1200"/>
          </a:p>
        </p:txBody>
      </p:sp>
      <p:sp>
        <p:nvSpPr>
          <p:cNvPr id="737" name="Google Shape;737;p116"/>
          <p:cNvSpPr txBox="1"/>
          <p:nvPr>
            <p:ph type="title"/>
          </p:nvPr>
        </p:nvSpPr>
        <p:spPr>
          <a:xfrm>
            <a:off x="320950" y="2904500"/>
            <a:ext cx="1608600" cy="8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Confusion Over Purpose and Functionality of Log Book  </a:t>
            </a:r>
            <a:endParaRPr sz="1200"/>
          </a:p>
        </p:txBody>
      </p:sp>
      <p:sp>
        <p:nvSpPr>
          <p:cNvPr id="738" name="Google Shape;738;p116"/>
          <p:cNvSpPr txBox="1"/>
          <p:nvPr>
            <p:ph type="title"/>
          </p:nvPr>
        </p:nvSpPr>
        <p:spPr>
          <a:xfrm>
            <a:off x="220600" y="2080713"/>
            <a:ext cx="1809300" cy="8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Lack of User Control: No Way To Skip Log Book</a:t>
            </a:r>
            <a:endParaRPr sz="1200"/>
          </a:p>
        </p:txBody>
      </p:sp>
      <p:cxnSp>
        <p:nvCxnSpPr>
          <p:cNvPr id="739" name="Google Shape;739;p116"/>
          <p:cNvCxnSpPr>
            <a:stCxn id="738" idx="3"/>
          </p:cNvCxnSpPr>
          <p:nvPr/>
        </p:nvCxnSpPr>
        <p:spPr>
          <a:xfrm>
            <a:off x="2029900" y="2499063"/>
            <a:ext cx="851400" cy="306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0" name="Google Shape;740;p116"/>
          <p:cNvCxnSpPr>
            <a:stCxn id="737" idx="3"/>
          </p:cNvCxnSpPr>
          <p:nvPr/>
        </p:nvCxnSpPr>
        <p:spPr>
          <a:xfrm flipH="1" rot="10800000">
            <a:off x="1929550" y="3060050"/>
            <a:ext cx="984900" cy="262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1" name="Google Shape;741;p116"/>
          <p:cNvCxnSpPr>
            <a:stCxn id="742" idx="3"/>
          </p:cNvCxnSpPr>
          <p:nvPr/>
        </p:nvCxnSpPr>
        <p:spPr>
          <a:xfrm>
            <a:off x="2008875" y="1563538"/>
            <a:ext cx="528900" cy="632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2" name="Google Shape;742;p116"/>
          <p:cNvSpPr txBox="1"/>
          <p:nvPr>
            <p:ph type="title"/>
          </p:nvPr>
        </p:nvSpPr>
        <p:spPr>
          <a:xfrm>
            <a:off x="199575" y="1236088"/>
            <a:ext cx="180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Cluttered UI with Inconsistent Graphical Elements </a:t>
            </a:r>
            <a:endParaRPr sz="1200"/>
          </a:p>
        </p:txBody>
      </p:sp>
      <p:cxnSp>
        <p:nvCxnSpPr>
          <p:cNvPr id="743" name="Google Shape;743;p116"/>
          <p:cNvCxnSpPr>
            <a:stCxn id="744" idx="1"/>
          </p:cNvCxnSpPr>
          <p:nvPr/>
        </p:nvCxnSpPr>
        <p:spPr>
          <a:xfrm flipH="1">
            <a:off x="6248075" y="3718150"/>
            <a:ext cx="846000" cy="109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5" name="Google Shape;745;p116"/>
          <p:cNvSpPr txBox="1"/>
          <p:nvPr>
            <p:ph type="title"/>
          </p:nvPr>
        </p:nvSpPr>
        <p:spPr>
          <a:xfrm>
            <a:off x="6910250" y="1547775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Ability to Log Activity, Without Signing The Log Book </a:t>
            </a:r>
            <a:endParaRPr sz="1200"/>
          </a:p>
        </p:txBody>
      </p:sp>
      <p:sp>
        <p:nvSpPr>
          <p:cNvPr id="744" name="Google Shape;744;p116"/>
          <p:cNvSpPr txBox="1"/>
          <p:nvPr>
            <p:ph type="title"/>
          </p:nvPr>
        </p:nvSpPr>
        <p:spPr>
          <a:xfrm>
            <a:off x="7094075" y="3484900"/>
            <a:ext cx="1777800" cy="4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Clear Button To Sign Log Book </a:t>
            </a:r>
            <a:endParaRPr sz="1200"/>
          </a:p>
        </p:txBody>
      </p:sp>
      <p:cxnSp>
        <p:nvCxnSpPr>
          <p:cNvPr id="746" name="Google Shape;746;p116"/>
          <p:cNvCxnSpPr/>
          <p:nvPr/>
        </p:nvCxnSpPr>
        <p:spPr>
          <a:xfrm flipH="1">
            <a:off x="6831100" y="2080725"/>
            <a:ext cx="465600" cy="277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7" name="Google Shape;747;p116"/>
          <p:cNvCxnSpPr>
            <a:stCxn id="748" idx="1"/>
          </p:cNvCxnSpPr>
          <p:nvPr/>
        </p:nvCxnSpPr>
        <p:spPr>
          <a:xfrm flipH="1">
            <a:off x="6482750" y="3038175"/>
            <a:ext cx="427500" cy="184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8" name="Google Shape;748;p116"/>
          <p:cNvSpPr txBox="1"/>
          <p:nvPr>
            <p:ph type="title"/>
          </p:nvPr>
        </p:nvSpPr>
        <p:spPr>
          <a:xfrm>
            <a:off x="6910250" y="2710725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User Education of Log Book Functionality</a:t>
            </a:r>
            <a:endParaRPr sz="1200"/>
          </a:p>
        </p:txBody>
      </p:sp>
      <p:sp>
        <p:nvSpPr>
          <p:cNvPr id="749" name="Google Shape;749;p116"/>
          <p:cNvSpPr txBox="1"/>
          <p:nvPr>
            <p:ph type="title"/>
          </p:nvPr>
        </p:nvSpPr>
        <p:spPr>
          <a:xfrm>
            <a:off x="6964025" y="4296625"/>
            <a:ext cx="2037900" cy="10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Intuitive Log Book Experience and Clear User Engagement Path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50" name="Google Shape;750;p116"/>
          <p:cNvSpPr txBox="1"/>
          <p:nvPr>
            <p:ph type="title"/>
          </p:nvPr>
        </p:nvSpPr>
        <p:spPr>
          <a:xfrm>
            <a:off x="320950" y="3813050"/>
            <a:ext cx="1608600" cy="7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 Clear Button Interaction</a:t>
            </a:r>
            <a:endParaRPr sz="1200"/>
          </a:p>
        </p:txBody>
      </p:sp>
      <p:cxnSp>
        <p:nvCxnSpPr>
          <p:cNvPr id="751" name="Google Shape;751;p116"/>
          <p:cNvCxnSpPr>
            <a:stCxn id="750" idx="3"/>
          </p:cNvCxnSpPr>
          <p:nvPr/>
        </p:nvCxnSpPr>
        <p:spPr>
          <a:xfrm flipH="1" rot="10800000">
            <a:off x="1929550" y="4154750"/>
            <a:ext cx="1117800" cy="22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2" name="Google Shape;752;p116"/>
          <p:cNvSpPr txBox="1"/>
          <p:nvPr>
            <p:ph type="title"/>
          </p:nvPr>
        </p:nvSpPr>
        <p:spPr>
          <a:xfrm>
            <a:off x="220600" y="4432500"/>
            <a:ext cx="1908600" cy="6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Poor User Experience of Log Book Feature</a:t>
            </a:r>
            <a:endParaRPr sz="1200">
              <a:solidFill>
                <a:srgbClr val="FF0000"/>
              </a:solidFill>
            </a:endParaRPr>
          </a:p>
        </p:txBody>
      </p:sp>
      <p:pic>
        <p:nvPicPr>
          <p:cNvPr id="753" name="Google Shape;753;p116"/>
          <p:cNvPicPr preferRelativeResize="0"/>
          <p:nvPr/>
        </p:nvPicPr>
        <p:blipFill rotWithShape="1">
          <a:blip r:embed="rId5">
            <a:alphaModFix/>
          </a:blip>
          <a:srcRect b="13337" l="0" r="0" t="0"/>
          <a:stretch/>
        </p:blipFill>
        <p:spPr>
          <a:xfrm>
            <a:off x="6885650" y="2465213"/>
            <a:ext cx="356512" cy="31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116"/>
          <p:cNvPicPr preferRelativeResize="0"/>
          <p:nvPr/>
        </p:nvPicPr>
        <p:blipFill rotWithShape="1">
          <a:blip r:embed="rId6">
            <a:alphaModFix/>
          </a:blip>
          <a:srcRect b="16638" l="0" r="0" t="0"/>
          <a:stretch/>
        </p:blipFill>
        <p:spPr>
          <a:xfrm>
            <a:off x="6885650" y="3223988"/>
            <a:ext cx="356499" cy="31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1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Design Change #3: Group Creation </a:t>
            </a:r>
            <a:endParaRPr/>
          </a:p>
        </p:txBody>
      </p:sp>
      <p:pic>
        <p:nvPicPr>
          <p:cNvPr id="760" name="Google Shape;760;p117"/>
          <p:cNvPicPr preferRelativeResize="0"/>
          <p:nvPr/>
        </p:nvPicPr>
        <p:blipFill rotWithShape="1">
          <a:blip r:embed="rId3">
            <a:alphaModFix/>
          </a:blip>
          <a:srcRect b="14449" l="33748" r="28356" t="0"/>
          <a:stretch/>
        </p:blipFill>
        <p:spPr>
          <a:xfrm>
            <a:off x="4794800" y="1324400"/>
            <a:ext cx="1907376" cy="327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117"/>
          <p:cNvPicPr preferRelativeResize="0"/>
          <p:nvPr/>
        </p:nvPicPr>
        <p:blipFill rotWithShape="1">
          <a:blip r:embed="rId4">
            <a:alphaModFix/>
          </a:blip>
          <a:srcRect b="11786" l="13330" r="13382" t="9374"/>
          <a:stretch/>
        </p:blipFill>
        <p:spPr>
          <a:xfrm>
            <a:off x="2151394" y="1210450"/>
            <a:ext cx="2421267" cy="3441352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117"/>
          <p:cNvSpPr txBox="1"/>
          <p:nvPr>
            <p:ph type="title"/>
          </p:nvPr>
        </p:nvSpPr>
        <p:spPr>
          <a:xfrm>
            <a:off x="2312925" y="4651800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What We Learned</a:t>
            </a:r>
            <a:endParaRPr i="1" sz="1200"/>
          </a:p>
        </p:txBody>
      </p:sp>
      <p:sp>
        <p:nvSpPr>
          <p:cNvPr id="763" name="Google Shape;763;p117"/>
          <p:cNvSpPr txBox="1"/>
          <p:nvPr>
            <p:ph type="title"/>
          </p:nvPr>
        </p:nvSpPr>
        <p:spPr>
          <a:xfrm>
            <a:off x="4699388" y="4651800"/>
            <a:ext cx="2098200" cy="3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How We Revised</a:t>
            </a:r>
            <a:endParaRPr i="1" sz="1200"/>
          </a:p>
        </p:txBody>
      </p:sp>
      <p:sp>
        <p:nvSpPr>
          <p:cNvPr id="764" name="Google Shape;764;p117"/>
          <p:cNvSpPr txBox="1"/>
          <p:nvPr>
            <p:ph type="title"/>
          </p:nvPr>
        </p:nvSpPr>
        <p:spPr>
          <a:xfrm>
            <a:off x="199575" y="3237775"/>
            <a:ext cx="18093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 Visual Way to See Who Is Currently Added (Group Status)</a:t>
            </a:r>
            <a:endParaRPr sz="1200"/>
          </a:p>
        </p:txBody>
      </p:sp>
      <p:sp>
        <p:nvSpPr>
          <p:cNvPr id="765" name="Google Shape;765;p117"/>
          <p:cNvSpPr txBox="1"/>
          <p:nvPr>
            <p:ph type="title"/>
          </p:nvPr>
        </p:nvSpPr>
        <p:spPr>
          <a:xfrm>
            <a:off x="199575" y="2397825"/>
            <a:ext cx="180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Many Users Were Not Fans of the “List View” Directory</a:t>
            </a:r>
            <a:endParaRPr sz="1200"/>
          </a:p>
        </p:txBody>
      </p:sp>
      <p:cxnSp>
        <p:nvCxnSpPr>
          <p:cNvPr id="766" name="Google Shape;766;p117"/>
          <p:cNvCxnSpPr>
            <a:stCxn id="765" idx="3"/>
          </p:cNvCxnSpPr>
          <p:nvPr/>
        </p:nvCxnSpPr>
        <p:spPr>
          <a:xfrm>
            <a:off x="2008875" y="2725275"/>
            <a:ext cx="417300" cy="197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7" name="Google Shape;767;p117"/>
          <p:cNvCxnSpPr>
            <a:stCxn id="764" idx="3"/>
          </p:cNvCxnSpPr>
          <p:nvPr/>
        </p:nvCxnSpPr>
        <p:spPr>
          <a:xfrm flipH="1" rot="10800000">
            <a:off x="2008875" y="3519925"/>
            <a:ext cx="441900" cy="157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8" name="Google Shape;768;p117"/>
          <p:cNvCxnSpPr>
            <a:stCxn id="769" idx="3"/>
          </p:cNvCxnSpPr>
          <p:nvPr/>
        </p:nvCxnSpPr>
        <p:spPr>
          <a:xfrm>
            <a:off x="2008875" y="1800863"/>
            <a:ext cx="912000" cy="713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9" name="Google Shape;769;p117"/>
          <p:cNvSpPr txBox="1"/>
          <p:nvPr>
            <p:ph type="title"/>
          </p:nvPr>
        </p:nvSpPr>
        <p:spPr>
          <a:xfrm>
            <a:off x="199575" y="1473413"/>
            <a:ext cx="18093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 Clear Interaction Button that Adds Members</a:t>
            </a:r>
            <a:endParaRPr sz="1200"/>
          </a:p>
        </p:txBody>
      </p:sp>
      <p:cxnSp>
        <p:nvCxnSpPr>
          <p:cNvPr id="770" name="Google Shape;770;p117"/>
          <p:cNvCxnSpPr>
            <a:stCxn id="771" idx="1"/>
          </p:cNvCxnSpPr>
          <p:nvPr/>
        </p:nvCxnSpPr>
        <p:spPr>
          <a:xfrm rot="10800000">
            <a:off x="6597800" y="3713875"/>
            <a:ext cx="456600" cy="116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2" name="Google Shape;772;p117"/>
          <p:cNvSpPr txBox="1"/>
          <p:nvPr>
            <p:ph type="title"/>
          </p:nvPr>
        </p:nvSpPr>
        <p:spPr>
          <a:xfrm>
            <a:off x="6924325" y="1627313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Clear Understanding of Member/ Group Status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(Added or Not)</a:t>
            </a:r>
            <a:endParaRPr sz="1200"/>
          </a:p>
        </p:txBody>
      </p:sp>
      <p:sp>
        <p:nvSpPr>
          <p:cNvPr id="771" name="Google Shape;771;p117"/>
          <p:cNvSpPr txBox="1"/>
          <p:nvPr>
            <p:ph type="title"/>
          </p:nvPr>
        </p:nvSpPr>
        <p:spPr>
          <a:xfrm>
            <a:off x="7054400" y="3390625"/>
            <a:ext cx="17778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Scroll Bar To Maximize Search Visibility of Profiles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cxnSp>
        <p:nvCxnSpPr>
          <p:cNvPr id="773" name="Google Shape;773;p117"/>
          <p:cNvCxnSpPr>
            <a:stCxn id="772" idx="1"/>
          </p:cNvCxnSpPr>
          <p:nvPr/>
        </p:nvCxnSpPr>
        <p:spPr>
          <a:xfrm flipH="1">
            <a:off x="5639125" y="1954763"/>
            <a:ext cx="1285200" cy="1106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4" name="Google Shape;774;p117"/>
          <p:cNvCxnSpPr>
            <a:stCxn id="775" idx="1"/>
          </p:cNvCxnSpPr>
          <p:nvPr/>
        </p:nvCxnSpPr>
        <p:spPr>
          <a:xfrm flipH="1">
            <a:off x="6010225" y="2825813"/>
            <a:ext cx="914100" cy="470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5" name="Google Shape;775;p117"/>
          <p:cNvSpPr txBox="1"/>
          <p:nvPr>
            <p:ph type="title"/>
          </p:nvPr>
        </p:nvSpPr>
        <p:spPr>
          <a:xfrm>
            <a:off x="6924325" y="2498363"/>
            <a:ext cx="2037900" cy="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Interactive Display of Friend Profiles that Match Search Queries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76" name="Google Shape;776;p117"/>
          <p:cNvSpPr txBox="1"/>
          <p:nvPr>
            <p:ph type="title"/>
          </p:nvPr>
        </p:nvSpPr>
        <p:spPr>
          <a:xfrm>
            <a:off x="6915488" y="4149525"/>
            <a:ext cx="2037900" cy="10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User-Friendly Experience of Adding Multiple Members To 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A Group 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77" name="Google Shape;777;p117"/>
          <p:cNvSpPr txBox="1"/>
          <p:nvPr>
            <p:ph type="title"/>
          </p:nvPr>
        </p:nvSpPr>
        <p:spPr>
          <a:xfrm>
            <a:off x="190713" y="4144925"/>
            <a:ext cx="1908600" cy="7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</a:rPr>
              <a:t>Frustrating</a:t>
            </a:r>
            <a:r>
              <a:rPr lang="en" sz="1200">
                <a:solidFill>
                  <a:srgbClr val="FF0000"/>
                </a:solidFill>
              </a:rPr>
              <a:t> UX of Viewing &amp; Adding Multiple Members Concurrently</a:t>
            </a:r>
            <a:endParaRPr sz="1200">
              <a:solidFill>
                <a:srgbClr val="FF0000"/>
              </a:solidFill>
            </a:endParaRPr>
          </a:p>
        </p:txBody>
      </p:sp>
      <p:cxnSp>
        <p:nvCxnSpPr>
          <p:cNvPr id="778" name="Google Shape;778;p117"/>
          <p:cNvCxnSpPr>
            <a:stCxn id="772" idx="1"/>
          </p:cNvCxnSpPr>
          <p:nvPr/>
        </p:nvCxnSpPr>
        <p:spPr>
          <a:xfrm flipH="1">
            <a:off x="5829625" y="1954763"/>
            <a:ext cx="1094700" cy="243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79" name="Google Shape;779;p117"/>
          <p:cNvPicPr preferRelativeResize="0"/>
          <p:nvPr/>
        </p:nvPicPr>
        <p:blipFill rotWithShape="1">
          <a:blip r:embed="rId5">
            <a:alphaModFix/>
          </a:blip>
          <a:srcRect b="13337" l="0" r="0" t="0"/>
          <a:stretch/>
        </p:blipFill>
        <p:spPr>
          <a:xfrm>
            <a:off x="6859725" y="1324250"/>
            <a:ext cx="356512" cy="31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117"/>
          <p:cNvPicPr preferRelativeResize="0"/>
          <p:nvPr/>
        </p:nvPicPr>
        <p:blipFill rotWithShape="1">
          <a:blip r:embed="rId6">
            <a:alphaModFix/>
          </a:blip>
          <a:srcRect b="12724" l="0" r="0" t="0"/>
          <a:stretch/>
        </p:blipFill>
        <p:spPr>
          <a:xfrm>
            <a:off x="6859725" y="2359846"/>
            <a:ext cx="356499" cy="308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117"/>
          <p:cNvPicPr preferRelativeResize="0"/>
          <p:nvPr/>
        </p:nvPicPr>
        <p:blipFill rotWithShape="1">
          <a:blip r:embed="rId7">
            <a:alphaModFix/>
          </a:blip>
          <a:srcRect b="16638" l="0" r="0" t="0"/>
          <a:stretch/>
        </p:blipFill>
        <p:spPr>
          <a:xfrm>
            <a:off x="6859725" y="3349850"/>
            <a:ext cx="356499" cy="31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1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Medium-Fi</a:t>
            </a:r>
            <a:r>
              <a:rPr lang="en" sz="4200"/>
              <a:t> Task </a:t>
            </a:r>
            <a:endParaRPr sz="4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Flows</a:t>
            </a:r>
            <a:endParaRPr sz="4200"/>
          </a:p>
        </p:txBody>
      </p:sp>
      <p:sp>
        <p:nvSpPr>
          <p:cNvPr id="787" name="Google Shape;787;p11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07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788" name="Google Shape;788;p11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19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1: Log a Physical Activity</a:t>
            </a:r>
            <a:endParaRPr/>
          </a:p>
        </p:txBody>
      </p:sp>
      <p:grpSp>
        <p:nvGrpSpPr>
          <p:cNvPr id="794" name="Google Shape;794;p119"/>
          <p:cNvGrpSpPr/>
          <p:nvPr/>
        </p:nvGrpSpPr>
        <p:grpSpPr>
          <a:xfrm>
            <a:off x="2268974" y="1897996"/>
            <a:ext cx="4898083" cy="2215537"/>
            <a:chOff x="286500" y="1088525"/>
            <a:chExt cx="8587102" cy="3880100"/>
          </a:xfrm>
        </p:grpSpPr>
        <p:pic>
          <p:nvPicPr>
            <p:cNvPr id="795" name="Google Shape;795;p1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6500" y="1088525"/>
              <a:ext cx="1773522" cy="388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6" name="Google Shape;796;p119"/>
            <p:cNvPicPr preferRelativeResize="0"/>
            <p:nvPr/>
          </p:nvPicPr>
          <p:blipFill rotWithShape="1">
            <a:blip r:embed="rId4">
              <a:alphaModFix/>
            </a:blip>
            <a:srcRect b="0" l="0" r="50019" t="0"/>
            <a:stretch/>
          </p:blipFill>
          <p:spPr>
            <a:xfrm>
              <a:off x="2145588" y="1565550"/>
              <a:ext cx="2671686" cy="27370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97" name="Google Shape;797;p119"/>
            <p:cNvCxnSpPr>
              <a:endCxn id="796" idx="1"/>
            </p:cNvCxnSpPr>
            <p:nvPr/>
          </p:nvCxnSpPr>
          <p:spPr>
            <a:xfrm flipH="1" rot="10800000">
              <a:off x="1178388" y="2934087"/>
              <a:ext cx="967200" cy="16551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798" name="Google Shape;798;p119"/>
            <p:cNvCxnSpPr/>
            <p:nvPr/>
          </p:nvCxnSpPr>
          <p:spPr>
            <a:xfrm>
              <a:off x="2909650" y="2531575"/>
              <a:ext cx="1126200" cy="60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pic>
          <p:nvPicPr>
            <p:cNvPr id="799" name="Google Shape;799;p119"/>
            <p:cNvPicPr preferRelativeResize="0"/>
            <p:nvPr/>
          </p:nvPicPr>
          <p:blipFill rotWithShape="1">
            <a:blip r:embed="rId4">
              <a:alphaModFix/>
            </a:blip>
            <a:srcRect b="0" l="50019" r="0" t="0"/>
            <a:stretch/>
          </p:blipFill>
          <p:spPr>
            <a:xfrm>
              <a:off x="6201925" y="1565550"/>
              <a:ext cx="2671677" cy="2737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0" name="Google Shape;800;p1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80887" y="1565550"/>
              <a:ext cx="1257440" cy="27370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01" name="Google Shape;801;p119"/>
            <p:cNvCxnSpPr/>
            <p:nvPr/>
          </p:nvCxnSpPr>
          <p:spPr>
            <a:xfrm>
              <a:off x="4508625" y="2991050"/>
              <a:ext cx="489300" cy="3042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02" name="Google Shape;802;p119"/>
            <p:cNvCxnSpPr/>
            <p:nvPr/>
          </p:nvCxnSpPr>
          <p:spPr>
            <a:xfrm>
              <a:off x="7423350" y="3489300"/>
              <a:ext cx="589800" cy="33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03" name="Google Shape;803;p119"/>
            <p:cNvCxnSpPr/>
            <p:nvPr/>
          </p:nvCxnSpPr>
          <p:spPr>
            <a:xfrm>
              <a:off x="5924325" y="3238700"/>
              <a:ext cx="489300" cy="3042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20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1: Log a Physical Activity</a:t>
            </a:r>
            <a:endParaRPr/>
          </a:p>
        </p:txBody>
      </p:sp>
      <p:pic>
        <p:nvPicPr>
          <p:cNvPr id="809" name="Google Shape;809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231" y="1215050"/>
            <a:ext cx="6812345" cy="350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120"/>
          <p:cNvPicPr preferRelativeResize="0"/>
          <p:nvPr/>
        </p:nvPicPr>
        <p:blipFill rotWithShape="1">
          <a:blip r:embed="rId4">
            <a:alphaModFix/>
          </a:blip>
          <a:srcRect b="0" l="75125" r="0" t="0"/>
          <a:stretch/>
        </p:blipFill>
        <p:spPr>
          <a:xfrm>
            <a:off x="249425" y="1188650"/>
            <a:ext cx="1697846" cy="3554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1" name="Google Shape;811;p120"/>
          <p:cNvCxnSpPr/>
          <p:nvPr/>
        </p:nvCxnSpPr>
        <p:spPr>
          <a:xfrm flipH="1" rot="10800000">
            <a:off x="1498400" y="2478850"/>
            <a:ext cx="800100" cy="11811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2" name="Google Shape;812;p120"/>
          <p:cNvCxnSpPr/>
          <p:nvPr/>
        </p:nvCxnSpPr>
        <p:spPr>
          <a:xfrm>
            <a:off x="3365975" y="3088475"/>
            <a:ext cx="866100" cy="7050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3" name="Google Shape;813;p120"/>
          <p:cNvCxnSpPr/>
          <p:nvPr/>
        </p:nvCxnSpPr>
        <p:spPr>
          <a:xfrm flipH="1" rot="10800000">
            <a:off x="5041700" y="2612200"/>
            <a:ext cx="800100" cy="11811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4" name="Google Shape;814;p120"/>
          <p:cNvCxnSpPr/>
          <p:nvPr/>
        </p:nvCxnSpPr>
        <p:spPr>
          <a:xfrm flipH="1" rot="10800000">
            <a:off x="6651500" y="1888300"/>
            <a:ext cx="800100" cy="11811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5" name="Google Shape;815;p120"/>
          <p:cNvSpPr txBox="1"/>
          <p:nvPr/>
        </p:nvSpPr>
        <p:spPr>
          <a:xfrm>
            <a:off x="2489200" y="2879650"/>
            <a:ext cx="800100" cy="3795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21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2: Add A Friend</a:t>
            </a:r>
            <a:endParaRPr/>
          </a:p>
        </p:txBody>
      </p:sp>
      <p:pic>
        <p:nvPicPr>
          <p:cNvPr id="821" name="Google Shape;821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150" y="1111000"/>
            <a:ext cx="1773522" cy="38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2625" y="1436325"/>
            <a:ext cx="6334677" cy="31538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3" name="Google Shape;823;p121"/>
          <p:cNvCxnSpPr/>
          <p:nvPr/>
        </p:nvCxnSpPr>
        <p:spPr>
          <a:xfrm flipH="1" rot="10800000">
            <a:off x="1203125" y="1773925"/>
            <a:ext cx="1628700" cy="2905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4" name="Google Shape;824;p121"/>
          <p:cNvCxnSpPr/>
          <p:nvPr/>
        </p:nvCxnSpPr>
        <p:spPr>
          <a:xfrm>
            <a:off x="3841550" y="1688275"/>
            <a:ext cx="476100" cy="181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5" name="Google Shape;825;p121"/>
          <p:cNvCxnSpPr/>
          <p:nvPr/>
        </p:nvCxnSpPr>
        <p:spPr>
          <a:xfrm>
            <a:off x="5354725" y="1948700"/>
            <a:ext cx="428400" cy="3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6" name="Google Shape;826;p121"/>
          <p:cNvCxnSpPr/>
          <p:nvPr/>
        </p:nvCxnSpPr>
        <p:spPr>
          <a:xfrm>
            <a:off x="6803475" y="2547650"/>
            <a:ext cx="807600" cy="2073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22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2: Add A Friend</a:t>
            </a:r>
            <a:endParaRPr/>
          </a:p>
        </p:txBody>
      </p:sp>
      <p:pic>
        <p:nvPicPr>
          <p:cNvPr id="832" name="Google Shape;832;p122"/>
          <p:cNvPicPr preferRelativeResize="0"/>
          <p:nvPr/>
        </p:nvPicPr>
        <p:blipFill rotWithShape="1">
          <a:blip r:embed="rId3">
            <a:alphaModFix/>
          </a:blip>
          <a:srcRect b="0" l="76066" r="0" t="0"/>
          <a:stretch/>
        </p:blipFill>
        <p:spPr>
          <a:xfrm>
            <a:off x="745450" y="1066075"/>
            <a:ext cx="1865220" cy="38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3070" y="1066075"/>
            <a:ext cx="5635483" cy="3880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4" name="Google Shape;834;p122"/>
          <p:cNvCxnSpPr/>
          <p:nvPr/>
        </p:nvCxnSpPr>
        <p:spPr>
          <a:xfrm flipH="1" rot="10800000">
            <a:off x="2372775" y="2713175"/>
            <a:ext cx="775800" cy="36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5" name="Google Shape;835;p122"/>
          <p:cNvCxnSpPr/>
          <p:nvPr/>
        </p:nvCxnSpPr>
        <p:spPr>
          <a:xfrm>
            <a:off x="4179700" y="2713325"/>
            <a:ext cx="890400" cy="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6" name="Google Shape;836;p122"/>
          <p:cNvCxnSpPr/>
          <p:nvPr/>
        </p:nvCxnSpPr>
        <p:spPr>
          <a:xfrm>
            <a:off x="6101025" y="2713325"/>
            <a:ext cx="890400" cy="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7" name="Google Shape;837;p122"/>
          <p:cNvSpPr txBox="1"/>
          <p:nvPr/>
        </p:nvSpPr>
        <p:spPr>
          <a:xfrm>
            <a:off x="1164450" y="2523575"/>
            <a:ext cx="1093800" cy="3795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23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3: Create A Community</a:t>
            </a:r>
            <a:endParaRPr/>
          </a:p>
        </p:txBody>
      </p:sp>
      <p:pic>
        <p:nvPicPr>
          <p:cNvPr id="843" name="Google Shape;843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150" y="1111000"/>
            <a:ext cx="1773522" cy="38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123"/>
          <p:cNvPicPr preferRelativeResize="0"/>
          <p:nvPr/>
        </p:nvPicPr>
        <p:blipFill rotWithShape="1">
          <a:blip r:embed="rId4">
            <a:alphaModFix/>
          </a:blip>
          <a:srcRect b="0" l="0" r="49484" t="0"/>
          <a:stretch/>
        </p:blipFill>
        <p:spPr>
          <a:xfrm>
            <a:off x="2482625" y="1436325"/>
            <a:ext cx="3199901" cy="31538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5" name="Google Shape;845;p123"/>
          <p:cNvCxnSpPr/>
          <p:nvPr/>
        </p:nvCxnSpPr>
        <p:spPr>
          <a:xfrm flipH="1" rot="10800000">
            <a:off x="1203125" y="1773925"/>
            <a:ext cx="1628700" cy="2905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6" name="Google Shape;846;p123"/>
          <p:cNvCxnSpPr/>
          <p:nvPr/>
        </p:nvCxnSpPr>
        <p:spPr>
          <a:xfrm>
            <a:off x="3841550" y="1688275"/>
            <a:ext cx="476100" cy="181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47" name="Google Shape;847;p123"/>
          <p:cNvPicPr preferRelativeResize="0"/>
          <p:nvPr/>
        </p:nvPicPr>
        <p:blipFill rotWithShape="1">
          <a:blip r:embed="rId5">
            <a:alphaModFix/>
          </a:blip>
          <a:srcRect b="0" l="0" r="49909" t="0"/>
          <a:stretch/>
        </p:blipFill>
        <p:spPr>
          <a:xfrm>
            <a:off x="5682525" y="1436325"/>
            <a:ext cx="3199900" cy="3153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8" name="Google Shape;848;p123"/>
          <p:cNvCxnSpPr/>
          <p:nvPr/>
        </p:nvCxnSpPr>
        <p:spPr>
          <a:xfrm>
            <a:off x="4738825" y="1923625"/>
            <a:ext cx="1065900" cy="1530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9" name="Google Shape;849;p123"/>
          <p:cNvCxnSpPr/>
          <p:nvPr/>
        </p:nvCxnSpPr>
        <p:spPr>
          <a:xfrm>
            <a:off x="6322075" y="2000125"/>
            <a:ext cx="1121400" cy="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24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3: Create A Community</a:t>
            </a:r>
            <a:endParaRPr/>
          </a:p>
        </p:txBody>
      </p:sp>
      <p:pic>
        <p:nvPicPr>
          <p:cNvPr id="855" name="Google Shape;855;p124"/>
          <p:cNvPicPr preferRelativeResize="0"/>
          <p:nvPr/>
        </p:nvPicPr>
        <p:blipFill rotWithShape="1">
          <a:blip r:embed="rId3">
            <a:alphaModFix/>
          </a:blip>
          <a:srcRect b="0" l="49909" r="0" t="0"/>
          <a:stretch/>
        </p:blipFill>
        <p:spPr>
          <a:xfrm>
            <a:off x="318225" y="1198200"/>
            <a:ext cx="3356752" cy="331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124"/>
          <p:cNvPicPr preferRelativeResize="0"/>
          <p:nvPr/>
        </p:nvPicPr>
        <p:blipFill rotWithShape="1">
          <a:blip r:embed="rId4">
            <a:alphaModFix/>
          </a:blip>
          <a:srcRect b="0" l="0" r="49487" t="0"/>
          <a:stretch/>
        </p:blipFill>
        <p:spPr>
          <a:xfrm>
            <a:off x="3884975" y="1198200"/>
            <a:ext cx="3356749" cy="33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124"/>
          <p:cNvPicPr preferRelativeResize="0"/>
          <p:nvPr/>
        </p:nvPicPr>
        <p:blipFill rotWithShape="1">
          <a:blip r:embed="rId4">
            <a:alphaModFix/>
          </a:blip>
          <a:srcRect b="0" l="49718" r="23473" t="0"/>
          <a:stretch/>
        </p:blipFill>
        <p:spPr>
          <a:xfrm>
            <a:off x="7130877" y="1198200"/>
            <a:ext cx="1781498" cy="3318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8" name="Google Shape;858;p124"/>
          <p:cNvCxnSpPr/>
          <p:nvPr/>
        </p:nvCxnSpPr>
        <p:spPr>
          <a:xfrm flipH="1" rot="10800000">
            <a:off x="1053525" y="1993250"/>
            <a:ext cx="1289700" cy="8190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9" name="Google Shape;859;p124"/>
          <p:cNvCxnSpPr/>
          <p:nvPr/>
        </p:nvCxnSpPr>
        <p:spPr>
          <a:xfrm flipH="1" rot="10800000">
            <a:off x="3477825" y="2012500"/>
            <a:ext cx="829800" cy="832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0" name="Google Shape;860;p124"/>
          <p:cNvCxnSpPr/>
          <p:nvPr/>
        </p:nvCxnSpPr>
        <p:spPr>
          <a:xfrm flipH="1" rot="10800000">
            <a:off x="5090725" y="1988575"/>
            <a:ext cx="811800" cy="7404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1" name="Google Shape;861;p124"/>
          <p:cNvCxnSpPr/>
          <p:nvPr/>
        </p:nvCxnSpPr>
        <p:spPr>
          <a:xfrm flipH="1" rot="10800000">
            <a:off x="6652225" y="1970550"/>
            <a:ext cx="1785000" cy="18909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5"/>
          <p:cNvSpPr txBox="1"/>
          <p:nvPr>
            <p:ph idx="4294967295" type="title"/>
          </p:nvPr>
        </p:nvSpPr>
        <p:spPr>
          <a:xfrm>
            <a:off x="460500" y="4099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3: Create A Community</a:t>
            </a:r>
            <a:endParaRPr/>
          </a:p>
        </p:txBody>
      </p:sp>
      <p:pic>
        <p:nvPicPr>
          <p:cNvPr id="867" name="Google Shape;867;p125"/>
          <p:cNvPicPr preferRelativeResize="0"/>
          <p:nvPr/>
        </p:nvPicPr>
        <p:blipFill rotWithShape="1">
          <a:blip r:embed="rId3">
            <a:alphaModFix/>
          </a:blip>
          <a:srcRect b="0" l="76028" r="-49719" t="0"/>
          <a:stretch/>
        </p:blipFill>
        <p:spPr>
          <a:xfrm>
            <a:off x="384713" y="1233350"/>
            <a:ext cx="4935743" cy="335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8288" y="1226150"/>
            <a:ext cx="6697899" cy="33662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9" name="Google Shape;869;p125"/>
          <p:cNvCxnSpPr/>
          <p:nvPr/>
        </p:nvCxnSpPr>
        <p:spPr>
          <a:xfrm flipH="1" rot="10800000">
            <a:off x="1934200" y="2240400"/>
            <a:ext cx="1425300" cy="22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0" name="Google Shape;870;p125"/>
          <p:cNvCxnSpPr/>
          <p:nvPr/>
        </p:nvCxnSpPr>
        <p:spPr>
          <a:xfrm flipH="1" rot="10800000">
            <a:off x="3680725" y="2531725"/>
            <a:ext cx="1425300" cy="22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1" name="Google Shape;871;p125"/>
          <p:cNvCxnSpPr/>
          <p:nvPr/>
        </p:nvCxnSpPr>
        <p:spPr>
          <a:xfrm flipH="1" rot="10800000">
            <a:off x="5414000" y="2803175"/>
            <a:ext cx="1425300" cy="22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2" name="Google Shape;872;p125"/>
          <p:cNvSpPr txBox="1"/>
          <p:nvPr/>
        </p:nvSpPr>
        <p:spPr>
          <a:xfrm>
            <a:off x="5918975" y="3767225"/>
            <a:ext cx="920400" cy="3795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873" name="Google Shape;873;p125"/>
          <p:cNvCxnSpPr>
            <a:stCxn id="872" idx="3"/>
          </p:cNvCxnSpPr>
          <p:nvPr/>
        </p:nvCxnSpPr>
        <p:spPr>
          <a:xfrm flipH="1" rot="10800000">
            <a:off x="6839375" y="2173775"/>
            <a:ext cx="990300" cy="17832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126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Prototype Implementation</a:t>
            </a:r>
            <a:endParaRPr sz="4200"/>
          </a:p>
        </p:txBody>
      </p:sp>
      <p:sp>
        <p:nvSpPr>
          <p:cNvPr id="879" name="Google Shape;879;p126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6B65"/>
                </a:solidFill>
              </a:rPr>
              <a:t>08</a:t>
            </a:r>
            <a:endParaRPr>
              <a:solidFill>
                <a:srgbClr val="FF6B65"/>
              </a:solidFill>
            </a:endParaRPr>
          </a:p>
        </p:txBody>
      </p:sp>
      <p:cxnSp>
        <p:nvCxnSpPr>
          <p:cNvPr id="880" name="Google Shape;880;p126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27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Figma</a:t>
            </a:r>
            <a:endParaRPr sz="4000"/>
          </a:p>
        </p:txBody>
      </p:sp>
      <p:sp>
        <p:nvSpPr>
          <p:cNvPr id="886" name="Google Shape;886;p127"/>
          <p:cNvSpPr txBox="1"/>
          <p:nvPr>
            <p:ph idx="1" type="subTitle"/>
          </p:nvPr>
        </p:nvSpPr>
        <p:spPr>
          <a:xfrm>
            <a:off x="715050" y="1854950"/>
            <a:ext cx="38043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Pros</a:t>
            </a:r>
            <a:endParaRPr b="1" sz="1300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Easy simulation of a device screen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Configurable tap events to trigger navigation to other pages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Easy to use reusable components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Material UI icons and other toolkits readily available on Figma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887" name="Google Shape;887;p127"/>
          <p:cNvSpPr txBox="1"/>
          <p:nvPr>
            <p:ph idx="1" type="subTitle"/>
          </p:nvPr>
        </p:nvSpPr>
        <p:spPr>
          <a:xfrm>
            <a:off x="744550" y="5571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We implemented our medium-fidelity </a:t>
            </a: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prototype</a:t>
            </a: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 on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888" name="Google Shape;888;p127"/>
          <p:cNvSpPr txBox="1"/>
          <p:nvPr>
            <p:ph idx="1" type="subTitle"/>
          </p:nvPr>
        </p:nvSpPr>
        <p:spPr>
          <a:xfrm>
            <a:off x="4763475" y="1854950"/>
            <a:ext cx="38043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Cons</a:t>
            </a:r>
            <a:endParaRPr sz="18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Lacks advanced capabilities for developer handoff and translation into high-fidelity prototyping 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Relatively difficult learning curve 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 Light"/>
              <a:buChar char="●"/>
            </a:pPr>
            <a:r>
              <a:rPr lang="en">
                <a:latin typeface="Albert Sans Light"/>
                <a:ea typeface="Albert Sans Light"/>
                <a:cs typeface="Albert Sans Light"/>
                <a:sym typeface="Albert Sans Light"/>
              </a:rPr>
              <a:t>Difficult to prototype complex conditional logic statements </a:t>
            </a:r>
            <a:endParaRPr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28"/>
          <p:cNvSpPr txBox="1"/>
          <p:nvPr>
            <p:ph type="title"/>
          </p:nvPr>
        </p:nvSpPr>
        <p:spPr>
          <a:xfrm>
            <a:off x="715050" y="17405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Limitations</a:t>
            </a:r>
            <a:endParaRPr sz="3000"/>
          </a:p>
        </p:txBody>
      </p:sp>
      <p:pic>
        <p:nvPicPr>
          <p:cNvPr id="894" name="Google Shape;894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2200" y="1125950"/>
            <a:ext cx="3726900" cy="2720637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128"/>
          <p:cNvSpPr txBox="1"/>
          <p:nvPr>
            <p:ph idx="4294967295" type="body"/>
          </p:nvPr>
        </p:nvSpPr>
        <p:spPr>
          <a:xfrm>
            <a:off x="715050" y="1125950"/>
            <a:ext cx="37269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600"/>
              <a:buFont typeface="Albert Sans"/>
              <a:buChar char="●"/>
            </a:pPr>
            <a:r>
              <a:rPr lang="en" sz="1300">
                <a:solidFill>
                  <a:srgbClr val="1C1917"/>
                </a:solidFill>
              </a:rPr>
              <a:t>Low use of logic and conditional flows for all our tasks because Figma cannot simulate database interactions</a:t>
            </a:r>
            <a:endParaRPr sz="1300">
              <a:solidFill>
                <a:srgbClr val="1C1917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700"/>
              <a:buFont typeface="Albert Sans"/>
              <a:buChar char="●"/>
            </a:pPr>
            <a:r>
              <a:rPr lang="en">
                <a:solidFill>
                  <a:srgbClr val="1C1917"/>
                </a:solidFill>
              </a:rPr>
              <a:t>Our look and feel are mostly inline with our final design but our more complex visual effects and interactions cannot be properly captured</a:t>
            </a:r>
            <a:endParaRPr>
              <a:solidFill>
                <a:srgbClr val="1C1917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700"/>
              <a:buFont typeface="Albert Sans"/>
              <a:buChar char="●"/>
            </a:pPr>
            <a:r>
              <a:rPr lang="en">
                <a:solidFill>
                  <a:srgbClr val="1C1917"/>
                </a:solidFill>
              </a:rPr>
              <a:t>Figmas cannot simulate real API calls or backend processes –  have to hard coded in user choices and selections</a:t>
            </a:r>
            <a:endParaRPr>
              <a:solidFill>
                <a:srgbClr val="1C1917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700"/>
              <a:buFont typeface="Albert Sans"/>
              <a:buChar char="●"/>
            </a:pPr>
            <a:r>
              <a:rPr lang="en">
                <a:solidFill>
                  <a:srgbClr val="1C1917"/>
                </a:solidFill>
              </a:rPr>
              <a:t>It is </a:t>
            </a:r>
            <a:r>
              <a:rPr lang="en">
                <a:solidFill>
                  <a:srgbClr val="1C1917"/>
                </a:solidFill>
              </a:rPr>
              <a:t>difficult</a:t>
            </a:r>
            <a:r>
              <a:rPr lang="en">
                <a:solidFill>
                  <a:srgbClr val="1C1917"/>
                </a:solidFill>
              </a:rPr>
              <a:t> to design a fully flushed out Profile page for </a:t>
            </a:r>
            <a:r>
              <a:rPr lang="en">
                <a:solidFill>
                  <a:srgbClr val="1C1917"/>
                </a:solidFill>
              </a:rPr>
              <a:t>multiple</a:t>
            </a:r>
            <a:r>
              <a:rPr lang="en">
                <a:solidFill>
                  <a:srgbClr val="1C1917"/>
                </a:solidFill>
              </a:rPr>
              <a:t> users with photos and/or Avatars – we made the choice to forgo a Profile screen in favor of increasing the fidelity of our chosen task flows</a:t>
            </a:r>
            <a:endParaRPr>
              <a:solidFill>
                <a:srgbClr val="1C1917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29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Enosi</a:t>
            </a:r>
            <a:endParaRPr sz="4000"/>
          </a:p>
        </p:txBody>
      </p:sp>
      <p:sp>
        <p:nvSpPr>
          <p:cNvPr id="901" name="Google Shape;901;p129"/>
          <p:cNvSpPr txBox="1"/>
          <p:nvPr>
            <p:ph idx="1" type="subTitle"/>
          </p:nvPr>
        </p:nvSpPr>
        <p:spPr>
          <a:xfrm>
            <a:off x="715050" y="1854950"/>
            <a:ext cx="3857100" cy="29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Hard Coded</a:t>
            </a: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 and/or Wizard of Oz </a:t>
            </a: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Features</a:t>
            </a:r>
            <a:endParaRPr b="1" sz="1300">
              <a:latin typeface="Alexandria"/>
              <a:ea typeface="Alexandria"/>
              <a:cs typeface="Alexandria"/>
              <a:sym typeface="Alexandria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Home Profile: Sample user profiles and their recent activity logs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Logging an activity: Activity information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Log Book: Pre-populated entries in the logbook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Profile: A users mutual friendships, recent activities, and communities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6B65"/>
              </a:buClr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Hard-coded data: activities, user directory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, challenges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, and communities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902" name="Google Shape;902;p129"/>
          <p:cNvSpPr txBox="1"/>
          <p:nvPr>
            <p:ph idx="1" type="subTitle"/>
          </p:nvPr>
        </p:nvSpPr>
        <p:spPr>
          <a:xfrm>
            <a:off x="715050" y="5571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bert Sans Light"/>
                <a:ea typeface="Albert Sans Light"/>
                <a:cs typeface="Albert Sans Light"/>
                <a:sym typeface="Albert Sans Light"/>
              </a:rPr>
              <a:t>Taking a closer look at our UI and UX mockups… </a:t>
            </a:r>
            <a:endParaRPr sz="2400">
              <a:latin typeface="Albert Sans Light"/>
              <a:ea typeface="Albert Sans Light"/>
              <a:cs typeface="Albert Sans Light"/>
              <a:sym typeface="Albert Sans Light"/>
            </a:endParaRPr>
          </a:p>
        </p:txBody>
      </p:sp>
      <p:sp>
        <p:nvSpPr>
          <p:cNvPr id="903" name="Google Shape;903;p129"/>
          <p:cNvSpPr txBox="1"/>
          <p:nvPr>
            <p:ph idx="1" type="subTitle"/>
          </p:nvPr>
        </p:nvSpPr>
        <p:spPr>
          <a:xfrm>
            <a:off x="4763475" y="1854950"/>
            <a:ext cx="38043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lexandria"/>
                <a:ea typeface="Alexandria"/>
                <a:cs typeface="Alexandria"/>
                <a:sym typeface="Alexandria"/>
              </a:rPr>
              <a:t>Wizard of Oz </a:t>
            </a:r>
            <a:endParaRPr sz="18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X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Y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lexandria Light"/>
              <a:buChar char="●"/>
            </a:pP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Z</a:t>
            </a:r>
            <a:r>
              <a:rPr lang="en" sz="1300"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endParaRPr sz="13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pic>
        <p:nvPicPr>
          <p:cNvPr id="904" name="Google Shape;904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486" y="1066025"/>
            <a:ext cx="1435608" cy="3108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0775" y="1984850"/>
            <a:ext cx="1435609" cy="310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0800" y="667913"/>
            <a:ext cx="1437475" cy="311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3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Appendix</a:t>
            </a:r>
            <a:endParaRPr sz="5200"/>
          </a:p>
        </p:txBody>
      </p:sp>
      <p:sp>
        <p:nvSpPr>
          <p:cNvPr id="912" name="Google Shape;912;p13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09</a:t>
            </a:r>
            <a:endParaRPr/>
          </a:p>
        </p:txBody>
      </p:sp>
      <p:cxnSp>
        <p:nvCxnSpPr>
          <p:cNvPr id="913" name="Google Shape;913;p13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131"/>
          <p:cNvSpPr txBox="1"/>
          <p:nvPr>
            <p:ph idx="3" type="subTitle"/>
          </p:nvPr>
        </p:nvSpPr>
        <p:spPr>
          <a:xfrm>
            <a:off x="455850" y="1185100"/>
            <a:ext cx="8232300" cy="203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Interactive Figma Prototype  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Med-Fi Figma</a:t>
            </a:r>
            <a:r>
              <a:rPr lang="en"/>
              <a:t> 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README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32">
            <a:hlinkClick r:id="rId3"/>
          </p:cNvPr>
          <p:cNvSpPr txBox="1"/>
          <p:nvPr>
            <p:ph type="title"/>
          </p:nvPr>
        </p:nvSpPr>
        <p:spPr>
          <a:xfrm>
            <a:off x="1532250" y="2350575"/>
            <a:ext cx="6192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Thank you!</a:t>
            </a:r>
            <a:endParaRPr sz="3000">
              <a:solidFill>
                <a:srgbClr val="1A8DF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6B65"/>
      </a:dk2>
      <a:lt2>
        <a:srgbClr val="FF6B65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6B65"/>
      </a:dk2>
      <a:lt2>
        <a:srgbClr val="FF6B65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4A00"/>
      </a:dk2>
      <a:lt2>
        <a:srgbClr val="FF4A00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