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y="5143500" cx="9144000"/>
  <p:notesSz cx="6858000" cy="9144000"/>
  <p:embeddedFontLst>
    <p:embeddedFont>
      <p:font typeface="Poppins"/>
      <p:regular r:id="rId44"/>
      <p:bold r:id="rId45"/>
      <p:italic r:id="rId46"/>
      <p:boldItalic r:id="rId47"/>
    </p:embeddedFont>
    <p:embeddedFont>
      <p:font typeface="Poppins Light"/>
      <p:regular r:id="rId48"/>
      <p:bold r:id="rId49"/>
      <p:italic r:id="rId50"/>
      <p:boldItalic r:id="rId51"/>
    </p:embeddedFont>
    <p:embeddedFont>
      <p:font typeface="Poppins Medium"/>
      <p:regular r:id="rId52"/>
      <p:bold r:id="rId53"/>
      <p:italic r:id="rId54"/>
      <p:boldItalic r:id="rId55"/>
    </p:embeddedFont>
    <p:embeddedFont>
      <p:font typeface="Poppins SemiBold"/>
      <p:regular r:id="rId56"/>
      <p:bold r:id="rId57"/>
      <p:italic r:id="rId58"/>
      <p:boldItalic r:id="rId59"/>
    </p:embeddedFont>
    <p:embeddedFont>
      <p:font typeface="PT Sans"/>
      <p:regular r:id="rId60"/>
      <p:bold r:id="rId61"/>
      <p:italic r:id="rId62"/>
      <p:boldItalic r:id="rId63"/>
    </p:embeddedFont>
    <p:embeddedFont>
      <p:font typeface="Barlow"/>
      <p:regular r:id="rId64"/>
      <p:bold r:id="rId65"/>
      <p:italic r:id="rId66"/>
      <p:boldItalic r:id="rId6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font" Target="fonts/Poppins-regular.fntdata"/><Relationship Id="rId43" Type="http://schemas.openxmlformats.org/officeDocument/2006/relationships/slide" Target="slides/slide38.xml"/><Relationship Id="rId46" Type="http://schemas.openxmlformats.org/officeDocument/2006/relationships/font" Target="fonts/Poppins-italic.fntdata"/><Relationship Id="rId45" Type="http://schemas.openxmlformats.org/officeDocument/2006/relationships/font" Target="fonts/Poppi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PoppinsLight-regular.fntdata"/><Relationship Id="rId47" Type="http://schemas.openxmlformats.org/officeDocument/2006/relationships/font" Target="fonts/Poppins-boldItalic.fntdata"/><Relationship Id="rId49" Type="http://schemas.openxmlformats.org/officeDocument/2006/relationships/font" Target="fonts/PoppinsLigh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PTSans-italic.fntdata"/><Relationship Id="rId61" Type="http://schemas.openxmlformats.org/officeDocument/2006/relationships/font" Target="fonts/PTSans-bold.fntdata"/><Relationship Id="rId20" Type="http://schemas.openxmlformats.org/officeDocument/2006/relationships/slide" Target="slides/slide15.xml"/><Relationship Id="rId64" Type="http://schemas.openxmlformats.org/officeDocument/2006/relationships/font" Target="fonts/Barlow-regular.fntdata"/><Relationship Id="rId63" Type="http://schemas.openxmlformats.org/officeDocument/2006/relationships/font" Target="fonts/PTSans-boldItalic.fntdata"/><Relationship Id="rId22" Type="http://schemas.openxmlformats.org/officeDocument/2006/relationships/slide" Target="slides/slide17.xml"/><Relationship Id="rId66" Type="http://schemas.openxmlformats.org/officeDocument/2006/relationships/font" Target="fonts/Barlow-italic.fntdata"/><Relationship Id="rId21" Type="http://schemas.openxmlformats.org/officeDocument/2006/relationships/slide" Target="slides/slide16.xml"/><Relationship Id="rId65" Type="http://schemas.openxmlformats.org/officeDocument/2006/relationships/font" Target="fonts/Barlow-bold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7" Type="http://schemas.openxmlformats.org/officeDocument/2006/relationships/font" Target="fonts/Barlow-boldItalic.fntdata"/><Relationship Id="rId60" Type="http://schemas.openxmlformats.org/officeDocument/2006/relationships/font" Target="fonts/PTSans-regular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PoppinsLight-boldItalic.fntdata"/><Relationship Id="rId50" Type="http://schemas.openxmlformats.org/officeDocument/2006/relationships/font" Target="fonts/PoppinsLight-italic.fntdata"/><Relationship Id="rId53" Type="http://schemas.openxmlformats.org/officeDocument/2006/relationships/font" Target="fonts/PoppinsMedium-bold.fntdata"/><Relationship Id="rId52" Type="http://schemas.openxmlformats.org/officeDocument/2006/relationships/font" Target="fonts/PoppinsMedium-regular.fntdata"/><Relationship Id="rId11" Type="http://schemas.openxmlformats.org/officeDocument/2006/relationships/slide" Target="slides/slide6.xml"/><Relationship Id="rId55" Type="http://schemas.openxmlformats.org/officeDocument/2006/relationships/font" Target="fonts/PoppinsMedium-boldItalic.fntdata"/><Relationship Id="rId10" Type="http://schemas.openxmlformats.org/officeDocument/2006/relationships/slide" Target="slides/slide5.xml"/><Relationship Id="rId54" Type="http://schemas.openxmlformats.org/officeDocument/2006/relationships/font" Target="fonts/PoppinsMedium-italic.fntdata"/><Relationship Id="rId13" Type="http://schemas.openxmlformats.org/officeDocument/2006/relationships/slide" Target="slides/slide8.xml"/><Relationship Id="rId57" Type="http://schemas.openxmlformats.org/officeDocument/2006/relationships/font" Target="fonts/PoppinsSemiBold-bold.fntdata"/><Relationship Id="rId12" Type="http://schemas.openxmlformats.org/officeDocument/2006/relationships/slide" Target="slides/slide7.xml"/><Relationship Id="rId56" Type="http://schemas.openxmlformats.org/officeDocument/2006/relationships/font" Target="fonts/PoppinsSemiBold-regular.fntdata"/><Relationship Id="rId15" Type="http://schemas.openxmlformats.org/officeDocument/2006/relationships/slide" Target="slides/slide10.xml"/><Relationship Id="rId59" Type="http://schemas.openxmlformats.org/officeDocument/2006/relationships/font" Target="fonts/PoppinsSemiBold-boldItalic.fntdata"/><Relationship Id="rId14" Type="http://schemas.openxmlformats.org/officeDocument/2006/relationships/slide" Target="slides/slide9.xml"/><Relationship Id="rId58" Type="http://schemas.openxmlformats.org/officeDocument/2006/relationships/font" Target="fonts/PoppinsSemiBold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28a372d825e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6" name="Google Shape;826;g28a372d825e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28a372d825e_0_1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28a372d825e_0_1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28a372d825e_0_1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" name="Google Shape;880;g28a372d825e_0_1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g24dc5bf5a63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9" name="Google Shape;899;g24dc5bf5a63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Majority of listeners are casual listeners -&gt; They pick from music they know -&gt; Play music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Instead of this black box in middle, we want to make finding new kinds of music inviting and fun for the casual listener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allows for more variety and enjoyability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28a372d825e_0_1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6" name="Google Shape;906;g28a372d825e_0_1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Majority of listeners are casual listeners -&gt; They pick from </a:t>
            </a:r>
            <a:r>
              <a:rPr lang="en"/>
              <a:t>music they know </a:t>
            </a:r>
            <a:r>
              <a:rPr lang="en"/>
              <a:t>-&gt; Play music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Instead of this black box in middle, we want to make finding new kinds of music inviting and fun for the casual listener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allows for more variety and enjoyability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g28a372d825e_0_13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2" name="Google Shape;922;g28a372d825e_0_1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g28a372d825e_0_1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3" name="Google Shape;933;g28a372d825e_0_1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24dc5bf5a6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" name="Google Shape;946;g24dc5bf5a6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g28a372d825e_0_13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8" name="Google Shape;958;g28a372d825e_0_1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28a372d825e_0_13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28a372d825e_0_13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28a372d825e_0_13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9" name="Google Shape;979;g28a372d825e_0_1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g28a372d825e_0_13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5" name="Google Shape;995;g28a372d825e_0_1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Brainstorm: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Suggest random song each day that is not in their library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Music based on your area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Music based on your current mood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Suggestions based on what your close friends are listening to **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Music based on the weather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  <a:highlight>
                  <a:srgbClr val="FFFF00"/>
                </a:highlight>
              </a:rPr>
              <a:t>Personality Test for music ****</a:t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Music based on your favorite books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Basing predictions on daily activities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Music based on time of the day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Music based on your favorite foods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Your friends suggest music for you **</a:t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g28a372d825e_0_14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4" name="Google Shape;1004;g28a372d825e_0_1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personality/mood changes over time, a key assumption is that it’s even possible to measure personality like this. 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g24dc5bf5a63_2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5" name="Google Shape;1015;g24dc5bf5a63_2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g24dc5bf5a63_2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" name="Google Shape;1023;g24dc5bf5a63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28a372d825e_0_14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" name="Google Shape;1031;g28a372d825e_0_1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g28baa51230d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Google Shape;1043;g28baa51230d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Enjoyable to think through the questions and actively introspect about what kind of mood they were in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g28baa51230d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6" name="Google Shape;1056;g28baa51230d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g28baa51230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5" name="Google Shape;1075;g28baa51230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Original POV: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met Mary Lynn, a 60 year old woman from Palo Alto who casually enjoys music.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were surprised to realize that even though she claims not to be up to date with music &amp; apps like Spotify, she was excited and had a lot to say about it.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wonder if this means that uncomfortability with music technology leads to apprehension for talking about music. It would be game-changing to find a way for her to keep up with music in a way that feels inviting and fun.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g28baa51230d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3" name="Google Shape;1093;g28baa51230d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Brainstorm: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Making a quick image quiz (like the Harry Potter Patronus quiz) that generates playlists for you based on your answers **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Making playlists based on artists rather than songs (add artists to a playlist, and every day it randomly generates music from those artists) **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Instagram feed where people can post a song each day &amp; see their friends’ posts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Music guessing game (e.g. guess what year this song is from? Maybe will help them realize they like music from a certain era, &amp; can generate playlist based on the game)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Generating playlists based on memories (e.g. the last time I listened to music I had so much fun dancing with my friends! – generates playlist of music you can dance to)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Generating playlists based on your zodiac sign(s)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Playlists based on your major/intellectual interests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  <a:highlight>
                  <a:srgbClr val="FFFF00"/>
                </a:highlight>
              </a:rPr>
              <a:t>Top songs internationally ****</a:t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Playlist generation based on specific adjectives/demographics (e.g.  </a:t>
            </a:r>
            <a:r>
              <a:rPr lang="en" u="sng">
                <a:solidFill>
                  <a:schemeClr val="dk1"/>
                </a:solidFill>
              </a:rPr>
              <a:t>female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u="sng">
                <a:solidFill>
                  <a:schemeClr val="dk1"/>
                </a:solidFill>
              </a:rPr>
              <a:t>asian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u="sng">
                <a:solidFill>
                  <a:schemeClr val="dk1"/>
                </a:solidFill>
              </a:rPr>
              <a:t>rappers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lang="en" u="sng">
                <a:solidFill>
                  <a:schemeClr val="dk1"/>
                </a:solidFill>
              </a:rPr>
              <a:t>indie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u="sng">
                <a:solidFill>
                  <a:schemeClr val="dk1"/>
                </a:solidFill>
              </a:rPr>
              <a:t>korean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u="sng">
                <a:solidFill>
                  <a:schemeClr val="dk1"/>
                </a:solidFill>
              </a:rPr>
              <a:t>bands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lang="en" u="sng">
                <a:solidFill>
                  <a:schemeClr val="dk1"/>
                </a:solidFill>
              </a:rPr>
              <a:t>old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u="sng">
                <a:solidFill>
                  <a:schemeClr val="dk1"/>
                </a:solidFill>
              </a:rPr>
              <a:t>Chinese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u="sng">
                <a:solidFill>
                  <a:schemeClr val="dk1"/>
                </a:solidFill>
              </a:rPr>
              <a:t>ballads</a:t>
            </a:r>
            <a:r>
              <a:rPr lang="en">
                <a:solidFill>
                  <a:schemeClr val="dk1"/>
                </a:solidFill>
              </a:rPr>
              <a:t>)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Shazam that automatically accumulates songs into a playlist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  <a:highlight>
                  <a:srgbClr val="FFFF00"/>
                </a:highlight>
              </a:rPr>
              <a:t>Recommending genres that are actually not in your library ****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g28baa51230d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2" name="Google Shape;1102;g28baa51230d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g24dc5bf5a63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3" name="Google Shape;1113;g24dc5bf5a6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g28baa51230d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1" name="Google Shape;1121;g28baa51230d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7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g24dc5bf5a63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9" name="Google Shape;1129;g24dc5bf5a63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g28baa51230d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1" name="Google Shape;1141;g28baa51230d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g28baa51230d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4" name="Google Shape;1154;g28baa51230d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g28baa51230d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3" name="Google Shape;1173;g28baa51230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g28baa51230d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" name="Google Shape;1191;g28baa51230d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Brainstorm:</a:t>
            </a:r>
            <a:endParaRPr/>
          </a:p>
          <a:p>
            <a:pPr indent="-2984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  <a:highlight>
                  <a:srgbClr val="FFFF00"/>
                </a:highlight>
              </a:rPr>
              <a:t>Music Tinder (swiping on someone else’s songs)</a:t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-2984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Book clubs for a weekly artist</a:t>
            </a:r>
            <a:endParaRPr>
              <a:solidFill>
                <a:schemeClr val="dk1"/>
              </a:solidFill>
            </a:endParaRPr>
          </a:p>
          <a:p>
            <a:pPr indent="-2984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BeReal but for what song you’re listening to at the moment</a:t>
            </a:r>
            <a:endParaRPr>
              <a:solidFill>
                <a:schemeClr val="dk1"/>
              </a:solidFill>
            </a:endParaRPr>
          </a:p>
          <a:p>
            <a:pPr indent="-2984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App that randomly switches what you’re listening to to what someone else in the area is listening to</a:t>
            </a:r>
            <a:endParaRPr>
              <a:solidFill>
                <a:schemeClr val="dk1"/>
              </a:solidFill>
            </a:endParaRPr>
          </a:p>
          <a:p>
            <a:pPr indent="-2984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Dating app where you can choose to be matched based on either how different or how similar your playlists are</a:t>
            </a:r>
            <a:endParaRPr>
              <a:solidFill>
                <a:schemeClr val="dk1"/>
              </a:solidFill>
            </a:endParaRPr>
          </a:p>
          <a:p>
            <a:pPr indent="-2984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App that tells you artists performing in your area and people in your area who are going</a:t>
            </a:r>
            <a:endParaRPr>
              <a:solidFill>
                <a:schemeClr val="dk1"/>
              </a:solidFill>
            </a:endParaRPr>
          </a:p>
          <a:p>
            <a:pPr indent="-2984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Social media app where you take a daily quiz to get a song rec &amp; you can share it with your friends</a:t>
            </a:r>
            <a:endParaRPr>
              <a:solidFill>
                <a:schemeClr val="dk1"/>
              </a:solidFill>
            </a:endParaRPr>
          </a:p>
          <a:p>
            <a:pPr indent="-2984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TikTok for you page for songs or artists</a:t>
            </a:r>
            <a:endParaRPr>
              <a:solidFill>
                <a:schemeClr val="dk1"/>
              </a:solidFill>
            </a:endParaRPr>
          </a:p>
          <a:p>
            <a:pPr indent="-2984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App to connect people with DJs in the area for events</a:t>
            </a:r>
            <a:endParaRPr>
              <a:solidFill>
                <a:schemeClr val="dk1"/>
              </a:solidFill>
            </a:endParaRPr>
          </a:p>
          <a:p>
            <a:pPr indent="-2984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n">
                <a:solidFill>
                  <a:schemeClr val="dk1"/>
                </a:solidFill>
              </a:rPr>
              <a:t>Find study groups based on music you like to study to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g28baa51230d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0" name="Google Shape;1200;g28baa51230d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0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g28baa51230d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2" name="Google Shape;1212;g28baa51230d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8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g24dc5bf5a63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0" name="Google Shape;1220;g24dc5bf5a63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g24dc5bf5a6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8" name="Google Shape;1228;g24dc5bf5a6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g28baa51230d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9" name="Google Shape;1239;g28baa51230d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0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" name="Google Shape;1251;g28baa51230d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2" name="Google Shape;1252;g28baa51230d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9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g24dc5bf5a63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1" name="Google Shape;1271;g24dc5bf5a63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7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g24dc5bf5a63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9" name="Google Shape;1279;g24dc5bf5a63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7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g24dc5bf5a63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9" name="Google Shape;1289;g24dc5bf5a63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5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" name="Google Shape;1296;g24dc5bf5a63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7" name="Google Shape;1297;g24dc5bf5a63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10" name="Google Shape;10;p2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" name="Google Shape;11;p2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" name="Google Shape;15;p2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16" name="Google Shape;16;p2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3417100" y="1120350"/>
            <a:ext cx="4190400" cy="210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3388900" y="3355725"/>
            <a:ext cx="4246800" cy="32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0" name="Google Shape;20;p2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2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3" name="Google Shape;23;p2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" name="Google Shape;24;p2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" name="Google Shape;25;p2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" name="Google Shape;26;p2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" name="Google Shape;27;p2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28" name="Google Shape;28;p2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" name="Google Shape;31;p2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32" name="Google Shape;32;p2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35;p3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36" name="Google Shape;36;p3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p3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38" name="Google Shape;38;p3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3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" name="Google Shape;40;p3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" name="Google Shape;41;p3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42" name="Google Shape;42;p3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" name="Google Shape;43;p3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4" name="Google Shape;44;p3"/>
          <p:cNvSpPr txBox="1"/>
          <p:nvPr>
            <p:ph type="title"/>
          </p:nvPr>
        </p:nvSpPr>
        <p:spPr>
          <a:xfrm>
            <a:off x="2673275" y="2575625"/>
            <a:ext cx="5252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5" name="Google Shape;45;p3"/>
          <p:cNvSpPr txBox="1"/>
          <p:nvPr>
            <p:ph hasCustomPrompt="1" idx="2" type="title"/>
          </p:nvPr>
        </p:nvSpPr>
        <p:spPr>
          <a:xfrm>
            <a:off x="4567625" y="1422725"/>
            <a:ext cx="1464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6" name="Google Shape;46;p3"/>
          <p:cNvSpPr txBox="1"/>
          <p:nvPr>
            <p:ph idx="1" type="subTitle"/>
          </p:nvPr>
        </p:nvSpPr>
        <p:spPr>
          <a:xfrm>
            <a:off x="2673275" y="3352825"/>
            <a:ext cx="52527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3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3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0" name="Google Shape;50;p3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" name="Google Shape;51;p3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" name="Google Shape;52;p3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" name="Google Shape;53;p3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4" name="Google Shape;54;p3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55" name="Google Shape;55;p3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" name="Google Shape;58;p3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59" name="Google Shape;59;p3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4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4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5" name="Google Shape;65;p4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" name="Google Shape;66;p4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7" name="Google Shape;67;p4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8" name="Google Shape;68;p4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" name="Google Shape;69;p4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70" name="Google Shape;70;p4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" name="Google Shape;73;p4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74" name="Google Shape;74;p4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4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4"/>
          <p:cNvSpPr txBox="1"/>
          <p:nvPr>
            <p:ph idx="1" type="body"/>
          </p:nvPr>
        </p:nvSpPr>
        <p:spPr>
          <a:xfrm>
            <a:off x="720000" y="1063352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000"/>
            </a:lvl1pPr>
            <a:lvl2pPr indent="-3048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indent="-3048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indent="-3048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indent="-3048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indent="-3048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indent="-3048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indent="-3048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indent="-3048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Roboto Condensed Light"/>
              <a:buAutoNum type="romanLcPeriod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5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80" name="Google Shape;80;p5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1" name="Google Shape;81;p5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82" name="Google Shape;82;p5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p5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5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5" name="Google Shape;85;p5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86" name="Google Shape;86;p5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" name="Google Shape;87;p5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8" name="Google Shape;88;p5"/>
          <p:cNvSpPr txBox="1"/>
          <p:nvPr>
            <p:ph type="title"/>
          </p:nvPr>
        </p:nvSpPr>
        <p:spPr>
          <a:xfrm>
            <a:off x="2391125" y="539400"/>
            <a:ext cx="5817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5"/>
          <p:cNvSpPr txBox="1"/>
          <p:nvPr>
            <p:ph idx="2" type="title"/>
          </p:nvPr>
        </p:nvSpPr>
        <p:spPr>
          <a:xfrm>
            <a:off x="2456350" y="2240800"/>
            <a:ext cx="2612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5"/>
          <p:cNvSpPr txBox="1"/>
          <p:nvPr>
            <p:ph idx="3" type="title"/>
          </p:nvPr>
        </p:nvSpPr>
        <p:spPr>
          <a:xfrm>
            <a:off x="5530700" y="2240800"/>
            <a:ext cx="2612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5"/>
          <p:cNvSpPr txBox="1"/>
          <p:nvPr>
            <p:ph idx="1" type="subTitle"/>
          </p:nvPr>
        </p:nvSpPr>
        <p:spPr>
          <a:xfrm>
            <a:off x="5530702" y="2728425"/>
            <a:ext cx="2612100" cy="1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2" name="Google Shape;92;p5"/>
          <p:cNvSpPr txBox="1"/>
          <p:nvPr>
            <p:ph idx="4" type="subTitle"/>
          </p:nvPr>
        </p:nvSpPr>
        <p:spPr>
          <a:xfrm>
            <a:off x="2456350" y="2728425"/>
            <a:ext cx="2612100" cy="1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3" name="Google Shape;93;p5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5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5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96" name="Google Shape;96;p5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7" name="Google Shape;97;p5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8" name="Google Shape;98;p5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9" name="Google Shape;99;p5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0" name="Google Shape;100;p5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101" name="Google Shape;101;p5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5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5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" name="Google Shape;104;p5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105" name="Google Shape;105;p5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5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6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109" name="Google Shape;109;p6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0" name="Google Shape;110;p6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111" name="Google Shape;111;p6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6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" name="Google Shape;113;p6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4" name="Google Shape;114;p6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115" name="Google Shape;115;p6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6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17" name="Google Shape;117;p6"/>
          <p:cNvSpPr txBox="1"/>
          <p:nvPr>
            <p:ph type="title"/>
          </p:nvPr>
        </p:nvSpPr>
        <p:spPr>
          <a:xfrm>
            <a:off x="2391125" y="539400"/>
            <a:ext cx="5817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8" name="Google Shape;118;p6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6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2" name="Google Shape;122;p6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4" name="Google Shape;124;p6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5" name="Google Shape;125;p6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126" name="Google Shape;126;p6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6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6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9" name="Google Shape;129;p6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130" name="Google Shape;130;p6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6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7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134" name="Google Shape;134;p7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5" name="Google Shape;135;p7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136" name="Google Shape;136;p7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7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7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9" name="Google Shape;139;p7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140" name="Google Shape;140;p7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7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42" name="Google Shape;142;p7"/>
          <p:cNvSpPr txBox="1"/>
          <p:nvPr>
            <p:ph idx="1" type="body"/>
          </p:nvPr>
        </p:nvSpPr>
        <p:spPr>
          <a:xfrm>
            <a:off x="2851875" y="1596825"/>
            <a:ext cx="3609000" cy="261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200"/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3" name="Google Shape;143;p7"/>
          <p:cNvSpPr txBox="1"/>
          <p:nvPr>
            <p:ph type="title"/>
          </p:nvPr>
        </p:nvSpPr>
        <p:spPr>
          <a:xfrm>
            <a:off x="2851875" y="930075"/>
            <a:ext cx="3609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4" name="Google Shape;144;p7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7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7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47" name="Google Shape;147;p7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8" name="Google Shape;148;p7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9" name="Google Shape;149;p7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1" name="Google Shape;151;p7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152" name="Google Shape;152;p7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5" name="Google Shape;155;p7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156" name="Google Shape;156;p7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7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p8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160" name="Google Shape;160;p8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1" name="Google Shape;161;p8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162" name="Google Shape;162;p8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" name="Google Shape;163;p8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" name="Google Shape;164;p8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5" name="Google Shape;165;p8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166" name="Google Shape;166;p8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8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68" name="Google Shape;168;p8"/>
          <p:cNvSpPr txBox="1"/>
          <p:nvPr>
            <p:ph type="title"/>
          </p:nvPr>
        </p:nvSpPr>
        <p:spPr>
          <a:xfrm>
            <a:off x="2672675" y="1307100"/>
            <a:ext cx="52539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69" name="Google Shape;169;p8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8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8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3" name="Google Shape;173;p8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4" name="Google Shape;174;p8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5" name="Google Shape;175;p8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6" name="Google Shape;176;p8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177" name="Google Shape;177;p8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8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8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0" name="Google Shape;180;p8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181" name="Google Shape;181;p8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8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9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185" name="Google Shape;185;p9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6" name="Google Shape;186;p9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187" name="Google Shape;187;p9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9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9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0" name="Google Shape;190;p9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191" name="Google Shape;191;p9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9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93" name="Google Shape;193;p9"/>
          <p:cNvSpPr txBox="1"/>
          <p:nvPr>
            <p:ph type="title"/>
          </p:nvPr>
        </p:nvSpPr>
        <p:spPr>
          <a:xfrm>
            <a:off x="3237625" y="1769650"/>
            <a:ext cx="41238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4" name="Google Shape;194;p9"/>
          <p:cNvSpPr txBox="1"/>
          <p:nvPr>
            <p:ph idx="1" type="subTitle"/>
          </p:nvPr>
        </p:nvSpPr>
        <p:spPr>
          <a:xfrm>
            <a:off x="3237713" y="2364850"/>
            <a:ext cx="4123800" cy="134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9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9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9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98" name="Google Shape;198;p9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9" name="Google Shape;199;p9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0" name="Google Shape;200;p9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1" name="Google Shape;201;p9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2" name="Google Shape;202;p9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203" name="Google Shape;203;p9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9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9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6" name="Google Shape;206;p9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207" name="Google Shape;207;p9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9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1" name="Google Shape;211;p10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0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0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14" name="Google Shape;214;p10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5" name="Google Shape;215;p10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6" name="Google Shape;216;p10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7" name="Google Shape;217;p10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8" name="Google Shape;218;p10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219" name="Google Shape;219;p10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0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0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2" name="Google Shape;222;p10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223" name="Google Shape;223;p10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0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oogle Shape;226;p11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227" name="Google Shape;227;p11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8" name="Google Shape;228;p11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229" name="Google Shape;229;p11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2" name="Google Shape;232;p11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233" name="Google Shape;233;p11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" name="Google Shape;234;p11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35" name="Google Shape;235;p11"/>
          <p:cNvSpPr txBox="1"/>
          <p:nvPr>
            <p:ph hasCustomPrompt="1" type="title"/>
          </p:nvPr>
        </p:nvSpPr>
        <p:spPr>
          <a:xfrm>
            <a:off x="2616100" y="1303050"/>
            <a:ext cx="5367000" cy="162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236" name="Google Shape;236;p11"/>
          <p:cNvSpPr txBox="1"/>
          <p:nvPr>
            <p:ph idx="1" type="subTitle"/>
          </p:nvPr>
        </p:nvSpPr>
        <p:spPr>
          <a:xfrm>
            <a:off x="2616100" y="2878075"/>
            <a:ext cx="53670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37" name="Google Shape;237;p11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1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1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40" name="Google Shape;240;p11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1" name="Google Shape;241;p11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2" name="Google Shape;242;p11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4" name="Google Shape;244;p11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245" name="Google Shape;245;p11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11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1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8" name="Google Shape;248;p11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249" name="Google Shape;249;p11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1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1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3" name="Google Shape;253;p13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254" name="Google Shape;254;p13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55" name="Google Shape;255;p13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256" name="Google Shape;256;p13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3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3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p13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260" name="Google Shape;260;p13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3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2" name="Google Shape;262;p13"/>
          <p:cNvSpPr txBox="1"/>
          <p:nvPr>
            <p:ph type="title"/>
          </p:nvPr>
        </p:nvSpPr>
        <p:spPr>
          <a:xfrm>
            <a:off x="2391125" y="539400"/>
            <a:ext cx="5817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3" name="Google Shape;263;p13"/>
          <p:cNvSpPr txBox="1"/>
          <p:nvPr>
            <p:ph idx="2" type="title"/>
          </p:nvPr>
        </p:nvSpPr>
        <p:spPr>
          <a:xfrm>
            <a:off x="3093638" y="1406225"/>
            <a:ext cx="20817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64" name="Google Shape;264;p13"/>
          <p:cNvSpPr txBox="1"/>
          <p:nvPr>
            <p:ph idx="1" type="subTitle"/>
          </p:nvPr>
        </p:nvSpPr>
        <p:spPr>
          <a:xfrm>
            <a:off x="3093648" y="1992763"/>
            <a:ext cx="2081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13"/>
          <p:cNvSpPr txBox="1"/>
          <p:nvPr>
            <p:ph idx="3" type="title"/>
          </p:nvPr>
        </p:nvSpPr>
        <p:spPr>
          <a:xfrm>
            <a:off x="6126425" y="1406250"/>
            <a:ext cx="18516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66" name="Google Shape;266;p13"/>
          <p:cNvSpPr txBox="1"/>
          <p:nvPr>
            <p:ph idx="4" type="subTitle"/>
          </p:nvPr>
        </p:nvSpPr>
        <p:spPr>
          <a:xfrm>
            <a:off x="6126425" y="1992763"/>
            <a:ext cx="2081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13"/>
          <p:cNvSpPr txBox="1"/>
          <p:nvPr>
            <p:ph idx="5" type="title"/>
          </p:nvPr>
        </p:nvSpPr>
        <p:spPr>
          <a:xfrm>
            <a:off x="3093638" y="2807197"/>
            <a:ext cx="20817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68" name="Google Shape;268;p13"/>
          <p:cNvSpPr txBox="1"/>
          <p:nvPr>
            <p:ph idx="6" type="subTitle"/>
          </p:nvPr>
        </p:nvSpPr>
        <p:spPr>
          <a:xfrm>
            <a:off x="3093648" y="3393718"/>
            <a:ext cx="2081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13"/>
          <p:cNvSpPr txBox="1"/>
          <p:nvPr>
            <p:ph idx="7" type="title"/>
          </p:nvPr>
        </p:nvSpPr>
        <p:spPr>
          <a:xfrm>
            <a:off x="6126425" y="2807188"/>
            <a:ext cx="20817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70" name="Google Shape;270;p13"/>
          <p:cNvSpPr txBox="1"/>
          <p:nvPr>
            <p:ph idx="8" type="subTitle"/>
          </p:nvPr>
        </p:nvSpPr>
        <p:spPr>
          <a:xfrm>
            <a:off x="6126425" y="3393712"/>
            <a:ext cx="2081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p13"/>
          <p:cNvSpPr txBox="1"/>
          <p:nvPr>
            <p:ph hasCustomPrompt="1" idx="9" type="title"/>
          </p:nvPr>
        </p:nvSpPr>
        <p:spPr>
          <a:xfrm>
            <a:off x="2374469" y="1665900"/>
            <a:ext cx="678600" cy="47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272" name="Google Shape;272;p13"/>
          <p:cNvSpPr txBox="1"/>
          <p:nvPr>
            <p:ph hasCustomPrompt="1" idx="13" type="title"/>
          </p:nvPr>
        </p:nvSpPr>
        <p:spPr>
          <a:xfrm>
            <a:off x="2374400" y="3066850"/>
            <a:ext cx="678600" cy="47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273" name="Google Shape;273;p13"/>
          <p:cNvSpPr txBox="1"/>
          <p:nvPr>
            <p:ph hasCustomPrompt="1" idx="14" type="title"/>
          </p:nvPr>
        </p:nvSpPr>
        <p:spPr>
          <a:xfrm>
            <a:off x="5447825" y="1665900"/>
            <a:ext cx="678600" cy="47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274" name="Google Shape;274;p13"/>
          <p:cNvSpPr txBox="1"/>
          <p:nvPr>
            <p:ph hasCustomPrompt="1" idx="15" type="title"/>
          </p:nvPr>
        </p:nvSpPr>
        <p:spPr>
          <a:xfrm>
            <a:off x="5447825" y="3062350"/>
            <a:ext cx="6786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275" name="Google Shape;275;p13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3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3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78" name="Google Shape;278;p13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9" name="Google Shape;279;p13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0" name="Google Shape;280;p13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2" name="Google Shape;282;p13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283" name="Google Shape;283;p13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3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3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6" name="Google Shape;286;p13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287" name="Google Shape;287;p13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3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1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" name="Google Shape;290;p14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291" name="Google Shape;291;p14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92" name="Google Shape;292;p14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293" name="Google Shape;293;p14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" name="Google Shape;294;p14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14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96" name="Google Shape;296;p14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297" name="Google Shape;297;p14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14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99" name="Google Shape;299;p14"/>
          <p:cNvSpPr txBox="1"/>
          <p:nvPr>
            <p:ph type="title"/>
          </p:nvPr>
        </p:nvSpPr>
        <p:spPr>
          <a:xfrm>
            <a:off x="3239800" y="1068116"/>
            <a:ext cx="4119600" cy="162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0" name="Google Shape;300;p14"/>
          <p:cNvSpPr txBox="1"/>
          <p:nvPr>
            <p:ph idx="1" type="subTitle"/>
          </p:nvPr>
        </p:nvSpPr>
        <p:spPr>
          <a:xfrm>
            <a:off x="3121025" y="2226264"/>
            <a:ext cx="4357200" cy="80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01" name="Google Shape;301;p14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4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4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04" name="Google Shape;304;p14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5" name="Google Shape;305;p14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6" name="Google Shape;306;p14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7" name="Google Shape;307;p14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8" name="Google Shape;308;p14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309" name="Google Shape;309;p14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14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4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2" name="Google Shape;312;p14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313" name="Google Shape;313;p14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14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6" name="Google Shape;316;p15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317" name="Google Shape;317;p15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18" name="Google Shape;318;p15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319" name="Google Shape;319;p15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0" name="Google Shape;320;p15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" name="Google Shape;321;p15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2" name="Google Shape;322;p15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323" name="Google Shape;323;p15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" name="Google Shape;324;p15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25" name="Google Shape;325;p15"/>
          <p:cNvSpPr txBox="1"/>
          <p:nvPr>
            <p:ph type="title"/>
          </p:nvPr>
        </p:nvSpPr>
        <p:spPr>
          <a:xfrm>
            <a:off x="3119525" y="2719281"/>
            <a:ext cx="43602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26" name="Google Shape;326;p15"/>
          <p:cNvSpPr txBox="1"/>
          <p:nvPr>
            <p:ph idx="1" type="subTitle"/>
          </p:nvPr>
        </p:nvSpPr>
        <p:spPr>
          <a:xfrm>
            <a:off x="3119525" y="1435119"/>
            <a:ext cx="4360200" cy="14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27" name="Google Shape;327;p15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5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5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30" name="Google Shape;330;p15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1" name="Google Shape;331;p15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2" name="Google Shape;332;p15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3" name="Google Shape;333;p15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4" name="Google Shape;334;p15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335" name="Google Shape;335;p15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5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15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8" name="Google Shape;338;p15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339" name="Google Shape;339;p15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15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16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343" name="Google Shape;343;p16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44" name="Google Shape;344;p16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345" name="Google Shape;345;p16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" name="Google Shape;346;p16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7" name="Google Shape;347;p16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48" name="Google Shape;348;p16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349" name="Google Shape;349;p16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" name="Google Shape;350;p16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51" name="Google Shape;351;p16"/>
          <p:cNvSpPr txBox="1"/>
          <p:nvPr>
            <p:ph type="title"/>
          </p:nvPr>
        </p:nvSpPr>
        <p:spPr>
          <a:xfrm>
            <a:off x="2391125" y="964400"/>
            <a:ext cx="2908500" cy="182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2" name="Google Shape;352;p16"/>
          <p:cNvSpPr txBox="1"/>
          <p:nvPr>
            <p:ph idx="1" type="subTitle"/>
          </p:nvPr>
        </p:nvSpPr>
        <p:spPr>
          <a:xfrm>
            <a:off x="2391125" y="2789200"/>
            <a:ext cx="2908500" cy="10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53" name="Google Shape;353;p16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6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16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56" name="Google Shape;356;p16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7" name="Google Shape;357;p16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8" name="Google Shape;358;p16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9" name="Google Shape;359;p16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0" name="Google Shape;360;p16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361" name="Google Shape;361;p16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6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6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4" name="Google Shape;364;p16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365" name="Google Shape;365;p16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16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" name="Google Shape;368;p17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369" name="Google Shape;369;p17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0" name="Google Shape;370;p17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371" name="Google Shape;371;p17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" name="Google Shape;372;p17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" name="Google Shape;373;p17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74" name="Google Shape;374;p17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375" name="Google Shape;375;p17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" name="Google Shape;376;p17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77" name="Google Shape;377;p17"/>
          <p:cNvSpPr txBox="1"/>
          <p:nvPr>
            <p:ph type="title"/>
          </p:nvPr>
        </p:nvSpPr>
        <p:spPr>
          <a:xfrm>
            <a:off x="5299625" y="1558125"/>
            <a:ext cx="2908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8" name="Google Shape;378;p17"/>
          <p:cNvSpPr txBox="1"/>
          <p:nvPr>
            <p:ph idx="1" type="subTitle"/>
          </p:nvPr>
        </p:nvSpPr>
        <p:spPr>
          <a:xfrm>
            <a:off x="5299625" y="2130825"/>
            <a:ext cx="2908500" cy="12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79" name="Google Shape;379;p17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17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17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82" name="Google Shape;382;p17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3" name="Google Shape;383;p17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4" name="Google Shape;384;p17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5" name="Google Shape;385;p17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86" name="Google Shape;386;p17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387" name="Google Shape;387;p17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17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17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0" name="Google Shape;390;p17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391" name="Google Shape;391;p17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17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6"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4" name="Google Shape;394;p18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395" name="Google Shape;395;p18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96" name="Google Shape;396;p18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397" name="Google Shape;397;p18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" name="Google Shape;398;p18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" name="Google Shape;399;p18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00" name="Google Shape;400;p18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401" name="Google Shape;401;p18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" name="Google Shape;402;p18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03" name="Google Shape;403;p18"/>
          <p:cNvSpPr txBox="1"/>
          <p:nvPr>
            <p:ph type="title"/>
          </p:nvPr>
        </p:nvSpPr>
        <p:spPr>
          <a:xfrm>
            <a:off x="2391125" y="539400"/>
            <a:ext cx="5817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4" name="Google Shape;404;p18"/>
          <p:cNvSpPr txBox="1"/>
          <p:nvPr>
            <p:ph idx="2" type="title"/>
          </p:nvPr>
        </p:nvSpPr>
        <p:spPr>
          <a:xfrm>
            <a:off x="2938607" y="2948050"/>
            <a:ext cx="2175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05" name="Google Shape;405;p18"/>
          <p:cNvSpPr txBox="1"/>
          <p:nvPr>
            <p:ph idx="1" type="subTitle"/>
          </p:nvPr>
        </p:nvSpPr>
        <p:spPr>
          <a:xfrm>
            <a:off x="2938600" y="3435675"/>
            <a:ext cx="2175300" cy="6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06" name="Google Shape;406;p18"/>
          <p:cNvSpPr txBox="1"/>
          <p:nvPr>
            <p:ph idx="3" type="title"/>
          </p:nvPr>
        </p:nvSpPr>
        <p:spPr>
          <a:xfrm>
            <a:off x="5485333" y="2948050"/>
            <a:ext cx="2175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07" name="Google Shape;407;p18"/>
          <p:cNvSpPr txBox="1"/>
          <p:nvPr>
            <p:ph idx="4" type="subTitle"/>
          </p:nvPr>
        </p:nvSpPr>
        <p:spPr>
          <a:xfrm>
            <a:off x="5485326" y="3435675"/>
            <a:ext cx="2175300" cy="6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08" name="Google Shape;408;p18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18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18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11" name="Google Shape;411;p18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2" name="Google Shape;412;p18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3" name="Google Shape;413;p18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4" name="Google Shape;414;p18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15" name="Google Shape;415;p18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416" name="Google Shape;416;p18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18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8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9" name="Google Shape;419;p18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420" name="Google Shape;420;p18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18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6_1_1"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" name="Google Shape;423;p19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424" name="Google Shape;424;p19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25" name="Google Shape;425;p19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426" name="Google Shape;426;p19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19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p19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29" name="Google Shape;429;p19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430" name="Google Shape;430;p19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1" name="Google Shape;431;p19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32" name="Google Shape;432;p19"/>
          <p:cNvSpPr txBox="1"/>
          <p:nvPr>
            <p:ph type="title"/>
          </p:nvPr>
        </p:nvSpPr>
        <p:spPr>
          <a:xfrm>
            <a:off x="2391125" y="539400"/>
            <a:ext cx="5817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3" name="Google Shape;433;p19"/>
          <p:cNvSpPr txBox="1"/>
          <p:nvPr>
            <p:ph idx="2" type="title"/>
          </p:nvPr>
        </p:nvSpPr>
        <p:spPr>
          <a:xfrm>
            <a:off x="2391125" y="3151575"/>
            <a:ext cx="1883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4" name="Google Shape;434;p19"/>
          <p:cNvSpPr txBox="1"/>
          <p:nvPr>
            <p:ph idx="1" type="subTitle"/>
          </p:nvPr>
        </p:nvSpPr>
        <p:spPr>
          <a:xfrm>
            <a:off x="2391125" y="3486800"/>
            <a:ext cx="1883400" cy="6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35" name="Google Shape;435;p19"/>
          <p:cNvSpPr txBox="1"/>
          <p:nvPr>
            <p:ph idx="3" type="title"/>
          </p:nvPr>
        </p:nvSpPr>
        <p:spPr>
          <a:xfrm>
            <a:off x="4357102" y="3151575"/>
            <a:ext cx="1883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6" name="Google Shape;436;p19"/>
          <p:cNvSpPr txBox="1"/>
          <p:nvPr>
            <p:ph idx="4" type="subTitle"/>
          </p:nvPr>
        </p:nvSpPr>
        <p:spPr>
          <a:xfrm>
            <a:off x="4357102" y="3486800"/>
            <a:ext cx="1883400" cy="6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37" name="Google Shape;437;p19"/>
          <p:cNvSpPr txBox="1"/>
          <p:nvPr>
            <p:ph idx="5" type="title"/>
          </p:nvPr>
        </p:nvSpPr>
        <p:spPr>
          <a:xfrm>
            <a:off x="6323085" y="3151575"/>
            <a:ext cx="1883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8" name="Google Shape;438;p19"/>
          <p:cNvSpPr txBox="1"/>
          <p:nvPr>
            <p:ph idx="6" type="subTitle"/>
          </p:nvPr>
        </p:nvSpPr>
        <p:spPr>
          <a:xfrm>
            <a:off x="6323085" y="3486800"/>
            <a:ext cx="1883400" cy="6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39" name="Google Shape;439;p19"/>
          <p:cNvSpPr txBox="1"/>
          <p:nvPr>
            <p:ph hasCustomPrompt="1" idx="7" type="title"/>
          </p:nvPr>
        </p:nvSpPr>
        <p:spPr>
          <a:xfrm>
            <a:off x="2894825" y="1301958"/>
            <a:ext cx="876000" cy="48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440" name="Google Shape;440;p19"/>
          <p:cNvSpPr txBox="1"/>
          <p:nvPr>
            <p:ph hasCustomPrompt="1" idx="8" type="title"/>
          </p:nvPr>
        </p:nvSpPr>
        <p:spPr>
          <a:xfrm>
            <a:off x="4860802" y="1301961"/>
            <a:ext cx="876000" cy="48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441" name="Google Shape;441;p19"/>
          <p:cNvSpPr txBox="1"/>
          <p:nvPr>
            <p:ph hasCustomPrompt="1" idx="9" type="title"/>
          </p:nvPr>
        </p:nvSpPr>
        <p:spPr>
          <a:xfrm>
            <a:off x="6826785" y="1301961"/>
            <a:ext cx="876000" cy="48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442" name="Google Shape;442;p19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19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19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45" name="Google Shape;445;p19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6" name="Google Shape;446;p19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7" name="Google Shape;447;p19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8" name="Google Shape;448;p19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9" name="Google Shape;449;p19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450" name="Google Shape;450;p19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19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19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3" name="Google Shape;453;p19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454" name="Google Shape;454;p19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19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2">
  <p:cSld name="CUSTOM_6_1_1_2"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7" name="Google Shape;457;p20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458" name="Google Shape;458;p20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59" name="Google Shape;459;p20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460" name="Google Shape;460;p20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" name="Google Shape;461;p20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2" name="Google Shape;462;p20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63" name="Google Shape;463;p20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464" name="Google Shape;464;p20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" name="Google Shape;465;p20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66" name="Google Shape;466;p20"/>
          <p:cNvSpPr txBox="1"/>
          <p:nvPr>
            <p:ph type="title"/>
          </p:nvPr>
        </p:nvSpPr>
        <p:spPr>
          <a:xfrm>
            <a:off x="2391125" y="539400"/>
            <a:ext cx="5817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7" name="Google Shape;467;p20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20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20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70" name="Google Shape;470;p20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1" name="Google Shape;471;p20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2" name="Google Shape;472;p20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3" name="Google Shape;473;p20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4" name="Google Shape;474;p20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475" name="Google Shape;475;p20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20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20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8" name="Google Shape;478;p20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479" name="Google Shape;479;p20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20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1" name="Google Shape;481;p20"/>
          <p:cNvSpPr txBox="1"/>
          <p:nvPr>
            <p:ph idx="2" type="title"/>
          </p:nvPr>
        </p:nvSpPr>
        <p:spPr>
          <a:xfrm>
            <a:off x="3183775" y="1212954"/>
            <a:ext cx="1548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82" name="Google Shape;482;p20"/>
          <p:cNvSpPr txBox="1"/>
          <p:nvPr>
            <p:ph idx="1" type="subTitle"/>
          </p:nvPr>
        </p:nvSpPr>
        <p:spPr>
          <a:xfrm>
            <a:off x="3272725" y="1587375"/>
            <a:ext cx="1370100" cy="6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83" name="Google Shape;483;p20"/>
          <p:cNvSpPr txBox="1"/>
          <p:nvPr>
            <p:ph idx="3" type="title"/>
          </p:nvPr>
        </p:nvSpPr>
        <p:spPr>
          <a:xfrm>
            <a:off x="5867456" y="1212954"/>
            <a:ext cx="1548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84" name="Google Shape;484;p20"/>
          <p:cNvSpPr txBox="1"/>
          <p:nvPr>
            <p:ph idx="4" type="subTitle"/>
          </p:nvPr>
        </p:nvSpPr>
        <p:spPr>
          <a:xfrm>
            <a:off x="5956406" y="1587375"/>
            <a:ext cx="1370100" cy="6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85" name="Google Shape;485;p20"/>
          <p:cNvSpPr txBox="1"/>
          <p:nvPr>
            <p:ph hasCustomPrompt="1" idx="5" type="title"/>
          </p:nvPr>
        </p:nvSpPr>
        <p:spPr>
          <a:xfrm>
            <a:off x="3519775" y="2975658"/>
            <a:ext cx="876000" cy="48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486" name="Google Shape;486;p20"/>
          <p:cNvSpPr txBox="1"/>
          <p:nvPr>
            <p:ph hasCustomPrompt="1" idx="6" type="title"/>
          </p:nvPr>
        </p:nvSpPr>
        <p:spPr>
          <a:xfrm>
            <a:off x="6203463" y="2975675"/>
            <a:ext cx="876000" cy="48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">
  <p:cSld name="CUSTOM_6_1_1_2_1"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8" name="Google Shape;488;p21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489" name="Google Shape;489;p21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90" name="Google Shape;490;p21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491" name="Google Shape;491;p21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" name="Google Shape;492;p21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3" name="Google Shape;493;p21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94" name="Google Shape;494;p21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495" name="Google Shape;495;p21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6" name="Google Shape;496;p21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97" name="Google Shape;497;p21"/>
          <p:cNvSpPr txBox="1"/>
          <p:nvPr>
            <p:ph type="title"/>
          </p:nvPr>
        </p:nvSpPr>
        <p:spPr>
          <a:xfrm>
            <a:off x="2391125" y="539400"/>
            <a:ext cx="5817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8" name="Google Shape;498;p21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21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21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01" name="Google Shape;501;p21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2" name="Google Shape;502;p21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3" name="Google Shape;503;p21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4" name="Google Shape;504;p21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5" name="Google Shape;505;p21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506" name="Google Shape;506;p21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21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21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9" name="Google Shape;509;p21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510" name="Google Shape;510;p21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21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2" name="Google Shape;512;p21"/>
          <p:cNvSpPr txBox="1"/>
          <p:nvPr>
            <p:ph idx="2" type="title"/>
          </p:nvPr>
        </p:nvSpPr>
        <p:spPr>
          <a:xfrm>
            <a:off x="2574763" y="2538300"/>
            <a:ext cx="1548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13" name="Google Shape;513;p21"/>
          <p:cNvSpPr txBox="1"/>
          <p:nvPr>
            <p:ph idx="1" type="subTitle"/>
          </p:nvPr>
        </p:nvSpPr>
        <p:spPr>
          <a:xfrm>
            <a:off x="2663713" y="3025925"/>
            <a:ext cx="1370100" cy="6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14" name="Google Shape;514;p21"/>
          <p:cNvSpPr txBox="1"/>
          <p:nvPr>
            <p:ph idx="3" type="title"/>
          </p:nvPr>
        </p:nvSpPr>
        <p:spPr>
          <a:xfrm>
            <a:off x="4525456" y="2538300"/>
            <a:ext cx="1548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15" name="Google Shape;515;p21"/>
          <p:cNvSpPr txBox="1"/>
          <p:nvPr>
            <p:ph idx="4" type="subTitle"/>
          </p:nvPr>
        </p:nvSpPr>
        <p:spPr>
          <a:xfrm>
            <a:off x="4614406" y="3025925"/>
            <a:ext cx="1370100" cy="6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16" name="Google Shape;516;p21"/>
          <p:cNvSpPr txBox="1"/>
          <p:nvPr>
            <p:ph idx="5" type="title"/>
          </p:nvPr>
        </p:nvSpPr>
        <p:spPr>
          <a:xfrm>
            <a:off x="6476119" y="2538300"/>
            <a:ext cx="1548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17" name="Google Shape;517;p21"/>
          <p:cNvSpPr txBox="1"/>
          <p:nvPr>
            <p:ph idx="6" type="subTitle"/>
          </p:nvPr>
        </p:nvSpPr>
        <p:spPr>
          <a:xfrm>
            <a:off x="6565069" y="3025925"/>
            <a:ext cx="1370100" cy="6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18" name="Google Shape;518;p21"/>
          <p:cNvSpPr txBox="1"/>
          <p:nvPr>
            <p:ph hasCustomPrompt="1" idx="7" type="title"/>
          </p:nvPr>
        </p:nvSpPr>
        <p:spPr>
          <a:xfrm>
            <a:off x="2910763" y="1721608"/>
            <a:ext cx="876000" cy="48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2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519" name="Google Shape;519;p21"/>
          <p:cNvSpPr txBox="1"/>
          <p:nvPr>
            <p:ph hasCustomPrompt="1" idx="8" type="title"/>
          </p:nvPr>
        </p:nvSpPr>
        <p:spPr>
          <a:xfrm>
            <a:off x="4861450" y="1721611"/>
            <a:ext cx="876000" cy="48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2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520" name="Google Shape;520;p21"/>
          <p:cNvSpPr txBox="1"/>
          <p:nvPr>
            <p:ph hasCustomPrompt="1" idx="9" type="title"/>
          </p:nvPr>
        </p:nvSpPr>
        <p:spPr>
          <a:xfrm>
            <a:off x="6812121" y="1721611"/>
            <a:ext cx="876000" cy="48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2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 1">
  <p:cSld name="CUSTOM_6_1_1_1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" name="Google Shape;522;p22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523" name="Google Shape;523;p22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24" name="Google Shape;524;p22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525" name="Google Shape;525;p22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" name="Google Shape;526;p22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" name="Google Shape;527;p22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28" name="Google Shape;528;p22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529" name="Google Shape;529;p22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" name="Google Shape;530;p22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31" name="Google Shape;531;p22"/>
          <p:cNvSpPr txBox="1"/>
          <p:nvPr>
            <p:ph type="title"/>
          </p:nvPr>
        </p:nvSpPr>
        <p:spPr>
          <a:xfrm>
            <a:off x="2391125" y="539400"/>
            <a:ext cx="5817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32" name="Google Shape;532;p22"/>
          <p:cNvSpPr txBox="1"/>
          <p:nvPr>
            <p:ph idx="2" type="title"/>
          </p:nvPr>
        </p:nvSpPr>
        <p:spPr>
          <a:xfrm>
            <a:off x="2391125" y="2369800"/>
            <a:ext cx="1883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33" name="Google Shape;533;p22"/>
          <p:cNvSpPr txBox="1"/>
          <p:nvPr>
            <p:ph idx="1" type="subTitle"/>
          </p:nvPr>
        </p:nvSpPr>
        <p:spPr>
          <a:xfrm>
            <a:off x="2391125" y="1577650"/>
            <a:ext cx="1883400" cy="65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34" name="Google Shape;534;p22"/>
          <p:cNvSpPr txBox="1"/>
          <p:nvPr>
            <p:ph idx="3" type="title"/>
          </p:nvPr>
        </p:nvSpPr>
        <p:spPr>
          <a:xfrm>
            <a:off x="6324725" y="2369800"/>
            <a:ext cx="1883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35" name="Google Shape;535;p22"/>
          <p:cNvSpPr txBox="1"/>
          <p:nvPr>
            <p:ph idx="4" type="subTitle"/>
          </p:nvPr>
        </p:nvSpPr>
        <p:spPr>
          <a:xfrm>
            <a:off x="6324725" y="1577650"/>
            <a:ext cx="1883400" cy="65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36" name="Google Shape;536;p22"/>
          <p:cNvSpPr txBox="1"/>
          <p:nvPr>
            <p:ph idx="5" type="title"/>
          </p:nvPr>
        </p:nvSpPr>
        <p:spPr>
          <a:xfrm>
            <a:off x="4357925" y="3627100"/>
            <a:ext cx="1883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37" name="Google Shape;537;p22"/>
          <p:cNvSpPr txBox="1"/>
          <p:nvPr>
            <p:ph idx="6" type="subTitle"/>
          </p:nvPr>
        </p:nvSpPr>
        <p:spPr>
          <a:xfrm>
            <a:off x="4357925" y="2834950"/>
            <a:ext cx="1883400" cy="65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38" name="Google Shape;538;p22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22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22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41" name="Google Shape;541;p22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2" name="Google Shape;542;p22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3" name="Google Shape;543;p22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4" name="Google Shape;544;p22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45" name="Google Shape;545;p22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546" name="Google Shape;546;p22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22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22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9" name="Google Shape;549;p22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550" name="Google Shape;550;p22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22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3" name="Google Shape;553;p23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554" name="Google Shape;554;p23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55" name="Google Shape;555;p23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556" name="Google Shape;556;p23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7" name="Google Shape;557;p23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8" name="Google Shape;558;p23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59" name="Google Shape;559;p23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560" name="Google Shape;560;p23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1" name="Google Shape;561;p23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62" name="Google Shape;562;p23"/>
          <p:cNvSpPr txBox="1"/>
          <p:nvPr>
            <p:ph type="title"/>
          </p:nvPr>
        </p:nvSpPr>
        <p:spPr>
          <a:xfrm>
            <a:off x="2391125" y="539400"/>
            <a:ext cx="5817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3" name="Google Shape;563;p23"/>
          <p:cNvSpPr txBox="1"/>
          <p:nvPr>
            <p:ph idx="2" type="title"/>
          </p:nvPr>
        </p:nvSpPr>
        <p:spPr>
          <a:xfrm>
            <a:off x="3140875" y="1526400"/>
            <a:ext cx="2066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64" name="Google Shape;564;p23"/>
          <p:cNvSpPr txBox="1"/>
          <p:nvPr>
            <p:ph idx="1" type="subTitle"/>
          </p:nvPr>
        </p:nvSpPr>
        <p:spPr>
          <a:xfrm>
            <a:off x="3140875" y="1937825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65" name="Google Shape;565;p23"/>
          <p:cNvSpPr txBox="1"/>
          <p:nvPr>
            <p:ph idx="3" type="title"/>
          </p:nvPr>
        </p:nvSpPr>
        <p:spPr>
          <a:xfrm>
            <a:off x="5392375" y="1526400"/>
            <a:ext cx="2066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66" name="Google Shape;566;p23"/>
          <p:cNvSpPr txBox="1"/>
          <p:nvPr>
            <p:ph idx="4" type="subTitle"/>
          </p:nvPr>
        </p:nvSpPr>
        <p:spPr>
          <a:xfrm>
            <a:off x="5480275" y="1937825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67" name="Google Shape;567;p23"/>
          <p:cNvSpPr txBox="1"/>
          <p:nvPr>
            <p:ph idx="5" type="title"/>
          </p:nvPr>
        </p:nvSpPr>
        <p:spPr>
          <a:xfrm>
            <a:off x="3140875" y="2995513"/>
            <a:ext cx="2066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68" name="Google Shape;568;p23"/>
          <p:cNvSpPr txBox="1"/>
          <p:nvPr>
            <p:ph idx="6" type="subTitle"/>
          </p:nvPr>
        </p:nvSpPr>
        <p:spPr>
          <a:xfrm>
            <a:off x="3140875" y="3406938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69" name="Google Shape;569;p23"/>
          <p:cNvSpPr txBox="1"/>
          <p:nvPr>
            <p:ph idx="7" type="title"/>
          </p:nvPr>
        </p:nvSpPr>
        <p:spPr>
          <a:xfrm>
            <a:off x="5392375" y="2995513"/>
            <a:ext cx="2066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70" name="Google Shape;570;p23"/>
          <p:cNvSpPr txBox="1"/>
          <p:nvPr>
            <p:ph idx="8" type="subTitle"/>
          </p:nvPr>
        </p:nvSpPr>
        <p:spPr>
          <a:xfrm>
            <a:off x="5480275" y="3406938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71" name="Google Shape;571;p23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23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23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74" name="Google Shape;574;p23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5" name="Google Shape;575;p23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6" name="Google Shape;576;p23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7" name="Google Shape;577;p23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8" name="Google Shape;578;p23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579" name="Google Shape;579;p23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23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23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2" name="Google Shape;582;p23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583" name="Google Shape;583;p23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23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5_2_1"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6" name="Google Shape;586;p24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587" name="Google Shape;587;p24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88" name="Google Shape;588;p24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589" name="Google Shape;589;p24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0" name="Google Shape;590;p24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1" name="Google Shape;591;p24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92" name="Google Shape;592;p24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593" name="Google Shape;593;p24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4" name="Google Shape;594;p24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95" name="Google Shape;595;p24"/>
          <p:cNvSpPr txBox="1"/>
          <p:nvPr>
            <p:ph type="title"/>
          </p:nvPr>
        </p:nvSpPr>
        <p:spPr>
          <a:xfrm>
            <a:off x="2391125" y="539400"/>
            <a:ext cx="5817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6" name="Google Shape;596;p24"/>
          <p:cNvSpPr txBox="1"/>
          <p:nvPr>
            <p:ph idx="2" type="title"/>
          </p:nvPr>
        </p:nvSpPr>
        <p:spPr>
          <a:xfrm>
            <a:off x="2467325" y="1387263"/>
            <a:ext cx="18438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97" name="Google Shape;597;p24"/>
          <p:cNvSpPr txBox="1"/>
          <p:nvPr>
            <p:ph idx="1" type="subTitle"/>
          </p:nvPr>
        </p:nvSpPr>
        <p:spPr>
          <a:xfrm>
            <a:off x="2467400" y="1874888"/>
            <a:ext cx="18438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98" name="Google Shape;598;p24"/>
          <p:cNvSpPr txBox="1"/>
          <p:nvPr>
            <p:ph idx="3" type="title"/>
          </p:nvPr>
        </p:nvSpPr>
        <p:spPr>
          <a:xfrm>
            <a:off x="2467325" y="2847038"/>
            <a:ext cx="18438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99" name="Google Shape;599;p24"/>
          <p:cNvSpPr txBox="1"/>
          <p:nvPr>
            <p:ph idx="4" type="subTitle"/>
          </p:nvPr>
        </p:nvSpPr>
        <p:spPr>
          <a:xfrm>
            <a:off x="2467400" y="3334663"/>
            <a:ext cx="18438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00" name="Google Shape;600;p24"/>
          <p:cNvSpPr txBox="1"/>
          <p:nvPr>
            <p:ph idx="5" type="title"/>
          </p:nvPr>
        </p:nvSpPr>
        <p:spPr>
          <a:xfrm>
            <a:off x="6288050" y="1387263"/>
            <a:ext cx="18438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01" name="Google Shape;601;p24"/>
          <p:cNvSpPr txBox="1"/>
          <p:nvPr>
            <p:ph idx="6" type="subTitle"/>
          </p:nvPr>
        </p:nvSpPr>
        <p:spPr>
          <a:xfrm>
            <a:off x="6288125" y="1874888"/>
            <a:ext cx="18438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02" name="Google Shape;602;p24"/>
          <p:cNvSpPr txBox="1"/>
          <p:nvPr>
            <p:ph idx="7" type="title"/>
          </p:nvPr>
        </p:nvSpPr>
        <p:spPr>
          <a:xfrm>
            <a:off x="6288050" y="2847038"/>
            <a:ext cx="18438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03" name="Google Shape;603;p24"/>
          <p:cNvSpPr txBox="1"/>
          <p:nvPr>
            <p:ph idx="8" type="subTitle"/>
          </p:nvPr>
        </p:nvSpPr>
        <p:spPr>
          <a:xfrm>
            <a:off x="6288125" y="3334663"/>
            <a:ext cx="18438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04" name="Google Shape;604;p24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24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24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07" name="Google Shape;607;p24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8" name="Google Shape;608;p24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9" name="Google Shape;609;p24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0" name="Google Shape;610;p24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1" name="Google Shape;611;p24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612" name="Google Shape;612;p24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24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24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5" name="Google Shape;615;p24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616" name="Google Shape;616;p24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24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ive columns ">
  <p:cSld name="CUSTOM_13"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9" name="Google Shape;619;p25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620" name="Google Shape;620;p25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21" name="Google Shape;621;p25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622" name="Google Shape;622;p25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3" name="Google Shape;623;p25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4" name="Google Shape;624;p25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25" name="Google Shape;625;p25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626" name="Google Shape;626;p25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7" name="Google Shape;627;p25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28" name="Google Shape;628;p25"/>
          <p:cNvSpPr txBox="1"/>
          <p:nvPr>
            <p:ph type="title"/>
          </p:nvPr>
        </p:nvSpPr>
        <p:spPr>
          <a:xfrm>
            <a:off x="2391125" y="539400"/>
            <a:ext cx="5817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9" name="Google Shape;629;p25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25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25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32" name="Google Shape;632;p25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33" name="Google Shape;633;p25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34" name="Google Shape;634;p25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35" name="Google Shape;635;p25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6" name="Google Shape;636;p25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637" name="Google Shape;637;p25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25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25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0" name="Google Shape;640;p25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641" name="Google Shape;641;p25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25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3" name="Google Shape;643;p25"/>
          <p:cNvSpPr txBox="1"/>
          <p:nvPr>
            <p:ph idx="2" type="title"/>
          </p:nvPr>
        </p:nvSpPr>
        <p:spPr>
          <a:xfrm>
            <a:off x="2391225" y="1569450"/>
            <a:ext cx="18429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44" name="Google Shape;644;p25"/>
          <p:cNvSpPr txBox="1"/>
          <p:nvPr>
            <p:ph idx="1" type="subTitle"/>
          </p:nvPr>
        </p:nvSpPr>
        <p:spPr>
          <a:xfrm>
            <a:off x="2391225" y="1980875"/>
            <a:ext cx="18429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45" name="Google Shape;645;p25"/>
          <p:cNvSpPr txBox="1"/>
          <p:nvPr>
            <p:ph idx="3" type="title"/>
          </p:nvPr>
        </p:nvSpPr>
        <p:spPr>
          <a:xfrm>
            <a:off x="4378153" y="1569450"/>
            <a:ext cx="18429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46" name="Google Shape;646;p25"/>
          <p:cNvSpPr txBox="1"/>
          <p:nvPr>
            <p:ph idx="4" type="subTitle"/>
          </p:nvPr>
        </p:nvSpPr>
        <p:spPr>
          <a:xfrm>
            <a:off x="4378152" y="1980875"/>
            <a:ext cx="18429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47" name="Google Shape;647;p25"/>
          <p:cNvSpPr txBox="1"/>
          <p:nvPr>
            <p:ph idx="5" type="title"/>
          </p:nvPr>
        </p:nvSpPr>
        <p:spPr>
          <a:xfrm>
            <a:off x="3384688" y="3002850"/>
            <a:ext cx="18429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48" name="Google Shape;648;p25"/>
          <p:cNvSpPr txBox="1"/>
          <p:nvPr>
            <p:ph idx="6" type="subTitle"/>
          </p:nvPr>
        </p:nvSpPr>
        <p:spPr>
          <a:xfrm>
            <a:off x="3211750" y="3414275"/>
            <a:ext cx="21888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49" name="Google Shape;649;p25"/>
          <p:cNvSpPr txBox="1"/>
          <p:nvPr>
            <p:ph idx="7" type="title"/>
          </p:nvPr>
        </p:nvSpPr>
        <p:spPr>
          <a:xfrm>
            <a:off x="5371612" y="3002850"/>
            <a:ext cx="18429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50" name="Google Shape;650;p25"/>
          <p:cNvSpPr txBox="1"/>
          <p:nvPr>
            <p:ph idx="8" type="subTitle"/>
          </p:nvPr>
        </p:nvSpPr>
        <p:spPr>
          <a:xfrm>
            <a:off x="5198649" y="3414275"/>
            <a:ext cx="21888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51" name="Google Shape;651;p25"/>
          <p:cNvSpPr txBox="1"/>
          <p:nvPr>
            <p:ph idx="9" type="title"/>
          </p:nvPr>
        </p:nvSpPr>
        <p:spPr>
          <a:xfrm>
            <a:off x="6365076" y="1569450"/>
            <a:ext cx="18429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52" name="Google Shape;652;p25"/>
          <p:cNvSpPr txBox="1"/>
          <p:nvPr>
            <p:ph idx="13" type="subTitle"/>
          </p:nvPr>
        </p:nvSpPr>
        <p:spPr>
          <a:xfrm>
            <a:off x="6365075" y="1980875"/>
            <a:ext cx="18429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4" name="Google Shape;654;p26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655" name="Google Shape;655;p26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56" name="Google Shape;656;p26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657" name="Google Shape;657;p26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8" name="Google Shape;658;p26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9" name="Google Shape;659;p26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60" name="Google Shape;660;p26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661" name="Google Shape;661;p26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2" name="Google Shape;662;p26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63" name="Google Shape;663;p26"/>
          <p:cNvSpPr txBox="1"/>
          <p:nvPr>
            <p:ph type="title"/>
          </p:nvPr>
        </p:nvSpPr>
        <p:spPr>
          <a:xfrm>
            <a:off x="2391125" y="539400"/>
            <a:ext cx="5817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64" name="Google Shape;664;p26"/>
          <p:cNvSpPr txBox="1"/>
          <p:nvPr>
            <p:ph idx="2" type="title"/>
          </p:nvPr>
        </p:nvSpPr>
        <p:spPr>
          <a:xfrm>
            <a:off x="2391225" y="1569450"/>
            <a:ext cx="18429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65" name="Google Shape;665;p26"/>
          <p:cNvSpPr txBox="1"/>
          <p:nvPr>
            <p:ph idx="1" type="subTitle"/>
          </p:nvPr>
        </p:nvSpPr>
        <p:spPr>
          <a:xfrm>
            <a:off x="2391225" y="1980875"/>
            <a:ext cx="18429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66" name="Google Shape;666;p26"/>
          <p:cNvSpPr txBox="1"/>
          <p:nvPr>
            <p:ph idx="3" type="title"/>
          </p:nvPr>
        </p:nvSpPr>
        <p:spPr>
          <a:xfrm>
            <a:off x="4378153" y="1569450"/>
            <a:ext cx="18429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67" name="Google Shape;667;p26"/>
          <p:cNvSpPr txBox="1"/>
          <p:nvPr>
            <p:ph idx="4" type="subTitle"/>
          </p:nvPr>
        </p:nvSpPr>
        <p:spPr>
          <a:xfrm>
            <a:off x="4378152" y="1980875"/>
            <a:ext cx="18429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68" name="Google Shape;668;p26"/>
          <p:cNvSpPr txBox="1"/>
          <p:nvPr>
            <p:ph idx="5" type="title"/>
          </p:nvPr>
        </p:nvSpPr>
        <p:spPr>
          <a:xfrm>
            <a:off x="2391225" y="3155250"/>
            <a:ext cx="18429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69" name="Google Shape;669;p26"/>
          <p:cNvSpPr txBox="1"/>
          <p:nvPr>
            <p:ph idx="6" type="subTitle"/>
          </p:nvPr>
        </p:nvSpPr>
        <p:spPr>
          <a:xfrm>
            <a:off x="2391225" y="3566675"/>
            <a:ext cx="18429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70" name="Google Shape;670;p26"/>
          <p:cNvSpPr txBox="1"/>
          <p:nvPr>
            <p:ph idx="7" type="title"/>
          </p:nvPr>
        </p:nvSpPr>
        <p:spPr>
          <a:xfrm>
            <a:off x="4378150" y="3155250"/>
            <a:ext cx="18429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71" name="Google Shape;671;p26"/>
          <p:cNvSpPr txBox="1"/>
          <p:nvPr>
            <p:ph idx="8" type="subTitle"/>
          </p:nvPr>
        </p:nvSpPr>
        <p:spPr>
          <a:xfrm>
            <a:off x="4378196" y="3566675"/>
            <a:ext cx="18429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72" name="Google Shape;672;p26"/>
          <p:cNvSpPr txBox="1"/>
          <p:nvPr>
            <p:ph idx="9" type="title"/>
          </p:nvPr>
        </p:nvSpPr>
        <p:spPr>
          <a:xfrm>
            <a:off x="6365076" y="1569450"/>
            <a:ext cx="18429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73" name="Google Shape;673;p26"/>
          <p:cNvSpPr txBox="1"/>
          <p:nvPr>
            <p:ph idx="13" type="subTitle"/>
          </p:nvPr>
        </p:nvSpPr>
        <p:spPr>
          <a:xfrm>
            <a:off x="6365075" y="1980875"/>
            <a:ext cx="18429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74" name="Google Shape;674;p26"/>
          <p:cNvSpPr txBox="1"/>
          <p:nvPr>
            <p:ph idx="14" type="title"/>
          </p:nvPr>
        </p:nvSpPr>
        <p:spPr>
          <a:xfrm>
            <a:off x="6365076" y="3155250"/>
            <a:ext cx="18429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75" name="Google Shape;675;p26"/>
          <p:cNvSpPr txBox="1"/>
          <p:nvPr>
            <p:ph idx="15" type="subTitle"/>
          </p:nvPr>
        </p:nvSpPr>
        <p:spPr>
          <a:xfrm>
            <a:off x="6365168" y="3566675"/>
            <a:ext cx="18429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76" name="Google Shape;676;p26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26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26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79" name="Google Shape;679;p26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80" name="Google Shape;680;p26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81" name="Google Shape;681;p26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82" name="Google Shape;682;p26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83" name="Google Shape;683;p26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684" name="Google Shape;684;p26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26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26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7" name="Google Shape;687;p26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688" name="Google Shape;688;p26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26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1" name="Google Shape;691;p27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692" name="Google Shape;692;p27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93" name="Google Shape;693;p27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694" name="Google Shape;694;p27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5" name="Google Shape;695;p27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6" name="Google Shape;696;p27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97" name="Google Shape;697;p27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698" name="Google Shape;698;p27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9" name="Google Shape;699;p27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700" name="Google Shape;700;p27"/>
          <p:cNvSpPr txBox="1"/>
          <p:nvPr>
            <p:ph hasCustomPrompt="1" type="title"/>
          </p:nvPr>
        </p:nvSpPr>
        <p:spPr>
          <a:xfrm>
            <a:off x="3964300" y="691800"/>
            <a:ext cx="26706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01" name="Google Shape;701;p27"/>
          <p:cNvSpPr txBox="1"/>
          <p:nvPr>
            <p:ph idx="1" type="subTitle"/>
          </p:nvPr>
        </p:nvSpPr>
        <p:spPr>
          <a:xfrm>
            <a:off x="3964300" y="1199002"/>
            <a:ext cx="2670600" cy="59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702" name="Google Shape;702;p27"/>
          <p:cNvSpPr txBox="1"/>
          <p:nvPr>
            <p:ph hasCustomPrompt="1" idx="2" type="title"/>
          </p:nvPr>
        </p:nvSpPr>
        <p:spPr>
          <a:xfrm>
            <a:off x="3964300" y="1837111"/>
            <a:ext cx="26706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03" name="Google Shape;703;p27"/>
          <p:cNvSpPr txBox="1"/>
          <p:nvPr>
            <p:ph idx="3" type="subTitle"/>
          </p:nvPr>
        </p:nvSpPr>
        <p:spPr>
          <a:xfrm>
            <a:off x="3964300" y="2357026"/>
            <a:ext cx="2670600" cy="59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704" name="Google Shape;704;p27"/>
          <p:cNvSpPr txBox="1"/>
          <p:nvPr>
            <p:ph hasCustomPrompt="1" idx="4" type="title"/>
          </p:nvPr>
        </p:nvSpPr>
        <p:spPr>
          <a:xfrm>
            <a:off x="3964300" y="2982423"/>
            <a:ext cx="26706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05" name="Google Shape;705;p27"/>
          <p:cNvSpPr txBox="1"/>
          <p:nvPr>
            <p:ph idx="5" type="subTitle"/>
          </p:nvPr>
        </p:nvSpPr>
        <p:spPr>
          <a:xfrm>
            <a:off x="3964300" y="3515050"/>
            <a:ext cx="2670600" cy="59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706" name="Google Shape;706;p27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27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27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709" name="Google Shape;709;p27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0" name="Google Shape;710;p27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1" name="Google Shape;711;p27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2" name="Google Shape;712;p27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3" name="Google Shape;713;p27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714" name="Google Shape;714;p27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27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27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7" name="Google Shape;717;p27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718" name="Google Shape;718;p27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27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2"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28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p28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28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724" name="Google Shape;724;p28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5" name="Google Shape;725;p28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6" name="Google Shape;726;p28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7" name="Google Shape;727;p28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8" name="Google Shape;728;p28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729" name="Google Shape;729;p28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28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28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2" name="Google Shape;732;p28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733" name="Google Shape;733;p28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28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5" name="Google Shape;735;p28"/>
          <p:cNvSpPr txBox="1"/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 Medium"/>
                <a:ea typeface="Poppins Medium"/>
                <a:cs typeface="Poppins Medium"/>
                <a:sym typeface="Poppi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 Medium"/>
                <a:ea typeface="Poppins Medium"/>
                <a:cs typeface="Poppins Medium"/>
                <a:sym typeface="Poppi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 Medium"/>
                <a:ea typeface="Poppins Medium"/>
                <a:cs typeface="Poppins Medium"/>
                <a:sym typeface="Poppi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 Medium"/>
                <a:ea typeface="Poppins Medium"/>
                <a:cs typeface="Poppins Medium"/>
                <a:sym typeface="Poppi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 Medium"/>
                <a:ea typeface="Poppins Medium"/>
                <a:cs typeface="Poppins Medium"/>
                <a:sym typeface="Poppi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 Medium"/>
                <a:ea typeface="Poppins Medium"/>
                <a:cs typeface="Poppins Medium"/>
                <a:sym typeface="Poppi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 Medium"/>
                <a:ea typeface="Poppins Medium"/>
                <a:cs typeface="Poppins Medium"/>
                <a:sym typeface="Poppi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 Medium"/>
                <a:ea typeface="Poppins Medium"/>
                <a:cs typeface="Poppins Medium"/>
                <a:sym typeface="Poppi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"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" name="Google Shape;737;p29"/>
          <p:cNvGrpSpPr/>
          <p:nvPr/>
        </p:nvGrpSpPr>
        <p:grpSpPr>
          <a:xfrm>
            <a:off x="5511937" y="227671"/>
            <a:ext cx="2918495" cy="251400"/>
            <a:chOff x="5511937" y="227671"/>
            <a:chExt cx="2918495" cy="251400"/>
          </a:xfrm>
        </p:grpSpPr>
        <p:sp>
          <p:nvSpPr>
            <p:cNvPr id="738" name="Google Shape;738;p29"/>
            <p:cNvSpPr/>
            <p:nvPr/>
          </p:nvSpPr>
          <p:spPr>
            <a:xfrm>
              <a:off x="5511937" y="227671"/>
              <a:ext cx="2491200" cy="2514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39" name="Google Shape;739;p29"/>
            <p:cNvGrpSpPr/>
            <p:nvPr/>
          </p:nvGrpSpPr>
          <p:grpSpPr>
            <a:xfrm>
              <a:off x="8107044" y="247440"/>
              <a:ext cx="323388" cy="211832"/>
              <a:chOff x="7981350" y="540875"/>
              <a:chExt cx="445500" cy="291779"/>
            </a:xfrm>
          </p:grpSpPr>
          <p:sp>
            <p:nvSpPr>
              <p:cNvPr id="740" name="Google Shape;740;p29"/>
              <p:cNvSpPr/>
              <p:nvPr/>
            </p:nvSpPr>
            <p:spPr>
              <a:xfrm>
                <a:off x="7981350" y="540875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1" name="Google Shape;741;p29"/>
              <p:cNvSpPr/>
              <p:nvPr/>
            </p:nvSpPr>
            <p:spPr>
              <a:xfrm>
                <a:off x="7981350" y="66711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2" name="Google Shape;742;p29"/>
              <p:cNvSpPr/>
              <p:nvPr/>
            </p:nvSpPr>
            <p:spPr>
              <a:xfrm>
                <a:off x="7981350" y="793354"/>
                <a:ext cx="445500" cy="39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43" name="Google Shape;743;p29"/>
            <p:cNvGrpSpPr/>
            <p:nvPr/>
          </p:nvGrpSpPr>
          <p:grpSpPr>
            <a:xfrm>
              <a:off x="7742331" y="283445"/>
              <a:ext cx="146689" cy="139689"/>
              <a:chOff x="590233" y="2668119"/>
              <a:chExt cx="56685" cy="54487"/>
            </a:xfrm>
          </p:grpSpPr>
          <p:sp>
            <p:nvSpPr>
              <p:cNvPr id="744" name="Google Shape;744;p29"/>
              <p:cNvSpPr/>
              <p:nvPr/>
            </p:nvSpPr>
            <p:spPr>
              <a:xfrm>
                <a:off x="590233" y="2668119"/>
                <a:ext cx="48504" cy="44139"/>
              </a:xfrm>
              <a:custGeom>
                <a:rect b="b" l="l" r="r" t="t"/>
                <a:pathLst>
                  <a:path extrusionOk="0" h="1446" w="1589">
                    <a:moveTo>
                      <a:pt x="795" y="143"/>
                    </a:moveTo>
                    <a:cubicBezTo>
                      <a:pt x="946" y="143"/>
                      <a:pt x="1089" y="205"/>
                      <a:pt x="1205" y="312"/>
                    </a:cubicBezTo>
                    <a:cubicBezTo>
                      <a:pt x="1428" y="535"/>
                      <a:pt x="1428" y="910"/>
                      <a:pt x="1205" y="1133"/>
                    </a:cubicBezTo>
                    <a:cubicBezTo>
                      <a:pt x="1094" y="1245"/>
                      <a:pt x="946" y="1300"/>
                      <a:pt x="799" y="1300"/>
                    </a:cubicBezTo>
                    <a:cubicBezTo>
                      <a:pt x="652" y="1300"/>
                      <a:pt x="505" y="1245"/>
                      <a:pt x="393" y="1133"/>
                    </a:cubicBezTo>
                    <a:cubicBezTo>
                      <a:pt x="161" y="910"/>
                      <a:pt x="161" y="535"/>
                      <a:pt x="393" y="312"/>
                    </a:cubicBezTo>
                    <a:cubicBezTo>
                      <a:pt x="500" y="205"/>
                      <a:pt x="652" y="143"/>
                      <a:pt x="795" y="143"/>
                    </a:cubicBezTo>
                    <a:close/>
                    <a:moveTo>
                      <a:pt x="799" y="0"/>
                    </a:moveTo>
                    <a:cubicBezTo>
                      <a:pt x="614" y="0"/>
                      <a:pt x="429" y="72"/>
                      <a:pt x="286" y="214"/>
                    </a:cubicBezTo>
                    <a:cubicBezTo>
                      <a:pt x="1" y="491"/>
                      <a:pt x="1" y="955"/>
                      <a:pt x="286" y="1231"/>
                    </a:cubicBezTo>
                    <a:cubicBezTo>
                      <a:pt x="429" y="1374"/>
                      <a:pt x="616" y="1445"/>
                      <a:pt x="795" y="1445"/>
                    </a:cubicBezTo>
                    <a:cubicBezTo>
                      <a:pt x="982" y="1445"/>
                      <a:pt x="1169" y="1374"/>
                      <a:pt x="1312" y="1231"/>
                    </a:cubicBezTo>
                    <a:cubicBezTo>
                      <a:pt x="1589" y="955"/>
                      <a:pt x="1589" y="491"/>
                      <a:pt x="1312" y="214"/>
                    </a:cubicBezTo>
                    <a:cubicBezTo>
                      <a:pt x="1169" y="72"/>
                      <a:pt x="984" y="0"/>
                      <a:pt x="7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5" name="Google Shape;745;p29"/>
              <p:cNvSpPr/>
              <p:nvPr/>
            </p:nvSpPr>
            <p:spPr>
              <a:xfrm>
                <a:off x="627015" y="2702704"/>
                <a:ext cx="19902" cy="19902"/>
              </a:xfrm>
              <a:custGeom>
                <a:rect b="b" l="l" r="r" t="t"/>
                <a:pathLst>
                  <a:path extrusionOk="0" h="652" w="652">
                    <a:moveTo>
                      <a:pt x="107" y="0"/>
                    </a:moveTo>
                    <a:lnTo>
                      <a:pt x="0" y="98"/>
                    </a:lnTo>
                    <a:lnTo>
                      <a:pt x="553" y="651"/>
                    </a:lnTo>
                    <a:lnTo>
                      <a:pt x="651" y="54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746" name="Google Shape;746;p29"/>
          <p:cNvSpPr txBox="1"/>
          <p:nvPr/>
        </p:nvSpPr>
        <p:spPr>
          <a:xfrm>
            <a:off x="3663425" y="3193200"/>
            <a:ext cx="3272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CREDITS: This presentation template was created by </a:t>
            </a:r>
            <a:r>
              <a:rPr b="1" lang="en" sz="100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, including icons by </a:t>
            </a:r>
            <a:r>
              <a:rPr b="1" lang="en" sz="100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and infographics &amp; images by </a:t>
            </a:r>
            <a:r>
              <a:rPr b="1" lang="en" sz="100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47" name="Google Shape;747;p29"/>
          <p:cNvSpPr txBox="1"/>
          <p:nvPr>
            <p:ph type="title"/>
          </p:nvPr>
        </p:nvSpPr>
        <p:spPr>
          <a:xfrm>
            <a:off x="3578825" y="678700"/>
            <a:ext cx="3434700" cy="87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8" name="Google Shape;748;p29"/>
          <p:cNvSpPr txBox="1"/>
          <p:nvPr>
            <p:ph idx="1" type="subTitle"/>
          </p:nvPr>
        </p:nvSpPr>
        <p:spPr>
          <a:xfrm>
            <a:off x="3585725" y="1656725"/>
            <a:ext cx="3434700" cy="142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49" name="Google Shape;749;p29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0" name="Google Shape;750;p29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29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752" name="Google Shape;752;p29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53" name="Google Shape;753;p29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54" name="Google Shape;754;p29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55" name="Google Shape;755;p29"/>
          <p:cNvSpPr/>
          <p:nvPr/>
        </p:nvSpPr>
        <p:spPr>
          <a:xfrm>
            <a:off x="4504042" y="4603191"/>
            <a:ext cx="115200" cy="88562"/>
          </a:xfrm>
          <a:custGeom>
            <a:rect b="b" l="l" r="r" t="t"/>
            <a:pathLst>
              <a:path extrusionOk="0" h="13784" w="17930">
                <a:moveTo>
                  <a:pt x="12887" y="1"/>
                </a:moveTo>
                <a:cubicBezTo>
                  <a:pt x="11206" y="1"/>
                  <a:pt x="9861" y="897"/>
                  <a:pt x="8965" y="2018"/>
                </a:cubicBezTo>
                <a:cubicBezTo>
                  <a:pt x="7956" y="897"/>
                  <a:pt x="6612" y="1"/>
                  <a:pt x="5043" y="1"/>
                </a:cubicBezTo>
                <a:cubicBezTo>
                  <a:pt x="2241" y="1"/>
                  <a:pt x="0" y="2242"/>
                  <a:pt x="0" y="5043"/>
                </a:cubicBezTo>
                <a:cubicBezTo>
                  <a:pt x="0" y="6500"/>
                  <a:pt x="560" y="7733"/>
                  <a:pt x="1457" y="8517"/>
                </a:cubicBezTo>
                <a:cubicBezTo>
                  <a:pt x="2241" y="9413"/>
                  <a:pt x="5603" y="12103"/>
                  <a:pt x="8853" y="13784"/>
                </a:cubicBezTo>
                <a:cubicBezTo>
                  <a:pt x="11766" y="11879"/>
                  <a:pt x="15464" y="9413"/>
                  <a:pt x="16249" y="8517"/>
                </a:cubicBezTo>
                <a:cubicBezTo>
                  <a:pt x="17257" y="7733"/>
                  <a:pt x="17817" y="6276"/>
                  <a:pt x="17817" y="4931"/>
                </a:cubicBezTo>
                <a:cubicBezTo>
                  <a:pt x="17929" y="2242"/>
                  <a:pt x="15688" y="1"/>
                  <a:pt x="12887" y="1"/>
                </a:cubicBezTo>
                <a:close/>
              </a:path>
            </a:pathLst>
          </a:cu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56" name="Google Shape;756;p29"/>
          <p:cNvGrpSpPr/>
          <p:nvPr/>
        </p:nvGrpSpPr>
        <p:grpSpPr>
          <a:xfrm>
            <a:off x="6878094" y="4599628"/>
            <a:ext cx="95765" cy="95765"/>
            <a:chOff x="5925100" y="2102500"/>
            <a:chExt cx="372625" cy="372625"/>
          </a:xfrm>
        </p:grpSpPr>
        <p:sp>
          <p:nvSpPr>
            <p:cNvPr id="757" name="Google Shape;757;p29"/>
            <p:cNvSpPr/>
            <p:nvPr/>
          </p:nvSpPr>
          <p:spPr>
            <a:xfrm>
              <a:off x="5925100" y="2102500"/>
              <a:ext cx="372625" cy="372625"/>
            </a:xfrm>
            <a:custGeom>
              <a:rect b="b" l="l" r="r" t="t"/>
              <a:pathLst>
                <a:path extrusionOk="0" h="14905" w="14905">
                  <a:moveTo>
                    <a:pt x="14904" y="7396"/>
                  </a:moveTo>
                  <a:cubicBezTo>
                    <a:pt x="14904" y="11542"/>
                    <a:pt x="11542" y="14904"/>
                    <a:pt x="7396" y="14904"/>
                  </a:cubicBezTo>
                  <a:cubicBezTo>
                    <a:pt x="3362" y="14904"/>
                    <a:pt x="0" y="11542"/>
                    <a:pt x="0" y="7396"/>
                  </a:cubicBezTo>
                  <a:cubicBezTo>
                    <a:pt x="0" y="3362"/>
                    <a:pt x="3362" y="0"/>
                    <a:pt x="7396" y="0"/>
                  </a:cubicBezTo>
                  <a:cubicBezTo>
                    <a:pt x="11542" y="0"/>
                    <a:pt x="14904" y="3362"/>
                    <a:pt x="14904" y="7396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29"/>
            <p:cNvSpPr/>
            <p:nvPr/>
          </p:nvSpPr>
          <p:spPr>
            <a:xfrm>
              <a:off x="6110000" y="2214550"/>
              <a:ext cx="25" cy="151300"/>
            </a:xfrm>
            <a:custGeom>
              <a:rect b="b" l="l" r="r" t="t"/>
              <a:pathLst>
                <a:path extrusionOk="0" fill="none" h="6052" w="1">
                  <a:moveTo>
                    <a:pt x="0" y="1"/>
                  </a:moveTo>
                  <a:lnTo>
                    <a:pt x="0" y="6052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29"/>
            <p:cNvSpPr/>
            <p:nvPr/>
          </p:nvSpPr>
          <p:spPr>
            <a:xfrm>
              <a:off x="6034350" y="2287400"/>
              <a:ext cx="151300" cy="25"/>
            </a:xfrm>
            <a:custGeom>
              <a:rect b="b" l="l" r="r" t="t"/>
              <a:pathLst>
                <a:path extrusionOk="0" fill="none" h="1" w="6052">
                  <a:moveTo>
                    <a:pt x="6052" y="0"/>
                  </a:moveTo>
                  <a:lnTo>
                    <a:pt x="1" y="0"/>
                  </a:lnTo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 cap="flat" cmpd="sng" w="9525">
              <a:solidFill>
                <a:schemeClr val="dk2"/>
              </a:solidFill>
              <a:prstDash val="solid"/>
              <a:miter lim="11205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0" name="Google Shape;760;p29"/>
          <p:cNvGrpSpPr/>
          <p:nvPr/>
        </p:nvGrpSpPr>
        <p:grpSpPr>
          <a:xfrm>
            <a:off x="5623324" y="4522157"/>
            <a:ext cx="251415" cy="251415"/>
            <a:chOff x="5664289" y="4604097"/>
            <a:chExt cx="302399" cy="302399"/>
          </a:xfrm>
        </p:grpSpPr>
        <p:sp>
          <p:nvSpPr>
            <p:cNvPr id="761" name="Google Shape;761;p29"/>
            <p:cNvSpPr/>
            <p:nvPr/>
          </p:nvSpPr>
          <p:spPr>
            <a:xfrm>
              <a:off x="5664289" y="4604097"/>
              <a:ext cx="302399" cy="302399"/>
            </a:xfrm>
            <a:custGeom>
              <a:rect b="b" l="l" r="r" t="t"/>
              <a:pathLst>
                <a:path extrusionOk="0" h="47066" w="47066">
                  <a:moveTo>
                    <a:pt x="47066" y="23533"/>
                  </a:moveTo>
                  <a:cubicBezTo>
                    <a:pt x="47066" y="36532"/>
                    <a:pt x="36532" y="47065"/>
                    <a:pt x="23533" y="47065"/>
                  </a:cubicBezTo>
                  <a:cubicBezTo>
                    <a:pt x="10534" y="47065"/>
                    <a:pt x="1" y="36532"/>
                    <a:pt x="1" y="23533"/>
                  </a:cubicBezTo>
                  <a:cubicBezTo>
                    <a:pt x="1" y="10534"/>
                    <a:pt x="10534" y="1"/>
                    <a:pt x="23533" y="1"/>
                  </a:cubicBezTo>
                  <a:cubicBezTo>
                    <a:pt x="36532" y="1"/>
                    <a:pt x="47066" y="10534"/>
                    <a:pt x="47066" y="23533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29"/>
            <p:cNvSpPr/>
            <p:nvPr/>
          </p:nvSpPr>
          <p:spPr>
            <a:xfrm>
              <a:off x="5787402" y="4712088"/>
              <a:ext cx="89288" cy="102961"/>
            </a:xfrm>
            <a:custGeom>
              <a:rect b="b" l="l" r="r" t="t"/>
              <a:pathLst>
                <a:path extrusionOk="0" h="16025" w="13897">
                  <a:moveTo>
                    <a:pt x="1" y="1"/>
                  </a:moveTo>
                  <a:lnTo>
                    <a:pt x="1" y="16025"/>
                  </a:lnTo>
                  <a:lnTo>
                    <a:pt x="13896" y="80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30"/>
          <p:cNvSpPr/>
          <p:nvPr/>
        </p:nvSpPr>
        <p:spPr>
          <a:xfrm>
            <a:off x="5511937" y="227671"/>
            <a:ext cx="2491200" cy="2514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65" name="Google Shape;765;p30"/>
          <p:cNvGrpSpPr/>
          <p:nvPr/>
        </p:nvGrpSpPr>
        <p:grpSpPr>
          <a:xfrm>
            <a:off x="8107044" y="247440"/>
            <a:ext cx="323388" cy="211832"/>
            <a:chOff x="7981350" y="540875"/>
            <a:chExt cx="445500" cy="291779"/>
          </a:xfrm>
        </p:grpSpPr>
        <p:sp>
          <p:nvSpPr>
            <p:cNvPr id="766" name="Google Shape;766;p30"/>
            <p:cNvSpPr/>
            <p:nvPr/>
          </p:nvSpPr>
          <p:spPr>
            <a:xfrm>
              <a:off x="7981350" y="540875"/>
              <a:ext cx="445500" cy="39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30"/>
            <p:cNvSpPr/>
            <p:nvPr/>
          </p:nvSpPr>
          <p:spPr>
            <a:xfrm>
              <a:off x="7981350" y="667114"/>
              <a:ext cx="445500" cy="39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30"/>
            <p:cNvSpPr/>
            <p:nvPr/>
          </p:nvSpPr>
          <p:spPr>
            <a:xfrm>
              <a:off x="7981350" y="793354"/>
              <a:ext cx="445500" cy="39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9" name="Google Shape;769;p30"/>
          <p:cNvGrpSpPr/>
          <p:nvPr/>
        </p:nvGrpSpPr>
        <p:grpSpPr>
          <a:xfrm>
            <a:off x="7742331" y="283445"/>
            <a:ext cx="146689" cy="139689"/>
            <a:chOff x="590233" y="2668119"/>
            <a:chExt cx="56685" cy="54487"/>
          </a:xfrm>
        </p:grpSpPr>
        <p:sp>
          <p:nvSpPr>
            <p:cNvPr id="770" name="Google Shape;770;p30"/>
            <p:cNvSpPr/>
            <p:nvPr/>
          </p:nvSpPr>
          <p:spPr>
            <a:xfrm>
              <a:off x="590233" y="2668119"/>
              <a:ext cx="48504" cy="44139"/>
            </a:xfrm>
            <a:custGeom>
              <a:rect b="b" l="l" r="r" t="t"/>
              <a:pathLst>
                <a:path extrusionOk="0" h="1446" w="1589">
                  <a:moveTo>
                    <a:pt x="795" y="143"/>
                  </a:moveTo>
                  <a:cubicBezTo>
                    <a:pt x="946" y="143"/>
                    <a:pt x="1089" y="205"/>
                    <a:pt x="1205" y="312"/>
                  </a:cubicBezTo>
                  <a:cubicBezTo>
                    <a:pt x="1428" y="535"/>
                    <a:pt x="1428" y="910"/>
                    <a:pt x="1205" y="1133"/>
                  </a:cubicBezTo>
                  <a:cubicBezTo>
                    <a:pt x="1094" y="1245"/>
                    <a:pt x="946" y="1300"/>
                    <a:pt x="799" y="1300"/>
                  </a:cubicBezTo>
                  <a:cubicBezTo>
                    <a:pt x="652" y="1300"/>
                    <a:pt x="505" y="1245"/>
                    <a:pt x="393" y="1133"/>
                  </a:cubicBezTo>
                  <a:cubicBezTo>
                    <a:pt x="161" y="910"/>
                    <a:pt x="161" y="535"/>
                    <a:pt x="393" y="312"/>
                  </a:cubicBezTo>
                  <a:cubicBezTo>
                    <a:pt x="500" y="205"/>
                    <a:pt x="652" y="143"/>
                    <a:pt x="795" y="143"/>
                  </a:cubicBezTo>
                  <a:close/>
                  <a:moveTo>
                    <a:pt x="799" y="0"/>
                  </a:moveTo>
                  <a:cubicBezTo>
                    <a:pt x="614" y="0"/>
                    <a:pt x="429" y="72"/>
                    <a:pt x="286" y="214"/>
                  </a:cubicBezTo>
                  <a:cubicBezTo>
                    <a:pt x="1" y="491"/>
                    <a:pt x="1" y="955"/>
                    <a:pt x="286" y="1231"/>
                  </a:cubicBezTo>
                  <a:cubicBezTo>
                    <a:pt x="429" y="1374"/>
                    <a:pt x="616" y="1445"/>
                    <a:pt x="795" y="1445"/>
                  </a:cubicBezTo>
                  <a:cubicBezTo>
                    <a:pt x="982" y="1445"/>
                    <a:pt x="1169" y="1374"/>
                    <a:pt x="1312" y="1231"/>
                  </a:cubicBezTo>
                  <a:cubicBezTo>
                    <a:pt x="1589" y="955"/>
                    <a:pt x="1589" y="491"/>
                    <a:pt x="1312" y="214"/>
                  </a:cubicBezTo>
                  <a:cubicBezTo>
                    <a:pt x="1169" y="72"/>
                    <a:pt x="984" y="0"/>
                    <a:pt x="7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30"/>
            <p:cNvSpPr/>
            <p:nvPr/>
          </p:nvSpPr>
          <p:spPr>
            <a:xfrm>
              <a:off x="627015" y="2702704"/>
              <a:ext cx="19902" cy="19902"/>
            </a:xfrm>
            <a:custGeom>
              <a:rect b="b" l="l" r="r" t="t"/>
              <a:pathLst>
                <a:path extrusionOk="0" h="652" w="652">
                  <a:moveTo>
                    <a:pt x="107" y="0"/>
                  </a:moveTo>
                  <a:lnTo>
                    <a:pt x="0" y="98"/>
                  </a:lnTo>
                  <a:lnTo>
                    <a:pt x="553" y="651"/>
                  </a:lnTo>
                  <a:lnTo>
                    <a:pt x="651" y="544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2" name="Google Shape;772;p30"/>
          <p:cNvSpPr/>
          <p:nvPr/>
        </p:nvSpPr>
        <p:spPr>
          <a:xfrm>
            <a:off x="175" y="4362425"/>
            <a:ext cx="9144000" cy="7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30"/>
          <p:cNvSpPr/>
          <p:nvPr/>
        </p:nvSpPr>
        <p:spPr>
          <a:xfrm>
            <a:off x="526167" y="4573850"/>
            <a:ext cx="354900" cy="35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30"/>
          <p:cNvSpPr txBox="1"/>
          <p:nvPr/>
        </p:nvSpPr>
        <p:spPr>
          <a:xfrm>
            <a:off x="887416" y="4599625"/>
            <a:ext cx="1744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Mars Is a Cold Place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775" name="Google Shape;775;p30"/>
          <p:cNvSpPr txBox="1"/>
          <p:nvPr/>
        </p:nvSpPr>
        <p:spPr>
          <a:xfrm>
            <a:off x="887416" y="4749350"/>
            <a:ext cx="10515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15th Planet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776" name="Google Shape;776;p30"/>
          <p:cNvGrpSpPr/>
          <p:nvPr/>
        </p:nvGrpSpPr>
        <p:grpSpPr>
          <a:xfrm>
            <a:off x="4504042" y="4522157"/>
            <a:ext cx="2469817" cy="251415"/>
            <a:chOff x="4885042" y="4630334"/>
            <a:chExt cx="2469817" cy="251415"/>
          </a:xfrm>
        </p:grpSpPr>
        <p:sp>
          <p:nvSpPr>
            <p:cNvPr id="777" name="Google Shape;777;p30"/>
            <p:cNvSpPr/>
            <p:nvPr/>
          </p:nvSpPr>
          <p:spPr>
            <a:xfrm>
              <a:off x="4885042" y="4711368"/>
              <a:ext cx="115200" cy="88562"/>
            </a:xfrm>
            <a:custGeom>
              <a:rect b="b" l="l" r="r" t="t"/>
              <a:pathLst>
                <a:path extrusionOk="0" h="13784" w="17930">
                  <a:moveTo>
                    <a:pt x="12887" y="1"/>
                  </a:moveTo>
                  <a:cubicBezTo>
                    <a:pt x="11206" y="1"/>
                    <a:pt x="9861" y="897"/>
                    <a:pt x="8965" y="2018"/>
                  </a:cubicBezTo>
                  <a:cubicBezTo>
                    <a:pt x="7956" y="897"/>
                    <a:pt x="6612" y="1"/>
                    <a:pt x="5043" y="1"/>
                  </a:cubicBezTo>
                  <a:cubicBezTo>
                    <a:pt x="2241" y="1"/>
                    <a:pt x="0" y="2242"/>
                    <a:pt x="0" y="5043"/>
                  </a:cubicBezTo>
                  <a:cubicBezTo>
                    <a:pt x="0" y="6500"/>
                    <a:pt x="560" y="7733"/>
                    <a:pt x="1457" y="8517"/>
                  </a:cubicBezTo>
                  <a:cubicBezTo>
                    <a:pt x="2241" y="9413"/>
                    <a:pt x="5603" y="12103"/>
                    <a:pt x="8853" y="13784"/>
                  </a:cubicBezTo>
                  <a:cubicBezTo>
                    <a:pt x="11766" y="11879"/>
                    <a:pt x="15464" y="9413"/>
                    <a:pt x="16249" y="8517"/>
                  </a:cubicBezTo>
                  <a:cubicBezTo>
                    <a:pt x="17257" y="7733"/>
                    <a:pt x="17817" y="6276"/>
                    <a:pt x="17817" y="4931"/>
                  </a:cubicBezTo>
                  <a:cubicBezTo>
                    <a:pt x="17929" y="2242"/>
                    <a:pt x="15688" y="1"/>
                    <a:pt x="12887" y="1"/>
                  </a:cubicBezTo>
                  <a:close/>
                </a:path>
              </a:pathLst>
            </a:custGeom>
            <a:gradFill>
              <a:gsLst>
                <a:gs pos="0">
                  <a:srgbClr val="DDFFB2"/>
                </a:gs>
                <a:gs pos="50000">
                  <a:srgbClr val="D5F979"/>
                </a:gs>
                <a:gs pos="100000">
                  <a:srgbClr val="A9F5B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78" name="Google Shape;778;p30"/>
            <p:cNvGrpSpPr/>
            <p:nvPr/>
          </p:nvGrpSpPr>
          <p:grpSpPr>
            <a:xfrm>
              <a:off x="7259094" y="4707805"/>
              <a:ext cx="95765" cy="95765"/>
              <a:chOff x="5925100" y="2102500"/>
              <a:chExt cx="372625" cy="372625"/>
            </a:xfrm>
          </p:grpSpPr>
          <p:sp>
            <p:nvSpPr>
              <p:cNvPr id="779" name="Google Shape;779;p30"/>
              <p:cNvSpPr/>
              <p:nvPr/>
            </p:nvSpPr>
            <p:spPr>
              <a:xfrm>
                <a:off x="5925100" y="2102500"/>
                <a:ext cx="372625" cy="372625"/>
              </a:xfrm>
              <a:custGeom>
                <a:rect b="b" l="l" r="r" t="t"/>
                <a:pathLst>
                  <a:path extrusionOk="0" h="14905" w="14905">
                    <a:moveTo>
                      <a:pt x="14904" y="7396"/>
                    </a:moveTo>
                    <a:cubicBezTo>
                      <a:pt x="14904" y="11542"/>
                      <a:pt x="11542" y="14904"/>
                      <a:pt x="7396" y="14904"/>
                    </a:cubicBezTo>
                    <a:cubicBezTo>
                      <a:pt x="3362" y="14904"/>
                      <a:pt x="0" y="11542"/>
                      <a:pt x="0" y="7396"/>
                    </a:cubicBezTo>
                    <a:cubicBezTo>
                      <a:pt x="0" y="3362"/>
                      <a:pt x="3362" y="0"/>
                      <a:pt x="7396" y="0"/>
                    </a:cubicBezTo>
                    <a:cubicBezTo>
                      <a:pt x="11542" y="0"/>
                      <a:pt x="14904" y="3362"/>
                      <a:pt x="14904" y="7396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FFB2"/>
                  </a:gs>
                  <a:gs pos="50000">
                    <a:srgbClr val="D5F979"/>
                  </a:gs>
                  <a:gs pos="100000">
                    <a:srgbClr val="A9F5B4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0" name="Google Shape;780;p30"/>
              <p:cNvSpPr/>
              <p:nvPr/>
            </p:nvSpPr>
            <p:spPr>
              <a:xfrm>
                <a:off x="6110000" y="2214550"/>
                <a:ext cx="25" cy="151300"/>
              </a:xfrm>
              <a:custGeom>
                <a:rect b="b" l="l" r="r" t="t"/>
                <a:pathLst>
                  <a:path extrusionOk="0" fill="none" h="6052" w="1">
                    <a:moveTo>
                      <a:pt x="0" y="1"/>
                    </a:moveTo>
                    <a:lnTo>
                      <a:pt x="0" y="6052"/>
                    </a:lnTo>
                  </a:path>
                </a:pathLst>
              </a:custGeom>
              <a:gradFill>
                <a:gsLst>
                  <a:gs pos="0">
                    <a:srgbClr val="DDFFB2"/>
                  </a:gs>
                  <a:gs pos="50000">
                    <a:srgbClr val="D5F979"/>
                  </a:gs>
                  <a:gs pos="100000">
                    <a:srgbClr val="A9F5B4"/>
                  </a:gs>
                </a:gsLst>
                <a:lin ang="10800025" scaled="0"/>
              </a:gradFill>
              <a:ln cap="flat" cmpd="sng" w="9525">
                <a:solidFill>
                  <a:schemeClr val="dk2"/>
                </a:solidFill>
                <a:prstDash val="solid"/>
                <a:miter lim="112058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1" name="Google Shape;781;p30"/>
              <p:cNvSpPr/>
              <p:nvPr/>
            </p:nvSpPr>
            <p:spPr>
              <a:xfrm>
                <a:off x="6034350" y="2287400"/>
                <a:ext cx="151300" cy="25"/>
              </a:xfrm>
              <a:custGeom>
                <a:rect b="b" l="l" r="r" t="t"/>
                <a:pathLst>
                  <a:path extrusionOk="0" fill="none" h="1" w="6052">
                    <a:moveTo>
                      <a:pt x="6052" y="0"/>
                    </a:moveTo>
                    <a:lnTo>
                      <a:pt x="1" y="0"/>
                    </a:lnTo>
                  </a:path>
                </a:pathLst>
              </a:custGeom>
              <a:gradFill>
                <a:gsLst>
                  <a:gs pos="0">
                    <a:srgbClr val="DDFFB2"/>
                  </a:gs>
                  <a:gs pos="50000">
                    <a:srgbClr val="D5F979"/>
                  </a:gs>
                  <a:gs pos="100000">
                    <a:srgbClr val="A9F5B4"/>
                  </a:gs>
                </a:gsLst>
                <a:lin ang="10800025" scaled="0"/>
              </a:gradFill>
              <a:ln cap="flat" cmpd="sng" w="9525">
                <a:solidFill>
                  <a:schemeClr val="dk2"/>
                </a:solidFill>
                <a:prstDash val="solid"/>
                <a:miter lim="112058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82" name="Google Shape;782;p30"/>
            <p:cNvGrpSpPr/>
            <p:nvPr/>
          </p:nvGrpSpPr>
          <p:grpSpPr>
            <a:xfrm>
              <a:off x="6004324" y="4630334"/>
              <a:ext cx="251415" cy="251415"/>
              <a:chOff x="5664289" y="4604097"/>
              <a:chExt cx="302399" cy="302399"/>
            </a:xfrm>
          </p:grpSpPr>
          <p:sp>
            <p:nvSpPr>
              <p:cNvPr id="783" name="Google Shape;783;p30"/>
              <p:cNvSpPr/>
              <p:nvPr/>
            </p:nvSpPr>
            <p:spPr>
              <a:xfrm>
                <a:off x="5664289" y="4604097"/>
                <a:ext cx="302399" cy="302399"/>
              </a:xfrm>
              <a:custGeom>
                <a:rect b="b" l="l" r="r" t="t"/>
                <a:pathLst>
                  <a:path extrusionOk="0" h="47066" w="47066">
                    <a:moveTo>
                      <a:pt x="47066" y="23533"/>
                    </a:moveTo>
                    <a:cubicBezTo>
                      <a:pt x="47066" y="36532"/>
                      <a:pt x="36532" y="47065"/>
                      <a:pt x="23533" y="47065"/>
                    </a:cubicBezTo>
                    <a:cubicBezTo>
                      <a:pt x="10534" y="47065"/>
                      <a:pt x="1" y="36532"/>
                      <a:pt x="1" y="23533"/>
                    </a:cubicBezTo>
                    <a:cubicBezTo>
                      <a:pt x="1" y="10534"/>
                      <a:pt x="10534" y="1"/>
                      <a:pt x="23533" y="1"/>
                    </a:cubicBezTo>
                    <a:cubicBezTo>
                      <a:pt x="36532" y="1"/>
                      <a:pt x="47066" y="10534"/>
                      <a:pt x="47066" y="235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FFB2"/>
                  </a:gs>
                  <a:gs pos="50000">
                    <a:srgbClr val="D5F979"/>
                  </a:gs>
                  <a:gs pos="100000">
                    <a:srgbClr val="A9F5B4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4" name="Google Shape;784;p30"/>
              <p:cNvSpPr/>
              <p:nvPr/>
            </p:nvSpPr>
            <p:spPr>
              <a:xfrm>
                <a:off x="5787402" y="4712088"/>
                <a:ext cx="89288" cy="102961"/>
              </a:xfrm>
              <a:custGeom>
                <a:rect b="b" l="l" r="r" t="t"/>
                <a:pathLst>
                  <a:path extrusionOk="0" h="16025" w="13897">
                    <a:moveTo>
                      <a:pt x="1" y="1"/>
                    </a:moveTo>
                    <a:lnTo>
                      <a:pt x="1" y="16025"/>
                    </a:lnTo>
                    <a:lnTo>
                      <a:pt x="13896" y="806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85" name="Google Shape;785;p30"/>
            <p:cNvGrpSpPr/>
            <p:nvPr/>
          </p:nvGrpSpPr>
          <p:grpSpPr>
            <a:xfrm>
              <a:off x="6722136" y="4721484"/>
              <a:ext cx="70559" cy="69120"/>
              <a:chOff x="4815725" y="2155725"/>
              <a:chExt cx="274550" cy="268950"/>
            </a:xfrm>
          </p:grpSpPr>
          <p:sp>
            <p:nvSpPr>
              <p:cNvPr id="786" name="Google Shape;786;p30"/>
              <p:cNvSpPr/>
              <p:nvPr/>
            </p:nvSpPr>
            <p:spPr>
              <a:xfrm>
                <a:off x="4815725" y="2155725"/>
                <a:ext cx="235350" cy="268950"/>
              </a:xfrm>
              <a:custGeom>
                <a:rect b="b" l="l" r="r" t="t"/>
                <a:pathLst>
                  <a:path extrusionOk="0" h="10758" w="9414">
                    <a:moveTo>
                      <a:pt x="0" y="0"/>
                    </a:moveTo>
                    <a:lnTo>
                      <a:pt x="0" y="10758"/>
                    </a:lnTo>
                    <a:lnTo>
                      <a:pt x="9413" y="52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7" name="Google Shape;787;p30"/>
              <p:cNvSpPr/>
              <p:nvPr/>
            </p:nvSpPr>
            <p:spPr>
              <a:xfrm>
                <a:off x="5042625" y="2155725"/>
                <a:ext cx="47650" cy="268950"/>
              </a:xfrm>
              <a:custGeom>
                <a:rect b="b" l="l" r="r" t="t"/>
                <a:pathLst>
                  <a:path extrusionOk="0" h="10758" w="1906">
                    <a:moveTo>
                      <a:pt x="1" y="0"/>
                    </a:moveTo>
                    <a:lnTo>
                      <a:pt x="1" y="10758"/>
                    </a:lnTo>
                    <a:lnTo>
                      <a:pt x="1906" y="10758"/>
                    </a:lnTo>
                    <a:lnTo>
                      <a:pt x="190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88" name="Google Shape;788;p30"/>
            <p:cNvGrpSpPr/>
            <p:nvPr/>
          </p:nvGrpSpPr>
          <p:grpSpPr>
            <a:xfrm>
              <a:off x="5466640" y="4721484"/>
              <a:ext cx="71285" cy="69120"/>
              <a:chOff x="2636175" y="2155725"/>
              <a:chExt cx="277375" cy="268950"/>
            </a:xfrm>
          </p:grpSpPr>
          <p:sp>
            <p:nvSpPr>
              <p:cNvPr id="789" name="Google Shape;789;p30"/>
              <p:cNvSpPr/>
              <p:nvPr/>
            </p:nvSpPr>
            <p:spPr>
              <a:xfrm>
                <a:off x="2678200" y="2155725"/>
                <a:ext cx="235350" cy="268950"/>
              </a:xfrm>
              <a:custGeom>
                <a:rect b="b" l="l" r="r" t="t"/>
                <a:pathLst>
                  <a:path extrusionOk="0" h="10758" w="9414">
                    <a:moveTo>
                      <a:pt x="9413" y="0"/>
                    </a:moveTo>
                    <a:lnTo>
                      <a:pt x="0" y="5267"/>
                    </a:lnTo>
                    <a:lnTo>
                      <a:pt x="9413" y="10758"/>
                    </a:lnTo>
                    <a:lnTo>
                      <a:pt x="941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0" name="Google Shape;790;p30"/>
              <p:cNvSpPr/>
              <p:nvPr/>
            </p:nvSpPr>
            <p:spPr>
              <a:xfrm>
                <a:off x="2636175" y="2155725"/>
                <a:ext cx="50450" cy="268950"/>
              </a:xfrm>
              <a:custGeom>
                <a:rect b="b" l="l" r="r" t="t"/>
                <a:pathLst>
                  <a:path extrusionOk="0" h="10758" w="2018">
                    <a:moveTo>
                      <a:pt x="0" y="0"/>
                    </a:moveTo>
                    <a:lnTo>
                      <a:pt x="0" y="10758"/>
                    </a:lnTo>
                    <a:lnTo>
                      <a:pt x="2017" y="10758"/>
                    </a:lnTo>
                    <a:lnTo>
                      <a:pt x="201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91" name="Google Shape;791;p30"/>
          <p:cNvGrpSpPr/>
          <p:nvPr/>
        </p:nvGrpSpPr>
        <p:grpSpPr>
          <a:xfrm>
            <a:off x="2705200" y="4862825"/>
            <a:ext cx="6067500" cy="89400"/>
            <a:chOff x="2705200" y="4934263"/>
            <a:chExt cx="6067500" cy="89400"/>
          </a:xfrm>
        </p:grpSpPr>
        <p:cxnSp>
          <p:nvCxnSpPr>
            <p:cNvPr id="792" name="Google Shape;792;p30"/>
            <p:cNvCxnSpPr/>
            <p:nvPr/>
          </p:nvCxnSpPr>
          <p:spPr>
            <a:xfrm>
              <a:off x="2705200" y="4980950"/>
              <a:ext cx="6067500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3" name="Google Shape;793;p30"/>
            <p:cNvCxnSpPr/>
            <p:nvPr/>
          </p:nvCxnSpPr>
          <p:spPr>
            <a:xfrm>
              <a:off x="2705200" y="4980950"/>
              <a:ext cx="4269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94" name="Google Shape;794;p30"/>
            <p:cNvSpPr/>
            <p:nvPr/>
          </p:nvSpPr>
          <p:spPr>
            <a:xfrm>
              <a:off x="6918125" y="4934263"/>
              <a:ext cx="89400" cy="89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5" name="Google Shape;795;p30"/>
          <p:cNvSpPr txBox="1"/>
          <p:nvPr/>
        </p:nvSpPr>
        <p:spPr>
          <a:xfrm>
            <a:off x="27051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2:54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96" name="Google Shape;796;p30"/>
          <p:cNvSpPr txBox="1"/>
          <p:nvPr/>
        </p:nvSpPr>
        <p:spPr>
          <a:xfrm>
            <a:off x="8521293" y="4698800"/>
            <a:ext cx="2514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3:49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797" name="Google Shape;797;p30"/>
          <p:cNvGrpSpPr/>
          <p:nvPr/>
        </p:nvGrpSpPr>
        <p:grpSpPr>
          <a:xfrm>
            <a:off x="0" y="234600"/>
            <a:ext cx="2168006" cy="3817925"/>
            <a:chOff x="0" y="184950"/>
            <a:chExt cx="2489100" cy="4773600"/>
          </a:xfrm>
        </p:grpSpPr>
        <p:sp>
          <p:nvSpPr>
            <p:cNvPr id="798" name="Google Shape;798;p30"/>
            <p:cNvSpPr/>
            <p:nvPr/>
          </p:nvSpPr>
          <p:spPr>
            <a:xfrm>
              <a:off x="0" y="184950"/>
              <a:ext cx="1243800" cy="4773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30"/>
            <p:cNvSpPr/>
            <p:nvPr/>
          </p:nvSpPr>
          <p:spPr>
            <a:xfrm>
              <a:off x="61500" y="4359200"/>
              <a:ext cx="475800" cy="47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30"/>
            <p:cNvSpPr/>
            <p:nvPr/>
          </p:nvSpPr>
          <p:spPr>
            <a:xfrm>
              <a:off x="0" y="184950"/>
              <a:ext cx="2489100" cy="4773600"/>
            </a:xfrm>
            <a:prstGeom prst="roundRect">
              <a:avLst>
                <a:gd fmla="val 1114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1" name="Google Shape;801;p30"/>
          <p:cNvSpPr txBox="1"/>
          <p:nvPr/>
        </p:nvSpPr>
        <p:spPr>
          <a:xfrm>
            <a:off x="429284" y="1207613"/>
            <a:ext cx="11862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PLAYLIST</a:t>
            </a:r>
            <a:endParaRPr b="1"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802" name="Google Shape;802;p30"/>
          <p:cNvGrpSpPr/>
          <p:nvPr/>
        </p:nvGrpSpPr>
        <p:grpSpPr>
          <a:xfrm>
            <a:off x="156230" y="1265599"/>
            <a:ext cx="222708" cy="222689"/>
            <a:chOff x="4436963" y="889641"/>
            <a:chExt cx="363309" cy="363278"/>
          </a:xfrm>
        </p:grpSpPr>
        <p:sp>
          <p:nvSpPr>
            <p:cNvPr id="803" name="Google Shape;803;p30"/>
            <p:cNvSpPr/>
            <p:nvPr/>
          </p:nvSpPr>
          <p:spPr>
            <a:xfrm>
              <a:off x="4565503" y="978133"/>
              <a:ext cx="135897" cy="186569"/>
            </a:xfrm>
            <a:custGeom>
              <a:rect b="b" l="l" r="r" t="t"/>
              <a:pathLst>
                <a:path extrusionOk="0" h="6112" w="4452">
                  <a:moveTo>
                    <a:pt x="696" y="1330"/>
                  </a:moveTo>
                  <a:lnTo>
                    <a:pt x="3212" y="3051"/>
                  </a:lnTo>
                  <a:lnTo>
                    <a:pt x="696" y="4782"/>
                  </a:lnTo>
                  <a:lnTo>
                    <a:pt x="696" y="1330"/>
                  </a:lnTo>
                  <a:close/>
                  <a:moveTo>
                    <a:pt x="0" y="0"/>
                  </a:moveTo>
                  <a:lnTo>
                    <a:pt x="0" y="6111"/>
                  </a:lnTo>
                  <a:lnTo>
                    <a:pt x="4452" y="3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30"/>
            <p:cNvSpPr/>
            <p:nvPr/>
          </p:nvSpPr>
          <p:spPr>
            <a:xfrm>
              <a:off x="4436963" y="889641"/>
              <a:ext cx="363309" cy="363278"/>
            </a:xfrm>
            <a:custGeom>
              <a:rect b="b" l="l" r="r" t="t"/>
              <a:pathLst>
                <a:path extrusionOk="0" h="11901" w="11902">
                  <a:moveTo>
                    <a:pt x="5951" y="705"/>
                  </a:moveTo>
                  <a:cubicBezTo>
                    <a:pt x="8850" y="705"/>
                    <a:pt x="11205" y="3060"/>
                    <a:pt x="11205" y="5950"/>
                  </a:cubicBezTo>
                  <a:cubicBezTo>
                    <a:pt x="11205" y="8850"/>
                    <a:pt x="8850" y="11205"/>
                    <a:pt x="5951" y="11205"/>
                  </a:cubicBezTo>
                  <a:cubicBezTo>
                    <a:pt x="3051" y="11205"/>
                    <a:pt x="696" y="8850"/>
                    <a:pt x="696" y="5950"/>
                  </a:cubicBezTo>
                  <a:cubicBezTo>
                    <a:pt x="696" y="3060"/>
                    <a:pt x="3051" y="705"/>
                    <a:pt x="5951" y="705"/>
                  </a:cubicBezTo>
                  <a:close/>
                  <a:moveTo>
                    <a:pt x="5951" y="0"/>
                  </a:moveTo>
                  <a:cubicBezTo>
                    <a:pt x="2677" y="0"/>
                    <a:pt x="0" y="2676"/>
                    <a:pt x="0" y="5950"/>
                  </a:cubicBezTo>
                  <a:cubicBezTo>
                    <a:pt x="0" y="9233"/>
                    <a:pt x="2677" y="11901"/>
                    <a:pt x="5951" y="11901"/>
                  </a:cubicBezTo>
                  <a:cubicBezTo>
                    <a:pt x="9225" y="11901"/>
                    <a:pt x="11901" y="9233"/>
                    <a:pt x="11901" y="5950"/>
                  </a:cubicBezTo>
                  <a:cubicBezTo>
                    <a:pt x="11901" y="2676"/>
                    <a:pt x="9225" y="0"/>
                    <a:pt x="59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5" name="Google Shape;805;p30"/>
          <p:cNvSpPr/>
          <p:nvPr/>
        </p:nvSpPr>
        <p:spPr>
          <a:xfrm>
            <a:off x="141854" y="362256"/>
            <a:ext cx="251459" cy="201169"/>
          </a:xfrm>
          <a:custGeom>
            <a:rect b="b" l="l" r="r" t="t"/>
            <a:pathLst>
              <a:path extrusionOk="0" h="1972" w="2392">
                <a:moveTo>
                  <a:pt x="1196" y="196"/>
                </a:moveTo>
                <a:lnTo>
                  <a:pt x="2017" y="964"/>
                </a:lnTo>
                <a:lnTo>
                  <a:pt x="1883" y="964"/>
                </a:lnTo>
                <a:lnTo>
                  <a:pt x="1883" y="1829"/>
                </a:lnTo>
                <a:lnTo>
                  <a:pt x="1410" y="1829"/>
                </a:lnTo>
                <a:lnTo>
                  <a:pt x="1410" y="1187"/>
                </a:lnTo>
                <a:lnTo>
                  <a:pt x="964" y="1187"/>
                </a:lnTo>
                <a:lnTo>
                  <a:pt x="964" y="1829"/>
                </a:lnTo>
                <a:lnTo>
                  <a:pt x="509" y="1829"/>
                </a:lnTo>
                <a:lnTo>
                  <a:pt x="509" y="964"/>
                </a:lnTo>
                <a:lnTo>
                  <a:pt x="375" y="964"/>
                </a:lnTo>
                <a:lnTo>
                  <a:pt x="1196" y="196"/>
                </a:lnTo>
                <a:close/>
                <a:moveTo>
                  <a:pt x="1196" y="0"/>
                </a:moveTo>
                <a:lnTo>
                  <a:pt x="1" y="1115"/>
                </a:lnTo>
                <a:lnTo>
                  <a:pt x="366" y="1115"/>
                </a:lnTo>
                <a:lnTo>
                  <a:pt x="366" y="1972"/>
                </a:lnTo>
                <a:lnTo>
                  <a:pt x="1107" y="1972"/>
                </a:lnTo>
                <a:lnTo>
                  <a:pt x="1107" y="1329"/>
                </a:lnTo>
                <a:lnTo>
                  <a:pt x="1259" y="1329"/>
                </a:lnTo>
                <a:lnTo>
                  <a:pt x="1259" y="1972"/>
                </a:lnTo>
                <a:lnTo>
                  <a:pt x="2026" y="1972"/>
                </a:lnTo>
                <a:lnTo>
                  <a:pt x="2026" y="1115"/>
                </a:lnTo>
                <a:lnTo>
                  <a:pt x="2392" y="1115"/>
                </a:lnTo>
                <a:lnTo>
                  <a:pt x="119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30">
            <a:hlinkClick/>
          </p:cNvPr>
          <p:cNvSpPr txBox="1"/>
          <p:nvPr/>
        </p:nvSpPr>
        <p:spPr>
          <a:xfrm>
            <a:off x="420879" y="751575"/>
            <a:ext cx="18999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TABLE OF CONTENTS</a:t>
            </a:r>
            <a:endParaRPr b="1"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07" name="Google Shape;807;p30"/>
          <p:cNvSpPr/>
          <p:nvPr/>
        </p:nvSpPr>
        <p:spPr>
          <a:xfrm>
            <a:off x="523226" y="1589567"/>
            <a:ext cx="329100" cy="329100"/>
          </a:xfrm>
          <a:prstGeom prst="ellipse">
            <a:avLst/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01</a:t>
            </a:r>
            <a:endParaRPr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808" name="Google Shape;808;p30">
            <a:hlinkClick/>
          </p:cNvPr>
          <p:cNvSpPr txBox="1"/>
          <p:nvPr/>
        </p:nvSpPr>
        <p:spPr>
          <a:xfrm>
            <a:off x="917288" y="1516217"/>
            <a:ext cx="12507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lt1"/>
                </a:solidFill>
                <a:uFill>
                  <a:noFill/>
                </a:uFill>
                <a:latin typeface="Poppins Light"/>
                <a:ea typeface="Poppins Light"/>
                <a:cs typeface="Poppins Light"/>
                <a:sym typeface="Poppins Light"/>
                <a:hlinkClick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Problem Vs Solution</a:t>
            </a:r>
            <a:endParaRPr i="1" sz="12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809" name="Google Shape;809;p30">
            <a:hlinkClick/>
          </p:cNvPr>
          <p:cNvSpPr txBox="1"/>
          <p:nvPr/>
        </p:nvSpPr>
        <p:spPr>
          <a:xfrm>
            <a:off x="917288" y="2026442"/>
            <a:ext cx="11076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lt1"/>
                </a:solidFill>
                <a:uFill>
                  <a:noFill/>
                </a:uFill>
                <a:latin typeface="Poppins Light"/>
                <a:ea typeface="Poppins Light"/>
                <a:cs typeface="Poppins Light"/>
                <a:sym typeface="Poppins Light"/>
                <a:hlinkClick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Main Product</a:t>
            </a:r>
            <a:endParaRPr i="1" sz="12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810" name="Google Shape;810;p30">
            <a:hlinkClick/>
          </p:cNvPr>
          <p:cNvSpPr txBox="1"/>
          <p:nvPr/>
        </p:nvSpPr>
        <p:spPr>
          <a:xfrm>
            <a:off x="917288" y="2536667"/>
            <a:ext cx="12507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lt1"/>
                </a:solidFill>
                <a:uFill>
                  <a:noFill/>
                </a:uFill>
                <a:latin typeface="Poppins Light"/>
                <a:ea typeface="Poppins Light"/>
                <a:cs typeface="Poppins Light"/>
                <a:sym typeface="Poppins Light"/>
                <a:hlinkClick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Market &amp; Competition</a:t>
            </a:r>
            <a:endParaRPr i="1" sz="12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811" name="Google Shape;811;p30">
            <a:hlinkClick/>
          </p:cNvPr>
          <p:cNvSpPr txBox="1"/>
          <p:nvPr/>
        </p:nvSpPr>
        <p:spPr>
          <a:xfrm>
            <a:off x="917288" y="3046892"/>
            <a:ext cx="11076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lt1"/>
                </a:solidFill>
                <a:uFill>
                  <a:noFill/>
                </a:uFill>
                <a:latin typeface="Poppins Light"/>
                <a:ea typeface="Poppins Light"/>
                <a:cs typeface="Poppins Light"/>
                <a:sym typeface="Poppins Light"/>
                <a:hlinkClick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Business Model</a:t>
            </a:r>
            <a:endParaRPr i="1" sz="12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cxnSp>
        <p:nvCxnSpPr>
          <p:cNvPr id="812" name="Google Shape;812;p30"/>
          <p:cNvCxnSpPr/>
          <p:nvPr/>
        </p:nvCxnSpPr>
        <p:spPr>
          <a:xfrm rot="10800000">
            <a:off x="75" y="688600"/>
            <a:ext cx="2168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3" name="Google Shape;813;p30"/>
          <p:cNvCxnSpPr/>
          <p:nvPr/>
        </p:nvCxnSpPr>
        <p:spPr>
          <a:xfrm rot="10800000">
            <a:off x="75" y="1145800"/>
            <a:ext cx="2168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4" name="Google Shape;814;p30"/>
          <p:cNvCxnSpPr/>
          <p:nvPr/>
        </p:nvCxnSpPr>
        <p:spPr>
          <a:xfrm rot="10800000">
            <a:off x="75" y="3615996"/>
            <a:ext cx="2168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5" name="Google Shape;815;p30"/>
          <p:cNvSpPr/>
          <p:nvPr/>
        </p:nvSpPr>
        <p:spPr>
          <a:xfrm>
            <a:off x="523226" y="2099792"/>
            <a:ext cx="329100" cy="329100"/>
          </a:xfrm>
          <a:prstGeom prst="ellipse">
            <a:avLst/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02</a:t>
            </a:r>
            <a:endParaRPr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816" name="Google Shape;816;p30"/>
          <p:cNvSpPr/>
          <p:nvPr/>
        </p:nvSpPr>
        <p:spPr>
          <a:xfrm>
            <a:off x="523226" y="2610017"/>
            <a:ext cx="329100" cy="329100"/>
          </a:xfrm>
          <a:prstGeom prst="ellipse">
            <a:avLst/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03</a:t>
            </a:r>
            <a:endParaRPr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817" name="Google Shape;817;p30"/>
          <p:cNvSpPr/>
          <p:nvPr/>
        </p:nvSpPr>
        <p:spPr>
          <a:xfrm>
            <a:off x="523226" y="3120242"/>
            <a:ext cx="329100" cy="329100"/>
          </a:xfrm>
          <a:prstGeom prst="ellipse">
            <a:avLst/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04</a:t>
            </a:r>
            <a:endParaRPr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818" name="Google Shape;818;p30"/>
          <p:cNvSpPr/>
          <p:nvPr/>
        </p:nvSpPr>
        <p:spPr>
          <a:xfrm>
            <a:off x="161966" y="797362"/>
            <a:ext cx="211236" cy="239677"/>
          </a:xfrm>
          <a:custGeom>
            <a:rect b="b" l="l" r="r" t="t"/>
            <a:pathLst>
              <a:path extrusionOk="0" h="11905" w="10491">
                <a:moveTo>
                  <a:pt x="9795" y="874"/>
                </a:moveTo>
                <a:lnTo>
                  <a:pt x="9795" y="2944"/>
                </a:lnTo>
                <a:lnTo>
                  <a:pt x="4219" y="4184"/>
                </a:lnTo>
                <a:lnTo>
                  <a:pt x="4219" y="2114"/>
                </a:lnTo>
                <a:lnTo>
                  <a:pt x="9795" y="874"/>
                </a:lnTo>
                <a:close/>
                <a:moveTo>
                  <a:pt x="8394" y="7021"/>
                </a:moveTo>
                <a:cubicBezTo>
                  <a:pt x="9161" y="7021"/>
                  <a:pt x="9786" y="7645"/>
                  <a:pt x="9786" y="8422"/>
                </a:cubicBezTo>
                <a:cubicBezTo>
                  <a:pt x="9786" y="9189"/>
                  <a:pt x="9161" y="9813"/>
                  <a:pt x="8394" y="9813"/>
                </a:cubicBezTo>
                <a:cubicBezTo>
                  <a:pt x="7618" y="9813"/>
                  <a:pt x="6994" y="9189"/>
                  <a:pt x="6994" y="8422"/>
                </a:cubicBezTo>
                <a:cubicBezTo>
                  <a:pt x="6994" y="7645"/>
                  <a:pt x="7618" y="7021"/>
                  <a:pt x="8394" y="7021"/>
                </a:cubicBezTo>
                <a:close/>
                <a:moveTo>
                  <a:pt x="2114" y="8422"/>
                </a:moveTo>
                <a:cubicBezTo>
                  <a:pt x="2881" y="8422"/>
                  <a:pt x="3506" y="9046"/>
                  <a:pt x="3506" y="9813"/>
                </a:cubicBezTo>
                <a:cubicBezTo>
                  <a:pt x="3506" y="10580"/>
                  <a:pt x="2881" y="11205"/>
                  <a:pt x="2114" y="11205"/>
                </a:cubicBezTo>
                <a:cubicBezTo>
                  <a:pt x="1347" y="11205"/>
                  <a:pt x="722" y="10580"/>
                  <a:pt x="722" y="9813"/>
                </a:cubicBezTo>
                <a:cubicBezTo>
                  <a:pt x="722" y="9046"/>
                  <a:pt x="1347" y="8422"/>
                  <a:pt x="2114" y="8422"/>
                </a:cubicBezTo>
                <a:close/>
                <a:moveTo>
                  <a:pt x="10491" y="0"/>
                </a:moveTo>
                <a:lnTo>
                  <a:pt x="3514" y="1552"/>
                </a:lnTo>
                <a:lnTo>
                  <a:pt x="3514" y="8252"/>
                </a:lnTo>
                <a:cubicBezTo>
                  <a:pt x="3145" y="7924"/>
                  <a:pt x="2657" y="7723"/>
                  <a:pt x="2124" y="7723"/>
                </a:cubicBezTo>
                <a:cubicBezTo>
                  <a:pt x="2091" y="7723"/>
                  <a:pt x="2058" y="7724"/>
                  <a:pt x="2025" y="7726"/>
                </a:cubicBezTo>
                <a:cubicBezTo>
                  <a:pt x="936" y="7770"/>
                  <a:pt x="62" y="8662"/>
                  <a:pt x="35" y="9751"/>
                </a:cubicBezTo>
                <a:cubicBezTo>
                  <a:pt x="1" y="10932"/>
                  <a:pt x="949" y="11904"/>
                  <a:pt x="2116" y="11904"/>
                </a:cubicBezTo>
                <a:cubicBezTo>
                  <a:pt x="2156" y="11904"/>
                  <a:pt x="2197" y="11903"/>
                  <a:pt x="2239" y="11901"/>
                </a:cubicBezTo>
                <a:cubicBezTo>
                  <a:pt x="3354" y="11838"/>
                  <a:pt x="4219" y="10902"/>
                  <a:pt x="4219" y="9786"/>
                </a:cubicBezTo>
                <a:lnTo>
                  <a:pt x="4219" y="4898"/>
                </a:lnTo>
                <a:lnTo>
                  <a:pt x="9795" y="3658"/>
                </a:lnTo>
                <a:lnTo>
                  <a:pt x="9795" y="6860"/>
                </a:lnTo>
                <a:cubicBezTo>
                  <a:pt x="9425" y="6524"/>
                  <a:pt x="8937" y="6323"/>
                  <a:pt x="8404" y="6323"/>
                </a:cubicBezTo>
                <a:cubicBezTo>
                  <a:pt x="8371" y="6323"/>
                  <a:pt x="8338" y="6324"/>
                  <a:pt x="8305" y="6325"/>
                </a:cubicBezTo>
                <a:cubicBezTo>
                  <a:pt x="7217" y="6379"/>
                  <a:pt x="6342" y="7271"/>
                  <a:pt x="6307" y="8359"/>
                </a:cubicBezTo>
                <a:cubicBezTo>
                  <a:pt x="6272" y="9545"/>
                  <a:pt x="7228" y="10512"/>
                  <a:pt x="8409" y="10512"/>
                </a:cubicBezTo>
                <a:cubicBezTo>
                  <a:pt x="8445" y="10512"/>
                  <a:pt x="8482" y="10511"/>
                  <a:pt x="8519" y="10509"/>
                </a:cubicBezTo>
                <a:cubicBezTo>
                  <a:pt x="9625" y="10447"/>
                  <a:pt x="10491" y="9510"/>
                  <a:pt x="10491" y="8395"/>
                </a:cubicBezTo>
                <a:lnTo>
                  <a:pt x="1049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19" name="Google Shape;819;p30"/>
          <p:cNvGrpSpPr/>
          <p:nvPr/>
        </p:nvGrpSpPr>
        <p:grpSpPr>
          <a:xfrm>
            <a:off x="171571" y="3727018"/>
            <a:ext cx="192025" cy="201167"/>
            <a:chOff x="848108" y="2667020"/>
            <a:chExt cx="53144" cy="56135"/>
          </a:xfrm>
        </p:grpSpPr>
        <p:sp>
          <p:nvSpPr>
            <p:cNvPr id="820" name="Google Shape;820;p30"/>
            <p:cNvSpPr/>
            <p:nvPr/>
          </p:nvSpPr>
          <p:spPr>
            <a:xfrm>
              <a:off x="859005" y="2667020"/>
              <a:ext cx="31349" cy="31349"/>
            </a:xfrm>
            <a:custGeom>
              <a:rect b="b" l="l" r="r" t="t"/>
              <a:pathLst>
                <a:path extrusionOk="0" h="1027" w="1027">
                  <a:moveTo>
                    <a:pt x="518" y="143"/>
                  </a:moveTo>
                  <a:cubicBezTo>
                    <a:pt x="723" y="143"/>
                    <a:pt x="884" y="313"/>
                    <a:pt x="884" y="509"/>
                  </a:cubicBezTo>
                  <a:cubicBezTo>
                    <a:pt x="884" y="714"/>
                    <a:pt x="723" y="884"/>
                    <a:pt x="518" y="884"/>
                  </a:cubicBezTo>
                  <a:cubicBezTo>
                    <a:pt x="313" y="884"/>
                    <a:pt x="144" y="714"/>
                    <a:pt x="144" y="509"/>
                  </a:cubicBezTo>
                  <a:cubicBezTo>
                    <a:pt x="144" y="313"/>
                    <a:pt x="313" y="143"/>
                    <a:pt x="518" y="143"/>
                  </a:cubicBezTo>
                  <a:close/>
                  <a:moveTo>
                    <a:pt x="518" y="0"/>
                  </a:moveTo>
                  <a:cubicBezTo>
                    <a:pt x="233" y="0"/>
                    <a:pt x="1" y="232"/>
                    <a:pt x="1" y="509"/>
                  </a:cubicBezTo>
                  <a:cubicBezTo>
                    <a:pt x="1" y="794"/>
                    <a:pt x="233" y="1026"/>
                    <a:pt x="518" y="1026"/>
                  </a:cubicBezTo>
                  <a:cubicBezTo>
                    <a:pt x="804" y="1026"/>
                    <a:pt x="1027" y="794"/>
                    <a:pt x="1027" y="509"/>
                  </a:cubicBezTo>
                  <a:cubicBezTo>
                    <a:pt x="1027" y="232"/>
                    <a:pt x="804" y="0"/>
                    <a:pt x="5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30"/>
            <p:cNvSpPr/>
            <p:nvPr/>
          </p:nvSpPr>
          <p:spPr>
            <a:xfrm>
              <a:off x="848108" y="2705695"/>
              <a:ext cx="53144" cy="17460"/>
            </a:xfrm>
            <a:custGeom>
              <a:rect b="b" l="l" r="r" t="t"/>
              <a:pathLst>
                <a:path extrusionOk="0" h="572" w="1741">
                  <a:moveTo>
                    <a:pt x="875" y="0"/>
                  </a:moveTo>
                  <a:cubicBezTo>
                    <a:pt x="518" y="0"/>
                    <a:pt x="179" y="188"/>
                    <a:pt x="1" y="500"/>
                  </a:cubicBezTo>
                  <a:lnTo>
                    <a:pt x="126" y="571"/>
                  </a:lnTo>
                  <a:cubicBezTo>
                    <a:pt x="286" y="304"/>
                    <a:pt x="563" y="143"/>
                    <a:pt x="875" y="143"/>
                  </a:cubicBezTo>
                  <a:cubicBezTo>
                    <a:pt x="1179" y="143"/>
                    <a:pt x="1464" y="304"/>
                    <a:pt x="1616" y="571"/>
                  </a:cubicBezTo>
                  <a:lnTo>
                    <a:pt x="1741" y="500"/>
                  </a:lnTo>
                  <a:cubicBezTo>
                    <a:pt x="1562" y="188"/>
                    <a:pt x="1232" y="0"/>
                    <a:pt x="8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2" name="Google Shape;822;p30">
            <a:hlinkClick/>
          </p:cNvPr>
          <p:cNvSpPr txBox="1"/>
          <p:nvPr/>
        </p:nvSpPr>
        <p:spPr>
          <a:xfrm>
            <a:off x="420879" y="3663051"/>
            <a:ext cx="18999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THANKS!</a:t>
            </a:r>
            <a:endParaRPr b="1"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23" name="Google Shape;823;p30">
            <a:hlinkClick/>
          </p:cNvPr>
          <p:cNvSpPr txBox="1"/>
          <p:nvPr/>
        </p:nvSpPr>
        <p:spPr>
          <a:xfrm>
            <a:off x="420879" y="298293"/>
            <a:ext cx="18999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HOME</a:t>
            </a:r>
            <a:endParaRPr b="1"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0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Poppins"/>
              <a:buNone/>
              <a:defRPr b="1" sz="28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Poppins"/>
              <a:buNone/>
              <a:defRPr b="1" sz="28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Poppins"/>
              <a:buNone/>
              <a:defRPr b="1" sz="28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Poppins"/>
              <a:buNone/>
              <a:defRPr b="1" sz="28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Poppins"/>
              <a:buNone/>
              <a:defRPr b="1" sz="28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Poppins"/>
              <a:buNone/>
              <a:defRPr b="1" sz="28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Poppins"/>
              <a:buNone/>
              <a:defRPr b="1" sz="28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Poppins"/>
              <a:buNone/>
              <a:defRPr b="1" sz="28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Poppins"/>
              <a:buNone/>
              <a:defRPr b="1" sz="28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100" y="1152475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●"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○"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■"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●"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○"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■"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●"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○"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Poppins"/>
              <a:buChar char="■"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40">
          <p15:clr>
            <a:srgbClr val="EA4335"/>
          </p15:clr>
        </p15:guide>
        <p15:guide id="2" pos="449">
          <p15:clr>
            <a:srgbClr val="EA4335"/>
          </p15:clr>
        </p15:guide>
        <p15:guide id="3" orient="horz" pos="2900">
          <p15:clr>
            <a:srgbClr val="EA4335"/>
          </p15:clr>
        </p15:guide>
        <p15:guide id="4" pos="5311">
          <p15:clr>
            <a:srgbClr val="EA4335"/>
          </p15:clr>
        </p15:guide>
        <p15:guide id="5" orient="horz" pos="1620">
          <p15:clr>
            <a:srgbClr val="EA4335"/>
          </p15:clr>
        </p15:guide>
        <p15:guide id="6" pos="5170">
          <p15:clr>
            <a:srgbClr val="EA4335"/>
          </p15:clr>
        </p15:guide>
        <p15:guide id="7" pos="1506">
          <p15:clr>
            <a:srgbClr val="EA4335"/>
          </p15:clr>
        </p15:guide>
        <p15:guide id="8" pos="3338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slide" Target="/ppt/slides/slide1.xml"/><Relationship Id="rId4" Type="http://schemas.openxmlformats.org/officeDocument/2006/relationships/slide" Target="/ppt/slides/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3.jpg"/><Relationship Id="rId5" Type="http://schemas.openxmlformats.org/officeDocument/2006/relationships/image" Target="../media/image9.png"/><Relationship Id="rId6" Type="http://schemas.openxmlformats.org/officeDocument/2006/relationships/image" Target="../media/image2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Relationship Id="rId4" Type="http://schemas.openxmlformats.org/officeDocument/2006/relationships/image" Target="../media/image7.jpg"/><Relationship Id="rId5" Type="http://schemas.openxmlformats.org/officeDocument/2006/relationships/image" Target="../media/image2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Relationship Id="rId4" Type="http://schemas.openxmlformats.org/officeDocument/2006/relationships/image" Target="../media/image25.png"/><Relationship Id="rId5" Type="http://schemas.openxmlformats.org/officeDocument/2006/relationships/image" Target="../media/image19.png"/><Relationship Id="rId6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jpg"/><Relationship Id="rId4" Type="http://schemas.openxmlformats.org/officeDocument/2006/relationships/image" Target="../media/image16.jpg"/><Relationship Id="rId5" Type="http://schemas.openxmlformats.org/officeDocument/2006/relationships/image" Target="../media/image20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7.jpg"/><Relationship Id="rId4" Type="http://schemas.openxmlformats.org/officeDocument/2006/relationships/image" Target="../media/image23.jpg"/><Relationship Id="rId5" Type="http://schemas.openxmlformats.org/officeDocument/2006/relationships/image" Target="../media/image15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31"/>
          <p:cNvSpPr txBox="1"/>
          <p:nvPr>
            <p:ph type="ctrTitle"/>
          </p:nvPr>
        </p:nvSpPr>
        <p:spPr>
          <a:xfrm>
            <a:off x="3417100" y="1120350"/>
            <a:ext cx="4190400" cy="210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200"/>
              <a:t>Define &amp; Ideate</a:t>
            </a:r>
            <a:endParaRPr sz="5700"/>
          </a:p>
        </p:txBody>
      </p:sp>
      <p:sp>
        <p:nvSpPr>
          <p:cNvPr id="829" name="Google Shape;829;p31"/>
          <p:cNvSpPr txBox="1"/>
          <p:nvPr>
            <p:ph idx="1" type="subTitle"/>
          </p:nvPr>
        </p:nvSpPr>
        <p:spPr>
          <a:xfrm>
            <a:off x="3388900" y="3355725"/>
            <a:ext cx="4246800" cy="32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#FYP (For You Playlist)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30" name="Google Shape;830;p31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831" name="Google Shape;831;p31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832" name="Google Shape;832;p31"/>
          <p:cNvGrpSpPr/>
          <p:nvPr/>
        </p:nvGrpSpPr>
        <p:grpSpPr>
          <a:xfrm>
            <a:off x="0" y="234600"/>
            <a:ext cx="2168006" cy="3817925"/>
            <a:chOff x="0" y="184950"/>
            <a:chExt cx="2489100" cy="4773600"/>
          </a:xfrm>
        </p:grpSpPr>
        <p:sp>
          <p:nvSpPr>
            <p:cNvPr id="833" name="Google Shape;833;p31"/>
            <p:cNvSpPr/>
            <p:nvPr/>
          </p:nvSpPr>
          <p:spPr>
            <a:xfrm>
              <a:off x="0" y="184950"/>
              <a:ext cx="1243800" cy="4773600"/>
            </a:xfrm>
            <a:prstGeom prst="rect">
              <a:avLst/>
            </a:prstGeom>
            <a:solidFill>
              <a:srgbClr val="2A27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31"/>
            <p:cNvSpPr/>
            <p:nvPr/>
          </p:nvSpPr>
          <p:spPr>
            <a:xfrm>
              <a:off x="61500" y="4359200"/>
              <a:ext cx="475800" cy="475800"/>
            </a:xfrm>
            <a:prstGeom prst="ellipse">
              <a:avLst/>
            </a:prstGeom>
            <a:solidFill>
              <a:srgbClr val="2A27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31"/>
            <p:cNvSpPr/>
            <p:nvPr/>
          </p:nvSpPr>
          <p:spPr>
            <a:xfrm>
              <a:off x="0" y="184950"/>
              <a:ext cx="2489100" cy="4773600"/>
            </a:xfrm>
            <a:prstGeom prst="roundRect">
              <a:avLst>
                <a:gd fmla="val 11144" name="adj"/>
              </a:avLst>
            </a:prstGeom>
            <a:solidFill>
              <a:srgbClr val="2A27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6" name="Google Shape;836;p31"/>
          <p:cNvSpPr/>
          <p:nvPr/>
        </p:nvSpPr>
        <p:spPr>
          <a:xfrm>
            <a:off x="141854" y="362256"/>
            <a:ext cx="251459" cy="201169"/>
          </a:xfrm>
          <a:custGeom>
            <a:rect b="b" l="l" r="r" t="t"/>
            <a:pathLst>
              <a:path extrusionOk="0" h="1972" w="2392">
                <a:moveTo>
                  <a:pt x="1196" y="196"/>
                </a:moveTo>
                <a:lnTo>
                  <a:pt x="2017" y="964"/>
                </a:lnTo>
                <a:lnTo>
                  <a:pt x="1883" y="964"/>
                </a:lnTo>
                <a:lnTo>
                  <a:pt x="1883" y="1829"/>
                </a:lnTo>
                <a:lnTo>
                  <a:pt x="1410" y="1829"/>
                </a:lnTo>
                <a:lnTo>
                  <a:pt x="1410" y="1187"/>
                </a:lnTo>
                <a:lnTo>
                  <a:pt x="964" y="1187"/>
                </a:lnTo>
                <a:lnTo>
                  <a:pt x="964" y="1829"/>
                </a:lnTo>
                <a:lnTo>
                  <a:pt x="509" y="1829"/>
                </a:lnTo>
                <a:lnTo>
                  <a:pt x="509" y="964"/>
                </a:lnTo>
                <a:lnTo>
                  <a:pt x="375" y="964"/>
                </a:lnTo>
                <a:lnTo>
                  <a:pt x="1196" y="196"/>
                </a:lnTo>
                <a:close/>
                <a:moveTo>
                  <a:pt x="1196" y="0"/>
                </a:moveTo>
                <a:lnTo>
                  <a:pt x="1" y="1115"/>
                </a:lnTo>
                <a:lnTo>
                  <a:pt x="366" y="1115"/>
                </a:lnTo>
                <a:lnTo>
                  <a:pt x="366" y="1972"/>
                </a:lnTo>
                <a:lnTo>
                  <a:pt x="1107" y="1972"/>
                </a:lnTo>
                <a:lnTo>
                  <a:pt x="1107" y="1329"/>
                </a:lnTo>
                <a:lnTo>
                  <a:pt x="1259" y="1329"/>
                </a:lnTo>
                <a:lnTo>
                  <a:pt x="1259" y="1972"/>
                </a:lnTo>
                <a:lnTo>
                  <a:pt x="2026" y="1972"/>
                </a:lnTo>
                <a:lnTo>
                  <a:pt x="2026" y="1115"/>
                </a:lnTo>
                <a:lnTo>
                  <a:pt x="2392" y="1115"/>
                </a:lnTo>
                <a:lnTo>
                  <a:pt x="1196" y="0"/>
                </a:lnTo>
                <a:close/>
              </a:path>
            </a:pathLst>
          </a:custGeom>
          <a:solidFill>
            <a:srgbClr val="A9F5B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7" name="Google Shape;837;p31">
            <a:hlinkClick action="ppaction://hlinksldjump" r:id="rId3"/>
          </p:cNvPr>
          <p:cNvSpPr txBox="1"/>
          <p:nvPr/>
        </p:nvSpPr>
        <p:spPr>
          <a:xfrm>
            <a:off x="420879" y="298293"/>
            <a:ext cx="18999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action="ppaction://hlinksldjump"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HOME</a:t>
            </a:r>
            <a:endParaRPr b="1" sz="1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838" name="Google Shape;838;p31"/>
          <p:cNvCxnSpPr/>
          <p:nvPr/>
        </p:nvCxnSpPr>
        <p:spPr>
          <a:xfrm rot="10800000">
            <a:off x="75" y="688600"/>
            <a:ext cx="2168100" cy="0"/>
          </a:xfrm>
          <a:prstGeom prst="straightConnector1">
            <a:avLst/>
          </a:prstGeom>
          <a:noFill/>
          <a:ln cap="flat" cmpd="sng" w="19050">
            <a:solidFill>
              <a:srgbClr val="17162E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9" name="Google Shape;839;p31"/>
          <p:cNvSpPr/>
          <p:nvPr/>
        </p:nvSpPr>
        <p:spPr>
          <a:xfrm>
            <a:off x="161966" y="797362"/>
            <a:ext cx="211236" cy="239677"/>
          </a:xfrm>
          <a:custGeom>
            <a:rect b="b" l="l" r="r" t="t"/>
            <a:pathLst>
              <a:path extrusionOk="0" h="11905" w="10491">
                <a:moveTo>
                  <a:pt x="9795" y="874"/>
                </a:moveTo>
                <a:lnTo>
                  <a:pt x="9795" y="2944"/>
                </a:lnTo>
                <a:lnTo>
                  <a:pt x="4219" y="4184"/>
                </a:lnTo>
                <a:lnTo>
                  <a:pt x="4219" y="2114"/>
                </a:lnTo>
                <a:lnTo>
                  <a:pt x="9795" y="874"/>
                </a:lnTo>
                <a:close/>
                <a:moveTo>
                  <a:pt x="8394" y="7021"/>
                </a:moveTo>
                <a:cubicBezTo>
                  <a:pt x="9161" y="7021"/>
                  <a:pt x="9786" y="7645"/>
                  <a:pt x="9786" y="8422"/>
                </a:cubicBezTo>
                <a:cubicBezTo>
                  <a:pt x="9786" y="9189"/>
                  <a:pt x="9161" y="9813"/>
                  <a:pt x="8394" y="9813"/>
                </a:cubicBezTo>
                <a:cubicBezTo>
                  <a:pt x="7618" y="9813"/>
                  <a:pt x="6994" y="9189"/>
                  <a:pt x="6994" y="8422"/>
                </a:cubicBezTo>
                <a:cubicBezTo>
                  <a:pt x="6994" y="7645"/>
                  <a:pt x="7618" y="7021"/>
                  <a:pt x="8394" y="7021"/>
                </a:cubicBezTo>
                <a:close/>
                <a:moveTo>
                  <a:pt x="2114" y="8422"/>
                </a:moveTo>
                <a:cubicBezTo>
                  <a:pt x="2881" y="8422"/>
                  <a:pt x="3506" y="9046"/>
                  <a:pt x="3506" y="9813"/>
                </a:cubicBezTo>
                <a:cubicBezTo>
                  <a:pt x="3506" y="10580"/>
                  <a:pt x="2881" y="11205"/>
                  <a:pt x="2114" y="11205"/>
                </a:cubicBezTo>
                <a:cubicBezTo>
                  <a:pt x="1347" y="11205"/>
                  <a:pt x="722" y="10580"/>
                  <a:pt x="722" y="9813"/>
                </a:cubicBezTo>
                <a:cubicBezTo>
                  <a:pt x="722" y="9046"/>
                  <a:pt x="1347" y="8422"/>
                  <a:pt x="2114" y="8422"/>
                </a:cubicBezTo>
                <a:close/>
                <a:moveTo>
                  <a:pt x="10491" y="0"/>
                </a:moveTo>
                <a:lnTo>
                  <a:pt x="3514" y="1552"/>
                </a:lnTo>
                <a:lnTo>
                  <a:pt x="3514" y="8252"/>
                </a:lnTo>
                <a:cubicBezTo>
                  <a:pt x="3145" y="7924"/>
                  <a:pt x="2657" y="7723"/>
                  <a:pt x="2124" y="7723"/>
                </a:cubicBezTo>
                <a:cubicBezTo>
                  <a:pt x="2091" y="7723"/>
                  <a:pt x="2058" y="7724"/>
                  <a:pt x="2025" y="7726"/>
                </a:cubicBezTo>
                <a:cubicBezTo>
                  <a:pt x="936" y="7770"/>
                  <a:pt x="62" y="8662"/>
                  <a:pt x="35" y="9751"/>
                </a:cubicBezTo>
                <a:cubicBezTo>
                  <a:pt x="1" y="10932"/>
                  <a:pt x="949" y="11904"/>
                  <a:pt x="2116" y="11904"/>
                </a:cubicBezTo>
                <a:cubicBezTo>
                  <a:pt x="2156" y="11904"/>
                  <a:pt x="2197" y="11903"/>
                  <a:pt x="2239" y="11901"/>
                </a:cubicBezTo>
                <a:cubicBezTo>
                  <a:pt x="3354" y="11838"/>
                  <a:pt x="4219" y="10902"/>
                  <a:pt x="4219" y="9786"/>
                </a:cubicBezTo>
                <a:lnTo>
                  <a:pt x="4219" y="4898"/>
                </a:lnTo>
                <a:lnTo>
                  <a:pt x="9795" y="3658"/>
                </a:lnTo>
                <a:lnTo>
                  <a:pt x="9795" y="6860"/>
                </a:lnTo>
                <a:cubicBezTo>
                  <a:pt x="9425" y="6524"/>
                  <a:pt x="8937" y="6323"/>
                  <a:pt x="8404" y="6323"/>
                </a:cubicBezTo>
                <a:cubicBezTo>
                  <a:pt x="8371" y="6323"/>
                  <a:pt x="8338" y="6324"/>
                  <a:pt x="8305" y="6325"/>
                </a:cubicBezTo>
                <a:cubicBezTo>
                  <a:pt x="7217" y="6379"/>
                  <a:pt x="6342" y="7271"/>
                  <a:pt x="6307" y="8359"/>
                </a:cubicBezTo>
                <a:cubicBezTo>
                  <a:pt x="6272" y="9545"/>
                  <a:pt x="7228" y="10512"/>
                  <a:pt x="8409" y="10512"/>
                </a:cubicBezTo>
                <a:cubicBezTo>
                  <a:pt x="8445" y="10512"/>
                  <a:pt x="8482" y="10511"/>
                  <a:pt x="8519" y="10509"/>
                </a:cubicBezTo>
                <a:cubicBezTo>
                  <a:pt x="9625" y="10447"/>
                  <a:pt x="10491" y="9510"/>
                  <a:pt x="10491" y="8395"/>
                </a:cubicBezTo>
                <a:lnTo>
                  <a:pt x="10491" y="0"/>
                </a:lnTo>
                <a:close/>
              </a:path>
            </a:pathLst>
          </a:custGeom>
          <a:solidFill>
            <a:srgbClr val="A9F5B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0" name="Google Shape;840;p31">
            <a:hlinkClick/>
          </p:cNvPr>
          <p:cNvSpPr txBox="1"/>
          <p:nvPr/>
        </p:nvSpPr>
        <p:spPr>
          <a:xfrm>
            <a:off x="420879" y="751575"/>
            <a:ext cx="18999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TABLE OF CONTENTS</a:t>
            </a:r>
            <a:endParaRPr b="1" sz="1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841" name="Google Shape;841;p31"/>
          <p:cNvCxnSpPr/>
          <p:nvPr/>
        </p:nvCxnSpPr>
        <p:spPr>
          <a:xfrm rot="10800000">
            <a:off x="75" y="1145800"/>
            <a:ext cx="2168100" cy="0"/>
          </a:xfrm>
          <a:prstGeom prst="straightConnector1">
            <a:avLst/>
          </a:prstGeom>
          <a:noFill/>
          <a:ln cap="flat" cmpd="sng" w="19050">
            <a:solidFill>
              <a:srgbClr val="17162E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842" name="Google Shape;842;p31"/>
          <p:cNvGrpSpPr/>
          <p:nvPr/>
        </p:nvGrpSpPr>
        <p:grpSpPr>
          <a:xfrm>
            <a:off x="156230" y="1265599"/>
            <a:ext cx="222708" cy="222689"/>
            <a:chOff x="4436963" y="889641"/>
            <a:chExt cx="363309" cy="363278"/>
          </a:xfrm>
        </p:grpSpPr>
        <p:sp>
          <p:nvSpPr>
            <p:cNvPr id="843" name="Google Shape;843;p31"/>
            <p:cNvSpPr/>
            <p:nvPr/>
          </p:nvSpPr>
          <p:spPr>
            <a:xfrm>
              <a:off x="4565503" y="978133"/>
              <a:ext cx="135897" cy="186569"/>
            </a:xfrm>
            <a:custGeom>
              <a:rect b="b" l="l" r="r" t="t"/>
              <a:pathLst>
                <a:path extrusionOk="0" h="6112" w="4452">
                  <a:moveTo>
                    <a:pt x="696" y="1330"/>
                  </a:moveTo>
                  <a:lnTo>
                    <a:pt x="3212" y="3051"/>
                  </a:lnTo>
                  <a:lnTo>
                    <a:pt x="696" y="4782"/>
                  </a:lnTo>
                  <a:lnTo>
                    <a:pt x="696" y="1330"/>
                  </a:lnTo>
                  <a:close/>
                  <a:moveTo>
                    <a:pt x="0" y="0"/>
                  </a:moveTo>
                  <a:lnTo>
                    <a:pt x="0" y="6111"/>
                  </a:lnTo>
                  <a:lnTo>
                    <a:pt x="4452" y="3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31"/>
            <p:cNvSpPr/>
            <p:nvPr/>
          </p:nvSpPr>
          <p:spPr>
            <a:xfrm>
              <a:off x="4436963" y="889641"/>
              <a:ext cx="363309" cy="363278"/>
            </a:xfrm>
            <a:custGeom>
              <a:rect b="b" l="l" r="r" t="t"/>
              <a:pathLst>
                <a:path extrusionOk="0" h="11901" w="11902">
                  <a:moveTo>
                    <a:pt x="5951" y="705"/>
                  </a:moveTo>
                  <a:cubicBezTo>
                    <a:pt x="8850" y="705"/>
                    <a:pt x="11205" y="3060"/>
                    <a:pt x="11205" y="5950"/>
                  </a:cubicBezTo>
                  <a:cubicBezTo>
                    <a:pt x="11205" y="8850"/>
                    <a:pt x="8850" y="11205"/>
                    <a:pt x="5951" y="11205"/>
                  </a:cubicBezTo>
                  <a:cubicBezTo>
                    <a:pt x="3051" y="11205"/>
                    <a:pt x="696" y="8850"/>
                    <a:pt x="696" y="5950"/>
                  </a:cubicBezTo>
                  <a:cubicBezTo>
                    <a:pt x="696" y="3060"/>
                    <a:pt x="3051" y="705"/>
                    <a:pt x="5951" y="705"/>
                  </a:cubicBezTo>
                  <a:close/>
                  <a:moveTo>
                    <a:pt x="5951" y="0"/>
                  </a:moveTo>
                  <a:cubicBezTo>
                    <a:pt x="2677" y="0"/>
                    <a:pt x="0" y="2676"/>
                    <a:pt x="0" y="5950"/>
                  </a:cubicBezTo>
                  <a:cubicBezTo>
                    <a:pt x="0" y="9233"/>
                    <a:pt x="2677" y="11901"/>
                    <a:pt x="5951" y="11901"/>
                  </a:cubicBezTo>
                  <a:cubicBezTo>
                    <a:pt x="9225" y="11901"/>
                    <a:pt x="11901" y="9233"/>
                    <a:pt x="11901" y="5950"/>
                  </a:cubicBezTo>
                  <a:cubicBezTo>
                    <a:pt x="11901" y="2676"/>
                    <a:pt x="9225" y="0"/>
                    <a:pt x="5951" y="0"/>
                  </a:cubicBez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5" name="Google Shape;845;p31"/>
          <p:cNvSpPr txBox="1"/>
          <p:nvPr/>
        </p:nvSpPr>
        <p:spPr>
          <a:xfrm>
            <a:off x="429284" y="1207613"/>
            <a:ext cx="11862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PLAYLIST</a:t>
            </a:r>
            <a:endParaRPr b="1" sz="1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46" name="Google Shape;846;p31"/>
          <p:cNvSpPr/>
          <p:nvPr/>
        </p:nvSpPr>
        <p:spPr>
          <a:xfrm>
            <a:off x="523226" y="1589567"/>
            <a:ext cx="329100" cy="329100"/>
          </a:xfrm>
          <a:prstGeom prst="ellipse">
            <a:avLst/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7162E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01</a:t>
            </a:r>
            <a:endParaRPr>
              <a:solidFill>
                <a:srgbClr val="17162E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847" name="Google Shape;847;p31">
            <a:hlinkClick/>
          </p:cNvPr>
          <p:cNvSpPr txBox="1"/>
          <p:nvPr/>
        </p:nvSpPr>
        <p:spPr>
          <a:xfrm>
            <a:off x="917288" y="1516217"/>
            <a:ext cx="12507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Intro + Needfinding</a:t>
            </a:r>
            <a:endParaRPr i="1" sz="1200">
              <a:solidFill>
                <a:srgbClr val="FFFFFF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848" name="Google Shape;848;p31"/>
          <p:cNvSpPr/>
          <p:nvPr/>
        </p:nvSpPr>
        <p:spPr>
          <a:xfrm>
            <a:off x="523226" y="2099792"/>
            <a:ext cx="329100" cy="329100"/>
          </a:xfrm>
          <a:prstGeom prst="ellipse">
            <a:avLst/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7162E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02</a:t>
            </a:r>
            <a:endParaRPr>
              <a:solidFill>
                <a:srgbClr val="17162E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849" name="Google Shape;849;p31">
            <a:hlinkClick/>
          </p:cNvPr>
          <p:cNvSpPr txBox="1"/>
          <p:nvPr/>
        </p:nvSpPr>
        <p:spPr>
          <a:xfrm>
            <a:off x="917288" y="2026442"/>
            <a:ext cx="11076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POVs/HMWs/Solutions</a:t>
            </a:r>
            <a:endParaRPr i="1" sz="1200">
              <a:solidFill>
                <a:srgbClr val="FFFFFF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850" name="Google Shape;850;p31"/>
          <p:cNvSpPr/>
          <p:nvPr/>
        </p:nvSpPr>
        <p:spPr>
          <a:xfrm>
            <a:off x="523226" y="2610017"/>
            <a:ext cx="329100" cy="329100"/>
          </a:xfrm>
          <a:prstGeom prst="ellipse">
            <a:avLst/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7162E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03</a:t>
            </a:r>
            <a:endParaRPr>
              <a:solidFill>
                <a:srgbClr val="17162E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851" name="Google Shape;851;p31">
            <a:hlinkClick/>
          </p:cNvPr>
          <p:cNvSpPr txBox="1"/>
          <p:nvPr/>
        </p:nvSpPr>
        <p:spPr>
          <a:xfrm>
            <a:off x="917288" y="2536667"/>
            <a:ext cx="12507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Experience Prototypes</a:t>
            </a:r>
            <a:endParaRPr i="1" sz="1200">
              <a:solidFill>
                <a:srgbClr val="FFFFFF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852" name="Google Shape;852;p31"/>
          <p:cNvSpPr/>
          <p:nvPr/>
        </p:nvSpPr>
        <p:spPr>
          <a:xfrm>
            <a:off x="523226" y="3120242"/>
            <a:ext cx="329100" cy="329100"/>
          </a:xfrm>
          <a:prstGeom prst="ellipse">
            <a:avLst/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7162E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04</a:t>
            </a:r>
            <a:endParaRPr>
              <a:solidFill>
                <a:srgbClr val="17162E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853" name="Google Shape;853;p31">
            <a:hlinkClick/>
          </p:cNvPr>
          <p:cNvSpPr txBox="1"/>
          <p:nvPr/>
        </p:nvSpPr>
        <p:spPr>
          <a:xfrm>
            <a:off x="917288" y="3046892"/>
            <a:ext cx="11076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What’s next?</a:t>
            </a:r>
            <a:endParaRPr i="1" sz="1200">
              <a:solidFill>
                <a:srgbClr val="FFFFFF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cxnSp>
        <p:nvCxnSpPr>
          <p:cNvPr id="854" name="Google Shape;854;p31"/>
          <p:cNvCxnSpPr/>
          <p:nvPr/>
        </p:nvCxnSpPr>
        <p:spPr>
          <a:xfrm rot="10800000">
            <a:off x="75" y="3615996"/>
            <a:ext cx="2168100" cy="0"/>
          </a:xfrm>
          <a:prstGeom prst="straightConnector1">
            <a:avLst/>
          </a:prstGeom>
          <a:noFill/>
          <a:ln cap="flat" cmpd="sng" w="19050">
            <a:solidFill>
              <a:srgbClr val="17162E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855" name="Google Shape;855;p31"/>
          <p:cNvGrpSpPr/>
          <p:nvPr/>
        </p:nvGrpSpPr>
        <p:grpSpPr>
          <a:xfrm>
            <a:off x="171571" y="3727018"/>
            <a:ext cx="192025" cy="201167"/>
            <a:chOff x="848108" y="2667020"/>
            <a:chExt cx="53144" cy="56135"/>
          </a:xfrm>
        </p:grpSpPr>
        <p:sp>
          <p:nvSpPr>
            <p:cNvPr id="856" name="Google Shape;856;p31"/>
            <p:cNvSpPr/>
            <p:nvPr/>
          </p:nvSpPr>
          <p:spPr>
            <a:xfrm>
              <a:off x="859005" y="2667020"/>
              <a:ext cx="31349" cy="31349"/>
            </a:xfrm>
            <a:custGeom>
              <a:rect b="b" l="l" r="r" t="t"/>
              <a:pathLst>
                <a:path extrusionOk="0" h="1027" w="1027">
                  <a:moveTo>
                    <a:pt x="518" y="143"/>
                  </a:moveTo>
                  <a:cubicBezTo>
                    <a:pt x="723" y="143"/>
                    <a:pt x="884" y="313"/>
                    <a:pt x="884" y="509"/>
                  </a:cubicBezTo>
                  <a:cubicBezTo>
                    <a:pt x="884" y="714"/>
                    <a:pt x="723" y="884"/>
                    <a:pt x="518" y="884"/>
                  </a:cubicBezTo>
                  <a:cubicBezTo>
                    <a:pt x="313" y="884"/>
                    <a:pt x="144" y="714"/>
                    <a:pt x="144" y="509"/>
                  </a:cubicBezTo>
                  <a:cubicBezTo>
                    <a:pt x="144" y="313"/>
                    <a:pt x="313" y="143"/>
                    <a:pt x="518" y="143"/>
                  </a:cubicBezTo>
                  <a:close/>
                  <a:moveTo>
                    <a:pt x="518" y="0"/>
                  </a:moveTo>
                  <a:cubicBezTo>
                    <a:pt x="233" y="0"/>
                    <a:pt x="1" y="232"/>
                    <a:pt x="1" y="509"/>
                  </a:cubicBezTo>
                  <a:cubicBezTo>
                    <a:pt x="1" y="794"/>
                    <a:pt x="233" y="1026"/>
                    <a:pt x="518" y="1026"/>
                  </a:cubicBezTo>
                  <a:cubicBezTo>
                    <a:pt x="804" y="1026"/>
                    <a:pt x="1027" y="794"/>
                    <a:pt x="1027" y="509"/>
                  </a:cubicBezTo>
                  <a:cubicBezTo>
                    <a:pt x="1027" y="232"/>
                    <a:pt x="804" y="0"/>
                    <a:pt x="518" y="0"/>
                  </a:cubicBez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31"/>
            <p:cNvSpPr/>
            <p:nvPr/>
          </p:nvSpPr>
          <p:spPr>
            <a:xfrm>
              <a:off x="848108" y="2705695"/>
              <a:ext cx="53144" cy="17460"/>
            </a:xfrm>
            <a:custGeom>
              <a:rect b="b" l="l" r="r" t="t"/>
              <a:pathLst>
                <a:path extrusionOk="0" h="572" w="1741">
                  <a:moveTo>
                    <a:pt x="875" y="0"/>
                  </a:moveTo>
                  <a:cubicBezTo>
                    <a:pt x="518" y="0"/>
                    <a:pt x="179" y="188"/>
                    <a:pt x="1" y="500"/>
                  </a:cubicBezTo>
                  <a:lnTo>
                    <a:pt x="126" y="571"/>
                  </a:lnTo>
                  <a:cubicBezTo>
                    <a:pt x="286" y="304"/>
                    <a:pt x="563" y="143"/>
                    <a:pt x="875" y="143"/>
                  </a:cubicBezTo>
                  <a:cubicBezTo>
                    <a:pt x="1179" y="143"/>
                    <a:pt x="1464" y="304"/>
                    <a:pt x="1616" y="571"/>
                  </a:cubicBezTo>
                  <a:lnTo>
                    <a:pt x="1741" y="500"/>
                  </a:lnTo>
                  <a:cubicBezTo>
                    <a:pt x="1562" y="188"/>
                    <a:pt x="1232" y="0"/>
                    <a:pt x="875" y="0"/>
                  </a:cubicBez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8" name="Google Shape;858;p31">
            <a:hlinkClick/>
          </p:cNvPr>
          <p:cNvSpPr txBox="1"/>
          <p:nvPr/>
        </p:nvSpPr>
        <p:spPr>
          <a:xfrm>
            <a:off x="420879" y="3663051"/>
            <a:ext cx="18999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THANKS!</a:t>
            </a:r>
            <a:endParaRPr b="1" sz="1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32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team:</a:t>
            </a:r>
            <a:endParaRPr/>
          </a:p>
        </p:txBody>
      </p:sp>
      <p:cxnSp>
        <p:nvCxnSpPr>
          <p:cNvPr id="864" name="Google Shape;864;p32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65" name="Google Shape;865;p32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866" name="Google Shape;86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125" y="1332400"/>
            <a:ext cx="1626300" cy="1628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67" name="Google Shape;867;p32"/>
          <p:cNvPicPr preferRelativeResize="0"/>
          <p:nvPr/>
        </p:nvPicPr>
        <p:blipFill rotWithShape="1">
          <a:blip r:embed="rId4">
            <a:alphaModFix/>
          </a:blip>
          <a:srcRect b="0" l="59" r="49" t="0"/>
          <a:stretch/>
        </p:blipFill>
        <p:spPr>
          <a:xfrm>
            <a:off x="2724525" y="1332400"/>
            <a:ext cx="1626300" cy="1628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68" name="Google Shape;868;p32"/>
          <p:cNvPicPr preferRelativeResize="0"/>
          <p:nvPr/>
        </p:nvPicPr>
        <p:blipFill rotWithShape="1">
          <a:blip r:embed="rId5">
            <a:alphaModFix/>
          </a:blip>
          <a:srcRect b="0" l="59" r="49" t="0"/>
          <a:stretch/>
        </p:blipFill>
        <p:spPr>
          <a:xfrm>
            <a:off x="4767925" y="1332400"/>
            <a:ext cx="1626300" cy="1628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69" name="Google Shape;869;p32"/>
          <p:cNvPicPr preferRelativeResize="0"/>
          <p:nvPr/>
        </p:nvPicPr>
        <p:blipFill rotWithShape="1">
          <a:blip r:embed="rId6">
            <a:alphaModFix/>
          </a:blip>
          <a:srcRect b="26867" l="0" r="0" t="26872"/>
          <a:stretch/>
        </p:blipFill>
        <p:spPr>
          <a:xfrm>
            <a:off x="6811325" y="1373050"/>
            <a:ext cx="1545300" cy="1546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70" name="Google Shape;870;p32"/>
          <p:cNvSpPr txBox="1"/>
          <p:nvPr/>
        </p:nvSpPr>
        <p:spPr>
          <a:xfrm>
            <a:off x="681125" y="3057238"/>
            <a:ext cx="1626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Sophie Jin</a:t>
            </a:r>
            <a:endParaRPr b="1"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71" name="Google Shape;871;p32"/>
          <p:cNvSpPr txBox="1"/>
          <p:nvPr/>
        </p:nvSpPr>
        <p:spPr>
          <a:xfrm>
            <a:off x="681125" y="3443500"/>
            <a:ext cx="1545300" cy="7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Grad Student</a:t>
            </a:r>
            <a:endParaRPr sz="15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Computer Science</a:t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Irvine, CA</a:t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72" name="Google Shape;872;p32"/>
          <p:cNvSpPr txBox="1"/>
          <p:nvPr/>
        </p:nvSpPr>
        <p:spPr>
          <a:xfrm>
            <a:off x="2765025" y="2960500"/>
            <a:ext cx="15453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Collin Jung</a:t>
            </a:r>
            <a:endParaRPr b="1"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73" name="Google Shape;873;p32"/>
          <p:cNvSpPr txBox="1"/>
          <p:nvPr/>
        </p:nvSpPr>
        <p:spPr>
          <a:xfrm>
            <a:off x="2765025" y="3443500"/>
            <a:ext cx="1545300" cy="7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Junior/Coterm</a:t>
            </a:r>
            <a:endParaRPr sz="15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Computer Science</a:t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Champaign, IL</a:t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74" name="Google Shape;874;p32"/>
          <p:cNvSpPr txBox="1"/>
          <p:nvPr/>
        </p:nvSpPr>
        <p:spPr>
          <a:xfrm>
            <a:off x="4899075" y="3443488"/>
            <a:ext cx="1545300" cy="7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Grad Student</a:t>
            </a:r>
            <a:endParaRPr sz="15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Computer Science</a:t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Oakland, CA</a:t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75" name="Google Shape;875;p32"/>
          <p:cNvSpPr txBox="1"/>
          <p:nvPr/>
        </p:nvSpPr>
        <p:spPr>
          <a:xfrm>
            <a:off x="6811325" y="3443500"/>
            <a:ext cx="1545300" cy="7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Senior</a:t>
            </a:r>
            <a:endParaRPr sz="15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Computer Science</a:t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Newark, NJ</a:t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76" name="Google Shape;876;p32"/>
          <p:cNvSpPr txBox="1"/>
          <p:nvPr/>
        </p:nvSpPr>
        <p:spPr>
          <a:xfrm>
            <a:off x="4767925" y="2960500"/>
            <a:ext cx="17073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Gene Tanaka</a:t>
            </a:r>
            <a:endParaRPr b="1"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77" name="Google Shape;877;p32"/>
          <p:cNvSpPr txBox="1"/>
          <p:nvPr/>
        </p:nvSpPr>
        <p:spPr>
          <a:xfrm>
            <a:off x="6623700" y="2960500"/>
            <a:ext cx="20955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Bryson Ochieng</a:t>
            </a:r>
            <a:endParaRPr b="1"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33"/>
          <p:cNvSpPr txBox="1"/>
          <p:nvPr>
            <p:ph type="title"/>
          </p:nvPr>
        </p:nvSpPr>
        <p:spPr>
          <a:xfrm>
            <a:off x="720000" y="3375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Interview Recap</a:t>
            </a:r>
            <a:endParaRPr/>
          </a:p>
        </p:txBody>
      </p:sp>
      <p:cxnSp>
        <p:nvCxnSpPr>
          <p:cNvPr id="883" name="Google Shape;883;p33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4" name="Google Shape;884;p33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885" name="Google Shape;885;p33"/>
          <p:cNvPicPr preferRelativeResize="0"/>
          <p:nvPr/>
        </p:nvPicPr>
        <p:blipFill rotWithShape="1">
          <a:blip r:embed="rId3">
            <a:alphaModFix/>
          </a:blip>
          <a:srcRect b="17334" l="0" r="0" t="0"/>
          <a:stretch/>
        </p:blipFill>
        <p:spPr>
          <a:xfrm>
            <a:off x="1082550" y="1112100"/>
            <a:ext cx="1169100" cy="11691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6" name="Google Shape;886;p33"/>
          <p:cNvPicPr preferRelativeResize="0"/>
          <p:nvPr/>
        </p:nvPicPr>
        <p:blipFill rotWithShape="1">
          <a:blip r:embed="rId4">
            <a:alphaModFix/>
          </a:blip>
          <a:srcRect b="0" l="189" r="179" t="0"/>
          <a:stretch/>
        </p:blipFill>
        <p:spPr>
          <a:xfrm>
            <a:off x="3987450" y="1111502"/>
            <a:ext cx="1169100" cy="11703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7" name="Google Shape;887;p33"/>
          <p:cNvPicPr preferRelativeResize="0"/>
          <p:nvPr/>
        </p:nvPicPr>
        <p:blipFill rotWithShape="1">
          <a:blip r:embed="rId5">
            <a:alphaModFix/>
          </a:blip>
          <a:srcRect b="0" l="59" r="49" t="0"/>
          <a:stretch/>
        </p:blipFill>
        <p:spPr>
          <a:xfrm>
            <a:off x="6892350" y="1111350"/>
            <a:ext cx="1169100" cy="11706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88" name="Google Shape;888;p33"/>
          <p:cNvSpPr txBox="1"/>
          <p:nvPr/>
        </p:nvSpPr>
        <p:spPr>
          <a:xfrm>
            <a:off x="1115700" y="2350625"/>
            <a:ext cx="1102800" cy="1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Mary Lynn, 60</a:t>
            </a:r>
            <a:endParaRPr b="1"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89" name="Google Shape;889;p33"/>
          <p:cNvSpPr txBox="1"/>
          <p:nvPr/>
        </p:nvSpPr>
        <p:spPr>
          <a:xfrm>
            <a:off x="4020600" y="2350625"/>
            <a:ext cx="1102800" cy="1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Ben, 21</a:t>
            </a:r>
            <a:endParaRPr b="1"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90" name="Google Shape;890;p33"/>
          <p:cNvSpPr txBox="1"/>
          <p:nvPr/>
        </p:nvSpPr>
        <p:spPr>
          <a:xfrm>
            <a:off x="6925500" y="2350625"/>
            <a:ext cx="1102800" cy="1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Emon, 32</a:t>
            </a:r>
            <a:endParaRPr b="1"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91" name="Google Shape;891;p33"/>
          <p:cNvSpPr txBox="1"/>
          <p:nvPr/>
        </p:nvSpPr>
        <p:spPr>
          <a:xfrm>
            <a:off x="676350" y="3066525"/>
            <a:ext cx="1981500" cy="12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We need more accessible and engaging ways to keep up with music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92" name="Google Shape;892;p33"/>
          <p:cNvSpPr txBox="1"/>
          <p:nvPr/>
        </p:nvSpPr>
        <p:spPr>
          <a:xfrm>
            <a:off x="3581250" y="3074175"/>
            <a:ext cx="1981500" cy="12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We need ways for people to connect with a community of music listeners 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93" name="Google Shape;893;p33"/>
          <p:cNvSpPr txBox="1"/>
          <p:nvPr/>
        </p:nvSpPr>
        <p:spPr>
          <a:xfrm>
            <a:off x="6486150" y="3074175"/>
            <a:ext cx="1981500" cy="12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We need a way to separate music exposure from industry pressures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94" name="Google Shape;894;p33"/>
          <p:cNvSpPr/>
          <p:nvPr/>
        </p:nvSpPr>
        <p:spPr>
          <a:xfrm>
            <a:off x="1490341" y="2784312"/>
            <a:ext cx="211236" cy="239677"/>
          </a:xfrm>
          <a:custGeom>
            <a:rect b="b" l="l" r="r" t="t"/>
            <a:pathLst>
              <a:path extrusionOk="0" h="11905" w="10491">
                <a:moveTo>
                  <a:pt x="9795" y="874"/>
                </a:moveTo>
                <a:lnTo>
                  <a:pt x="9795" y="2944"/>
                </a:lnTo>
                <a:lnTo>
                  <a:pt x="4219" y="4184"/>
                </a:lnTo>
                <a:lnTo>
                  <a:pt x="4219" y="2114"/>
                </a:lnTo>
                <a:lnTo>
                  <a:pt x="9795" y="874"/>
                </a:lnTo>
                <a:close/>
                <a:moveTo>
                  <a:pt x="8394" y="7021"/>
                </a:moveTo>
                <a:cubicBezTo>
                  <a:pt x="9161" y="7021"/>
                  <a:pt x="9786" y="7645"/>
                  <a:pt x="9786" y="8422"/>
                </a:cubicBezTo>
                <a:cubicBezTo>
                  <a:pt x="9786" y="9189"/>
                  <a:pt x="9161" y="9813"/>
                  <a:pt x="8394" y="9813"/>
                </a:cubicBezTo>
                <a:cubicBezTo>
                  <a:pt x="7618" y="9813"/>
                  <a:pt x="6994" y="9189"/>
                  <a:pt x="6994" y="8422"/>
                </a:cubicBezTo>
                <a:cubicBezTo>
                  <a:pt x="6994" y="7645"/>
                  <a:pt x="7618" y="7021"/>
                  <a:pt x="8394" y="7021"/>
                </a:cubicBezTo>
                <a:close/>
                <a:moveTo>
                  <a:pt x="2114" y="8422"/>
                </a:moveTo>
                <a:cubicBezTo>
                  <a:pt x="2881" y="8422"/>
                  <a:pt x="3506" y="9046"/>
                  <a:pt x="3506" y="9813"/>
                </a:cubicBezTo>
                <a:cubicBezTo>
                  <a:pt x="3506" y="10580"/>
                  <a:pt x="2881" y="11205"/>
                  <a:pt x="2114" y="11205"/>
                </a:cubicBezTo>
                <a:cubicBezTo>
                  <a:pt x="1347" y="11205"/>
                  <a:pt x="722" y="10580"/>
                  <a:pt x="722" y="9813"/>
                </a:cubicBezTo>
                <a:cubicBezTo>
                  <a:pt x="722" y="9046"/>
                  <a:pt x="1347" y="8422"/>
                  <a:pt x="2114" y="8422"/>
                </a:cubicBezTo>
                <a:close/>
                <a:moveTo>
                  <a:pt x="10491" y="0"/>
                </a:moveTo>
                <a:lnTo>
                  <a:pt x="3514" y="1552"/>
                </a:lnTo>
                <a:lnTo>
                  <a:pt x="3514" y="8252"/>
                </a:lnTo>
                <a:cubicBezTo>
                  <a:pt x="3145" y="7924"/>
                  <a:pt x="2657" y="7723"/>
                  <a:pt x="2124" y="7723"/>
                </a:cubicBezTo>
                <a:cubicBezTo>
                  <a:pt x="2091" y="7723"/>
                  <a:pt x="2058" y="7724"/>
                  <a:pt x="2025" y="7726"/>
                </a:cubicBezTo>
                <a:cubicBezTo>
                  <a:pt x="936" y="7770"/>
                  <a:pt x="62" y="8662"/>
                  <a:pt x="35" y="9751"/>
                </a:cubicBezTo>
                <a:cubicBezTo>
                  <a:pt x="1" y="10932"/>
                  <a:pt x="949" y="11904"/>
                  <a:pt x="2116" y="11904"/>
                </a:cubicBezTo>
                <a:cubicBezTo>
                  <a:pt x="2156" y="11904"/>
                  <a:pt x="2197" y="11903"/>
                  <a:pt x="2239" y="11901"/>
                </a:cubicBezTo>
                <a:cubicBezTo>
                  <a:pt x="3354" y="11838"/>
                  <a:pt x="4219" y="10902"/>
                  <a:pt x="4219" y="9786"/>
                </a:cubicBezTo>
                <a:lnTo>
                  <a:pt x="4219" y="4898"/>
                </a:lnTo>
                <a:lnTo>
                  <a:pt x="9795" y="3658"/>
                </a:lnTo>
                <a:lnTo>
                  <a:pt x="9795" y="6860"/>
                </a:lnTo>
                <a:cubicBezTo>
                  <a:pt x="9425" y="6524"/>
                  <a:pt x="8937" y="6323"/>
                  <a:pt x="8404" y="6323"/>
                </a:cubicBezTo>
                <a:cubicBezTo>
                  <a:pt x="8371" y="6323"/>
                  <a:pt x="8338" y="6324"/>
                  <a:pt x="8305" y="6325"/>
                </a:cubicBezTo>
                <a:cubicBezTo>
                  <a:pt x="7217" y="6379"/>
                  <a:pt x="6342" y="7271"/>
                  <a:pt x="6307" y="8359"/>
                </a:cubicBezTo>
                <a:cubicBezTo>
                  <a:pt x="6272" y="9545"/>
                  <a:pt x="7228" y="10512"/>
                  <a:pt x="8409" y="10512"/>
                </a:cubicBezTo>
                <a:cubicBezTo>
                  <a:pt x="8445" y="10512"/>
                  <a:pt x="8482" y="10511"/>
                  <a:pt x="8519" y="10509"/>
                </a:cubicBezTo>
                <a:cubicBezTo>
                  <a:pt x="9625" y="10447"/>
                  <a:pt x="10491" y="9510"/>
                  <a:pt x="10491" y="8395"/>
                </a:cubicBezTo>
                <a:lnTo>
                  <a:pt x="10491" y="0"/>
                </a:lnTo>
                <a:close/>
              </a:path>
            </a:pathLst>
          </a:custGeom>
          <a:solidFill>
            <a:srgbClr val="A9F5B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5" name="Google Shape;895;p33"/>
          <p:cNvSpPr/>
          <p:nvPr/>
        </p:nvSpPr>
        <p:spPr>
          <a:xfrm>
            <a:off x="4466378" y="2790024"/>
            <a:ext cx="211236" cy="239677"/>
          </a:xfrm>
          <a:custGeom>
            <a:rect b="b" l="l" r="r" t="t"/>
            <a:pathLst>
              <a:path extrusionOk="0" h="11905" w="10491">
                <a:moveTo>
                  <a:pt x="9795" y="874"/>
                </a:moveTo>
                <a:lnTo>
                  <a:pt x="9795" y="2944"/>
                </a:lnTo>
                <a:lnTo>
                  <a:pt x="4219" y="4184"/>
                </a:lnTo>
                <a:lnTo>
                  <a:pt x="4219" y="2114"/>
                </a:lnTo>
                <a:lnTo>
                  <a:pt x="9795" y="874"/>
                </a:lnTo>
                <a:close/>
                <a:moveTo>
                  <a:pt x="8394" y="7021"/>
                </a:moveTo>
                <a:cubicBezTo>
                  <a:pt x="9161" y="7021"/>
                  <a:pt x="9786" y="7645"/>
                  <a:pt x="9786" y="8422"/>
                </a:cubicBezTo>
                <a:cubicBezTo>
                  <a:pt x="9786" y="9189"/>
                  <a:pt x="9161" y="9813"/>
                  <a:pt x="8394" y="9813"/>
                </a:cubicBezTo>
                <a:cubicBezTo>
                  <a:pt x="7618" y="9813"/>
                  <a:pt x="6994" y="9189"/>
                  <a:pt x="6994" y="8422"/>
                </a:cubicBezTo>
                <a:cubicBezTo>
                  <a:pt x="6994" y="7645"/>
                  <a:pt x="7618" y="7021"/>
                  <a:pt x="8394" y="7021"/>
                </a:cubicBezTo>
                <a:close/>
                <a:moveTo>
                  <a:pt x="2114" y="8422"/>
                </a:moveTo>
                <a:cubicBezTo>
                  <a:pt x="2881" y="8422"/>
                  <a:pt x="3506" y="9046"/>
                  <a:pt x="3506" y="9813"/>
                </a:cubicBezTo>
                <a:cubicBezTo>
                  <a:pt x="3506" y="10580"/>
                  <a:pt x="2881" y="11205"/>
                  <a:pt x="2114" y="11205"/>
                </a:cubicBezTo>
                <a:cubicBezTo>
                  <a:pt x="1347" y="11205"/>
                  <a:pt x="722" y="10580"/>
                  <a:pt x="722" y="9813"/>
                </a:cubicBezTo>
                <a:cubicBezTo>
                  <a:pt x="722" y="9046"/>
                  <a:pt x="1347" y="8422"/>
                  <a:pt x="2114" y="8422"/>
                </a:cubicBezTo>
                <a:close/>
                <a:moveTo>
                  <a:pt x="10491" y="0"/>
                </a:moveTo>
                <a:lnTo>
                  <a:pt x="3514" y="1552"/>
                </a:lnTo>
                <a:lnTo>
                  <a:pt x="3514" y="8252"/>
                </a:lnTo>
                <a:cubicBezTo>
                  <a:pt x="3145" y="7924"/>
                  <a:pt x="2657" y="7723"/>
                  <a:pt x="2124" y="7723"/>
                </a:cubicBezTo>
                <a:cubicBezTo>
                  <a:pt x="2091" y="7723"/>
                  <a:pt x="2058" y="7724"/>
                  <a:pt x="2025" y="7726"/>
                </a:cubicBezTo>
                <a:cubicBezTo>
                  <a:pt x="936" y="7770"/>
                  <a:pt x="62" y="8662"/>
                  <a:pt x="35" y="9751"/>
                </a:cubicBezTo>
                <a:cubicBezTo>
                  <a:pt x="1" y="10932"/>
                  <a:pt x="949" y="11904"/>
                  <a:pt x="2116" y="11904"/>
                </a:cubicBezTo>
                <a:cubicBezTo>
                  <a:pt x="2156" y="11904"/>
                  <a:pt x="2197" y="11903"/>
                  <a:pt x="2239" y="11901"/>
                </a:cubicBezTo>
                <a:cubicBezTo>
                  <a:pt x="3354" y="11838"/>
                  <a:pt x="4219" y="10902"/>
                  <a:pt x="4219" y="9786"/>
                </a:cubicBezTo>
                <a:lnTo>
                  <a:pt x="4219" y="4898"/>
                </a:lnTo>
                <a:lnTo>
                  <a:pt x="9795" y="3658"/>
                </a:lnTo>
                <a:lnTo>
                  <a:pt x="9795" y="6860"/>
                </a:lnTo>
                <a:cubicBezTo>
                  <a:pt x="9425" y="6524"/>
                  <a:pt x="8937" y="6323"/>
                  <a:pt x="8404" y="6323"/>
                </a:cubicBezTo>
                <a:cubicBezTo>
                  <a:pt x="8371" y="6323"/>
                  <a:pt x="8338" y="6324"/>
                  <a:pt x="8305" y="6325"/>
                </a:cubicBezTo>
                <a:cubicBezTo>
                  <a:pt x="7217" y="6379"/>
                  <a:pt x="6342" y="7271"/>
                  <a:pt x="6307" y="8359"/>
                </a:cubicBezTo>
                <a:cubicBezTo>
                  <a:pt x="6272" y="9545"/>
                  <a:pt x="7228" y="10512"/>
                  <a:pt x="8409" y="10512"/>
                </a:cubicBezTo>
                <a:cubicBezTo>
                  <a:pt x="8445" y="10512"/>
                  <a:pt x="8482" y="10511"/>
                  <a:pt x="8519" y="10509"/>
                </a:cubicBezTo>
                <a:cubicBezTo>
                  <a:pt x="9625" y="10447"/>
                  <a:pt x="10491" y="9510"/>
                  <a:pt x="10491" y="8395"/>
                </a:cubicBezTo>
                <a:lnTo>
                  <a:pt x="10491" y="0"/>
                </a:lnTo>
                <a:close/>
              </a:path>
            </a:pathLst>
          </a:custGeom>
          <a:solidFill>
            <a:srgbClr val="A9F5B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6" name="Google Shape;896;p33"/>
          <p:cNvSpPr/>
          <p:nvPr/>
        </p:nvSpPr>
        <p:spPr>
          <a:xfrm>
            <a:off x="7371278" y="2790024"/>
            <a:ext cx="211236" cy="239677"/>
          </a:xfrm>
          <a:custGeom>
            <a:rect b="b" l="l" r="r" t="t"/>
            <a:pathLst>
              <a:path extrusionOk="0" h="11905" w="10491">
                <a:moveTo>
                  <a:pt x="9795" y="874"/>
                </a:moveTo>
                <a:lnTo>
                  <a:pt x="9795" y="2944"/>
                </a:lnTo>
                <a:lnTo>
                  <a:pt x="4219" y="4184"/>
                </a:lnTo>
                <a:lnTo>
                  <a:pt x="4219" y="2114"/>
                </a:lnTo>
                <a:lnTo>
                  <a:pt x="9795" y="874"/>
                </a:lnTo>
                <a:close/>
                <a:moveTo>
                  <a:pt x="8394" y="7021"/>
                </a:moveTo>
                <a:cubicBezTo>
                  <a:pt x="9161" y="7021"/>
                  <a:pt x="9786" y="7645"/>
                  <a:pt x="9786" y="8422"/>
                </a:cubicBezTo>
                <a:cubicBezTo>
                  <a:pt x="9786" y="9189"/>
                  <a:pt x="9161" y="9813"/>
                  <a:pt x="8394" y="9813"/>
                </a:cubicBezTo>
                <a:cubicBezTo>
                  <a:pt x="7618" y="9813"/>
                  <a:pt x="6994" y="9189"/>
                  <a:pt x="6994" y="8422"/>
                </a:cubicBezTo>
                <a:cubicBezTo>
                  <a:pt x="6994" y="7645"/>
                  <a:pt x="7618" y="7021"/>
                  <a:pt x="8394" y="7021"/>
                </a:cubicBezTo>
                <a:close/>
                <a:moveTo>
                  <a:pt x="2114" y="8422"/>
                </a:moveTo>
                <a:cubicBezTo>
                  <a:pt x="2881" y="8422"/>
                  <a:pt x="3506" y="9046"/>
                  <a:pt x="3506" y="9813"/>
                </a:cubicBezTo>
                <a:cubicBezTo>
                  <a:pt x="3506" y="10580"/>
                  <a:pt x="2881" y="11205"/>
                  <a:pt x="2114" y="11205"/>
                </a:cubicBezTo>
                <a:cubicBezTo>
                  <a:pt x="1347" y="11205"/>
                  <a:pt x="722" y="10580"/>
                  <a:pt x="722" y="9813"/>
                </a:cubicBezTo>
                <a:cubicBezTo>
                  <a:pt x="722" y="9046"/>
                  <a:pt x="1347" y="8422"/>
                  <a:pt x="2114" y="8422"/>
                </a:cubicBezTo>
                <a:close/>
                <a:moveTo>
                  <a:pt x="10491" y="0"/>
                </a:moveTo>
                <a:lnTo>
                  <a:pt x="3514" y="1552"/>
                </a:lnTo>
                <a:lnTo>
                  <a:pt x="3514" y="8252"/>
                </a:lnTo>
                <a:cubicBezTo>
                  <a:pt x="3145" y="7924"/>
                  <a:pt x="2657" y="7723"/>
                  <a:pt x="2124" y="7723"/>
                </a:cubicBezTo>
                <a:cubicBezTo>
                  <a:pt x="2091" y="7723"/>
                  <a:pt x="2058" y="7724"/>
                  <a:pt x="2025" y="7726"/>
                </a:cubicBezTo>
                <a:cubicBezTo>
                  <a:pt x="936" y="7770"/>
                  <a:pt x="62" y="8662"/>
                  <a:pt x="35" y="9751"/>
                </a:cubicBezTo>
                <a:cubicBezTo>
                  <a:pt x="1" y="10932"/>
                  <a:pt x="949" y="11904"/>
                  <a:pt x="2116" y="11904"/>
                </a:cubicBezTo>
                <a:cubicBezTo>
                  <a:pt x="2156" y="11904"/>
                  <a:pt x="2197" y="11903"/>
                  <a:pt x="2239" y="11901"/>
                </a:cubicBezTo>
                <a:cubicBezTo>
                  <a:pt x="3354" y="11838"/>
                  <a:pt x="4219" y="10902"/>
                  <a:pt x="4219" y="9786"/>
                </a:cubicBezTo>
                <a:lnTo>
                  <a:pt x="4219" y="4898"/>
                </a:lnTo>
                <a:lnTo>
                  <a:pt x="9795" y="3658"/>
                </a:lnTo>
                <a:lnTo>
                  <a:pt x="9795" y="6860"/>
                </a:lnTo>
                <a:cubicBezTo>
                  <a:pt x="9425" y="6524"/>
                  <a:pt x="8937" y="6323"/>
                  <a:pt x="8404" y="6323"/>
                </a:cubicBezTo>
                <a:cubicBezTo>
                  <a:pt x="8371" y="6323"/>
                  <a:pt x="8338" y="6324"/>
                  <a:pt x="8305" y="6325"/>
                </a:cubicBezTo>
                <a:cubicBezTo>
                  <a:pt x="7217" y="6379"/>
                  <a:pt x="6342" y="7271"/>
                  <a:pt x="6307" y="8359"/>
                </a:cubicBezTo>
                <a:cubicBezTo>
                  <a:pt x="6272" y="9545"/>
                  <a:pt x="7228" y="10512"/>
                  <a:pt x="8409" y="10512"/>
                </a:cubicBezTo>
                <a:cubicBezTo>
                  <a:pt x="8445" y="10512"/>
                  <a:pt x="8482" y="10511"/>
                  <a:pt x="8519" y="10509"/>
                </a:cubicBezTo>
                <a:cubicBezTo>
                  <a:pt x="9625" y="10447"/>
                  <a:pt x="10491" y="9510"/>
                  <a:pt x="10491" y="8395"/>
                </a:cubicBezTo>
                <a:lnTo>
                  <a:pt x="10491" y="0"/>
                </a:lnTo>
                <a:close/>
              </a:path>
            </a:pathLst>
          </a:custGeom>
          <a:solidFill>
            <a:srgbClr val="A9F5B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34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Problem Domain</a:t>
            </a:r>
            <a:endParaRPr/>
          </a:p>
        </p:txBody>
      </p:sp>
      <p:cxnSp>
        <p:nvCxnSpPr>
          <p:cNvPr id="902" name="Google Shape;902;p34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3" name="Google Shape;903;p34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35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Problem Domain</a:t>
            </a:r>
            <a:endParaRPr/>
          </a:p>
        </p:txBody>
      </p:sp>
      <p:cxnSp>
        <p:nvCxnSpPr>
          <p:cNvPr id="909" name="Google Shape;909;p35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0" name="Google Shape;910;p35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911" name="Google Shape;911;p35"/>
          <p:cNvGrpSpPr/>
          <p:nvPr/>
        </p:nvGrpSpPr>
        <p:grpSpPr>
          <a:xfrm>
            <a:off x="5346945" y="1295550"/>
            <a:ext cx="3273349" cy="2072444"/>
            <a:chOff x="5346945" y="1295550"/>
            <a:chExt cx="3273349" cy="2072444"/>
          </a:xfrm>
        </p:grpSpPr>
        <p:pic>
          <p:nvPicPr>
            <p:cNvPr id="912" name="Google Shape;912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2699971">
              <a:off x="5560977" y="1936495"/>
              <a:ext cx="1033410" cy="10334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3" name="Google Shape;913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547850" y="1295550"/>
              <a:ext cx="2072444" cy="207244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14" name="Google Shape;914;p35"/>
          <p:cNvGrpSpPr/>
          <p:nvPr/>
        </p:nvGrpSpPr>
        <p:grpSpPr>
          <a:xfrm>
            <a:off x="308850" y="1160875"/>
            <a:ext cx="3393450" cy="2750600"/>
            <a:chOff x="308850" y="1160875"/>
            <a:chExt cx="3393450" cy="2750600"/>
          </a:xfrm>
        </p:grpSpPr>
        <p:pic>
          <p:nvPicPr>
            <p:cNvPr id="915" name="Google Shape;915;p3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flipH="1">
              <a:off x="308850" y="1160875"/>
              <a:ext cx="2584650" cy="258465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6600000" dist="57150">
                <a:schemeClr val="accent4">
                  <a:alpha val="50000"/>
                </a:schemeClr>
              </a:outerShdw>
            </a:effectLst>
          </p:spPr>
        </p:pic>
        <p:cxnSp>
          <p:nvCxnSpPr>
            <p:cNvPr id="916" name="Google Shape;916;p35"/>
            <p:cNvCxnSpPr/>
            <p:nvPr/>
          </p:nvCxnSpPr>
          <p:spPr>
            <a:xfrm flipH="1" rot="10800000">
              <a:off x="2741100" y="2446600"/>
              <a:ext cx="961200" cy="6600"/>
            </a:xfrm>
            <a:prstGeom prst="straightConnector1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17" name="Google Shape;917;p35"/>
            <p:cNvSpPr txBox="1"/>
            <p:nvPr/>
          </p:nvSpPr>
          <p:spPr>
            <a:xfrm>
              <a:off x="436725" y="3435375"/>
              <a:ext cx="2268600" cy="47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9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Casual Listeners</a:t>
              </a:r>
              <a:endParaRPr b="1" sz="19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918" name="Google Shape;918;p35"/>
          <p:cNvSpPr/>
          <p:nvPr/>
        </p:nvSpPr>
        <p:spPr>
          <a:xfrm>
            <a:off x="2622900" y="1216500"/>
            <a:ext cx="3898200" cy="24057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Making exposure to new music inviting and fun</a:t>
            </a:r>
            <a:endParaRPr b="1" sz="3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19" name="Google Shape;919;p35"/>
          <p:cNvSpPr/>
          <p:nvPr/>
        </p:nvSpPr>
        <p:spPr>
          <a:xfrm>
            <a:off x="3603025" y="1828800"/>
            <a:ext cx="1977000" cy="12201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Pick from music they know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8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400"/>
                                        <p:tgtEl>
                                          <p:spTgt spid="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400"/>
                                        <p:tgtEl>
                                          <p:spTgt spid="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36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New Interviewees</a:t>
            </a:r>
            <a:endParaRPr/>
          </a:p>
        </p:txBody>
      </p:sp>
      <p:cxnSp>
        <p:nvCxnSpPr>
          <p:cNvPr id="925" name="Google Shape;925;p36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6" name="Google Shape;926;p36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27" name="Google Shape;927;p36"/>
          <p:cNvPicPr preferRelativeResize="0"/>
          <p:nvPr/>
        </p:nvPicPr>
        <p:blipFill rotWithShape="1">
          <a:blip r:embed="rId3">
            <a:alphaModFix/>
          </a:blip>
          <a:srcRect b="3088" l="-1996" r="-1986" t="-7070"/>
          <a:stretch/>
        </p:blipFill>
        <p:spPr>
          <a:xfrm>
            <a:off x="1847500" y="1191625"/>
            <a:ext cx="1677000" cy="16770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28" name="Google Shape;928;p36"/>
          <p:cNvSpPr txBox="1"/>
          <p:nvPr/>
        </p:nvSpPr>
        <p:spPr>
          <a:xfrm>
            <a:off x="1847500" y="2950700"/>
            <a:ext cx="16185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Krystal Lau, 25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Author</a:t>
            </a:r>
            <a:endParaRPr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Interview conducted @ Starbucks on University Ave</a:t>
            </a:r>
            <a:endParaRPr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29" name="Google Shape;929;p36"/>
          <p:cNvPicPr preferRelativeResize="0"/>
          <p:nvPr/>
        </p:nvPicPr>
        <p:blipFill rotWithShape="1">
          <a:blip r:embed="rId4">
            <a:alphaModFix/>
          </a:blip>
          <a:srcRect b="0" l="7410" r="7410" t="0"/>
          <a:stretch/>
        </p:blipFill>
        <p:spPr>
          <a:xfrm>
            <a:off x="5409975" y="1273700"/>
            <a:ext cx="1677000" cy="16770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30" name="Google Shape;930;p36"/>
          <p:cNvSpPr txBox="1"/>
          <p:nvPr/>
        </p:nvSpPr>
        <p:spPr>
          <a:xfrm>
            <a:off x="5244525" y="2950700"/>
            <a:ext cx="20079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Miguel Rodriguez, 20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DJ</a:t>
            </a:r>
            <a:endParaRPr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Interview conducted on Zoom </a:t>
            </a:r>
            <a:endParaRPr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37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Krystal</a:t>
            </a:r>
            <a:endParaRPr/>
          </a:p>
        </p:txBody>
      </p:sp>
      <p:cxnSp>
        <p:nvCxnSpPr>
          <p:cNvPr id="936" name="Google Shape;936;p37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7" name="Google Shape;937;p37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38" name="Google Shape;938;p37"/>
          <p:cNvSpPr txBox="1"/>
          <p:nvPr/>
        </p:nvSpPr>
        <p:spPr>
          <a:xfrm>
            <a:off x="351300" y="1133838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Observations:</a:t>
            </a:r>
            <a:endParaRPr sz="1500"/>
          </a:p>
        </p:txBody>
      </p:sp>
      <p:sp>
        <p:nvSpPr>
          <p:cNvPr id="939" name="Google Shape;939;p37"/>
          <p:cNvSpPr txBox="1"/>
          <p:nvPr/>
        </p:nvSpPr>
        <p:spPr>
          <a:xfrm>
            <a:off x="335550" y="1648150"/>
            <a:ext cx="3031500" cy="23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40" name="Google Shape;940;p37"/>
          <p:cNvSpPr txBox="1"/>
          <p:nvPr/>
        </p:nvSpPr>
        <p:spPr>
          <a:xfrm>
            <a:off x="6135425" y="1133850"/>
            <a:ext cx="2295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Insights</a:t>
            </a:r>
            <a:r>
              <a:rPr b="1" lang="en" sz="20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endParaRPr sz="1500"/>
          </a:p>
        </p:txBody>
      </p:sp>
      <p:pic>
        <p:nvPicPr>
          <p:cNvPr id="941" name="Google Shape;941;p37"/>
          <p:cNvPicPr preferRelativeResize="0"/>
          <p:nvPr/>
        </p:nvPicPr>
        <p:blipFill rotWithShape="1">
          <a:blip r:embed="rId3">
            <a:alphaModFix/>
          </a:blip>
          <a:srcRect b="3088" l="-1996" r="-1986" t="-7070"/>
          <a:stretch/>
        </p:blipFill>
        <p:spPr>
          <a:xfrm>
            <a:off x="3715625" y="1539850"/>
            <a:ext cx="1677000" cy="16770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42" name="Google Shape;942;p37"/>
          <p:cNvSpPr txBox="1"/>
          <p:nvPr/>
        </p:nvSpPr>
        <p:spPr>
          <a:xfrm>
            <a:off x="841475" y="1626450"/>
            <a:ext cx="2409000" cy="23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An author who makes playlists to match the vibe of what she’s writing. Doesn’t like Spotify’s “tunnel vision”.</a:t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43" name="Google Shape;943;p37"/>
          <p:cNvSpPr txBox="1"/>
          <p:nvPr/>
        </p:nvSpPr>
        <p:spPr>
          <a:xfrm>
            <a:off x="6135425" y="1648200"/>
            <a:ext cx="2409000" cy="23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She feels like she may be missing out on a variety of music by only sticking to what she knows.</a:t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38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Miguel</a:t>
            </a:r>
            <a:endParaRPr/>
          </a:p>
        </p:txBody>
      </p:sp>
      <p:cxnSp>
        <p:nvCxnSpPr>
          <p:cNvPr id="949" name="Google Shape;949;p38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0" name="Google Shape;950;p38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51" name="Google Shape;951;p38"/>
          <p:cNvSpPr txBox="1"/>
          <p:nvPr/>
        </p:nvSpPr>
        <p:spPr>
          <a:xfrm>
            <a:off x="351300" y="1133838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Observations:</a:t>
            </a:r>
            <a:endParaRPr sz="1500"/>
          </a:p>
        </p:txBody>
      </p:sp>
      <p:sp>
        <p:nvSpPr>
          <p:cNvPr id="952" name="Google Shape;952;p38"/>
          <p:cNvSpPr txBox="1"/>
          <p:nvPr/>
        </p:nvSpPr>
        <p:spPr>
          <a:xfrm>
            <a:off x="588925" y="1648163"/>
            <a:ext cx="3031500" cy="23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DJ who listens to music in a variety of environments. Finding new music based on emotions and new genres is impactful for him.</a:t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53" name="Google Shape;953;p38"/>
          <p:cNvSpPr txBox="1"/>
          <p:nvPr/>
        </p:nvSpPr>
        <p:spPr>
          <a:xfrm>
            <a:off x="5772700" y="1133838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Insights:</a:t>
            </a:r>
            <a:endParaRPr sz="1500"/>
          </a:p>
        </p:txBody>
      </p:sp>
      <p:sp>
        <p:nvSpPr>
          <p:cNvPr id="954" name="Google Shape;954;p38"/>
          <p:cNvSpPr txBox="1"/>
          <p:nvPr/>
        </p:nvSpPr>
        <p:spPr>
          <a:xfrm>
            <a:off x="5756950" y="1648200"/>
            <a:ext cx="3031500" cy="23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Wants a way to find new music that is personal and connects with his emotions.</a:t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55" name="Google Shape;955;p38"/>
          <p:cNvPicPr preferRelativeResize="0"/>
          <p:nvPr/>
        </p:nvPicPr>
        <p:blipFill rotWithShape="1">
          <a:blip r:embed="rId3">
            <a:alphaModFix/>
          </a:blip>
          <a:srcRect b="0" l="7410" r="7410" t="0"/>
          <a:stretch/>
        </p:blipFill>
        <p:spPr>
          <a:xfrm>
            <a:off x="3723500" y="1565075"/>
            <a:ext cx="1677000" cy="16770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39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Learnings</a:t>
            </a:r>
            <a:endParaRPr/>
          </a:p>
        </p:txBody>
      </p:sp>
      <p:cxnSp>
        <p:nvCxnSpPr>
          <p:cNvPr id="961" name="Google Shape;961;p39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2" name="Google Shape;962;p39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63" name="Google Shape;963;p39"/>
          <p:cNvSpPr/>
          <p:nvPr/>
        </p:nvSpPr>
        <p:spPr>
          <a:xfrm>
            <a:off x="1170750" y="1185550"/>
            <a:ext cx="992700" cy="992700"/>
          </a:xfrm>
          <a:prstGeom prst="ellipse">
            <a:avLst/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01</a:t>
            </a:r>
            <a:endParaRPr sz="2300"/>
          </a:p>
        </p:txBody>
      </p:sp>
      <p:sp>
        <p:nvSpPr>
          <p:cNvPr id="964" name="Google Shape;964;p39"/>
          <p:cNvSpPr/>
          <p:nvPr/>
        </p:nvSpPr>
        <p:spPr>
          <a:xfrm>
            <a:off x="1170750" y="2694650"/>
            <a:ext cx="992700" cy="992700"/>
          </a:xfrm>
          <a:prstGeom prst="ellipse">
            <a:avLst/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02</a:t>
            </a:r>
            <a:endParaRPr sz="2300"/>
          </a:p>
        </p:txBody>
      </p:sp>
      <p:sp>
        <p:nvSpPr>
          <p:cNvPr id="965" name="Google Shape;965;p39"/>
          <p:cNvSpPr txBox="1"/>
          <p:nvPr/>
        </p:nvSpPr>
        <p:spPr>
          <a:xfrm>
            <a:off x="2327350" y="1267550"/>
            <a:ext cx="5451600" cy="9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People like to stay open-minded about music</a:t>
            </a:r>
            <a:endParaRPr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66" name="Google Shape;966;p39"/>
          <p:cNvSpPr txBox="1"/>
          <p:nvPr/>
        </p:nvSpPr>
        <p:spPr>
          <a:xfrm>
            <a:off x="2327350" y="2740400"/>
            <a:ext cx="5451600" cy="9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People want to discover music in more complex, personal ways</a:t>
            </a:r>
            <a:endParaRPr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40"/>
          <p:cNvSpPr txBox="1"/>
          <p:nvPr>
            <p:ph type="title"/>
          </p:nvPr>
        </p:nvSpPr>
        <p:spPr>
          <a:xfrm>
            <a:off x="2549325" y="1307100"/>
            <a:ext cx="52539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POVs</a:t>
            </a:r>
            <a:endParaRPr/>
          </a:p>
        </p:txBody>
      </p:sp>
      <p:sp>
        <p:nvSpPr>
          <p:cNvPr id="972" name="Google Shape;972;p40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973" name="Google Shape;973;p40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74" name="Google Shape;974;p40"/>
          <p:cNvGrpSpPr/>
          <p:nvPr/>
        </p:nvGrpSpPr>
        <p:grpSpPr>
          <a:xfrm>
            <a:off x="1738640" y="1827147"/>
            <a:ext cx="1304968" cy="1304858"/>
            <a:chOff x="4436963" y="889641"/>
            <a:chExt cx="363309" cy="363278"/>
          </a:xfrm>
        </p:grpSpPr>
        <p:sp>
          <p:nvSpPr>
            <p:cNvPr id="975" name="Google Shape;975;p40"/>
            <p:cNvSpPr/>
            <p:nvPr/>
          </p:nvSpPr>
          <p:spPr>
            <a:xfrm>
              <a:off x="4565503" y="978133"/>
              <a:ext cx="135897" cy="186569"/>
            </a:xfrm>
            <a:custGeom>
              <a:rect b="b" l="l" r="r" t="t"/>
              <a:pathLst>
                <a:path extrusionOk="0" h="6112" w="4452">
                  <a:moveTo>
                    <a:pt x="696" y="1330"/>
                  </a:moveTo>
                  <a:lnTo>
                    <a:pt x="3212" y="3051"/>
                  </a:lnTo>
                  <a:lnTo>
                    <a:pt x="696" y="4782"/>
                  </a:lnTo>
                  <a:lnTo>
                    <a:pt x="696" y="1330"/>
                  </a:lnTo>
                  <a:close/>
                  <a:moveTo>
                    <a:pt x="0" y="0"/>
                  </a:moveTo>
                  <a:lnTo>
                    <a:pt x="0" y="6111"/>
                  </a:lnTo>
                  <a:lnTo>
                    <a:pt x="4452" y="3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40"/>
            <p:cNvSpPr/>
            <p:nvPr/>
          </p:nvSpPr>
          <p:spPr>
            <a:xfrm>
              <a:off x="4436963" y="889641"/>
              <a:ext cx="363309" cy="363278"/>
            </a:xfrm>
            <a:custGeom>
              <a:rect b="b" l="l" r="r" t="t"/>
              <a:pathLst>
                <a:path extrusionOk="0" h="11901" w="11902">
                  <a:moveTo>
                    <a:pt x="5951" y="705"/>
                  </a:moveTo>
                  <a:cubicBezTo>
                    <a:pt x="8850" y="705"/>
                    <a:pt x="11205" y="3060"/>
                    <a:pt x="11205" y="5950"/>
                  </a:cubicBezTo>
                  <a:cubicBezTo>
                    <a:pt x="11205" y="8850"/>
                    <a:pt x="8850" y="11205"/>
                    <a:pt x="5951" y="11205"/>
                  </a:cubicBezTo>
                  <a:cubicBezTo>
                    <a:pt x="3051" y="11205"/>
                    <a:pt x="696" y="8850"/>
                    <a:pt x="696" y="5950"/>
                  </a:cubicBezTo>
                  <a:cubicBezTo>
                    <a:pt x="696" y="3060"/>
                    <a:pt x="3051" y="705"/>
                    <a:pt x="5951" y="705"/>
                  </a:cubicBezTo>
                  <a:close/>
                  <a:moveTo>
                    <a:pt x="5951" y="0"/>
                  </a:moveTo>
                  <a:cubicBezTo>
                    <a:pt x="2677" y="0"/>
                    <a:pt x="0" y="2676"/>
                    <a:pt x="0" y="5950"/>
                  </a:cubicBezTo>
                  <a:cubicBezTo>
                    <a:pt x="0" y="9233"/>
                    <a:pt x="2677" y="11901"/>
                    <a:pt x="5951" y="11901"/>
                  </a:cubicBezTo>
                  <a:cubicBezTo>
                    <a:pt x="9225" y="11901"/>
                    <a:pt x="11901" y="9233"/>
                    <a:pt x="11901" y="5950"/>
                  </a:cubicBezTo>
                  <a:cubicBezTo>
                    <a:pt x="11901" y="2676"/>
                    <a:pt x="9225" y="0"/>
                    <a:pt x="5951" y="0"/>
                  </a:cubicBez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41"/>
          <p:cNvSpPr txBox="1"/>
          <p:nvPr>
            <p:ph type="title"/>
          </p:nvPr>
        </p:nvSpPr>
        <p:spPr>
          <a:xfrm>
            <a:off x="720000" y="19485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POV 1 - Krystal</a:t>
            </a:r>
            <a:endParaRPr/>
          </a:p>
        </p:txBody>
      </p:sp>
      <p:cxnSp>
        <p:nvCxnSpPr>
          <p:cNvPr id="982" name="Google Shape;982;p41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3" name="Google Shape;983;p41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84" name="Google Shape;984;p41"/>
          <p:cNvPicPr preferRelativeResize="0"/>
          <p:nvPr/>
        </p:nvPicPr>
        <p:blipFill rotWithShape="1">
          <a:blip r:embed="rId3">
            <a:alphaModFix/>
          </a:blip>
          <a:srcRect b="3088" l="-1996" r="-1986" t="-7070"/>
          <a:stretch/>
        </p:blipFill>
        <p:spPr>
          <a:xfrm>
            <a:off x="538125" y="1648200"/>
            <a:ext cx="1677000" cy="16770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85" name="Google Shape;985;p41"/>
          <p:cNvSpPr txBox="1"/>
          <p:nvPr/>
        </p:nvSpPr>
        <p:spPr>
          <a:xfrm>
            <a:off x="2577400" y="719475"/>
            <a:ext cx="63231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We met…</a:t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86" name="Google Shape;986;p41"/>
          <p:cNvSpPr txBox="1"/>
          <p:nvPr/>
        </p:nvSpPr>
        <p:spPr>
          <a:xfrm>
            <a:off x="2705200" y="972650"/>
            <a:ext cx="5791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Krystal Lau, a 25 year old author and casual music listener in the </a:t>
            </a:r>
            <a:r>
              <a:rPr lang="en" sz="1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bay area who listens to music while she writes.</a:t>
            </a:r>
            <a:endParaRPr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87" name="Google Shape;987;p41"/>
          <p:cNvSpPr txBox="1"/>
          <p:nvPr/>
        </p:nvSpPr>
        <p:spPr>
          <a:xfrm>
            <a:off x="2577400" y="1511200"/>
            <a:ext cx="63231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We were surprised to realize…</a:t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88" name="Google Shape;988;p41"/>
          <p:cNvSpPr txBox="1"/>
          <p:nvPr/>
        </p:nvSpPr>
        <p:spPr>
          <a:xfrm>
            <a:off x="2705200" y="1791025"/>
            <a:ext cx="6067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That she relies on Spotify for music suggestions but doesn’t like how it gives her “tunnel vision” by only recommending the same types of songs she already listens to.</a:t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89" name="Google Shape;989;p41"/>
          <p:cNvSpPr txBox="1"/>
          <p:nvPr/>
        </p:nvSpPr>
        <p:spPr>
          <a:xfrm>
            <a:off x="2577400" y="2528138"/>
            <a:ext cx="63231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We wonder if this means…</a:t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90" name="Google Shape;990;p41"/>
          <p:cNvSpPr txBox="1"/>
          <p:nvPr/>
        </p:nvSpPr>
        <p:spPr>
          <a:xfrm>
            <a:off x="2705200" y="2814500"/>
            <a:ext cx="6067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That she feels like she’s missing out on new genres of music that she could enjoy but hasn’t found yet.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91" name="Google Shape;991;p41"/>
          <p:cNvSpPr txBox="1"/>
          <p:nvPr/>
        </p:nvSpPr>
        <p:spPr>
          <a:xfrm>
            <a:off x="2577400" y="3350275"/>
            <a:ext cx="63231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It would be game-changing to…</a:t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92" name="Google Shape;992;p41"/>
          <p:cNvSpPr txBox="1"/>
          <p:nvPr/>
        </p:nvSpPr>
        <p:spPr>
          <a:xfrm>
            <a:off x="2705200" y="3644288"/>
            <a:ext cx="6067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Find a way for Krystal to get music suggestions that are both diverse and appealing to her.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7" name="Google Shape;997;p42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98" name="Google Shape;998;p42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99" name="Google Shape;999;p42"/>
          <p:cNvSpPr/>
          <p:nvPr/>
        </p:nvSpPr>
        <p:spPr>
          <a:xfrm>
            <a:off x="1135200" y="622775"/>
            <a:ext cx="6873600" cy="32274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1400" scaled="0"/>
          </a:gra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00" name="Google Shape;1000;p42"/>
          <p:cNvSpPr txBox="1"/>
          <p:nvPr/>
        </p:nvSpPr>
        <p:spPr>
          <a:xfrm>
            <a:off x="1455275" y="1570700"/>
            <a:ext cx="6262200" cy="21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Poppins"/>
                <a:ea typeface="Poppins"/>
                <a:cs typeface="Poppins"/>
                <a:sym typeface="Poppins"/>
              </a:rPr>
              <a:t>suggest</a:t>
            </a:r>
            <a:r>
              <a:rPr lang="en" sz="2900">
                <a:latin typeface="Poppins"/>
                <a:ea typeface="Poppins"/>
                <a:cs typeface="Poppins"/>
                <a:sym typeface="Poppins"/>
              </a:rPr>
              <a:t> music that someone might like beyond just looking at what they already listen to?</a:t>
            </a:r>
            <a:endParaRPr sz="32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01" name="Google Shape;1001;p42"/>
          <p:cNvSpPr txBox="1"/>
          <p:nvPr/>
        </p:nvSpPr>
        <p:spPr>
          <a:xfrm>
            <a:off x="1455275" y="757425"/>
            <a:ext cx="62622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How might we…</a:t>
            </a:r>
            <a:endParaRPr b="1"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43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 - Personality test for music</a:t>
            </a:r>
            <a:endParaRPr/>
          </a:p>
        </p:txBody>
      </p:sp>
      <p:sp>
        <p:nvSpPr>
          <p:cNvPr id="1007" name="Google Shape;1007;p43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008" name="Google Shape;1008;p43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9" name="Google Shape;1009;p43"/>
          <p:cNvSpPr txBox="1"/>
          <p:nvPr>
            <p:ph idx="1" type="body"/>
          </p:nvPr>
        </p:nvSpPr>
        <p:spPr>
          <a:xfrm>
            <a:off x="699775" y="1063350"/>
            <a:ext cx="3852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1"/>
                </a:solidFill>
              </a:rPr>
              <a:t>Solution:</a:t>
            </a:r>
            <a:endParaRPr b="1" sz="18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1"/>
                </a:solidFill>
              </a:rPr>
              <a:t>Key assumption:</a:t>
            </a:r>
            <a:endParaRPr b="1" sz="1800">
              <a:solidFill>
                <a:schemeClr val="accent1"/>
              </a:solidFill>
            </a:endParaRPr>
          </a:p>
        </p:txBody>
      </p:sp>
      <p:sp>
        <p:nvSpPr>
          <p:cNvPr id="1010" name="Google Shape;1010;p43"/>
          <p:cNvSpPr txBox="1"/>
          <p:nvPr/>
        </p:nvSpPr>
        <p:spPr>
          <a:xfrm>
            <a:off x="798025" y="1447325"/>
            <a:ext cx="3655500" cy="11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Find music that people might like based on an interactive personality test!</a:t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11" name="Google Shape;1011;p43"/>
          <p:cNvSpPr txBox="1"/>
          <p:nvPr/>
        </p:nvSpPr>
        <p:spPr>
          <a:xfrm>
            <a:off x="798025" y="3125275"/>
            <a:ext cx="4593000" cy="11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People like getting music suggestions in ways that are more personalized, interactive, and engaging.</a:t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012" name="Google Shape;1012;p43"/>
          <p:cNvPicPr preferRelativeResize="0"/>
          <p:nvPr/>
        </p:nvPicPr>
        <p:blipFill rotWithShape="1">
          <a:blip r:embed="rId3">
            <a:alphaModFix/>
          </a:blip>
          <a:srcRect b="0" l="20183" r="20082" t="0"/>
          <a:stretch/>
        </p:blipFill>
        <p:spPr>
          <a:xfrm>
            <a:off x="5505825" y="1243250"/>
            <a:ext cx="2861400" cy="25545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44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Experience Prototype</a:t>
            </a:r>
            <a:endParaRPr/>
          </a:p>
        </p:txBody>
      </p:sp>
      <p:sp>
        <p:nvSpPr>
          <p:cNvPr id="1018" name="Google Shape;1018;p44"/>
          <p:cNvSpPr txBox="1"/>
          <p:nvPr>
            <p:ph idx="1" type="body"/>
          </p:nvPr>
        </p:nvSpPr>
        <p:spPr>
          <a:xfrm>
            <a:off x="720000" y="1112100"/>
            <a:ext cx="7704000" cy="31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Part 1: Fill out personality questions</a:t>
            </a:r>
            <a:endParaRPr b="1" sz="1300"/>
          </a:p>
          <a:p>
            <a:pPr indent="-323850" lvl="0" marL="457200" rtl="0" algn="l">
              <a:spcBef>
                <a:spcPts val="1600"/>
              </a:spcBef>
              <a:spcAft>
                <a:spcPts val="0"/>
              </a:spcAft>
              <a:buSzPts val="1500"/>
              <a:buChar char="●"/>
            </a:pPr>
            <a:r>
              <a:rPr lang="en" sz="1300"/>
              <a:t>Pick a song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How should a song make you feel?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What style do you like songs to be recorded in?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How important are lyrics to you?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How fast do you like the tempo of your songs to be?</a:t>
            </a:r>
            <a:endParaRPr sz="13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300"/>
              <a:t>Part 2: Receiving recommendation</a:t>
            </a:r>
            <a:endParaRPr b="1" sz="1300"/>
          </a:p>
          <a:p>
            <a:pPr indent="-323850" lvl="0" marL="457200" rtl="0" algn="l">
              <a:spcBef>
                <a:spcPts val="1600"/>
              </a:spcBef>
              <a:spcAft>
                <a:spcPts val="0"/>
              </a:spcAft>
              <a:buSzPts val="1500"/>
              <a:buChar char="●"/>
            </a:pPr>
            <a:r>
              <a:rPr lang="en" sz="1300"/>
              <a:t>Tester gave song based on answers</a:t>
            </a:r>
            <a:endParaRPr sz="13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019" name="Google Shape;1019;p44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020" name="Google Shape;1020;p44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45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Experience Prototype</a:t>
            </a:r>
            <a:endParaRPr/>
          </a:p>
        </p:txBody>
      </p:sp>
      <p:sp>
        <p:nvSpPr>
          <p:cNvPr id="1026" name="Google Shape;1026;p45"/>
          <p:cNvSpPr txBox="1"/>
          <p:nvPr>
            <p:ph idx="1" type="body"/>
          </p:nvPr>
        </p:nvSpPr>
        <p:spPr>
          <a:xfrm>
            <a:off x="720000" y="1112100"/>
            <a:ext cx="7704000" cy="31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Questions to ask:</a:t>
            </a:r>
            <a:endParaRPr b="1" sz="1300"/>
          </a:p>
          <a:p>
            <a:pPr indent="-323850" lvl="0" marL="457200" rtl="0" algn="l">
              <a:spcBef>
                <a:spcPts val="1600"/>
              </a:spcBef>
              <a:spcAft>
                <a:spcPts val="0"/>
              </a:spcAft>
              <a:buSzPts val="1500"/>
              <a:buChar char="●"/>
            </a:pPr>
            <a:r>
              <a:rPr lang="en" sz="1300"/>
              <a:t>How did filling out this quiz make you feel?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Had you heard of the song we recommended before?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Did you like the recommendation that you got?</a:t>
            </a:r>
            <a:endParaRPr sz="13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300"/>
              <a:t>Assumptions: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Possible to create ‘music personality’ quiz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Quizzes are enjoyable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‘Music personality’ is consistent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027" name="Google Shape;1027;p45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028" name="Google Shape;1028;p45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46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Experience Prototype </a:t>
            </a:r>
            <a:r>
              <a:rPr lang="en"/>
              <a:t>- Personality Test</a:t>
            </a:r>
            <a:endParaRPr/>
          </a:p>
        </p:txBody>
      </p:sp>
      <p:sp>
        <p:nvSpPr>
          <p:cNvPr id="1034" name="Google Shape;1034;p46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035" name="Google Shape;1035;p46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36" name="Google Shape;103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4650" y="1284850"/>
            <a:ext cx="2418452" cy="2699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1037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7375" y="1284850"/>
            <a:ext cx="2099043" cy="2699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8" name="Google Shape;1038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90672" y="1284850"/>
            <a:ext cx="2188665" cy="1400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9" name="Google Shape;1039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90663" y="2760330"/>
            <a:ext cx="2188674" cy="12236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0" name="Google Shape;1040;p46"/>
          <p:cNvSpPr txBox="1"/>
          <p:nvPr/>
        </p:nvSpPr>
        <p:spPr>
          <a:xfrm>
            <a:off x="1075850" y="3984025"/>
            <a:ext cx="6813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Shaude, 26 </a:t>
            </a: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- Working professional, casual music listener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45" name="Google Shape;1045;p47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6" name="Google Shape;1046;p47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47" name="Google Shape;1047;p47"/>
          <p:cNvSpPr/>
          <p:nvPr/>
        </p:nvSpPr>
        <p:spPr>
          <a:xfrm>
            <a:off x="691175" y="1180825"/>
            <a:ext cx="3399900" cy="2902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1400" scaled="0"/>
          </a:gra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48" name="Google Shape;1048;p47"/>
          <p:cNvSpPr txBox="1"/>
          <p:nvPr/>
        </p:nvSpPr>
        <p:spPr>
          <a:xfrm>
            <a:off x="1010375" y="2005250"/>
            <a:ext cx="2835600" cy="21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Poppins"/>
              <a:buChar char="●"/>
            </a:pPr>
            <a:r>
              <a:rPr lang="en" sz="2200">
                <a:latin typeface="Poppins"/>
                <a:ea typeface="Poppins"/>
                <a:cs typeface="Poppins"/>
                <a:sym typeface="Poppins"/>
              </a:rPr>
              <a:t>Simple</a:t>
            </a:r>
            <a:endParaRPr sz="2200">
              <a:latin typeface="Poppins"/>
              <a:ea typeface="Poppins"/>
              <a:cs typeface="Poppins"/>
              <a:sym typeface="Poppins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Poppins"/>
              <a:buChar char="●"/>
            </a:pPr>
            <a:r>
              <a:rPr lang="en" sz="2200">
                <a:latin typeface="Poppins"/>
                <a:ea typeface="Poppins"/>
                <a:cs typeface="Poppins"/>
                <a:sym typeface="Poppins"/>
              </a:rPr>
              <a:t>Intriguing questions</a:t>
            </a:r>
            <a:endParaRPr sz="2200">
              <a:latin typeface="Poppins"/>
              <a:ea typeface="Poppins"/>
              <a:cs typeface="Poppins"/>
              <a:sym typeface="Poppins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Poppins"/>
              <a:buChar char="●"/>
            </a:pPr>
            <a:r>
              <a:rPr lang="en" sz="2200">
                <a:latin typeface="Poppins"/>
                <a:ea typeface="Poppins"/>
                <a:cs typeface="Poppins"/>
                <a:sym typeface="Poppins"/>
              </a:rPr>
              <a:t>Fun</a:t>
            </a:r>
            <a:endParaRPr sz="22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49" name="Google Shape;1049;p47"/>
          <p:cNvSpPr txBox="1"/>
          <p:nvPr/>
        </p:nvSpPr>
        <p:spPr>
          <a:xfrm>
            <a:off x="947075" y="1335850"/>
            <a:ext cx="2962200" cy="6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What worked</a:t>
            </a:r>
            <a:endParaRPr sz="24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50" name="Google Shape;1050;p47"/>
          <p:cNvSpPr/>
          <p:nvPr/>
        </p:nvSpPr>
        <p:spPr>
          <a:xfrm>
            <a:off x="5096100" y="1180825"/>
            <a:ext cx="3473100" cy="296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1400" scaled="0"/>
          </a:gra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51" name="Google Shape;1051;p47"/>
          <p:cNvSpPr txBox="1"/>
          <p:nvPr/>
        </p:nvSpPr>
        <p:spPr>
          <a:xfrm>
            <a:off x="5415300" y="1942450"/>
            <a:ext cx="2835600" cy="21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"/>
              <a:buChar char="●"/>
            </a:pPr>
            <a:r>
              <a:rPr lang="en" sz="2400">
                <a:latin typeface="Poppins"/>
                <a:ea typeface="Poppins"/>
                <a:cs typeface="Poppins"/>
                <a:sym typeface="Poppins"/>
              </a:rPr>
              <a:t>Mood changed second day</a:t>
            </a:r>
            <a:endParaRPr sz="24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52" name="Google Shape;1052;p47"/>
          <p:cNvSpPr txBox="1"/>
          <p:nvPr/>
        </p:nvSpPr>
        <p:spPr>
          <a:xfrm>
            <a:off x="5352000" y="1335850"/>
            <a:ext cx="2962200" cy="6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What didn’t work</a:t>
            </a:r>
            <a:endParaRPr sz="24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53" name="Google Shape;1053;p47"/>
          <p:cNvSpPr txBox="1"/>
          <p:nvPr>
            <p:ph type="title"/>
          </p:nvPr>
        </p:nvSpPr>
        <p:spPr>
          <a:xfrm>
            <a:off x="720000" y="4420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Insights</a:t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58" name="Google Shape;1058;p48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9" name="Google Shape;1059;p48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60" name="Google Shape;1060;p48"/>
          <p:cNvSpPr txBox="1"/>
          <p:nvPr>
            <p:ph type="title"/>
          </p:nvPr>
        </p:nvSpPr>
        <p:spPr>
          <a:xfrm>
            <a:off x="720000" y="4420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Key takeaways</a:t>
            </a:r>
            <a:endParaRPr>
              <a:solidFill>
                <a:schemeClr val="accent2"/>
              </a:solidFill>
            </a:endParaRPr>
          </a:p>
        </p:txBody>
      </p:sp>
      <p:grpSp>
        <p:nvGrpSpPr>
          <p:cNvPr id="1061" name="Google Shape;1061;p48"/>
          <p:cNvGrpSpPr/>
          <p:nvPr/>
        </p:nvGrpSpPr>
        <p:grpSpPr>
          <a:xfrm>
            <a:off x="1035808" y="1177071"/>
            <a:ext cx="762476" cy="762448"/>
            <a:chOff x="4436963" y="889641"/>
            <a:chExt cx="363309" cy="363278"/>
          </a:xfrm>
        </p:grpSpPr>
        <p:sp>
          <p:nvSpPr>
            <p:cNvPr id="1062" name="Google Shape;1062;p48"/>
            <p:cNvSpPr/>
            <p:nvPr/>
          </p:nvSpPr>
          <p:spPr>
            <a:xfrm>
              <a:off x="4565503" y="978133"/>
              <a:ext cx="135897" cy="186569"/>
            </a:xfrm>
            <a:custGeom>
              <a:rect b="b" l="l" r="r" t="t"/>
              <a:pathLst>
                <a:path extrusionOk="0" h="6112" w="4452">
                  <a:moveTo>
                    <a:pt x="696" y="1330"/>
                  </a:moveTo>
                  <a:lnTo>
                    <a:pt x="3212" y="3051"/>
                  </a:lnTo>
                  <a:lnTo>
                    <a:pt x="696" y="4782"/>
                  </a:lnTo>
                  <a:lnTo>
                    <a:pt x="696" y="1330"/>
                  </a:lnTo>
                  <a:close/>
                  <a:moveTo>
                    <a:pt x="0" y="0"/>
                  </a:moveTo>
                  <a:lnTo>
                    <a:pt x="0" y="6111"/>
                  </a:lnTo>
                  <a:lnTo>
                    <a:pt x="4452" y="3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48"/>
            <p:cNvSpPr/>
            <p:nvPr/>
          </p:nvSpPr>
          <p:spPr>
            <a:xfrm>
              <a:off x="4436963" y="889641"/>
              <a:ext cx="363309" cy="363278"/>
            </a:xfrm>
            <a:custGeom>
              <a:rect b="b" l="l" r="r" t="t"/>
              <a:pathLst>
                <a:path extrusionOk="0" h="11901" w="11902">
                  <a:moveTo>
                    <a:pt x="5951" y="705"/>
                  </a:moveTo>
                  <a:cubicBezTo>
                    <a:pt x="8850" y="705"/>
                    <a:pt x="11205" y="3060"/>
                    <a:pt x="11205" y="5950"/>
                  </a:cubicBezTo>
                  <a:cubicBezTo>
                    <a:pt x="11205" y="8850"/>
                    <a:pt x="8850" y="11205"/>
                    <a:pt x="5951" y="11205"/>
                  </a:cubicBezTo>
                  <a:cubicBezTo>
                    <a:pt x="3051" y="11205"/>
                    <a:pt x="696" y="8850"/>
                    <a:pt x="696" y="5950"/>
                  </a:cubicBezTo>
                  <a:cubicBezTo>
                    <a:pt x="696" y="3060"/>
                    <a:pt x="3051" y="705"/>
                    <a:pt x="5951" y="705"/>
                  </a:cubicBezTo>
                  <a:close/>
                  <a:moveTo>
                    <a:pt x="5951" y="0"/>
                  </a:moveTo>
                  <a:cubicBezTo>
                    <a:pt x="2677" y="0"/>
                    <a:pt x="0" y="2676"/>
                    <a:pt x="0" y="5950"/>
                  </a:cubicBezTo>
                  <a:cubicBezTo>
                    <a:pt x="0" y="9233"/>
                    <a:pt x="2677" y="11901"/>
                    <a:pt x="5951" y="11901"/>
                  </a:cubicBezTo>
                  <a:cubicBezTo>
                    <a:pt x="9225" y="11901"/>
                    <a:pt x="11901" y="9233"/>
                    <a:pt x="11901" y="5950"/>
                  </a:cubicBezTo>
                  <a:cubicBezTo>
                    <a:pt x="11901" y="2676"/>
                    <a:pt x="9225" y="0"/>
                    <a:pt x="5951" y="0"/>
                  </a:cubicBez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4" name="Google Shape;1064;p48"/>
          <p:cNvGrpSpPr/>
          <p:nvPr/>
        </p:nvGrpSpPr>
        <p:grpSpPr>
          <a:xfrm>
            <a:off x="1035808" y="2190521"/>
            <a:ext cx="762476" cy="762448"/>
            <a:chOff x="4436963" y="889641"/>
            <a:chExt cx="363309" cy="363278"/>
          </a:xfrm>
        </p:grpSpPr>
        <p:sp>
          <p:nvSpPr>
            <p:cNvPr id="1065" name="Google Shape;1065;p48"/>
            <p:cNvSpPr/>
            <p:nvPr/>
          </p:nvSpPr>
          <p:spPr>
            <a:xfrm>
              <a:off x="4565503" y="978133"/>
              <a:ext cx="135897" cy="186569"/>
            </a:xfrm>
            <a:custGeom>
              <a:rect b="b" l="l" r="r" t="t"/>
              <a:pathLst>
                <a:path extrusionOk="0" h="6112" w="4452">
                  <a:moveTo>
                    <a:pt x="696" y="1330"/>
                  </a:moveTo>
                  <a:lnTo>
                    <a:pt x="3212" y="3051"/>
                  </a:lnTo>
                  <a:lnTo>
                    <a:pt x="696" y="4782"/>
                  </a:lnTo>
                  <a:lnTo>
                    <a:pt x="696" y="1330"/>
                  </a:lnTo>
                  <a:close/>
                  <a:moveTo>
                    <a:pt x="0" y="0"/>
                  </a:moveTo>
                  <a:lnTo>
                    <a:pt x="0" y="6111"/>
                  </a:lnTo>
                  <a:lnTo>
                    <a:pt x="4452" y="3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48"/>
            <p:cNvSpPr/>
            <p:nvPr/>
          </p:nvSpPr>
          <p:spPr>
            <a:xfrm>
              <a:off x="4436963" y="889641"/>
              <a:ext cx="363309" cy="363278"/>
            </a:xfrm>
            <a:custGeom>
              <a:rect b="b" l="l" r="r" t="t"/>
              <a:pathLst>
                <a:path extrusionOk="0" h="11901" w="11902">
                  <a:moveTo>
                    <a:pt x="5951" y="705"/>
                  </a:moveTo>
                  <a:cubicBezTo>
                    <a:pt x="8850" y="705"/>
                    <a:pt x="11205" y="3060"/>
                    <a:pt x="11205" y="5950"/>
                  </a:cubicBezTo>
                  <a:cubicBezTo>
                    <a:pt x="11205" y="8850"/>
                    <a:pt x="8850" y="11205"/>
                    <a:pt x="5951" y="11205"/>
                  </a:cubicBezTo>
                  <a:cubicBezTo>
                    <a:pt x="3051" y="11205"/>
                    <a:pt x="696" y="8850"/>
                    <a:pt x="696" y="5950"/>
                  </a:cubicBezTo>
                  <a:cubicBezTo>
                    <a:pt x="696" y="3060"/>
                    <a:pt x="3051" y="705"/>
                    <a:pt x="5951" y="705"/>
                  </a:cubicBezTo>
                  <a:close/>
                  <a:moveTo>
                    <a:pt x="5951" y="0"/>
                  </a:moveTo>
                  <a:cubicBezTo>
                    <a:pt x="2677" y="0"/>
                    <a:pt x="0" y="2676"/>
                    <a:pt x="0" y="5950"/>
                  </a:cubicBezTo>
                  <a:cubicBezTo>
                    <a:pt x="0" y="9233"/>
                    <a:pt x="2677" y="11901"/>
                    <a:pt x="5951" y="11901"/>
                  </a:cubicBezTo>
                  <a:cubicBezTo>
                    <a:pt x="9225" y="11901"/>
                    <a:pt x="11901" y="9233"/>
                    <a:pt x="11901" y="5950"/>
                  </a:cubicBezTo>
                  <a:cubicBezTo>
                    <a:pt x="11901" y="2676"/>
                    <a:pt x="9225" y="0"/>
                    <a:pt x="5951" y="0"/>
                  </a:cubicBez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7" name="Google Shape;1067;p48"/>
          <p:cNvGrpSpPr/>
          <p:nvPr/>
        </p:nvGrpSpPr>
        <p:grpSpPr>
          <a:xfrm>
            <a:off x="1035808" y="3203971"/>
            <a:ext cx="762476" cy="762448"/>
            <a:chOff x="4436963" y="889641"/>
            <a:chExt cx="363309" cy="363278"/>
          </a:xfrm>
        </p:grpSpPr>
        <p:sp>
          <p:nvSpPr>
            <p:cNvPr id="1068" name="Google Shape;1068;p48"/>
            <p:cNvSpPr/>
            <p:nvPr/>
          </p:nvSpPr>
          <p:spPr>
            <a:xfrm>
              <a:off x="4565503" y="978133"/>
              <a:ext cx="135897" cy="186569"/>
            </a:xfrm>
            <a:custGeom>
              <a:rect b="b" l="l" r="r" t="t"/>
              <a:pathLst>
                <a:path extrusionOk="0" h="6112" w="4452">
                  <a:moveTo>
                    <a:pt x="696" y="1330"/>
                  </a:moveTo>
                  <a:lnTo>
                    <a:pt x="3212" y="3051"/>
                  </a:lnTo>
                  <a:lnTo>
                    <a:pt x="696" y="4782"/>
                  </a:lnTo>
                  <a:lnTo>
                    <a:pt x="696" y="1330"/>
                  </a:lnTo>
                  <a:close/>
                  <a:moveTo>
                    <a:pt x="0" y="0"/>
                  </a:moveTo>
                  <a:lnTo>
                    <a:pt x="0" y="6111"/>
                  </a:lnTo>
                  <a:lnTo>
                    <a:pt x="4452" y="3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48"/>
            <p:cNvSpPr/>
            <p:nvPr/>
          </p:nvSpPr>
          <p:spPr>
            <a:xfrm>
              <a:off x="4436963" y="889641"/>
              <a:ext cx="363309" cy="363278"/>
            </a:xfrm>
            <a:custGeom>
              <a:rect b="b" l="l" r="r" t="t"/>
              <a:pathLst>
                <a:path extrusionOk="0" h="11901" w="11902">
                  <a:moveTo>
                    <a:pt x="5951" y="705"/>
                  </a:moveTo>
                  <a:cubicBezTo>
                    <a:pt x="8850" y="705"/>
                    <a:pt x="11205" y="3060"/>
                    <a:pt x="11205" y="5950"/>
                  </a:cubicBezTo>
                  <a:cubicBezTo>
                    <a:pt x="11205" y="8850"/>
                    <a:pt x="8850" y="11205"/>
                    <a:pt x="5951" y="11205"/>
                  </a:cubicBezTo>
                  <a:cubicBezTo>
                    <a:pt x="3051" y="11205"/>
                    <a:pt x="696" y="8850"/>
                    <a:pt x="696" y="5950"/>
                  </a:cubicBezTo>
                  <a:cubicBezTo>
                    <a:pt x="696" y="3060"/>
                    <a:pt x="3051" y="705"/>
                    <a:pt x="5951" y="705"/>
                  </a:cubicBezTo>
                  <a:close/>
                  <a:moveTo>
                    <a:pt x="5951" y="0"/>
                  </a:moveTo>
                  <a:cubicBezTo>
                    <a:pt x="2677" y="0"/>
                    <a:pt x="0" y="2676"/>
                    <a:pt x="0" y="5950"/>
                  </a:cubicBezTo>
                  <a:cubicBezTo>
                    <a:pt x="0" y="9233"/>
                    <a:pt x="2677" y="11901"/>
                    <a:pt x="5951" y="11901"/>
                  </a:cubicBezTo>
                  <a:cubicBezTo>
                    <a:pt x="9225" y="11901"/>
                    <a:pt x="11901" y="9233"/>
                    <a:pt x="11901" y="5950"/>
                  </a:cubicBezTo>
                  <a:cubicBezTo>
                    <a:pt x="11901" y="2676"/>
                    <a:pt x="9225" y="0"/>
                    <a:pt x="5951" y="0"/>
                  </a:cubicBez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70" name="Google Shape;1070;p48"/>
          <p:cNvSpPr txBox="1"/>
          <p:nvPr/>
        </p:nvSpPr>
        <p:spPr>
          <a:xfrm>
            <a:off x="2018200" y="2207550"/>
            <a:ext cx="6754500" cy="72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Quizzes </a:t>
            </a: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should</a:t>
            </a: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be easy and fun</a:t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71" name="Google Shape;1071;p48"/>
          <p:cNvSpPr txBox="1"/>
          <p:nvPr/>
        </p:nvSpPr>
        <p:spPr>
          <a:xfrm>
            <a:off x="2018200" y="1194100"/>
            <a:ext cx="6754500" cy="72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Quizzes should adapt - mood strongly affects taste</a:t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72" name="Google Shape;1072;p48"/>
          <p:cNvSpPr txBox="1"/>
          <p:nvPr/>
        </p:nvSpPr>
        <p:spPr>
          <a:xfrm>
            <a:off x="2018200" y="3203975"/>
            <a:ext cx="6754500" cy="72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People like engaging with music in a personal way</a:t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p49"/>
          <p:cNvSpPr txBox="1"/>
          <p:nvPr>
            <p:ph type="title"/>
          </p:nvPr>
        </p:nvSpPr>
        <p:spPr>
          <a:xfrm>
            <a:off x="720000" y="16977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POV 2 - Mary Lynn</a:t>
            </a:r>
            <a:endParaRPr/>
          </a:p>
        </p:txBody>
      </p:sp>
      <p:cxnSp>
        <p:nvCxnSpPr>
          <p:cNvPr id="1078" name="Google Shape;1078;p49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9" name="Google Shape;1079;p49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80" name="Google Shape;1080;p49"/>
          <p:cNvSpPr txBox="1"/>
          <p:nvPr/>
        </p:nvSpPr>
        <p:spPr>
          <a:xfrm>
            <a:off x="3134975" y="1282200"/>
            <a:ext cx="5653500" cy="28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81" name="Google Shape;1081;p49"/>
          <p:cNvSpPr txBox="1"/>
          <p:nvPr/>
        </p:nvSpPr>
        <p:spPr>
          <a:xfrm>
            <a:off x="5756950" y="1648200"/>
            <a:ext cx="3031500" cy="23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082" name="Google Shape;1082;p49"/>
          <p:cNvPicPr preferRelativeResize="0"/>
          <p:nvPr/>
        </p:nvPicPr>
        <p:blipFill rotWithShape="1">
          <a:blip r:embed="rId3">
            <a:alphaModFix/>
          </a:blip>
          <a:srcRect b="17334" l="0" r="0" t="0"/>
          <a:stretch/>
        </p:blipFill>
        <p:spPr>
          <a:xfrm>
            <a:off x="519325" y="1648200"/>
            <a:ext cx="1702800" cy="17028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83" name="Google Shape;1083;p49"/>
          <p:cNvSpPr txBox="1"/>
          <p:nvPr/>
        </p:nvSpPr>
        <p:spPr>
          <a:xfrm>
            <a:off x="2577400" y="767550"/>
            <a:ext cx="63231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We met…</a:t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84" name="Google Shape;1084;p49"/>
          <p:cNvSpPr txBox="1"/>
          <p:nvPr/>
        </p:nvSpPr>
        <p:spPr>
          <a:xfrm>
            <a:off x="2705200" y="1066675"/>
            <a:ext cx="5974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Mary Lynn, a 60 year old woman and casual music listener from Palo Alto who mainly hears about new music from her daughter.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85" name="Google Shape;1085;p49"/>
          <p:cNvSpPr txBox="1"/>
          <p:nvPr/>
        </p:nvSpPr>
        <p:spPr>
          <a:xfrm>
            <a:off x="2577400" y="1579288"/>
            <a:ext cx="63231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We were surprised to realize…</a:t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86" name="Google Shape;1086;p49"/>
          <p:cNvSpPr txBox="1"/>
          <p:nvPr/>
        </p:nvSpPr>
        <p:spPr>
          <a:xfrm>
            <a:off x="2705200" y="1837888"/>
            <a:ext cx="60675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She was excited and had a lot to say about her memories with music, even though she said it was hard to keep up to date with music on modern platforms.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87" name="Google Shape;1087;p49"/>
          <p:cNvSpPr txBox="1"/>
          <p:nvPr/>
        </p:nvSpPr>
        <p:spPr>
          <a:xfrm>
            <a:off x="2577400" y="2528138"/>
            <a:ext cx="63231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We wonder if this means…</a:t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88" name="Google Shape;1088;p49"/>
          <p:cNvSpPr txBox="1"/>
          <p:nvPr/>
        </p:nvSpPr>
        <p:spPr>
          <a:xfrm>
            <a:off x="2705200" y="2814500"/>
            <a:ext cx="6067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That her unfamiliarity with new technology makes it tedious for her to keep up with new music recommendations.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89" name="Google Shape;1089;p49"/>
          <p:cNvSpPr txBox="1"/>
          <p:nvPr/>
        </p:nvSpPr>
        <p:spPr>
          <a:xfrm>
            <a:off x="2577400" y="3350275"/>
            <a:ext cx="63231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It would be game-changing to…</a:t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90" name="Google Shape;1090;p49"/>
          <p:cNvSpPr txBox="1"/>
          <p:nvPr/>
        </p:nvSpPr>
        <p:spPr>
          <a:xfrm>
            <a:off x="2705200" y="3644313"/>
            <a:ext cx="6067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Find a way for Mary Lynn to learn new song</a:t>
            </a: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suggestions in a way that feels inviting and fun instead of burning her out.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5" name="Google Shape;1095;p50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6" name="Google Shape;1096;p50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97" name="Google Shape;1097;p50"/>
          <p:cNvSpPr/>
          <p:nvPr/>
        </p:nvSpPr>
        <p:spPr>
          <a:xfrm>
            <a:off x="1135200" y="622775"/>
            <a:ext cx="6873600" cy="32274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1400" scaled="0"/>
          </a:gra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98" name="Google Shape;1098;p50"/>
          <p:cNvSpPr txBox="1"/>
          <p:nvPr/>
        </p:nvSpPr>
        <p:spPr>
          <a:xfrm>
            <a:off x="1455275" y="1570700"/>
            <a:ext cx="6262200" cy="21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Poppins"/>
                <a:ea typeface="Poppins"/>
                <a:cs typeface="Poppins"/>
                <a:sym typeface="Poppins"/>
              </a:rPr>
              <a:t>make finding new kinds of music a fun activity instead of a chore?</a:t>
            </a:r>
            <a:endParaRPr sz="29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99" name="Google Shape;1099;p50"/>
          <p:cNvSpPr txBox="1"/>
          <p:nvPr/>
        </p:nvSpPr>
        <p:spPr>
          <a:xfrm>
            <a:off x="1455275" y="757425"/>
            <a:ext cx="62622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How might we…</a:t>
            </a:r>
            <a:endParaRPr b="1"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51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Solution - Diversifying music suggestions</a:t>
            </a:r>
            <a:endParaRPr sz="2600"/>
          </a:p>
        </p:txBody>
      </p:sp>
      <p:sp>
        <p:nvSpPr>
          <p:cNvPr id="1105" name="Google Shape;1105;p51"/>
          <p:cNvSpPr txBox="1"/>
          <p:nvPr>
            <p:ph idx="1" type="body"/>
          </p:nvPr>
        </p:nvSpPr>
        <p:spPr>
          <a:xfrm>
            <a:off x="699775" y="1063350"/>
            <a:ext cx="3852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1"/>
                </a:solidFill>
              </a:rPr>
              <a:t>Solution:</a:t>
            </a:r>
            <a:endParaRPr b="1" sz="18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1"/>
                </a:solidFill>
              </a:rPr>
              <a:t>Key assumption:</a:t>
            </a:r>
            <a:endParaRPr b="1" sz="1800">
              <a:solidFill>
                <a:schemeClr val="accent1"/>
              </a:solidFill>
            </a:endParaRPr>
          </a:p>
        </p:txBody>
      </p:sp>
      <p:sp>
        <p:nvSpPr>
          <p:cNvPr id="1106" name="Google Shape;1106;p51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107" name="Google Shape;1107;p51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8" name="Google Shape;1108;p51"/>
          <p:cNvSpPr txBox="1"/>
          <p:nvPr/>
        </p:nvSpPr>
        <p:spPr>
          <a:xfrm>
            <a:off x="798025" y="1447325"/>
            <a:ext cx="3655500" cy="11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Diversify the pool of music suggestions by expanding scope. </a:t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09" name="Google Shape;1109;p51"/>
          <p:cNvSpPr txBox="1"/>
          <p:nvPr/>
        </p:nvSpPr>
        <p:spPr>
          <a:xfrm>
            <a:off x="798025" y="2839725"/>
            <a:ext cx="3655500" cy="11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People like to be exposed to new kinds of music that is different to what they already listen to, but don’t always know how to find it.</a:t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10" name="Google Shape;1110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6900" y="1221975"/>
            <a:ext cx="2874000" cy="28740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52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Experience Prototype</a:t>
            </a:r>
            <a:endParaRPr/>
          </a:p>
        </p:txBody>
      </p:sp>
      <p:sp>
        <p:nvSpPr>
          <p:cNvPr id="1116" name="Google Shape;1116;p52"/>
          <p:cNvSpPr txBox="1"/>
          <p:nvPr>
            <p:ph idx="1" type="body"/>
          </p:nvPr>
        </p:nvSpPr>
        <p:spPr>
          <a:xfrm>
            <a:off x="720000" y="1112100"/>
            <a:ext cx="7704000" cy="31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Part 1: giving them what they want</a:t>
            </a:r>
            <a:endParaRPr b="1" sz="1300"/>
          </a:p>
          <a:p>
            <a:pPr indent="-323850" lvl="0" marL="457200" rtl="0" algn="l">
              <a:spcBef>
                <a:spcPts val="1600"/>
              </a:spcBef>
              <a:spcAft>
                <a:spcPts val="0"/>
              </a:spcAft>
              <a:buSzPts val="1500"/>
              <a:buChar char="●"/>
            </a:pPr>
            <a:r>
              <a:rPr lang="en" sz="1300"/>
              <a:t>Make participant list countries they’ve been or want to go to</a:t>
            </a:r>
            <a:endParaRPr sz="13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300"/>
              <a:t>Ask them if they know any songs from this country</a:t>
            </a:r>
            <a:endParaRPr sz="13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300"/>
              <a:t>Show them trending music from those country</a:t>
            </a:r>
            <a:endParaRPr sz="13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300"/>
              <a:t>Part 2: not giving them what they want</a:t>
            </a:r>
            <a:endParaRPr b="1" sz="1300"/>
          </a:p>
          <a:p>
            <a:pPr indent="-323850" lvl="0" marL="457200" rtl="0" algn="l">
              <a:spcBef>
                <a:spcPts val="1600"/>
              </a:spcBef>
              <a:spcAft>
                <a:spcPts val="0"/>
              </a:spcAft>
              <a:buSzPts val="1500"/>
              <a:buChar char="●"/>
            </a:pPr>
            <a:r>
              <a:rPr lang="en" sz="1300"/>
              <a:t>Make participant list three genres they like</a:t>
            </a:r>
            <a:endParaRPr sz="13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300"/>
              <a:t>Show them songs from genres they didn’t list</a:t>
            </a:r>
            <a:endParaRPr sz="13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117" name="Google Shape;1117;p52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118" name="Google Shape;1118;p52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p53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Experience Prototype</a:t>
            </a:r>
            <a:endParaRPr/>
          </a:p>
        </p:txBody>
      </p:sp>
      <p:sp>
        <p:nvSpPr>
          <p:cNvPr id="1124" name="Google Shape;1124;p53"/>
          <p:cNvSpPr txBox="1"/>
          <p:nvPr>
            <p:ph idx="1" type="body"/>
          </p:nvPr>
        </p:nvSpPr>
        <p:spPr>
          <a:xfrm>
            <a:off x="720000" y="1112100"/>
            <a:ext cx="7704000" cy="31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Questions to ask:</a:t>
            </a:r>
            <a:endParaRPr b="1" sz="1300"/>
          </a:p>
          <a:p>
            <a:pPr indent="-323850" lvl="0" marL="457200" rtl="0" algn="l">
              <a:spcBef>
                <a:spcPts val="1600"/>
              </a:spcBef>
              <a:spcAft>
                <a:spcPts val="0"/>
              </a:spcAft>
              <a:buSzPts val="1500"/>
              <a:buChar char="●"/>
            </a:pPr>
            <a:r>
              <a:rPr lang="en" sz="1300"/>
              <a:t>Are you often exposed to music from other countries or new music in general?</a:t>
            </a:r>
            <a:endParaRPr sz="13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300"/>
              <a:t>Have you ever made a playlist by finding things you don’t already listen to?</a:t>
            </a:r>
            <a:endParaRPr sz="13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300"/>
              <a:t>Would you say this is an engaging way of finding new music?</a:t>
            </a:r>
            <a:endParaRPr sz="13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300"/>
              <a:t>Assumptions:</a:t>
            </a:r>
            <a:endParaRPr b="1" sz="1300"/>
          </a:p>
          <a:p>
            <a:pPr indent="-311150" lvl="0" marL="457200" rtl="0" algn="l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People aren’t often exposed to music that is diverse in </a:t>
            </a:r>
            <a:r>
              <a:rPr lang="en" sz="1300"/>
              <a:t>nationality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People like to be exposed to new kinds of songs even if they don’t like them at first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It’s hard for people to be exposed to new music once they’re in their comfort zone of genres they like</a:t>
            </a:r>
            <a:endParaRPr sz="13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125" name="Google Shape;1125;p53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126" name="Google Shape;1126;p53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54"/>
          <p:cNvSpPr txBox="1"/>
          <p:nvPr>
            <p:ph type="title"/>
          </p:nvPr>
        </p:nvSpPr>
        <p:spPr>
          <a:xfrm>
            <a:off x="720000" y="27127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Experience Prototype</a:t>
            </a:r>
            <a:endParaRPr/>
          </a:p>
        </p:txBody>
      </p:sp>
      <p:sp>
        <p:nvSpPr>
          <p:cNvPr id="1132" name="Google Shape;1132;p54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133" name="Google Shape;1133;p54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134" name="Google Shape;1134;p54"/>
          <p:cNvPicPr preferRelativeResize="0"/>
          <p:nvPr/>
        </p:nvPicPr>
        <p:blipFill rotWithShape="1">
          <a:blip r:embed="rId3">
            <a:alphaModFix/>
          </a:blip>
          <a:srcRect b="25089" l="12265" r="17445" t="20615"/>
          <a:stretch/>
        </p:blipFill>
        <p:spPr>
          <a:xfrm>
            <a:off x="428550" y="893725"/>
            <a:ext cx="2001600" cy="2061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35" name="Google Shape;1135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82976" y="893727"/>
            <a:ext cx="1895766" cy="31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54"/>
          <p:cNvSpPr txBox="1"/>
          <p:nvPr/>
        </p:nvSpPr>
        <p:spPr>
          <a:xfrm>
            <a:off x="536850" y="3005375"/>
            <a:ext cx="17850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Dorothy, 16</a:t>
            </a:r>
            <a:endParaRPr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High school student</a:t>
            </a:r>
            <a:endParaRPr b="1"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Casual music listener, usually gets new recommendations from friends</a:t>
            </a:r>
            <a:endParaRPr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37" name="Google Shape;1137;p54"/>
          <p:cNvSpPr txBox="1"/>
          <p:nvPr/>
        </p:nvSpPr>
        <p:spPr>
          <a:xfrm>
            <a:off x="2824900" y="1077925"/>
            <a:ext cx="2633400" cy="31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Countries chosen:</a:t>
            </a:r>
            <a:endParaRPr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arabicPeriod"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Korea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arabicPeriod"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China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arabicPeriod"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France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Genres chosen:</a:t>
            </a:r>
            <a:endParaRPr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arabicPeriod"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Pop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arabicPeriod"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K-pop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arabicPeriod"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Indie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38" name="Google Shape;1138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67175" y="914274"/>
            <a:ext cx="2204599" cy="311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2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3" name="Google Shape;1143;p55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4" name="Google Shape;1144;p55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45" name="Google Shape;1145;p55"/>
          <p:cNvSpPr/>
          <p:nvPr/>
        </p:nvSpPr>
        <p:spPr>
          <a:xfrm>
            <a:off x="602050" y="1180825"/>
            <a:ext cx="3399900" cy="2902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1400" scaled="0"/>
          </a:gra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46" name="Google Shape;1146;p55"/>
          <p:cNvSpPr txBox="1"/>
          <p:nvPr/>
        </p:nvSpPr>
        <p:spPr>
          <a:xfrm>
            <a:off x="719550" y="1942450"/>
            <a:ext cx="3046800" cy="21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Poppins"/>
              <a:buChar char="●"/>
            </a:pPr>
            <a:r>
              <a:rPr lang="en" sz="2200">
                <a:latin typeface="Poppins"/>
                <a:ea typeface="Poppins"/>
                <a:cs typeface="Poppins"/>
                <a:sym typeface="Poppins"/>
              </a:rPr>
              <a:t>Mostly new songs</a:t>
            </a:r>
            <a:endParaRPr sz="2200">
              <a:latin typeface="Poppins"/>
              <a:ea typeface="Poppins"/>
              <a:cs typeface="Poppins"/>
              <a:sym typeface="Poppins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Poppins"/>
              <a:buChar char="●"/>
            </a:pPr>
            <a:r>
              <a:rPr lang="en" sz="2200">
                <a:latin typeface="Poppins"/>
                <a:ea typeface="Poppins"/>
                <a:cs typeface="Poppins"/>
                <a:sym typeface="Poppins"/>
              </a:rPr>
              <a:t>Liked being open-minded</a:t>
            </a:r>
            <a:endParaRPr sz="22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47" name="Google Shape;1147;p55"/>
          <p:cNvSpPr txBox="1"/>
          <p:nvPr/>
        </p:nvSpPr>
        <p:spPr>
          <a:xfrm>
            <a:off x="656250" y="1335850"/>
            <a:ext cx="2962200" cy="6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What worked</a:t>
            </a:r>
            <a:endParaRPr sz="24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48" name="Google Shape;1148;p55"/>
          <p:cNvSpPr/>
          <p:nvPr/>
        </p:nvSpPr>
        <p:spPr>
          <a:xfrm>
            <a:off x="5131550" y="1180825"/>
            <a:ext cx="3473100" cy="296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1400" scaled="0"/>
          </a:gra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49" name="Google Shape;1149;p55"/>
          <p:cNvSpPr txBox="1"/>
          <p:nvPr/>
        </p:nvSpPr>
        <p:spPr>
          <a:xfrm>
            <a:off x="5387450" y="1942450"/>
            <a:ext cx="2835600" cy="21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Poppins"/>
              <a:buChar char="●"/>
            </a:pPr>
            <a:r>
              <a:rPr lang="en" sz="2200">
                <a:latin typeface="Poppins"/>
                <a:ea typeface="Poppins"/>
                <a:cs typeface="Poppins"/>
                <a:sym typeface="Poppins"/>
              </a:rPr>
              <a:t>It takes time to warm up to new things</a:t>
            </a:r>
            <a:endParaRPr sz="22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50" name="Google Shape;1150;p55"/>
          <p:cNvSpPr txBox="1"/>
          <p:nvPr/>
        </p:nvSpPr>
        <p:spPr>
          <a:xfrm>
            <a:off x="5387450" y="1335850"/>
            <a:ext cx="2962200" cy="6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What didn’t work</a:t>
            </a:r>
            <a:endParaRPr sz="24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51" name="Google Shape;1151;p55"/>
          <p:cNvSpPr txBox="1"/>
          <p:nvPr>
            <p:ph type="title"/>
          </p:nvPr>
        </p:nvSpPr>
        <p:spPr>
          <a:xfrm>
            <a:off x="720000" y="4420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Insights</a:t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56" name="Google Shape;1156;p56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7" name="Google Shape;1157;p56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58" name="Google Shape;1158;p56"/>
          <p:cNvSpPr txBox="1"/>
          <p:nvPr>
            <p:ph type="title"/>
          </p:nvPr>
        </p:nvSpPr>
        <p:spPr>
          <a:xfrm>
            <a:off x="720000" y="4420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Key takeaways</a:t>
            </a:r>
            <a:endParaRPr>
              <a:solidFill>
                <a:schemeClr val="accent2"/>
              </a:solidFill>
            </a:endParaRPr>
          </a:p>
        </p:txBody>
      </p:sp>
      <p:grpSp>
        <p:nvGrpSpPr>
          <p:cNvPr id="1159" name="Google Shape;1159;p56"/>
          <p:cNvGrpSpPr/>
          <p:nvPr/>
        </p:nvGrpSpPr>
        <p:grpSpPr>
          <a:xfrm>
            <a:off x="1035808" y="1177071"/>
            <a:ext cx="762476" cy="762448"/>
            <a:chOff x="4436963" y="889641"/>
            <a:chExt cx="363309" cy="363278"/>
          </a:xfrm>
        </p:grpSpPr>
        <p:sp>
          <p:nvSpPr>
            <p:cNvPr id="1160" name="Google Shape;1160;p56"/>
            <p:cNvSpPr/>
            <p:nvPr/>
          </p:nvSpPr>
          <p:spPr>
            <a:xfrm>
              <a:off x="4565503" y="978133"/>
              <a:ext cx="135897" cy="186569"/>
            </a:xfrm>
            <a:custGeom>
              <a:rect b="b" l="l" r="r" t="t"/>
              <a:pathLst>
                <a:path extrusionOk="0" h="6112" w="4452">
                  <a:moveTo>
                    <a:pt x="696" y="1330"/>
                  </a:moveTo>
                  <a:lnTo>
                    <a:pt x="3212" y="3051"/>
                  </a:lnTo>
                  <a:lnTo>
                    <a:pt x="696" y="4782"/>
                  </a:lnTo>
                  <a:lnTo>
                    <a:pt x="696" y="1330"/>
                  </a:lnTo>
                  <a:close/>
                  <a:moveTo>
                    <a:pt x="0" y="0"/>
                  </a:moveTo>
                  <a:lnTo>
                    <a:pt x="0" y="6111"/>
                  </a:lnTo>
                  <a:lnTo>
                    <a:pt x="4452" y="3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1" name="Google Shape;1161;p56"/>
            <p:cNvSpPr/>
            <p:nvPr/>
          </p:nvSpPr>
          <p:spPr>
            <a:xfrm>
              <a:off x="4436963" y="889641"/>
              <a:ext cx="363309" cy="363278"/>
            </a:xfrm>
            <a:custGeom>
              <a:rect b="b" l="l" r="r" t="t"/>
              <a:pathLst>
                <a:path extrusionOk="0" h="11901" w="11902">
                  <a:moveTo>
                    <a:pt x="5951" y="705"/>
                  </a:moveTo>
                  <a:cubicBezTo>
                    <a:pt x="8850" y="705"/>
                    <a:pt x="11205" y="3060"/>
                    <a:pt x="11205" y="5950"/>
                  </a:cubicBezTo>
                  <a:cubicBezTo>
                    <a:pt x="11205" y="8850"/>
                    <a:pt x="8850" y="11205"/>
                    <a:pt x="5951" y="11205"/>
                  </a:cubicBezTo>
                  <a:cubicBezTo>
                    <a:pt x="3051" y="11205"/>
                    <a:pt x="696" y="8850"/>
                    <a:pt x="696" y="5950"/>
                  </a:cubicBezTo>
                  <a:cubicBezTo>
                    <a:pt x="696" y="3060"/>
                    <a:pt x="3051" y="705"/>
                    <a:pt x="5951" y="705"/>
                  </a:cubicBezTo>
                  <a:close/>
                  <a:moveTo>
                    <a:pt x="5951" y="0"/>
                  </a:moveTo>
                  <a:cubicBezTo>
                    <a:pt x="2677" y="0"/>
                    <a:pt x="0" y="2676"/>
                    <a:pt x="0" y="5950"/>
                  </a:cubicBezTo>
                  <a:cubicBezTo>
                    <a:pt x="0" y="9233"/>
                    <a:pt x="2677" y="11901"/>
                    <a:pt x="5951" y="11901"/>
                  </a:cubicBezTo>
                  <a:cubicBezTo>
                    <a:pt x="9225" y="11901"/>
                    <a:pt x="11901" y="9233"/>
                    <a:pt x="11901" y="5950"/>
                  </a:cubicBezTo>
                  <a:cubicBezTo>
                    <a:pt x="11901" y="2676"/>
                    <a:pt x="9225" y="0"/>
                    <a:pt x="5951" y="0"/>
                  </a:cubicBez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62" name="Google Shape;1162;p56"/>
          <p:cNvGrpSpPr/>
          <p:nvPr/>
        </p:nvGrpSpPr>
        <p:grpSpPr>
          <a:xfrm>
            <a:off x="1035808" y="2190521"/>
            <a:ext cx="762476" cy="762448"/>
            <a:chOff x="4436963" y="889641"/>
            <a:chExt cx="363309" cy="363278"/>
          </a:xfrm>
        </p:grpSpPr>
        <p:sp>
          <p:nvSpPr>
            <p:cNvPr id="1163" name="Google Shape;1163;p56"/>
            <p:cNvSpPr/>
            <p:nvPr/>
          </p:nvSpPr>
          <p:spPr>
            <a:xfrm>
              <a:off x="4565503" y="978133"/>
              <a:ext cx="135897" cy="186569"/>
            </a:xfrm>
            <a:custGeom>
              <a:rect b="b" l="l" r="r" t="t"/>
              <a:pathLst>
                <a:path extrusionOk="0" h="6112" w="4452">
                  <a:moveTo>
                    <a:pt x="696" y="1330"/>
                  </a:moveTo>
                  <a:lnTo>
                    <a:pt x="3212" y="3051"/>
                  </a:lnTo>
                  <a:lnTo>
                    <a:pt x="696" y="4782"/>
                  </a:lnTo>
                  <a:lnTo>
                    <a:pt x="696" y="1330"/>
                  </a:lnTo>
                  <a:close/>
                  <a:moveTo>
                    <a:pt x="0" y="0"/>
                  </a:moveTo>
                  <a:lnTo>
                    <a:pt x="0" y="6111"/>
                  </a:lnTo>
                  <a:lnTo>
                    <a:pt x="4452" y="3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56"/>
            <p:cNvSpPr/>
            <p:nvPr/>
          </p:nvSpPr>
          <p:spPr>
            <a:xfrm>
              <a:off x="4436963" y="889641"/>
              <a:ext cx="363309" cy="363278"/>
            </a:xfrm>
            <a:custGeom>
              <a:rect b="b" l="l" r="r" t="t"/>
              <a:pathLst>
                <a:path extrusionOk="0" h="11901" w="11902">
                  <a:moveTo>
                    <a:pt x="5951" y="705"/>
                  </a:moveTo>
                  <a:cubicBezTo>
                    <a:pt x="8850" y="705"/>
                    <a:pt x="11205" y="3060"/>
                    <a:pt x="11205" y="5950"/>
                  </a:cubicBezTo>
                  <a:cubicBezTo>
                    <a:pt x="11205" y="8850"/>
                    <a:pt x="8850" y="11205"/>
                    <a:pt x="5951" y="11205"/>
                  </a:cubicBezTo>
                  <a:cubicBezTo>
                    <a:pt x="3051" y="11205"/>
                    <a:pt x="696" y="8850"/>
                    <a:pt x="696" y="5950"/>
                  </a:cubicBezTo>
                  <a:cubicBezTo>
                    <a:pt x="696" y="3060"/>
                    <a:pt x="3051" y="705"/>
                    <a:pt x="5951" y="705"/>
                  </a:cubicBezTo>
                  <a:close/>
                  <a:moveTo>
                    <a:pt x="5951" y="0"/>
                  </a:moveTo>
                  <a:cubicBezTo>
                    <a:pt x="2677" y="0"/>
                    <a:pt x="0" y="2676"/>
                    <a:pt x="0" y="5950"/>
                  </a:cubicBezTo>
                  <a:cubicBezTo>
                    <a:pt x="0" y="9233"/>
                    <a:pt x="2677" y="11901"/>
                    <a:pt x="5951" y="11901"/>
                  </a:cubicBezTo>
                  <a:cubicBezTo>
                    <a:pt x="9225" y="11901"/>
                    <a:pt x="11901" y="9233"/>
                    <a:pt x="11901" y="5950"/>
                  </a:cubicBezTo>
                  <a:cubicBezTo>
                    <a:pt x="11901" y="2676"/>
                    <a:pt x="9225" y="0"/>
                    <a:pt x="5951" y="0"/>
                  </a:cubicBez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65" name="Google Shape;1165;p56"/>
          <p:cNvGrpSpPr/>
          <p:nvPr/>
        </p:nvGrpSpPr>
        <p:grpSpPr>
          <a:xfrm>
            <a:off x="1035808" y="3203971"/>
            <a:ext cx="762476" cy="762448"/>
            <a:chOff x="4436963" y="889641"/>
            <a:chExt cx="363309" cy="363278"/>
          </a:xfrm>
        </p:grpSpPr>
        <p:sp>
          <p:nvSpPr>
            <p:cNvPr id="1166" name="Google Shape;1166;p56"/>
            <p:cNvSpPr/>
            <p:nvPr/>
          </p:nvSpPr>
          <p:spPr>
            <a:xfrm>
              <a:off x="4565503" y="978133"/>
              <a:ext cx="135897" cy="186569"/>
            </a:xfrm>
            <a:custGeom>
              <a:rect b="b" l="l" r="r" t="t"/>
              <a:pathLst>
                <a:path extrusionOk="0" h="6112" w="4452">
                  <a:moveTo>
                    <a:pt x="696" y="1330"/>
                  </a:moveTo>
                  <a:lnTo>
                    <a:pt x="3212" y="3051"/>
                  </a:lnTo>
                  <a:lnTo>
                    <a:pt x="696" y="4782"/>
                  </a:lnTo>
                  <a:lnTo>
                    <a:pt x="696" y="1330"/>
                  </a:lnTo>
                  <a:close/>
                  <a:moveTo>
                    <a:pt x="0" y="0"/>
                  </a:moveTo>
                  <a:lnTo>
                    <a:pt x="0" y="6111"/>
                  </a:lnTo>
                  <a:lnTo>
                    <a:pt x="4452" y="3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56"/>
            <p:cNvSpPr/>
            <p:nvPr/>
          </p:nvSpPr>
          <p:spPr>
            <a:xfrm>
              <a:off x="4436963" y="889641"/>
              <a:ext cx="363309" cy="363278"/>
            </a:xfrm>
            <a:custGeom>
              <a:rect b="b" l="l" r="r" t="t"/>
              <a:pathLst>
                <a:path extrusionOk="0" h="11901" w="11902">
                  <a:moveTo>
                    <a:pt x="5951" y="705"/>
                  </a:moveTo>
                  <a:cubicBezTo>
                    <a:pt x="8850" y="705"/>
                    <a:pt x="11205" y="3060"/>
                    <a:pt x="11205" y="5950"/>
                  </a:cubicBezTo>
                  <a:cubicBezTo>
                    <a:pt x="11205" y="8850"/>
                    <a:pt x="8850" y="11205"/>
                    <a:pt x="5951" y="11205"/>
                  </a:cubicBezTo>
                  <a:cubicBezTo>
                    <a:pt x="3051" y="11205"/>
                    <a:pt x="696" y="8850"/>
                    <a:pt x="696" y="5950"/>
                  </a:cubicBezTo>
                  <a:cubicBezTo>
                    <a:pt x="696" y="3060"/>
                    <a:pt x="3051" y="705"/>
                    <a:pt x="5951" y="705"/>
                  </a:cubicBezTo>
                  <a:close/>
                  <a:moveTo>
                    <a:pt x="5951" y="0"/>
                  </a:moveTo>
                  <a:cubicBezTo>
                    <a:pt x="2677" y="0"/>
                    <a:pt x="0" y="2676"/>
                    <a:pt x="0" y="5950"/>
                  </a:cubicBezTo>
                  <a:cubicBezTo>
                    <a:pt x="0" y="9233"/>
                    <a:pt x="2677" y="11901"/>
                    <a:pt x="5951" y="11901"/>
                  </a:cubicBezTo>
                  <a:cubicBezTo>
                    <a:pt x="9225" y="11901"/>
                    <a:pt x="11901" y="9233"/>
                    <a:pt x="11901" y="5950"/>
                  </a:cubicBezTo>
                  <a:cubicBezTo>
                    <a:pt x="11901" y="2676"/>
                    <a:pt x="9225" y="0"/>
                    <a:pt x="5951" y="0"/>
                  </a:cubicBez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68" name="Google Shape;1168;p56"/>
          <p:cNvSpPr txBox="1"/>
          <p:nvPr/>
        </p:nvSpPr>
        <p:spPr>
          <a:xfrm>
            <a:off x="2018200" y="1194100"/>
            <a:ext cx="6754500" cy="72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First impressions aren’t always the end</a:t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69" name="Google Shape;1169;p56"/>
          <p:cNvSpPr txBox="1"/>
          <p:nvPr/>
        </p:nvSpPr>
        <p:spPr>
          <a:xfrm>
            <a:off x="2018200" y="2207550"/>
            <a:ext cx="6754500" cy="72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New music is hard to find but people like to hear new things</a:t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70" name="Google Shape;1170;p56"/>
          <p:cNvSpPr txBox="1"/>
          <p:nvPr/>
        </p:nvSpPr>
        <p:spPr>
          <a:xfrm>
            <a:off x="2018200" y="3238025"/>
            <a:ext cx="6754500" cy="72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Everyday listeners want a mix of familiar and new</a:t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57"/>
          <p:cNvSpPr txBox="1"/>
          <p:nvPr>
            <p:ph type="title"/>
          </p:nvPr>
        </p:nvSpPr>
        <p:spPr>
          <a:xfrm>
            <a:off x="720000" y="16977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POV 3 - Miguel</a:t>
            </a:r>
            <a:endParaRPr/>
          </a:p>
        </p:txBody>
      </p:sp>
      <p:cxnSp>
        <p:nvCxnSpPr>
          <p:cNvPr id="1176" name="Google Shape;1176;p57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77" name="Google Shape;1177;p57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78" name="Google Shape;1178;p57"/>
          <p:cNvSpPr txBox="1"/>
          <p:nvPr/>
        </p:nvSpPr>
        <p:spPr>
          <a:xfrm>
            <a:off x="3134975" y="1282200"/>
            <a:ext cx="5653500" cy="28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79" name="Google Shape;1179;p57"/>
          <p:cNvSpPr txBox="1"/>
          <p:nvPr/>
        </p:nvSpPr>
        <p:spPr>
          <a:xfrm>
            <a:off x="5756950" y="1648200"/>
            <a:ext cx="3031500" cy="23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80" name="Google Shape;1180;p57"/>
          <p:cNvSpPr txBox="1"/>
          <p:nvPr/>
        </p:nvSpPr>
        <p:spPr>
          <a:xfrm>
            <a:off x="2577400" y="668275"/>
            <a:ext cx="63231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We met…</a:t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81" name="Google Shape;1181;p57"/>
          <p:cNvSpPr txBox="1"/>
          <p:nvPr/>
        </p:nvSpPr>
        <p:spPr>
          <a:xfrm>
            <a:off x="2705200" y="932200"/>
            <a:ext cx="6067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Miguel Rodriguez, a DJ from New Jersey who listens to music in a variety of environments.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82" name="Google Shape;1182;p57"/>
          <p:cNvSpPr txBox="1"/>
          <p:nvPr/>
        </p:nvSpPr>
        <p:spPr>
          <a:xfrm>
            <a:off x="2577400" y="1421725"/>
            <a:ext cx="63231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We were surprised to realize…</a:t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83" name="Google Shape;1183;p57"/>
          <p:cNvSpPr txBox="1"/>
          <p:nvPr/>
        </p:nvSpPr>
        <p:spPr>
          <a:xfrm>
            <a:off x="2705200" y="1706000"/>
            <a:ext cx="6067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His favorite genre of music is Hip-Hop but his favorite album is from a different genre of music.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84" name="Google Shape;1184;p57"/>
          <p:cNvSpPr txBox="1"/>
          <p:nvPr/>
        </p:nvSpPr>
        <p:spPr>
          <a:xfrm>
            <a:off x="2577400" y="2250975"/>
            <a:ext cx="63231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We wonder if this means…</a:t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85" name="Google Shape;1185;p57"/>
          <p:cNvSpPr txBox="1"/>
          <p:nvPr/>
        </p:nvSpPr>
        <p:spPr>
          <a:xfrm>
            <a:off x="2705200" y="2528138"/>
            <a:ext cx="6067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That he likes to be open minded to finding different types/genres of music as a DJ who often interacts with music in social settings with diverse audiences.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86" name="Google Shape;1186;p57"/>
          <p:cNvSpPr txBox="1"/>
          <p:nvPr/>
        </p:nvSpPr>
        <p:spPr>
          <a:xfrm>
            <a:off x="2577400" y="3307763"/>
            <a:ext cx="63231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It would be game-changing to…</a:t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87" name="Google Shape;1187;p57"/>
          <p:cNvSpPr txBox="1"/>
          <p:nvPr/>
        </p:nvSpPr>
        <p:spPr>
          <a:xfrm>
            <a:off x="2705200" y="3634563"/>
            <a:ext cx="60675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Find a way to help Miguel find new music that aligns with his interest in the social spaces that music interacts with.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88" name="Google Shape;1188;p57"/>
          <p:cNvPicPr preferRelativeResize="0"/>
          <p:nvPr/>
        </p:nvPicPr>
        <p:blipFill rotWithShape="1">
          <a:blip r:embed="rId3">
            <a:alphaModFix/>
          </a:blip>
          <a:srcRect b="0" l="7410" r="7410" t="0"/>
          <a:stretch/>
        </p:blipFill>
        <p:spPr>
          <a:xfrm>
            <a:off x="384150" y="1553875"/>
            <a:ext cx="1677000" cy="16770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93" name="Google Shape;1193;p58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94" name="Google Shape;1194;p58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95" name="Google Shape;1195;p58"/>
          <p:cNvSpPr/>
          <p:nvPr/>
        </p:nvSpPr>
        <p:spPr>
          <a:xfrm>
            <a:off x="1135200" y="622775"/>
            <a:ext cx="6873600" cy="32274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1400" scaled="0"/>
          </a:gra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96" name="Google Shape;1196;p58"/>
          <p:cNvSpPr txBox="1"/>
          <p:nvPr/>
        </p:nvSpPr>
        <p:spPr>
          <a:xfrm>
            <a:off x="1455275" y="1554650"/>
            <a:ext cx="6262200" cy="21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Poppins"/>
                <a:ea typeface="Poppins"/>
                <a:cs typeface="Poppins"/>
                <a:sym typeface="Poppins"/>
              </a:rPr>
              <a:t>leverage the community-building and social aspects of music to help people find new music?</a:t>
            </a:r>
            <a:endParaRPr sz="2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97" name="Google Shape;1197;p58"/>
          <p:cNvSpPr txBox="1"/>
          <p:nvPr/>
        </p:nvSpPr>
        <p:spPr>
          <a:xfrm>
            <a:off x="1455275" y="757425"/>
            <a:ext cx="62622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How might we…</a:t>
            </a:r>
            <a:endParaRPr b="1"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59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Solution - Music Matchmaking</a:t>
            </a:r>
            <a:endParaRPr sz="2600"/>
          </a:p>
        </p:txBody>
      </p:sp>
      <p:sp>
        <p:nvSpPr>
          <p:cNvPr id="1203" name="Google Shape;1203;p59"/>
          <p:cNvSpPr txBox="1"/>
          <p:nvPr>
            <p:ph idx="1" type="body"/>
          </p:nvPr>
        </p:nvSpPr>
        <p:spPr>
          <a:xfrm>
            <a:off x="699775" y="1063350"/>
            <a:ext cx="3852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1"/>
                </a:solidFill>
              </a:rPr>
              <a:t>Solution:</a:t>
            </a:r>
            <a:endParaRPr b="1" sz="18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1"/>
                </a:solidFill>
              </a:rPr>
              <a:t>Key assumption:</a:t>
            </a:r>
            <a:endParaRPr b="1" sz="1800">
              <a:solidFill>
                <a:schemeClr val="accent1"/>
              </a:solidFill>
            </a:endParaRPr>
          </a:p>
        </p:txBody>
      </p:sp>
      <p:sp>
        <p:nvSpPr>
          <p:cNvPr id="1204" name="Google Shape;1204;p59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205" name="Google Shape;1205;p59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6" name="Google Shape;1206;p59"/>
          <p:cNvSpPr txBox="1"/>
          <p:nvPr/>
        </p:nvSpPr>
        <p:spPr>
          <a:xfrm>
            <a:off x="798025" y="1447325"/>
            <a:ext cx="3655500" cy="11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07" name="Google Shape;1207;p59"/>
          <p:cNvSpPr txBox="1"/>
          <p:nvPr/>
        </p:nvSpPr>
        <p:spPr>
          <a:xfrm>
            <a:off x="798025" y="3104050"/>
            <a:ext cx="3655500" cy="11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People often find it more engaging to find music suggestions through friends or community than on their own.</a:t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08" name="Google Shape;1208;p59"/>
          <p:cNvSpPr txBox="1"/>
          <p:nvPr/>
        </p:nvSpPr>
        <p:spPr>
          <a:xfrm>
            <a:off x="798025" y="1447325"/>
            <a:ext cx="3655500" cy="11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Use social media to help people find music by interacting with a community!</a:t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209" name="Google Shape;1209;p59"/>
          <p:cNvPicPr preferRelativeResize="0"/>
          <p:nvPr/>
        </p:nvPicPr>
        <p:blipFill rotWithShape="1">
          <a:blip r:embed="rId3">
            <a:alphaModFix/>
          </a:blip>
          <a:srcRect b="0" l="13887" r="18270" t="0"/>
          <a:stretch/>
        </p:blipFill>
        <p:spPr>
          <a:xfrm>
            <a:off x="5299625" y="1264500"/>
            <a:ext cx="2908500" cy="2571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3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p60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Experience Prototype</a:t>
            </a:r>
            <a:endParaRPr/>
          </a:p>
        </p:txBody>
      </p:sp>
      <p:sp>
        <p:nvSpPr>
          <p:cNvPr id="1215" name="Google Shape;1215;p60"/>
          <p:cNvSpPr txBox="1"/>
          <p:nvPr>
            <p:ph idx="1" type="body"/>
          </p:nvPr>
        </p:nvSpPr>
        <p:spPr>
          <a:xfrm>
            <a:off x="720000" y="1112100"/>
            <a:ext cx="7704000" cy="31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Part 1: Music Tinder</a:t>
            </a:r>
            <a:endParaRPr b="1"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Participant selects a playlist from their feed of playlists posted by their friends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Participant says “like” or “not like” for each song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Swiping right to add a song to their playlist and left if not interested and up to move to another friends playlist</a:t>
            </a:r>
            <a:endParaRPr sz="1300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Part 2: Recommendations </a:t>
            </a:r>
            <a:endParaRPr b="1"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At the end, give them a short playlist based on the songs they swipe right to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216" name="Google Shape;1216;p60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217" name="Google Shape;1217;p60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p61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Experience Prototype</a:t>
            </a:r>
            <a:endParaRPr/>
          </a:p>
        </p:txBody>
      </p:sp>
      <p:sp>
        <p:nvSpPr>
          <p:cNvPr id="1223" name="Google Shape;1223;p61"/>
          <p:cNvSpPr txBox="1"/>
          <p:nvPr>
            <p:ph idx="1" type="body"/>
          </p:nvPr>
        </p:nvSpPr>
        <p:spPr>
          <a:xfrm>
            <a:off x="720000" y="1112100"/>
            <a:ext cx="7704000" cy="31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Questions to ask:</a:t>
            </a:r>
            <a:endParaRPr b="1"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Did you hear any new music you hadn’t heard before?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Was this an enjoyable experience?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How did you feel about the suggestions?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Assumptions:</a:t>
            </a:r>
            <a:endParaRPr b="1"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People are curious about others’ music tastes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People like connecting with others who have similar tastes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People like finding new things through social means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224" name="Google Shape;1224;p61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225" name="Google Shape;1225;p61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p62"/>
          <p:cNvSpPr txBox="1"/>
          <p:nvPr>
            <p:ph type="title"/>
          </p:nvPr>
        </p:nvSpPr>
        <p:spPr>
          <a:xfrm>
            <a:off x="720000" y="46097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Experience Prototype</a:t>
            </a:r>
            <a:endParaRPr/>
          </a:p>
        </p:txBody>
      </p:sp>
      <p:pic>
        <p:nvPicPr>
          <p:cNvPr id="1231" name="Google Shape;1231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2913" y="1112100"/>
            <a:ext cx="2392075" cy="3189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2" name="Google Shape;1232;p62"/>
          <p:cNvPicPr preferRelativeResize="0"/>
          <p:nvPr/>
        </p:nvPicPr>
        <p:blipFill rotWithShape="1">
          <a:blip r:embed="rId4">
            <a:alphaModFix/>
          </a:blip>
          <a:srcRect b="13590" l="0" r="14317" t="10525"/>
          <a:stretch/>
        </p:blipFill>
        <p:spPr>
          <a:xfrm>
            <a:off x="1094175" y="1033675"/>
            <a:ext cx="2310900" cy="2420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33" name="Google Shape;1233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74050" y="1112100"/>
            <a:ext cx="1913713" cy="3189474"/>
          </a:xfrm>
          <a:prstGeom prst="rect">
            <a:avLst/>
          </a:prstGeom>
          <a:noFill/>
          <a:ln>
            <a:noFill/>
          </a:ln>
        </p:spPr>
      </p:pic>
      <p:sp>
        <p:nvSpPr>
          <p:cNvPr id="1234" name="Google Shape;1234;p62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235" name="Google Shape;1235;p62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6" name="Google Shape;1236;p62"/>
          <p:cNvSpPr txBox="1"/>
          <p:nvPr/>
        </p:nvSpPr>
        <p:spPr>
          <a:xfrm>
            <a:off x="1278500" y="3464775"/>
            <a:ext cx="2005800" cy="4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Seda, 20</a:t>
            </a:r>
            <a:endParaRPr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Casual music listener</a:t>
            </a:r>
            <a:endParaRPr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41" name="Google Shape;1241;p63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2" name="Google Shape;1242;p63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43" name="Google Shape;1243;p63"/>
          <p:cNvSpPr/>
          <p:nvPr/>
        </p:nvSpPr>
        <p:spPr>
          <a:xfrm>
            <a:off x="490000" y="1180825"/>
            <a:ext cx="3399900" cy="29022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1400" scaled="0"/>
          </a:gra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44" name="Google Shape;1244;p63"/>
          <p:cNvSpPr txBox="1"/>
          <p:nvPr/>
        </p:nvSpPr>
        <p:spPr>
          <a:xfrm>
            <a:off x="772150" y="1942450"/>
            <a:ext cx="2835600" cy="21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"/>
              <a:buChar char="●"/>
            </a:pPr>
            <a:r>
              <a:rPr lang="en" sz="2000">
                <a:latin typeface="Poppins"/>
                <a:ea typeface="Poppins"/>
                <a:cs typeface="Poppins"/>
                <a:sym typeface="Poppins"/>
              </a:rPr>
              <a:t>Exposure to new music</a:t>
            </a:r>
            <a:endParaRPr sz="2000">
              <a:latin typeface="Poppins"/>
              <a:ea typeface="Poppins"/>
              <a:cs typeface="Poppins"/>
              <a:sym typeface="Poppins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"/>
              <a:buChar char="●"/>
            </a:pPr>
            <a:r>
              <a:rPr lang="en" sz="2000">
                <a:latin typeface="Poppins"/>
                <a:ea typeface="Poppins"/>
                <a:cs typeface="Poppins"/>
                <a:sym typeface="Poppins"/>
              </a:rPr>
              <a:t>Community building based on music</a:t>
            </a:r>
            <a:endParaRPr sz="20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45" name="Google Shape;1245;p63"/>
          <p:cNvSpPr txBox="1"/>
          <p:nvPr/>
        </p:nvSpPr>
        <p:spPr>
          <a:xfrm>
            <a:off x="745900" y="1335850"/>
            <a:ext cx="2962200" cy="6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What worked</a:t>
            </a:r>
            <a:endParaRPr sz="24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46" name="Google Shape;1246;p63"/>
          <p:cNvSpPr/>
          <p:nvPr/>
        </p:nvSpPr>
        <p:spPr>
          <a:xfrm>
            <a:off x="5131525" y="1180825"/>
            <a:ext cx="3473100" cy="2964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DFFB2"/>
              </a:gs>
              <a:gs pos="50000">
                <a:srgbClr val="D5F979"/>
              </a:gs>
              <a:gs pos="100000">
                <a:srgbClr val="A9F5B4"/>
              </a:gs>
            </a:gsLst>
            <a:lin ang="10801400" scaled="0"/>
          </a:gra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47" name="Google Shape;1247;p63"/>
          <p:cNvSpPr txBox="1"/>
          <p:nvPr/>
        </p:nvSpPr>
        <p:spPr>
          <a:xfrm>
            <a:off x="5450725" y="1942450"/>
            <a:ext cx="2835600" cy="21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Poppins"/>
              <a:buChar char="●"/>
            </a:pPr>
            <a:r>
              <a:rPr lang="en" sz="1900">
                <a:latin typeface="Poppins"/>
                <a:ea typeface="Poppins"/>
                <a:cs typeface="Poppins"/>
                <a:sym typeface="Poppins"/>
              </a:rPr>
              <a:t>Poor engagement with some playlists</a:t>
            </a:r>
            <a:endParaRPr sz="19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48" name="Google Shape;1248;p63"/>
          <p:cNvSpPr txBox="1"/>
          <p:nvPr/>
        </p:nvSpPr>
        <p:spPr>
          <a:xfrm>
            <a:off x="5387425" y="1335850"/>
            <a:ext cx="2962200" cy="6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What didn’t work</a:t>
            </a:r>
            <a:endParaRPr sz="24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49" name="Google Shape;1249;p63"/>
          <p:cNvSpPr txBox="1"/>
          <p:nvPr>
            <p:ph type="title"/>
          </p:nvPr>
        </p:nvSpPr>
        <p:spPr>
          <a:xfrm>
            <a:off x="720000" y="4420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Insights</a:t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3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54" name="Google Shape;1254;p64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55" name="Google Shape;1255;p64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56" name="Google Shape;1256;p64"/>
          <p:cNvSpPr txBox="1"/>
          <p:nvPr>
            <p:ph type="title"/>
          </p:nvPr>
        </p:nvSpPr>
        <p:spPr>
          <a:xfrm>
            <a:off x="720000" y="4420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Key takeaways</a:t>
            </a:r>
            <a:endParaRPr>
              <a:solidFill>
                <a:schemeClr val="accent2"/>
              </a:solidFill>
            </a:endParaRPr>
          </a:p>
        </p:txBody>
      </p:sp>
      <p:grpSp>
        <p:nvGrpSpPr>
          <p:cNvPr id="1257" name="Google Shape;1257;p64"/>
          <p:cNvGrpSpPr/>
          <p:nvPr/>
        </p:nvGrpSpPr>
        <p:grpSpPr>
          <a:xfrm>
            <a:off x="1035808" y="1177071"/>
            <a:ext cx="762476" cy="762448"/>
            <a:chOff x="4436963" y="889641"/>
            <a:chExt cx="363309" cy="363278"/>
          </a:xfrm>
        </p:grpSpPr>
        <p:sp>
          <p:nvSpPr>
            <p:cNvPr id="1258" name="Google Shape;1258;p64"/>
            <p:cNvSpPr/>
            <p:nvPr/>
          </p:nvSpPr>
          <p:spPr>
            <a:xfrm>
              <a:off x="4565503" y="978133"/>
              <a:ext cx="135897" cy="186569"/>
            </a:xfrm>
            <a:custGeom>
              <a:rect b="b" l="l" r="r" t="t"/>
              <a:pathLst>
                <a:path extrusionOk="0" h="6112" w="4452">
                  <a:moveTo>
                    <a:pt x="696" y="1330"/>
                  </a:moveTo>
                  <a:lnTo>
                    <a:pt x="3212" y="3051"/>
                  </a:lnTo>
                  <a:lnTo>
                    <a:pt x="696" y="4782"/>
                  </a:lnTo>
                  <a:lnTo>
                    <a:pt x="696" y="1330"/>
                  </a:lnTo>
                  <a:close/>
                  <a:moveTo>
                    <a:pt x="0" y="0"/>
                  </a:moveTo>
                  <a:lnTo>
                    <a:pt x="0" y="6111"/>
                  </a:lnTo>
                  <a:lnTo>
                    <a:pt x="4452" y="3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64"/>
            <p:cNvSpPr/>
            <p:nvPr/>
          </p:nvSpPr>
          <p:spPr>
            <a:xfrm>
              <a:off x="4436963" y="889641"/>
              <a:ext cx="363309" cy="363278"/>
            </a:xfrm>
            <a:custGeom>
              <a:rect b="b" l="l" r="r" t="t"/>
              <a:pathLst>
                <a:path extrusionOk="0" h="11901" w="11902">
                  <a:moveTo>
                    <a:pt x="5951" y="705"/>
                  </a:moveTo>
                  <a:cubicBezTo>
                    <a:pt x="8850" y="705"/>
                    <a:pt x="11205" y="3060"/>
                    <a:pt x="11205" y="5950"/>
                  </a:cubicBezTo>
                  <a:cubicBezTo>
                    <a:pt x="11205" y="8850"/>
                    <a:pt x="8850" y="11205"/>
                    <a:pt x="5951" y="11205"/>
                  </a:cubicBezTo>
                  <a:cubicBezTo>
                    <a:pt x="3051" y="11205"/>
                    <a:pt x="696" y="8850"/>
                    <a:pt x="696" y="5950"/>
                  </a:cubicBezTo>
                  <a:cubicBezTo>
                    <a:pt x="696" y="3060"/>
                    <a:pt x="3051" y="705"/>
                    <a:pt x="5951" y="705"/>
                  </a:cubicBezTo>
                  <a:close/>
                  <a:moveTo>
                    <a:pt x="5951" y="0"/>
                  </a:moveTo>
                  <a:cubicBezTo>
                    <a:pt x="2677" y="0"/>
                    <a:pt x="0" y="2676"/>
                    <a:pt x="0" y="5950"/>
                  </a:cubicBezTo>
                  <a:cubicBezTo>
                    <a:pt x="0" y="9233"/>
                    <a:pt x="2677" y="11901"/>
                    <a:pt x="5951" y="11901"/>
                  </a:cubicBezTo>
                  <a:cubicBezTo>
                    <a:pt x="9225" y="11901"/>
                    <a:pt x="11901" y="9233"/>
                    <a:pt x="11901" y="5950"/>
                  </a:cubicBezTo>
                  <a:cubicBezTo>
                    <a:pt x="11901" y="2676"/>
                    <a:pt x="9225" y="0"/>
                    <a:pt x="5951" y="0"/>
                  </a:cubicBez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60" name="Google Shape;1260;p64"/>
          <p:cNvGrpSpPr/>
          <p:nvPr/>
        </p:nvGrpSpPr>
        <p:grpSpPr>
          <a:xfrm>
            <a:off x="1035808" y="2190521"/>
            <a:ext cx="762476" cy="762448"/>
            <a:chOff x="4436963" y="889641"/>
            <a:chExt cx="363309" cy="363278"/>
          </a:xfrm>
        </p:grpSpPr>
        <p:sp>
          <p:nvSpPr>
            <p:cNvPr id="1261" name="Google Shape;1261;p64"/>
            <p:cNvSpPr/>
            <p:nvPr/>
          </p:nvSpPr>
          <p:spPr>
            <a:xfrm>
              <a:off x="4565503" y="978133"/>
              <a:ext cx="135897" cy="186569"/>
            </a:xfrm>
            <a:custGeom>
              <a:rect b="b" l="l" r="r" t="t"/>
              <a:pathLst>
                <a:path extrusionOk="0" h="6112" w="4452">
                  <a:moveTo>
                    <a:pt x="696" y="1330"/>
                  </a:moveTo>
                  <a:lnTo>
                    <a:pt x="3212" y="3051"/>
                  </a:lnTo>
                  <a:lnTo>
                    <a:pt x="696" y="4782"/>
                  </a:lnTo>
                  <a:lnTo>
                    <a:pt x="696" y="1330"/>
                  </a:lnTo>
                  <a:close/>
                  <a:moveTo>
                    <a:pt x="0" y="0"/>
                  </a:moveTo>
                  <a:lnTo>
                    <a:pt x="0" y="6111"/>
                  </a:lnTo>
                  <a:lnTo>
                    <a:pt x="4452" y="3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64"/>
            <p:cNvSpPr/>
            <p:nvPr/>
          </p:nvSpPr>
          <p:spPr>
            <a:xfrm>
              <a:off x="4436963" y="889641"/>
              <a:ext cx="363309" cy="363278"/>
            </a:xfrm>
            <a:custGeom>
              <a:rect b="b" l="l" r="r" t="t"/>
              <a:pathLst>
                <a:path extrusionOk="0" h="11901" w="11902">
                  <a:moveTo>
                    <a:pt x="5951" y="705"/>
                  </a:moveTo>
                  <a:cubicBezTo>
                    <a:pt x="8850" y="705"/>
                    <a:pt x="11205" y="3060"/>
                    <a:pt x="11205" y="5950"/>
                  </a:cubicBezTo>
                  <a:cubicBezTo>
                    <a:pt x="11205" y="8850"/>
                    <a:pt x="8850" y="11205"/>
                    <a:pt x="5951" y="11205"/>
                  </a:cubicBezTo>
                  <a:cubicBezTo>
                    <a:pt x="3051" y="11205"/>
                    <a:pt x="696" y="8850"/>
                    <a:pt x="696" y="5950"/>
                  </a:cubicBezTo>
                  <a:cubicBezTo>
                    <a:pt x="696" y="3060"/>
                    <a:pt x="3051" y="705"/>
                    <a:pt x="5951" y="705"/>
                  </a:cubicBezTo>
                  <a:close/>
                  <a:moveTo>
                    <a:pt x="5951" y="0"/>
                  </a:moveTo>
                  <a:cubicBezTo>
                    <a:pt x="2677" y="0"/>
                    <a:pt x="0" y="2676"/>
                    <a:pt x="0" y="5950"/>
                  </a:cubicBezTo>
                  <a:cubicBezTo>
                    <a:pt x="0" y="9233"/>
                    <a:pt x="2677" y="11901"/>
                    <a:pt x="5951" y="11901"/>
                  </a:cubicBezTo>
                  <a:cubicBezTo>
                    <a:pt x="9225" y="11901"/>
                    <a:pt x="11901" y="9233"/>
                    <a:pt x="11901" y="5950"/>
                  </a:cubicBezTo>
                  <a:cubicBezTo>
                    <a:pt x="11901" y="2676"/>
                    <a:pt x="9225" y="0"/>
                    <a:pt x="5951" y="0"/>
                  </a:cubicBez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63" name="Google Shape;1263;p64"/>
          <p:cNvGrpSpPr/>
          <p:nvPr/>
        </p:nvGrpSpPr>
        <p:grpSpPr>
          <a:xfrm>
            <a:off x="1035808" y="3203971"/>
            <a:ext cx="762476" cy="762448"/>
            <a:chOff x="4436963" y="889641"/>
            <a:chExt cx="363309" cy="363278"/>
          </a:xfrm>
        </p:grpSpPr>
        <p:sp>
          <p:nvSpPr>
            <p:cNvPr id="1264" name="Google Shape;1264;p64"/>
            <p:cNvSpPr/>
            <p:nvPr/>
          </p:nvSpPr>
          <p:spPr>
            <a:xfrm>
              <a:off x="4565503" y="978133"/>
              <a:ext cx="135897" cy="186569"/>
            </a:xfrm>
            <a:custGeom>
              <a:rect b="b" l="l" r="r" t="t"/>
              <a:pathLst>
                <a:path extrusionOk="0" h="6112" w="4452">
                  <a:moveTo>
                    <a:pt x="696" y="1330"/>
                  </a:moveTo>
                  <a:lnTo>
                    <a:pt x="3212" y="3051"/>
                  </a:lnTo>
                  <a:lnTo>
                    <a:pt x="696" y="4782"/>
                  </a:lnTo>
                  <a:lnTo>
                    <a:pt x="696" y="1330"/>
                  </a:lnTo>
                  <a:close/>
                  <a:moveTo>
                    <a:pt x="0" y="0"/>
                  </a:moveTo>
                  <a:lnTo>
                    <a:pt x="0" y="6111"/>
                  </a:lnTo>
                  <a:lnTo>
                    <a:pt x="4452" y="3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64"/>
            <p:cNvSpPr/>
            <p:nvPr/>
          </p:nvSpPr>
          <p:spPr>
            <a:xfrm>
              <a:off x="4436963" y="889641"/>
              <a:ext cx="363309" cy="363278"/>
            </a:xfrm>
            <a:custGeom>
              <a:rect b="b" l="l" r="r" t="t"/>
              <a:pathLst>
                <a:path extrusionOk="0" h="11901" w="11902">
                  <a:moveTo>
                    <a:pt x="5951" y="705"/>
                  </a:moveTo>
                  <a:cubicBezTo>
                    <a:pt x="8850" y="705"/>
                    <a:pt x="11205" y="3060"/>
                    <a:pt x="11205" y="5950"/>
                  </a:cubicBezTo>
                  <a:cubicBezTo>
                    <a:pt x="11205" y="8850"/>
                    <a:pt x="8850" y="11205"/>
                    <a:pt x="5951" y="11205"/>
                  </a:cubicBezTo>
                  <a:cubicBezTo>
                    <a:pt x="3051" y="11205"/>
                    <a:pt x="696" y="8850"/>
                    <a:pt x="696" y="5950"/>
                  </a:cubicBezTo>
                  <a:cubicBezTo>
                    <a:pt x="696" y="3060"/>
                    <a:pt x="3051" y="705"/>
                    <a:pt x="5951" y="705"/>
                  </a:cubicBezTo>
                  <a:close/>
                  <a:moveTo>
                    <a:pt x="5951" y="0"/>
                  </a:moveTo>
                  <a:cubicBezTo>
                    <a:pt x="2677" y="0"/>
                    <a:pt x="0" y="2676"/>
                    <a:pt x="0" y="5950"/>
                  </a:cubicBezTo>
                  <a:cubicBezTo>
                    <a:pt x="0" y="9233"/>
                    <a:pt x="2677" y="11901"/>
                    <a:pt x="5951" y="11901"/>
                  </a:cubicBezTo>
                  <a:cubicBezTo>
                    <a:pt x="9225" y="11901"/>
                    <a:pt x="11901" y="9233"/>
                    <a:pt x="11901" y="5950"/>
                  </a:cubicBezTo>
                  <a:cubicBezTo>
                    <a:pt x="11901" y="2676"/>
                    <a:pt x="9225" y="0"/>
                    <a:pt x="5951" y="0"/>
                  </a:cubicBezTo>
                  <a:close/>
                </a:path>
              </a:pathLst>
            </a:custGeom>
            <a:solidFill>
              <a:srgbClr val="A9F5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66" name="Google Shape;1266;p64"/>
          <p:cNvSpPr txBox="1"/>
          <p:nvPr/>
        </p:nvSpPr>
        <p:spPr>
          <a:xfrm>
            <a:off x="2115650" y="1177075"/>
            <a:ext cx="5776800" cy="6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Combining social networks and music discovery can be more fun/engaging</a:t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67" name="Google Shape;1267;p64"/>
          <p:cNvSpPr txBox="1"/>
          <p:nvPr/>
        </p:nvSpPr>
        <p:spPr>
          <a:xfrm>
            <a:off x="2115650" y="3344513"/>
            <a:ext cx="5776800" cy="6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Sharing music tastes can be hard for people that are shy</a:t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68" name="Google Shape;1268;p64"/>
          <p:cNvSpPr txBox="1"/>
          <p:nvPr/>
        </p:nvSpPr>
        <p:spPr>
          <a:xfrm>
            <a:off x="2115650" y="2217750"/>
            <a:ext cx="57768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People often like turning to friends for new music suggestions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2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73" name="Google Shape;1273;p65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74" name="Google Shape;1274;p65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75" name="Google Shape;1275;p65"/>
          <p:cNvSpPr/>
          <p:nvPr/>
        </p:nvSpPr>
        <p:spPr>
          <a:xfrm>
            <a:off x="409167" y="1404763"/>
            <a:ext cx="1743788" cy="1978611"/>
          </a:xfrm>
          <a:custGeom>
            <a:rect b="b" l="l" r="r" t="t"/>
            <a:pathLst>
              <a:path extrusionOk="0" h="11905" w="10491">
                <a:moveTo>
                  <a:pt x="9795" y="874"/>
                </a:moveTo>
                <a:lnTo>
                  <a:pt x="9795" y="2944"/>
                </a:lnTo>
                <a:lnTo>
                  <a:pt x="4219" y="4184"/>
                </a:lnTo>
                <a:lnTo>
                  <a:pt x="4219" y="2114"/>
                </a:lnTo>
                <a:lnTo>
                  <a:pt x="9795" y="874"/>
                </a:lnTo>
                <a:close/>
                <a:moveTo>
                  <a:pt x="8394" y="7021"/>
                </a:moveTo>
                <a:cubicBezTo>
                  <a:pt x="9161" y="7021"/>
                  <a:pt x="9786" y="7645"/>
                  <a:pt x="9786" y="8422"/>
                </a:cubicBezTo>
                <a:cubicBezTo>
                  <a:pt x="9786" y="9189"/>
                  <a:pt x="9161" y="9813"/>
                  <a:pt x="8394" y="9813"/>
                </a:cubicBezTo>
                <a:cubicBezTo>
                  <a:pt x="7618" y="9813"/>
                  <a:pt x="6994" y="9189"/>
                  <a:pt x="6994" y="8422"/>
                </a:cubicBezTo>
                <a:cubicBezTo>
                  <a:pt x="6994" y="7645"/>
                  <a:pt x="7618" y="7021"/>
                  <a:pt x="8394" y="7021"/>
                </a:cubicBezTo>
                <a:close/>
                <a:moveTo>
                  <a:pt x="2114" y="8422"/>
                </a:moveTo>
                <a:cubicBezTo>
                  <a:pt x="2881" y="8422"/>
                  <a:pt x="3506" y="9046"/>
                  <a:pt x="3506" y="9813"/>
                </a:cubicBezTo>
                <a:cubicBezTo>
                  <a:pt x="3506" y="10580"/>
                  <a:pt x="2881" y="11205"/>
                  <a:pt x="2114" y="11205"/>
                </a:cubicBezTo>
                <a:cubicBezTo>
                  <a:pt x="1347" y="11205"/>
                  <a:pt x="722" y="10580"/>
                  <a:pt x="722" y="9813"/>
                </a:cubicBezTo>
                <a:cubicBezTo>
                  <a:pt x="722" y="9046"/>
                  <a:pt x="1347" y="8422"/>
                  <a:pt x="2114" y="8422"/>
                </a:cubicBezTo>
                <a:close/>
                <a:moveTo>
                  <a:pt x="10491" y="0"/>
                </a:moveTo>
                <a:lnTo>
                  <a:pt x="3514" y="1552"/>
                </a:lnTo>
                <a:lnTo>
                  <a:pt x="3514" y="8252"/>
                </a:lnTo>
                <a:cubicBezTo>
                  <a:pt x="3145" y="7924"/>
                  <a:pt x="2657" y="7723"/>
                  <a:pt x="2124" y="7723"/>
                </a:cubicBezTo>
                <a:cubicBezTo>
                  <a:pt x="2091" y="7723"/>
                  <a:pt x="2058" y="7724"/>
                  <a:pt x="2025" y="7726"/>
                </a:cubicBezTo>
                <a:cubicBezTo>
                  <a:pt x="936" y="7770"/>
                  <a:pt x="62" y="8662"/>
                  <a:pt x="35" y="9751"/>
                </a:cubicBezTo>
                <a:cubicBezTo>
                  <a:pt x="1" y="10932"/>
                  <a:pt x="949" y="11904"/>
                  <a:pt x="2116" y="11904"/>
                </a:cubicBezTo>
                <a:cubicBezTo>
                  <a:pt x="2156" y="11904"/>
                  <a:pt x="2197" y="11903"/>
                  <a:pt x="2239" y="11901"/>
                </a:cubicBezTo>
                <a:cubicBezTo>
                  <a:pt x="3354" y="11838"/>
                  <a:pt x="4219" y="10902"/>
                  <a:pt x="4219" y="9786"/>
                </a:cubicBezTo>
                <a:lnTo>
                  <a:pt x="4219" y="4898"/>
                </a:lnTo>
                <a:lnTo>
                  <a:pt x="9795" y="3658"/>
                </a:lnTo>
                <a:lnTo>
                  <a:pt x="9795" y="6860"/>
                </a:lnTo>
                <a:cubicBezTo>
                  <a:pt x="9425" y="6524"/>
                  <a:pt x="8937" y="6323"/>
                  <a:pt x="8404" y="6323"/>
                </a:cubicBezTo>
                <a:cubicBezTo>
                  <a:pt x="8371" y="6323"/>
                  <a:pt x="8338" y="6324"/>
                  <a:pt x="8305" y="6325"/>
                </a:cubicBezTo>
                <a:cubicBezTo>
                  <a:pt x="7217" y="6379"/>
                  <a:pt x="6342" y="7271"/>
                  <a:pt x="6307" y="8359"/>
                </a:cubicBezTo>
                <a:cubicBezTo>
                  <a:pt x="6272" y="9545"/>
                  <a:pt x="7228" y="10512"/>
                  <a:pt x="8409" y="10512"/>
                </a:cubicBezTo>
                <a:cubicBezTo>
                  <a:pt x="8445" y="10512"/>
                  <a:pt x="8482" y="10511"/>
                  <a:pt x="8519" y="10509"/>
                </a:cubicBezTo>
                <a:cubicBezTo>
                  <a:pt x="9625" y="10447"/>
                  <a:pt x="10491" y="9510"/>
                  <a:pt x="10491" y="8395"/>
                </a:cubicBezTo>
                <a:lnTo>
                  <a:pt x="10491" y="0"/>
                </a:lnTo>
                <a:close/>
              </a:path>
            </a:pathLst>
          </a:custGeom>
          <a:solidFill>
            <a:srgbClr val="A9F5B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6" name="Google Shape;1276;p65"/>
          <p:cNvSpPr txBox="1"/>
          <p:nvPr/>
        </p:nvSpPr>
        <p:spPr>
          <a:xfrm>
            <a:off x="2501800" y="1340175"/>
            <a:ext cx="5929200" cy="21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What’s next?</a:t>
            </a:r>
            <a:endParaRPr b="1" sz="6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0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81" name="Google Shape;1281;p66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2" name="Google Shape;1282;p66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83" name="Google Shape;1283;p66"/>
          <p:cNvSpPr txBox="1"/>
          <p:nvPr>
            <p:ph type="title"/>
          </p:nvPr>
        </p:nvSpPr>
        <p:spPr>
          <a:xfrm>
            <a:off x="720000" y="4420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Final solution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284" name="Google Shape;1284;p66"/>
          <p:cNvSpPr txBox="1"/>
          <p:nvPr/>
        </p:nvSpPr>
        <p:spPr>
          <a:xfrm>
            <a:off x="626500" y="1014700"/>
            <a:ext cx="8213700" cy="6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Leveraging community for personalized music suggestions</a:t>
            </a:r>
            <a:endParaRPr b="1"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285" name="Google Shape;1285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0675" y="1636601"/>
            <a:ext cx="3835500" cy="2557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286" name="Google Shape;1286;p66"/>
          <p:cNvPicPr preferRelativeResize="0"/>
          <p:nvPr/>
        </p:nvPicPr>
        <p:blipFill rotWithShape="1">
          <a:blip r:embed="rId4">
            <a:alphaModFix/>
          </a:blip>
          <a:srcRect b="0" l="20183" r="20082" t="0"/>
          <a:stretch/>
        </p:blipFill>
        <p:spPr>
          <a:xfrm>
            <a:off x="5200525" y="1548525"/>
            <a:ext cx="2861400" cy="25545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91" name="Google Shape;1291;p67"/>
          <p:cNvCxnSpPr/>
          <p:nvPr/>
        </p:nvCxnSpPr>
        <p:spPr>
          <a:xfrm>
            <a:off x="2705200" y="4909513"/>
            <a:ext cx="606750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92" name="Google Shape;1292;p67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93" name="Google Shape;1293;p67"/>
          <p:cNvSpPr txBox="1"/>
          <p:nvPr>
            <p:ph type="title"/>
          </p:nvPr>
        </p:nvSpPr>
        <p:spPr>
          <a:xfrm>
            <a:off x="720000" y="4420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Final solution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294" name="Google Shape;1294;p67"/>
          <p:cNvSpPr txBox="1"/>
          <p:nvPr/>
        </p:nvSpPr>
        <p:spPr>
          <a:xfrm>
            <a:off x="742800" y="1014700"/>
            <a:ext cx="7893900" cy="32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"/>
              <a:buChar char="●"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Ethical implications:</a:t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365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"/>
              <a:buChar char="○"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Age range?</a:t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365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"/>
              <a:buChar char="○"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Ability to freely comment?</a:t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365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"/>
              <a:buChar char="○"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Privacy?</a:t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"/>
              <a:buChar char="●"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Who does it serve?</a:t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365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"/>
              <a:buChar char="○"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Everyday music listeners</a:t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365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"/>
              <a:buChar char="○"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Likely younger, tech-savvy people</a:t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"/>
              <a:buChar char="●"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Who might we leave out?</a:t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365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"/>
              <a:buChar char="○"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Those who are not social media savvy</a:t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365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"/>
              <a:buChar char="○"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Those who shy away from sharing their tastes online</a:t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8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68"/>
          <p:cNvSpPr txBox="1"/>
          <p:nvPr>
            <p:ph type="title"/>
          </p:nvPr>
        </p:nvSpPr>
        <p:spPr>
          <a:xfrm>
            <a:off x="1693100" y="1228650"/>
            <a:ext cx="56397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1300" name="Google Shape;1300;p68"/>
          <p:cNvSpPr txBox="1"/>
          <p:nvPr/>
        </p:nvSpPr>
        <p:spPr>
          <a:xfrm>
            <a:off x="904050" y="4539825"/>
            <a:ext cx="1526100" cy="32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CS 147</a:t>
            </a:r>
            <a:endParaRPr b="1"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FYP</a:t>
            </a:r>
            <a:endParaRPr sz="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usic App Interface Pitch Deck by Slidesgo">
  <a:themeElements>
    <a:clrScheme name="Simple Light">
      <a:dk1>
        <a:srgbClr val="17162E"/>
      </a:dk1>
      <a:lt1>
        <a:srgbClr val="FFFFFF"/>
      </a:lt1>
      <a:dk2>
        <a:srgbClr val="2A2747"/>
      </a:dk2>
      <a:lt2>
        <a:srgbClr val="A9F5B4"/>
      </a:lt2>
      <a:accent1>
        <a:srgbClr val="88C591"/>
      </a:accent1>
      <a:accent2>
        <a:srgbClr val="D5F979"/>
      </a:accent2>
      <a:accent3>
        <a:srgbClr val="A9F5B4"/>
      </a:accent3>
      <a:accent4>
        <a:srgbClr val="88C591"/>
      </a:accent4>
      <a:accent5>
        <a:srgbClr val="D5F979"/>
      </a:accent5>
      <a:accent6>
        <a:srgbClr val="A9F5B4"/>
      </a:accent6>
      <a:hlink>
        <a:srgbClr val="D5F97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