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Playfair Display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boldItalic.fntdata"/><Relationship Id="rId30" Type="http://schemas.openxmlformats.org/officeDocument/2006/relationships/font" Target="fonts/PlayfairDisplay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4c2885eb0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4c2885eb0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4c2885eb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4c2885eb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c3f4cc46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c3f4cc46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c2885eb0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c2885eb0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c2885fc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c2885fc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c3f4cc46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4c3f4cc46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4c2885eb0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4c2885eb0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c3f4cc46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4c3f4cc46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c3f4cc46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c3f4cc46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c3f4cc467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c3f4cc46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4c2885eb0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4c2885eb0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Common themes: experience over music - people they go with, more social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Surprises: It’s about the experience over the actual music, but is willing to spend more on certain artists and not others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Doesn’t go in big groups: will sometimes even go alone and meet people there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Contradiction: Both enjoyed smaller venues with more intimacy, but also enjoyed really big hype music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Love walking around and finding live music, but they also like to know when there’s a pattern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c3f4cc467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4c3f4cc46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4c2885eb0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4c2885eb0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c3f4cc467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4c3f4cc467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4c2885eb0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4c2885eb0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4c2885eb0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4c2885eb0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c3f4cc467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4c3f4cc467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c2885eb01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c2885eb01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4c2885eb0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4c2885eb0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4c3f4cc467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4c3f4cc467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4c3f4cc467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4c3f4cc467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pn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Live music: getting the experience</a:t>
            </a:r>
            <a:endParaRPr/>
          </a:p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Lizi Ottens, Steven Beckley, Max Murrell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9388" y="1553300"/>
            <a:ext cx="1609125" cy="16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6502338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Lizi</a:t>
            </a:r>
            <a:endParaRPr sz="2000"/>
          </a:p>
        </p:txBody>
      </p:sp>
      <p:sp>
        <p:nvSpPr>
          <p:cNvPr id="82" name="Google Shape;82;p15"/>
          <p:cNvSpPr txBox="1"/>
          <p:nvPr/>
        </p:nvSpPr>
        <p:spPr>
          <a:xfrm>
            <a:off x="885463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Max</a:t>
            </a:r>
            <a:endParaRPr sz="2000"/>
          </a:p>
        </p:txBody>
      </p:sp>
      <p:sp>
        <p:nvSpPr>
          <p:cNvPr id="83" name="Google Shape;83;p15"/>
          <p:cNvSpPr txBox="1"/>
          <p:nvPr/>
        </p:nvSpPr>
        <p:spPr>
          <a:xfrm>
            <a:off x="3620388" y="3852875"/>
            <a:ext cx="190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Steven</a:t>
            </a:r>
            <a:endParaRPr sz="2000"/>
          </a:p>
        </p:txBody>
      </p:sp>
      <p:sp>
        <p:nvSpPr>
          <p:cNvPr id="84" name="Google Shape;84;p15"/>
          <p:cNvSpPr/>
          <p:nvPr/>
        </p:nvSpPr>
        <p:spPr>
          <a:xfrm>
            <a:off x="3822450" y="1608313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1087525" y="1608300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4">
            <a:alphaModFix/>
          </a:blip>
          <a:srcRect b="17737" l="-1980" r="1979" t="7355"/>
          <a:stretch/>
        </p:blipFill>
        <p:spPr>
          <a:xfrm>
            <a:off x="3754820" y="1553312"/>
            <a:ext cx="1634353" cy="160912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3421938" y="1179475"/>
            <a:ext cx="2300100" cy="2356800"/>
          </a:xfrm>
          <a:prstGeom prst="donut">
            <a:avLst>
              <a:gd fmla="val 1593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6303900" y="1179450"/>
            <a:ext cx="2300100" cy="2356800"/>
          </a:xfrm>
          <a:prstGeom prst="donut">
            <a:avLst>
              <a:gd fmla="val 1593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5">
            <a:alphaModFix/>
          </a:blip>
          <a:srcRect b="10498" l="0" r="0" t="0"/>
          <a:stretch/>
        </p:blipFill>
        <p:spPr>
          <a:xfrm>
            <a:off x="1087675" y="1508750"/>
            <a:ext cx="1542300" cy="1609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Domain: Live Music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490250" y="450150"/>
            <a:ext cx="8263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Needfinding Methodology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Participants</a:t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5867975" y="2826800"/>
            <a:ext cx="2877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Terry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/>
              <a:t>Waiting at the bar of a local restaurant with excellent </a:t>
            </a:r>
            <a:r>
              <a:rPr i="1" lang="en" sz="2000"/>
              <a:t>recurring </a:t>
            </a:r>
            <a:r>
              <a:rPr i="1" lang="en" sz="2000"/>
              <a:t>live Jazz music.</a:t>
            </a:r>
            <a:endParaRPr i="1" sz="2000"/>
          </a:p>
        </p:txBody>
      </p:sp>
      <p:sp>
        <p:nvSpPr>
          <p:cNvPr id="106" name="Google Shape;106;p18"/>
          <p:cNvSpPr txBox="1"/>
          <p:nvPr/>
        </p:nvSpPr>
        <p:spPr>
          <a:xfrm>
            <a:off x="707550" y="2826800"/>
            <a:ext cx="2400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Evan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/>
              <a:t>A Harvard student recruited for the number of concerts they attend</a:t>
            </a:r>
            <a:endParaRPr i="1" sz="2000"/>
          </a:p>
        </p:txBody>
      </p:sp>
      <p:sp>
        <p:nvSpPr>
          <p:cNvPr id="107" name="Google Shape;107;p18"/>
          <p:cNvSpPr txBox="1"/>
          <p:nvPr/>
        </p:nvSpPr>
        <p:spPr>
          <a:xfrm>
            <a:off x="3182850" y="2826800"/>
            <a:ext cx="2778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Easha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/>
              <a:t>A Stanford student recruited for their experience as a performer</a:t>
            </a:r>
            <a:endParaRPr i="1" sz="2000"/>
          </a:p>
        </p:txBody>
      </p:sp>
      <p:sp>
        <p:nvSpPr>
          <p:cNvPr id="108" name="Google Shape;108;p18"/>
          <p:cNvSpPr/>
          <p:nvPr/>
        </p:nvSpPr>
        <p:spPr>
          <a:xfrm>
            <a:off x="3822450" y="1151113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1087525" y="1151100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6557375" y="1228538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525" y="1156963"/>
            <a:ext cx="1499100" cy="1530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975" y="1486012"/>
            <a:ext cx="991900" cy="872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038" y="1510950"/>
            <a:ext cx="991921" cy="82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questions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What role does music </a:t>
            </a:r>
            <a:r>
              <a:rPr lang="en" sz="1500"/>
              <a:t>play</a:t>
            </a:r>
            <a:r>
              <a:rPr lang="en" sz="1500"/>
              <a:t> in your life?</a:t>
            </a:r>
            <a:endParaRPr sz="15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How often do you listen to music?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Do you make music at all?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Which genres appeal to you the most?</a:t>
            </a:r>
            <a:endParaRPr sz="13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How </a:t>
            </a:r>
            <a:r>
              <a:rPr lang="en" sz="1500"/>
              <a:t>often do you attend live music events?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Do you prefer live music or recorded music?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What might prevent you from going to a live event?</a:t>
            </a:r>
            <a:endParaRPr sz="1500"/>
          </a:p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What’s your favorite part about live music?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What’s your least favorite part?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Tell me about a fun concert you’ve been to?</a:t>
            </a:r>
            <a:endParaRPr sz="1500"/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What was fun about it?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lang="en" sz="1500"/>
              <a:t>What other types of things do you like to do for fun?</a:t>
            </a:r>
            <a:endParaRPr sz="1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490250" y="450150"/>
            <a:ext cx="8263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 Results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/>
              <a:t>Joy [Akala] was cool because more so than the music, I was really into the atmosphere and the environment.  It made me realize why people go to live concerts.</a:t>
            </a:r>
            <a:r>
              <a:rPr lang="en"/>
              <a:t>”</a:t>
            </a:r>
            <a:endParaRPr/>
          </a:p>
        </p:txBody>
      </p:sp>
      <p:sp>
        <p:nvSpPr>
          <p:cNvPr id="131" name="Google Shape;131;p21"/>
          <p:cNvSpPr txBox="1"/>
          <p:nvPr/>
        </p:nvSpPr>
        <p:spPr>
          <a:xfrm>
            <a:off x="6255700" y="3411750"/>
            <a:ext cx="2567100" cy="1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b="1"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Easha</a:t>
            </a: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19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2" name="Google Shape;132;p21"/>
          <p:cNvSpPr/>
          <p:nvPr/>
        </p:nvSpPr>
        <p:spPr>
          <a:xfrm>
            <a:off x="6789700" y="1379713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3288" y="1717963"/>
            <a:ext cx="991921" cy="82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“It unifies people. You can play music in any country and someone will start tapping their foot”</a:t>
            </a:r>
            <a:endParaRPr/>
          </a:p>
        </p:txBody>
      </p:sp>
      <p:sp>
        <p:nvSpPr>
          <p:cNvPr id="139" name="Google Shape;139;p22"/>
          <p:cNvSpPr txBox="1"/>
          <p:nvPr/>
        </p:nvSpPr>
        <p:spPr>
          <a:xfrm>
            <a:off x="6255700" y="3411750"/>
            <a:ext cx="2567100" cy="1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b="1"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Evan,</a:t>
            </a: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on what music means to him</a:t>
            </a:r>
            <a:endParaRPr sz="1900"/>
          </a:p>
        </p:txBody>
      </p:sp>
      <p:pic>
        <p:nvPicPr>
          <p:cNvPr id="140" name="Google Shape;14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4400" y="1040175"/>
            <a:ext cx="2009700" cy="2051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/>
              <a:t>"First I wanted good food. Turned out they had live music and it's frequent!"</a:t>
            </a:r>
            <a:r>
              <a:rPr lang="en"/>
              <a:t>”</a:t>
            </a:r>
            <a:endParaRPr/>
          </a:p>
        </p:txBody>
      </p:sp>
      <p:sp>
        <p:nvSpPr>
          <p:cNvPr id="146" name="Google Shape;146;p23"/>
          <p:cNvSpPr txBox="1"/>
          <p:nvPr/>
        </p:nvSpPr>
        <p:spPr>
          <a:xfrm>
            <a:off x="6255700" y="3411750"/>
            <a:ext cx="2567100" cy="12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b="1"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Terry, </a:t>
            </a: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on finding live music</a:t>
            </a:r>
            <a:r>
              <a:rPr lang="en" sz="1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19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7" name="Google Shape;147;p23"/>
          <p:cNvSpPr/>
          <p:nvPr/>
        </p:nvSpPr>
        <p:spPr>
          <a:xfrm>
            <a:off x="6789700" y="1379713"/>
            <a:ext cx="1499100" cy="1499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7013" y="1661090"/>
            <a:ext cx="1064478" cy="93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490250" y="450150"/>
            <a:ext cx="8263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203" y="0"/>
            <a:ext cx="57055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Contradictions</a:t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 music events for Terry are about the </a:t>
            </a:r>
            <a:r>
              <a:rPr b="1" lang="en"/>
              <a:t>experience</a:t>
            </a:r>
            <a:r>
              <a:rPr lang="en"/>
              <a:t> and </a:t>
            </a:r>
            <a:r>
              <a:rPr b="1" lang="en"/>
              <a:t>people</a:t>
            </a:r>
            <a:r>
              <a:rPr lang="en"/>
              <a:t> they’re with; however, they </a:t>
            </a:r>
            <a:r>
              <a:rPr b="1" lang="en"/>
              <a:t>don’t always attend with a gr</a:t>
            </a:r>
            <a:r>
              <a:rPr b="1" lang="en"/>
              <a:t>oup</a:t>
            </a:r>
            <a:r>
              <a:rPr lang="en"/>
              <a:t> of people but </a:t>
            </a:r>
            <a:r>
              <a:rPr b="1" lang="en"/>
              <a:t>consistently follow</a:t>
            </a:r>
            <a:r>
              <a:rPr lang="en"/>
              <a:t> what events others are going to.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Insight 💡: We wonder if this means that </a:t>
            </a:r>
            <a:r>
              <a:rPr b="1" lang="en"/>
              <a:t>social connection</a:t>
            </a:r>
            <a:r>
              <a:rPr lang="en"/>
              <a:t> is a key part of the </a:t>
            </a:r>
            <a:r>
              <a:rPr b="1" lang="en"/>
              <a:t>live music experience</a:t>
            </a:r>
            <a:r>
              <a:rPr lang="en"/>
              <a:t>, even if people aren’t physically present at the type of event in-person.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Contradictions</a:t>
            </a:r>
            <a:endParaRPr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311700" y="1417800"/>
            <a:ext cx="8520600" cy="326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 events for Evan are about the experience more so than the actual music, but Evan says that he goes to concerts of artists that he follows and listens to.</a:t>
            </a: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Insight 💡: We wonder if this means that the experience is more than just the ambiance and vibe, there’s also an element of fandom and seeing artists that you know.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Evan says he listens to a variety of genres of music, but when he talked about the concerts he had been to and his experiences, they were all rap concerts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 💡: If live music is about the experience, maybe there is something greater about the experience of rap concerts specifically that draws in people like Evan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Surprises</a:t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Doesn’t go in big groups: will sometimes even go alone and meet people there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 💡: </a:t>
            </a:r>
            <a:r>
              <a:rPr lang="en">
                <a:solidFill>
                  <a:schemeClr val="dk1"/>
                </a:solidFill>
              </a:rPr>
              <a:t>Live music is more about the experience to them than the actual music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Terry, live events are “about good music and good people.”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Insight 💡: We wonder if this means that</a:t>
            </a:r>
            <a:r>
              <a:rPr b="1" lang="en"/>
              <a:t> </a:t>
            </a:r>
            <a:r>
              <a:rPr lang="en"/>
              <a:t>live music is desirable </a:t>
            </a:r>
            <a:r>
              <a:rPr b="1" lang="en"/>
              <a:t>not only for listening</a:t>
            </a:r>
            <a:r>
              <a:rPr lang="en"/>
              <a:t> but for </a:t>
            </a:r>
            <a:r>
              <a:rPr b="1" lang="en"/>
              <a:t>social connection</a:t>
            </a:r>
            <a:r>
              <a:rPr lang="en"/>
              <a:t> or a </a:t>
            </a:r>
            <a:r>
              <a:rPr b="1" lang="en"/>
              <a:t>unique experience</a:t>
            </a:r>
            <a:r>
              <a:rPr lang="en"/>
              <a:t>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Tensions </a:t>
            </a:r>
            <a:endParaRPr/>
          </a:p>
        </p:txBody>
      </p:sp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Terry really enjoys </a:t>
            </a:r>
            <a:r>
              <a:rPr b="1" lang="en"/>
              <a:t>spontaneously</a:t>
            </a:r>
            <a:r>
              <a:rPr lang="en"/>
              <a:t> dropping in on live music events he </a:t>
            </a:r>
            <a:r>
              <a:rPr b="1" lang="en"/>
              <a:t>discovers</a:t>
            </a:r>
            <a:r>
              <a:rPr lang="en"/>
              <a:t> in coffee shops, restaurants, parks or venues while walking around a city, but primarily ends up </a:t>
            </a:r>
            <a:r>
              <a:rPr b="1" lang="en"/>
              <a:t>defaulting</a:t>
            </a:r>
            <a:r>
              <a:rPr lang="en"/>
              <a:t> to his favorite live music venues instead.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Insight 💡: We wonder if this means that </a:t>
            </a:r>
            <a:r>
              <a:rPr b="1" lang="en"/>
              <a:t>new live music events / venues are highly desirable</a:t>
            </a:r>
            <a:r>
              <a:rPr lang="en"/>
              <a:t>, but difficult to discover spontaneously without more help.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Surprises</a:t>
            </a:r>
            <a:endParaRPr/>
          </a:p>
        </p:txBody>
      </p:sp>
      <p:sp>
        <p:nvSpPr>
          <p:cNvPr id="188" name="Google Shape;188;p30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Evan gets annoyed when people have their phones out the whole time</a:t>
            </a:r>
            <a:br>
              <a:rPr lang="en"/>
            </a:br>
            <a:br>
              <a:rPr lang="en"/>
            </a:br>
            <a:r>
              <a:rPr lang="en"/>
              <a:t>Insight 💡: We wonder if there is a way that we can encourage people to enjoy live music without recording it or taking pictures on their phone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Evan is very frustrated with the inflated resale prices of concerts (especially rap concerts) and feels like only certain artists are worth the price of the ticket</a:t>
            </a:r>
            <a:br>
              <a:rPr lang="en"/>
            </a:br>
            <a:br>
              <a:rPr lang="en"/>
            </a:br>
            <a:r>
              <a:rPr lang="en"/>
              <a:t>Insight 💡: We wonder if people would enjoy live music events more if they didn’t have to worry about the prices of the tickets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Insights and Needs</a:t>
            </a:r>
            <a:endParaRPr/>
          </a:p>
        </p:txBody>
      </p:sp>
      <p:sp>
        <p:nvSpPr>
          <p:cNvPr id="194" name="Google Shape;194;p31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Common themes in our insights: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Music as a social 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Prices making live music less </a:t>
            </a:r>
            <a:r>
              <a:rPr lang="en"/>
              <a:t>desirable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Experience of live music evokes emotions of excitement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wonder if this means that we can encourage more people to attend live music by: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Shifting the perception of live music to be more about the social aspect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Making concerts and live music more accessible price wise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Making concerts more discoverable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205" name="Google Shape;205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interviews: get a wider variety of perspectives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Narrow down the problem within the space of live music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Brainstorm HMW statements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