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Poiret One"/>
      <p:regular r:id="rId42"/>
    </p:embeddedFont>
    <p:embeddedFont>
      <p:font typeface="Oxygen Light"/>
      <p:regular r:id="rId43"/>
      <p:bold r:id="rId44"/>
    </p:embeddedFont>
    <p:embeddedFont>
      <p:font typeface="Oxygen"/>
      <p:regular r:id="rId45"/>
      <p:bold r:id="rId46"/>
    </p:embeddedFont>
    <p:embeddedFont>
      <p:font typeface="Anaheim"/>
      <p:regular r:id="rId47"/>
    </p:embeddedFont>
    <p:embeddedFont>
      <p:font typeface="Bebas Neue"/>
      <p:regular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PoiretOne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OxygenLight-bold.fntdata"/><Relationship Id="rId21" Type="http://schemas.openxmlformats.org/officeDocument/2006/relationships/slide" Target="slides/slide16.xml"/><Relationship Id="rId43" Type="http://schemas.openxmlformats.org/officeDocument/2006/relationships/font" Target="fonts/OxygenLight-regular.fntdata"/><Relationship Id="rId24" Type="http://schemas.openxmlformats.org/officeDocument/2006/relationships/slide" Target="slides/slide19.xml"/><Relationship Id="rId46" Type="http://schemas.openxmlformats.org/officeDocument/2006/relationships/font" Target="fonts/Oxygen-bold.fntdata"/><Relationship Id="rId23" Type="http://schemas.openxmlformats.org/officeDocument/2006/relationships/slide" Target="slides/slide18.xml"/><Relationship Id="rId45" Type="http://schemas.openxmlformats.org/officeDocument/2006/relationships/font" Target="fonts/Oxyge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BebasNeue-regular.fntdata"/><Relationship Id="rId25" Type="http://schemas.openxmlformats.org/officeDocument/2006/relationships/slide" Target="slides/slide20.xml"/><Relationship Id="rId47" Type="http://schemas.openxmlformats.org/officeDocument/2006/relationships/font" Target="fonts/Anaheim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8bc58de1c6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8bc58de1c6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bc58de1c6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8bc58de1c6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bc58de1c6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8bc58de1c6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8bc58de1c6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8bc58de1c6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bc58de1c6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8bc58de1c6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8c54b673d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8c54b673d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bc58de1c6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8bc58de1c6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8bc58de1c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8bc58de1c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8bc58de1c6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8bc58de1c6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8bc58de1c6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8bc58de1c6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8bc58de1c6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8bc58de1c6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8c54b673d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8c54b673d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8bc58de1c6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8bc58de1c6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8bc58de1c6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8bc58de1c6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8c54b673d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8c54b673d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8bc58de1c6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8bc58de1c6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8bc58de1c6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8bc58de1c6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8bc58de1c6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8bc58de1c6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8c54b673d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8c54b673d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8c54b673d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8c54b673d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8c54b673d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8c54b673d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8c54b673d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8c54b673d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8c589337f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8c589337f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8c589337f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8c589337f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8c589337f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8c589337f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8c6448241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8c6448241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8c644824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8c644824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8c6448241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8c6448241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8c6448241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8c6448241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8c6448241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8c6448241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8c6448241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8c6448241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4dd5ede67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4dd5ede67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4dd5ede67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24dd5ede67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4dd5ede678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4dd5ede678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8bc58de1c6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28bc58de1c6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www.flaticon.com/" TargetMode="External"/><Relationship Id="rId5" Type="http://schemas.openxmlformats.org/officeDocument/2006/relationships/hyperlink" Target="https://www.freepik.com/" TargetMode="External"/><Relationship Id="rId6" Type="http://schemas.openxmlformats.org/officeDocument/2006/relationships/hyperlink" Target="https://www.freepik.com/" TargetMode="Externa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400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4149000" y="970200"/>
            <a:ext cx="3852000" cy="24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b="1" sz="4400"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149000" y="3380700"/>
            <a:ext cx="3852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Oxygen"/>
                <a:ea typeface="Oxygen"/>
                <a:cs typeface="Oxygen"/>
                <a:sym typeface="Oxyge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5139007" y="2342625"/>
            <a:ext cx="328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1"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5138900" y="1106175"/>
            <a:ext cx="3285000" cy="126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b="1"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5139001" y="3323950"/>
            <a:ext cx="3285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703800" y="24913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4913600" y="2491350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3" type="subTitle"/>
          </p:nvPr>
        </p:nvSpPr>
        <p:spPr>
          <a:xfrm>
            <a:off x="703800" y="3001175"/>
            <a:ext cx="34941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4" type="subTitle"/>
          </p:nvPr>
        </p:nvSpPr>
        <p:spPr>
          <a:xfrm>
            <a:off x="4913600" y="3001175"/>
            <a:ext cx="35103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/>
          <p:nvPr>
            <p:ph type="title"/>
          </p:nvPr>
        </p:nvSpPr>
        <p:spPr>
          <a:xfrm>
            <a:off x="2433000" y="1371169"/>
            <a:ext cx="4278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subTitle"/>
          </p:nvPr>
        </p:nvSpPr>
        <p:spPr>
          <a:xfrm>
            <a:off x="2433000" y="2441425"/>
            <a:ext cx="42780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/>
          <p:nvPr>
            <p:ph type="title"/>
          </p:nvPr>
        </p:nvSpPr>
        <p:spPr>
          <a:xfrm>
            <a:off x="1388100" y="1693050"/>
            <a:ext cx="6367800" cy="17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/>
          <p:nvPr>
            <p:ph type="title"/>
          </p:nvPr>
        </p:nvSpPr>
        <p:spPr>
          <a:xfrm>
            <a:off x="2433000" y="1330038"/>
            <a:ext cx="4278000" cy="16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8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775600" y="3100075"/>
            <a:ext cx="35928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 rotWithShape="1">
          <a:blip r:embed="rId2">
            <a:alphaModFix/>
          </a:blip>
          <a:srcRect b="10" l="56623" r="0" t="0"/>
          <a:stretch/>
        </p:blipFill>
        <p:spPr>
          <a:xfrm>
            <a:off x="5177825" y="0"/>
            <a:ext cx="396617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/>
          <p:nvPr>
            <p:ph type="title"/>
          </p:nvPr>
        </p:nvSpPr>
        <p:spPr>
          <a:xfrm>
            <a:off x="4781550" y="1416450"/>
            <a:ext cx="3642600" cy="186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5452800" y="3276450"/>
            <a:ext cx="29712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title"/>
          </p:nvPr>
        </p:nvSpPr>
        <p:spPr>
          <a:xfrm>
            <a:off x="720000" y="28044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" name="Google Shape;54;p13"/>
          <p:cNvSpPr txBox="1"/>
          <p:nvPr>
            <p:ph hasCustomPrompt="1" idx="2" type="title"/>
          </p:nvPr>
        </p:nvSpPr>
        <p:spPr>
          <a:xfrm>
            <a:off x="720000" y="1589526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20000" y="3177110"/>
            <a:ext cx="2336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3" type="title"/>
          </p:nvPr>
        </p:nvSpPr>
        <p:spPr>
          <a:xfrm>
            <a:off x="3403800" y="28044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13"/>
          <p:cNvSpPr txBox="1"/>
          <p:nvPr>
            <p:ph hasCustomPrompt="1" idx="4" type="title"/>
          </p:nvPr>
        </p:nvSpPr>
        <p:spPr>
          <a:xfrm>
            <a:off x="3403800" y="1589526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/>
          <p:nvPr>
            <p:ph idx="5" type="subTitle"/>
          </p:nvPr>
        </p:nvSpPr>
        <p:spPr>
          <a:xfrm>
            <a:off x="3403800" y="3177110"/>
            <a:ext cx="2336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6" type="title"/>
          </p:nvPr>
        </p:nvSpPr>
        <p:spPr>
          <a:xfrm>
            <a:off x="6087600" y="28044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7" type="title"/>
          </p:nvPr>
        </p:nvSpPr>
        <p:spPr>
          <a:xfrm>
            <a:off x="6087600" y="1589526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8" type="subTitle"/>
          </p:nvPr>
        </p:nvSpPr>
        <p:spPr>
          <a:xfrm>
            <a:off x="6087600" y="3177110"/>
            <a:ext cx="2336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9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USTOM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type="title"/>
          </p:nvPr>
        </p:nvSpPr>
        <p:spPr>
          <a:xfrm>
            <a:off x="720000" y="685600"/>
            <a:ext cx="4211100" cy="34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4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720000" y="1452575"/>
            <a:ext cx="4461600" cy="28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/>
          <p:nvPr>
            <p:ph type="title"/>
          </p:nvPr>
        </p:nvSpPr>
        <p:spPr>
          <a:xfrm>
            <a:off x="2290025" y="3353475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1454700" y="2052475"/>
            <a:ext cx="6234600" cy="12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8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1057950" y="3689600"/>
            <a:ext cx="2785800" cy="9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5275850" y="3689600"/>
            <a:ext cx="2785800" cy="9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1057800" y="3128600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5275850" y="3128600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2" type="title"/>
          </p:nvPr>
        </p:nvSpPr>
        <p:spPr>
          <a:xfrm>
            <a:off x="720000" y="29485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18"/>
          <p:cNvSpPr txBox="1"/>
          <p:nvPr>
            <p:ph idx="1" type="subTitle"/>
          </p:nvPr>
        </p:nvSpPr>
        <p:spPr>
          <a:xfrm>
            <a:off x="720000" y="3315275"/>
            <a:ext cx="23364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3" type="title"/>
          </p:nvPr>
        </p:nvSpPr>
        <p:spPr>
          <a:xfrm>
            <a:off x="3403800" y="29485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18"/>
          <p:cNvSpPr txBox="1"/>
          <p:nvPr>
            <p:ph idx="4" type="subTitle"/>
          </p:nvPr>
        </p:nvSpPr>
        <p:spPr>
          <a:xfrm>
            <a:off x="3403800" y="3315275"/>
            <a:ext cx="23364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5" type="title"/>
          </p:nvPr>
        </p:nvSpPr>
        <p:spPr>
          <a:xfrm>
            <a:off x="6087600" y="294853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18"/>
          <p:cNvSpPr txBox="1"/>
          <p:nvPr>
            <p:ph idx="6" type="subTitle"/>
          </p:nvPr>
        </p:nvSpPr>
        <p:spPr>
          <a:xfrm>
            <a:off x="6087600" y="3315275"/>
            <a:ext cx="23364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2" type="title"/>
          </p:nvPr>
        </p:nvSpPr>
        <p:spPr>
          <a:xfrm>
            <a:off x="1811453" y="1479425"/>
            <a:ext cx="2480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19"/>
          <p:cNvSpPr txBox="1"/>
          <p:nvPr>
            <p:ph idx="1" type="subTitle"/>
          </p:nvPr>
        </p:nvSpPr>
        <p:spPr>
          <a:xfrm>
            <a:off x="1811453" y="1851750"/>
            <a:ext cx="248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3" type="title"/>
          </p:nvPr>
        </p:nvSpPr>
        <p:spPr>
          <a:xfrm>
            <a:off x="5749500" y="1479425"/>
            <a:ext cx="2480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19"/>
          <p:cNvSpPr txBox="1"/>
          <p:nvPr>
            <p:ph idx="4" type="subTitle"/>
          </p:nvPr>
        </p:nvSpPr>
        <p:spPr>
          <a:xfrm>
            <a:off x="5749500" y="1851752"/>
            <a:ext cx="24801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5" type="title"/>
          </p:nvPr>
        </p:nvSpPr>
        <p:spPr>
          <a:xfrm>
            <a:off x="1811450" y="3091625"/>
            <a:ext cx="2480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19"/>
          <p:cNvSpPr txBox="1"/>
          <p:nvPr>
            <p:ph idx="6" type="subTitle"/>
          </p:nvPr>
        </p:nvSpPr>
        <p:spPr>
          <a:xfrm>
            <a:off x="1811450" y="3463950"/>
            <a:ext cx="24801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7" type="title"/>
          </p:nvPr>
        </p:nvSpPr>
        <p:spPr>
          <a:xfrm>
            <a:off x="5749500" y="3091623"/>
            <a:ext cx="2480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19"/>
          <p:cNvSpPr txBox="1"/>
          <p:nvPr>
            <p:ph idx="8" type="subTitle"/>
          </p:nvPr>
        </p:nvSpPr>
        <p:spPr>
          <a:xfrm>
            <a:off x="5749500" y="3463950"/>
            <a:ext cx="24801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10" l="0" r="0" t="0"/>
          <a:stretch/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2" type="title"/>
          </p:nvPr>
        </p:nvSpPr>
        <p:spPr>
          <a:xfrm>
            <a:off x="788550" y="1881312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5" name="Google Shape;105;p20"/>
          <p:cNvSpPr txBox="1"/>
          <p:nvPr>
            <p:ph idx="1" type="subTitle"/>
          </p:nvPr>
        </p:nvSpPr>
        <p:spPr>
          <a:xfrm>
            <a:off x="720013" y="2193175"/>
            <a:ext cx="24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3" type="title"/>
          </p:nvPr>
        </p:nvSpPr>
        <p:spPr>
          <a:xfrm>
            <a:off x="3419250" y="1881312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7" name="Google Shape;107;p20"/>
          <p:cNvSpPr txBox="1"/>
          <p:nvPr>
            <p:ph idx="4" type="subTitle"/>
          </p:nvPr>
        </p:nvSpPr>
        <p:spPr>
          <a:xfrm>
            <a:off x="3331962" y="2193175"/>
            <a:ext cx="248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5" type="title"/>
          </p:nvPr>
        </p:nvSpPr>
        <p:spPr>
          <a:xfrm>
            <a:off x="788550" y="3749587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9" name="Google Shape;109;p20"/>
          <p:cNvSpPr txBox="1"/>
          <p:nvPr>
            <p:ph idx="6" type="subTitle"/>
          </p:nvPr>
        </p:nvSpPr>
        <p:spPr>
          <a:xfrm>
            <a:off x="720000" y="4061350"/>
            <a:ext cx="24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7" type="title"/>
          </p:nvPr>
        </p:nvSpPr>
        <p:spPr>
          <a:xfrm>
            <a:off x="3419250" y="3749587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1" name="Google Shape;111;p20"/>
          <p:cNvSpPr txBox="1"/>
          <p:nvPr>
            <p:ph idx="8" type="subTitle"/>
          </p:nvPr>
        </p:nvSpPr>
        <p:spPr>
          <a:xfrm>
            <a:off x="3331950" y="4061350"/>
            <a:ext cx="248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9" type="title"/>
          </p:nvPr>
        </p:nvSpPr>
        <p:spPr>
          <a:xfrm>
            <a:off x="6049924" y="1881312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3" name="Google Shape;113;p20"/>
          <p:cNvSpPr txBox="1"/>
          <p:nvPr>
            <p:ph idx="13" type="subTitle"/>
          </p:nvPr>
        </p:nvSpPr>
        <p:spPr>
          <a:xfrm>
            <a:off x="5981387" y="2193175"/>
            <a:ext cx="24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0"/>
          <p:cNvSpPr txBox="1"/>
          <p:nvPr>
            <p:ph idx="14" type="title"/>
          </p:nvPr>
        </p:nvSpPr>
        <p:spPr>
          <a:xfrm>
            <a:off x="6049924" y="3749587"/>
            <a:ext cx="2305500" cy="4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5" name="Google Shape;115;p20"/>
          <p:cNvSpPr txBox="1"/>
          <p:nvPr>
            <p:ph idx="15" type="subTitle"/>
          </p:nvPr>
        </p:nvSpPr>
        <p:spPr>
          <a:xfrm>
            <a:off x="5981374" y="4061350"/>
            <a:ext cx="244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e text 3">
  <p:cSld name="CUSTOM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>
            <p:ph idx="1" type="subTitle"/>
          </p:nvPr>
        </p:nvSpPr>
        <p:spPr>
          <a:xfrm>
            <a:off x="1759800" y="2006750"/>
            <a:ext cx="2659800" cy="19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>
            <p:ph idx="1" type="subTitle"/>
          </p:nvPr>
        </p:nvSpPr>
        <p:spPr>
          <a:xfrm>
            <a:off x="4281625" y="2006750"/>
            <a:ext cx="2659800" cy="19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" type="subTitle"/>
          </p:nvPr>
        </p:nvSpPr>
        <p:spPr>
          <a:xfrm>
            <a:off x="1759800" y="2006750"/>
            <a:ext cx="2659800" cy="19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5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4" name="Google Shape;134;p25"/>
          <p:cNvSpPr txBox="1"/>
          <p:nvPr>
            <p:ph idx="1" type="subTitle"/>
          </p:nvPr>
        </p:nvSpPr>
        <p:spPr>
          <a:xfrm>
            <a:off x="1284000" y="1246025"/>
            <a:ext cx="6576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hasCustomPrompt="1" idx="2" type="title"/>
          </p:nvPr>
        </p:nvSpPr>
        <p:spPr>
          <a:xfrm>
            <a:off x="1284000" y="1996138"/>
            <a:ext cx="6576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6" name="Google Shape;136;p25"/>
          <p:cNvSpPr txBox="1"/>
          <p:nvPr>
            <p:ph idx="3" type="subTitle"/>
          </p:nvPr>
        </p:nvSpPr>
        <p:spPr>
          <a:xfrm>
            <a:off x="1284000" y="2702163"/>
            <a:ext cx="6576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hasCustomPrompt="1" idx="4" type="title"/>
          </p:nvPr>
        </p:nvSpPr>
        <p:spPr>
          <a:xfrm>
            <a:off x="1284000" y="3452288"/>
            <a:ext cx="65760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" name="Google Shape;138;p25"/>
          <p:cNvSpPr txBox="1"/>
          <p:nvPr>
            <p:ph idx="5" type="subTitle"/>
          </p:nvPr>
        </p:nvSpPr>
        <p:spPr>
          <a:xfrm>
            <a:off x="1284000" y="4158313"/>
            <a:ext cx="6576000" cy="4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9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>
            <p:ph type="title"/>
          </p:nvPr>
        </p:nvSpPr>
        <p:spPr>
          <a:xfrm>
            <a:off x="720107" y="2342625"/>
            <a:ext cx="328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2" name="Google Shape;142;p26"/>
          <p:cNvSpPr txBox="1"/>
          <p:nvPr>
            <p:ph hasCustomPrompt="1" idx="2" type="title"/>
          </p:nvPr>
        </p:nvSpPr>
        <p:spPr>
          <a:xfrm>
            <a:off x="720000" y="1106175"/>
            <a:ext cx="3285000" cy="126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26"/>
          <p:cNvSpPr txBox="1"/>
          <p:nvPr>
            <p:ph idx="1" type="subTitle"/>
          </p:nvPr>
        </p:nvSpPr>
        <p:spPr>
          <a:xfrm>
            <a:off x="720101" y="3323950"/>
            <a:ext cx="3285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0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 txBox="1"/>
          <p:nvPr>
            <p:ph type="title"/>
          </p:nvPr>
        </p:nvSpPr>
        <p:spPr>
          <a:xfrm>
            <a:off x="2929500" y="2342625"/>
            <a:ext cx="3285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7" name="Google Shape;147;p27"/>
          <p:cNvSpPr txBox="1"/>
          <p:nvPr>
            <p:ph hasCustomPrompt="1" idx="2" type="title"/>
          </p:nvPr>
        </p:nvSpPr>
        <p:spPr>
          <a:xfrm>
            <a:off x="2929500" y="1106175"/>
            <a:ext cx="3285000" cy="126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8" name="Google Shape;148;p27"/>
          <p:cNvSpPr txBox="1"/>
          <p:nvPr>
            <p:ph idx="1" type="subTitle"/>
          </p:nvPr>
        </p:nvSpPr>
        <p:spPr>
          <a:xfrm>
            <a:off x="2929500" y="3323950"/>
            <a:ext cx="3285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 txBox="1"/>
          <p:nvPr>
            <p:ph type="ctrTitle"/>
          </p:nvPr>
        </p:nvSpPr>
        <p:spPr>
          <a:xfrm>
            <a:off x="4096775" y="540100"/>
            <a:ext cx="4325700" cy="9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2" name="Google Shape;152;p28"/>
          <p:cNvSpPr txBox="1"/>
          <p:nvPr>
            <p:ph idx="1" type="subTitle"/>
          </p:nvPr>
        </p:nvSpPr>
        <p:spPr>
          <a:xfrm>
            <a:off x="4096775" y="1524100"/>
            <a:ext cx="4325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3" name="Google Shape;153;p28"/>
          <p:cNvSpPr txBox="1"/>
          <p:nvPr/>
        </p:nvSpPr>
        <p:spPr>
          <a:xfrm>
            <a:off x="4409075" y="3137600"/>
            <a:ext cx="37011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CREDITS: This presentation template was created by </a:t>
            </a:r>
            <a:r>
              <a:rPr lang="en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, including icons by </a:t>
            </a:r>
            <a:r>
              <a:rPr lang="en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, infographics &amp; images by</a:t>
            </a:r>
            <a:r>
              <a:rPr lang="en">
                <a:solidFill>
                  <a:schemeClr val="lt2"/>
                </a:solidFill>
                <a:uFill>
                  <a:noFill/>
                </a:uFill>
                <a:latin typeface="Oxygen"/>
                <a:ea typeface="Oxygen"/>
                <a:cs typeface="Oxygen"/>
                <a:sym typeface="Oxyge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rPr>
              <a:t>.</a:t>
            </a:r>
            <a:endParaRPr>
              <a:solidFill>
                <a:schemeClr val="lt2"/>
              </a:solidFill>
              <a:latin typeface="Oxygen"/>
              <a:ea typeface="Oxygen"/>
              <a:cs typeface="Oxygen"/>
              <a:sym typeface="Oxygen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3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4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8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xygen Light"/>
              <a:buChar char="●"/>
              <a:defRPr sz="1800"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28.png"/><Relationship Id="rId5" Type="http://schemas.openxmlformats.org/officeDocument/2006/relationships/image" Target="../media/image4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png"/><Relationship Id="rId4" Type="http://schemas.openxmlformats.org/officeDocument/2006/relationships/image" Target="../media/image42.png"/><Relationship Id="rId5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drive.google.com/file/d/1fYHoauyiu4KdM9lTbpf_nZSckq4eYUWj/view" TargetMode="External"/><Relationship Id="rId4" Type="http://schemas.openxmlformats.org/officeDocument/2006/relationships/image" Target="../media/image4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type="ctrTitle"/>
          </p:nvPr>
        </p:nvSpPr>
        <p:spPr>
          <a:xfrm>
            <a:off x="4149000" y="970200"/>
            <a:ext cx="3852000" cy="24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 Music: Narrowing Our Scope</a:t>
            </a:r>
            <a:endParaRPr/>
          </a:p>
        </p:txBody>
      </p:sp>
      <p:sp>
        <p:nvSpPr>
          <p:cNvPr id="164" name="Google Shape;164;p32"/>
          <p:cNvSpPr txBox="1"/>
          <p:nvPr>
            <p:ph idx="1" type="subTitle"/>
          </p:nvPr>
        </p:nvSpPr>
        <p:spPr>
          <a:xfrm>
            <a:off x="4149000" y="3380700"/>
            <a:ext cx="3852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Lizi Ottens, Steven Beckley,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Max Murrell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TuneTribe</a:t>
            </a:r>
            <a:endParaRPr/>
          </a:p>
        </p:txBody>
      </p:sp>
      <p:pic>
        <p:nvPicPr>
          <p:cNvPr id="170" name="Google Shape;17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9388" y="1869900"/>
            <a:ext cx="1609125" cy="16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3"/>
          <p:cNvSpPr txBox="1"/>
          <p:nvPr/>
        </p:nvSpPr>
        <p:spPr>
          <a:xfrm>
            <a:off x="6502338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ebas Neue"/>
                <a:ea typeface="Bebas Neue"/>
                <a:cs typeface="Bebas Neue"/>
                <a:sym typeface="Bebas Neue"/>
              </a:rPr>
              <a:t>Lizi</a:t>
            </a:r>
            <a:endParaRPr sz="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72" name="Google Shape;172;p33"/>
          <p:cNvSpPr txBox="1"/>
          <p:nvPr/>
        </p:nvSpPr>
        <p:spPr>
          <a:xfrm>
            <a:off x="885463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ebas Neue"/>
                <a:ea typeface="Bebas Neue"/>
                <a:cs typeface="Bebas Neue"/>
                <a:sym typeface="Bebas Neue"/>
              </a:rPr>
              <a:t>Max</a:t>
            </a:r>
            <a:endParaRPr sz="2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73" name="Google Shape;173;p33"/>
          <p:cNvSpPr txBox="1"/>
          <p:nvPr/>
        </p:nvSpPr>
        <p:spPr>
          <a:xfrm>
            <a:off x="3620388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ebas Neue"/>
                <a:ea typeface="Bebas Neue"/>
                <a:cs typeface="Bebas Neue"/>
                <a:sym typeface="Bebas Neue"/>
              </a:rPr>
              <a:t>Steven</a:t>
            </a:r>
            <a:endParaRPr sz="2000"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74" name="Google Shape;174;p33"/>
          <p:cNvPicPr preferRelativeResize="0"/>
          <p:nvPr/>
        </p:nvPicPr>
        <p:blipFill rotWithShape="1">
          <a:blip r:embed="rId4">
            <a:alphaModFix/>
          </a:blip>
          <a:srcRect b="17737" l="-1980" r="1979" t="7355"/>
          <a:stretch/>
        </p:blipFill>
        <p:spPr>
          <a:xfrm>
            <a:off x="3754820" y="1869912"/>
            <a:ext cx="1634353" cy="160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3"/>
          <p:cNvPicPr preferRelativeResize="0"/>
          <p:nvPr/>
        </p:nvPicPr>
        <p:blipFill rotWithShape="1">
          <a:blip r:embed="rId5">
            <a:alphaModFix/>
          </a:blip>
          <a:srcRect b="10498" l="0" r="0" t="0"/>
          <a:stretch/>
        </p:blipFill>
        <p:spPr>
          <a:xfrm>
            <a:off x="1087675" y="1825350"/>
            <a:ext cx="1542300" cy="160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6" name="Google Shape;176;p33"/>
          <p:cNvSpPr/>
          <p:nvPr/>
        </p:nvSpPr>
        <p:spPr>
          <a:xfrm>
            <a:off x="3421938" y="1496075"/>
            <a:ext cx="2300100" cy="2356800"/>
          </a:xfrm>
          <a:prstGeom prst="donut">
            <a:avLst>
              <a:gd fmla="val 1593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3"/>
          <p:cNvSpPr/>
          <p:nvPr/>
        </p:nvSpPr>
        <p:spPr>
          <a:xfrm>
            <a:off x="6303888" y="1496063"/>
            <a:ext cx="2300100" cy="2356800"/>
          </a:xfrm>
          <a:prstGeom prst="donut">
            <a:avLst>
              <a:gd fmla="val 1593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idx="1" type="subTitle"/>
          </p:nvPr>
        </p:nvSpPr>
        <p:spPr>
          <a:xfrm>
            <a:off x="711950" y="154932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Live Music</a:t>
            </a:r>
            <a:endParaRPr/>
          </a:p>
        </p:txBody>
      </p:sp>
      <p:sp>
        <p:nvSpPr>
          <p:cNvPr id="183" name="Google Shape;183;p34"/>
          <p:cNvSpPr txBox="1"/>
          <p:nvPr>
            <p:ph idx="2" type="subTitle"/>
          </p:nvPr>
        </p:nvSpPr>
        <p:spPr>
          <a:xfrm>
            <a:off x="4921750" y="1549325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Music as a </a:t>
            </a:r>
            <a:r>
              <a:rPr lang="en"/>
              <a:t>Community</a:t>
            </a:r>
            <a:endParaRPr/>
          </a:p>
        </p:txBody>
      </p:sp>
      <p:sp>
        <p:nvSpPr>
          <p:cNvPr id="184" name="Google Shape;184;p34"/>
          <p:cNvSpPr txBox="1"/>
          <p:nvPr>
            <p:ph idx="3" type="subTitle"/>
          </p:nvPr>
        </p:nvSpPr>
        <p:spPr>
          <a:xfrm>
            <a:off x="711950" y="2059150"/>
            <a:ext cx="34941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are the key aspects of live music that people enjoy? How can we improve the experience?</a:t>
            </a:r>
            <a:endParaRPr/>
          </a:p>
        </p:txBody>
      </p:sp>
      <p:sp>
        <p:nvSpPr>
          <p:cNvPr id="185" name="Google Shape;185;p34"/>
          <p:cNvSpPr txBox="1"/>
          <p:nvPr>
            <p:ph idx="4" type="subTitle"/>
          </p:nvPr>
        </p:nvSpPr>
        <p:spPr>
          <a:xfrm>
            <a:off x="4921750" y="2059150"/>
            <a:ext cx="35103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How can we leverage music to build community and connections? </a:t>
            </a:r>
            <a:endParaRPr/>
          </a:p>
        </p:txBody>
      </p:sp>
      <p:sp>
        <p:nvSpPr>
          <p:cNvPr id="186" name="Google Shape;186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Domain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>
            <p:ph idx="2" type="subTitle"/>
          </p:nvPr>
        </p:nvSpPr>
        <p:spPr>
          <a:xfrm>
            <a:off x="4921750" y="2797125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Elle</a:t>
            </a:r>
            <a:endParaRPr/>
          </a:p>
        </p:txBody>
      </p:sp>
      <p:sp>
        <p:nvSpPr>
          <p:cNvPr id="192" name="Google Shape;192;p35"/>
          <p:cNvSpPr txBox="1"/>
          <p:nvPr>
            <p:ph idx="3" type="subTitle"/>
          </p:nvPr>
        </p:nvSpPr>
        <p:spPr>
          <a:xfrm>
            <a:off x="711950" y="3306950"/>
            <a:ext cx="34941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/>
              <a:t>DJ and audio engineer living in San Diego who performs at large and small events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5"/>
          <p:cNvSpPr txBox="1"/>
          <p:nvPr>
            <p:ph idx="4" type="subTitle"/>
          </p:nvPr>
        </p:nvSpPr>
        <p:spPr>
          <a:xfrm>
            <a:off x="4921750" y="3306950"/>
            <a:ext cx="35103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 Biology researcher living in San Francisco who attends live music often</a:t>
            </a:r>
            <a:endParaRPr/>
          </a:p>
        </p:txBody>
      </p:sp>
      <p:sp>
        <p:nvSpPr>
          <p:cNvPr id="194" name="Google Shape;194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Interviews</a:t>
            </a:r>
            <a:endParaRPr/>
          </a:p>
        </p:txBody>
      </p:sp>
      <p:pic>
        <p:nvPicPr>
          <p:cNvPr id="195" name="Google Shape;19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5813" y="1279763"/>
            <a:ext cx="1466373" cy="146637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5"/>
          <p:cNvSpPr/>
          <p:nvPr/>
        </p:nvSpPr>
        <p:spPr>
          <a:xfrm>
            <a:off x="5927350" y="1263400"/>
            <a:ext cx="1499100" cy="1499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0938" y="1623238"/>
            <a:ext cx="991921" cy="8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/>
          <p:nvPr/>
        </p:nvSpPr>
        <p:spPr>
          <a:xfrm>
            <a:off x="1378250" y="905050"/>
            <a:ext cx="2161500" cy="2215800"/>
          </a:xfrm>
          <a:prstGeom prst="donut">
            <a:avLst>
              <a:gd fmla="val 17823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5"/>
          <p:cNvSpPr txBox="1"/>
          <p:nvPr>
            <p:ph idx="1" type="subTitle"/>
          </p:nvPr>
        </p:nvSpPr>
        <p:spPr>
          <a:xfrm>
            <a:off x="711950" y="279712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Bad Jer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720000" y="2862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Bad Jer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175" y="1197950"/>
            <a:ext cx="3957851" cy="353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/>
          <p:nvPr/>
        </p:nvSpPr>
        <p:spPr>
          <a:xfrm>
            <a:off x="5749675" y="1197950"/>
            <a:ext cx="29874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xygen"/>
                <a:ea typeface="Oxygen"/>
                <a:cs typeface="Oxygen"/>
                <a:sym typeface="Oxygen"/>
              </a:rPr>
              <a:t>Takeaways</a:t>
            </a:r>
            <a:endParaRPr b="1">
              <a:latin typeface="Oxygen"/>
              <a:ea typeface="Oxygen"/>
              <a:cs typeface="Oxygen"/>
              <a:sym typeface="Oxygen"/>
            </a:endParaRPr>
          </a:p>
        </p:txBody>
      </p:sp>
      <p:sp>
        <p:nvSpPr>
          <p:cNvPr id="207" name="Google Shape;207;p36"/>
          <p:cNvSpPr txBox="1"/>
          <p:nvPr/>
        </p:nvSpPr>
        <p:spPr>
          <a:xfrm>
            <a:off x="5749675" y="1676850"/>
            <a:ext cx="2987400" cy="26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Live events can connect people through the present moment, not </a:t>
            </a:r>
            <a:r>
              <a:rPr lang="en">
                <a:latin typeface="Oxygen"/>
                <a:ea typeface="Oxygen"/>
                <a:cs typeface="Oxygen"/>
                <a:sym typeface="Oxygen"/>
              </a:rPr>
              <a:t>only the music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Music has a physical aspect to it when it’s live, the vibrations from the bass and other sensations contribute to the live concert experience.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Promotion is a major part of being a successful artist and gathering crowds.</a:t>
            </a:r>
            <a:endParaRPr>
              <a:latin typeface="Oxygen"/>
              <a:ea typeface="Oxygen"/>
              <a:cs typeface="Oxygen"/>
              <a:sym typeface="Oxyge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>
            <p:ph type="title"/>
          </p:nvPr>
        </p:nvSpPr>
        <p:spPr>
          <a:xfrm>
            <a:off x="720000" y="235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Elle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13" name="Google Shape;213;p37"/>
          <p:cNvSpPr txBox="1"/>
          <p:nvPr/>
        </p:nvSpPr>
        <p:spPr>
          <a:xfrm>
            <a:off x="5052150" y="1197950"/>
            <a:ext cx="36849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xygen"/>
                <a:ea typeface="Oxygen"/>
                <a:cs typeface="Oxygen"/>
                <a:sym typeface="Oxygen"/>
              </a:rPr>
              <a:t>Takeaways</a:t>
            </a:r>
            <a:endParaRPr b="1">
              <a:latin typeface="Oxygen"/>
              <a:ea typeface="Oxygen"/>
              <a:cs typeface="Oxygen"/>
              <a:sym typeface="Oxygen"/>
            </a:endParaRPr>
          </a:p>
        </p:txBody>
      </p:sp>
      <p:sp>
        <p:nvSpPr>
          <p:cNvPr id="214" name="Google Shape;214;p37"/>
          <p:cNvSpPr txBox="1"/>
          <p:nvPr/>
        </p:nvSpPr>
        <p:spPr>
          <a:xfrm>
            <a:off x="5052150" y="1676850"/>
            <a:ext cx="3684900" cy="26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Believes concerts should be “a shared experience not a social experience”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Enjoys the community and  the people she sees at concerts, that they attract interesting people to meet, maybe concerts are also about meeting people she finds interesting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What the crowd is like is really important, a dead or unenthusiastic crowd can really impact the concert experience.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"/>
              <a:ea typeface="Oxygen"/>
              <a:cs typeface="Oxygen"/>
              <a:sym typeface="Oxygen"/>
            </a:endParaRPr>
          </a:p>
        </p:txBody>
      </p:sp>
      <p:pic>
        <p:nvPicPr>
          <p:cNvPr id="215" name="Google Shape;2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800" y="1100313"/>
            <a:ext cx="4349798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8"/>
          <p:cNvSpPr txBox="1"/>
          <p:nvPr>
            <p:ph type="title"/>
          </p:nvPr>
        </p:nvSpPr>
        <p:spPr>
          <a:xfrm>
            <a:off x="360900" y="708100"/>
            <a:ext cx="4211100" cy="34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 from potential users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226" name="Google Shape;226;p39"/>
          <p:cNvSpPr txBox="1"/>
          <p:nvPr/>
        </p:nvSpPr>
        <p:spPr>
          <a:xfrm>
            <a:off x="852475" y="1277500"/>
            <a:ext cx="42429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met…</a:t>
            </a:r>
            <a:r>
              <a:rPr lang="en" sz="1100"/>
              <a:t> Easha, a singer-songwriter who performs often on Stanford’s campus and is an avid music listener.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were surprised to realize…</a:t>
            </a:r>
            <a:r>
              <a:rPr lang="en" sz="1100"/>
              <a:t>  Although Easha never goes to concerts in large groups, it’s important to her who else is in the crowd alongside her and is annoyed when others don’t appreciate the music.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wonder if this means… </a:t>
            </a:r>
            <a:r>
              <a:rPr lang="en" sz="1100"/>
              <a:t> Easha would enjoy the experience of going to a concert with a large group of similar people.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It would be game-changing to…</a:t>
            </a:r>
            <a:r>
              <a:rPr lang="en" sz="1100"/>
              <a:t> Have a way to cultivate the experience of being in a crowd by surrounding users with people who enjoy music in the same way you do.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/>
          </a:p>
        </p:txBody>
      </p:sp>
      <p:sp>
        <p:nvSpPr>
          <p:cNvPr id="227" name="Google Shape;227;p39"/>
          <p:cNvSpPr/>
          <p:nvPr/>
        </p:nvSpPr>
        <p:spPr>
          <a:xfrm>
            <a:off x="6095550" y="1569588"/>
            <a:ext cx="1499100" cy="1499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150" y="1827062"/>
            <a:ext cx="991900" cy="87251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9"/>
          <p:cNvSpPr txBox="1"/>
          <p:nvPr/>
        </p:nvSpPr>
        <p:spPr>
          <a:xfrm>
            <a:off x="5979150" y="3068700"/>
            <a:ext cx="17319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ebas Neue"/>
                <a:ea typeface="Bebas Neue"/>
                <a:cs typeface="Bebas Neue"/>
                <a:sym typeface="Bebas Neue"/>
              </a:rPr>
              <a:t>Easha</a:t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235" name="Google Shape;235;p40"/>
          <p:cNvSpPr txBox="1"/>
          <p:nvPr/>
        </p:nvSpPr>
        <p:spPr>
          <a:xfrm>
            <a:off x="852475" y="1277500"/>
            <a:ext cx="42429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met…</a:t>
            </a:r>
            <a:r>
              <a:rPr lang="en" sz="1100"/>
              <a:t> Evan, a college student at Harvard that goes to a live music event once or twice a month.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were surprised to realize…</a:t>
            </a:r>
            <a:r>
              <a:rPr lang="en" sz="1100"/>
              <a:t> Evan listens to many different genres of music, but all of the concerts that he talked about were rap concerts.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wonder if this means…</a:t>
            </a:r>
            <a:r>
              <a:rPr lang="en" sz="1100"/>
              <a:t> that if live music is really about the experience, then maybe there is something about rap concerts that provides a more desired experience for Evan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It would be game-changing to…</a:t>
            </a:r>
            <a:r>
              <a:rPr lang="en" sz="1100"/>
              <a:t> Have a way to discover live music based on the type of experience you want to have. 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/>
          </a:p>
        </p:txBody>
      </p:sp>
      <p:sp>
        <p:nvSpPr>
          <p:cNvPr id="236" name="Google Shape;236;p40"/>
          <p:cNvSpPr txBox="1"/>
          <p:nvPr/>
        </p:nvSpPr>
        <p:spPr>
          <a:xfrm>
            <a:off x="5979150" y="3068700"/>
            <a:ext cx="17319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ebas Neue"/>
                <a:ea typeface="Bebas Neue"/>
                <a:cs typeface="Bebas Neue"/>
                <a:sym typeface="Bebas Neue"/>
              </a:rPr>
              <a:t>Evan</a:t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37" name="Google Shape;23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9925" y="1474038"/>
            <a:ext cx="1499100" cy="1530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243" name="Google Shape;243;p41"/>
          <p:cNvSpPr txBox="1"/>
          <p:nvPr/>
        </p:nvSpPr>
        <p:spPr>
          <a:xfrm>
            <a:off x="852475" y="1277500"/>
            <a:ext cx="42429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met…</a:t>
            </a:r>
            <a:r>
              <a:rPr lang="en" sz="1100"/>
              <a:t> Terry, a man waiting at the bar of a local restaurant with excellent recurring live Jazz music.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were surprised to realize…</a:t>
            </a:r>
            <a:r>
              <a:rPr lang="en" sz="1100"/>
              <a:t> Terry really enjoys spontaneously dropping in on live music events he discovers, but usually ends up defaulting to his favorite live music venues instead.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wonder if this means…</a:t>
            </a:r>
            <a:r>
              <a:rPr lang="en" sz="1100"/>
              <a:t> that new live music events / venues are highly desirable, but difficult to discover spontaneously without more help.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It would be game-changing to…</a:t>
            </a:r>
            <a:r>
              <a:rPr lang="en" sz="1100"/>
              <a:t> Have an easy way for people to find new live music in their area.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244" name="Google Shape;244;p41"/>
          <p:cNvSpPr/>
          <p:nvPr/>
        </p:nvSpPr>
        <p:spPr>
          <a:xfrm>
            <a:off x="6095550" y="1569588"/>
            <a:ext cx="1499100" cy="1499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150" y="1827062"/>
            <a:ext cx="991900" cy="872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1"/>
          <p:cNvSpPr txBox="1"/>
          <p:nvPr/>
        </p:nvSpPr>
        <p:spPr>
          <a:xfrm>
            <a:off x="5979150" y="3068700"/>
            <a:ext cx="17319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ebas Neue"/>
                <a:ea typeface="Bebas Neue"/>
                <a:cs typeface="Bebas Neue"/>
                <a:sym typeface="Bebas Neue"/>
              </a:rPr>
              <a:t>Terry</a:t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252" name="Google Shape;252;p42"/>
          <p:cNvSpPr txBox="1"/>
          <p:nvPr/>
        </p:nvSpPr>
        <p:spPr>
          <a:xfrm>
            <a:off x="852475" y="1277500"/>
            <a:ext cx="42429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met…</a:t>
            </a:r>
            <a:r>
              <a:rPr lang="en" sz="1100"/>
              <a:t> Bad Jer, a DJ and audio engineer living in San Diego who performs at large and small events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were surprised to realize…</a:t>
            </a:r>
            <a:r>
              <a:rPr lang="en" sz="1100"/>
              <a:t> How live music performances not only provide audio and visual content, but physical sensations of feeling the rhythm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wonder if this means…</a:t>
            </a:r>
            <a:r>
              <a:rPr lang="en" sz="1100"/>
              <a:t> That multimodal experiences including haptics are highly desirable to live music goers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It would be game-changing to…</a:t>
            </a:r>
            <a:r>
              <a:rPr lang="en" sz="1100"/>
              <a:t> Find new ways to allow people to physically feel the music they’re listening to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/>
          </a:p>
        </p:txBody>
      </p:sp>
      <p:sp>
        <p:nvSpPr>
          <p:cNvPr id="253" name="Google Shape;253;p42"/>
          <p:cNvSpPr/>
          <p:nvPr/>
        </p:nvSpPr>
        <p:spPr>
          <a:xfrm>
            <a:off x="6095550" y="1569588"/>
            <a:ext cx="1499100" cy="1499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25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150" y="1827062"/>
            <a:ext cx="991900" cy="872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1913" y="1585963"/>
            <a:ext cx="1466373" cy="146637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2"/>
          <p:cNvSpPr/>
          <p:nvPr/>
        </p:nvSpPr>
        <p:spPr>
          <a:xfrm>
            <a:off x="5764350" y="1211250"/>
            <a:ext cx="2161500" cy="2215800"/>
          </a:xfrm>
          <a:prstGeom prst="donut">
            <a:avLst>
              <a:gd fmla="val 17823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2"/>
          <p:cNvSpPr txBox="1"/>
          <p:nvPr/>
        </p:nvSpPr>
        <p:spPr>
          <a:xfrm>
            <a:off x="5979150" y="3068700"/>
            <a:ext cx="17319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ebas Neue"/>
                <a:ea typeface="Bebas Neue"/>
                <a:cs typeface="Bebas Neue"/>
                <a:sym typeface="Bebas Neue"/>
              </a:rPr>
              <a:t>Bad Jer</a:t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POVs</a:t>
            </a:r>
            <a:endParaRPr/>
          </a:p>
        </p:txBody>
      </p:sp>
      <p:sp>
        <p:nvSpPr>
          <p:cNvPr id="263" name="Google Shape;263;p43"/>
          <p:cNvSpPr txBox="1"/>
          <p:nvPr/>
        </p:nvSpPr>
        <p:spPr>
          <a:xfrm>
            <a:off x="852475" y="1277500"/>
            <a:ext cx="42429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met… </a:t>
            </a:r>
            <a:r>
              <a:rPr lang="en" sz="1100"/>
              <a:t>Elle, a young graduate who often attends live music events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were surprised to realize…</a:t>
            </a:r>
            <a:r>
              <a:rPr lang="en" sz="1100"/>
              <a:t>  Although Elle believes concerts should be “a shared experience not a social experience”, she greatly enjoys meeting “cool” and interesting people in the crowd and the feeling of being a part of a crowd.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We wonder if this means…  </a:t>
            </a:r>
            <a:r>
              <a:rPr lang="en" sz="1100"/>
              <a:t>Given the opportunity, Elle may like to use concerts as a means to meet interesting people with similar tastes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It would be game-changing to…</a:t>
            </a:r>
            <a:r>
              <a:rPr lang="en" sz="1100"/>
              <a:t> Have a way to discover/create communities through live music events and introducing people with similar tastes in music.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/>
          </a:p>
        </p:txBody>
      </p:sp>
      <p:sp>
        <p:nvSpPr>
          <p:cNvPr id="264" name="Google Shape;264;p43"/>
          <p:cNvSpPr/>
          <p:nvPr/>
        </p:nvSpPr>
        <p:spPr>
          <a:xfrm>
            <a:off x="6095550" y="1569588"/>
            <a:ext cx="1499100" cy="1499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3"/>
          <p:cNvSpPr txBox="1"/>
          <p:nvPr/>
        </p:nvSpPr>
        <p:spPr>
          <a:xfrm>
            <a:off x="5979150" y="3068700"/>
            <a:ext cx="17319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Bebas Neue"/>
                <a:ea typeface="Bebas Neue"/>
                <a:cs typeface="Bebas Neue"/>
                <a:sym typeface="Bebas Neue"/>
              </a:rPr>
              <a:t>Elle</a:t>
            </a:r>
            <a:endParaRPr sz="1800"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138" y="1907838"/>
            <a:ext cx="991921" cy="82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60900" y="700600"/>
            <a:ext cx="4211100" cy="34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FLARE: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Ideating with HMWs and brainstorming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HMWs</a:t>
            </a:r>
            <a:endParaRPr/>
          </a:p>
        </p:txBody>
      </p:sp>
      <p:pic>
        <p:nvPicPr>
          <p:cNvPr id="277" name="Google Shape;27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150" y="1167300"/>
            <a:ext cx="3925799" cy="356007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5"/>
          <p:cNvSpPr txBox="1"/>
          <p:nvPr/>
        </p:nvSpPr>
        <p:spPr>
          <a:xfrm>
            <a:off x="5873925" y="1249100"/>
            <a:ext cx="28989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HMW make live events in a local area more discoverable?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279" name="Google Shape;279;p45"/>
          <p:cNvSpPr txBox="1"/>
          <p:nvPr/>
        </p:nvSpPr>
        <p:spPr>
          <a:xfrm>
            <a:off x="5820226" y="2486275"/>
            <a:ext cx="28989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HMW leverage music taste as a means for people to connect?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280" name="Google Shape;280;p45"/>
          <p:cNvSpPr txBox="1"/>
          <p:nvPr/>
        </p:nvSpPr>
        <p:spPr>
          <a:xfrm>
            <a:off x="5820225" y="3665550"/>
            <a:ext cx="2898900" cy="13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HMW make listening anywhere like a concert?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idx="1" type="subTitle"/>
          </p:nvPr>
        </p:nvSpPr>
        <p:spPr>
          <a:xfrm>
            <a:off x="703800" y="101772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Music Radar</a:t>
            </a:r>
            <a:endParaRPr/>
          </a:p>
        </p:txBody>
      </p:sp>
      <p:sp>
        <p:nvSpPr>
          <p:cNvPr id="286" name="Google Shape;286;p46"/>
          <p:cNvSpPr txBox="1"/>
          <p:nvPr>
            <p:ph idx="2" type="subTitle"/>
          </p:nvPr>
        </p:nvSpPr>
        <p:spPr>
          <a:xfrm>
            <a:off x="4913700" y="1731125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Musical “Dating App”</a:t>
            </a:r>
            <a:endParaRPr/>
          </a:p>
        </p:txBody>
      </p:sp>
      <p:sp>
        <p:nvSpPr>
          <p:cNvPr id="287" name="Google Shape;287;p46"/>
          <p:cNvSpPr txBox="1"/>
          <p:nvPr>
            <p:ph idx="3" type="subTitle"/>
          </p:nvPr>
        </p:nvSpPr>
        <p:spPr>
          <a:xfrm>
            <a:off x="703800" y="1566275"/>
            <a:ext cx="34941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App that uses location to advertise and direct users towards live music events.</a:t>
            </a:r>
            <a:endParaRPr/>
          </a:p>
        </p:txBody>
      </p:sp>
      <p:sp>
        <p:nvSpPr>
          <p:cNvPr id="288" name="Google Shape;288;p46"/>
          <p:cNvSpPr txBox="1"/>
          <p:nvPr>
            <p:ph idx="4" type="subTitle"/>
          </p:nvPr>
        </p:nvSpPr>
        <p:spPr>
          <a:xfrm>
            <a:off x="4913700" y="2240950"/>
            <a:ext cx="35103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App that connects people based on their music taste</a:t>
            </a:r>
            <a:endParaRPr/>
          </a:p>
        </p:txBody>
      </p:sp>
      <p:sp>
        <p:nvSpPr>
          <p:cNvPr id="289" name="Google Shape;289;p4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</p:txBody>
      </p:sp>
      <p:sp>
        <p:nvSpPr>
          <p:cNvPr id="290" name="Google Shape;290;p46"/>
          <p:cNvSpPr txBox="1"/>
          <p:nvPr>
            <p:ph idx="2" type="subTitle"/>
          </p:nvPr>
        </p:nvSpPr>
        <p:spPr>
          <a:xfrm>
            <a:off x="695700" y="3046325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At-Home Concert</a:t>
            </a:r>
            <a:endParaRPr/>
          </a:p>
        </p:txBody>
      </p:sp>
      <p:sp>
        <p:nvSpPr>
          <p:cNvPr id="291" name="Google Shape;291;p46"/>
          <p:cNvSpPr txBox="1"/>
          <p:nvPr>
            <p:ph idx="4" type="subTitle"/>
          </p:nvPr>
        </p:nvSpPr>
        <p:spPr>
          <a:xfrm>
            <a:off x="695700" y="3556150"/>
            <a:ext cx="35103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VR concert </a:t>
            </a:r>
            <a:r>
              <a:rPr lang="en"/>
              <a:t>experience to recreate the ambiance and feeling of a live music event.</a:t>
            </a:r>
            <a:endParaRPr/>
          </a:p>
        </p:txBody>
      </p:sp>
      <p:sp>
        <p:nvSpPr>
          <p:cNvPr id="292" name="Google Shape;292;p46"/>
          <p:cNvSpPr txBox="1"/>
          <p:nvPr/>
        </p:nvSpPr>
        <p:spPr>
          <a:xfrm>
            <a:off x="3285725" y="1362575"/>
            <a:ext cx="381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/>
          <p:nvPr>
            <p:ph type="title"/>
          </p:nvPr>
        </p:nvSpPr>
        <p:spPr>
          <a:xfrm>
            <a:off x="360900" y="708100"/>
            <a:ext cx="3645000" cy="34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and testing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Prototyping</a:t>
            </a:r>
            <a:endParaRPr/>
          </a:p>
        </p:txBody>
      </p:sp>
      <p:sp>
        <p:nvSpPr>
          <p:cNvPr id="303" name="Google Shape;303;p48"/>
          <p:cNvSpPr txBox="1"/>
          <p:nvPr>
            <p:ph idx="4294967295" type="subTitle"/>
          </p:nvPr>
        </p:nvSpPr>
        <p:spPr>
          <a:xfrm>
            <a:off x="2820900" y="12007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04" name="Google Shape;304;p48"/>
          <p:cNvSpPr txBox="1"/>
          <p:nvPr>
            <p:ph idx="4294967295" type="subTitle"/>
          </p:nvPr>
        </p:nvSpPr>
        <p:spPr>
          <a:xfrm>
            <a:off x="2812800" y="2215050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Musical “Dating App”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05" name="Google Shape;305;p48"/>
          <p:cNvSpPr txBox="1"/>
          <p:nvPr>
            <p:ph idx="4294967295" type="subTitle"/>
          </p:nvPr>
        </p:nvSpPr>
        <p:spPr>
          <a:xfrm>
            <a:off x="2820900" y="3229350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At-Home Concert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Prototyping</a:t>
            </a:r>
            <a:endParaRPr/>
          </a:p>
        </p:txBody>
      </p:sp>
      <p:sp>
        <p:nvSpPr>
          <p:cNvPr id="311" name="Google Shape;311;p49"/>
          <p:cNvSpPr txBox="1"/>
          <p:nvPr>
            <p:ph idx="4294967295" type="subTitle"/>
          </p:nvPr>
        </p:nvSpPr>
        <p:spPr>
          <a:xfrm>
            <a:off x="276475" y="23351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12" name="Google Shape;312;p49"/>
          <p:cNvSpPr txBox="1"/>
          <p:nvPr/>
        </p:nvSpPr>
        <p:spPr>
          <a:xfrm>
            <a:off x="4572000" y="2263950"/>
            <a:ext cx="355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Users be willing to follow directions to a live event not knowing the artist.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13" name="Google Shape;313;p49"/>
          <p:cNvSpPr txBox="1"/>
          <p:nvPr/>
        </p:nvSpPr>
        <p:spPr>
          <a:xfrm>
            <a:off x="1362925" y="1360525"/>
            <a:ext cx="13212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Idea: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  <p:sp>
        <p:nvSpPr>
          <p:cNvPr id="314" name="Google Shape;314;p49"/>
          <p:cNvSpPr txBox="1"/>
          <p:nvPr/>
        </p:nvSpPr>
        <p:spPr>
          <a:xfrm>
            <a:off x="5027550" y="1360525"/>
            <a:ext cx="26457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Critical </a:t>
            </a: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Assumption</a:t>
            </a: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0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Setup</a:t>
            </a:r>
            <a:endParaRPr b="1" sz="2400"/>
          </a:p>
        </p:txBody>
      </p:sp>
      <p:pic>
        <p:nvPicPr>
          <p:cNvPr id="320" name="Google Shape;32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6248" y="1334850"/>
            <a:ext cx="4172651" cy="312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50"/>
          <p:cNvSpPr txBox="1"/>
          <p:nvPr/>
        </p:nvSpPr>
        <p:spPr>
          <a:xfrm>
            <a:off x="884500" y="1438250"/>
            <a:ext cx="29208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A “live music event” to discover through written directions.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 directions are clear, but not the most efficient path to the venue. 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 venue is obviously underwhelming, which is a real risk when using our proposed app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00" y="1347500"/>
            <a:ext cx="4805927" cy="360444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1"/>
          <p:cNvSpPr txBox="1"/>
          <p:nvPr/>
        </p:nvSpPr>
        <p:spPr>
          <a:xfrm>
            <a:off x="5607150" y="1987813"/>
            <a:ext cx="2976300" cy="16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tester was instructed to follow the directions given to him via his phone to “discover” his next new favorite musician from a potentially spectacular show.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28" name="Google Shape;328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</a:t>
            </a:r>
            <a:r>
              <a:rPr lang="en"/>
              <a:t>Test</a:t>
            </a:r>
            <a:endParaRPr b="1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52"/>
          <p:cNvSpPr txBox="1"/>
          <p:nvPr/>
        </p:nvSpPr>
        <p:spPr>
          <a:xfrm>
            <a:off x="4572000" y="1682000"/>
            <a:ext cx="3141600" cy="13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After a windy journey through a dormitory, he arrived at the location using my instructions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53"/>
          <p:cNvSpPr txBox="1"/>
          <p:nvPr/>
        </p:nvSpPr>
        <p:spPr>
          <a:xfrm>
            <a:off x="4820000" y="973950"/>
            <a:ext cx="4039200" cy="31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My tester was less than impressed by the live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performance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that awaited him 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However this provided great i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ns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ights! 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Shouldn’t be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consistently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underwhelming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Enjoyed the adventure of following a windy path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nderstands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the risk of seeing an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unknown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artist and would be more likely to go if he </a:t>
            </a:r>
            <a:r>
              <a:rPr i="1" lang="en">
                <a:latin typeface="Oxygen Light"/>
                <a:ea typeface="Oxygen Light"/>
                <a:cs typeface="Oxygen Light"/>
                <a:sym typeface="Oxygen Light"/>
              </a:rPr>
              <a:t>was familiar with the venues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he was being directed to.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Would want some idea of what type of music it is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4"/>
          <p:cNvSpPr txBox="1"/>
          <p:nvPr>
            <p:ph type="title"/>
          </p:nvPr>
        </p:nvSpPr>
        <p:spPr>
          <a:xfrm>
            <a:off x="2433000" y="510369"/>
            <a:ext cx="4278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4"/>
          <p:cNvSpPr txBox="1"/>
          <p:nvPr>
            <p:ph idx="1" type="subTitle"/>
          </p:nvPr>
        </p:nvSpPr>
        <p:spPr>
          <a:xfrm>
            <a:off x="2433000" y="1580625"/>
            <a:ext cx="42780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Users are willing to buy into the risk of seeing an </a:t>
            </a:r>
            <a:r>
              <a:rPr lang="en"/>
              <a:t>unknown</a:t>
            </a:r>
            <a:r>
              <a:rPr lang="en"/>
              <a:t> artist, yet are more </a:t>
            </a:r>
            <a:r>
              <a:rPr lang="en"/>
              <a:t>comfortable</a:t>
            </a:r>
            <a:r>
              <a:rPr lang="en"/>
              <a:t> attending a venue that they </a:t>
            </a:r>
            <a:r>
              <a:rPr lang="en"/>
              <a:t>already</a:t>
            </a:r>
            <a:r>
              <a:rPr lang="en"/>
              <a:t> have some familiarity with.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a limit to how many bad shows users will see before they quit the app.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Users are willing to follow convoluted directions if it feels like part of the adventure.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Prototyping</a:t>
            </a:r>
            <a:endParaRPr/>
          </a:p>
        </p:txBody>
      </p:sp>
      <p:sp>
        <p:nvSpPr>
          <p:cNvPr id="352" name="Google Shape;352;p55"/>
          <p:cNvSpPr txBox="1"/>
          <p:nvPr>
            <p:ph idx="4294967295" type="subTitle"/>
          </p:nvPr>
        </p:nvSpPr>
        <p:spPr>
          <a:xfrm>
            <a:off x="276475" y="23351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 “dating app”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53" name="Google Shape;353;p55"/>
          <p:cNvSpPr txBox="1"/>
          <p:nvPr/>
        </p:nvSpPr>
        <p:spPr>
          <a:xfrm>
            <a:off x="4572000" y="2263950"/>
            <a:ext cx="355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People will use music taste as a 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criteria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to connect with people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 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54" name="Google Shape;354;p55"/>
          <p:cNvSpPr txBox="1"/>
          <p:nvPr/>
        </p:nvSpPr>
        <p:spPr>
          <a:xfrm>
            <a:off x="1362925" y="1360525"/>
            <a:ext cx="13212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Idea: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  <p:sp>
        <p:nvSpPr>
          <p:cNvPr id="355" name="Google Shape;355;p55"/>
          <p:cNvSpPr txBox="1"/>
          <p:nvPr/>
        </p:nvSpPr>
        <p:spPr>
          <a:xfrm>
            <a:off x="5027550" y="1360525"/>
            <a:ext cx="26457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Critical Assumption: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6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Setup</a:t>
            </a:r>
            <a:endParaRPr b="1" sz="2400"/>
          </a:p>
        </p:txBody>
      </p:sp>
      <p:sp>
        <p:nvSpPr>
          <p:cNvPr id="361" name="Google Shape;361;p56"/>
          <p:cNvSpPr txBox="1"/>
          <p:nvPr/>
        </p:nvSpPr>
        <p:spPr>
          <a:xfrm>
            <a:off x="884500" y="1438250"/>
            <a:ext cx="29208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Tell the tester to find someone that they want to get to know better.</a:t>
            </a:r>
            <a:br>
              <a:rPr lang="en">
                <a:latin typeface="Oxygen Light"/>
                <a:ea typeface="Oxygen Light"/>
                <a:cs typeface="Oxygen Light"/>
                <a:sym typeface="Oxygen Light"/>
              </a:rPr>
            </a:b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Have them send music back and forth with this person as a way to get to know them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 idea is to use music taste as a potential icebreaker to get to know the other person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pic>
        <p:nvPicPr>
          <p:cNvPr id="362" name="Google Shape;36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425" y="1017725"/>
            <a:ext cx="3514175" cy="349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7"/>
          <p:cNvSpPr txBox="1"/>
          <p:nvPr/>
        </p:nvSpPr>
        <p:spPr>
          <a:xfrm>
            <a:off x="4949100" y="876825"/>
            <a:ext cx="3943200" cy="38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 tester was pleased with this prototype, but wasn’t blown away.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Pros: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They thought it was a good way to break the ice and start conversation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Sparked other conversations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Was able to also find some new music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Cons: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Felt like she didn’t want to send songs too much or for too long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Didn’t want the idea to become “overused”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Learnings: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xygen Light"/>
              <a:buChar char="●"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Using music should be to spark and supplement conversation, not control the conversation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pic>
        <p:nvPicPr>
          <p:cNvPr id="368" name="Google Shape;36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25" y="0"/>
            <a:ext cx="1747075" cy="378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6700" y="452525"/>
            <a:ext cx="1789279" cy="3873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5725" y="1595750"/>
            <a:ext cx="1638751" cy="35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57"/>
          <p:cNvSpPr/>
          <p:nvPr/>
        </p:nvSpPr>
        <p:spPr>
          <a:xfrm>
            <a:off x="766825" y="229675"/>
            <a:ext cx="382800" cy="289800"/>
          </a:xfrm>
          <a:prstGeom prst="rect">
            <a:avLst/>
          </a:prstGeom>
          <a:solidFill>
            <a:srgbClr val="19191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72" name="Google Shape;372;p57"/>
          <p:cNvSpPr/>
          <p:nvPr/>
        </p:nvSpPr>
        <p:spPr>
          <a:xfrm>
            <a:off x="2519938" y="692550"/>
            <a:ext cx="382800" cy="289800"/>
          </a:xfrm>
          <a:prstGeom prst="rect">
            <a:avLst/>
          </a:prstGeom>
          <a:solidFill>
            <a:srgbClr val="19191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73" name="Google Shape;373;p57"/>
          <p:cNvSpPr/>
          <p:nvPr/>
        </p:nvSpPr>
        <p:spPr>
          <a:xfrm>
            <a:off x="4133700" y="1817750"/>
            <a:ext cx="382800" cy="289800"/>
          </a:xfrm>
          <a:prstGeom prst="rect">
            <a:avLst/>
          </a:prstGeom>
          <a:solidFill>
            <a:srgbClr val="19191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8"/>
          <p:cNvSpPr txBox="1"/>
          <p:nvPr>
            <p:ph type="title"/>
          </p:nvPr>
        </p:nvSpPr>
        <p:spPr>
          <a:xfrm>
            <a:off x="2433000" y="1371169"/>
            <a:ext cx="4278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379" name="Google Shape;379;p58"/>
          <p:cNvSpPr txBox="1"/>
          <p:nvPr>
            <p:ph idx="1" type="subTitle"/>
          </p:nvPr>
        </p:nvSpPr>
        <p:spPr>
          <a:xfrm>
            <a:off x="2433000" y="2441425"/>
            <a:ext cx="42780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able to spark conversation</a:t>
            </a:r>
            <a:endParaRPr/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Emphasize variety</a:t>
            </a:r>
            <a:endParaRPr/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Apprehension </a:t>
            </a:r>
            <a:r>
              <a:rPr lang="en"/>
              <a:t>regarding</a:t>
            </a:r>
            <a:r>
              <a:rPr lang="en"/>
              <a:t> oversharing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Prototyping</a:t>
            </a:r>
            <a:endParaRPr/>
          </a:p>
        </p:txBody>
      </p:sp>
      <p:sp>
        <p:nvSpPr>
          <p:cNvPr id="385" name="Google Shape;385;p59"/>
          <p:cNvSpPr txBox="1"/>
          <p:nvPr>
            <p:ph idx="4294967295" type="subTitle"/>
          </p:nvPr>
        </p:nvSpPr>
        <p:spPr>
          <a:xfrm>
            <a:off x="276475" y="23351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At-Home Concert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86" name="Google Shape;386;p59"/>
          <p:cNvSpPr txBox="1"/>
          <p:nvPr/>
        </p:nvSpPr>
        <p:spPr>
          <a:xfrm>
            <a:off x="4572000" y="2263950"/>
            <a:ext cx="3556800" cy="7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U</a:t>
            </a: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sers will respond positively to multimodal stimuli that can simulate the ambiance of a live concert.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387" name="Google Shape;387;p59"/>
          <p:cNvSpPr txBox="1"/>
          <p:nvPr/>
        </p:nvSpPr>
        <p:spPr>
          <a:xfrm>
            <a:off x="1362925" y="1360525"/>
            <a:ext cx="13212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Idea: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  <p:sp>
        <p:nvSpPr>
          <p:cNvPr id="388" name="Google Shape;388;p59"/>
          <p:cNvSpPr txBox="1"/>
          <p:nvPr/>
        </p:nvSpPr>
        <p:spPr>
          <a:xfrm>
            <a:off x="5027550" y="1360525"/>
            <a:ext cx="26457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iret One"/>
                <a:ea typeface="Poiret One"/>
                <a:cs typeface="Poiret One"/>
                <a:sym typeface="Poiret One"/>
              </a:rPr>
              <a:t>Critical Assumption:</a:t>
            </a:r>
            <a:endParaRPr sz="2000"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0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Setup</a:t>
            </a:r>
            <a:endParaRPr b="1" sz="2400"/>
          </a:p>
        </p:txBody>
      </p:sp>
      <p:sp>
        <p:nvSpPr>
          <p:cNvPr id="394" name="Google Shape;394;p60"/>
          <p:cNvSpPr txBox="1"/>
          <p:nvPr/>
        </p:nvSpPr>
        <p:spPr>
          <a:xfrm>
            <a:off x="884500" y="1438250"/>
            <a:ext cx="29208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X Prototype 1: Audio only through headphones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X Prototype 2: “Live VR Concert”- Audio and live concert footage from a subjective perspective on a massive screen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X Prototype 3: “Live VR Concert” + Headphone “Haptics” to physically feel the beat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pic>
        <p:nvPicPr>
          <p:cNvPr id="395" name="Google Shape;39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7700" y="1341713"/>
            <a:ext cx="5033900" cy="2835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61" title="AtHomeConcertXPrototypes.m4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64800"/>
            <a:ext cx="9144000" cy="55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2"/>
          <p:cNvSpPr txBox="1"/>
          <p:nvPr/>
        </p:nvSpPr>
        <p:spPr>
          <a:xfrm>
            <a:off x="4811575" y="1317875"/>
            <a:ext cx="3943200" cy="31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The tester was pleased with the experience of a live home multimodal concert.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“Feeling something breaks you out of a shell!”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“</a:t>
            </a:r>
            <a:r>
              <a:rPr lang="en">
                <a:latin typeface="Oxygen"/>
                <a:ea typeface="Oxygen"/>
                <a:cs typeface="Oxygen"/>
                <a:sym typeface="Oxygen"/>
              </a:rPr>
              <a:t>Visuals were exciting but 1 dimensional. Music makes it 2 dimensional. Feeling makes it 3 dimensional.”</a:t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xygen"/>
              <a:ea typeface="Oxygen"/>
              <a:cs typeface="Oxygen"/>
              <a:sym typeface="Oxyge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"/>
                <a:ea typeface="Oxygen"/>
                <a:cs typeface="Oxygen"/>
                <a:sym typeface="Oxygen"/>
              </a:rPr>
              <a:t>“If I feel music, it’s more impactful than if I hear it.”</a:t>
            </a:r>
            <a:endParaRPr>
              <a:latin typeface="Oxygen"/>
              <a:ea typeface="Oxygen"/>
              <a:cs typeface="Oxygen"/>
              <a:sym typeface="Oxygen"/>
            </a:endParaRPr>
          </a:p>
        </p:txBody>
      </p:sp>
      <p:pic>
        <p:nvPicPr>
          <p:cNvPr id="406" name="Google Shape;40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50" y="1317863"/>
            <a:ext cx="4493353" cy="2507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3"/>
          <p:cNvSpPr txBox="1"/>
          <p:nvPr>
            <p:ph type="title"/>
          </p:nvPr>
        </p:nvSpPr>
        <p:spPr>
          <a:xfrm>
            <a:off x="2433000" y="510369"/>
            <a:ext cx="4278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63"/>
          <p:cNvSpPr txBox="1"/>
          <p:nvPr>
            <p:ph idx="1" type="subTitle"/>
          </p:nvPr>
        </p:nvSpPr>
        <p:spPr>
          <a:xfrm>
            <a:off x="2026950" y="1625550"/>
            <a:ext cx="5090100" cy="189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more dimensions, the better.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Audio + Visuals &gt; Audio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Audio + Visuals + Haptics = Best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Haptics in other locations (back, torso) may be preferable in future prototypes.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Moving Forward</a:t>
            </a:r>
            <a:endParaRPr/>
          </a:p>
        </p:txBody>
      </p:sp>
      <p:sp>
        <p:nvSpPr>
          <p:cNvPr id="418" name="Google Shape;418;p64"/>
          <p:cNvSpPr txBox="1"/>
          <p:nvPr>
            <p:ph idx="4294967295" type="subTitle"/>
          </p:nvPr>
        </p:nvSpPr>
        <p:spPr>
          <a:xfrm>
            <a:off x="2820900" y="1200750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19" name="Google Shape;419;p64"/>
          <p:cNvSpPr txBox="1"/>
          <p:nvPr>
            <p:ph idx="4294967295" type="subTitle"/>
          </p:nvPr>
        </p:nvSpPr>
        <p:spPr>
          <a:xfrm>
            <a:off x="2812800" y="2215050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Musical “Dating App”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20" name="Google Shape;420;p64"/>
          <p:cNvSpPr txBox="1"/>
          <p:nvPr>
            <p:ph idx="4294967295" type="subTitle"/>
          </p:nvPr>
        </p:nvSpPr>
        <p:spPr>
          <a:xfrm>
            <a:off x="2820900" y="3229350"/>
            <a:ext cx="35103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Bebas Neue"/>
                <a:ea typeface="Bebas Neue"/>
                <a:cs typeface="Bebas Neue"/>
                <a:sym typeface="Bebas Neue"/>
              </a:rPr>
              <a:t>At-Home Concert</a:t>
            </a:r>
            <a:endParaRPr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21" name="Google Shape;421;p64"/>
          <p:cNvSpPr txBox="1"/>
          <p:nvPr>
            <p:ph idx="4294967295" type="subTitle"/>
          </p:nvPr>
        </p:nvSpPr>
        <p:spPr>
          <a:xfrm>
            <a:off x="2829000" y="209717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5"/>
          <p:cNvSpPr txBox="1"/>
          <p:nvPr>
            <p:ph idx="4294967295" type="subTitle"/>
          </p:nvPr>
        </p:nvSpPr>
        <p:spPr>
          <a:xfrm>
            <a:off x="2824950" y="49942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 sz="3000"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User concerns</a:t>
            </a: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27" name="Google Shape;427;p65"/>
          <p:cNvSpPr txBox="1"/>
          <p:nvPr/>
        </p:nvSpPr>
        <p:spPr>
          <a:xfrm>
            <a:off x="2588700" y="2289325"/>
            <a:ext cx="3966600" cy="24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●"/>
            </a:pPr>
            <a:r>
              <a:rPr lang="en" sz="1800">
                <a:latin typeface="Oxygen"/>
                <a:ea typeface="Oxygen"/>
                <a:cs typeface="Oxygen"/>
                <a:sym typeface="Oxygen"/>
              </a:rPr>
              <a:t>Could lead users through dangerous or </a:t>
            </a:r>
            <a:r>
              <a:rPr lang="en" sz="1800">
                <a:latin typeface="Oxygen"/>
                <a:ea typeface="Oxygen"/>
                <a:cs typeface="Oxygen"/>
                <a:sym typeface="Oxygen"/>
              </a:rPr>
              <a:t>inaccessible</a:t>
            </a:r>
            <a:r>
              <a:rPr lang="en" sz="1800">
                <a:latin typeface="Oxygen"/>
                <a:ea typeface="Oxygen"/>
                <a:cs typeface="Oxygen"/>
                <a:sym typeface="Oxygen"/>
              </a:rPr>
              <a:t> areas</a:t>
            </a:r>
            <a:endParaRPr sz="1800">
              <a:latin typeface="Oxygen"/>
              <a:ea typeface="Oxygen"/>
              <a:cs typeface="Oxygen"/>
              <a:sym typeface="Oxyge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●"/>
            </a:pPr>
            <a:r>
              <a:rPr lang="en" sz="1800">
                <a:latin typeface="Oxygen"/>
                <a:ea typeface="Oxygen"/>
                <a:cs typeface="Oxygen"/>
                <a:sym typeface="Oxygen"/>
              </a:rPr>
              <a:t>May increase pedestrian </a:t>
            </a:r>
            <a:r>
              <a:rPr lang="en" sz="1800">
                <a:latin typeface="Oxygen"/>
                <a:ea typeface="Oxygen"/>
                <a:cs typeface="Oxygen"/>
                <a:sym typeface="Oxygen"/>
              </a:rPr>
              <a:t>inattentiveness</a:t>
            </a:r>
            <a:endParaRPr sz="1800">
              <a:latin typeface="Oxygen"/>
              <a:ea typeface="Oxygen"/>
              <a:cs typeface="Oxygen"/>
              <a:sym typeface="Oxyge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xygen"/>
              <a:buChar char="●"/>
            </a:pPr>
            <a:r>
              <a:rPr lang="en" sz="1800">
                <a:latin typeface="Oxygen"/>
                <a:ea typeface="Oxygen"/>
                <a:cs typeface="Oxygen"/>
                <a:sym typeface="Oxygen"/>
              </a:rPr>
              <a:t>Could be used by people operating vehicles.</a:t>
            </a:r>
            <a:endParaRPr sz="1800">
              <a:latin typeface="Oxygen"/>
              <a:ea typeface="Oxygen"/>
              <a:cs typeface="Oxygen"/>
              <a:sym typeface="Oxyge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6"/>
          <p:cNvSpPr txBox="1"/>
          <p:nvPr>
            <p:ph idx="4294967295" type="subTitle"/>
          </p:nvPr>
        </p:nvSpPr>
        <p:spPr>
          <a:xfrm>
            <a:off x="2824950" y="499425"/>
            <a:ext cx="34941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Music Radar</a:t>
            </a:r>
            <a:endParaRPr sz="3000"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Accessibility</a:t>
            </a:r>
            <a:r>
              <a:rPr lang="en" sz="3000">
                <a:latin typeface="Bebas Neue"/>
                <a:ea typeface="Bebas Neue"/>
                <a:cs typeface="Bebas Neue"/>
                <a:sym typeface="Bebas Neue"/>
              </a:rPr>
              <a:t> concerns</a:t>
            </a: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33" name="Google Shape;433;p66"/>
          <p:cNvSpPr txBox="1"/>
          <p:nvPr/>
        </p:nvSpPr>
        <p:spPr>
          <a:xfrm>
            <a:off x="3726600" y="2129850"/>
            <a:ext cx="1690800" cy="24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xygen"/>
              <a:buChar char="●"/>
            </a:pPr>
            <a:r>
              <a:rPr lang="en" sz="2000">
                <a:latin typeface="Oxygen"/>
                <a:ea typeface="Oxygen"/>
                <a:cs typeface="Oxygen"/>
                <a:sym typeface="Oxygen"/>
              </a:rPr>
              <a:t>Mobility</a:t>
            </a:r>
            <a:endParaRPr sz="2000">
              <a:latin typeface="Oxygen"/>
              <a:ea typeface="Oxygen"/>
              <a:cs typeface="Oxygen"/>
              <a:sym typeface="Oxygen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xygen"/>
              <a:buChar char="●"/>
            </a:pPr>
            <a:r>
              <a:rPr lang="en" sz="2000">
                <a:latin typeface="Oxygen"/>
                <a:ea typeface="Oxygen"/>
                <a:cs typeface="Oxygen"/>
                <a:sym typeface="Oxygen"/>
              </a:rPr>
              <a:t>Safety</a:t>
            </a:r>
            <a:endParaRPr sz="2000">
              <a:latin typeface="Oxygen"/>
              <a:ea typeface="Oxygen"/>
              <a:cs typeface="Oxygen"/>
              <a:sym typeface="Oxygen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xygen"/>
              <a:buChar char="●"/>
            </a:pPr>
            <a:r>
              <a:rPr lang="en" sz="2000">
                <a:latin typeface="Oxygen"/>
                <a:ea typeface="Oxygen"/>
                <a:cs typeface="Oxygen"/>
                <a:sym typeface="Oxygen"/>
              </a:rPr>
              <a:t>Location</a:t>
            </a:r>
            <a:endParaRPr sz="2000">
              <a:latin typeface="Oxygen"/>
              <a:ea typeface="Oxygen"/>
              <a:cs typeface="Oxygen"/>
              <a:sym typeface="Oxyge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pic>
        <p:nvPicPr>
          <p:cNvPr id="439" name="Google Shape;43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247475"/>
            <a:ext cx="3828914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7214" y="1575825"/>
            <a:ext cx="4857887" cy="3164268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67"/>
          <p:cNvSpPr txBox="1"/>
          <p:nvPr/>
        </p:nvSpPr>
        <p:spPr>
          <a:xfrm>
            <a:off x="893863" y="900425"/>
            <a:ext cx="23460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Solution Brainstorming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  <p:sp>
        <p:nvSpPr>
          <p:cNvPr id="442" name="Google Shape;442;p67"/>
          <p:cNvSpPr txBox="1"/>
          <p:nvPr/>
        </p:nvSpPr>
        <p:spPr>
          <a:xfrm>
            <a:off x="5148113" y="1212200"/>
            <a:ext cx="28761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xygen Light"/>
                <a:ea typeface="Oxygen Light"/>
                <a:cs typeface="Oxygen Light"/>
                <a:sym typeface="Oxygen Light"/>
              </a:rPr>
              <a:t>Ranking and picking solutions</a:t>
            </a:r>
            <a:endParaRPr>
              <a:latin typeface="Oxygen Light"/>
              <a:ea typeface="Oxygen Light"/>
              <a:cs typeface="Oxygen Light"/>
              <a:sym typeface="Oxygen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ist Aesthetic Slideshow by Slidesgo">
  <a:themeElements>
    <a:clrScheme name="Simple Light">
      <a:dk1>
        <a:srgbClr val="6D5B57"/>
      </a:dk1>
      <a:lt1>
        <a:srgbClr val="F2E1D8"/>
      </a:lt1>
      <a:dk2>
        <a:srgbClr val="595959"/>
      </a:dk2>
      <a:lt2>
        <a:srgbClr val="B08980"/>
      </a:lt2>
      <a:accent1>
        <a:srgbClr val="6D5B57"/>
      </a:accent1>
      <a:accent2>
        <a:srgbClr val="F2E1D8"/>
      </a:accent2>
      <a:accent3>
        <a:srgbClr val="595959"/>
      </a:accent3>
      <a:accent4>
        <a:srgbClr val="B08980"/>
      </a:accent4>
      <a:accent5>
        <a:srgbClr val="F2E1D8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