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9DDE93C-DFBA-43C6-AB11-EBE27062B86E}">
  <a:tblStyle styleId="{49DDE93C-DFBA-43C6-AB11-EBE27062B86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914096c5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914096c5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914096c56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914096c56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8df6d43e0c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8df6d43e0c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8df6d43e0c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8df6d43e0c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9193132b9f_2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9193132b9f_2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9193132b9f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9193132b9f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9193132b9f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9193132b9f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8df6d43e0c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8df6d43e0c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8df6d43e0c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8df6d43e0c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8df6d43e0c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8df6d43e0c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9193132b9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9193132b9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8df6d43e0c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8df6d43e0c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8df6d43e0c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8df6d43e0c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914096c567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914096c567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8df6d43e0c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8df6d43e0c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914096c56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914096c56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8df6d43e0c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8df6d43e0c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914096c56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914096c56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8df6d43e0c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8df6d43e0c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914096c56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914096c56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8df6d43e0c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8df6d43e0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8df6d43e0c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8df6d43e0c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8df6d43e0c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8df6d43e0c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8df6d43e0c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8df6d43e0c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914096c56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914096c56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8df6d43e0c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8df6d43e0c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914096c56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914096c56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8df6d43e0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8df6d43e0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8df6d43e0c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8df6d43e0c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8df6d43e0c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8df6d43e0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8df6d43e0c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8df6d43e0c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8df6d43e0c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8df6d43e0c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8df6d43e0c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8df6d43e0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8df6d43e0c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8df6d43e0c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914096c567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914096c56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914096c56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2914096c56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8df6d43e0c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8df6d43e0c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9193132b9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9193132b9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http://www.youtube.com/watch?v=T9Y8xFM8hiI" TargetMode="External"/><Relationship Id="rId4" Type="http://schemas.openxmlformats.org/officeDocument/2006/relationships/image" Target="../media/image1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A4: Concept Video</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Team TuneTribe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Project Name</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i="1" lang="en"/>
              <a:t>TuneTribe</a:t>
            </a:r>
            <a:endParaRPr i="1"/>
          </a:p>
          <a:p>
            <a:pPr indent="-342900" lvl="0" marL="457200" rtl="0" algn="l">
              <a:spcBef>
                <a:spcPts val="1200"/>
              </a:spcBef>
              <a:spcAft>
                <a:spcPts val="0"/>
              </a:spcAft>
              <a:buSzPts val="1800"/>
              <a:buChar char="●"/>
            </a:pPr>
            <a:r>
              <a:rPr lang="en"/>
              <a:t>Connection of two major values: Music (Tune) and Community (Tribe), our project is about about using tunes to find your tribe.</a:t>
            </a:r>
            <a:endParaRPr/>
          </a:p>
          <a:p>
            <a:pPr indent="0" lvl="0" marL="0" rtl="0" algn="l">
              <a:spcBef>
                <a:spcPts val="1200"/>
              </a:spcBef>
              <a:spcAft>
                <a:spcPts val="1200"/>
              </a:spcAft>
              <a:buNone/>
            </a:pPr>
            <a:r>
              <a:rPr i="1" lang="en"/>
              <a:t>“Find the beat of your community”</a:t>
            </a:r>
            <a:endParaRPr i="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Problem/ Solution Overview</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Small live music events provide good times and are a good way to bring a community together for a fun event, however finding small venues and artists is difficult due to their lack of advertising.  Users who live near cities or downtown areas can try to find events on their own by walking around, yet </a:t>
            </a:r>
            <a:r>
              <a:rPr lang="en"/>
              <a:t>wandering</a:t>
            </a:r>
            <a:r>
              <a:rPr lang="en"/>
              <a:t> aimlessly </a:t>
            </a:r>
            <a:r>
              <a:rPr lang="en"/>
              <a:t>yields</a:t>
            </a:r>
            <a:r>
              <a:rPr lang="en"/>
              <a:t> inconsistent results</a:t>
            </a:r>
            <a:r>
              <a:rPr lang="en"/>
              <a:t>. </a:t>
            </a:r>
            <a:r>
              <a:rPr lang="en"/>
              <a:t> Simultaneously</a:t>
            </a:r>
            <a:r>
              <a:rPr lang="en"/>
              <a:t>, users who are small-time musicians who need more publicity but can’t afford large amounts of advertising would benefit from an easy way to draw crowds.  </a:t>
            </a:r>
            <a:r>
              <a:rPr lang="en"/>
              <a:t>Our app seeks to facilitate finding live local events, bring </a:t>
            </a:r>
            <a:r>
              <a:rPr lang="en"/>
              <a:t>music</a:t>
            </a:r>
            <a:r>
              <a:rPr lang="en"/>
              <a:t>-lovers together, and spread awareness of small shows by providing a space for users to post and see other live events in their area that they can attend.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490250" y="450150"/>
            <a:ext cx="8653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Market Research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#1: Songkick Concerts</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App designed for discovering bands and finding concerts nearby based on your music preferences.</a:t>
            </a:r>
            <a:endParaRPr/>
          </a:p>
        </p:txBody>
      </p:sp>
      <p:pic>
        <p:nvPicPr>
          <p:cNvPr id="79" name="Google Shape;79;p17"/>
          <p:cNvPicPr preferRelativeResize="0"/>
          <p:nvPr/>
        </p:nvPicPr>
        <p:blipFill>
          <a:blip r:embed="rId3">
            <a:alphaModFix/>
          </a:blip>
          <a:stretch>
            <a:fillRect/>
          </a:stretch>
        </p:blipFill>
        <p:spPr>
          <a:xfrm>
            <a:off x="3240300" y="1882725"/>
            <a:ext cx="2663400" cy="2686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#1: Songkick Concerts</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What Works</a:t>
            </a:r>
            <a:endParaRPr/>
          </a:p>
          <a:p>
            <a:pPr indent="-342900" lvl="0" marL="457200" rtl="0" algn="l">
              <a:spcBef>
                <a:spcPts val="1200"/>
              </a:spcBef>
              <a:spcAft>
                <a:spcPts val="0"/>
              </a:spcAft>
              <a:buSzPts val="1800"/>
              <a:buChar char="●"/>
            </a:pPr>
            <a:r>
              <a:rPr lang="en"/>
              <a:t>Integrating data from music streaming apps to deliver personalized </a:t>
            </a:r>
            <a:r>
              <a:rPr lang="en"/>
              <a:t>recommendations</a:t>
            </a:r>
            <a:endParaRPr/>
          </a:p>
          <a:p>
            <a:pPr indent="-342900" lvl="0" marL="457200" rtl="0" algn="l">
              <a:spcBef>
                <a:spcPts val="0"/>
              </a:spcBef>
              <a:spcAft>
                <a:spcPts val="0"/>
              </a:spcAft>
              <a:buSzPts val="1800"/>
              <a:buChar char="●"/>
            </a:pPr>
            <a:r>
              <a:rPr lang="en"/>
              <a:t>Makes it easy to find venues.</a:t>
            </a:r>
            <a:endParaRPr/>
          </a:p>
          <a:p>
            <a:pPr indent="0" lvl="0" marL="0" rtl="0" algn="l">
              <a:spcBef>
                <a:spcPts val="1200"/>
              </a:spcBef>
              <a:spcAft>
                <a:spcPts val="0"/>
              </a:spcAft>
              <a:buNone/>
            </a:pPr>
            <a:r>
              <a:rPr b="1" lang="en"/>
              <a:t>What Doesn’t Work in Our Space</a:t>
            </a:r>
            <a:endParaRPr/>
          </a:p>
          <a:p>
            <a:pPr indent="-342900" lvl="0" marL="457200" rtl="0" algn="l">
              <a:spcBef>
                <a:spcPts val="1200"/>
              </a:spcBef>
              <a:spcAft>
                <a:spcPts val="0"/>
              </a:spcAft>
              <a:buSzPts val="1800"/>
              <a:buChar char="●"/>
            </a:pPr>
            <a:r>
              <a:rPr lang="en"/>
              <a:t>Doesn’t have many small artists and bands</a:t>
            </a:r>
            <a:endParaRPr/>
          </a:p>
          <a:p>
            <a:pPr indent="-342900" lvl="0" marL="457200" rtl="0" algn="l">
              <a:spcBef>
                <a:spcPts val="0"/>
              </a:spcBef>
              <a:spcAft>
                <a:spcPts val="0"/>
              </a:spcAft>
              <a:buSzPts val="1800"/>
              <a:buChar char="●"/>
            </a:pPr>
            <a:r>
              <a:rPr lang="en"/>
              <a:t>No way to easily promote your own events</a:t>
            </a:r>
            <a:endParaRPr/>
          </a:p>
        </p:txBody>
      </p:sp>
      <p:pic>
        <p:nvPicPr>
          <p:cNvPr id="86" name="Google Shape;86;p18"/>
          <p:cNvPicPr preferRelativeResize="0"/>
          <p:nvPr/>
        </p:nvPicPr>
        <p:blipFill>
          <a:blip r:embed="rId3">
            <a:alphaModFix/>
          </a:blip>
          <a:stretch>
            <a:fillRect/>
          </a:stretch>
        </p:blipFill>
        <p:spPr>
          <a:xfrm>
            <a:off x="6272500" y="399475"/>
            <a:ext cx="658200" cy="663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idx="1" type="body"/>
          </p:nvPr>
        </p:nvSpPr>
        <p:spPr>
          <a:xfrm>
            <a:off x="311700" y="1063275"/>
            <a:ext cx="8520600" cy="3848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Comparison</a:t>
            </a:r>
            <a:endParaRPr b="1"/>
          </a:p>
          <a:p>
            <a:pPr indent="-342900" lvl="0" marL="457200" rtl="0" algn="l">
              <a:spcBef>
                <a:spcPts val="1200"/>
              </a:spcBef>
              <a:spcAft>
                <a:spcPts val="0"/>
              </a:spcAft>
              <a:buSzPts val="1800"/>
              <a:buChar char="●"/>
            </a:pPr>
            <a:r>
              <a:rPr lang="en"/>
              <a:t>TuneTribe</a:t>
            </a:r>
            <a:r>
              <a:rPr lang="en"/>
              <a:t> is focused on enabling users to discover new artists performing smaller events, while Songkick focuses on discovering and finding bigger artists who are less affordable to see.</a:t>
            </a:r>
            <a:endParaRPr/>
          </a:p>
          <a:p>
            <a:pPr indent="0" lvl="0" marL="0" rtl="0" algn="l">
              <a:spcBef>
                <a:spcPts val="1200"/>
              </a:spcBef>
              <a:spcAft>
                <a:spcPts val="0"/>
              </a:spcAft>
              <a:buNone/>
            </a:pPr>
            <a:r>
              <a:rPr b="1" lang="en"/>
              <a:t>What We Can Take Away</a:t>
            </a:r>
            <a:endParaRPr/>
          </a:p>
          <a:p>
            <a:pPr indent="-342900" lvl="0" marL="457200" rtl="0" algn="l">
              <a:spcBef>
                <a:spcPts val="1200"/>
              </a:spcBef>
              <a:spcAft>
                <a:spcPts val="0"/>
              </a:spcAft>
              <a:buSzPts val="1800"/>
              <a:buChar char="●"/>
            </a:pPr>
            <a:r>
              <a:rPr lang="en"/>
              <a:t>When using the Songkick app, there was difficulty transferring data from music streaming platforms. Tunetribe may be better off using a different approach to discovering user preferences and </a:t>
            </a:r>
            <a:r>
              <a:rPr lang="en"/>
              <a:t>interests</a:t>
            </a:r>
            <a:r>
              <a:rPr lang="en"/>
              <a:t>. We can use how they formatted the app to </a:t>
            </a:r>
            <a:r>
              <a:rPr lang="en"/>
              <a:t>improve</a:t>
            </a:r>
            <a:r>
              <a:rPr lang="en"/>
              <a:t> </a:t>
            </a:r>
            <a:r>
              <a:rPr lang="en"/>
              <a:t>usability</a:t>
            </a:r>
            <a:r>
              <a:rPr lang="en"/>
              <a:t> on </a:t>
            </a:r>
            <a:r>
              <a:rPr lang="en"/>
              <a:t>TuneTribe’s</a:t>
            </a:r>
            <a:r>
              <a:rPr lang="en"/>
              <a:t> platform.</a:t>
            </a:r>
            <a:endParaRPr/>
          </a:p>
        </p:txBody>
      </p:sp>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#1: Songkick Concerts</a:t>
            </a:r>
            <a:endParaRPr/>
          </a:p>
        </p:txBody>
      </p:sp>
      <p:pic>
        <p:nvPicPr>
          <p:cNvPr id="93" name="Google Shape;93;p19"/>
          <p:cNvPicPr preferRelativeResize="0"/>
          <p:nvPr/>
        </p:nvPicPr>
        <p:blipFill>
          <a:blip r:embed="rId3">
            <a:alphaModFix/>
          </a:blip>
          <a:stretch>
            <a:fillRect/>
          </a:stretch>
        </p:blipFill>
        <p:spPr>
          <a:xfrm>
            <a:off x="6261275" y="399475"/>
            <a:ext cx="658200" cy="663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#2: Google Maps</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App designed for searching, locating, and navigating to businesses/venues.</a:t>
            </a:r>
            <a:endParaRPr/>
          </a:p>
        </p:txBody>
      </p:sp>
      <p:pic>
        <p:nvPicPr>
          <p:cNvPr id="100" name="Google Shape;100;p20"/>
          <p:cNvPicPr preferRelativeResize="0"/>
          <p:nvPr/>
        </p:nvPicPr>
        <p:blipFill>
          <a:blip r:embed="rId3">
            <a:alphaModFix/>
          </a:blip>
          <a:stretch>
            <a:fillRect/>
          </a:stretch>
        </p:blipFill>
        <p:spPr>
          <a:xfrm>
            <a:off x="2946875" y="1750300"/>
            <a:ext cx="3250250" cy="3250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#2: Google Maps</a:t>
            </a:r>
            <a:endParaRPr/>
          </a:p>
        </p:txBody>
      </p:sp>
      <p:sp>
        <p:nvSpPr>
          <p:cNvPr id="106" name="Google Shape;106;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What Works</a:t>
            </a:r>
            <a:endParaRPr/>
          </a:p>
          <a:p>
            <a:pPr indent="-342900" lvl="0" marL="457200" rtl="0" algn="l">
              <a:spcBef>
                <a:spcPts val="1200"/>
              </a:spcBef>
              <a:spcAft>
                <a:spcPts val="0"/>
              </a:spcAft>
              <a:buSzPts val="1800"/>
              <a:buChar char="●"/>
            </a:pPr>
            <a:r>
              <a:rPr lang="en"/>
              <a:t>Feature incredibly accurate directions and maps of locations.  </a:t>
            </a:r>
            <a:endParaRPr/>
          </a:p>
          <a:p>
            <a:pPr indent="-342900" lvl="0" marL="457200" rtl="0" algn="l">
              <a:spcBef>
                <a:spcPts val="0"/>
              </a:spcBef>
              <a:spcAft>
                <a:spcPts val="0"/>
              </a:spcAft>
              <a:buSzPts val="1800"/>
              <a:buChar char="●"/>
            </a:pPr>
            <a:r>
              <a:rPr lang="en"/>
              <a:t>Makes it easy to find venues and rate and comment on them.</a:t>
            </a:r>
            <a:endParaRPr/>
          </a:p>
          <a:p>
            <a:pPr indent="0" lvl="0" marL="0" rtl="0" algn="l">
              <a:spcBef>
                <a:spcPts val="1200"/>
              </a:spcBef>
              <a:spcAft>
                <a:spcPts val="0"/>
              </a:spcAft>
              <a:buNone/>
            </a:pPr>
            <a:r>
              <a:rPr b="1" lang="en"/>
              <a:t>What Doesn’t Work in Our Space</a:t>
            </a:r>
            <a:endParaRPr/>
          </a:p>
          <a:p>
            <a:pPr indent="-342900" lvl="0" marL="457200" rtl="0" algn="l">
              <a:spcBef>
                <a:spcPts val="1200"/>
              </a:spcBef>
              <a:spcAft>
                <a:spcPts val="0"/>
              </a:spcAft>
              <a:buSzPts val="1800"/>
              <a:buChar char="●"/>
            </a:pPr>
            <a:r>
              <a:rPr lang="en"/>
              <a:t>No feature to discover artists or live events in the area.</a:t>
            </a:r>
            <a:endParaRPr/>
          </a:p>
          <a:p>
            <a:pPr indent="-342900" lvl="0" marL="457200" rtl="0" algn="l">
              <a:spcBef>
                <a:spcPts val="0"/>
              </a:spcBef>
              <a:spcAft>
                <a:spcPts val="0"/>
              </a:spcAft>
              <a:buSzPts val="1800"/>
              <a:buChar char="●"/>
            </a:pPr>
            <a:r>
              <a:rPr lang="en"/>
              <a:t>No way to </a:t>
            </a:r>
            <a:r>
              <a:rPr lang="en"/>
              <a:t>easily</a:t>
            </a:r>
            <a:r>
              <a:rPr lang="en"/>
              <a:t> promote your own events</a:t>
            </a:r>
            <a:endParaRPr/>
          </a:p>
        </p:txBody>
      </p:sp>
      <p:pic>
        <p:nvPicPr>
          <p:cNvPr id="107" name="Google Shape;107;p21"/>
          <p:cNvPicPr preferRelativeResize="0"/>
          <p:nvPr/>
        </p:nvPicPr>
        <p:blipFill>
          <a:blip r:embed="rId3">
            <a:alphaModFix/>
          </a:blip>
          <a:stretch>
            <a:fillRect/>
          </a:stretch>
        </p:blipFill>
        <p:spPr>
          <a:xfrm>
            <a:off x="5542650" y="290075"/>
            <a:ext cx="882600" cy="882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Comparison</a:t>
            </a:r>
            <a:endParaRPr b="1"/>
          </a:p>
          <a:p>
            <a:pPr indent="-342900" lvl="0" marL="457200" rtl="0" algn="l">
              <a:spcBef>
                <a:spcPts val="1200"/>
              </a:spcBef>
              <a:spcAft>
                <a:spcPts val="0"/>
              </a:spcAft>
              <a:buSzPts val="1800"/>
              <a:buChar char="●"/>
            </a:pPr>
            <a:r>
              <a:rPr lang="en"/>
              <a:t>TuneTribe is </a:t>
            </a:r>
            <a:r>
              <a:rPr lang="en"/>
              <a:t>focused on enabling users to discover artists and events, while Google Maps focuses on discovering and finding locations and venues.</a:t>
            </a:r>
            <a:endParaRPr/>
          </a:p>
          <a:p>
            <a:pPr indent="0" lvl="0" marL="0" rtl="0" algn="l">
              <a:spcBef>
                <a:spcPts val="1200"/>
              </a:spcBef>
              <a:spcAft>
                <a:spcPts val="0"/>
              </a:spcAft>
              <a:buNone/>
            </a:pPr>
            <a:r>
              <a:rPr b="1" lang="en"/>
              <a:t>What We Can Take Away</a:t>
            </a:r>
            <a:endParaRPr/>
          </a:p>
          <a:p>
            <a:pPr indent="-342900" lvl="0" marL="457200" rtl="0" algn="l">
              <a:spcBef>
                <a:spcPts val="1200"/>
              </a:spcBef>
              <a:spcAft>
                <a:spcPts val="0"/>
              </a:spcAft>
              <a:buSzPts val="1800"/>
              <a:buChar char="●"/>
            </a:pPr>
            <a:r>
              <a:rPr lang="en"/>
              <a:t>Although Maps has a different user goal, we can take notes from their powerful search capabilities, business / venue information display, and accurate direction giving </a:t>
            </a:r>
            <a:r>
              <a:rPr lang="en"/>
              <a:t>capabilities, especially their feature of direction for pedestrians on foot.</a:t>
            </a:r>
            <a:endParaRPr/>
          </a:p>
        </p:txBody>
      </p:sp>
      <p:sp>
        <p:nvSpPr>
          <p:cNvPr id="113" name="Google Shape;113;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#2: Google Maps</a:t>
            </a:r>
            <a:endParaRPr/>
          </a:p>
        </p:txBody>
      </p:sp>
      <p:pic>
        <p:nvPicPr>
          <p:cNvPr id="114" name="Google Shape;114;p22"/>
          <p:cNvPicPr preferRelativeResize="0"/>
          <p:nvPr/>
        </p:nvPicPr>
        <p:blipFill>
          <a:blip r:embed="rId3">
            <a:alphaModFix/>
          </a:blip>
          <a:stretch>
            <a:fillRect/>
          </a:stretch>
        </p:blipFill>
        <p:spPr>
          <a:xfrm>
            <a:off x="5542650" y="290075"/>
            <a:ext cx="882600" cy="882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#3</a:t>
            </a:r>
            <a:r>
              <a:rPr lang="en"/>
              <a:t>: Bandsintown Concerts</a:t>
            </a:r>
            <a:endParaRPr/>
          </a:p>
        </p:txBody>
      </p:sp>
      <p:sp>
        <p:nvSpPr>
          <p:cNvPr id="120" name="Google Shape;120;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In </a:t>
            </a:r>
            <a:r>
              <a:rPr b="1" i="1" lang="en"/>
              <a:t>TIME Magazine’s</a:t>
            </a:r>
            <a:r>
              <a:rPr b="1" lang="en"/>
              <a:t> Best Apps of the Year for Never Missing Another Show</a:t>
            </a:r>
            <a:endParaRPr/>
          </a:p>
          <a:p>
            <a:pPr indent="0" lvl="0" marL="0" rtl="0" algn="l">
              <a:spcBef>
                <a:spcPts val="1200"/>
              </a:spcBef>
              <a:spcAft>
                <a:spcPts val="1200"/>
              </a:spcAft>
              <a:buNone/>
            </a:pPr>
            <a:r>
              <a:t/>
            </a:r>
            <a:endParaRPr/>
          </a:p>
        </p:txBody>
      </p:sp>
      <p:pic>
        <p:nvPicPr>
          <p:cNvPr id="121" name="Google Shape;121;p23"/>
          <p:cNvPicPr preferRelativeResize="0"/>
          <p:nvPr/>
        </p:nvPicPr>
        <p:blipFill rotWithShape="1">
          <a:blip r:embed="rId3">
            <a:alphaModFix/>
          </a:blip>
          <a:srcRect b="29989" l="13857" r="12314" t="26152"/>
          <a:stretch/>
        </p:blipFill>
        <p:spPr>
          <a:xfrm>
            <a:off x="2525237" y="1925212"/>
            <a:ext cx="4093525" cy="1290524"/>
          </a:xfrm>
          <a:prstGeom prst="rect">
            <a:avLst/>
          </a:prstGeom>
          <a:noFill/>
          <a:ln>
            <a:noFill/>
          </a:ln>
        </p:spPr>
      </p:pic>
      <p:pic>
        <p:nvPicPr>
          <p:cNvPr id="122" name="Google Shape;122;p23"/>
          <p:cNvPicPr preferRelativeResize="0"/>
          <p:nvPr/>
        </p:nvPicPr>
        <p:blipFill rotWithShape="1">
          <a:blip r:embed="rId4">
            <a:alphaModFix/>
          </a:blip>
          <a:srcRect b="9348" l="3248" r="5243" t="14646"/>
          <a:stretch/>
        </p:blipFill>
        <p:spPr>
          <a:xfrm>
            <a:off x="2525225" y="3278350"/>
            <a:ext cx="4093550" cy="1290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#3: Bandsintown Concerts</a:t>
            </a:r>
            <a:endParaRPr/>
          </a:p>
        </p:txBody>
      </p:sp>
      <p:sp>
        <p:nvSpPr>
          <p:cNvPr id="128" name="Google Shape;128;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What Works</a:t>
            </a:r>
            <a:endParaRPr/>
          </a:p>
          <a:p>
            <a:pPr indent="-342900" lvl="0" marL="457200" rtl="0" algn="l">
              <a:spcBef>
                <a:spcPts val="1200"/>
              </a:spcBef>
              <a:spcAft>
                <a:spcPts val="0"/>
              </a:spcAft>
              <a:buSzPts val="1800"/>
              <a:buChar char="●"/>
            </a:pPr>
            <a:r>
              <a:rPr lang="en"/>
              <a:t>Find any concert, festival, or venue near you</a:t>
            </a:r>
            <a:endParaRPr/>
          </a:p>
          <a:p>
            <a:pPr indent="-342900" lvl="0" marL="457200" rtl="0" algn="l">
              <a:spcBef>
                <a:spcPts val="0"/>
              </a:spcBef>
              <a:spcAft>
                <a:spcPts val="0"/>
              </a:spcAft>
              <a:buSzPts val="1800"/>
              <a:buChar char="●"/>
            </a:pPr>
            <a:r>
              <a:rPr lang="en"/>
              <a:t>Follow artists and receive push notifications for their events</a:t>
            </a:r>
            <a:endParaRPr/>
          </a:p>
          <a:p>
            <a:pPr indent="-342900" lvl="0" marL="457200" rtl="0" algn="l">
              <a:spcBef>
                <a:spcPts val="0"/>
              </a:spcBef>
              <a:spcAft>
                <a:spcPts val="0"/>
              </a:spcAft>
              <a:buSzPts val="1800"/>
              <a:buChar char="●"/>
            </a:pPr>
            <a:r>
              <a:rPr lang="en"/>
              <a:t>Discover new artists and events based on your personal tastes</a:t>
            </a:r>
            <a:endParaRPr/>
          </a:p>
          <a:p>
            <a:pPr indent="0" lvl="0" marL="0" rtl="0" algn="l">
              <a:spcBef>
                <a:spcPts val="1200"/>
              </a:spcBef>
              <a:spcAft>
                <a:spcPts val="0"/>
              </a:spcAft>
              <a:buNone/>
            </a:pPr>
            <a:r>
              <a:rPr b="1" lang="en"/>
              <a:t>What Doesn’t Work in Our Space</a:t>
            </a:r>
            <a:endParaRPr b="1"/>
          </a:p>
          <a:p>
            <a:pPr indent="-342900" lvl="0" marL="457200" rtl="0" algn="l">
              <a:spcBef>
                <a:spcPts val="1200"/>
              </a:spcBef>
              <a:spcAft>
                <a:spcPts val="0"/>
              </a:spcAft>
              <a:buSzPts val="1800"/>
              <a:buChar char="●"/>
            </a:pPr>
            <a:r>
              <a:rPr lang="en"/>
              <a:t>No connection between event attendees with each other and artists</a:t>
            </a:r>
            <a:endParaRPr/>
          </a:p>
          <a:p>
            <a:pPr indent="-342900" lvl="0" marL="457200" rtl="0" algn="l">
              <a:spcBef>
                <a:spcPts val="0"/>
              </a:spcBef>
              <a:spcAft>
                <a:spcPts val="0"/>
              </a:spcAft>
              <a:buSzPts val="1800"/>
              <a:buChar char="●"/>
            </a:pPr>
            <a:r>
              <a:rPr lang="en"/>
              <a:t>No centralized way to see nearby events happening now with respect to your and your friends’ locations</a:t>
            </a:r>
            <a:endParaRPr/>
          </a:p>
          <a:p>
            <a:pPr indent="0" lvl="0" marL="0" rtl="0" algn="l">
              <a:spcBef>
                <a:spcPts val="120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#3</a:t>
            </a:r>
            <a:r>
              <a:rPr lang="en"/>
              <a:t>: Bandsintown Concerts</a:t>
            </a:r>
            <a:endParaRPr/>
          </a:p>
          <a:p>
            <a:pPr indent="0" lvl="0" marL="0" rtl="0" algn="l">
              <a:spcBef>
                <a:spcPts val="0"/>
              </a:spcBef>
              <a:spcAft>
                <a:spcPts val="0"/>
              </a:spcAft>
              <a:buNone/>
            </a:pPr>
            <a:r>
              <a:t/>
            </a:r>
            <a:endParaRPr/>
          </a:p>
        </p:txBody>
      </p:sp>
      <p:sp>
        <p:nvSpPr>
          <p:cNvPr id="134" name="Google Shape;134;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Comparison</a:t>
            </a:r>
            <a:endParaRPr/>
          </a:p>
          <a:p>
            <a:pPr indent="-342900" lvl="0" marL="457200" rtl="0" algn="l">
              <a:spcBef>
                <a:spcPts val="1200"/>
              </a:spcBef>
              <a:spcAft>
                <a:spcPts val="0"/>
              </a:spcAft>
              <a:buSzPts val="1800"/>
              <a:buChar char="●"/>
            </a:pPr>
            <a:r>
              <a:rPr lang="en"/>
              <a:t>Bandsintown Concerts targets the discovery and purchase of tickets for major live concert venues whereas TuneTribe focuses on deepening connection between individuals and artists in local communities through live local music event discovery and promotion for all event sizes</a:t>
            </a:r>
            <a:endParaRPr/>
          </a:p>
          <a:p>
            <a:pPr indent="0" lvl="0" marL="0" rtl="0" algn="l">
              <a:spcBef>
                <a:spcPts val="1200"/>
              </a:spcBef>
              <a:spcAft>
                <a:spcPts val="0"/>
              </a:spcAft>
              <a:buNone/>
            </a:pPr>
            <a:r>
              <a:rPr b="1" lang="en"/>
              <a:t>What We Can Take Away</a:t>
            </a:r>
            <a:endParaRPr/>
          </a:p>
          <a:p>
            <a:pPr indent="-342900" lvl="0" marL="457200" rtl="0" algn="l">
              <a:spcBef>
                <a:spcPts val="1200"/>
              </a:spcBef>
              <a:spcAft>
                <a:spcPts val="0"/>
              </a:spcAft>
              <a:buSzPts val="1800"/>
              <a:buChar char="●"/>
            </a:pPr>
            <a:r>
              <a:rPr lang="en"/>
              <a:t>TuneTribe would enable centralized promotion and discovery</a:t>
            </a:r>
            <a:r>
              <a:rPr lang="en"/>
              <a:t> for local live music events within communities that are both free and paid and enable greater connection between event goers and artists alike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#4: Pokemon Go</a:t>
            </a:r>
            <a:endParaRPr/>
          </a:p>
        </p:txBody>
      </p:sp>
      <p:sp>
        <p:nvSpPr>
          <p:cNvPr id="140" name="Google Shape;140;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App designed to a game in which users control their character by physically walking around.</a:t>
            </a:r>
            <a:r>
              <a:rPr lang="en"/>
              <a:t> </a:t>
            </a:r>
            <a:endParaRPr/>
          </a:p>
        </p:txBody>
      </p:sp>
      <p:pic>
        <p:nvPicPr>
          <p:cNvPr id="141" name="Google Shape;141;p26"/>
          <p:cNvPicPr preferRelativeResize="0"/>
          <p:nvPr/>
        </p:nvPicPr>
        <p:blipFill rotWithShape="1">
          <a:blip r:embed="rId3">
            <a:alphaModFix/>
          </a:blip>
          <a:srcRect b="13058" l="31360" r="31955" t="13948"/>
          <a:stretch/>
        </p:blipFill>
        <p:spPr>
          <a:xfrm>
            <a:off x="3428590" y="2198775"/>
            <a:ext cx="2286825" cy="2275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#4: Pokemon Go</a:t>
            </a:r>
            <a:endParaRPr/>
          </a:p>
        </p:txBody>
      </p:sp>
      <p:sp>
        <p:nvSpPr>
          <p:cNvPr id="147" name="Google Shape;147;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What Works</a:t>
            </a:r>
            <a:endParaRPr/>
          </a:p>
          <a:p>
            <a:pPr indent="-342900" lvl="0" marL="457200" rtl="0" algn="l">
              <a:spcBef>
                <a:spcPts val="1200"/>
              </a:spcBef>
              <a:spcAft>
                <a:spcPts val="0"/>
              </a:spcAft>
              <a:buSzPts val="1800"/>
              <a:buChar char="●"/>
            </a:pPr>
            <a:r>
              <a:rPr lang="en"/>
              <a:t>Pokemon Go utilizes real-time location tracking in order to display a user on an interactive map that shows locations that can pop up and disappear.</a:t>
            </a:r>
            <a:endParaRPr/>
          </a:p>
          <a:p>
            <a:pPr indent="-342900" lvl="0" marL="457200" rtl="0" algn="l">
              <a:spcBef>
                <a:spcPts val="0"/>
              </a:spcBef>
              <a:spcAft>
                <a:spcPts val="0"/>
              </a:spcAft>
              <a:buSzPts val="1800"/>
              <a:buChar char="●"/>
            </a:pPr>
            <a:r>
              <a:rPr lang="en"/>
              <a:t>App is designed for a user walking around their community, not for drivers.</a:t>
            </a:r>
            <a:endParaRPr/>
          </a:p>
          <a:p>
            <a:pPr indent="-342900" lvl="0" marL="457200" rtl="0" algn="l">
              <a:spcBef>
                <a:spcPts val="0"/>
              </a:spcBef>
              <a:spcAft>
                <a:spcPts val="0"/>
              </a:spcAft>
              <a:buSzPts val="1800"/>
              <a:buChar char="●"/>
            </a:pPr>
            <a:r>
              <a:rPr lang="en"/>
              <a:t>Encourages users to meet other users in real life through meeting around virtual hubs</a:t>
            </a:r>
            <a:endParaRPr/>
          </a:p>
          <a:p>
            <a:pPr indent="0" lvl="0" marL="0" rtl="0" algn="l">
              <a:spcBef>
                <a:spcPts val="1200"/>
              </a:spcBef>
              <a:spcAft>
                <a:spcPts val="0"/>
              </a:spcAft>
              <a:buNone/>
            </a:pPr>
            <a:r>
              <a:rPr b="1" lang="en"/>
              <a:t>What Doesn’t Work in Our Space</a:t>
            </a:r>
            <a:endParaRPr/>
          </a:p>
          <a:p>
            <a:pPr indent="-342900" lvl="0" marL="457200" rtl="0" algn="l">
              <a:spcBef>
                <a:spcPts val="1200"/>
              </a:spcBef>
              <a:spcAft>
                <a:spcPts val="0"/>
              </a:spcAft>
              <a:buSzPts val="1800"/>
              <a:buChar char="●"/>
            </a:pPr>
            <a:r>
              <a:rPr lang="en"/>
              <a:t>Pokemon Go is ultimately only designed to be a game, does not feature any real life locations or features to find music or live events</a:t>
            </a:r>
            <a:endParaRPr/>
          </a:p>
        </p:txBody>
      </p:sp>
      <p:pic>
        <p:nvPicPr>
          <p:cNvPr id="148" name="Google Shape;148;p27"/>
          <p:cNvPicPr preferRelativeResize="0"/>
          <p:nvPr/>
        </p:nvPicPr>
        <p:blipFill rotWithShape="1">
          <a:blip r:embed="rId3">
            <a:alphaModFix/>
          </a:blip>
          <a:srcRect b="13058" l="31360" r="31955" t="13948"/>
          <a:stretch/>
        </p:blipFill>
        <p:spPr>
          <a:xfrm>
            <a:off x="5505675" y="359700"/>
            <a:ext cx="747111" cy="7433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Comparison</a:t>
            </a:r>
            <a:endParaRPr/>
          </a:p>
          <a:p>
            <a:pPr indent="-342900" lvl="0" marL="457200" rtl="0" algn="l">
              <a:spcBef>
                <a:spcPts val="1200"/>
              </a:spcBef>
              <a:spcAft>
                <a:spcPts val="0"/>
              </a:spcAft>
              <a:buSzPts val="1800"/>
              <a:buChar char="●"/>
            </a:pPr>
            <a:r>
              <a:rPr lang="en"/>
              <a:t>Tune Tribe uses common interest in music to bring users together at live venues, Pokemon Go uses common interest in Pokemon and virtual events to bring users together.</a:t>
            </a:r>
            <a:endParaRPr/>
          </a:p>
          <a:p>
            <a:pPr indent="0" lvl="0" marL="0" rtl="0" algn="l">
              <a:spcBef>
                <a:spcPts val="1200"/>
              </a:spcBef>
              <a:spcAft>
                <a:spcPts val="0"/>
              </a:spcAft>
              <a:buNone/>
            </a:pPr>
            <a:r>
              <a:rPr b="1" lang="en"/>
              <a:t>What We Can Take Away</a:t>
            </a:r>
            <a:endParaRPr/>
          </a:p>
          <a:p>
            <a:pPr indent="-342900" lvl="0" marL="457200" rtl="0" algn="l">
              <a:spcBef>
                <a:spcPts val="1200"/>
              </a:spcBef>
              <a:spcAft>
                <a:spcPts val="0"/>
              </a:spcAft>
              <a:buSzPts val="1800"/>
              <a:buChar char="●"/>
            </a:pPr>
            <a:r>
              <a:rPr lang="en"/>
              <a:t>We can take inspiration from how Pokemon Go uses virtual beacons to bring people together at real life locations, as well as their design choices when focusing around a user walking around on their phone when designing for Tune Tribe.</a:t>
            </a:r>
            <a:endParaRPr/>
          </a:p>
        </p:txBody>
      </p:sp>
      <p:sp>
        <p:nvSpPr>
          <p:cNvPr id="154" name="Google Shape;154;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#4: Pokemon Go</a:t>
            </a:r>
            <a:endParaRPr/>
          </a:p>
        </p:txBody>
      </p:sp>
      <p:pic>
        <p:nvPicPr>
          <p:cNvPr id="155" name="Google Shape;155;p28"/>
          <p:cNvPicPr preferRelativeResize="0"/>
          <p:nvPr/>
        </p:nvPicPr>
        <p:blipFill rotWithShape="1">
          <a:blip r:embed="rId3">
            <a:alphaModFix/>
          </a:blip>
          <a:srcRect b="13058" l="31360" r="31955" t="13948"/>
          <a:stretch/>
        </p:blipFill>
        <p:spPr>
          <a:xfrm>
            <a:off x="5505675" y="359700"/>
            <a:ext cx="747111" cy="7433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9"/>
          <p:cNvSpPr txBox="1"/>
          <p:nvPr>
            <p:ph type="title"/>
          </p:nvPr>
        </p:nvSpPr>
        <p:spPr>
          <a:xfrm>
            <a:off x="73400" y="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Market Research</a:t>
            </a:r>
            <a:endParaRPr/>
          </a:p>
        </p:txBody>
      </p:sp>
      <p:graphicFrame>
        <p:nvGraphicFramePr>
          <p:cNvPr id="161" name="Google Shape;161;p29"/>
          <p:cNvGraphicFramePr/>
          <p:nvPr/>
        </p:nvGraphicFramePr>
        <p:xfrm>
          <a:off x="73400" y="589625"/>
          <a:ext cx="3000000" cy="3000000"/>
        </p:xfrm>
        <a:graphic>
          <a:graphicData uri="http://schemas.openxmlformats.org/drawingml/2006/table">
            <a:tbl>
              <a:tblPr>
                <a:noFill/>
                <a:tableStyleId>{49DDE93C-DFBA-43C6-AB11-EBE27062B86E}</a:tableStyleId>
              </a:tblPr>
              <a:tblGrid>
                <a:gridCol w="1477625"/>
                <a:gridCol w="1489700"/>
                <a:gridCol w="1489700"/>
                <a:gridCol w="1610100"/>
                <a:gridCol w="1465625"/>
                <a:gridCol w="1537850"/>
              </a:tblGrid>
              <a:tr h="7736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solidFill>
                            <a:schemeClr val="dk1"/>
                          </a:solidFill>
                        </a:rPr>
                        <a:t>Songkick Concerts</a:t>
                      </a:r>
                      <a:endParaRPr>
                        <a:solidFill>
                          <a:schemeClr val="dk1"/>
                        </a:solidFill>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Google Maps</a:t>
                      </a:r>
                      <a:endParaRPr/>
                    </a:p>
                  </a:txBody>
                  <a:tcPr marT="91425" marB="91425" marR="91425" marL="91425"/>
                </a:tc>
                <a:tc>
                  <a:txBody>
                    <a:bodyPr/>
                    <a:lstStyle/>
                    <a:p>
                      <a:pPr indent="0" lvl="0" marL="0" rtl="0" algn="l">
                        <a:spcBef>
                          <a:spcPts val="0"/>
                        </a:spcBef>
                        <a:spcAft>
                          <a:spcPts val="0"/>
                        </a:spcAft>
                        <a:buNone/>
                      </a:pPr>
                      <a:r>
                        <a:rPr lang="en"/>
                        <a:t>Bandsintown</a:t>
                      </a:r>
                      <a:endParaRPr/>
                    </a:p>
                  </a:txBody>
                  <a:tcPr marT="91425" marB="91425" marR="91425" marL="91425"/>
                </a:tc>
                <a:tc>
                  <a:txBody>
                    <a:bodyPr/>
                    <a:lstStyle/>
                    <a:p>
                      <a:pPr indent="0" lvl="0" marL="0" rtl="0" algn="l">
                        <a:spcBef>
                          <a:spcPts val="0"/>
                        </a:spcBef>
                        <a:spcAft>
                          <a:spcPts val="0"/>
                        </a:spcAft>
                        <a:buNone/>
                      </a:pPr>
                      <a:r>
                        <a:rPr lang="en"/>
                        <a:t>Pokemon Go</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a:t>TuneTribe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974200">
                <a:tc>
                  <a:txBody>
                    <a:bodyPr/>
                    <a:lstStyle/>
                    <a:p>
                      <a:pPr indent="0" lvl="0" marL="0" rtl="0" algn="l">
                        <a:spcBef>
                          <a:spcPts val="0"/>
                        </a:spcBef>
                        <a:spcAft>
                          <a:spcPts val="0"/>
                        </a:spcAft>
                        <a:buNone/>
                      </a:pPr>
                      <a:r>
                        <a:rPr lang="en"/>
                        <a:t>Live event</a:t>
                      </a:r>
                      <a:endParaRPr/>
                    </a:p>
                    <a:p>
                      <a:pPr indent="0" lvl="0" marL="0" rtl="0" algn="l">
                        <a:spcBef>
                          <a:spcPts val="0"/>
                        </a:spcBef>
                        <a:spcAft>
                          <a:spcPts val="0"/>
                        </a:spcAft>
                        <a:buNone/>
                      </a:pPr>
                      <a:r>
                        <a:rPr lang="en"/>
                        <a:t>beacons</a:t>
                      </a:r>
                      <a:endParaRPr/>
                    </a:p>
                  </a:txBody>
                  <a:tcPr marT="91425" marB="91425" marR="91425" marL="91425"/>
                </a:tc>
                <a:tc>
                  <a:txBody>
                    <a:bodyPr/>
                    <a:lstStyle/>
                    <a:p>
                      <a:pPr indent="0" lvl="0" marL="0" rtl="0" algn="l">
                        <a:spcBef>
                          <a:spcPts val="0"/>
                        </a:spcBef>
                        <a:spcAft>
                          <a:spcPts val="0"/>
                        </a:spcAft>
                        <a:buNone/>
                      </a:pPr>
                      <a:r>
                        <a:rPr lang="en">
                          <a:solidFill>
                            <a:schemeClr val="dk1"/>
                          </a:solidFill>
                        </a:rPr>
                        <a:t>Displays live events</a:t>
                      </a:r>
                      <a:endParaRPr>
                        <a:solidFill>
                          <a:schemeClr val="dk1"/>
                        </a:solidFill>
                      </a:endParaRPr>
                    </a:p>
                    <a:p>
                      <a:pPr indent="0" lvl="0" marL="0" rtl="0" algn="l">
                        <a:spcBef>
                          <a:spcPts val="0"/>
                        </a:spcBef>
                        <a:spcAft>
                          <a:spcPts val="0"/>
                        </a:spcAft>
                        <a:buNone/>
                      </a:pPr>
                      <a:r>
                        <a:t/>
                      </a:r>
                      <a:endParaRPr/>
                    </a:p>
                  </a:txBody>
                  <a:tcPr marT="91425" marB="91425" marR="91425" marL="91425">
                    <a:solidFill>
                      <a:srgbClr val="00FF00"/>
                    </a:solidFill>
                  </a:tcPr>
                </a:tc>
                <a:tc>
                  <a:txBody>
                    <a:bodyPr/>
                    <a:lstStyle/>
                    <a:p>
                      <a:pPr indent="0" lvl="0" marL="0" rtl="0" algn="l">
                        <a:spcBef>
                          <a:spcPts val="0"/>
                        </a:spcBef>
                        <a:spcAft>
                          <a:spcPts val="0"/>
                        </a:spcAft>
                        <a:buNone/>
                      </a:pPr>
                      <a:r>
                        <a:rPr lang="en"/>
                        <a:t>Does not show live events</a:t>
                      </a:r>
                      <a:endParaRPr/>
                    </a:p>
                  </a:txBody>
                  <a:tcPr marT="91425" marB="91425" marR="91425" marL="91425">
                    <a:solidFill>
                      <a:srgbClr val="FF0000"/>
                    </a:solidFill>
                  </a:tcPr>
                </a:tc>
                <a:tc>
                  <a:txBody>
                    <a:bodyPr/>
                    <a:lstStyle/>
                    <a:p>
                      <a:pPr indent="0" lvl="0" marL="0" rtl="0" algn="l">
                        <a:spcBef>
                          <a:spcPts val="0"/>
                        </a:spcBef>
                        <a:spcAft>
                          <a:spcPts val="0"/>
                        </a:spcAft>
                        <a:buNone/>
                      </a:pPr>
                      <a:r>
                        <a:rPr lang="en"/>
                        <a:t>Shows live events, but not in an easily accessible map</a:t>
                      </a:r>
                      <a:endParaRPr/>
                    </a:p>
                  </a:txBody>
                  <a:tcPr marT="91425" marB="91425" marR="91425" marL="91425">
                    <a:solidFill>
                      <a:srgbClr val="FFFF00"/>
                    </a:solidFill>
                  </a:tcPr>
                </a:tc>
                <a:tc>
                  <a:txBody>
                    <a:bodyPr/>
                    <a:lstStyle/>
                    <a:p>
                      <a:pPr indent="0" lvl="0" marL="0" rtl="0" algn="l">
                        <a:spcBef>
                          <a:spcPts val="0"/>
                        </a:spcBef>
                        <a:spcAft>
                          <a:spcPts val="0"/>
                        </a:spcAft>
                        <a:buNone/>
                      </a:pPr>
                      <a:r>
                        <a:rPr lang="en"/>
                        <a:t>Features live event beacons that users flock to</a:t>
                      </a:r>
                      <a:endParaRPr/>
                    </a:p>
                  </a:txBody>
                  <a:tcPr marT="91425" marB="91425" marR="91425" marL="91425">
                    <a:lnR cap="flat" cmpd="sng" w="9525">
                      <a:solidFill>
                        <a:srgbClr val="9E9E9E"/>
                      </a:solidFill>
                      <a:prstDash val="solid"/>
                      <a:round/>
                      <a:headEnd len="sm" w="sm" type="none"/>
                      <a:tailEnd len="sm" w="sm" type="none"/>
                    </a:lnR>
                    <a:solidFill>
                      <a:srgbClr val="00FF00"/>
                    </a:solidFill>
                  </a:tcPr>
                </a:tc>
                <a:tc>
                  <a:txBody>
                    <a:bodyPr/>
                    <a:lstStyle/>
                    <a:p>
                      <a:pPr indent="0" lvl="0" marL="0" rtl="0" algn="l">
                        <a:spcBef>
                          <a:spcPts val="0"/>
                        </a:spcBef>
                        <a:spcAft>
                          <a:spcPts val="0"/>
                        </a:spcAft>
                        <a:buNone/>
                      </a:pPr>
                      <a:r>
                        <a:rPr lang="en"/>
                        <a:t>Displays live events in real time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FF00"/>
                    </a:solidFill>
                  </a:tcPr>
                </a:tc>
              </a:tr>
              <a:tr h="1575950">
                <a:tc>
                  <a:txBody>
                    <a:bodyPr/>
                    <a:lstStyle/>
                    <a:p>
                      <a:pPr indent="0" lvl="0" marL="0" rtl="0" algn="l">
                        <a:spcBef>
                          <a:spcPts val="0"/>
                        </a:spcBef>
                        <a:spcAft>
                          <a:spcPts val="0"/>
                        </a:spcAft>
                        <a:buNone/>
                      </a:pPr>
                      <a:r>
                        <a:rPr lang="en"/>
                        <a:t>Connection with other Users</a:t>
                      </a:r>
                      <a:endParaRPr/>
                    </a:p>
                  </a:txBody>
                  <a:tcPr marT="91425" marB="91425" marR="91425" marL="91425"/>
                </a:tc>
                <a:tc>
                  <a:txBody>
                    <a:bodyPr/>
                    <a:lstStyle/>
                    <a:p>
                      <a:pPr indent="0" lvl="0" marL="0" rtl="0" algn="l">
                        <a:spcBef>
                          <a:spcPts val="0"/>
                        </a:spcBef>
                        <a:spcAft>
                          <a:spcPts val="0"/>
                        </a:spcAft>
                        <a:buNone/>
                      </a:pPr>
                      <a:r>
                        <a:rPr lang="en">
                          <a:solidFill>
                            <a:schemeClr val="dk1"/>
                          </a:solidFill>
                        </a:rPr>
                        <a:t>Doesn’t allow for commenting or connecting with other users</a:t>
                      </a:r>
                      <a:endParaRPr>
                        <a:solidFill>
                          <a:schemeClr val="dk1"/>
                        </a:solidFill>
                      </a:endParaRPr>
                    </a:p>
                    <a:p>
                      <a:pPr indent="0" lvl="0" marL="0" rtl="0" algn="l">
                        <a:spcBef>
                          <a:spcPts val="0"/>
                        </a:spcBef>
                        <a:spcAft>
                          <a:spcPts val="0"/>
                        </a:spcAft>
                        <a:buNone/>
                      </a:pPr>
                      <a:r>
                        <a:t/>
                      </a:r>
                      <a:endParaRPr/>
                    </a:p>
                  </a:txBody>
                  <a:tcPr marT="91425" marB="91425" marR="91425" marL="91425">
                    <a:solidFill>
                      <a:srgbClr val="FF0000"/>
                    </a:solidFill>
                  </a:tcPr>
                </a:tc>
                <a:tc>
                  <a:txBody>
                    <a:bodyPr/>
                    <a:lstStyle/>
                    <a:p>
                      <a:pPr indent="0" lvl="0" marL="0" rtl="0" algn="l">
                        <a:spcBef>
                          <a:spcPts val="0"/>
                        </a:spcBef>
                        <a:spcAft>
                          <a:spcPts val="0"/>
                        </a:spcAft>
                        <a:buNone/>
                      </a:pPr>
                      <a:r>
                        <a:rPr lang="en"/>
                        <a:t>Allows for commenting and sharing of venues</a:t>
                      </a:r>
                      <a:endParaRPr/>
                    </a:p>
                  </a:txBody>
                  <a:tcPr marT="91425" marB="91425" marR="91425" marL="91425">
                    <a:solidFill>
                      <a:srgbClr val="00FF00"/>
                    </a:solidFill>
                  </a:tcPr>
                </a:tc>
                <a:tc>
                  <a:txBody>
                    <a:bodyPr/>
                    <a:lstStyle/>
                    <a:p>
                      <a:pPr indent="0" lvl="0" marL="0" rtl="0" algn="l">
                        <a:spcBef>
                          <a:spcPts val="0"/>
                        </a:spcBef>
                        <a:spcAft>
                          <a:spcPts val="0"/>
                        </a:spcAft>
                        <a:buNone/>
                      </a:pPr>
                      <a:r>
                        <a:rPr lang="en"/>
                        <a:t>Does not have any community building features</a:t>
                      </a:r>
                      <a:endParaRPr/>
                    </a:p>
                  </a:txBody>
                  <a:tcPr marT="91425" marB="91425" marR="91425" marL="91425">
                    <a:solidFill>
                      <a:srgbClr val="FF0000"/>
                    </a:solidFill>
                  </a:tcPr>
                </a:tc>
                <a:tc>
                  <a:txBody>
                    <a:bodyPr/>
                    <a:lstStyle/>
                    <a:p>
                      <a:pPr indent="0" lvl="0" marL="0" rtl="0" algn="l">
                        <a:spcBef>
                          <a:spcPts val="0"/>
                        </a:spcBef>
                        <a:spcAft>
                          <a:spcPts val="0"/>
                        </a:spcAft>
                        <a:buNone/>
                      </a:pPr>
                      <a:r>
                        <a:rPr lang="en"/>
                        <a:t>Features friends and other ways to connect with other users</a:t>
                      </a:r>
                      <a:endParaRPr/>
                    </a:p>
                  </a:txBody>
                  <a:tcPr marT="91425" marB="91425" marR="91425" marL="91425">
                    <a:lnR cap="flat" cmpd="sng" w="9525">
                      <a:solidFill>
                        <a:srgbClr val="9E9E9E"/>
                      </a:solidFill>
                      <a:prstDash val="solid"/>
                      <a:round/>
                      <a:headEnd len="sm" w="sm" type="none"/>
                      <a:tailEnd len="sm" w="sm" type="none"/>
                    </a:lnR>
                    <a:solidFill>
                      <a:srgbClr val="00FF00"/>
                    </a:solidFill>
                  </a:tcPr>
                </a:tc>
                <a:tc>
                  <a:txBody>
                    <a:bodyPr/>
                    <a:lstStyle/>
                    <a:p>
                      <a:pPr indent="0" lvl="0" marL="0" rtl="0" algn="l">
                        <a:spcBef>
                          <a:spcPts val="0"/>
                        </a:spcBef>
                        <a:spcAft>
                          <a:spcPts val="0"/>
                        </a:spcAft>
                        <a:buNone/>
                      </a:pPr>
                      <a:r>
                        <a:rPr lang="en"/>
                        <a:t>Features commenting and other ways to connect users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FF00"/>
                    </a:solidFill>
                  </a:tcPr>
                </a:tc>
              </a:tr>
              <a:tr h="974200">
                <a:tc>
                  <a:txBody>
                    <a:bodyPr/>
                    <a:lstStyle/>
                    <a:p>
                      <a:pPr indent="0" lvl="0" marL="0" rtl="0" algn="l">
                        <a:spcBef>
                          <a:spcPts val="0"/>
                        </a:spcBef>
                        <a:spcAft>
                          <a:spcPts val="0"/>
                        </a:spcAft>
                        <a:buNone/>
                      </a:pPr>
                      <a:r>
                        <a:rPr lang="en"/>
                        <a:t>Discovery of Artists and music</a:t>
                      </a:r>
                      <a:endParaRPr/>
                    </a:p>
                  </a:txBody>
                  <a:tcPr marT="91425" marB="91425" marR="91425" marL="91425"/>
                </a:tc>
                <a:tc>
                  <a:txBody>
                    <a:bodyPr/>
                    <a:lstStyle/>
                    <a:p>
                      <a:pPr indent="0" lvl="0" marL="0" rtl="0" algn="l">
                        <a:spcBef>
                          <a:spcPts val="0"/>
                        </a:spcBef>
                        <a:spcAft>
                          <a:spcPts val="0"/>
                        </a:spcAft>
                        <a:buNone/>
                      </a:pPr>
                      <a:r>
                        <a:rPr lang="en">
                          <a:solidFill>
                            <a:schemeClr val="dk1"/>
                          </a:solidFill>
                        </a:rPr>
                        <a:t>Features music discovery</a:t>
                      </a:r>
                      <a:endParaRPr>
                        <a:solidFill>
                          <a:schemeClr val="dk1"/>
                        </a:solidFill>
                      </a:endParaRPr>
                    </a:p>
                    <a:p>
                      <a:pPr indent="0" lvl="0" marL="0" rtl="0" algn="l">
                        <a:spcBef>
                          <a:spcPts val="0"/>
                        </a:spcBef>
                        <a:spcAft>
                          <a:spcPts val="0"/>
                        </a:spcAft>
                        <a:buNone/>
                      </a:pPr>
                      <a:r>
                        <a:t/>
                      </a:r>
                      <a:endParaRPr/>
                    </a:p>
                  </a:txBody>
                  <a:tcPr marT="91425" marB="91425" marR="91425" marL="91425">
                    <a:solidFill>
                      <a:srgbClr val="00FF00"/>
                    </a:solidFill>
                  </a:tcPr>
                </a:tc>
                <a:tc>
                  <a:txBody>
                    <a:bodyPr/>
                    <a:lstStyle/>
                    <a:p>
                      <a:pPr indent="0" lvl="0" marL="0" rtl="0" algn="l">
                        <a:spcBef>
                          <a:spcPts val="0"/>
                        </a:spcBef>
                        <a:spcAft>
                          <a:spcPts val="0"/>
                        </a:spcAft>
                        <a:buNone/>
                      </a:pPr>
                      <a:r>
                        <a:rPr lang="en"/>
                        <a:t>Does not feature music discovery</a:t>
                      </a:r>
                      <a:endParaRPr/>
                    </a:p>
                  </a:txBody>
                  <a:tcPr marT="91425" marB="91425" marR="91425" marL="91425">
                    <a:solidFill>
                      <a:srgbClr val="FF0000"/>
                    </a:solidFill>
                  </a:tcPr>
                </a:tc>
                <a:tc>
                  <a:txBody>
                    <a:bodyPr/>
                    <a:lstStyle/>
                    <a:p>
                      <a:pPr indent="0" lvl="0" marL="0" rtl="0" algn="l">
                        <a:spcBef>
                          <a:spcPts val="0"/>
                        </a:spcBef>
                        <a:spcAft>
                          <a:spcPts val="0"/>
                        </a:spcAft>
                        <a:buNone/>
                      </a:pPr>
                      <a:r>
                        <a:rPr lang="en"/>
                        <a:t>Allows for discovery and search of live music </a:t>
                      </a:r>
                      <a:endParaRPr/>
                    </a:p>
                  </a:txBody>
                  <a:tcPr marT="91425" marB="91425" marR="91425" marL="91425">
                    <a:solidFill>
                      <a:srgbClr val="00FF00"/>
                    </a:solidFill>
                  </a:tcPr>
                </a:tc>
                <a:tc>
                  <a:txBody>
                    <a:bodyPr/>
                    <a:lstStyle/>
                    <a:p>
                      <a:pPr indent="0" lvl="0" marL="0" rtl="0" algn="l">
                        <a:spcBef>
                          <a:spcPts val="0"/>
                        </a:spcBef>
                        <a:spcAft>
                          <a:spcPts val="0"/>
                        </a:spcAft>
                        <a:buNone/>
                      </a:pPr>
                      <a:r>
                        <a:rPr lang="en"/>
                        <a:t>Does not feature music discovery</a:t>
                      </a:r>
                      <a:endParaRPr/>
                    </a:p>
                  </a:txBody>
                  <a:tcPr marT="91425" marB="91425" marR="91425" marL="91425">
                    <a:lnR cap="flat" cmpd="sng" w="9525">
                      <a:solidFill>
                        <a:srgbClr val="9E9E9E"/>
                      </a:solidFill>
                      <a:prstDash val="solid"/>
                      <a:round/>
                      <a:headEnd len="sm" w="sm" type="none"/>
                      <a:tailEnd len="sm" w="sm" type="none"/>
                    </a:lnR>
                    <a:solidFill>
                      <a:srgbClr val="FF0000"/>
                    </a:solidFill>
                  </a:tcPr>
                </a:tc>
                <a:tc>
                  <a:txBody>
                    <a:bodyPr/>
                    <a:lstStyle/>
                    <a:p>
                      <a:pPr indent="0" lvl="0" marL="0" rtl="0" algn="l">
                        <a:spcBef>
                          <a:spcPts val="0"/>
                        </a:spcBef>
                        <a:spcAft>
                          <a:spcPts val="0"/>
                        </a:spcAft>
                        <a:buNone/>
                      </a:pPr>
                      <a:r>
                        <a:rPr lang="en"/>
                        <a:t>Features music and live venue discovery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FF00"/>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0"/>
          <p:cNvSpPr txBox="1"/>
          <p:nvPr>
            <p:ph type="title"/>
          </p:nvPr>
        </p:nvSpPr>
        <p:spPr>
          <a:xfrm>
            <a:off x="490250" y="450150"/>
            <a:ext cx="8653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Stakeholders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Stakeholders</a:t>
            </a:r>
            <a:endParaRPr/>
          </a:p>
        </p:txBody>
      </p:sp>
      <p:sp>
        <p:nvSpPr>
          <p:cNvPr id="172" name="Google Shape;172;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Direct Stakeholders:</a:t>
            </a:r>
            <a:r>
              <a:rPr lang="en"/>
              <a:t>  </a:t>
            </a:r>
            <a:endParaRPr/>
          </a:p>
          <a:p>
            <a:pPr indent="0" lvl="0" marL="0" rtl="0" algn="l">
              <a:spcBef>
                <a:spcPts val="1200"/>
              </a:spcBef>
              <a:spcAft>
                <a:spcPts val="0"/>
              </a:spcAft>
              <a:buNone/>
            </a:pPr>
            <a:r>
              <a:rPr lang="en"/>
              <a:t>Musicians, people looking for events, music lovers, people looking to meet other music fans</a:t>
            </a:r>
            <a:endParaRPr/>
          </a:p>
          <a:p>
            <a:pPr indent="0" lvl="0" marL="0" rtl="0" algn="l">
              <a:spcBef>
                <a:spcPts val="1200"/>
              </a:spcBef>
              <a:spcAft>
                <a:spcPts val="0"/>
              </a:spcAft>
              <a:buNone/>
            </a:pPr>
            <a:r>
              <a:t/>
            </a:r>
            <a:endParaRPr/>
          </a:p>
          <a:p>
            <a:pPr indent="0" lvl="0" marL="0" rtl="0" algn="l">
              <a:spcBef>
                <a:spcPts val="1200"/>
              </a:spcBef>
              <a:spcAft>
                <a:spcPts val="0"/>
              </a:spcAft>
              <a:buNone/>
            </a:pPr>
            <a:r>
              <a:rPr b="1" lang="en"/>
              <a:t>Indirect Stakeholders:</a:t>
            </a:r>
            <a:r>
              <a:rPr lang="en"/>
              <a:t> </a:t>
            </a:r>
            <a:endParaRPr/>
          </a:p>
          <a:p>
            <a:pPr indent="0" lvl="0" marL="0" rtl="0" algn="l">
              <a:spcBef>
                <a:spcPts val="1200"/>
              </a:spcBef>
              <a:spcAft>
                <a:spcPts val="1200"/>
              </a:spcAft>
              <a:buNone/>
            </a:pPr>
            <a:r>
              <a:rPr lang="en"/>
              <a:t>Venue owners (Bar owners, cafe owners, etc.), Venue employees, pedestrians, vehicle drivers.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2"/>
          <p:cNvSpPr txBox="1"/>
          <p:nvPr>
            <p:ph type="title"/>
          </p:nvPr>
        </p:nvSpPr>
        <p:spPr>
          <a:xfrm>
            <a:off x="490250" y="450150"/>
            <a:ext cx="8653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Ethical Implications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Ethical Implication #1</a:t>
            </a:r>
            <a:endParaRPr/>
          </a:p>
          <a:p>
            <a:pPr indent="0" lvl="0" marL="0" rtl="0" algn="l">
              <a:spcBef>
                <a:spcPts val="0"/>
              </a:spcBef>
              <a:spcAft>
                <a:spcPts val="0"/>
              </a:spcAft>
              <a:buNone/>
            </a:pPr>
            <a:r>
              <a:t/>
            </a:r>
            <a:endParaRPr/>
          </a:p>
        </p:txBody>
      </p:sp>
      <p:sp>
        <p:nvSpPr>
          <p:cNvPr id="183" name="Google Shape;183;p33"/>
          <p:cNvSpPr txBox="1"/>
          <p:nvPr>
            <p:ph idx="1" type="body"/>
          </p:nvPr>
        </p:nvSpPr>
        <p:spPr>
          <a:xfrm>
            <a:off x="2820275" y="1152475"/>
            <a:ext cx="60120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What could a bad actor do?</a:t>
            </a:r>
            <a:endParaRPr b="1"/>
          </a:p>
          <a:p>
            <a:pPr indent="0" lvl="0" marL="0" rtl="0" algn="l">
              <a:spcBef>
                <a:spcPts val="1200"/>
              </a:spcBef>
              <a:spcAft>
                <a:spcPts val="0"/>
              </a:spcAft>
              <a:buNone/>
            </a:pPr>
            <a:r>
              <a:rPr lang="en"/>
              <a:t>Bad actors could target users in vulnerable demographics by </a:t>
            </a:r>
            <a:r>
              <a:rPr lang="en"/>
              <a:t>befriending</a:t>
            </a:r>
            <a:r>
              <a:rPr lang="en"/>
              <a:t> and tracking continuous location, social groups, and shared contact information.</a:t>
            </a:r>
            <a:endParaRPr/>
          </a:p>
          <a:p>
            <a:pPr indent="0" lvl="0" marL="0" rtl="0" algn="l">
              <a:spcBef>
                <a:spcPts val="1200"/>
              </a:spcBef>
              <a:spcAft>
                <a:spcPts val="0"/>
              </a:spcAft>
              <a:buNone/>
            </a:pPr>
            <a:r>
              <a:rPr b="1" lang="en"/>
              <a:t>Underlying value tension</a:t>
            </a:r>
            <a:endParaRPr b="1"/>
          </a:p>
          <a:p>
            <a:pPr indent="0" lvl="0" marL="0" rtl="0" algn="l">
              <a:spcBef>
                <a:spcPts val="1200"/>
              </a:spcBef>
              <a:spcAft>
                <a:spcPts val="0"/>
              </a:spcAft>
              <a:buClr>
                <a:schemeClr val="dk1"/>
              </a:buClr>
              <a:buSzPts val="1100"/>
              <a:buFont typeface="Arial"/>
              <a:buNone/>
            </a:pPr>
            <a:r>
              <a:rPr lang="en"/>
              <a:t>Users want easier ways to connect with each other and discover live events; however, live location and personally identifiable information can be exploited by bad actors.</a:t>
            </a:r>
            <a:endParaRPr/>
          </a:p>
          <a:p>
            <a:pPr indent="0" lvl="0" marL="0" rtl="0" algn="l">
              <a:spcBef>
                <a:spcPts val="1200"/>
              </a:spcBef>
              <a:spcAft>
                <a:spcPts val="1200"/>
              </a:spcAft>
              <a:buNone/>
            </a:pPr>
            <a:r>
              <a:t/>
            </a:r>
            <a:endParaRPr/>
          </a:p>
        </p:txBody>
      </p:sp>
      <p:pic>
        <p:nvPicPr>
          <p:cNvPr id="184" name="Google Shape;184;p33"/>
          <p:cNvPicPr preferRelativeResize="0"/>
          <p:nvPr/>
        </p:nvPicPr>
        <p:blipFill rotWithShape="1">
          <a:blip r:embed="rId3">
            <a:alphaModFix/>
          </a:blip>
          <a:srcRect b="3542" l="4198" r="4735" t="2002"/>
          <a:stretch/>
        </p:blipFill>
        <p:spPr>
          <a:xfrm>
            <a:off x="414675" y="1217425"/>
            <a:ext cx="1940425" cy="30701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Ethical Implication #1</a:t>
            </a:r>
            <a:endParaRPr/>
          </a:p>
          <a:p>
            <a:pPr indent="0" lvl="0" marL="0" rtl="0" algn="l">
              <a:spcBef>
                <a:spcPts val="0"/>
              </a:spcBef>
              <a:spcAft>
                <a:spcPts val="0"/>
              </a:spcAft>
              <a:buNone/>
            </a:pPr>
            <a:r>
              <a:t/>
            </a:r>
            <a:endParaRPr/>
          </a:p>
        </p:txBody>
      </p:sp>
      <p:sp>
        <p:nvSpPr>
          <p:cNvPr id="190" name="Google Shape;190;p34"/>
          <p:cNvSpPr txBox="1"/>
          <p:nvPr>
            <p:ph idx="1" type="body"/>
          </p:nvPr>
        </p:nvSpPr>
        <p:spPr>
          <a:xfrm>
            <a:off x="2820275" y="1152475"/>
            <a:ext cx="60120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a:t>Underlooked Stakeholders</a:t>
            </a:r>
            <a:endParaRPr b="1"/>
          </a:p>
          <a:p>
            <a:pPr indent="0" lvl="0" marL="0" rtl="0" algn="l">
              <a:spcBef>
                <a:spcPts val="1200"/>
              </a:spcBef>
              <a:spcAft>
                <a:spcPts val="0"/>
              </a:spcAft>
              <a:buNone/>
            </a:pPr>
            <a:r>
              <a:rPr b="1" lang="en"/>
              <a:t>Vulnerable Populations </a:t>
            </a:r>
            <a:r>
              <a:rPr lang="en"/>
              <a:t>such as</a:t>
            </a:r>
            <a:r>
              <a:rPr b="1" lang="en"/>
              <a:t> </a:t>
            </a:r>
            <a:r>
              <a:rPr b="1" lang="en"/>
              <a:t>Youth</a:t>
            </a:r>
            <a:r>
              <a:rPr lang="en"/>
              <a:t> and </a:t>
            </a:r>
            <a:r>
              <a:rPr b="1" lang="en"/>
              <a:t>Elderly</a:t>
            </a:r>
            <a:r>
              <a:rPr lang="en"/>
              <a:t> are seeking wholesome live music events and connection, though require additional protection on our platform to ensure privacy and safety. </a:t>
            </a:r>
            <a:endParaRPr/>
          </a:p>
          <a:p>
            <a:pPr indent="0" lvl="0" marL="0" rtl="0" algn="l">
              <a:spcBef>
                <a:spcPts val="1200"/>
              </a:spcBef>
              <a:spcAft>
                <a:spcPts val="0"/>
              </a:spcAft>
              <a:buClr>
                <a:schemeClr val="dk1"/>
              </a:buClr>
              <a:buSzPct val="61111"/>
              <a:buFont typeface="Arial"/>
              <a:buNone/>
            </a:pPr>
            <a:r>
              <a:rPr b="1" lang="en"/>
              <a:t>Mitigations</a:t>
            </a:r>
            <a:endParaRPr/>
          </a:p>
          <a:p>
            <a:pPr indent="0" lvl="0" marL="0" rtl="0" algn="l">
              <a:spcBef>
                <a:spcPts val="1200"/>
              </a:spcBef>
              <a:spcAft>
                <a:spcPts val="0"/>
              </a:spcAft>
              <a:buNone/>
            </a:pPr>
            <a:r>
              <a:rPr lang="en"/>
              <a:t>Mitigations could include: </a:t>
            </a:r>
            <a:endParaRPr/>
          </a:p>
          <a:p>
            <a:pPr indent="0" lvl="0" marL="0" rtl="0" algn="l">
              <a:spcBef>
                <a:spcPts val="1200"/>
              </a:spcBef>
              <a:spcAft>
                <a:spcPts val="0"/>
              </a:spcAft>
              <a:buNone/>
            </a:pPr>
            <a:r>
              <a:rPr lang="en"/>
              <a:t>i) Two factor authentication via parent, legal guardian, or authorized representative</a:t>
            </a:r>
            <a:endParaRPr/>
          </a:p>
          <a:p>
            <a:pPr indent="0" lvl="0" marL="0" rtl="0" algn="l">
              <a:spcBef>
                <a:spcPts val="1200"/>
              </a:spcBef>
              <a:spcAft>
                <a:spcPts val="1200"/>
              </a:spcAft>
              <a:buNone/>
            </a:pPr>
            <a:r>
              <a:rPr lang="en"/>
              <a:t>ii) Verification of profiles via facial recognition.</a:t>
            </a:r>
            <a:endParaRPr/>
          </a:p>
        </p:txBody>
      </p:sp>
      <p:pic>
        <p:nvPicPr>
          <p:cNvPr id="191" name="Google Shape;191;p34"/>
          <p:cNvPicPr preferRelativeResize="0"/>
          <p:nvPr/>
        </p:nvPicPr>
        <p:blipFill rotWithShape="1">
          <a:blip r:embed="rId3">
            <a:alphaModFix/>
          </a:blip>
          <a:srcRect b="3542" l="4198" r="4735" t="2002"/>
          <a:stretch/>
        </p:blipFill>
        <p:spPr>
          <a:xfrm>
            <a:off x="414675" y="1217425"/>
            <a:ext cx="1940425" cy="30701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Ethical Implication #2</a:t>
            </a:r>
            <a:endParaRPr/>
          </a:p>
          <a:p>
            <a:pPr indent="0" lvl="0" marL="0" rtl="0" algn="l">
              <a:spcBef>
                <a:spcPts val="0"/>
              </a:spcBef>
              <a:spcAft>
                <a:spcPts val="0"/>
              </a:spcAft>
              <a:buNone/>
            </a:pPr>
            <a:r>
              <a:t/>
            </a:r>
            <a:endParaRPr/>
          </a:p>
        </p:txBody>
      </p:sp>
      <p:sp>
        <p:nvSpPr>
          <p:cNvPr id="197" name="Google Shape;197;p35"/>
          <p:cNvSpPr txBox="1"/>
          <p:nvPr>
            <p:ph idx="1" type="body"/>
          </p:nvPr>
        </p:nvSpPr>
        <p:spPr>
          <a:xfrm>
            <a:off x="3132000" y="1107550"/>
            <a:ext cx="56406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b="1" lang="en"/>
              <a:t>What could cause people to lose trust in our product?</a:t>
            </a:r>
            <a:endParaRPr b="1"/>
          </a:p>
          <a:p>
            <a:pPr indent="0" lvl="0" marL="0" rtl="0" algn="l">
              <a:spcBef>
                <a:spcPts val="1200"/>
              </a:spcBef>
              <a:spcAft>
                <a:spcPts val="0"/>
              </a:spcAft>
              <a:buNone/>
            </a:pPr>
            <a:r>
              <a:rPr lang="en"/>
              <a:t>If users were to have a dangerous encounter related to the product, they would be hesitant to use it again. If the product led users to unsatisfactory experiences, failure to meet user expectations would also make them lose trust in the product.</a:t>
            </a:r>
            <a:endParaRPr/>
          </a:p>
          <a:p>
            <a:pPr indent="0" lvl="0" marL="0" rtl="0" algn="l">
              <a:spcBef>
                <a:spcPts val="1200"/>
              </a:spcBef>
              <a:spcAft>
                <a:spcPts val="0"/>
              </a:spcAft>
              <a:buNone/>
            </a:pPr>
            <a:r>
              <a:rPr b="1" lang="en"/>
              <a:t>Underlying value tension</a:t>
            </a:r>
            <a:endParaRPr b="1"/>
          </a:p>
          <a:p>
            <a:pPr indent="0" lvl="0" marL="0" rtl="0" algn="l">
              <a:spcBef>
                <a:spcPts val="1200"/>
              </a:spcBef>
              <a:spcAft>
                <a:spcPts val="1200"/>
              </a:spcAft>
              <a:buNone/>
            </a:pPr>
            <a:r>
              <a:rPr lang="en"/>
              <a:t>Users want a safe way to explore new music, however if we have an app that doesn’t take the right precautions, we run the risk of people mixing in with the wrong people. Users will also want to believe they are making a safe bet by choosing to attend a random event.</a:t>
            </a:r>
            <a:endParaRPr/>
          </a:p>
        </p:txBody>
      </p:sp>
      <p:pic>
        <p:nvPicPr>
          <p:cNvPr id="198" name="Google Shape;198;p35"/>
          <p:cNvPicPr preferRelativeResize="0"/>
          <p:nvPr/>
        </p:nvPicPr>
        <p:blipFill>
          <a:blip r:embed="rId3">
            <a:alphaModFix/>
          </a:blip>
          <a:stretch>
            <a:fillRect/>
          </a:stretch>
        </p:blipFill>
        <p:spPr>
          <a:xfrm>
            <a:off x="311700" y="1017725"/>
            <a:ext cx="2515475" cy="381513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Ethical Implication #2</a:t>
            </a:r>
            <a:endParaRPr/>
          </a:p>
          <a:p>
            <a:pPr indent="0" lvl="0" marL="0" rtl="0" algn="l">
              <a:spcBef>
                <a:spcPts val="0"/>
              </a:spcBef>
              <a:spcAft>
                <a:spcPts val="0"/>
              </a:spcAft>
              <a:buNone/>
            </a:pPr>
            <a:r>
              <a:t/>
            </a:r>
            <a:endParaRPr/>
          </a:p>
        </p:txBody>
      </p:sp>
      <p:sp>
        <p:nvSpPr>
          <p:cNvPr id="204" name="Google Shape;204;p36"/>
          <p:cNvSpPr txBox="1"/>
          <p:nvPr>
            <p:ph idx="1" type="body"/>
          </p:nvPr>
        </p:nvSpPr>
        <p:spPr>
          <a:xfrm>
            <a:off x="2820275" y="1152475"/>
            <a:ext cx="6012000" cy="37248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Underlooked Stakeholders</a:t>
            </a:r>
            <a:endParaRPr b="1"/>
          </a:p>
          <a:p>
            <a:pPr indent="0" lvl="0" marL="0" rtl="0" algn="l">
              <a:spcBef>
                <a:spcPts val="1200"/>
              </a:spcBef>
              <a:spcAft>
                <a:spcPts val="0"/>
              </a:spcAft>
              <a:buNone/>
            </a:pPr>
            <a:r>
              <a:rPr lang="en"/>
              <a:t>Younger users may be exposed to things that are not age-appropriate and may not have parental permission. Venue owners and employees may also opt out of shouldering the burden of keeping the space safe with unregulated crowds</a:t>
            </a:r>
            <a:endParaRPr/>
          </a:p>
          <a:p>
            <a:pPr indent="0" lvl="0" marL="0" rtl="0" algn="l">
              <a:spcBef>
                <a:spcPts val="1200"/>
              </a:spcBef>
              <a:spcAft>
                <a:spcPts val="0"/>
              </a:spcAft>
              <a:buNone/>
            </a:pPr>
            <a:r>
              <a:rPr b="1" lang="en"/>
              <a:t>Mitigations</a:t>
            </a:r>
            <a:endParaRPr/>
          </a:p>
          <a:p>
            <a:pPr indent="0" lvl="0" marL="0" rtl="0" algn="l">
              <a:spcBef>
                <a:spcPts val="1200"/>
              </a:spcBef>
              <a:spcAft>
                <a:spcPts val="0"/>
              </a:spcAft>
              <a:buNone/>
            </a:pPr>
            <a:r>
              <a:rPr lang="en"/>
              <a:t>Mitigations could include:</a:t>
            </a:r>
            <a:endParaRPr/>
          </a:p>
          <a:p>
            <a:pPr indent="0" lvl="0" marL="0" rtl="0" algn="l">
              <a:spcBef>
                <a:spcPts val="1200"/>
              </a:spcBef>
              <a:spcAft>
                <a:spcPts val="0"/>
              </a:spcAft>
              <a:buNone/>
            </a:pPr>
            <a:r>
              <a:rPr lang="en"/>
              <a:t>(i) Have event approved before it being posted</a:t>
            </a:r>
            <a:endParaRPr/>
          </a:p>
          <a:p>
            <a:pPr indent="0" lvl="0" marL="0" rtl="0" algn="l">
              <a:spcBef>
                <a:spcPts val="1200"/>
              </a:spcBef>
              <a:spcAft>
                <a:spcPts val="1200"/>
              </a:spcAft>
              <a:buNone/>
            </a:pPr>
            <a:r>
              <a:rPr lang="en"/>
              <a:t>(ii) Work closely with venues to assure safety</a:t>
            </a:r>
            <a:endParaRPr/>
          </a:p>
        </p:txBody>
      </p:sp>
      <p:pic>
        <p:nvPicPr>
          <p:cNvPr id="205" name="Google Shape;205;p36"/>
          <p:cNvPicPr preferRelativeResize="0"/>
          <p:nvPr/>
        </p:nvPicPr>
        <p:blipFill>
          <a:blip r:embed="rId3">
            <a:alphaModFix/>
          </a:blip>
          <a:stretch>
            <a:fillRect/>
          </a:stretch>
        </p:blipFill>
        <p:spPr>
          <a:xfrm>
            <a:off x="311700" y="1152475"/>
            <a:ext cx="2515475" cy="381513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7"/>
          <p:cNvSpPr txBox="1"/>
          <p:nvPr>
            <p:ph type="title"/>
          </p:nvPr>
        </p:nvSpPr>
        <p:spPr>
          <a:xfrm>
            <a:off x="490250" y="450150"/>
            <a:ext cx="8653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Tasks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Tasks</a:t>
            </a:r>
            <a:endParaRPr/>
          </a:p>
        </p:txBody>
      </p:sp>
      <p:sp>
        <p:nvSpPr>
          <p:cNvPr id="216" name="Google Shape;216;p38"/>
          <p:cNvSpPr txBox="1"/>
          <p:nvPr>
            <p:ph idx="1" type="body"/>
          </p:nvPr>
        </p:nvSpPr>
        <p:spPr>
          <a:xfrm>
            <a:off x="311700" y="1152475"/>
            <a:ext cx="8520600" cy="3416400"/>
          </a:xfrm>
          <a:prstGeom prst="rect">
            <a:avLst/>
          </a:prstGeom>
          <a:ln>
            <a:noFill/>
          </a:ln>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highlight>
                  <a:srgbClr val="FFF2CC"/>
                </a:highlight>
              </a:rPr>
              <a:t>Finding a music venue near you (simple)</a:t>
            </a:r>
            <a:r>
              <a:rPr lang="en"/>
              <a:t>.  This should be the simplest task to do on the app, you open the app and multiple suggested music venues near your location appear.  </a:t>
            </a:r>
            <a:endParaRPr/>
          </a:p>
          <a:p>
            <a:pPr indent="-342900" lvl="0" marL="457200" rtl="0" algn="l">
              <a:spcBef>
                <a:spcPts val="0"/>
              </a:spcBef>
              <a:spcAft>
                <a:spcPts val="0"/>
              </a:spcAft>
              <a:buSzPts val="1800"/>
              <a:buChar char="●"/>
            </a:pPr>
            <a:r>
              <a:rPr lang="en">
                <a:highlight>
                  <a:srgbClr val="FCE5CD"/>
                </a:highlight>
              </a:rPr>
              <a:t>Navigating to an event (moderate).</a:t>
            </a:r>
            <a:r>
              <a:rPr lang="en"/>
              <a:t>  This is a moderate task as depending on the </a:t>
            </a:r>
            <a:r>
              <a:rPr lang="en"/>
              <a:t>location</a:t>
            </a:r>
            <a:r>
              <a:rPr lang="en"/>
              <a:t> of the event and the user, this could be difficult due to roads and directions. </a:t>
            </a:r>
            <a:endParaRPr/>
          </a:p>
          <a:p>
            <a:pPr indent="-342900" lvl="0" marL="457200" rtl="0" algn="l">
              <a:spcBef>
                <a:spcPts val="0"/>
              </a:spcBef>
              <a:spcAft>
                <a:spcPts val="0"/>
              </a:spcAft>
              <a:buSzPts val="1800"/>
              <a:buChar char="●"/>
            </a:pPr>
            <a:r>
              <a:rPr lang="en">
                <a:highlight>
                  <a:srgbClr val="FCE5CD"/>
                </a:highlight>
              </a:rPr>
              <a:t>Sharing event with friends to connect (moderate)</a:t>
            </a:r>
            <a:r>
              <a:rPr lang="en"/>
              <a:t>.  This task is moderate as it would require a user to choose a format and share the event with others through their </a:t>
            </a:r>
            <a:r>
              <a:rPr lang="en"/>
              <a:t>preferred</a:t>
            </a:r>
            <a:r>
              <a:rPr lang="en"/>
              <a:t> method</a:t>
            </a:r>
            <a:endParaRPr/>
          </a:p>
          <a:p>
            <a:pPr indent="-342900" lvl="0" marL="457200" rtl="0" algn="l">
              <a:spcBef>
                <a:spcPts val="0"/>
              </a:spcBef>
              <a:spcAft>
                <a:spcPts val="0"/>
              </a:spcAft>
              <a:buSzPts val="1800"/>
              <a:buChar char="●"/>
            </a:pPr>
            <a:r>
              <a:rPr lang="en">
                <a:highlight>
                  <a:srgbClr val="F4CCCC"/>
                </a:highlight>
              </a:rPr>
              <a:t>Creating an event as a </a:t>
            </a:r>
            <a:r>
              <a:rPr lang="en">
                <a:highlight>
                  <a:srgbClr val="F4CCCC"/>
                </a:highlight>
              </a:rPr>
              <a:t>performer</a:t>
            </a:r>
            <a:r>
              <a:rPr lang="en">
                <a:highlight>
                  <a:srgbClr val="F4CCCC"/>
                </a:highlight>
              </a:rPr>
              <a:t> (complex).</a:t>
            </a:r>
            <a:r>
              <a:rPr lang="en"/>
              <a:t>  This task would require a user to create an event along with a </a:t>
            </a:r>
            <a:r>
              <a:rPr lang="en"/>
              <a:t>description, the event would also have to be vetted for illicit content.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9"/>
          <p:cNvSpPr txBox="1"/>
          <p:nvPr>
            <p:ph type="title"/>
          </p:nvPr>
        </p:nvSpPr>
        <p:spPr>
          <a:xfrm>
            <a:off x="490250" y="450150"/>
            <a:ext cx="8653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Storyboard &amp; Annotations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0"/>
          <p:cNvSpPr txBox="1"/>
          <p:nvPr>
            <p:ph type="title"/>
          </p:nvPr>
        </p:nvSpPr>
        <p:spPr>
          <a:xfrm>
            <a:off x="311700" y="179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 &amp; Annotations</a:t>
            </a:r>
            <a:endParaRPr/>
          </a:p>
        </p:txBody>
      </p:sp>
      <p:pic>
        <p:nvPicPr>
          <p:cNvPr id="227" name="Google Shape;227;p40"/>
          <p:cNvPicPr preferRelativeResize="0"/>
          <p:nvPr/>
        </p:nvPicPr>
        <p:blipFill rotWithShape="1">
          <a:blip r:embed="rId3">
            <a:alphaModFix/>
          </a:blip>
          <a:srcRect b="60402" l="0" r="0" t="0"/>
          <a:stretch/>
        </p:blipFill>
        <p:spPr>
          <a:xfrm>
            <a:off x="59364" y="1193975"/>
            <a:ext cx="6919323" cy="1671425"/>
          </a:xfrm>
          <a:prstGeom prst="rect">
            <a:avLst/>
          </a:prstGeom>
          <a:noFill/>
          <a:ln>
            <a:noFill/>
          </a:ln>
        </p:spPr>
      </p:pic>
      <p:sp>
        <p:nvSpPr>
          <p:cNvPr id="228" name="Google Shape;228;p40"/>
          <p:cNvSpPr txBox="1"/>
          <p:nvPr/>
        </p:nvSpPr>
        <p:spPr>
          <a:xfrm>
            <a:off x="347250" y="732275"/>
            <a:ext cx="84495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Opening Sequence – Define Michael’s Need (The Performer)</a:t>
            </a:r>
            <a:endParaRPr sz="2200"/>
          </a:p>
        </p:txBody>
      </p:sp>
      <p:sp>
        <p:nvSpPr>
          <p:cNvPr id="229" name="Google Shape;229;p40"/>
          <p:cNvSpPr txBox="1"/>
          <p:nvPr/>
        </p:nvSpPr>
        <p:spPr>
          <a:xfrm>
            <a:off x="152400" y="2729450"/>
            <a:ext cx="4419600" cy="141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dk1"/>
                </a:solidFill>
              </a:rPr>
              <a:t>Scene 1</a:t>
            </a:r>
            <a:endParaRPr b="1" sz="11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a:t>
            </a:r>
            <a:r>
              <a:rPr lang="en" sz="1000">
                <a:solidFill>
                  <a:schemeClr val="dk1"/>
                </a:solidFill>
              </a:rPr>
              <a:t> Stage lighting / spotlight on center</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Framing:</a:t>
            </a:r>
            <a:r>
              <a:rPr lang="en" sz="1000">
                <a:solidFill>
                  <a:schemeClr val="dk1"/>
                </a:solidFill>
              </a:rPr>
              <a:t> Zoomed on performer’s foot in full frame</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Foot keeping beat to music</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p:txBody>
      </p:sp>
      <p:sp>
        <p:nvSpPr>
          <p:cNvPr id="230" name="Google Shape;230;p40"/>
          <p:cNvSpPr txBox="1"/>
          <p:nvPr/>
        </p:nvSpPr>
        <p:spPr>
          <a:xfrm>
            <a:off x="1572000" y="3795975"/>
            <a:ext cx="30000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2</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Close view of center of guitar that performer’s holding</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 </a:t>
            </a:r>
            <a:r>
              <a:rPr lang="en" sz="1000">
                <a:solidFill>
                  <a:schemeClr val="dk1"/>
                </a:solidFill>
              </a:rPr>
              <a:t>Performer’s playing guitar</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Emotion:</a:t>
            </a:r>
            <a:r>
              <a:rPr lang="en" sz="1000">
                <a:solidFill>
                  <a:schemeClr val="dk1"/>
                </a:solidFill>
              </a:rPr>
              <a:t> Playing vigorously with full energy</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a:p>
        </p:txBody>
      </p:sp>
      <p:sp>
        <p:nvSpPr>
          <p:cNvPr id="231" name="Google Shape;231;p40"/>
          <p:cNvSpPr txBox="1"/>
          <p:nvPr/>
        </p:nvSpPr>
        <p:spPr>
          <a:xfrm>
            <a:off x="3216375" y="2785650"/>
            <a:ext cx="30000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3</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Zoomed out to performer’s upper body in frame center, strumming guitar. Ends song on big riff with smile</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Expression:</a:t>
            </a:r>
            <a:r>
              <a:rPr lang="en" sz="1000">
                <a:solidFill>
                  <a:schemeClr val="dk1"/>
                </a:solidFill>
              </a:rPr>
              <a:t> Deep focus on playing</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a:p>
        </p:txBody>
      </p:sp>
      <p:sp>
        <p:nvSpPr>
          <p:cNvPr id="232" name="Google Shape;232;p40"/>
          <p:cNvSpPr txBox="1"/>
          <p:nvPr/>
        </p:nvSpPr>
        <p:spPr>
          <a:xfrm>
            <a:off x="5386425" y="3795975"/>
            <a:ext cx="30000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4</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 </a:t>
            </a:r>
            <a:r>
              <a:rPr lang="en" sz="1000">
                <a:solidFill>
                  <a:schemeClr val="dk1"/>
                </a:solidFill>
              </a:rPr>
              <a:t>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Performer’s face in frame center, see them look up</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Expression</a:t>
            </a:r>
            <a:r>
              <a:rPr lang="en" sz="1000">
                <a:solidFill>
                  <a:schemeClr val="dk1"/>
                </a:solidFill>
              </a:rPr>
              <a:t>: Smile fades from happy to blank / hopeless</a:t>
            </a:r>
            <a:r>
              <a:rPr lang="en" sz="1000">
                <a:solidFill>
                  <a:schemeClr val="dk1"/>
                </a:solidFill>
              </a:rPr>
              <a:t> expression</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 </a:t>
            </a:r>
            <a:r>
              <a:rPr lang="en" sz="1000">
                <a:solidFill>
                  <a:schemeClr val="dk1"/>
                </a:solidFill>
              </a:rPr>
              <a:t>4 seconds</a:t>
            </a:r>
            <a:endParaRPr/>
          </a:p>
        </p:txBody>
      </p:sp>
      <p:sp>
        <p:nvSpPr>
          <p:cNvPr id="233" name="Google Shape;233;p40"/>
          <p:cNvSpPr txBox="1"/>
          <p:nvPr/>
        </p:nvSpPr>
        <p:spPr>
          <a:xfrm>
            <a:off x="6216375" y="2697150"/>
            <a:ext cx="2927700" cy="175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5</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Performer’s subjective view of the auditorium, empty</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Broom stick leaning along the wall falls and empty sound echos</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p:txBody>
      </p:sp>
      <p:pic>
        <p:nvPicPr>
          <p:cNvPr id="234" name="Google Shape;234;p40"/>
          <p:cNvPicPr preferRelativeResize="0"/>
          <p:nvPr/>
        </p:nvPicPr>
        <p:blipFill rotWithShape="1">
          <a:blip r:embed="rId3">
            <a:alphaModFix/>
          </a:blip>
          <a:srcRect b="29815" l="0" r="73493" t="38206"/>
          <a:stretch/>
        </p:blipFill>
        <p:spPr>
          <a:xfrm>
            <a:off x="6849466" y="1334188"/>
            <a:ext cx="1661501" cy="1222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41"/>
          <p:cNvPicPr preferRelativeResize="0"/>
          <p:nvPr/>
        </p:nvPicPr>
        <p:blipFill rotWithShape="1">
          <a:blip r:embed="rId3">
            <a:alphaModFix/>
          </a:blip>
          <a:srcRect b="31900" l="28160" r="0" t="38207"/>
          <a:stretch/>
        </p:blipFill>
        <p:spPr>
          <a:xfrm>
            <a:off x="152400" y="1270575"/>
            <a:ext cx="5968576" cy="1515074"/>
          </a:xfrm>
          <a:prstGeom prst="rect">
            <a:avLst/>
          </a:prstGeom>
          <a:noFill/>
          <a:ln>
            <a:noFill/>
          </a:ln>
        </p:spPr>
      </p:pic>
      <p:sp>
        <p:nvSpPr>
          <p:cNvPr id="240" name="Google Shape;240;p41"/>
          <p:cNvSpPr txBox="1"/>
          <p:nvPr>
            <p:ph type="title"/>
          </p:nvPr>
        </p:nvSpPr>
        <p:spPr>
          <a:xfrm>
            <a:off x="311700" y="179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 &amp; Annotations</a:t>
            </a:r>
            <a:endParaRPr/>
          </a:p>
        </p:txBody>
      </p:sp>
      <p:sp>
        <p:nvSpPr>
          <p:cNvPr id="241" name="Google Shape;241;p41"/>
          <p:cNvSpPr txBox="1"/>
          <p:nvPr/>
        </p:nvSpPr>
        <p:spPr>
          <a:xfrm>
            <a:off x="347250" y="732275"/>
            <a:ext cx="84495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Sequence 2 - Michael’s Action in Hope of Solution</a:t>
            </a:r>
            <a:endParaRPr sz="1800"/>
          </a:p>
        </p:txBody>
      </p:sp>
      <p:sp>
        <p:nvSpPr>
          <p:cNvPr id="242" name="Google Shape;242;p41"/>
          <p:cNvSpPr txBox="1"/>
          <p:nvPr/>
        </p:nvSpPr>
        <p:spPr>
          <a:xfrm>
            <a:off x="152400" y="2490175"/>
            <a:ext cx="3531900" cy="210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 Scene 6</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Allocentric view of performer on stage in auditorium, full body and stage in view. Magic button is visible on a stool next to the performer and in the spotlight.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Button flashes &amp; gains performer’s attention. Performer rotates neck and head to focus full attention on the button</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p:txBody>
      </p:sp>
      <p:sp>
        <p:nvSpPr>
          <p:cNvPr id="243" name="Google Shape;243;p41"/>
          <p:cNvSpPr txBox="1"/>
          <p:nvPr/>
        </p:nvSpPr>
        <p:spPr>
          <a:xfrm>
            <a:off x="1640925" y="3795975"/>
            <a:ext cx="30000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7</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Overhead view of button in full frame</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Button flashes with legible “Promote” lettering</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sz="1000">
              <a:solidFill>
                <a:schemeClr val="dk1"/>
              </a:solidFill>
            </a:endParaRPr>
          </a:p>
        </p:txBody>
      </p:sp>
      <p:sp>
        <p:nvSpPr>
          <p:cNvPr id="244" name="Google Shape;244;p41"/>
          <p:cNvSpPr txBox="1"/>
          <p:nvPr/>
        </p:nvSpPr>
        <p:spPr>
          <a:xfrm>
            <a:off x="3684300" y="2490175"/>
            <a:ext cx="30000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8</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Closeup view of performer’s eyes with upper face in full frame</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Expression softens, eyes widen with intrigue</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sz="1000">
              <a:solidFill>
                <a:schemeClr val="dk1"/>
              </a:solidFill>
            </a:endParaRPr>
          </a:p>
        </p:txBody>
      </p:sp>
      <p:sp>
        <p:nvSpPr>
          <p:cNvPr id="245" name="Google Shape;245;p41"/>
          <p:cNvSpPr txBox="1"/>
          <p:nvPr/>
        </p:nvSpPr>
        <p:spPr>
          <a:xfrm>
            <a:off x="4867075" y="3565800"/>
            <a:ext cx="4037700" cy="157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9</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a:t>
            </a:r>
            <a:r>
              <a:rPr b="1" lang="en" sz="1000">
                <a:solidFill>
                  <a:schemeClr val="dk1"/>
                </a:solidFill>
              </a:rPr>
              <a:t>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Allocentric view of performer on stage in auditorium, full body and stage in view. Magic button is visible on a stool next to the performer and in the spotlight.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Performer quickly reaches out and slaps button with rigor. Sound </a:t>
            </a:r>
            <a:r>
              <a:rPr lang="en" sz="1000">
                <a:solidFill>
                  <a:schemeClr val="dk1"/>
                </a:solidFill>
              </a:rPr>
              <a:t>echoes</a:t>
            </a:r>
            <a:r>
              <a:rPr lang="en" sz="1000">
                <a:solidFill>
                  <a:schemeClr val="dk1"/>
                </a:solidFill>
              </a:rPr>
              <a:t> throughout the auditorium. Hold for end of scene.</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sz="1000">
              <a:solidFill>
                <a:schemeClr val="dk1"/>
              </a:solidFill>
            </a:endParaRPr>
          </a:p>
        </p:txBody>
      </p:sp>
      <p:sp>
        <p:nvSpPr>
          <p:cNvPr id="246" name="Google Shape;246;p41"/>
          <p:cNvSpPr txBox="1"/>
          <p:nvPr/>
        </p:nvSpPr>
        <p:spPr>
          <a:xfrm>
            <a:off x="6498300" y="2490175"/>
            <a:ext cx="26457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10</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Same</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Trail of notes begins flowing out of button. Performer is bewildered and watches them float up to the ceiling &amp; beyond</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a:p>
        </p:txBody>
      </p:sp>
      <p:pic>
        <p:nvPicPr>
          <p:cNvPr id="247" name="Google Shape;247;p41"/>
          <p:cNvPicPr preferRelativeResize="0"/>
          <p:nvPr/>
        </p:nvPicPr>
        <p:blipFill rotWithShape="1">
          <a:blip r:embed="rId3">
            <a:alphaModFix/>
          </a:blip>
          <a:srcRect b="4994" l="18026" r="59178" t="64624"/>
          <a:stretch/>
        </p:blipFill>
        <p:spPr>
          <a:xfrm>
            <a:off x="5884950" y="1171050"/>
            <a:ext cx="1722787" cy="1400700"/>
          </a:xfrm>
          <a:prstGeom prst="rect">
            <a:avLst/>
          </a:prstGeom>
          <a:noFill/>
          <a:ln>
            <a:noFill/>
          </a:ln>
        </p:spPr>
      </p:pic>
      <p:pic>
        <p:nvPicPr>
          <p:cNvPr id="248" name="Google Shape;248;p41"/>
          <p:cNvPicPr preferRelativeResize="0"/>
          <p:nvPr/>
        </p:nvPicPr>
        <p:blipFill rotWithShape="1">
          <a:blip r:embed="rId3">
            <a:alphaModFix/>
          </a:blip>
          <a:srcRect b="4994" l="42624" r="26817" t="64624"/>
          <a:stretch/>
        </p:blipFill>
        <p:spPr>
          <a:xfrm>
            <a:off x="7495050" y="1193975"/>
            <a:ext cx="2271622" cy="13777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2"/>
          <p:cNvSpPr txBox="1"/>
          <p:nvPr>
            <p:ph type="title"/>
          </p:nvPr>
        </p:nvSpPr>
        <p:spPr>
          <a:xfrm>
            <a:off x="311700" y="179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 &amp; Annotations</a:t>
            </a:r>
            <a:endParaRPr/>
          </a:p>
        </p:txBody>
      </p:sp>
      <p:sp>
        <p:nvSpPr>
          <p:cNvPr id="254" name="Google Shape;254;p42"/>
          <p:cNvSpPr txBox="1"/>
          <p:nvPr/>
        </p:nvSpPr>
        <p:spPr>
          <a:xfrm>
            <a:off x="347250" y="732275"/>
            <a:ext cx="84495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Sequence 3 - Define Jane’s Need &amp; Action Toward Solution</a:t>
            </a:r>
            <a:endParaRPr sz="1800"/>
          </a:p>
        </p:txBody>
      </p:sp>
      <p:pic>
        <p:nvPicPr>
          <p:cNvPr id="255" name="Google Shape;255;p42"/>
          <p:cNvPicPr preferRelativeResize="0"/>
          <p:nvPr/>
        </p:nvPicPr>
        <p:blipFill rotWithShape="1">
          <a:blip r:embed="rId3">
            <a:alphaModFix/>
          </a:blip>
          <a:srcRect b="61764" l="51934" r="0" t="0"/>
          <a:stretch/>
        </p:blipFill>
        <p:spPr>
          <a:xfrm>
            <a:off x="3444595" y="1114625"/>
            <a:ext cx="4385302" cy="2108699"/>
          </a:xfrm>
          <a:prstGeom prst="rect">
            <a:avLst/>
          </a:prstGeom>
          <a:noFill/>
          <a:ln>
            <a:noFill/>
          </a:ln>
        </p:spPr>
      </p:pic>
      <p:sp>
        <p:nvSpPr>
          <p:cNvPr id="256" name="Google Shape;256;p42"/>
          <p:cNvSpPr txBox="1"/>
          <p:nvPr/>
        </p:nvSpPr>
        <p:spPr>
          <a:xfrm>
            <a:off x="4434175" y="2958500"/>
            <a:ext cx="3616200" cy="12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12</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Same as 11</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Music notes float in through window. Jane looks up at them, stands up and starts to follow them</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Expression:</a:t>
            </a:r>
            <a:r>
              <a:rPr lang="en" sz="1000">
                <a:solidFill>
                  <a:schemeClr val="dk1"/>
                </a:solidFill>
              </a:rPr>
              <a:t> Like it’s the first time he’s seen snow</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 </a:t>
            </a:r>
            <a:r>
              <a:rPr lang="en" sz="1000">
                <a:solidFill>
                  <a:schemeClr val="dk1"/>
                </a:solidFill>
              </a:rPr>
              <a:t>4 seconds</a:t>
            </a:r>
            <a:endParaRPr/>
          </a:p>
        </p:txBody>
      </p:sp>
      <p:sp>
        <p:nvSpPr>
          <p:cNvPr id="257" name="Google Shape;257;p42"/>
          <p:cNvSpPr txBox="1"/>
          <p:nvPr/>
        </p:nvSpPr>
        <p:spPr>
          <a:xfrm>
            <a:off x="648913" y="2958525"/>
            <a:ext cx="3937500" cy="175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11</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Dorm room; ½ body side shot of Jane looking out the window while alone in her room</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Large group of people walk by Jane’s window, talking in high spirit and audibly having fun in the evening. Jane looks out the window longingly</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Emotion:</a:t>
            </a:r>
            <a:r>
              <a:rPr lang="en" sz="1000">
                <a:solidFill>
                  <a:schemeClr val="dk1"/>
                </a:solidFill>
              </a:rPr>
              <a:t> Jane is hit with a deep feeling of loneliness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b="1" sz="1000">
              <a:solidFill>
                <a:schemeClr val="dk1"/>
              </a:solidFill>
            </a:endParaRPr>
          </a:p>
        </p:txBody>
      </p:sp>
      <p:pic>
        <p:nvPicPr>
          <p:cNvPr id="258" name="Google Shape;258;p42"/>
          <p:cNvPicPr preferRelativeResize="0"/>
          <p:nvPr/>
        </p:nvPicPr>
        <p:blipFill rotWithShape="1">
          <a:blip r:embed="rId3">
            <a:alphaModFix/>
          </a:blip>
          <a:srcRect b="68607" l="29483" r="51153" t="6181"/>
          <a:stretch/>
        </p:blipFill>
        <p:spPr>
          <a:xfrm>
            <a:off x="1575850" y="1468625"/>
            <a:ext cx="1779835" cy="1400701"/>
          </a:xfrm>
          <a:prstGeom prst="rect">
            <a:avLst/>
          </a:prstGeom>
          <a:noFill/>
          <a:ln>
            <a:noFill/>
          </a:ln>
        </p:spPr>
      </p:pic>
      <p:sp>
        <p:nvSpPr>
          <p:cNvPr id="259" name="Google Shape;259;p42"/>
          <p:cNvSpPr/>
          <p:nvPr/>
        </p:nvSpPr>
        <p:spPr>
          <a:xfrm>
            <a:off x="2329725" y="2217075"/>
            <a:ext cx="385200" cy="461700"/>
          </a:xfrm>
          <a:prstGeom prst="ellipse">
            <a:avLst/>
          </a:prstGeom>
          <a:solidFill>
            <a:schemeClr val="lt1"/>
          </a:solidFill>
          <a:ln cap="flat" cmpd="sng" w="9525">
            <a:solidFill>
              <a:schemeClr val="lt1"/>
            </a:solidFill>
            <a:prstDash val="solid"/>
            <a:round/>
            <a:headEnd len="sm" w="sm" type="none"/>
            <a:tailEnd len="sm" w="sm" type="none"/>
          </a:ln>
          <a:effectLst>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60" name="Google Shape;260;p42"/>
          <p:cNvPicPr preferRelativeResize="0"/>
          <p:nvPr/>
        </p:nvPicPr>
        <p:blipFill>
          <a:blip r:embed="rId4">
            <a:alphaModFix/>
          </a:blip>
          <a:stretch>
            <a:fillRect/>
          </a:stretch>
        </p:blipFill>
        <p:spPr>
          <a:xfrm>
            <a:off x="2329725" y="1615463"/>
            <a:ext cx="959000" cy="479500"/>
          </a:xfrm>
          <a:prstGeom prst="rect">
            <a:avLst/>
          </a:prstGeom>
          <a:noFill/>
          <a:ln>
            <a:noFill/>
          </a:ln>
        </p:spPr>
      </p:pic>
      <p:pic>
        <p:nvPicPr>
          <p:cNvPr id="261" name="Google Shape;261;p42"/>
          <p:cNvPicPr preferRelativeResize="0"/>
          <p:nvPr/>
        </p:nvPicPr>
        <p:blipFill>
          <a:blip r:embed="rId4">
            <a:alphaModFix/>
          </a:blip>
          <a:stretch>
            <a:fillRect/>
          </a:stretch>
        </p:blipFill>
        <p:spPr>
          <a:xfrm flipH="1" rot="10800000">
            <a:off x="2329725" y="2005425"/>
            <a:ext cx="959000" cy="479500"/>
          </a:xfrm>
          <a:prstGeom prst="rect">
            <a:avLst/>
          </a:prstGeom>
          <a:noFill/>
          <a:ln>
            <a:noFill/>
          </a:ln>
        </p:spPr>
      </p:pic>
      <p:pic>
        <p:nvPicPr>
          <p:cNvPr id="262" name="Google Shape;262;p42"/>
          <p:cNvPicPr preferRelativeResize="0"/>
          <p:nvPr/>
        </p:nvPicPr>
        <p:blipFill rotWithShape="1">
          <a:blip r:embed="rId5">
            <a:alphaModFix/>
          </a:blip>
          <a:srcRect b="26985" l="0" r="0" t="0"/>
          <a:stretch/>
        </p:blipFill>
        <p:spPr>
          <a:xfrm>
            <a:off x="2544450" y="2080825"/>
            <a:ext cx="529575" cy="240000"/>
          </a:xfrm>
          <a:prstGeom prst="rect">
            <a:avLst/>
          </a:prstGeom>
          <a:noFill/>
          <a:ln>
            <a:noFill/>
          </a:ln>
        </p:spPr>
      </p:pic>
      <p:pic>
        <p:nvPicPr>
          <p:cNvPr id="263" name="Google Shape;263;p42"/>
          <p:cNvPicPr preferRelativeResize="0"/>
          <p:nvPr/>
        </p:nvPicPr>
        <p:blipFill>
          <a:blip r:embed="rId6">
            <a:alphaModFix/>
          </a:blip>
          <a:stretch>
            <a:fillRect/>
          </a:stretch>
        </p:blipFill>
        <p:spPr>
          <a:xfrm>
            <a:off x="2329725" y="2661960"/>
            <a:ext cx="575875" cy="240000"/>
          </a:xfrm>
          <a:prstGeom prst="rect">
            <a:avLst/>
          </a:prstGeom>
          <a:noFill/>
          <a:ln>
            <a:noFill/>
          </a:ln>
        </p:spPr>
      </p:pic>
      <p:pic>
        <p:nvPicPr>
          <p:cNvPr id="264" name="Google Shape;264;p42"/>
          <p:cNvPicPr preferRelativeResize="0"/>
          <p:nvPr/>
        </p:nvPicPr>
        <p:blipFill>
          <a:blip r:embed="rId7">
            <a:alphaModFix/>
          </a:blip>
          <a:stretch>
            <a:fillRect/>
          </a:stretch>
        </p:blipFill>
        <p:spPr>
          <a:xfrm>
            <a:off x="3105060" y="1559372"/>
            <a:ext cx="249225" cy="9744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3"/>
          <p:cNvSpPr txBox="1"/>
          <p:nvPr>
            <p:ph type="title"/>
          </p:nvPr>
        </p:nvSpPr>
        <p:spPr>
          <a:xfrm>
            <a:off x="311700" y="179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 &amp; Annotations</a:t>
            </a:r>
            <a:endParaRPr/>
          </a:p>
        </p:txBody>
      </p:sp>
      <p:sp>
        <p:nvSpPr>
          <p:cNvPr id="270" name="Google Shape;270;p43"/>
          <p:cNvSpPr txBox="1"/>
          <p:nvPr/>
        </p:nvSpPr>
        <p:spPr>
          <a:xfrm>
            <a:off x="347250" y="751925"/>
            <a:ext cx="84495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Sequence 4 - Define Jake &amp; Bobby’s Need &amp; Action Toward Solution</a:t>
            </a:r>
            <a:endParaRPr sz="1800"/>
          </a:p>
        </p:txBody>
      </p:sp>
      <p:pic>
        <p:nvPicPr>
          <p:cNvPr id="271" name="Google Shape;271;p43"/>
          <p:cNvPicPr preferRelativeResize="0"/>
          <p:nvPr/>
        </p:nvPicPr>
        <p:blipFill rotWithShape="1">
          <a:blip r:embed="rId3">
            <a:alphaModFix/>
          </a:blip>
          <a:srcRect b="0" l="0" r="0" t="39628"/>
          <a:stretch/>
        </p:blipFill>
        <p:spPr>
          <a:xfrm>
            <a:off x="401350" y="1418350"/>
            <a:ext cx="8014327" cy="2443924"/>
          </a:xfrm>
          <a:prstGeom prst="rect">
            <a:avLst/>
          </a:prstGeom>
          <a:noFill/>
          <a:ln>
            <a:noFill/>
          </a:ln>
        </p:spPr>
      </p:pic>
      <p:sp>
        <p:nvSpPr>
          <p:cNvPr id="272" name="Google Shape;272;p43"/>
          <p:cNvSpPr txBox="1"/>
          <p:nvPr/>
        </p:nvSpPr>
        <p:spPr>
          <a:xfrm>
            <a:off x="492000" y="2815575"/>
            <a:ext cx="21786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13</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Group in frame full body, sprawled on couch looking at their phones and texting each other</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Expression:</a:t>
            </a:r>
            <a:r>
              <a:rPr lang="en" sz="1000">
                <a:solidFill>
                  <a:schemeClr val="dk1"/>
                </a:solidFill>
              </a:rPr>
              <a:t> Boredom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3 seconds</a:t>
            </a:r>
            <a:endParaRPr/>
          </a:p>
        </p:txBody>
      </p:sp>
      <p:sp>
        <p:nvSpPr>
          <p:cNvPr id="273" name="Google Shape;273;p43"/>
          <p:cNvSpPr txBox="1"/>
          <p:nvPr/>
        </p:nvSpPr>
        <p:spPr>
          <a:xfrm>
            <a:off x="2670599" y="2815575"/>
            <a:ext cx="2697300" cy="12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14</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Group chat view</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Scrolling conversation about what to do &amp; boredom; music note floats in</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a:p>
        </p:txBody>
      </p:sp>
      <p:sp>
        <p:nvSpPr>
          <p:cNvPr id="274" name="Google Shape;274;p43"/>
          <p:cNvSpPr txBox="1"/>
          <p:nvPr/>
        </p:nvSpPr>
        <p:spPr>
          <a:xfrm>
            <a:off x="5145450" y="3565800"/>
            <a:ext cx="3651300" cy="157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15</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 </a:t>
            </a:r>
            <a:r>
              <a:rPr lang="en" sz="1000">
                <a:solidFill>
                  <a:schemeClr val="dk1"/>
                </a:solidFill>
              </a:rPr>
              <a:t>Group in frame full body, sprawled on couch looking at their phones and texting each other</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Group gets up and follows the notes out together, look back and forth between each other and notes as they exit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Expression:</a:t>
            </a:r>
            <a:r>
              <a:rPr lang="en" sz="1000">
                <a:solidFill>
                  <a:schemeClr val="dk1"/>
                </a:solidFill>
              </a:rPr>
              <a:t> Bewilderment &amp; excitement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4"/>
          <p:cNvSpPr txBox="1"/>
          <p:nvPr>
            <p:ph type="title"/>
          </p:nvPr>
        </p:nvSpPr>
        <p:spPr>
          <a:xfrm>
            <a:off x="311700" y="179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 &amp; Annotations</a:t>
            </a:r>
            <a:endParaRPr/>
          </a:p>
        </p:txBody>
      </p:sp>
      <p:sp>
        <p:nvSpPr>
          <p:cNvPr id="280" name="Google Shape;280;p44"/>
          <p:cNvSpPr txBox="1"/>
          <p:nvPr/>
        </p:nvSpPr>
        <p:spPr>
          <a:xfrm>
            <a:off x="347250" y="732275"/>
            <a:ext cx="84495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Sequence 5 - Connection</a:t>
            </a:r>
            <a:endParaRPr sz="1800"/>
          </a:p>
        </p:txBody>
      </p:sp>
      <p:sp>
        <p:nvSpPr>
          <p:cNvPr id="281" name="Google Shape;281;p44"/>
          <p:cNvSpPr txBox="1"/>
          <p:nvPr/>
        </p:nvSpPr>
        <p:spPr>
          <a:xfrm>
            <a:off x="1749438" y="3289025"/>
            <a:ext cx="5645100" cy="140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17</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Jane, Jake, and Bobby enter into frame with ¾ body in view and meet for the first time over their shared quest to discover the live music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Jane enters from left while Jake and Bobby enter from right. All shake hands and enter the live concert event together away from the camera</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Expression:</a:t>
            </a:r>
            <a:r>
              <a:rPr lang="en" sz="1000">
                <a:solidFill>
                  <a:schemeClr val="dk1"/>
                </a:solidFill>
              </a:rPr>
              <a:t> Bewilderment &amp; excitement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b="1" sz="1000">
              <a:solidFill>
                <a:schemeClr val="dk1"/>
              </a:solidFill>
            </a:endParaRPr>
          </a:p>
        </p:txBody>
      </p:sp>
      <p:pic>
        <p:nvPicPr>
          <p:cNvPr id="282" name="Google Shape;282;p44"/>
          <p:cNvPicPr preferRelativeResize="0"/>
          <p:nvPr/>
        </p:nvPicPr>
        <p:blipFill rotWithShape="1">
          <a:blip r:embed="rId3">
            <a:alphaModFix/>
          </a:blip>
          <a:srcRect b="62877" l="3891" r="66378" t="1161"/>
          <a:stretch/>
        </p:blipFill>
        <p:spPr>
          <a:xfrm>
            <a:off x="3122375" y="1257563"/>
            <a:ext cx="2899273" cy="196761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5"/>
          <p:cNvSpPr txBox="1"/>
          <p:nvPr>
            <p:ph type="title"/>
          </p:nvPr>
        </p:nvSpPr>
        <p:spPr>
          <a:xfrm>
            <a:off x="311700" y="179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 &amp; Annotations</a:t>
            </a:r>
            <a:endParaRPr/>
          </a:p>
        </p:txBody>
      </p:sp>
      <p:sp>
        <p:nvSpPr>
          <p:cNvPr id="288" name="Google Shape;288;p45"/>
          <p:cNvSpPr txBox="1"/>
          <p:nvPr/>
        </p:nvSpPr>
        <p:spPr>
          <a:xfrm>
            <a:off x="347250" y="732275"/>
            <a:ext cx="84495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Sequence 5 - Connection with Crowd for Michael</a:t>
            </a:r>
            <a:endParaRPr sz="1800"/>
          </a:p>
        </p:txBody>
      </p:sp>
      <p:pic>
        <p:nvPicPr>
          <p:cNvPr id="289" name="Google Shape;289;p45"/>
          <p:cNvPicPr preferRelativeResize="0"/>
          <p:nvPr/>
        </p:nvPicPr>
        <p:blipFill rotWithShape="1">
          <a:blip r:embed="rId3">
            <a:alphaModFix/>
          </a:blip>
          <a:srcRect b="61624" l="30879" r="7372" t="1401"/>
          <a:stretch/>
        </p:blipFill>
        <p:spPr>
          <a:xfrm>
            <a:off x="164725" y="1270600"/>
            <a:ext cx="5785051" cy="2023026"/>
          </a:xfrm>
          <a:prstGeom prst="rect">
            <a:avLst/>
          </a:prstGeom>
          <a:noFill/>
          <a:ln>
            <a:noFill/>
          </a:ln>
        </p:spPr>
      </p:pic>
      <p:pic>
        <p:nvPicPr>
          <p:cNvPr id="290" name="Google Shape;290;p45"/>
          <p:cNvPicPr preferRelativeResize="0"/>
          <p:nvPr/>
        </p:nvPicPr>
        <p:blipFill rotWithShape="1">
          <a:blip r:embed="rId3">
            <a:alphaModFix/>
          </a:blip>
          <a:srcRect b="21445" l="13196" r="45958" t="38936"/>
          <a:stretch/>
        </p:blipFill>
        <p:spPr>
          <a:xfrm>
            <a:off x="5949775" y="1204616"/>
            <a:ext cx="3118023" cy="1830633"/>
          </a:xfrm>
          <a:prstGeom prst="rect">
            <a:avLst/>
          </a:prstGeom>
          <a:noFill/>
          <a:ln>
            <a:noFill/>
          </a:ln>
        </p:spPr>
      </p:pic>
      <p:sp>
        <p:nvSpPr>
          <p:cNvPr id="291" name="Google Shape;291;p45"/>
          <p:cNvSpPr txBox="1"/>
          <p:nvPr/>
        </p:nvSpPr>
        <p:spPr>
          <a:xfrm>
            <a:off x="72650" y="3293625"/>
            <a:ext cx="5100000" cy="157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18</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Return to allocentric view of performer on stage with full body and stage in view. Magic button is visible next to the performer and in spotlight.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a:t>
            </a:r>
            <a:r>
              <a:rPr lang="en" sz="1000">
                <a:solidFill>
                  <a:schemeClr val="dk1"/>
                </a:solidFill>
              </a:rPr>
              <a:t> Michael’s expression shifts from dismay to pure excitement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Expression:</a:t>
            </a:r>
            <a:r>
              <a:rPr lang="en" sz="1000">
                <a:solidFill>
                  <a:schemeClr val="dk1"/>
                </a:solidFill>
              </a:rPr>
              <a:t> Excitement (presumed due to seeing the incoming crowd because of the audience appearing - not revealed yet)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a:p>
        </p:txBody>
      </p:sp>
      <p:sp>
        <p:nvSpPr>
          <p:cNvPr id="292" name="Google Shape;292;p45"/>
          <p:cNvSpPr txBox="1"/>
          <p:nvPr/>
        </p:nvSpPr>
        <p:spPr>
          <a:xfrm>
            <a:off x="5361300" y="3293625"/>
            <a:ext cx="3471000" cy="157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19</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 </a:t>
            </a:r>
            <a:r>
              <a:rPr lang="en" sz="1000">
                <a:solidFill>
                  <a:schemeClr val="dk1"/>
                </a:solidFill>
              </a:rPr>
              <a:t>Michael’s subjective view of the crowd. Jane, Ally, James, and Bobby are all in the crowd</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Dynamic action: </a:t>
            </a:r>
            <a:r>
              <a:rPr lang="en" sz="1000">
                <a:solidFill>
                  <a:schemeClr val="dk1"/>
                </a:solidFill>
              </a:rPr>
              <a:t>Jane, Ally, James, and Bobby cheering and clapping in excitement for Michael</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Expression: </a:t>
            </a:r>
            <a:r>
              <a:rPr lang="en" sz="1000">
                <a:solidFill>
                  <a:schemeClr val="dk1"/>
                </a:solidFill>
              </a:rPr>
              <a:t>Excitement </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6"/>
          <p:cNvSpPr txBox="1"/>
          <p:nvPr>
            <p:ph type="title"/>
          </p:nvPr>
        </p:nvSpPr>
        <p:spPr>
          <a:xfrm>
            <a:off x="311700" y="179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Storyboard &amp; Annotations</a:t>
            </a:r>
            <a:endParaRPr/>
          </a:p>
        </p:txBody>
      </p:sp>
      <p:sp>
        <p:nvSpPr>
          <p:cNvPr id="298" name="Google Shape;298;p46"/>
          <p:cNvSpPr txBox="1"/>
          <p:nvPr/>
        </p:nvSpPr>
        <p:spPr>
          <a:xfrm>
            <a:off x="347250" y="732275"/>
            <a:ext cx="84495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rPr>
              <a:t>Ending Sequence</a:t>
            </a:r>
            <a:r>
              <a:rPr lang="en" sz="1800">
                <a:solidFill>
                  <a:schemeClr val="dk1"/>
                </a:solidFill>
              </a:rPr>
              <a:t> - Credits</a:t>
            </a:r>
            <a:endParaRPr sz="1800"/>
          </a:p>
        </p:txBody>
      </p:sp>
      <p:pic>
        <p:nvPicPr>
          <p:cNvPr id="299" name="Google Shape;299;p46"/>
          <p:cNvPicPr preferRelativeResize="0"/>
          <p:nvPr/>
        </p:nvPicPr>
        <p:blipFill rotWithShape="1">
          <a:blip r:embed="rId3">
            <a:alphaModFix/>
          </a:blip>
          <a:srcRect b="29256" l="54686" r="19211" t="41908"/>
          <a:stretch/>
        </p:blipFill>
        <p:spPr>
          <a:xfrm>
            <a:off x="3103562" y="1193975"/>
            <a:ext cx="2936877" cy="1894701"/>
          </a:xfrm>
          <a:prstGeom prst="rect">
            <a:avLst/>
          </a:prstGeom>
          <a:noFill/>
          <a:ln>
            <a:noFill/>
          </a:ln>
        </p:spPr>
      </p:pic>
      <p:sp>
        <p:nvSpPr>
          <p:cNvPr id="300" name="Google Shape;300;p46"/>
          <p:cNvSpPr txBox="1"/>
          <p:nvPr/>
        </p:nvSpPr>
        <p:spPr>
          <a:xfrm>
            <a:off x="2778300" y="3088675"/>
            <a:ext cx="3587400" cy="12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dk1"/>
                </a:solidFill>
              </a:rPr>
              <a:t>Scene 20</a:t>
            </a:r>
            <a:endParaRPr b="1" sz="1000">
              <a:solidFill>
                <a:schemeClr val="dk1"/>
              </a:solidFill>
            </a:endParaRPr>
          </a:p>
          <a:p>
            <a:pPr indent="0" lvl="0" marL="0" rtl="0" algn="l">
              <a:lnSpc>
                <a:spcPct val="115000"/>
              </a:lnSpc>
              <a:spcBef>
                <a:spcPts val="0"/>
              </a:spcBef>
              <a:spcAft>
                <a:spcPts val="0"/>
              </a:spcAft>
              <a:buNone/>
            </a:pPr>
            <a:r>
              <a:rPr b="1" lang="en" sz="1000">
                <a:solidFill>
                  <a:schemeClr val="dk1"/>
                </a:solidFill>
              </a:rPr>
              <a:t>Transition:</a:t>
            </a:r>
            <a:r>
              <a:rPr lang="en" sz="1000">
                <a:solidFill>
                  <a:schemeClr val="dk1"/>
                </a:solidFill>
              </a:rPr>
              <a:t> Cut</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Composition &amp; Framing:</a:t>
            </a:r>
            <a:r>
              <a:rPr lang="en" sz="1000">
                <a:solidFill>
                  <a:schemeClr val="dk1"/>
                </a:solidFill>
              </a:rPr>
              <a:t> Black screen, ‘TuneTribe’ displayed in large font; ‘Find the Beat of Your Community’ displayed below; </a:t>
            </a:r>
            <a:r>
              <a:rPr lang="en" sz="1000">
                <a:solidFill>
                  <a:schemeClr val="dk1"/>
                </a:solidFill>
              </a:rPr>
              <a:t>Credits displayed in large font per guidelines</a:t>
            </a:r>
            <a:endParaRPr sz="1000">
              <a:solidFill>
                <a:schemeClr val="dk1"/>
              </a:solidFill>
            </a:endParaRPr>
          </a:p>
          <a:p>
            <a:pPr indent="0" lvl="0" marL="0" rtl="0" algn="l">
              <a:lnSpc>
                <a:spcPct val="115000"/>
              </a:lnSpc>
              <a:spcBef>
                <a:spcPts val="0"/>
              </a:spcBef>
              <a:spcAft>
                <a:spcPts val="0"/>
              </a:spcAft>
              <a:buNone/>
            </a:pPr>
            <a:r>
              <a:rPr b="1" lang="en" sz="1000">
                <a:solidFill>
                  <a:schemeClr val="dk1"/>
                </a:solidFill>
              </a:rPr>
              <a:t>Length:</a:t>
            </a:r>
            <a:r>
              <a:rPr lang="en" sz="1000">
                <a:solidFill>
                  <a:schemeClr val="dk1"/>
                </a:solidFill>
              </a:rPr>
              <a:t> 4 seconds</a:t>
            </a:r>
            <a:endParaRPr b="1" sz="1000">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7"/>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Concept Video</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48" title="Tune Tribe Concept Video">
            <a:hlinkClick r:id="rId3"/>
          </p:cNvPr>
          <p:cNvPicPr preferRelativeResize="0"/>
          <p:nvPr/>
        </p:nvPicPr>
        <p:blipFill>
          <a:blip r:embed="rId4">
            <a:alphaModFix/>
          </a:blip>
          <a:stretch>
            <a:fillRect/>
          </a:stretch>
        </p:blipFill>
        <p:spPr>
          <a:xfrm>
            <a:off x="278725" y="156788"/>
            <a:ext cx="8586550" cy="4829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Appendix</a:t>
            </a:r>
            <a:r>
              <a:rPr lang="en"/>
              <a:t> </a:t>
            </a:r>
            <a:endParaRPr/>
          </a:p>
        </p:txBody>
      </p:sp>
      <p:sp>
        <p:nvSpPr>
          <p:cNvPr id="316" name="Google Shape;316;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Additional Market Research</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50"/>
          <p:cNvPicPr preferRelativeResize="0"/>
          <p:nvPr/>
        </p:nvPicPr>
        <p:blipFill>
          <a:blip r:embed="rId3">
            <a:alphaModFix/>
          </a:blip>
          <a:stretch>
            <a:fillRect/>
          </a:stretch>
        </p:blipFill>
        <p:spPr>
          <a:xfrm>
            <a:off x="1259375" y="1337050"/>
            <a:ext cx="6625249" cy="3726700"/>
          </a:xfrm>
          <a:prstGeom prst="rect">
            <a:avLst/>
          </a:prstGeom>
          <a:noFill/>
          <a:ln>
            <a:noFill/>
          </a:ln>
        </p:spPr>
      </p:pic>
      <p:sp>
        <p:nvSpPr>
          <p:cNvPr id="322" name="Google Shape;322;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#4: MeetUp</a:t>
            </a:r>
            <a:endParaRPr/>
          </a:p>
        </p:txBody>
      </p:sp>
      <p:sp>
        <p:nvSpPr>
          <p:cNvPr id="323" name="Google Shape;323;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Social Media Platform for Hosting and Organizing In-Person Events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Market Research #4: MeetUp</a:t>
            </a:r>
            <a:endParaRPr/>
          </a:p>
        </p:txBody>
      </p:sp>
      <p:sp>
        <p:nvSpPr>
          <p:cNvPr id="329" name="Google Shape;329;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What Works</a:t>
            </a:r>
            <a:endParaRPr b="1"/>
          </a:p>
          <a:p>
            <a:pPr indent="-342900" lvl="0" marL="457200" rtl="0" algn="l">
              <a:spcBef>
                <a:spcPts val="1200"/>
              </a:spcBef>
              <a:spcAft>
                <a:spcPts val="0"/>
              </a:spcAft>
              <a:buSzPts val="1800"/>
              <a:buChar char="●"/>
            </a:pPr>
            <a:r>
              <a:rPr lang="en"/>
              <a:t>Social platform to discover new events and meet new people in a large community</a:t>
            </a:r>
            <a:endParaRPr/>
          </a:p>
          <a:p>
            <a:pPr indent="0" lvl="0" marL="0" rtl="0" algn="l">
              <a:spcBef>
                <a:spcPts val="1200"/>
              </a:spcBef>
              <a:spcAft>
                <a:spcPts val="0"/>
              </a:spcAft>
              <a:buNone/>
            </a:pPr>
            <a:r>
              <a:rPr b="1" lang="en"/>
              <a:t>What Doesn’t Work in Our Space</a:t>
            </a:r>
            <a:endParaRPr/>
          </a:p>
          <a:p>
            <a:pPr indent="-342900" lvl="0" marL="457200" rtl="0" algn="l">
              <a:spcBef>
                <a:spcPts val="1200"/>
              </a:spcBef>
              <a:spcAft>
                <a:spcPts val="0"/>
              </a:spcAft>
              <a:buSzPts val="1800"/>
              <a:buChar char="●"/>
            </a:pPr>
            <a:r>
              <a:rPr lang="en"/>
              <a:t>Not tailored to live music events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