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</p:sldIdLst>
  <p:sldSz cy="5143500" cx="9144000"/>
  <p:notesSz cx="6858000" cy="9144000"/>
  <p:embeddedFontLst>
    <p:embeddedFont>
      <p:font typeface="Alata"/>
      <p:regular r:id="rId67"/>
    </p:embeddedFont>
    <p:embeddedFont>
      <p:font typeface="Darker Grotesque"/>
      <p:regular r:id="rId68"/>
      <p:bold r:id="rId69"/>
    </p:embeddedFont>
    <p:embeddedFont>
      <p:font typeface="Notable"/>
      <p:regular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0" Type="http://schemas.openxmlformats.org/officeDocument/2006/relationships/font" Target="fonts/Notable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font" Target="fonts/DarkerGrotesque-regular.fntdata"/><Relationship Id="rId23" Type="http://schemas.openxmlformats.org/officeDocument/2006/relationships/slide" Target="slides/slide18.xml"/><Relationship Id="rId67" Type="http://schemas.openxmlformats.org/officeDocument/2006/relationships/font" Target="fonts/Alata-regular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DarkerGrotesque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 everyone… -&gt; name -&gt; “I’ll be presenting on the POVs and experience prototypes that my group worked on this past week.”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d3f8b02989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d3f8b0298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reminder of who we are..team consists of -&gt; read names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d3f8b02989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d3f8b02989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week, we interviewed *CLICK* juliet… *CLICK* alex… *CLICK* edward.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4c825f6b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4c825f6b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4db9e9ec5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4db9e9ec5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8bae50746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8bae50746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8bae507464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28bae507464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8bae50746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8bae50746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8bae507464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8bae507464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8bae507464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8bae507464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8bae50746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8bae50746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8bae507464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28bae507464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8bae507464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8bae507464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8bae507464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28bae507464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d49886441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d4988644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With the all the information we gathered from our interviewees, we decided to keep our domain of interest but place an emphasis on *CLICK* forming connections before, during, and after festivals *CLICK* through festival culture.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4db9e9ec5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4db9e9ec5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8bae507464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28bae50746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8bae50746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28bae50746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8bae50746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28bae50746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8bae50746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28bae50746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4db9e9ec5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24db9e9ec5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4db9e9ec5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24db9e9ec5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8bae507464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8bae507464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8bae507464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8bae507464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8bae507464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28bae507464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8bae507464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28bae507464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28bae507464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28bae507464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28bae507464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28bae507464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8bae507464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28bae507464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28bae507464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28bae507464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8bae507464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28bae507464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8bae507464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8bae507464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8bae507464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8bae507464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8bae507464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8bae507464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8bae507464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8bae507464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28bae507464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28bae507464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4db9e9ec55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4db9e9ec55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8bae507464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8bae507464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28bae507464_0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28bae507464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28bae507464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28bae507464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d49886441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d49886441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24db9e9ec55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24db9e9ec5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4db9e9ec5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4db9e9ec5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24db9e9ec5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24db9e9ec5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4db9e9ec55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4db9e9ec55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4dcc7d3f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4dcc7d3f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24dcc7d3f7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24dcc7d3f7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4dcc7d3f7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24dcc7d3f7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4dcc7d3f7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4dcc7d3f7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24dcc7d3f7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24dcc7d3f7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4dcc7d3f77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24dcc7d3f77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24dcc7d3f77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24dcc7d3f77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24dcc7d3f77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24dcc7d3f77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worked: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Exciting and fun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way to know what to expect at festivals – Marianne liked the panda totem.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Learned new festival terms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what to keep an eye out for at festivals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●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Both were surprised and positively responded to the </a:t>
            </a:r>
            <a:r>
              <a:rPr b="1"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values</a:t>
            </a: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attached to the traditions, such as totems being a way for groups to find each other in crowds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What didn’t?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-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PIctures were overwhelming since they depicted large crowds.</a:t>
            </a:r>
            <a:endParaRPr sz="13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arker Grotesque"/>
              <a:buChar char="-"/>
            </a:pPr>
            <a:r>
              <a:rPr lang="en" sz="13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Participants were confused, 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- </a:t>
            </a: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explanation behind each custom was needed</a:t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79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Darker Grotesque"/>
              <a:buChar char="-"/>
            </a:pPr>
            <a:r>
              <a:rPr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Eugene noted that he went primarily for the music and hadn’t paid attention to the traditions before, which </a:t>
            </a:r>
            <a:r>
              <a:rPr b="1"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wouldn’t be a priority</a:t>
            </a:r>
            <a:r>
              <a:rPr lang="en" sz="12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him when attending </a:t>
            </a:r>
            <a:endParaRPr sz="12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Learnings</a:t>
            </a:r>
            <a:endParaRPr b="1" sz="115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Darker Grotesque"/>
              <a:buChar char="-"/>
            </a:pP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Assumption was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valid:</a:t>
            </a:r>
            <a:r>
              <a:rPr lang="en" sz="115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lang="en" sz="115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participants learned more about the festival scene and their perception was positively changed</a:t>
            </a:r>
            <a:endParaRPr sz="115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Darker Grotesque"/>
              <a:buChar char="-"/>
            </a:pPr>
            <a:r>
              <a:rPr lang="en" sz="14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Users don’t know what to look for if they are new to the scene -</a:t>
            </a:r>
            <a:r>
              <a:rPr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traditions and terms are </a:t>
            </a:r>
            <a:r>
              <a:rPr b="1"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niche and festival-specific</a:t>
            </a:r>
            <a:endParaRPr b="1" sz="140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Darker Grotesque"/>
              <a:buChar char="-"/>
            </a:pPr>
            <a:r>
              <a:rPr b="1" lang="en" sz="1400">
                <a:solidFill>
                  <a:srgbClr val="1155CC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Meaning is important and can enhance a festival goers experience</a:t>
            </a:r>
            <a:endParaRPr b="1" sz="1400">
              <a:solidFill>
                <a:srgbClr val="1155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24db9e9ec55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4db9e9ec5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28bae507464_0_7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28bae507464_0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Have </a:t>
            </a:r>
            <a:r>
              <a:rPr lang="en"/>
              <a:t>decided</a:t>
            </a:r>
            <a:r>
              <a:rPr lang="en"/>
              <a:t> to move forward with solution 2 and 3 with emphasis on digital connection aspect of solution 2 and festival tradition scavenger hunt of solution 3.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8bae507464_0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8bae507464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Festivals can cost upwards of hundreds of dollars – can be hard for people if they don’t have much supplemental income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8bae507464_0_7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8bae507464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Combined solution doesn’t address making groups to go with, is more focused on connecting with others AT the festival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28bae507464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28bae507464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4db9e9ec55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4db9e9ec55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8bae507464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8bae507464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24ae2985b51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24ae2985b51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1" Type="http://schemas.openxmlformats.org/officeDocument/2006/relationships/image" Target="../media/image13.png"/><Relationship Id="rId10" Type="http://schemas.openxmlformats.org/officeDocument/2006/relationships/image" Target="../media/image6.png"/><Relationship Id="rId9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0" Type="http://schemas.openxmlformats.org/officeDocument/2006/relationships/image" Target="../media/image1.png"/><Relationship Id="rId9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4.png"/><Relationship Id="rId8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11" Type="http://schemas.openxmlformats.org/officeDocument/2006/relationships/image" Target="../media/image6.png"/><Relationship Id="rId10" Type="http://schemas.openxmlformats.org/officeDocument/2006/relationships/image" Target="../media/image16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1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1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1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3.png"/><Relationship Id="rId6" Type="http://schemas.openxmlformats.org/officeDocument/2006/relationships/image" Target="../media/image9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1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669825" y="1542100"/>
            <a:ext cx="5804400" cy="187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800">
                <a:latin typeface="Notable"/>
                <a:ea typeface="Notable"/>
                <a:cs typeface="Notable"/>
                <a:sym typeface="Notab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669825" y="3412575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347625" y="773662"/>
            <a:ext cx="5176400" cy="39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-1557954" y="312356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983" y="36892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0096" y="276441"/>
            <a:ext cx="1007800" cy="10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107" y="396941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3185" y="14310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2810" y="46655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7987" y="4199371"/>
            <a:ext cx="37619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88242" y="3822074"/>
            <a:ext cx="335871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75304">
            <a:off x="-1713400" y="3412576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 rot="5400000">
            <a:off x="4954524" y="3863200"/>
            <a:ext cx="444153" cy="295051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-425860">
            <a:off x="-397483" y="3153395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356951" y="332225"/>
            <a:ext cx="2476156" cy="4798139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-1200518">
            <a:off x="4934109" y="177863"/>
            <a:ext cx="444148" cy="295046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4476" y="2479000"/>
            <a:ext cx="4370001" cy="3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3">
            <a:alphaModFix/>
          </a:blip>
          <a:srcRect b="-10244" l="-9039" r="-525" t="679"/>
          <a:stretch/>
        </p:blipFill>
        <p:spPr>
          <a:xfrm>
            <a:off x="-616875" y="-1336000"/>
            <a:ext cx="5937825" cy="44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>
            <p:ph type="title"/>
          </p:nvPr>
        </p:nvSpPr>
        <p:spPr>
          <a:xfrm>
            <a:off x="1978250" y="2611800"/>
            <a:ext cx="3670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1978250" y="1587400"/>
            <a:ext cx="2264700" cy="6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1978250" y="3306663"/>
            <a:ext cx="24267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1" name="Google Shape;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607" y="1602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41" y="21653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954" y="606106"/>
            <a:ext cx="711625" cy="90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84608" y="1534684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0954" y="429736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27213" y="-243127"/>
            <a:ext cx="742050" cy="10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069" y="3588651"/>
            <a:ext cx="1093949" cy="108603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/>
          <p:nvPr/>
        </p:nvSpPr>
        <p:spPr>
          <a:xfrm>
            <a:off x="6248141" y="2853014"/>
            <a:ext cx="3187675" cy="2328225"/>
          </a:xfrm>
          <a:custGeom>
            <a:rect b="b" l="l" r="r" t="t"/>
            <a:pathLst>
              <a:path extrusionOk="0" h="93129" w="127507">
                <a:moveTo>
                  <a:pt x="14052" y="93129"/>
                </a:moveTo>
                <a:cubicBezTo>
                  <a:pt x="11547" y="75621"/>
                  <a:pt x="1416" y="59570"/>
                  <a:pt x="126" y="41931"/>
                </a:cubicBezTo>
                <a:cubicBezTo>
                  <a:pt x="-885" y="28108"/>
                  <a:pt x="7023" y="12345"/>
                  <a:pt x="18557" y="4659"/>
                </a:cubicBezTo>
                <a:cubicBezTo>
                  <a:pt x="23973" y="1050"/>
                  <a:pt x="31183" y="-713"/>
                  <a:pt x="37603" y="358"/>
                </a:cubicBezTo>
                <a:cubicBezTo>
                  <a:pt x="46631" y="1864"/>
                  <a:pt x="54141" y="8493"/>
                  <a:pt x="62997" y="10803"/>
                </a:cubicBezTo>
                <a:cubicBezTo>
                  <a:pt x="76076" y="14215"/>
                  <a:pt x="90433" y="7527"/>
                  <a:pt x="103546" y="10803"/>
                </a:cubicBezTo>
                <a:cubicBezTo>
                  <a:pt x="113202" y="13215"/>
                  <a:pt x="118267" y="24920"/>
                  <a:pt x="127507" y="2862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" name="Google Shape;39;p3"/>
          <p:cNvSpPr/>
          <p:nvPr/>
        </p:nvSpPr>
        <p:spPr>
          <a:xfrm rot="-1423783">
            <a:off x="7079531" y="201401"/>
            <a:ext cx="444157" cy="295052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720000" y="1076275"/>
            <a:ext cx="7704000" cy="3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pic>
        <p:nvPicPr>
          <p:cNvPr id="43" name="Google Shape;4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497818">
            <a:off x="8148134" y="-221765"/>
            <a:ext cx="1473183" cy="146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9050" y="4327724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5451" y="4487384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5010" y="41443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3487" y="2436609"/>
            <a:ext cx="37619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/>
          <p:nvPr/>
        </p:nvSpPr>
        <p:spPr>
          <a:xfrm rot="4497888">
            <a:off x="7957398" y="158957"/>
            <a:ext cx="1320514" cy="844476"/>
          </a:xfrm>
          <a:custGeom>
            <a:rect b="b" l="l" r="r" t="t"/>
            <a:pathLst>
              <a:path extrusionOk="0" h="19503" w="30497">
                <a:moveTo>
                  <a:pt x="29901" y="1"/>
                </a:moveTo>
                <a:lnTo>
                  <a:pt x="29454" y="173"/>
                </a:lnTo>
                <a:cubicBezTo>
                  <a:pt x="30024" y="1712"/>
                  <a:pt x="29851" y="3597"/>
                  <a:pt x="29007" y="5459"/>
                </a:cubicBezTo>
                <a:cubicBezTo>
                  <a:pt x="28213" y="7170"/>
                  <a:pt x="26997" y="8635"/>
                  <a:pt x="25782" y="9975"/>
                </a:cubicBezTo>
                <a:cubicBezTo>
                  <a:pt x="22729" y="13449"/>
                  <a:pt x="18983" y="17171"/>
                  <a:pt x="14243" y="18560"/>
                </a:cubicBezTo>
                <a:cubicBezTo>
                  <a:pt x="13069" y="18899"/>
                  <a:pt x="11920" y="19053"/>
                  <a:pt x="10821" y="19053"/>
                </a:cubicBezTo>
                <a:cubicBezTo>
                  <a:pt x="6607" y="19053"/>
                  <a:pt x="3141" y="16784"/>
                  <a:pt x="1863" y="13969"/>
                </a:cubicBezTo>
                <a:cubicBezTo>
                  <a:pt x="497" y="10991"/>
                  <a:pt x="1142" y="7494"/>
                  <a:pt x="1986" y="3871"/>
                </a:cubicBezTo>
                <a:lnTo>
                  <a:pt x="1539" y="3772"/>
                </a:lnTo>
                <a:cubicBezTo>
                  <a:pt x="672" y="7468"/>
                  <a:pt x="1" y="11041"/>
                  <a:pt x="1440" y="14167"/>
                </a:cubicBezTo>
                <a:cubicBezTo>
                  <a:pt x="2780" y="17121"/>
                  <a:pt x="6402" y="19503"/>
                  <a:pt x="10795" y="19503"/>
                </a:cubicBezTo>
                <a:cubicBezTo>
                  <a:pt x="11937" y="19503"/>
                  <a:pt x="13151" y="19354"/>
                  <a:pt x="14368" y="19007"/>
                </a:cubicBezTo>
                <a:cubicBezTo>
                  <a:pt x="19231" y="17591"/>
                  <a:pt x="23052" y="13796"/>
                  <a:pt x="26129" y="10297"/>
                </a:cubicBezTo>
                <a:cubicBezTo>
                  <a:pt x="27344" y="8907"/>
                  <a:pt x="28610" y="7418"/>
                  <a:pt x="29428" y="5658"/>
                </a:cubicBezTo>
                <a:cubicBezTo>
                  <a:pt x="30321" y="3697"/>
                  <a:pt x="30496" y="1688"/>
                  <a:pt x="299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951" y="3863213"/>
            <a:ext cx="299835" cy="249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750" y="1186204"/>
            <a:ext cx="299825" cy="38062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-82950" y="441872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2" name="Google Shape;52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426" y="2376271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188951"/>
            <a:ext cx="4630225" cy="459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275" y="1188950"/>
            <a:ext cx="4291663" cy="42604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2" type="title"/>
          </p:nvPr>
        </p:nvSpPr>
        <p:spPr>
          <a:xfrm>
            <a:off x="1160313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5"/>
          <p:cNvSpPr txBox="1"/>
          <p:nvPr>
            <p:ph idx="1" type="subTitle"/>
          </p:nvPr>
        </p:nvSpPr>
        <p:spPr>
          <a:xfrm>
            <a:off x="1160325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3" type="title"/>
          </p:nvPr>
        </p:nvSpPr>
        <p:spPr>
          <a:xfrm>
            <a:off x="5481667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5481676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61" name="Google Shape;6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428426" y="-228179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773950" y="148245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618640" y="1025322"/>
            <a:ext cx="299835" cy="2494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 rot="10800000">
            <a:off x="8498652" y="-13720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5" name="Google Shape;65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77702" y="1549420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" name="Google Shape;6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99994">
            <a:off x="-115594" y="399117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92174" y="181874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309561" y="3187595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 rot="-4499804">
            <a:off x="-122403" y="399234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6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>
            <p:ph type="title"/>
          </p:nvPr>
        </p:nvSpPr>
        <p:spPr>
          <a:xfrm>
            <a:off x="4012550" y="1413275"/>
            <a:ext cx="3564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" type="body"/>
          </p:nvPr>
        </p:nvSpPr>
        <p:spPr>
          <a:xfrm>
            <a:off x="4012550" y="2120725"/>
            <a:ext cx="3322200" cy="16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77" name="Google Shape;7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92149" y="-41905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200" y="13154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707" y="-13379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82" y="62782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891" y="5977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0043" y="975015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/>
          <p:nvPr/>
        </p:nvSpPr>
        <p:spPr>
          <a:xfrm>
            <a:off x="7639550" y="-309016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7"/>
          <p:cNvSpPr/>
          <p:nvPr/>
        </p:nvSpPr>
        <p:spPr>
          <a:xfrm>
            <a:off x="597074" y="-10435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77925" y="972200"/>
            <a:ext cx="4380476" cy="30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491" y="-84022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956" y="1823718"/>
            <a:ext cx="4776394" cy="335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251" y="2877299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1175" y="1540651"/>
            <a:ext cx="1109546" cy="110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 txBox="1"/>
          <p:nvPr>
            <p:ph type="title"/>
          </p:nvPr>
        </p:nvSpPr>
        <p:spPr>
          <a:xfrm>
            <a:off x="716775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92" name="Google Shape;9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298" y="483288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4954" y="1823719"/>
            <a:ext cx="453537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97" name="Google Shape;9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63738" y="2256713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760738" y="-959325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2" y="2556603"/>
            <a:ext cx="2709449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1552" y="84505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54" y="120961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5210" y="17254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082" y="21415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892" y="1725476"/>
            <a:ext cx="279525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2931" y="667915"/>
            <a:ext cx="297202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1545" y="240799"/>
            <a:ext cx="335871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/>
          <p:nvPr>
            <p:ph type="title"/>
          </p:nvPr>
        </p:nvSpPr>
        <p:spPr>
          <a:xfrm>
            <a:off x="5184350" y="1488950"/>
            <a:ext cx="3234300" cy="20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" name="Google Shape;10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6766" y="2906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081" y="290615"/>
            <a:ext cx="297202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4" name="Google Shape;114;p1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5" name="Google Shape;11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00">
            <a:off x="7244845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/>
          <p:nvPr/>
        </p:nvSpPr>
        <p:spPr>
          <a:xfrm rot="2915582">
            <a:off x="7629358" y="3963850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49393" y="-541900"/>
            <a:ext cx="552848" cy="54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13"/>
          <p:cNvSpPr txBox="1"/>
          <p:nvPr>
            <p:ph hasCustomPrompt="1"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1" name="Google Shape;131;p13"/>
          <p:cNvSpPr txBox="1"/>
          <p:nvPr>
            <p:ph hasCustomPrompt="1"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7" name="Google Shape;137;p13"/>
          <p:cNvSpPr txBox="1"/>
          <p:nvPr>
            <p:ph hasCustomPrompt="1"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4" name="Google Shape;144;p13"/>
          <p:cNvSpPr txBox="1"/>
          <p:nvPr>
            <p:ph hasCustomPrompt="1"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46" name="Google Shape;14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68725" y="-1505788"/>
            <a:ext cx="7647099" cy="75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4"/>
          <p:cNvSpPr txBox="1"/>
          <p:nvPr>
            <p:ph type="title"/>
          </p:nvPr>
        </p:nvSpPr>
        <p:spPr>
          <a:xfrm>
            <a:off x="1021575" y="35224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6" name="Google Shape;156;p14"/>
          <p:cNvSpPr txBox="1"/>
          <p:nvPr>
            <p:ph idx="1" type="subTitle"/>
          </p:nvPr>
        </p:nvSpPr>
        <p:spPr>
          <a:xfrm>
            <a:off x="1021575" y="1089200"/>
            <a:ext cx="5435100" cy="240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57" name="Google Shape;1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051941" y="3908282"/>
            <a:ext cx="1377808" cy="145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189900" y="4132691"/>
            <a:ext cx="666512" cy="70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302484" y="3255388"/>
            <a:ext cx="394928" cy="35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/>
          <p:nvPr/>
        </p:nvSpPr>
        <p:spPr>
          <a:xfrm flipH="1">
            <a:off x="8144481" y="4036185"/>
            <a:ext cx="1053318" cy="1203826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1" name="Google Shape;1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8562" y="2208863"/>
            <a:ext cx="623472" cy="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4" name="Google Shape;1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6">
            <a:off x="6618438" y="-184419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419991" y="553228"/>
            <a:ext cx="1135075" cy="8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578977" y="255300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/>
          <p:nvPr/>
        </p:nvSpPr>
        <p:spPr>
          <a:xfrm rot="900196">
            <a:off x="6632864" y="-14731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8" name="Google Shape;1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24">
            <a:off x="-806474" y="4403839"/>
            <a:ext cx="3578775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/>
          <p:nvPr/>
        </p:nvSpPr>
        <p:spPr>
          <a:xfrm rot="-10398936">
            <a:off x="-414563" y="4002326"/>
            <a:ext cx="1822846" cy="2231570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" type="subTitle"/>
          </p:nvPr>
        </p:nvSpPr>
        <p:spPr>
          <a:xfrm>
            <a:off x="720000" y="1634475"/>
            <a:ext cx="46941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3" name="Google Shape;1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634781">
            <a:off x="-619112" y="4507704"/>
            <a:ext cx="3357171" cy="25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108100" y="9335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090" y="-17533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5423901" y="42147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274" y="55618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6677905" y="4116684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/>
          <p:nvPr/>
        </p:nvSpPr>
        <p:spPr>
          <a:xfrm rot="7634507">
            <a:off x="341440" y="4059955"/>
            <a:ext cx="2051088" cy="2406035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Google Shape;180;p16"/>
          <p:cNvSpPr/>
          <p:nvPr/>
        </p:nvSpPr>
        <p:spPr>
          <a:xfrm>
            <a:off x="6990458" y="-14589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idx="1" type="subTitle"/>
          </p:nvPr>
        </p:nvSpPr>
        <p:spPr>
          <a:xfrm>
            <a:off x="4892325" y="2955800"/>
            <a:ext cx="2907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4892325" y="1121500"/>
            <a:ext cx="3534900" cy="16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">
            <a:off x="-2383475" y="1121504"/>
            <a:ext cx="6581850" cy="497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59471" y="3099213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807289" y="45470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178687" y="667546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19568" y="1044860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/>
          <p:nvPr/>
        </p:nvSpPr>
        <p:spPr>
          <a:xfrm rot="10800000">
            <a:off x="-1011454" y="1422143"/>
            <a:ext cx="4476129" cy="4697007"/>
          </a:xfrm>
          <a:custGeom>
            <a:rect b="b" l="l" r="r" t="t"/>
            <a:pathLst>
              <a:path extrusionOk="0" h="176629" w="168323">
                <a:moveTo>
                  <a:pt x="168323" y="0"/>
                </a:moveTo>
                <a:cubicBezTo>
                  <a:pt x="155295" y="1303"/>
                  <a:pt x="142212" y="5456"/>
                  <a:pt x="130985" y="12192"/>
                </a:cubicBezTo>
                <a:cubicBezTo>
                  <a:pt x="118046" y="19955"/>
                  <a:pt x="109205" y="35903"/>
                  <a:pt x="94409" y="38862"/>
                </a:cubicBezTo>
                <a:cubicBezTo>
                  <a:pt x="82700" y="41204"/>
                  <a:pt x="70179" y="36728"/>
                  <a:pt x="58595" y="39624"/>
                </a:cubicBezTo>
                <a:cubicBezTo>
                  <a:pt x="53992" y="40775"/>
                  <a:pt x="48948" y="45875"/>
                  <a:pt x="44879" y="43434"/>
                </a:cubicBezTo>
                <a:cubicBezTo>
                  <a:pt x="38711" y="39733"/>
                  <a:pt x="36018" y="31926"/>
                  <a:pt x="30401" y="27432"/>
                </a:cubicBezTo>
                <a:cubicBezTo>
                  <a:pt x="23655" y="22035"/>
                  <a:pt x="9285" y="21005"/>
                  <a:pt x="4493" y="28194"/>
                </a:cubicBezTo>
                <a:cubicBezTo>
                  <a:pt x="-3268" y="39835"/>
                  <a:pt x="522" y="57590"/>
                  <a:pt x="6779" y="70104"/>
                </a:cubicBezTo>
                <a:cubicBezTo>
                  <a:pt x="11164" y="78873"/>
                  <a:pt x="21927" y="84214"/>
                  <a:pt x="24305" y="93726"/>
                </a:cubicBezTo>
                <a:cubicBezTo>
                  <a:pt x="26711" y="103349"/>
                  <a:pt x="19853" y="113059"/>
                  <a:pt x="17447" y="122682"/>
                </a:cubicBezTo>
                <a:cubicBezTo>
                  <a:pt x="14736" y="133527"/>
                  <a:pt x="13210" y="146211"/>
                  <a:pt x="18209" y="156210"/>
                </a:cubicBezTo>
                <a:cubicBezTo>
                  <a:pt x="24813" y="169418"/>
                  <a:pt x="43267" y="178450"/>
                  <a:pt x="57833" y="176022"/>
                </a:cubicBezTo>
                <a:cubicBezTo>
                  <a:pt x="68595" y="174228"/>
                  <a:pt x="76853" y="164446"/>
                  <a:pt x="87551" y="162306"/>
                </a:cubicBezTo>
                <a:cubicBezTo>
                  <a:pt x="103586" y="159099"/>
                  <a:pt x="123237" y="166784"/>
                  <a:pt x="136319" y="156972"/>
                </a:cubicBezTo>
                <a:cubicBezTo>
                  <a:pt x="141523" y="153069"/>
                  <a:pt x="146933" y="148043"/>
                  <a:pt x="148511" y="141732"/>
                </a:cubicBezTo>
                <a:cubicBezTo>
                  <a:pt x="149961" y="135932"/>
                  <a:pt x="146151" y="130006"/>
                  <a:pt x="144701" y="124206"/>
                </a:cubicBezTo>
                <a:cubicBezTo>
                  <a:pt x="143455" y="119223"/>
                  <a:pt x="144690" y="113561"/>
                  <a:pt x="146987" y="108966"/>
                </a:cubicBezTo>
                <a:cubicBezTo>
                  <a:pt x="150543" y="101854"/>
                  <a:pt x="160372" y="98298"/>
                  <a:pt x="168323" y="9829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idx="1" type="subTitle"/>
          </p:nvPr>
        </p:nvSpPr>
        <p:spPr>
          <a:xfrm>
            <a:off x="1079200" y="2207500"/>
            <a:ext cx="2907600" cy="16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2" name="Google Shape;192;p18"/>
          <p:cNvSpPr txBox="1"/>
          <p:nvPr>
            <p:ph type="title"/>
          </p:nvPr>
        </p:nvSpPr>
        <p:spPr>
          <a:xfrm>
            <a:off x="1079200" y="1294100"/>
            <a:ext cx="3534900" cy="7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3" name="Google Shape;1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08300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86750" y="-4190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7879076" y="23330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7827511" y="3701945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5456522" y="2677644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 rot="10800000">
            <a:off x="-776804" y="3385708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0" name="Google Shape;200;p1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>
            <p:ph idx="1" type="subTitle"/>
          </p:nvPr>
        </p:nvSpPr>
        <p:spPr>
          <a:xfrm>
            <a:off x="1265475" y="26490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type="title"/>
          </p:nvPr>
        </p:nvSpPr>
        <p:spPr>
          <a:xfrm>
            <a:off x="1265475" y="14282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4" name="Google Shape;20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441374" y="391187"/>
            <a:ext cx="6036126" cy="42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-2044724" y="-1158762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001076" y="4034400"/>
            <a:ext cx="794999" cy="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994277" y="460592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85610" y="3866418"/>
            <a:ext cx="453537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/>
          <p:nvPr/>
        </p:nvSpPr>
        <p:spPr>
          <a:xfrm>
            <a:off x="-609600" y="-342900"/>
            <a:ext cx="1822850" cy="2231575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19"/>
          <p:cNvSpPr/>
          <p:nvPr/>
        </p:nvSpPr>
        <p:spPr>
          <a:xfrm>
            <a:off x="4014042" y="4055681"/>
            <a:ext cx="769111" cy="746644"/>
          </a:xfrm>
          <a:custGeom>
            <a:rect b="b" l="l" r="r" t="t"/>
            <a:pathLst>
              <a:path extrusionOk="0" h="45534" w="46897">
                <a:moveTo>
                  <a:pt x="13786" y="527"/>
                </a:moveTo>
                <a:cubicBezTo>
                  <a:pt x="21534" y="3121"/>
                  <a:pt x="44948" y="20938"/>
                  <a:pt x="46757" y="28379"/>
                </a:cubicBezTo>
                <a:cubicBezTo>
                  <a:pt x="48566" y="35820"/>
                  <a:pt x="32388" y="47766"/>
                  <a:pt x="24640" y="45172"/>
                </a:cubicBezTo>
                <a:cubicBezTo>
                  <a:pt x="16892" y="42578"/>
                  <a:pt x="2079" y="20256"/>
                  <a:pt x="270" y="12815"/>
                </a:cubicBezTo>
                <a:cubicBezTo>
                  <a:pt x="-1539" y="5374"/>
                  <a:pt x="6038" y="-2067"/>
                  <a:pt x="13786" y="527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1">
  <p:cSld name="CUSTOM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1215300" y="132582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1" type="body"/>
          </p:nvPr>
        </p:nvSpPr>
        <p:spPr>
          <a:xfrm>
            <a:off x="1215300" y="1957075"/>
            <a:ext cx="4525800" cy="18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14" name="Google Shape;21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500001">
            <a:off x="5218083" y="2001522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760385">
            <a:off x="-851964" y="-801490"/>
            <a:ext cx="2581097" cy="20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99998">
            <a:off x="348814" y="4329817"/>
            <a:ext cx="556249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99995">
            <a:off x="7782146" y="669777"/>
            <a:ext cx="506026" cy="3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/>
          <p:nvPr/>
        </p:nvSpPr>
        <p:spPr>
          <a:xfrm rot="6299882">
            <a:off x="7758765" y="668472"/>
            <a:ext cx="552822" cy="367203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 flipH="1" rot="-4335663">
            <a:off x="-489040" y="-750446"/>
            <a:ext cx="1585120" cy="1874883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 2">
  <p:cSld name="CUSTOM_2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21"/>
          <p:cNvSpPr txBox="1"/>
          <p:nvPr>
            <p:ph idx="1" type="body"/>
          </p:nvPr>
        </p:nvSpPr>
        <p:spPr>
          <a:xfrm>
            <a:off x="720000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3" name="Google Shape;223;p21"/>
          <p:cNvSpPr txBox="1"/>
          <p:nvPr>
            <p:ph idx="2" type="body"/>
          </p:nvPr>
        </p:nvSpPr>
        <p:spPr>
          <a:xfrm>
            <a:off x="4847325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24" name="Google Shape;22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2101195" y="3361372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27193">
            <a:off x="5353018" y="-3160358"/>
            <a:ext cx="6230375" cy="47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1"/>
          <p:cNvSpPr/>
          <p:nvPr/>
        </p:nvSpPr>
        <p:spPr>
          <a:xfrm rot="-5327153">
            <a:off x="6969319" y="-3281388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-394775" y="1755468"/>
            <a:ext cx="707142" cy="70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721" y="4492899"/>
            <a:ext cx="342079" cy="33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1"/>
          <p:cNvSpPr/>
          <p:nvPr/>
        </p:nvSpPr>
        <p:spPr>
          <a:xfrm rot="2700000">
            <a:off x="-286211" y="1842283"/>
            <a:ext cx="540609" cy="578955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30" name="Google Shape;2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5858" y="3781275"/>
            <a:ext cx="319989" cy="31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2" type="title"/>
          </p:nvPr>
        </p:nvSpPr>
        <p:spPr>
          <a:xfrm>
            <a:off x="720000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2"/>
          <p:cNvSpPr txBox="1"/>
          <p:nvPr>
            <p:ph idx="1" type="subTitle"/>
          </p:nvPr>
        </p:nvSpPr>
        <p:spPr>
          <a:xfrm>
            <a:off x="72000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5" name="Google Shape;235;p22"/>
          <p:cNvSpPr txBox="1"/>
          <p:nvPr>
            <p:ph idx="3" type="title"/>
          </p:nvPr>
        </p:nvSpPr>
        <p:spPr>
          <a:xfrm>
            <a:off x="3543244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6" name="Google Shape;236;p22"/>
          <p:cNvSpPr txBox="1"/>
          <p:nvPr>
            <p:ph idx="4" type="subTitle"/>
          </p:nvPr>
        </p:nvSpPr>
        <p:spPr>
          <a:xfrm>
            <a:off x="354325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22"/>
          <p:cNvSpPr txBox="1"/>
          <p:nvPr>
            <p:ph idx="5" type="title"/>
          </p:nvPr>
        </p:nvSpPr>
        <p:spPr>
          <a:xfrm>
            <a:off x="6366511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8" name="Google Shape;238;p22"/>
          <p:cNvSpPr txBox="1"/>
          <p:nvPr>
            <p:ph idx="6" type="subTitle"/>
          </p:nvPr>
        </p:nvSpPr>
        <p:spPr>
          <a:xfrm>
            <a:off x="6366524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39" name="Google Shape;23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22491" y="422327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39613">
            <a:off x="7254791" y="-347290"/>
            <a:ext cx="2581097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 flipH="1" rot="164249">
            <a:off x="7752780" y="-399873"/>
            <a:ext cx="1585139" cy="1874884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7" name="Google Shape;247;p23"/>
          <p:cNvSpPr txBox="1"/>
          <p:nvPr>
            <p:ph idx="2" type="title"/>
          </p:nvPr>
        </p:nvSpPr>
        <p:spPr>
          <a:xfrm>
            <a:off x="720000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720000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23"/>
          <p:cNvSpPr txBox="1"/>
          <p:nvPr>
            <p:ph idx="3" type="title"/>
          </p:nvPr>
        </p:nvSpPr>
        <p:spPr>
          <a:xfrm>
            <a:off x="3543244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23"/>
          <p:cNvSpPr txBox="1"/>
          <p:nvPr>
            <p:ph idx="4" type="subTitle"/>
          </p:nvPr>
        </p:nvSpPr>
        <p:spPr>
          <a:xfrm>
            <a:off x="3543251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1" name="Google Shape;251;p23"/>
          <p:cNvSpPr txBox="1"/>
          <p:nvPr>
            <p:ph idx="5" type="title"/>
          </p:nvPr>
        </p:nvSpPr>
        <p:spPr>
          <a:xfrm>
            <a:off x="6366511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23"/>
          <p:cNvSpPr txBox="1"/>
          <p:nvPr>
            <p:ph idx="6" type="subTitle"/>
          </p:nvPr>
        </p:nvSpPr>
        <p:spPr>
          <a:xfrm>
            <a:off x="6366525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53" name="Google Shape;25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92736">
            <a:off x="4654459" y="-2003871"/>
            <a:ext cx="4801033" cy="322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24"/>
          <p:cNvSpPr txBox="1"/>
          <p:nvPr>
            <p:ph idx="2" type="title"/>
          </p:nvPr>
        </p:nvSpPr>
        <p:spPr>
          <a:xfrm>
            <a:off x="1862213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0" name="Google Shape;260;p24"/>
          <p:cNvSpPr txBox="1"/>
          <p:nvPr>
            <p:ph idx="1" type="subTitle"/>
          </p:nvPr>
        </p:nvSpPr>
        <p:spPr>
          <a:xfrm>
            <a:off x="1862213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1" name="Google Shape;261;p24"/>
          <p:cNvSpPr txBox="1"/>
          <p:nvPr>
            <p:ph idx="3" type="title"/>
          </p:nvPr>
        </p:nvSpPr>
        <p:spPr>
          <a:xfrm>
            <a:off x="6194091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2" name="Google Shape;262;p24"/>
          <p:cNvSpPr txBox="1"/>
          <p:nvPr>
            <p:ph idx="4" type="subTitle"/>
          </p:nvPr>
        </p:nvSpPr>
        <p:spPr>
          <a:xfrm>
            <a:off x="6194091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3" name="Google Shape;263;p24"/>
          <p:cNvSpPr txBox="1"/>
          <p:nvPr>
            <p:ph idx="5" type="title"/>
          </p:nvPr>
        </p:nvSpPr>
        <p:spPr>
          <a:xfrm>
            <a:off x="1862213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4" name="Google Shape;264;p24"/>
          <p:cNvSpPr txBox="1"/>
          <p:nvPr>
            <p:ph idx="6" type="subTitle"/>
          </p:nvPr>
        </p:nvSpPr>
        <p:spPr>
          <a:xfrm>
            <a:off x="1862213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5" name="Google Shape;265;p24"/>
          <p:cNvSpPr txBox="1"/>
          <p:nvPr>
            <p:ph idx="7" type="title"/>
          </p:nvPr>
        </p:nvSpPr>
        <p:spPr>
          <a:xfrm>
            <a:off x="6194091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6" name="Google Shape;266;p24"/>
          <p:cNvSpPr txBox="1"/>
          <p:nvPr>
            <p:ph idx="8" type="subTitle"/>
          </p:nvPr>
        </p:nvSpPr>
        <p:spPr>
          <a:xfrm>
            <a:off x="6194091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67" name="Google Shape;26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63533">
            <a:off x="-1215554" y="4267698"/>
            <a:ext cx="3578776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/>
          <p:nvPr/>
        </p:nvSpPr>
        <p:spPr>
          <a:xfrm rot="-9863346">
            <a:off x="-718546" y="3798524"/>
            <a:ext cx="1822829" cy="2231549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69" name="Google Shape;2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91149">
            <a:off x="5121544" y="-3247033"/>
            <a:ext cx="6230374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/>
          <p:nvPr/>
        </p:nvSpPr>
        <p:spPr>
          <a:xfrm rot="-4191120">
            <a:off x="6605260" y="-3393184"/>
            <a:ext cx="2980307" cy="5775050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" type="title"/>
          </p:nvPr>
        </p:nvSpPr>
        <p:spPr>
          <a:xfrm>
            <a:off x="720000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6" name="Google Shape;276;p25"/>
          <p:cNvSpPr txBox="1"/>
          <p:nvPr>
            <p:ph idx="1" type="subTitle"/>
          </p:nvPr>
        </p:nvSpPr>
        <p:spPr>
          <a:xfrm>
            <a:off x="720000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7" name="Google Shape;277;p25"/>
          <p:cNvSpPr txBox="1"/>
          <p:nvPr>
            <p:ph idx="3" type="title"/>
          </p:nvPr>
        </p:nvSpPr>
        <p:spPr>
          <a:xfrm>
            <a:off x="3513608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25"/>
          <p:cNvSpPr txBox="1"/>
          <p:nvPr>
            <p:ph idx="4" type="subTitle"/>
          </p:nvPr>
        </p:nvSpPr>
        <p:spPr>
          <a:xfrm>
            <a:off x="3513608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9" name="Google Shape;279;p25"/>
          <p:cNvSpPr txBox="1"/>
          <p:nvPr>
            <p:ph idx="5" type="title"/>
          </p:nvPr>
        </p:nvSpPr>
        <p:spPr>
          <a:xfrm>
            <a:off x="720000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0" name="Google Shape;280;p25"/>
          <p:cNvSpPr txBox="1"/>
          <p:nvPr>
            <p:ph idx="6" type="subTitle"/>
          </p:nvPr>
        </p:nvSpPr>
        <p:spPr>
          <a:xfrm>
            <a:off x="720000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1" name="Google Shape;281;p25"/>
          <p:cNvSpPr txBox="1"/>
          <p:nvPr>
            <p:ph idx="7" type="title"/>
          </p:nvPr>
        </p:nvSpPr>
        <p:spPr>
          <a:xfrm>
            <a:off x="3513608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2" name="Google Shape;282;p25"/>
          <p:cNvSpPr txBox="1"/>
          <p:nvPr>
            <p:ph idx="8" type="subTitle"/>
          </p:nvPr>
        </p:nvSpPr>
        <p:spPr>
          <a:xfrm>
            <a:off x="3513608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3" name="Google Shape;283;p25"/>
          <p:cNvSpPr txBox="1"/>
          <p:nvPr>
            <p:ph idx="9" type="title"/>
          </p:nvPr>
        </p:nvSpPr>
        <p:spPr>
          <a:xfrm>
            <a:off x="6307211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4" name="Google Shape;284;p25"/>
          <p:cNvSpPr txBox="1"/>
          <p:nvPr>
            <p:ph idx="13" type="subTitle"/>
          </p:nvPr>
        </p:nvSpPr>
        <p:spPr>
          <a:xfrm>
            <a:off x="6307211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5" name="Google Shape;285;p25"/>
          <p:cNvSpPr txBox="1"/>
          <p:nvPr>
            <p:ph idx="14" type="title"/>
          </p:nvPr>
        </p:nvSpPr>
        <p:spPr>
          <a:xfrm>
            <a:off x="6307211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6" name="Google Shape;286;p25"/>
          <p:cNvSpPr txBox="1"/>
          <p:nvPr>
            <p:ph idx="15" type="subTitle"/>
          </p:nvPr>
        </p:nvSpPr>
        <p:spPr>
          <a:xfrm>
            <a:off x="6307211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87" name="Google Shape;28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727193">
            <a:off x="5312043" y="-3037483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-2329795" y="3304210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/>
          <p:nvPr/>
        </p:nvSpPr>
        <p:spPr>
          <a:xfrm rot="-5327153">
            <a:off x="6928344" y="-3158513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 txBox="1"/>
          <p:nvPr>
            <p:ph hasCustomPrompt="1" type="title"/>
          </p:nvPr>
        </p:nvSpPr>
        <p:spPr>
          <a:xfrm>
            <a:off x="8088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26"/>
          <p:cNvSpPr txBox="1"/>
          <p:nvPr>
            <p:ph idx="1" type="subTitle"/>
          </p:nvPr>
        </p:nvSpPr>
        <p:spPr>
          <a:xfrm>
            <a:off x="808850" y="351407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hasCustomPrompt="1" idx="2" type="title"/>
          </p:nvPr>
        </p:nvSpPr>
        <p:spPr>
          <a:xfrm>
            <a:off x="34906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6" name="Google Shape;296;p26"/>
          <p:cNvSpPr txBox="1"/>
          <p:nvPr>
            <p:ph idx="3" type="subTitle"/>
          </p:nvPr>
        </p:nvSpPr>
        <p:spPr>
          <a:xfrm>
            <a:off x="3490650" y="3514072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7" name="Google Shape;297;p26"/>
          <p:cNvSpPr txBox="1"/>
          <p:nvPr>
            <p:ph hasCustomPrompt="1" idx="4" type="title"/>
          </p:nvPr>
        </p:nvSpPr>
        <p:spPr>
          <a:xfrm>
            <a:off x="61724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8" name="Google Shape;298;p26"/>
          <p:cNvSpPr txBox="1"/>
          <p:nvPr>
            <p:ph idx="5" type="subTitle"/>
          </p:nvPr>
        </p:nvSpPr>
        <p:spPr>
          <a:xfrm>
            <a:off x="6172450" y="351412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26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00" name="Google Shape;30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795325" y="407902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150802" y="67220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671078" y="23491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75304">
            <a:off x="7363017" y="4066422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 rot="-5825860">
            <a:off x="7710834" y="3900894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6177001" y="-490730"/>
            <a:ext cx="1046050" cy="103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/>
          <p:nvPr/>
        </p:nvSpPr>
        <p:spPr>
          <a:xfrm rot="8100000">
            <a:off x="6262733" y="-362313"/>
            <a:ext cx="799717" cy="856442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"/>
          <p:cNvSpPr txBox="1"/>
          <p:nvPr>
            <p:ph type="ctrTitle"/>
          </p:nvPr>
        </p:nvSpPr>
        <p:spPr>
          <a:xfrm>
            <a:off x="3657513" y="4412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9" name="Google Shape;309;p27"/>
          <p:cNvSpPr txBox="1"/>
          <p:nvPr>
            <p:ph idx="1" type="subTitle"/>
          </p:nvPr>
        </p:nvSpPr>
        <p:spPr>
          <a:xfrm>
            <a:off x="3657525" y="1960479"/>
            <a:ext cx="2620200" cy="8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0" name="Google Shape;310;p27"/>
          <p:cNvSpPr txBox="1"/>
          <p:nvPr>
            <p:ph idx="2" type="title"/>
          </p:nvPr>
        </p:nvSpPr>
        <p:spPr>
          <a:xfrm>
            <a:off x="3657525" y="1293613"/>
            <a:ext cx="2649300" cy="7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1" name="Google Shape;311;p27"/>
          <p:cNvSpPr txBox="1"/>
          <p:nvPr/>
        </p:nvSpPr>
        <p:spPr>
          <a:xfrm>
            <a:off x="3657525" y="3784825"/>
            <a:ext cx="413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312" name="Google Shape;3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2130413" y="13424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00000">
            <a:off x="8086221" y="282198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8268795" y="1795408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640164" y="3725932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424696">
            <a:off x="7685001" y="-1293619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7"/>
          <p:cNvSpPr/>
          <p:nvPr/>
        </p:nvSpPr>
        <p:spPr>
          <a:xfrm rot="10374140">
            <a:off x="8141820" y="-49104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 rot="10800000">
            <a:off x="-95169" y="-517824"/>
            <a:ext cx="2980308" cy="577505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79975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03362" y="-17502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391051" y="20412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08461" y="3425470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215572" y="721869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7" name="Google Shape;327;p28"/>
          <p:cNvSpPr/>
          <p:nvPr/>
        </p:nvSpPr>
        <p:spPr>
          <a:xfrm>
            <a:off x="-336850" y="3425475"/>
            <a:ext cx="1230075" cy="1766350"/>
          </a:xfrm>
          <a:custGeom>
            <a:rect b="b" l="l" r="r" t="t"/>
            <a:pathLst>
              <a:path extrusionOk="0" h="70654" w="49203">
                <a:moveTo>
                  <a:pt x="0" y="0"/>
                </a:moveTo>
                <a:cubicBezTo>
                  <a:pt x="12049" y="0"/>
                  <a:pt x="25991" y="3282"/>
                  <a:pt x="33995" y="12288"/>
                </a:cubicBezTo>
                <a:cubicBezTo>
                  <a:pt x="41310" y="20518"/>
                  <a:pt x="42575" y="32687"/>
                  <a:pt x="45054" y="43416"/>
                </a:cubicBezTo>
                <a:cubicBezTo>
                  <a:pt x="46467" y="49534"/>
                  <a:pt x="50176" y="55690"/>
                  <a:pt x="48945" y="61848"/>
                </a:cubicBezTo>
                <a:cubicBezTo>
                  <a:pt x="48141" y="65872"/>
                  <a:pt x="44153" y="69129"/>
                  <a:pt x="40344" y="70654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53100" y="36348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99995">
            <a:off x="-221513" y="203356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95" y="24764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053" y="10922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2191" y="3536907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/>
        </p:nvSpPr>
        <p:spPr>
          <a:xfrm rot="-6299903">
            <a:off x="-243604" y="204695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35" name="Google Shape;3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32.jpg"/><Relationship Id="rId7" Type="http://schemas.openxmlformats.org/officeDocument/2006/relationships/image" Target="../media/image3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jp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4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9.png"/><Relationship Id="rId4" Type="http://schemas.openxmlformats.org/officeDocument/2006/relationships/image" Target="../media/image34.jpg"/><Relationship Id="rId5" Type="http://schemas.openxmlformats.org/officeDocument/2006/relationships/image" Target="../media/image24.png"/><Relationship Id="rId6" Type="http://schemas.openxmlformats.org/officeDocument/2006/relationships/image" Target="../media/image2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9.png"/><Relationship Id="rId4" Type="http://schemas.openxmlformats.org/officeDocument/2006/relationships/image" Target="../media/image34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1.xml"/><Relationship Id="rId3" Type="http://schemas.openxmlformats.org/officeDocument/2006/relationships/hyperlink" Target="mailto:sofiakim@stanford.edu" TargetMode="External"/><Relationship Id="rId4" Type="http://schemas.openxmlformats.org/officeDocument/2006/relationships/hyperlink" Target="mailto:smoua@stanford.edu" TargetMode="External"/><Relationship Id="rId5" Type="http://schemas.openxmlformats.org/officeDocument/2006/relationships/hyperlink" Target="mailto:tmquach@stanford.edu" TargetMode="External"/><Relationship Id="rId6" Type="http://schemas.openxmlformats.org/officeDocument/2006/relationships/hyperlink" Target="mailto:gabreu@stanfor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0"/>
          <p:cNvSpPr txBox="1"/>
          <p:nvPr>
            <p:ph type="ctrTitle"/>
          </p:nvPr>
        </p:nvSpPr>
        <p:spPr>
          <a:xfrm>
            <a:off x="1669800" y="1232125"/>
            <a:ext cx="5804400" cy="187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Alata"/>
                <a:ea typeface="Alata"/>
                <a:cs typeface="Alata"/>
                <a:sym typeface="Alata"/>
              </a:rPr>
              <a:t>POVS AND EXPERIENCE PROTOTYPES</a:t>
            </a:r>
            <a:endParaRPr sz="4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2" name="Google Shape;342;p30"/>
          <p:cNvSpPr txBox="1"/>
          <p:nvPr>
            <p:ph idx="1" type="subTitle"/>
          </p:nvPr>
        </p:nvSpPr>
        <p:spPr>
          <a:xfrm>
            <a:off x="1669800" y="3102925"/>
            <a:ext cx="53433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Sofia Kim, Sheng Moua, Jennifer Quach, and Gracielly Abreu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1"/>
          <p:cNvSpPr txBox="1"/>
          <p:nvPr>
            <p:ph type="title"/>
          </p:nvPr>
        </p:nvSpPr>
        <p:spPr>
          <a:xfrm>
            <a:off x="379150" y="271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WHO WE ARE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8" name="Google Shape;348;p31"/>
          <p:cNvSpPr txBox="1"/>
          <p:nvPr>
            <p:ph idx="2" type="title"/>
          </p:nvPr>
        </p:nvSpPr>
        <p:spPr>
          <a:xfrm>
            <a:off x="379204" y="32918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SOFIA KIM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49" name="Google Shape;349;p31"/>
          <p:cNvSpPr txBox="1"/>
          <p:nvPr>
            <p:ph idx="1" type="subTitle"/>
          </p:nvPr>
        </p:nvSpPr>
        <p:spPr>
          <a:xfrm>
            <a:off x="580653" y="3625438"/>
            <a:ext cx="13251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Santa Cruz, Bolivia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50" name="Google Shape;350;p31"/>
          <p:cNvGrpSpPr/>
          <p:nvPr/>
        </p:nvGrpSpPr>
        <p:grpSpPr>
          <a:xfrm>
            <a:off x="-6" y="907869"/>
            <a:ext cx="2201461" cy="2477527"/>
            <a:chOff x="719995" y="1640602"/>
            <a:chExt cx="982400" cy="975251"/>
          </a:xfrm>
        </p:grpSpPr>
        <p:pic>
          <p:nvPicPr>
            <p:cNvPr id="351" name="Google Shape;35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2" name="Google Shape;352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53" name="Google Shape;353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62" name="Google Shape;362;p31"/>
          <p:cNvPicPr preferRelativeResize="0"/>
          <p:nvPr/>
        </p:nvPicPr>
        <p:blipFill rotWithShape="1">
          <a:blip r:embed="rId4">
            <a:alphaModFix/>
          </a:blip>
          <a:srcRect b="0" l="0" r="0" t="20552"/>
          <a:stretch/>
        </p:blipFill>
        <p:spPr>
          <a:xfrm>
            <a:off x="394765" y="1389698"/>
            <a:ext cx="1696693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>
            <p:ph idx="2" type="title"/>
          </p:nvPr>
        </p:nvSpPr>
        <p:spPr>
          <a:xfrm>
            <a:off x="2635734" y="32918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SHENG MOUA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64" name="Google Shape;364;p31"/>
          <p:cNvSpPr txBox="1"/>
          <p:nvPr>
            <p:ph idx="1" type="subTitle"/>
          </p:nvPr>
        </p:nvSpPr>
        <p:spPr>
          <a:xfrm>
            <a:off x="2660188" y="3752788"/>
            <a:ext cx="16968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Computer Science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Eau Claire, WI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65" name="Google Shape;365;p31"/>
          <p:cNvGrpSpPr/>
          <p:nvPr/>
        </p:nvGrpSpPr>
        <p:grpSpPr>
          <a:xfrm>
            <a:off x="2256524" y="907869"/>
            <a:ext cx="2201461" cy="2477527"/>
            <a:chOff x="719995" y="1640602"/>
            <a:chExt cx="982400" cy="975251"/>
          </a:xfrm>
        </p:grpSpPr>
        <p:pic>
          <p:nvPicPr>
            <p:cNvPr id="366" name="Google Shape;36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7" name="Google Shape;367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68" name="Google Shape;368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77" name="Google Shape;377;p31"/>
          <p:cNvPicPr preferRelativeResize="0"/>
          <p:nvPr/>
        </p:nvPicPr>
        <p:blipFill rotWithShape="1">
          <a:blip r:embed="rId5">
            <a:alphaModFix/>
          </a:blip>
          <a:srcRect b="0" l="14618" r="14625" t="0"/>
          <a:stretch/>
        </p:blipFill>
        <p:spPr>
          <a:xfrm>
            <a:off x="2651295" y="1389698"/>
            <a:ext cx="1696693" cy="179842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1"/>
          <p:cNvSpPr txBox="1"/>
          <p:nvPr>
            <p:ph idx="2" type="title"/>
          </p:nvPr>
        </p:nvSpPr>
        <p:spPr>
          <a:xfrm>
            <a:off x="4832375" y="32918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JENNIFER QUACH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79" name="Google Shape;379;p31"/>
          <p:cNvSpPr txBox="1"/>
          <p:nvPr>
            <p:ph idx="1" type="subTitle"/>
          </p:nvPr>
        </p:nvSpPr>
        <p:spPr>
          <a:xfrm>
            <a:off x="4885513" y="3752788"/>
            <a:ext cx="16632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Lincoln, 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80" name="Google Shape;380;p31"/>
          <p:cNvGrpSpPr/>
          <p:nvPr/>
        </p:nvGrpSpPr>
        <p:grpSpPr>
          <a:xfrm>
            <a:off x="4457965" y="913444"/>
            <a:ext cx="2201461" cy="2477527"/>
            <a:chOff x="719995" y="1640602"/>
            <a:chExt cx="982400" cy="975251"/>
          </a:xfrm>
        </p:grpSpPr>
        <p:pic>
          <p:nvPicPr>
            <p:cNvPr id="381" name="Google Shape;38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2" name="Google Shape;382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83" name="Google Shape;383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92" name="Google Shape;392;p31"/>
          <p:cNvPicPr preferRelativeResize="0"/>
          <p:nvPr/>
        </p:nvPicPr>
        <p:blipFill rotWithShape="1">
          <a:blip r:embed="rId6">
            <a:alphaModFix/>
          </a:blip>
          <a:srcRect b="35678" l="20424" r="20424" t="22537"/>
          <a:stretch/>
        </p:blipFill>
        <p:spPr>
          <a:xfrm>
            <a:off x="4843137" y="1389698"/>
            <a:ext cx="1696692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1"/>
          <p:cNvSpPr txBox="1"/>
          <p:nvPr>
            <p:ph idx="2" type="title"/>
          </p:nvPr>
        </p:nvSpPr>
        <p:spPr>
          <a:xfrm>
            <a:off x="6934775" y="3340925"/>
            <a:ext cx="19116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GRACIELLY ABREU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394" name="Google Shape;394;p31"/>
          <p:cNvSpPr txBox="1"/>
          <p:nvPr>
            <p:ph idx="1" type="subTitle"/>
          </p:nvPr>
        </p:nvSpPr>
        <p:spPr>
          <a:xfrm>
            <a:off x="6934775" y="3752800"/>
            <a:ext cx="20061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‘26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Computer Science &amp; Design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Orlando, FL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395" name="Google Shape;395;p31"/>
          <p:cNvGrpSpPr/>
          <p:nvPr/>
        </p:nvGrpSpPr>
        <p:grpSpPr>
          <a:xfrm>
            <a:off x="6649815" y="913444"/>
            <a:ext cx="2201461" cy="2477527"/>
            <a:chOff x="719995" y="1640602"/>
            <a:chExt cx="982400" cy="975251"/>
          </a:xfrm>
        </p:grpSpPr>
        <p:pic>
          <p:nvPicPr>
            <p:cNvPr id="396" name="Google Shape;39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97" name="Google Shape;397;p31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398" name="Google Shape;398;p31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31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31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31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31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31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31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31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31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07" name="Google Shape;407;p31"/>
          <p:cNvPicPr preferRelativeResize="0"/>
          <p:nvPr/>
        </p:nvPicPr>
        <p:blipFill rotWithShape="1">
          <a:blip r:embed="rId7">
            <a:alphaModFix/>
          </a:blip>
          <a:srcRect b="17649" l="0" r="0" t="9390"/>
          <a:stretch/>
        </p:blipFill>
        <p:spPr>
          <a:xfrm>
            <a:off x="7101103" y="1399425"/>
            <a:ext cx="1578935" cy="179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55476" y="2278699"/>
            <a:ext cx="2427974" cy="2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2"/>
          <p:cNvSpPr txBox="1"/>
          <p:nvPr>
            <p:ph type="title"/>
          </p:nvPr>
        </p:nvSpPr>
        <p:spPr>
          <a:xfrm>
            <a:off x="633725" y="4195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 RECAP…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4" name="Google Shape;414;p32"/>
          <p:cNvSpPr txBox="1"/>
          <p:nvPr>
            <p:ph idx="5" type="title"/>
          </p:nvPr>
        </p:nvSpPr>
        <p:spPr>
          <a:xfrm>
            <a:off x="852309" y="2712327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JULIET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15" name="Google Shape;415;p32"/>
          <p:cNvPicPr preferRelativeResize="0"/>
          <p:nvPr/>
        </p:nvPicPr>
        <p:blipFill rotWithShape="1">
          <a:blip r:embed="rId4">
            <a:alphaModFix/>
          </a:blip>
          <a:srcRect b="12951" l="17256" r="45007" t="61689"/>
          <a:stretch/>
        </p:blipFill>
        <p:spPr>
          <a:xfrm>
            <a:off x="983714" y="1332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16" name="Google Shape;416;p32"/>
          <p:cNvSpPr txBox="1"/>
          <p:nvPr>
            <p:ph idx="1" type="subTitle"/>
          </p:nvPr>
        </p:nvSpPr>
        <p:spPr>
          <a:xfrm>
            <a:off x="482538" y="2970400"/>
            <a:ext cx="23388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Nursing student @CVTC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Extreme user </a:t>
            </a:r>
            <a:r>
              <a:rPr lang="en"/>
              <a:t>- attended only one festival</a:t>
            </a:r>
            <a:endParaRPr/>
          </a:p>
        </p:txBody>
      </p:sp>
      <p:pic>
        <p:nvPicPr>
          <p:cNvPr id="417" name="Google Shape;4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025" y="2235500"/>
            <a:ext cx="2425701" cy="2408084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2"/>
          <p:cNvSpPr txBox="1"/>
          <p:nvPr>
            <p:ph idx="3" type="title"/>
          </p:nvPr>
        </p:nvSpPr>
        <p:spPr>
          <a:xfrm>
            <a:off x="3849429" y="2712327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ALEX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19" name="Google Shape;419;p32"/>
          <p:cNvPicPr preferRelativeResize="0"/>
          <p:nvPr/>
        </p:nvPicPr>
        <p:blipFill rotWithShape="1">
          <a:blip r:embed="rId4">
            <a:alphaModFix/>
          </a:blip>
          <a:srcRect b="45330" l="35775" r="30194" t="31800"/>
          <a:stretch/>
        </p:blipFill>
        <p:spPr>
          <a:xfrm>
            <a:off x="3980950" y="1332200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0" name="Google Shape;420;p32"/>
          <p:cNvSpPr txBox="1"/>
          <p:nvPr>
            <p:ph idx="1" type="subTitle"/>
          </p:nvPr>
        </p:nvSpPr>
        <p:spPr>
          <a:xfrm>
            <a:off x="3439263" y="2970400"/>
            <a:ext cx="23388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Psychology student @Stanford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Average</a:t>
            </a:r>
            <a:r>
              <a:rPr b="1" lang="en"/>
              <a:t> user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Started as a solo raver </a:t>
            </a:r>
            <a:endParaRPr/>
          </a:p>
        </p:txBody>
      </p:sp>
      <p:pic>
        <p:nvPicPr>
          <p:cNvPr id="421" name="Google Shape;4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799980">
            <a:off x="6379399" y="2235606"/>
            <a:ext cx="2425701" cy="240808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>
            <p:ph idx="2" type="title"/>
          </p:nvPr>
        </p:nvSpPr>
        <p:spPr>
          <a:xfrm>
            <a:off x="6777912" y="2666727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EDWARD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23" name="Google Shape;423;p32"/>
          <p:cNvSpPr txBox="1"/>
          <p:nvPr>
            <p:ph idx="1" type="subTitle"/>
          </p:nvPr>
        </p:nvSpPr>
        <p:spPr>
          <a:xfrm>
            <a:off x="6422963" y="2970400"/>
            <a:ext cx="23388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Senior data scientist @TikTok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Extreme user </a:t>
            </a:r>
            <a:r>
              <a:rPr lang="en"/>
              <a:t>- rave veteran &amp; nomad</a:t>
            </a:r>
            <a:endParaRPr/>
          </a:p>
        </p:txBody>
      </p:sp>
      <p:pic>
        <p:nvPicPr>
          <p:cNvPr id="424" name="Google Shape;424;p32"/>
          <p:cNvPicPr preferRelativeResize="0"/>
          <p:nvPr/>
        </p:nvPicPr>
        <p:blipFill rotWithShape="1">
          <a:blip r:embed="rId4">
            <a:alphaModFix/>
          </a:blip>
          <a:srcRect b="64079" l="7642" r="62424" t="15803"/>
          <a:stretch/>
        </p:blipFill>
        <p:spPr>
          <a:xfrm>
            <a:off x="6951145" y="126137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425" name="Google Shape;425;p32"/>
          <p:cNvCxnSpPr/>
          <p:nvPr/>
        </p:nvCxnSpPr>
        <p:spPr>
          <a:xfrm>
            <a:off x="2386775" y="1955450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6" name="Google Shape;426;p32"/>
          <p:cNvCxnSpPr/>
          <p:nvPr/>
        </p:nvCxnSpPr>
        <p:spPr>
          <a:xfrm>
            <a:off x="5370488" y="1949150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5876" y="2334024"/>
            <a:ext cx="2427974" cy="2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3"/>
          <p:cNvSpPr txBox="1"/>
          <p:nvPr>
            <p:ph type="title"/>
          </p:nvPr>
        </p:nvSpPr>
        <p:spPr>
          <a:xfrm>
            <a:off x="633725" y="4195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THIS WEEK’S INTERVIEWEES…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33" name="Google Shape;433;p33"/>
          <p:cNvSpPr txBox="1"/>
          <p:nvPr>
            <p:ph idx="5" type="title"/>
          </p:nvPr>
        </p:nvSpPr>
        <p:spPr>
          <a:xfrm>
            <a:off x="227270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DILLON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34" name="Google Shape;434;p33"/>
          <p:cNvPicPr preferRelativeResize="0"/>
          <p:nvPr/>
        </p:nvPicPr>
        <p:blipFill rotWithShape="1">
          <a:blip r:embed="rId4">
            <a:alphaModFix/>
          </a:blip>
          <a:srcRect b="68035" l="14864" r="52094" t="9759"/>
          <a:stretch/>
        </p:blipFill>
        <p:spPr>
          <a:xfrm>
            <a:off x="2404114" y="138752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35" name="Google Shape;435;p33"/>
          <p:cNvSpPr txBox="1"/>
          <p:nvPr>
            <p:ph idx="1" type="subTitle"/>
          </p:nvPr>
        </p:nvSpPr>
        <p:spPr>
          <a:xfrm>
            <a:off x="1902938" y="3025725"/>
            <a:ext cx="23388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CS</a:t>
            </a:r>
            <a:r>
              <a:rPr lang="en"/>
              <a:t> Student </a:t>
            </a:r>
            <a:r>
              <a:rPr lang="en"/>
              <a:t>@ UC-Santa Cruz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Extreme user </a:t>
            </a:r>
            <a:r>
              <a:rPr lang="en"/>
              <a:t>- Little interest in music </a:t>
            </a:r>
            <a:endParaRPr/>
          </a:p>
        </p:txBody>
      </p:sp>
      <p:pic>
        <p:nvPicPr>
          <p:cNvPr id="436" name="Google Shape;4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425" y="2290825"/>
            <a:ext cx="2425701" cy="2408084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3"/>
          <p:cNvSpPr txBox="1"/>
          <p:nvPr>
            <p:ph idx="3" type="title"/>
          </p:nvPr>
        </p:nvSpPr>
        <p:spPr>
          <a:xfrm>
            <a:off x="526982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JOSH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438" name="Google Shape;438;p33"/>
          <p:cNvPicPr preferRelativeResize="0"/>
          <p:nvPr/>
        </p:nvPicPr>
        <p:blipFill rotWithShape="1">
          <a:blip r:embed="rId4">
            <a:alphaModFix/>
          </a:blip>
          <a:srcRect b="57843" l="48907" r="20607" t="21668"/>
          <a:stretch/>
        </p:blipFill>
        <p:spPr>
          <a:xfrm>
            <a:off x="5401350" y="138752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39" name="Google Shape;439;p33"/>
          <p:cNvSpPr txBox="1"/>
          <p:nvPr>
            <p:ph idx="1" type="subTitle"/>
          </p:nvPr>
        </p:nvSpPr>
        <p:spPr>
          <a:xfrm>
            <a:off x="4859663" y="3025725"/>
            <a:ext cx="23388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DJ &amp; Producer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Domain expert -</a:t>
            </a:r>
            <a:r>
              <a:rPr lang="en"/>
              <a:t> DJs for venues and interested in festivals</a:t>
            </a:r>
            <a:endParaRPr/>
          </a:p>
        </p:txBody>
      </p:sp>
      <p:cxnSp>
        <p:nvCxnSpPr>
          <p:cNvPr id="440" name="Google Shape;440;p33"/>
          <p:cNvCxnSpPr/>
          <p:nvPr/>
        </p:nvCxnSpPr>
        <p:spPr>
          <a:xfrm>
            <a:off x="3807175" y="2010775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4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6" name="Google Shape;446;p34"/>
          <p:cNvSpPr txBox="1"/>
          <p:nvPr>
            <p:ph idx="1" type="body"/>
          </p:nvPr>
        </p:nvSpPr>
        <p:spPr>
          <a:xfrm>
            <a:off x="2448850" y="1215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Not everyone goes to festivals for the </a:t>
            </a:r>
            <a:r>
              <a:rPr b="1" lang="en" sz="2000">
                <a:solidFill>
                  <a:srgbClr val="666666"/>
                </a:solidFill>
              </a:rPr>
              <a:t>music</a:t>
            </a:r>
            <a:r>
              <a:rPr lang="en" sz="2000">
                <a:solidFill>
                  <a:srgbClr val="666666"/>
                </a:solidFill>
              </a:rPr>
              <a:t>—some go for the </a:t>
            </a:r>
            <a:r>
              <a:rPr b="1" lang="en" sz="2000">
                <a:solidFill>
                  <a:srgbClr val="666666"/>
                </a:solidFill>
              </a:rPr>
              <a:t>experience</a:t>
            </a:r>
            <a:r>
              <a:rPr lang="en" sz="2000">
                <a:solidFill>
                  <a:srgbClr val="666666"/>
                </a:solidFill>
              </a:rPr>
              <a:t> or to have fun with their </a:t>
            </a:r>
            <a:r>
              <a:rPr b="1" lang="en" sz="2000">
                <a:solidFill>
                  <a:srgbClr val="666666"/>
                </a:solidFill>
              </a:rPr>
              <a:t>friends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47" name="Google Shape;447;p34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48" name="Google Shape;448;p34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Dillon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49" name="Google Shape;449;p34"/>
          <p:cNvSpPr txBox="1"/>
          <p:nvPr>
            <p:ph idx="1" type="body"/>
          </p:nvPr>
        </p:nvSpPr>
        <p:spPr>
          <a:xfrm>
            <a:off x="2448850" y="2071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fear</a:t>
            </a:r>
            <a:r>
              <a:rPr lang="en" sz="2000">
                <a:solidFill>
                  <a:srgbClr val="666666"/>
                </a:solidFill>
              </a:rPr>
              <a:t> of being linked to </a:t>
            </a:r>
            <a:r>
              <a:rPr b="1" lang="en" sz="2000">
                <a:solidFill>
                  <a:srgbClr val="666666"/>
                </a:solidFill>
              </a:rPr>
              <a:t>stereotypes</a:t>
            </a:r>
            <a:r>
              <a:rPr lang="en" sz="2000">
                <a:solidFill>
                  <a:srgbClr val="666666"/>
                </a:solidFill>
              </a:rPr>
              <a:t> can discourage individuals from attending festivals.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50" name="Google Shape;450;p34"/>
          <p:cNvSpPr txBox="1"/>
          <p:nvPr>
            <p:ph idx="1" type="body"/>
          </p:nvPr>
        </p:nvSpPr>
        <p:spPr>
          <a:xfrm>
            <a:off x="2448850" y="2927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Festivals can be </a:t>
            </a:r>
            <a:r>
              <a:rPr b="1" lang="en" sz="2000">
                <a:solidFill>
                  <a:srgbClr val="666666"/>
                </a:solidFill>
              </a:rPr>
              <a:t>physically taxing</a:t>
            </a:r>
            <a:r>
              <a:rPr lang="en" sz="2000">
                <a:solidFill>
                  <a:srgbClr val="666666"/>
                </a:solidFill>
              </a:rPr>
              <a:t>—it’s important to recognize that everyone has different physical </a:t>
            </a:r>
            <a:r>
              <a:rPr lang="en" sz="2000">
                <a:solidFill>
                  <a:srgbClr val="666666"/>
                </a:solidFill>
              </a:rPr>
              <a:t>limitations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51" name="Google Shape;451;p34"/>
          <p:cNvSpPr txBox="1"/>
          <p:nvPr>
            <p:ph idx="1" type="body"/>
          </p:nvPr>
        </p:nvSpPr>
        <p:spPr>
          <a:xfrm>
            <a:off x="2448850" y="3728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A person’s </a:t>
            </a:r>
            <a:r>
              <a:rPr b="1" lang="en" sz="2000">
                <a:solidFill>
                  <a:srgbClr val="666666"/>
                </a:solidFill>
              </a:rPr>
              <a:t>environment</a:t>
            </a:r>
            <a:r>
              <a:rPr lang="en" sz="2000">
                <a:solidFill>
                  <a:srgbClr val="666666"/>
                </a:solidFill>
              </a:rPr>
              <a:t> heavily influences their relationship with music.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52" name="Google Shape;45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5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8" name="Google Shape;458;p35"/>
          <p:cNvSpPr txBox="1"/>
          <p:nvPr>
            <p:ph idx="1" type="body"/>
          </p:nvPr>
        </p:nvSpPr>
        <p:spPr>
          <a:xfrm>
            <a:off x="2448850" y="1215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Not everyone goes to festivals for the </a:t>
            </a:r>
            <a:r>
              <a:rPr b="1" lang="en" sz="2000">
                <a:solidFill>
                  <a:srgbClr val="E6D0F1"/>
                </a:solidFill>
              </a:rPr>
              <a:t>music</a:t>
            </a:r>
            <a:r>
              <a:rPr lang="en" sz="2000"/>
              <a:t>—some go for the </a:t>
            </a:r>
            <a:r>
              <a:rPr b="1" lang="en" sz="2000">
                <a:solidFill>
                  <a:srgbClr val="E6D0F1"/>
                </a:solidFill>
              </a:rPr>
              <a:t>experience</a:t>
            </a:r>
            <a:r>
              <a:rPr lang="en" sz="2000"/>
              <a:t> or to have fun with their </a:t>
            </a:r>
            <a:r>
              <a:rPr b="1" lang="en" sz="2000">
                <a:solidFill>
                  <a:srgbClr val="E6D0F1"/>
                </a:solidFill>
              </a:rPr>
              <a:t>friends</a:t>
            </a:r>
            <a:r>
              <a:rPr lang="en" sz="2000"/>
              <a:t>.</a:t>
            </a:r>
            <a:endParaRPr sz="2000"/>
          </a:p>
        </p:txBody>
      </p:sp>
      <p:pic>
        <p:nvPicPr>
          <p:cNvPr id="459" name="Google Shape;459;p35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60" name="Google Shape;460;p35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Dillon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1" name="Google Shape;461;p35"/>
          <p:cNvSpPr txBox="1"/>
          <p:nvPr>
            <p:ph idx="1" type="body"/>
          </p:nvPr>
        </p:nvSpPr>
        <p:spPr>
          <a:xfrm>
            <a:off x="2448850" y="2071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fear</a:t>
            </a:r>
            <a:r>
              <a:rPr lang="en" sz="2000">
                <a:solidFill>
                  <a:srgbClr val="666666"/>
                </a:solidFill>
              </a:rPr>
              <a:t> of being linked to </a:t>
            </a:r>
            <a:r>
              <a:rPr b="1" lang="en" sz="2000">
                <a:solidFill>
                  <a:srgbClr val="666666"/>
                </a:solidFill>
              </a:rPr>
              <a:t>stereotypes</a:t>
            </a:r>
            <a:r>
              <a:rPr lang="en" sz="2000">
                <a:solidFill>
                  <a:srgbClr val="666666"/>
                </a:solidFill>
              </a:rPr>
              <a:t> can discourage individuals from attending festivals.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62" name="Google Shape;462;p35"/>
          <p:cNvSpPr txBox="1"/>
          <p:nvPr>
            <p:ph idx="1" type="body"/>
          </p:nvPr>
        </p:nvSpPr>
        <p:spPr>
          <a:xfrm>
            <a:off x="2448850" y="2927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Festivals can be </a:t>
            </a:r>
            <a:r>
              <a:rPr b="1" lang="en" sz="2000">
                <a:solidFill>
                  <a:srgbClr val="666666"/>
                </a:solidFill>
              </a:rPr>
              <a:t>physically taxing</a:t>
            </a:r>
            <a:r>
              <a:rPr lang="en" sz="2000">
                <a:solidFill>
                  <a:srgbClr val="666666"/>
                </a:solidFill>
              </a:rPr>
              <a:t>—it’s important to recognize that everyone has different physical limitations.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63" name="Google Shape;463;p35"/>
          <p:cNvSpPr txBox="1"/>
          <p:nvPr>
            <p:ph idx="1" type="body"/>
          </p:nvPr>
        </p:nvSpPr>
        <p:spPr>
          <a:xfrm>
            <a:off x="2448850" y="3728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A person’s </a:t>
            </a:r>
            <a:r>
              <a:rPr b="1" lang="en" sz="2000">
                <a:solidFill>
                  <a:srgbClr val="666666"/>
                </a:solidFill>
              </a:rPr>
              <a:t>environment</a:t>
            </a:r>
            <a:r>
              <a:rPr lang="en" sz="2000">
                <a:solidFill>
                  <a:srgbClr val="666666"/>
                </a:solidFill>
              </a:rPr>
              <a:t> heavily influences their relationship with music.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64" name="Google Shape;4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6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0" name="Google Shape;470;p36"/>
          <p:cNvSpPr txBox="1"/>
          <p:nvPr>
            <p:ph idx="1" type="body"/>
          </p:nvPr>
        </p:nvSpPr>
        <p:spPr>
          <a:xfrm>
            <a:off x="2448850" y="1215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Not everyone goes to festivals for the </a:t>
            </a:r>
            <a:r>
              <a:rPr b="1" lang="en" sz="2000">
                <a:solidFill>
                  <a:srgbClr val="666666"/>
                </a:solidFill>
              </a:rPr>
              <a:t>music</a:t>
            </a:r>
            <a:r>
              <a:rPr lang="en" sz="2000">
                <a:solidFill>
                  <a:srgbClr val="666666"/>
                </a:solidFill>
              </a:rPr>
              <a:t>—some go for the </a:t>
            </a:r>
            <a:r>
              <a:rPr b="1" lang="en" sz="2000">
                <a:solidFill>
                  <a:srgbClr val="666666"/>
                </a:solidFill>
              </a:rPr>
              <a:t>experience</a:t>
            </a:r>
            <a:r>
              <a:rPr lang="en" sz="2000">
                <a:solidFill>
                  <a:srgbClr val="666666"/>
                </a:solidFill>
              </a:rPr>
              <a:t> or to have fun with their </a:t>
            </a:r>
            <a:r>
              <a:rPr b="1" lang="en" sz="2000">
                <a:solidFill>
                  <a:srgbClr val="666666"/>
                </a:solidFill>
              </a:rPr>
              <a:t>friends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71" name="Google Shape;471;p36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72" name="Google Shape;472;p36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Dillon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3" name="Google Shape;473;p36"/>
          <p:cNvSpPr txBox="1"/>
          <p:nvPr>
            <p:ph idx="1" type="body"/>
          </p:nvPr>
        </p:nvSpPr>
        <p:spPr>
          <a:xfrm>
            <a:off x="2448850" y="2071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</a:t>
            </a:r>
            <a:r>
              <a:rPr b="1" lang="en" sz="2000">
                <a:solidFill>
                  <a:srgbClr val="E6D0F1"/>
                </a:solidFill>
              </a:rPr>
              <a:t>fear</a:t>
            </a:r>
            <a:r>
              <a:rPr lang="en" sz="2000"/>
              <a:t> of being linked to </a:t>
            </a:r>
            <a:r>
              <a:rPr b="1" lang="en" sz="2000">
                <a:solidFill>
                  <a:srgbClr val="E6D0F1"/>
                </a:solidFill>
              </a:rPr>
              <a:t>stereotypes</a:t>
            </a:r>
            <a:r>
              <a:rPr lang="en" sz="2000"/>
              <a:t> can discourage individuals from attending festivals.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99999"/>
              </a:solidFill>
            </a:endParaRPr>
          </a:p>
        </p:txBody>
      </p:sp>
      <p:sp>
        <p:nvSpPr>
          <p:cNvPr id="474" name="Google Shape;474;p36"/>
          <p:cNvSpPr txBox="1"/>
          <p:nvPr>
            <p:ph idx="1" type="body"/>
          </p:nvPr>
        </p:nvSpPr>
        <p:spPr>
          <a:xfrm>
            <a:off x="2448850" y="2927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Festivals can be </a:t>
            </a:r>
            <a:r>
              <a:rPr b="1" lang="en" sz="2000">
                <a:solidFill>
                  <a:srgbClr val="666666"/>
                </a:solidFill>
              </a:rPr>
              <a:t>physically taxing</a:t>
            </a:r>
            <a:r>
              <a:rPr lang="en" sz="2000">
                <a:solidFill>
                  <a:srgbClr val="666666"/>
                </a:solidFill>
              </a:rPr>
              <a:t>—it’s important to recognize that everyone has different physical limitations.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75" name="Google Shape;475;p36"/>
          <p:cNvSpPr txBox="1"/>
          <p:nvPr>
            <p:ph idx="1" type="body"/>
          </p:nvPr>
        </p:nvSpPr>
        <p:spPr>
          <a:xfrm>
            <a:off x="2448850" y="3728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A person’s </a:t>
            </a:r>
            <a:r>
              <a:rPr b="1" lang="en" sz="2000">
                <a:solidFill>
                  <a:srgbClr val="666666"/>
                </a:solidFill>
              </a:rPr>
              <a:t>environment</a:t>
            </a:r>
            <a:r>
              <a:rPr lang="en" sz="2000">
                <a:solidFill>
                  <a:srgbClr val="666666"/>
                </a:solidFill>
              </a:rPr>
              <a:t> heavily influences their relationship with music.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76" name="Google Shape;47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7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2" name="Google Shape;482;p37"/>
          <p:cNvSpPr txBox="1"/>
          <p:nvPr>
            <p:ph idx="1" type="body"/>
          </p:nvPr>
        </p:nvSpPr>
        <p:spPr>
          <a:xfrm>
            <a:off x="2448850" y="1215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Not everyone goes to festivals for the </a:t>
            </a:r>
            <a:r>
              <a:rPr b="1" lang="en" sz="2000">
                <a:solidFill>
                  <a:srgbClr val="666666"/>
                </a:solidFill>
              </a:rPr>
              <a:t>music</a:t>
            </a:r>
            <a:r>
              <a:rPr lang="en" sz="2000">
                <a:solidFill>
                  <a:srgbClr val="666666"/>
                </a:solidFill>
              </a:rPr>
              <a:t>—some go for the </a:t>
            </a:r>
            <a:r>
              <a:rPr b="1" lang="en" sz="2000">
                <a:solidFill>
                  <a:srgbClr val="666666"/>
                </a:solidFill>
              </a:rPr>
              <a:t>experience</a:t>
            </a:r>
            <a:r>
              <a:rPr lang="en" sz="2000">
                <a:solidFill>
                  <a:srgbClr val="666666"/>
                </a:solidFill>
              </a:rPr>
              <a:t> or to have fun with their </a:t>
            </a:r>
            <a:r>
              <a:rPr b="1" lang="en" sz="2000">
                <a:solidFill>
                  <a:srgbClr val="666666"/>
                </a:solidFill>
              </a:rPr>
              <a:t>friends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83" name="Google Shape;483;p37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4" name="Google Shape;484;p37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Dillon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5" name="Google Shape;485;p37"/>
          <p:cNvSpPr txBox="1"/>
          <p:nvPr>
            <p:ph idx="1" type="body"/>
          </p:nvPr>
        </p:nvSpPr>
        <p:spPr>
          <a:xfrm>
            <a:off x="2448850" y="2071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fear</a:t>
            </a:r>
            <a:r>
              <a:rPr lang="en" sz="2000">
                <a:solidFill>
                  <a:srgbClr val="666666"/>
                </a:solidFill>
              </a:rPr>
              <a:t> of being linked to </a:t>
            </a:r>
            <a:r>
              <a:rPr b="1" lang="en" sz="2000">
                <a:solidFill>
                  <a:srgbClr val="666666"/>
                </a:solidFill>
              </a:rPr>
              <a:t>stereotypes</a:t>
            </a:r>
            <a:r>
              <a:rPr lang="en" sz="2000">
                <a:solidFill>
                  <a:srgbClr val="666666"/>
                </a:solidFill>
              </a:rPr>
              <a:t> can discourage individuals from attending festivals.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86" name="Google Shape;486;p37"/>
          <p:cNvSpPr txBox="1"/>
          <p:nvPr>
            <p:ph idx="1" type="body"/>
          </p:nvPr>
        </p:nvSpPr>
        <p:spPr>
          <a:xfrm>
            <a:off x="2448850" y="2927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Festivals can be </a:t>
            </a:r>
            <a:r>
              <a:rPr b="1" lang="en" sz="2000">
                <a:solidFill>
                  <a:srgbClr val="E6D0F1"/>
                </a:solidFill>
              </a:rPr>
              <a:t>physically taxing</a:t>
            </a:r>
            <a:r>
              <a:rPr lang="en" sz="2000"/>
              <a:t>—it’s important to recognize that everyone has different physical limitations.</a:t>
            </a:r>
            <a:endParaRPr sz="2000"/>
          </a:p>
        </p:txBody>
      </p:sp>
      <p:sp>
        <p:nvSpPr>
          <p:cNvPr id="487" name="Google Shape;487;p37"/>
          <p:cNvSpPr txBox="1"/>
          <p:nvPr>
            <p:ph idx="1" type="body"/>
          </p:nvPr>
        </p:nvSpPr>
        <p:spPr>
          <a:xfrm>
            <a:off x="2448850" y="3728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A person’s </a:t>
            </a:r>
            <a:r>
              <a:rPr b="1" lang="en" sz="2000">
                <a:solidFill>
                  <a:srgbClr val="666666"/>
                </a:solidFill>
              </a:rPr>
              <a:t>environment</a:t>
            </a:r>
            <a:r>
              <a:rPr lang="en" sz="2000">
                <a:solidFill>
                  <a:srgbClr val="666666"/>
                </a:solidFill>
              </a:rPr>
              <a:t> heavily influences their relationship with music.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88" name="Google Shape;48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8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4" name="Google Shape;494;p38"/>
          <p:cNvSpPr txBox="1"/>
          <p:nvPr>
            <p:ph idx="1" type="body"/>
          </p:nvPr>
        </p:nvSpPr>
        <p:spPr>
          <a:xfrm>
            <a:off x="2448850" y="1215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Not everyone goes to festivals for the </a:t>
            </a:r>
            <a:r>
              <a:rPr b="1" lang="en" sz="2000">
                <a:solidFill>
                  <a:srgbClr val="666666"/>
                </a:solidFill>
              </a:rPr>
              <a:t>music</a:t>
            </a:r>
            <a:r>
              <a:rPr lang="en" sz="2000">
                <a:solidFill>
                  <a:srgbClr val="666666"/>
                </a:solidFill>
              </a:rPr>
              <a:t>—some go for the </a:t>
            </a:r>
            <a:r>
              <a:rPr b="1" lang="en" sz="2000">
                <a:solidFill>
                  <a:srgbClr val="666666"/>
                </a:solidFill>
              </a:rPr>
              <a:t>experience</a:t>
            </a:r>
            <a:r>
              <a:rPr lang="en" sz="2000">
                <a:solidFill>
                  <a:srgbClr val="666666"/>
                </a:solidFill>
              </a:rPr>
              <a:t> or to have fun with their </a:t>
            </a:r>
            <a:r>
              <a:rPr b="1" lang="en" sz="2000">
                <a:solidFill>
                  <a:srgbClr val="666666"/>
                </a:solidFill>
              </a:rPr>
              <a:t>friends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495" name="Google Shape;495;p38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96" name="Google Shape;496;p38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Dillon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7" name="Google Shape;497;p38"/>
          <p:cNvSpPr txBox="1"/>
          <p:nvPr>
            <p:ph idx="1" type="body"/>
          </p:nvPr>
        </p:nvSpPr>
        <p:spPr>
          <a:xfrm>
            <a:off x="2448850" y="2071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fear</a:t>
            </a:r>
            <a:r>
              <a:rPr lang="en" sz="2000">
                <a:solidFill>
                  <a:srgbClr val="666666"/>
                </a:solidFill>
              </a:rPr>
              <a:t> of being linked to </a:t>
            </a:r>
            <a:r>
              <a:rPr b="1" lang="en" sz="2000">
                <a:solidFill>
                  <a:srgbClr val="666666"/>
                </a:solidFill>
              </a:rPr>
              <a:t>stereotypes</a:t>
            </a:r>
            <a:r>
              <a:rPr lang="en" sz="2000">
                <a:solidFill>
                  <a:srgbClr val="666666"/>
                </a:solidFill>
              </a:rPr>
              <a:t> can discourage individuals from attending festivals.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98" name="Google Shape;498;p38"/>
          <p:cNvSpPr txBox="1"/>
          <p:nvPr>
            <p:ph idx="1" type="body"/>
          </p:nvPr>
        </p:nvSpPr>
        <p:spPr>
          <a:xfrm>
            <a:off x="2448850" y="2927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Festivals can be </a:t>
            </a:r>
            <a:r>
              <a:rPr b="1" lang="en" sz="2000">
                <a:solidFill>
                  <a:srgbClr val="666666"/>
                </a:solidFill>
              </a:rPr>
              <a:t>physically taxing</a:t>
            </a:r>
            <a:r>
              <a:rPr lang="en" sz="2000">
                <a:solidFill>
                  <a:srgbClr val="666666"/>
                </a:solidFill>
              </a:rPr>
              <a:t>—it’s important to recognize that everyone has different physical limitations.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499" name="Google Shape;499;p38"/>
          <p:cNvSpPr txBox="1"/>
          <p:nvPr>
            <p:ph idx="1" type="body"/>
          </p:nvPr>
        </p:nvSpPr>
        <p:spPr>
          <a:xfrm>
            <a:off x="2448850" y="3728275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 person’s </a:t>
            </a:r>
            <a:r>
              <a:rPr b="1" lang="en" sz="2000">
                <a:solidFill>
                  <a:srgbClr val="E6D0F1"/>
                </a:solidFill>
              </a:rPr>
              <a:t>environment</a:t>
            </a:r>
            <a:r>
              <a:rPr lang="en" sz="2000"/>
              <a:t> heavily influences their relationship with music.</a:t>
            </a:r>
            <a:endParaRPr sz="2000"/>
          </a:p>
        </p:txBody>
      </p:sp>
      <p:pic>
        <p:nvPicPr>
          <p:cNvPr id="500" name="Google Shape;5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9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6" name="Google Shape;506;p39"/>
          <p:cNvSpPr txBox="1"/>
          <p:nvPr>
            <p:ph idx="1" type="body"/>
          </p:nvPr>
        </p:nvSpPr>
        <p:spPr>
          <a:xfrm>
            <a:off x="2448850" y="1297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It’s important to cater the music to the </a:t>
            </a:r>
            <a:r>
              <a:rPr b="1" lang="en" sz="2000">
                <a:solidFill>
                  <a:srgbClr val="666666"/>
                </a:solidFill>
              </a:rPr>
              <a:t>audience</a:t>
            </a:r>
            <a:r>
              <a:rPr lang="en" sz="2000">
                <a:solidFill>
                  <a:srgbClr val="666666"/>
                </a:solidFill>
              </a:rPr>
              <a:t> and the </a:t>
            </a:r>
            <a:r>
              <a:rPr b="1" lang="en" sz="2000">
                <a:solidFill>
                  <a:srgbClr val="666666"/>
                </a:solidFill>
              </a:rPr>
              <a:t>venue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07" name="Google Shape;507;p39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08" name="Google Shape;508;p39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Josh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9" name="Google Shape;509;p39"/>
          <p:cNvSpPr txBox="1"/>
          <p:nvPr>
            <p:ph idx="1" type="body"/>
          </p:nvPr>
        </p:nvSpPr>
        <p:spPr>
          <a:xfrm>
            <a:off x="2448850" y="2153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There are </a:t>
            </a:r>
            <a:r>
              <a:rPr b="1" lang="en" sz="2000">
                <a:solidFill>
                  <a:srgbClr val="666666"/>
                </a:solidFill>
              </a:rPr>
              <a:t>geographical divides</a:t>
            </a:r>
            <a:r>
              <a:rPr lang="en" sz="2000">
                <a:solidFill>
                  <a:srgbClr val="666666"/>
                </a:solidFill>
              </a:rPr>
              <a:t> when it comes to music taste and culture.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10" name="Google Shape;510;p39"/>
          <p:cNvSpPr txBox="1"/>
          <p:nvPr>
            <p:ph idx="1" type="body"/>
          </p:nvPr>
        </p:nvSpPr>
        <p:spPr>
          <a:xfrm>
            <a:off x="2448850" y="3009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best crowds</a:t>
            </a:r>
            <a:r>
              <a:rPr lang="en" sz="2000">
                <a:solidFill>
                  <a:srgbClr val="666666"/>
                </a:solidFill>
              </a:rPr>
              <a:t> are </a:t>
            </a:r>
            <a:r>
              <a:rPr b="1" lang="en" sz="2000">
                <a:solidFill>
                  <a:srgbClr val="666666"/>
                </a:solidFill>
              </a:rPr>
              <a:t>diverse</a:t>
            </a:r>
            <a:r>
              <a:rPr lang="en" sz="2000">
                <a:solidFill>
                  <a:srgbClr val="666666"/>
                </a:solidFill>
              </a:rPr>
              <a:t> in terms of background and “vibes.”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11" name="Google Shape;511;p39"/>
          <p:cNvSpPr txBox="1"/>
          <p:nvPr>
            <p:ph idx="1" type="body"/>
          </p:nvPr>
        </p:nvSpPr>
        <p:spPr>
          <a:xfrm>
            <a:off x="2448850" y="3810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Promoters</a:t>
            </a:r>
            <a:r>
              <a:rPr lang="en" sz="2000">
                <a:solidFill>
                  <a:srgbClr val="666666"/>
                </a:solidFill>
              </a:rPr>
              <a:t> and </a:t>
            </a:r>
            <a:r>
              <a:rPr b="1" lang="en" sz="2000">
                <a:solidFill>
                  <a:srgbClr val="666666"/>
                </a:solidFill>
              </a:rPr>
              <a:t>social media</a:t>
            </a:r>
            <a:r>
              <a:rPr lang="en" sz="2000">
                <a:solidFill>
                  <a:srgbClr val="666666"/>
                </a:solidFill>
              </a:rPr>
              <a:t> play a big role in gathering attendees.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12" name="Google Shape;51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9"/>
          <p:cNvPicPr preferRelativeResize="0"/>
          <p:nvPr/>
        </p:nvPicPr>
        <p:blipFill rotWithShape="1">
          <a:blip r:embed="rId3">
            <a:alphaModFix/>
          </a:blip>
          <a:srcRect b="57843" l="48907" r="20607" t="21668"/>
          <a:stretch/>
        </p:blipFill>
        <p:spPr>
          <a:xfrm>
            <a:off x="855175" y="1162675"/>
            <a:ext cx="1163100" cy="1125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9" name="Google Shape;519;p40"/>
          <p:cNvSpPr txBox="1"/>
          <p:nvPr>
            <p:ph idx="1" type="body"/>
          </p:nvPr>
        </p:nvSpPr>
        <p:spPr>
          <a:xfrm>
            <a:off x="2448850" y="1297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It’s important to cater the music to the </a:t>
            </a:r>
            <a:r>
              <a:rPr b="1" lang="en" sz="2000">
                <a:solidFill>
                  <a:srgbClr val="E6D0F1"/>
                </a:solidFill>
              </a:rPr>
              <a:t>audience</a:t>
            </a:r>
            <a:r>
              <a:rPr lang="en" sz="2000"/>
              <a:t> and the </a:t>
            </a:r>
            <a:r>
              <a:rPr b="1" lang="en" sz="2000">
                <a:solidFill>
                  <a:srgbClr val="E6D0F1"/>
                </a:solidFill>
              </a:rPr>
              <a:t>venue</a:t>
            </a:r>
            <a:r>
              <a:rPr lang="en" sz="2000"/>
              <a:t>.</a:t>
            </a:r>
            <a:endParaRPr sz="2000"/>
          </a:p>
        </p:txBody>
      </p:sp>
      <p:pic>
        <p:nvPicPr>
          <p:cNvPr id="520" name="Google Shape;520;p40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1" name="Google Shape;521;p40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Josh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2" name="Google Shape;522;p40"/>
          <p:cNvSpPr txBox="1"/>
          <p:nvPr>
            <p:ph idx="1" type="body"/>
          </p:nvPr>
        </p:nvSpPr>
        <p:spPr>
          <a:xfrm>
            <a:off x="2448850" y="2153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There are </a:t>
            </a:r>
            <a:r>
              <a:rPr b="1" lang="en" sz="2000">
                <a:solidFill>
                  <a:srgbClr val="666666"/>
                </a:solidFill>
              </a:rPr>
              <a:t>geographical divides</a:t>
            </a:r>
            <a:r>
              <a:rPr lang="en" sz="2000">
                <a:solidFill>
                  <a:srgbClr val="666666"/>
                </a:solidFill>
              </a:rPr>
              <a:t> when it comes to music taste and culture.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23" name="Google Shape;523;p40"/>
          <p:cNvSpPr txBox="1"/>
          <p:nvPr>
            <p:ph idx="1" type="body"/>
          </p:nvPr>
        </p:nvSpPr>
        <p:spPr>
          <a:xfrm>
            <a:off x="2448850" y="3009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best crowds</a:t>
            </a:r>
            <a:r>
              <a:rPr lang="en" sz="2000">
                <a:solidFill>
                  <a:srgbClr val="666666"/>
                </a:solidFill>
              </a:rPr>
              <a:t> are </a:t>
            </a:r>
            <a:r>
              <a:rPr b="1" lang="en" sz="2000">
                <a:solidFill>
                  <a:srgbClr val="666666"/>
                </a:solidFill>
              </a:rPr>
              <a:t>diverse</a:t>
            </a:r>
            <a:r>
              <a:rPr lang="en" sz="2000">
                <a:solidFill>
                  <a:srgbClr val="666666"/>
                </a:solidFill>
              </a:rPr>
              <a:t> in terms of background and “vibes.”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24" name="Google Shape;524;p40"/>
          <p:cNvSpPr txBox="1"/>
          <p:nvPr>
            <p:ph idx="1" type="body"/>
          </p:nvPr>
        </p:nvSpPr>
        <p:spPr>
          <a:xfrm>
            <a:off x="2448850" y="3810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Promoters </a:t>
            </a:r>
            <a:r>
              <a:rPr lang="en" sz="2000">
                <a:solidFill>
                  <a:srgbClr val="666666"/>
                </a:solidFill>
              </a:rPr>
              <a:t>and </a:t>
            </a:r>
            <a:r>
              <a:rPr b="1" lang="en" sz="2000">
                <a:solidFill>
                  <a:srgbClr val="666666"/>
                </a:solidFill>
              </a:rPr>
              <a:t>social media</a:t>
            </a:r>
            <a:r>
              <a:rPr lang="en" sz="2000">
                <a:solidFill>
                  <a:srgbClr val="666666"/>
                </a:solidFill>
              </a:rPr>
              <a:t> play a big role in gathering attendees.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25" name="Google Shape;52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0"/>
          <p:cNvPicPr preferRelativeResize="0"/>
          <p:nvPr/>
        </p:nvPicPr>
        <p:blipFill rotWithShape="1">
          <a:blip r:embed="rId3">
            <a:alphaModFix/>
          </a:blip>
          <a:srcRect b="57843" l="48907" r="20607" t="21668"/>
          <a:stretch/>
        </p:blipFill>
        <p:spPr>
          <a:xfrm>
            <a:off x="855175" y="1162675"/>
            <a:ext cx="1163100" cy="1125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1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32" name="Google Shape;532;p41"/>
          <p:cNvSpPr txBox="1"/>
          <p:nvPr>
            <p:ph idx="1" type="body"/>
          </p:nvPr>
        </p:nvSpPr>
        <p:spPr>
          <a:xfrm>
            <a:off x="2448850" y="1297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It’s important to cater the music to the </a:t>
            </a:r>
            <a:r>
              <a:rPr b="1" lang="en" sz="2000">
                <a:solidFill>
                  <a:srgbClr val="666666"/>
                </a:solidFill>
              </a:rPr>
              <a:t>audience</a:t>
            </a:r>
            <a:r>
              <a:rPr lang="en" sz="2000">
                <a:solidFill>
                  <a:srgbClr val="666666"/>
                </a:solidFill>
              </a:rPr>
              <a:t> and the </a:t>
            </a:r>
            <a:r>
              <a:rPr b="1" lang="en" sz="2000">
                <a:solidFill>
                  <a:srgbClr val="666666"/>
                </a:solidFill>
              </a:rPr>
              <a:t>venue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33" name="Google Shape;533;p41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4" name="Google Shape;534;p41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Josh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35" name="Google Shape;535;p41"/>
          <p:cNvSpPr txBox="1"/>
          <p:nvPr>
            <p:ph idx="1" type="body"/>
          </p:nvPr>
        </p:nvSpPr>
        <p:spPr>
          <a:xfrm>
            <a:off x="2448850" y="2153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There are </a:t>
            </a:r>
            <a:r>
              <a:rPr b="1" lang="en" sz="2000">
                <a:solidFill>
                  <a:srgbClr val="E6D0F1"/>
                </a:solidFill>
              </a:rPr>
              <a:t>geographical divides</a:t>
            </a:r>
            <a:r>
              <a:rPr lang="en" sz="2000"/>
              <a:t> when it comes to music taste and culture.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36" name="Google Shape;536;p41"/>
          <p:cNvSpPr txBox="1"/>
          <p:nvPr>
            <p:ph idx="1" type="body"/>
          </p:nvPr>
        </p:nvSpPr>
        <p:spPr>
          <a:xfrm>
            <a:off x="2448850" y="3009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best crowds</a:t>
            </a:r>
            <a:r>
              <a:rPr lang="en" sz="2000">
                <a:solidFill>
                  <a:srgbClr val="666666"/>
                </a:solidFill>
              </a:rPr>
              <a:t> are </a:t>
            </a:r>
            <a:r>
              <a:rPr b="1" lang="en" sz="2000">
                <a:solidFill>
                  <a:srgbClr val="666666"/>
                </a:solidFill>
              </a:rPr>
              <a:t>diverse</a:t>
            </a:r>
            <a:r>
              <a:rPr lang="en" sz="2000">
                <a:solidFill>
                  <a:srgbClr val="666666"/>
                </a:solidFill>
              </a:rPr>
              <a:t> in terms of background and “vibes.”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37" name="Google Shape;537;p41"/>
          <p:cNvSpPr txBox="1"/>
          <p:nvPr>
            <p:ph idx="1" type="body"/>
          </p:nvPr>
        </p:nvSpPr>
        <p:spPr>
          <a:xfrm>
            <a:off x="2448850" y="3810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Promoters</a:t>
            </a:r>
            <a:r>
              <a:rPr lang="en" sz="2000">
                <a:solidFill>
                  <a:srgbClr val="666666"/>
                </a:solidFill>
              </a:rPr>
              <a:t> and </a:t>
            </a:r>
            <a:r>
              <a:rPr b="1" lang="en" sz="2000">
                <a:solidFill>
                  <a:srgbClr val="666666"/>
                </a:solidFill>
              </a:rPr>
              <a:t>social media</a:t>
            </a:r>
            <a:r>
              <a:rPr lang="en" sz="2000">
                <a:solidFill>
                  <a:srgbClr val="666666"/>
                </a:solidFill>
              </a:rPr>
              <a:t> play a big role in gathering attendees.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38" name="Google Shape;53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1"/>
          <p:cNvPicPr preferRelativeResize="0"/>
          <p:nvPr/>
        </p:nvPicPr>
        <p:blipFill rotWithShape="1">
          <a:blip r:embed="rId3">
            <a:alphaModFix/>
          </a:blip>
          <a:srcRect b="57843" l="48907" r="20607" t="21668"/>
          <a:stretch/>
        </p:blipFill>
        <p:spPr>
          <a:xfrm>
            <a:off x="855175" y="1162675"/>
            <a:ext cx="1163100" cy="1125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2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45" name="Google Shape;545;p42"/>
          <p:cNvSpPr txBox="1"/>
          <p:nvPr>
            <p:ph idx="1" type="body"/>
          </p:nvPr>
        </p:nvSpPr>
        <p:spPr>
          <a:xfrm>
            <a:off x="2448850" y="1297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It’s important to cater the music to the </a:t>
            </a:r>
            <a:r>
              <a:rPr b="1" lang="en" sz="2000">
                <a:solidFill>
                  <a:srgbClr val="666666"/>
                </a:solidFill>
              </a:rPr>
              <a:t>audience</a:t>
            </a:r>
            <a:r>
              <a:rPr lang="en" sz="2000">
                <a:solidFill>
                  <a:srgbClr val="666666"/>
                </a:solidFill>
              </a:rPr>
              <a:t> and the </a:t>
            </a:r>
            <a:r>
              <a:rPr b="1" lang="en" sz="2000">
                <a:solidFill>
                  <a:srgbClr val="666666"/>
                </a:solidFill>
              </a:rPr>
              <a:t>venue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46" name="Google Shape;546;p42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7" name="Google Shape;547;p42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Josh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48" name="Google Shape;548;p42"/>
          <p:cNvSpPr txBox="1"/>
          <p:nvPr>
            <p:ph idx="1" type="body"/>
          </p:nvPr>
        </p:nvSpPr>
        <p:spPr>
          <a:xfrm>
            <a:off x="2448850" y="2153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There are </a:t>
            </a:r>
            <a:r>
              <a:rPr b="1" lang="en" sz="2000">
                <a:solidFill>
                  <a:srgbClr val="666666"/>
                </a:solidFill>
              </a:rPr>
              <a:t>geographical divides</a:t>
            </a:r>
            <a:r>
              <a:rPr lang="en" sz="2000">
                <a:solidFill>
                  <a:srgbClr val="666666"/>
                </a:solidFill>
              </a:rPr>
              <a:t> when it comes to music taste and culture.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49" name="Google Shape;549;p42"/>
          <p:cNvSpPr txBox="1"/>
          <p:nvPr>
            <p:ph idx="1" type="body"/>
          </p:nvPr>
        </p:nvSpPr>
        <p:spPr>
          <a:xfrm>
            <a:off x="2448850" y="3009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</a:t>
            </a:r>
            <a:r>
              <a:rPr b="1" lang="en" sz="2000">
                <a:solidFill>
                  <a:srgbClr val="E6D0F1"/>
                </a:solidFill>
              </a:rPr>
              <a:t>best crowds</a:t>
            </a:r>
            <a:r>
              <a:rPr lang="en" sz="2000"/>
              <a:t> are </a:t>
            </a:r>
            <a:r>
              <a:rPr b="1" lang="en" sz="2000">
                <a:solidFill>
                  <a:srgbClr val="E6D0F1"/>
                </a:solidFill>
              </a:rPr>
              <a:t>diverse</a:t>
            </a:r>
            <a:r>
              <a:rPr lang="en" sz="2000"/>
              <a:t> in terms of background and “vibes.”</a:t>
            </a:r>
            <a:endParaRPr sz="2000"/>
          </a:p>
        </p:txBody>
      </p:sp>
      <p:sp>
        <p:nvSpPr>
          <p:cNvPr id="550" name="Google Shape;550;p42"/>
          <p:cNvSpPr txBox="1"/>
          <p:nvPr>
            <p:ph idx="1" type="body"/>
          </p:nvPr>
        </p:nvSpPr>
        <p:spPr>
          <a:xfrm>
            <a:off x="2448850" y="3810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Promoters</a:t>
            </a:r>
            <a:r>
              <a:rPr lang="en" sz="2000">
                <a:solidFill>
                  <a:srgbClr val="666666"/>
                </a:solidFill>
              </a:rPr>
              <a:t> and </a:t>
            </a:r>
            <a:r>
              <a:rPr b="1" lang="en" sz="2000">
                <a:solidFill>
                  <a:srgbClr val="666666"/>
                </a:solidFill>
              </a:rPr>
              <a:t>social media</a:t>
            </a:r>
            <a:r>
              <a:rPr lang="en" sz="2000">
                <a:solidFill>
                  <a:srgbClr val="666666"/>
                </a:solidFill>
              </a:rPr>
              <a:t> play a big role in gathering attendees.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51" name="Google Shape;55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2"/>
          <p:cNvPicPr preferRelativeResize="0"/>
          <p:nvPr/>
        </p:nvPicPr>
        <p:blipFill rotWithShape="1">
          <a:blip r:embed="rId3">
            <a:alphaModFix/>
          </a:blip>
          <a:srcRect b="57843" l="48907" r="20607" t="21668"/>
          <a:stretch/>
        </p:blipFill>
        <p:spPr>
          <a:xfrm>
            <a:off x="855175" y="1162675"/>
            <a:ext cx="1163100" cy="1125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3"/>
          <p:cNvSpPr txBox="1"/>
          <p:nvPr>
            <p:ph type="title"/>
          </p:nvPr>
        </p:nvSpPr>
        <p:spPr>
          <a:xfrm>
            <a:off x="2448850" y="587575"/>
            <a:ext cx="4559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ADDITIONAL LEARNINGS</a:t>
            </a:r>
            <a:endParaRPr b="0"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8" name="Google Shape;558;p43"/>
          <p:cNvSpPr txBox="1"/>
          <p:nvPr>
            <p:ph idx="1" type="body"/>
          </p:nvPr>
        </p:nvSpPr>
        <p:spPr>
          <a:xfrm>
            <a:off x="2448850" y="1297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It’s important to cater the music to the </a:t>
            </a:r>
            <a:r>
              <a:rPr b="1" lang="en" sz="2000">
                <a:solidFill>
                  <a:srgbClr val="666666"/>
                </a:solidFill>
              </a:rPr>
              <a:t>audience</a:t>
            </a:r>
            <a:r>
              <a:rPr lang="en" sz="2000">
                <a:solidFill>
                  <a:srgbClr val="666666"/>
                </a:solidFill>
              </a:rPr>
              <a:t> and the </a:t>
            </a:r>
            <a:r>
              <a:rPr b="1" lang="en" sz="2000">
                <a:solidFill>
                  <a:srgbClr val="666666"/>
                </a:solidFill>
              </a:rPr>
              <a:t>venue</a:t>
            </a:r>
            <a:r>
              <a:rPr lang="en" sz="2000">
                <a:solidFill>
                  <a:srgbClr val="666666"/>
                </a:solidFill>
              </a:rPr>
              <a:t>.</a:t>
            </a:r>
            <a:endParaRPr sz="2000">
              <a:solidFill>
                <a:srgbClr val="666666"/>
              </a:solidFill>
            </a:endParaRPr>
          </a:p>
        </p:txBody>
      </p:sp>
      <p:pic>
        <p:nvPicPr>
          <p:cNvPr id="559" name="Google Shape;559;p43"/>
          <p:cNvPicPr preferRelativeResize="0"/>
          <p:nvPr/>
        </p:nvPicPr>
        <p:blipFill rotWithShape="1">
          <a:blip r:embed="rId3">
            <a:alphaModFix/>
          </a:blip>
          <a:srcRect b="68035" l="14864" r="52094" t="9759"/>
          <a:stretch/>
        </p:blipFill>
        <p:spPr>
          <a:xfrm>
            <a:off x="855187" y="1160275"/>
            <a:ext cx="1163100" cy="112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0" name="Google Shape;560;p43"/>
          <p:cNvSpPr txBox="1"/>
          <p:nvPr>
            <p:ph idx="4294967295" type="title"/>
          </p:nvPr>
        </p:nvSpPr>
        <p:spPr>
          <a:xfrm>
            <a:off x="698050" y="2255069"/>
            <a:ext cx="1477500" cy="2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latin typeface="Alata"/>
                <a:ea typeface="Alata"/>
                <a:cs typeface="Alata"/>
                <a:sym typeface="Alata"/>
              </a:rPr>
              <a:t>Josh</a:t>
            </a:r>
            <a:endParaRPr b="0" sz="18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1" name="Google Shape;561;p43"/>
          <p:cNvSpPr txBox="1"/>
          <p:nvPr>
            <p:ph idx="1" type="body"/>
          </p:nvPr>
        </p:nvSpPr>
        <p:spPr>
          <a:xfrm>
            <a:off x="2448850" y="2153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There are </a:t>
            </a:r>
            <a:r>
              <a:rPr b="1" lang="en" sz="2000">
                <a:solidFill>
                  <a:srgbClr val="666666"/>
                </a:solidFill>
              </a:rPr>
              <a:t>geographical divides</a:t>
            </a:r>
            <a:r>
              <a:rPr lang="en" sz="2000">
                <a:solidFill>
                  <a:srgbClr val="666666"/>
                </a:solidFill>
              </a:rPr>
              <a:t> when it comes to music taste and culture.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62" name="Google Shape;562;p43"/>
          <p:cNvSpPr txBox="1"/>
          <p:nvPr>
            <p:ph idx="1" type="body"/>
          </p:nvPr>
        </p:nvSpPr>
        <p:spPr>
          <a:xfrm>
            <a:off x="2448850" y="3009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66666"/>
                </a:solidFill>
              </a:rPr>
              <a:t>The </a:t>
            </a:r>
            <a:r>
              <a:rPr b="1" lang="en" sz="2000">
                <a:solidFill>
                  <a:srgbClr val="666666"/>
                </a:solidFill>
              </a:rPr>
              <a:t>best crowds</a:t>
            </a:r>
            <a:r>
              <a:rPr lang="en" sz="2000">
                <a:solidFill>
                  <a:srgbClr val="666666"/>
                </a:solidFill>
              </a:rPr>
              <a:t> are </a:t>
            </a:r>
            <a:r>
              <a:rPr b="1" lang="en" sz="2000">
                <a:solidFill>
                  <a:srgbClr val="666666"/>
                </a:solidFill>
              </a:rPr>
              <a:t>diverse</a:t>
            </a:r>
            <a:r>
              <a:rPr lang="en" sz="2000">
                <a:solidFill>
                  <a:srgbClr val="666666"/>
                </a:solidFill>
              </a:rPr>
              <a:t> in terms of background and “vibes.”</a:t>
            </a:r>
            <a:endParaRPr sz="2000">
              <a:solidFill>
                <a:srgbClr val="666666"/>
              </a:solidFill>
            </a:endParaRPr>
          </a:p>
        </p:txBody>
      </p:sp>
      <p:sp>
        <p:nvSpPr>
          <p:cNvPr id="563" name="Google Shape;563;p43"/>
          <p:cNvSpPr txBox="1"/>
          <p:nvPr>
            <p:ph idx="1" type="body"/>
          </p:nvPr>
        </p:nvSpPr>
        <p:spPr>
          <a:xfrm>
            <a:off x="2448850" y="3810950"/>
            <a:ext cx="56352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6D0F1"/>
                </a:solidFill>
              </a:rPr>
              <a:t>Promoters</a:t>
            </a:r>
            <a:r>
              <a:rPr lang="en" sz="2000"/>
              <a:t> and </a:t>
            </a:r>
            <a:r>
              <a:rPr b="1" lang="en" sz="2000">
                <a:solidFill>
                  <a:srgbClr val="E6D0F1"/>
                </a:solidFill>
              </a:rPr>
              <a:t>social media</a:t>
            </a:r>
            <a:r>
              <a:rPr lang="en" sz="2000"/>
              <a:t> play a big role in gathering attendees.</a:t>
            </a:r>
            <a:endParaRPr sz="2000"/>
          </a:p>
        </p:txBody>
      </p:sp>
      <p:pic>
        <p:nvPicPr>
          <p:cNvPr id="564" name="Google Shape;56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649974" y="-1404176"/>
            <a:ext cx="2427974" cy="2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3"/>
          <p:cNvPicPr preferRelativeResize="0"/>
          <p:nvPr/>
        </p:nvPicPr>
        <p:blipFill rotWithShape="1">
          <a:blip r:embed="rId3">
            <a:alphaModFix/>
          </a:blip>
          <a:srcRect b="57843" l="48907" r="20607" t="21668"/>
          <a:stretch/>
        </p:blipFill>
        <p:spPr>
          <a:xfrm>
            <a:off x="855175" y="1162675"/>
            <a:ext cx="1163100" cy="1125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4"/>
          <p:cNvSpPr txBox="1"/>
          <p:nvPr>
            <p:ph type="title"/>
          </p:nvPr>
        </p:nvSpPr>
        <p:spPr>
          <a:xfrm>
            <a:off x="3883175" y="1959550"/>
            <a:ext cx="5260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DOMAIN OF INTEREST:</a:t>
            </a:r>
            <a:endParaRPr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Festival Community Building 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1" name="Google Shape;571;p44"/>
          <p:cNvSpPr txBox="1"/>
          <p:nvPr>
            <p:ph idx="1" type="body"/>
          </p:nvPr>
        </p:nvSpPr>
        <p:spPr>
          <a:xfrm>
            <a:off x="3960650" y="2611250"/>
            <a:ext cx="444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572" name="Google Shape;572;p44"/>
          <p:cNvSpPr txBox="1"/>
          <p:nvPr/>
        </p:nvSpPr>
        <p:spPr>
          <a:xfrm>
            <a:off x="4278125" y="3081150"/>
            <a:ext cx="237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Forming connections…</a:t>
            </a:r>
            <a:endParaRPr i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3" name="Google Shape;573;p44"/>
          <p:cNvSpPr txBox="1"/>
          <p:nvPr/>
        </p:nvSpPr>
        <p:spPr>
          <a:xfrm>
            <a:off x="6016050" y="3744900"/>
            <a:ext cx="271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through festival culture</a:t>
            </a:r>
            <a:endParaRPr i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74" name="Google Shape;574;p44"/>
          <p:cNvPicPr preferRelativeResize="0"/>
          <p:nvPr/>
        </p:nvPicPr>
        <p:blipFill rotWithShape="1">
          <a:blip r:embed="rId3">
            <a:alphaModFix/>
          </a:blip>
          <a:srcRect b="12951" l="17256" r="45007" t="61689"/>
          <a:stretch/>
        </p:blipFill>
        <p:spPr>
          <a:xfrm>
            <a:off x="911150" y="1096290"/>
            <a:ext cx="810300" cy="78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5" name="Google Shape;575;p44"/>
          <p:cNvPicPr preferRelativeResize="0"/>
          <p:nvPr/>
        </p:nvPicPr>
        <p:blipFill rotWithShape="1">
          <a:blip r:embed="rId3">
            <a:alphaModFix/>
          </a:blip>
          <a:srcRect b="45330" l="35775" r="30194" t="31800"/>
          <a:stretch/>
        </p:blipFill>
        <p:spPr>
          <a:xfrm>
            <a:off x="2424585" y="1661765"/>
            <a:ext cx="810300" cy="78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6" name="Google Shape;576;p44"/>
          <p:cNvPicPr preferRelativeResize="0"/>
          <p:nvPr/>
        </p:nvPicPr>
        <p:blipFill rotWithShape="1">
          <a:blip r:embed="rId3">
            <a:alphaModFix/>
          </a:blip>
          <a:srcRect b="64079" l="7642" r="62424" t="15803"/>
          <a:stretch/>
        </p:blipFill>
        <p:spPr>
          <a:xfrm>
            <a:off x="157078" y="2177850"/>
            <a:ext cx="810300" cy="78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7" name="Google Shape;577;p44"/>
          <p:cNvPicPr preferRelativeResize="0"/>
          <p:nvPr/>
        </p:nvPicPr>
        <p:blipFill rotWithShape="1">
          <a:blip r:embed="rId4">
            <a:alphaModFix/>
          </a:blip>
          <a:srcRect b="68035" l="14864" r="52094" t="9759"/>
          <a:stretch/>
        </p:blipFill>
        <p:spPr>
          <a:xfrm>
            <a:off x="562225" y="3709025"/>
            <a:ext cx="807000" cy="78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8" name="Google Shape;578;p44"/>
          <p:cNvPicPr preferRelativeResize="0"/>
          <p:nvPr/>
        </p:nvPicPr>
        <p:blipFill rotWithShape="1">
          <a:blip r:embed="rId4">
            <a:alphaModFix/>
          </a:blip>
          <a:srcRect b="57843" l="48907" r="20607" t="21668"/>
          <a:stretch/>
        </p:blipFill>
        <p:spPr>
          <a:xfrm>
            <a:off x="2126544" y="3418800"/>
            <a:ext cx="807000" cy="7878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579" name="Google Shape;579;p44"/>
          <p:cNvCxnSpPr>
            <a:stCxn id="577" idx="0"/>
            <a:endCxn id="574" idx="4"/>
          </p:cNvCxnSpPr>
          <p:nvPr/>
        </p:nvCxnSpPr>
        <p:spPr>
          <a:xfrm flipH="1" rot="10800000">
            <a:off x="965725" y="1884125"/>
            <a:ext cx="350700" cy="18249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44"/>
          <p:cNvCxnSpPr>
            <a:stCxn id="577" idx="7"/>
            <a:endCxn id="575" idx="3"/>
          </p:cNvCxnSpPr>
          <p:nvPr/>
        </p:nvCxnSpPr>
        <p:spPr>
          <a:xfrm flipH="1" rot="10800000">
            <a:off x="1251043" y="2334296"/>
            <a:ext cx="1292100" cy="14901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1" name="Google Shape;581;p44"/>
          <p:cNvCxnSpPr>
            <a:stCxn id="577" idx="6"/>
            <a:endCxn id="578" idx="3"/>
          </p:cNvCxnSpPr>
          <p:nvPr/>
        </p:nvCxnSpPr>
        <p:spPr>
          <a:xfrm flipH="1" rot="10800000">
            <a:off x="1369225" y="4091225"/>
            <a:ext cx="875400" cy="117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2" name="Google Shape;582;p44"/>
          <p:cNvCxnSpPr>
            <a:stCxn id="576" idx="4"/>
            <a:endCxn id="577" idx="1"/>
          </p:cNvCxnSpPr>
          <p:nvPr/>
        </p:nvCxnSpPr>
        <p:spPr>
          <a:xfrm>
            <a:off x="562228" y="2965650"/>
            <a:ext cx="118200" cy="858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44"/>
          <p:cNvCxnSpPr>
            <a:stCxn id="575" idx="4"/>
            <a:endCxn id="578" idx="0"/>
          </p:cNvCxnSpPr>
          <p:nvPr/>
        </p:nvCxnSpPr>
        <p:spPr>
          <a:xfrm flipH="1">
            <a:off x="2530035" y="2449565"/>
            <a:ext cx="299700" cy="9693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44"/>
          <p:cNvCxnSpPr>
            <a:stCxn id="574" idx="5"/>
            <a:endCxn id="578" idx="1"/>
          </p:cNvCxnSpPr>
          <p:nvPr/>
        </p:nvCxnSpPr>
        <p:spPr>
          <a:xfrm>
            <a:off x="1602784" y="1768719"/>
            <a:ext cx="642000" cy="17655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5" name="Google Shape;585;p44"/>
          <p:cNvCxnSpPr>
            <a:stCxn id="576" idx="5"/>
            <a:endCxn id="578" idx="2"/>
          </p:cNvCxnSpPr>
          <p:nvPr/>
        </p:nvCxnSpPr>
        <p:spPr>
          <a:xfrm>
            <a:off x="848712" y="2850279"/>
            <a:ext cx="1277700" cy="962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44"/>
          <p:cNvCxnSpPr>
            <a:stCxn id="574" idx="6"/>
            <a:endCxn id="575" idx="1"/>
          </p:cNvCxnSpPr>
          <p:nvPr/>
        </p:nvCxnSpPr>
        <p:spPr>
          <a:xfrm>
            <a:off x="1721450" y="1490190"/>
            <a:ext cx="821700" cy="286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7" name="Google Shape;587;p44"/>
          <p:cNvCxnSpPr>
            <a:stCxn id="575" idx="2"/>
            <a:endCxn id="576" idx="6"/>
          </p:cNvCxnSpPr>
          <p:nvPr/>
        </p:nvCxnSpPr>
        <p:spPr>
          <a:xfrm flipH="1">
            <a:off x="967485" y="2055665"/>
            <a:ext cx="1457100" cy="5160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44"/>
          <p:cNvCxnSpPr>
            <a:stCxn id="576" idx="7"/>
            <a:endCxn id="574" idx="3"/>
          </p:cNvCxnSpPr>
          <p:nvPr/>
        </p:nvCxnSpPr>
        <p:spPr>
          <a:xfrm flipH="1" rot="10800000">
            <a:off x="848712" y="1768821"/>
            <a:ext cx="181200" cy="524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5"/>
          <p:cNvSpPr txBox="1"/>
          <p:nvPr>
            <p:ph type="title"/>
          </p:nvPr>
        </p:nvSpPr>
        <p:spPr>
          <a:xfrm>
            <a:off x="720000" y="3721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INITIAL POV: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94" name="Google Shape;594;p45"/>
          <p:cNvSpPr txBox="1"/>
          <p:nvPr>
            <p:ph idx="1" type="body"/>
          </p:nvPr>
        </p:nvSpPr>
        <p:spPr>
          <a:xfrm>
            <a:off x="720000" y="1007938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met…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Alex, a psychology major at Stanford who enjoys a more </a:t>
            </a:r>
            <a:r>
              <a:rPr i="1" lang="en" sz="1800">
                <a:solidFill>
                  <a:srgbClr val="666666"/>
                </a:solidFill>
              </a:rPr>
              <a:t>adventurous</a:t>
            </a:r>
            <a:r>
              <a:rPr lang="en" sz="1800">
                <a:solidFill>
                  <a:srgbClr val="666666"/>
                </a:solidFill>
              </a:rPr>
              <a:t> nomadic lifestyle.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595" name="Google Shape;595;p45"/>
          <p:cNvSpPr txBox="1"/>
          <p:nvPr>
            <p:ph idx="1" type="body"/>
          </p:nvPr>
        </p:nvSpPr>
        <p:spPr>
          <a:xfrm>
            <a:off x="720000" y="18344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were surprised to realize…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that there is a lot of </a:t>
            </a:r>
            <a:r>
              <a:rPr i="1" lang="en" sz="1800">
                <a:solidFill>
                  <a:srgbClr val="666666"/>
                </a:solidFill>
              </a:rPr>
              <a:t>stigma</a:t>
            </a:r>
            <a:r>
              <a:rPr lang="en" sz="1800">
                <a:solidFill>
                  <a:srgbClr val="666666"/>
                </a:solidFill>
              </a:rPr>
              <a:t> and </a:t>
            </a:r>
            <a:r>
              <a:rPr i="1" lang="en" sz="1800">
                <a:solidFill>
                  <a:srgbClr val="666666"/>
                </a:solidFill>
              </a:rPr>
              <a:t>confusion</a:t>
            </a:r>
            <a:r>
              <a:rPr lang="en" sz="1800">
                <a:solidFill>
                  <a:srgbClr val="666666"/>
                </a:solidFill>
              </a:rPr>
              <a:t> surrounding the festival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596" name="Google Shape;596;p45"/>
          <p:cNvSpPr txBox="1"/>
          <p:nvPr>
            <p:ph idx="1" type="body"/>
          </p:nvPr>
        </p:nvSpPr>
        <p:spPr>
          <a:xfrm>
            <a:off x="720000" y="2661000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wonder if this means…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h</a:t>
            </a:r>
            <a:r>
              <a:rPr lang="en" sz="1800">
                <a:solidFill>
                  <a:srgbClr val="666666"/>
                </a:solidFill>
              </a:rPr>
              <a:t>e’s ever felt </a:t>
            </a:r>
            <a:r>
              <a:rPr i="1" lang="en" sz="1800">
                <a:solidFill>
                  <a:srgbClr val="666666"/>
                </a:solidFill>
              </a:rPr>
              <a:t>judged</a:t>
            </a:r>
            <a:r>
              <a:rPr lang="en" sz="1800">
                <a:solidFill>
                  <a:srgbClr val="666666"/>
                </a:solidFill>
              </a:rPr>
              <a:t> or </a:t>
            </a:r>
            <a:r>
              <a:rPr i="1" lang="en" sz="1800">
                <a:solidFill>
                  <a:srgbClr val="666666"/>
                </a:solidFill>
              </a:rPr>
              <a:t>hesitant</a:t>
            </a:r>
            <a:r>
              <a:rPr lang="en" sz="1800">
                <a:solidFill>
                  <a:srgbClr val="666666"/>
                </a:solidFill>
              </a:rPr>
              <a:t> on introducing people to the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597" name="Google Shape;597;p45"/>
          <p:cNvSpPr txBox="1"/>
          <p:nvPr>
            <p:ph idx="1" type="body"/>
          </p:nvPr>
        </p:nvSpPr>
        <p:spPr>
          <a:xfrm>
            <a:off x="720000" y="34415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It would be game-changing to…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identify the key </a:t>
            </a:r>
            <a:r>
              <a:rPr i="1" lang="en" sz="1800">
                <a:solidFill>
                  <a:srgbClr val="666666"/>
                </a:solidFill>
              </a:rPr>
              <a:t>misunderstandings</a:t>
            </a:r>
            <a:r>
              <a:rPr lang="en" sz="1800">
                <a:solidFill>
                  <a:srgbClr val="666666"/>
                </a:solidFill>
              </a:rPr>
              <a:t> that separate experienced from inexperienced or hesitant individuals.</a:t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6"/>
          <p:cNvSpPr txBox="1"/>
          <p:nvPr>
            <p:ph type="title"/>
          </p:nvPr>
        </p:nvSpPr>
        <p:spPr>
          <a:xfrm>
            <a:off x="720000" y="3721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INITIAL POV: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03" name="Google Shape;603;p46"/>
          <p:cNvSpPr txBox="1"/>
          <p:nvPr>
            <p:ph idx="1" type="body"/>
          </p:nvPr>
        </p:nvSpPr>
        <p:spPr>
          <a:xfrm>
            <a:off x="720000" y="1007938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6D0F1"/>
                </a:solidFill>
              </a:rPr>
              <a:t>We met…</a:t>
            </a:r>
            <a:endParaRPr b="1" sz="2000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Alex, a psychology major at Stanford who enjoys a more </a:t>
            </a:r>
            <a:r>
              <a:rPr i="1" lang="en" sz="1800"/>
              <a:t>adventurous</a:t>
            </a:r>
            <a:r>
              <a:rPr lang="en" sz="1800"/>
              <a:t> nomadic lifestyle.</a:t>
            </a:r>
            <a:endParaRPr sz="1800"/>
          </a:p>
        </p:txBody>
      </p:sp>
      <p:sp>
        <p:nvSpPr>
          <p:cNvPr id="604" name="Google Shape;604;p46"/>
          <p:cNvSpPr txBox="1"/>
          <p:nvPr>
            <p:ph idx="1" type="body"/>
          </p:nvPr>
        </p:nvSpPr>
        <p:spPr>
          <a:xfrm>
            <a:off x="720000" y="18344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were surprised to realize…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that there is a lot of </a:t>
            </a:r>
            <a:r>
              <a:rPr i="1" lang="en" sz="1800">
                <a:solidFill>
                  <a:srgbClr val="666666"/>
                </a:solidFill>
              </a:rPr>
              <a:t>stigma</a:t>
            </a:r>
            <a:r>
              <a:rPr lang="en" sz="1800">
                <a:solidFill>
                  <a:srgbClr val="666666"/>
                </a:solidFill>
              </a:rPr>
              <a:t> and </a:t>
            </a:r>
            <a:r>
              <a:rPr i="1" lang="en" sz="1800">
                <a:solidFill>
                  <a:srgbClr val="666666"/>
                </a:solidFill>
              </a:rPr>
              <a:t>confusion</a:t>
            </a:r>
            <a:r>
              <a:rPr lang="en" sz="1800">
                <a:solidFill>
                  <a:srgbClr val="666666"/>
                </a:solidFill>
              </a:rPr>
              <a:t> surrounding the festival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05" name="Google Shape;605;p46"/>
          <p:cNvSpPr txBox="1"/>
          <p:nvPr>
            <p:ph idx="1" type="body"/>
          </p:nvPr>
        </p:nvSpPr>
        <p:spPr>
          <a:xfrm>
            <a:off x="720000" y="2661000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wonder if this means…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h</a:t>
            </a:r>
            <a:r>
              <a:rPr lang="en" sz="1800">
                <a:solidFill>
                  <a:srgbClr val="666666"/>
                </a:solidFill>
              </a:rPr>
              <a:t>e’s ever felt </a:t>
            </a:r>
            <a:r>
              <a:rPr i="1" lang="en" sz="1800">
                <a:solidFill>
                  <a:srgbClr val="666666"/>
                </a:solidFill>
              </a:rPr>
              <a:t>judged</a:t>
            </a:r>
            <a:r>
              <a:rPr lang="en" sz="1800">
                <a:solidFill>
                  <a:srgbClr val="666666"/>
                </a:solidFill>
              </a:rPr>
              <a:t> or </a:t>
            </a:r>
            <a:r>
              <a:rPr i="1" lang="en" sz="1800">
                <a:solidFill>
                  <a:srgbClr val="666666"/>
                </a:solidFill>
              </a:rPr>
              <a:t>hesitant</a:t>
            </a:r>
            <a:r>
              <a:rPr lang="en" sz="1800">
                <a:solidFill>
                  <a:srgbClr val="666666"/>
                </a:solidFill>
              </a:rPr>
              <a:t> on introducing people to the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06" name="Google Shape;606;p46"/>
          <p:cNvSpPr txBox="1"/>
          <p:nvPr>
            <p:ph idx="1" type="body"/>
          </p:nvPr>
        </p:nvSpPr>
        <p:spPr>
          <a:xfrm>
            <a:off x="720000" y="34415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It would be game-changing to…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identify the key </a:t>
            </a:r>
            <a:r>
              <a:rPr i="1" lang="en" sz="1800">
                <a:solidFill>
                  <a:srgbClr val="666666"/>
                </a:solidFill>
              </a:rPr>
              <a:t>misunderstandings</a:t>
            </a:r>
            <a:r>
              <a:rPr lang="en" sz="1800">
                <a:solidFill>
                  <a:srgbClr val="666666"/>
                </a:solidFill>
              </a:rPr>
              <a:t> that separate experienced from inexperienced or hesitant individuals.</a:t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7"/>
          <p:cNvSpPr txBox="1"/>
          <p:nvPr>
            <p:ph type="title"/>
          </p:nvPr>
        </p:nvSpPr>
        <p:spPr>
          <a:xfrm>
            <a:off x="720000" y="3721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INITIAL POV: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12" name="Google Shape;612;p47"/>
          <p:cNvSpPr txBox="1"/>
          <p:nvPr>
            <p:ph idx="1" type="body"/>
          </p:nvPr>
        </p:nvSpPr>
        <p:spPr>
          <a:xfrm>
            <a:off x="720000" y="1007938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met…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Alex, a psychology major at Stanford who enjoys a more </a:t>
            </a:r>
            <a:r>
              <a:rPr i="1" lang="en" sz="1800">
                <a:solidFill>
                  <a:srgbClr val="666666"/>
                </a:solidFill>
              </a:rPr>
              <a:t>adventurous</a:t>
            </a:r>
            <a:r>
              <a:rPr lang="en" sz="1800">
                <a:solidFill>
                  <a:srgbClr val="666666"/>
                </a:solidFill>
              </a:rPr>
              <a:t> nomadic lifestyle.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13" name="Google Shape;613;p47"/>
          <p:cNvSpPr txBox="1"/>
          <p:nvPr>
            <p:ph idx="1" type="body"/>
          </p:nvPr>
        </p:nvSpPr>
        <p:spPr>
          <a:xfrm>
            <a:off x="720000" y="18344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6D0F1"/>
                </a:solidFill>
              </a:rPr>
              <a:t>We were surprised to realize…</a:t>
            </a:r>
            <a:endParaRPr b="1" sz="2000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that there is a lot of </a:t>
            </a:r>
            <a:r>
              <a:rPr i="1" lang="en" sz="1800"/>
              <a:t>stigma</a:t>
            </a:r>
            <a:r>
              <a:rPr lang="en" sz="1800"/>
              <a:t> and </a:t>
            </a:r>
            <a:r>
              <a:rPr i="1" lang="en" sz="1800"/>
              <a:t>confusion</a:t>
            </a:r>
            <a:r>
              <a:rPr lang="en" sz="1800"/>
              <a:t> surrounding the festival scene.</a:t>
            </a:r>
            <a:endParaRPr sz="1800"/>
          </a:p>
        </p:txBody>
      </p:sp>
      <p:sp>
        <p:nvSpPr>
          <p:cNvPr id="614" name="Google Shape;614;p47"/>
          <p:cNvSpPr txBox="1"/>
          <p:nvPr>
            <p:ph idx="1" type="body"/>
          </p:nvPr>
        </p:nvSpPr>
        <p:spPr>
          <a:xfrm>
            <a:off x="720000" y="2661000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wonder if this means…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h</a:t>
            </a:r>
            <a:r>
              <a:rPr lang="en" sz="1800">
                <a:solidFill>
                  <a:srgbClr val="666666"/>
                </a:solidFill>
              </a:rPr>
              <a:t>e’s ever felt </a:t>
            </a:r>
            <a:r>
              <a:rPr i="1" lang="en" sz="1800">
                <a:solidFill>
                  <a:srgbClr val="666666"/>
                </a:solidFill>
              </a:rPr>
              <a:t>judged</a:t>
            </a:r>
            <a:r>
              <a:rPr lang="en" sz="1800">
                <a:solidFill>
                  <a:srgbClr val="666666"/>
                </a:solidFill>
              </a:rPr>
              <a:t> or </a:t>
            </a:r>
            <a:r>
              <a:rPr i="1" lang="en" sz="1800">
                <a:solidFill>
                  <a:srgbClr val="666666"/>
                </a:solidFill>
              </a:rPr>
              <a:t>hesitant</a:t>
            </a:r>
            <a:r>
              <a:rPr lang="en" sz="1800">
                <a:solidFill>
                  <a:srgbClr val="666666"/>
                </a:solidFill>
              </a:rPr>
              <a:t> on introducing people to the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15" name="Google Shape;615;p47"/>
          <p:cNvSpPr txBox="1"/>
          <p:nvPr>
            <p:ph idx="1" type="body"/>
          </p:nvPr>
        </p:nvSpPr>
        <p:spPr>
          <a:xfrm>
            <a:off x="720000" y="34415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It would be game-changing to…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identify the key </a:t>
            </a:r>
            <a:r>
              <a:rPr i="1" lang="en" sz="1800">
                <a:solidFill>
                  <a:srgbClr val="666666"/>
                </a:solidFill>
              </a:rPr>
              <a:t>misunderstandings</a:t>
            </a:r>
            <a:r>
              <a:rPr lang="en" sz="1800">
                <a:solidFill>
                  <a:srgbClr val="666666"/>
                </a:solidFill>
              </a:rPr>
              <a:t> that separate experienced from inexperienced or hesitant individuals.</a:t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8"/>
          <p:cNvSpPr txBox="1"/>
          <p:nvPr>
            <p:ph type="title"/>
          </p:nvPr>
        </p:nvSpPr>
        <p:spPr>
          <a:xfrm>
            <a:off x="720000" y="3721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INITIAL POV: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1" name="Google Shape;621;p48"/>
          <p:cNvSpPr txBox="1"/>
          <p:nvPr>
            <p:ph idx="1" type="body"/>
          </p:nvPr>
        </p:nvSpPr>
        <p:spPr>
          <a:xfrm>
            <a:off x="720000" y="1007938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met…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Alex, a psychology major at Stanford who enjoys a more </a:t>
            </a:r>
            <a:r>
              <a:rPr i="1" lang="en" sz="1800">
                <a:solidFill>
                  <a:srgbClr val="666666"/>
                </a:solidFill>
              </a:rPr>
              <a:t>adventurous</a:t>
            </a:r>
            <a:r>
              <a:rPr lang="en" sz="1800">
                <a:solidFill>
                  <a:srgbClr val="666666"/>
                </a:solidFill>
              </a:rPr>
              <a:t> nomadic lifestyle.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22" name="Google Shape;622;p48"/>
          <p:cNvSpPr txBox="1"/>
          <p:nvPr>
            <p:ph idx="1" type="body"/>
          </p:nvPr>
        </p:nvSpPr>
        <p:spPr>
          <a:xfrm>
            <a:off x="720000" y="18344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were surprised to realize…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that there is a lot of </a:t>
            </a:r>
            <a:r>
              <a:rPr i="1" lang="en" sz="1800">
                <a:solidFill>
                  <a:srgbClr val="666666"/>
                </a:solidFill>
              </a:rPr>
              <a:t>stigma</a:t>
            </a:r>
            <a:r>
              <a:rPr lang="en" sz="1800">
                <a:solidFill>
                  <a:srgbClr val="666666"/>
                </a:solidFill>
              </a:rPr>
              <a:t> and </a:t>
            </a:r>
            <a:r>
              <a:rPr i="1" lang="en" sz="1800">
                <a:solidFill>
                  <a:srgbClr val="666666"/>
                </a:solidFill>
              </a:rPr>
              <a:t>confusion</a:t>
            </a:r>
            <a:r>
              <a:rPr lang="en" sz="1800">
                <a:solidFill>
                  <a:srgbClr val="666666"/>
                </a:solidFill>
              </a:rPr>
              <a:t> surrounding the festival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23" name="Google Shape;623;p48"/>
          <p:cNvSpPr txBox="1"/>
          <p:nvPr>
            <p:ph idx="1" type="body"/>
          </p:nvPr>
        </p:nvSpPr>
        <p:spPr>
          <a:xfrm>
            <a:off x="720000" y="2661000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6D0F1"/>
                </a:solidFill>
              </a:rPr>
              <a:t>We wonder if this means…</a:t>
            </a:r>
            <a:endParaRPr b="1" sz="2000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</a:t>
            </a:r>
            <a:r>
              <a:rPr lang="en" sz="1800"/>
              <a:t>e’s ever felt </a:t>
            </a:r>
            <a:r>
              <a:rPr i="1" lang="en" sz="1800"/>
              <a:t>judged</a:t>
            </a:r>
            <a:r>
              <a:rPr lang="en" sz="1800"/>
              <a:t> or </a:t>
            </a:r>
            <a:r>
              <a:rPr i="1" lang="en" sz="1800"/>
              <a:t>hesitant</a:t>
            </a:r>
            <a:r>
              <a:rPr lang="en" sz="1800"/>
              <a:t> on introducing people to the scene.</a:t>
            </a:r>
            <a:endParaRPr sz="1800"/>
          </a:p>
        </p:txBody>
      </p:sp>
      <p:sp>
        <p:nvSpPr>
          <p:cNvPr id="624" name="Google Shape;624;p48"/>
          <p:cNvSpPr txBox="1"/>
          <p:nvPr>
            <p:ph idx="1" type="body"/>
          </p:nvPr>
        </p:nvSpPr>
        <p:spPr>
          <a:xfrm>
            <a:off x="720000" y="34415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It would be game-changing to…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identify the key </a:t>
            </a:r>
            <a:r>
              <a:rPr i="1" lang="en" sz="1800">
                <a:solidFill>
                  <a:srgbClr val="666666"/>
                </a:solidFill>
              </a:rPr>
              <a:t>misunderstandings</a:t>
            </a:r>
            <a:r>
              <a:rPr lang="en" sz="1800">
                <a:solidFill>
                  <a:srgbClr val="666666"/>
                </a:solidFill>
              </a:rPr>
              <a:t> that separate experienced from inexperienced or hesitant individuals.</a:t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9"/>
          <p:cNvSpPr txBox="1"/>
          <p:nvPr>
            <p:ph type="title"/>
          </p:nvPr>
        </p:nvSpPr>
        <p:spPr>
          <a:xfrm>
            <a:off x="720000" y="3721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INITIAL POV: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30" name="Google Shape;630;p49"/>
          <p:cNvSpPr txBox="1"/>
          <p:nvPr>
            <p:ph idx="1" type="body"/>
          </p:nvPr>
        </p:nvSpPr>
        <p:spPr>
          <a:xfrm>
            <a:off x="720000" y="1007938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met…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Alex, a psychology major at Stanford who enjoys a more </a:t>
            </a:r>
            <a:r>
              <a:rPr i="1" lang="en" sz="1800">
                <a:solidFill>
                  <a:srgbClr val="666666"/>
                </a:solidFill>
              </a:rPr>
              <a:t>adventurous</a:t>
            </a:r>
            <a:r>
              <a:rPr lang="en" sz="1800">
                <a:solidFill>
                  <a:srgbClr val="666666"/>
                </a:solidFill>
              </a:rPr>
              <a:t> nomadic lifestyle.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31" name="Google Shape;631;p49"/>
          <p:cNvSpPr txBox="1"/>
          <p:nvPr>
            <p:ph idx="1" type="body"/>
          </p:nvPr>
        </p:nvSpPr>
        <p:spPr>
          <a:xfrm>
            <a:off x="720000" y="18344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were surprised to realize…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that there is a lot of </a:t>
            </a:r>
            <a:r>
              <a:rPr i="1" lang="en" sz="1800">
                <a:solidFill>
                  <a:srgbClr val="666666"/>
                </a:solidFill>
              </a:rPr>
              <a:t>stigma</a:t>
            </a:r>
            <a:r>
              <a:rPr lang="en" sz="1800">
                <a:solidFill>
                  <a:srgbClr val="666666"/>
                </a:solidFill>
              </a:rPr>
              <a:t> and </a:t>
            </a:r>
            <a:r>
              <a:rPr i="1" lang="en" sz="1800">
                <a:solidFill>
                  <a:srgbClr val="666666"/>
                </a:solidFill>
              </a:rPr>
              <a:t>confusion</a:t>
            </a:r>
            <a:r>
              <a:rPr lang="en" sz="1800">
                <a:solidFill>
                  <a:srgbClr val="666666"/>
                </a:solidFill>
              </a:rPr>
              <a:t> surrounding the festival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32" name="Google Shape;632;p49"/>
          <p:cNvSpPr txBox="1"/>
          <p:nvPr>
            <p:ph idx="1" type="body"/>
          </p:nvPr>
        </p:nvSpPr>
        <p:spPr>
          <a:xfrm>
            <a:off x="720000" y="2661000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</a:rPr>
              <a:t>We wonder if this means…</a:t>
            </a:r>
            <a:endParaRPr b="1"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h</a:t>
            </a:r>
            <a:r>
              <a:rPr lang="en" sz="1800">
                <a:solidFill>
                  <a:srgbClr val="666666"/>
                </a:solidFill>
              </a:rPr>
              <a:t>e’s ever felt </a:t>
            </a:r>
            <a:r>
              <a:rPr i="1" lang="en" sz="1800">
                <a:solidFill>
                  <a:srgbClr val="666666"/>
                </a:solidFill>
              </a:rPr>
              <a:t>judged</a:t>
            </a:r>
            <a:r>
              <a:rPr lang="en" sz="1800">
                <a:solidFill>
                  <a:srgbClr val="666666"/>
                </a:solidFill>
              </a:rPr>
              <a:t> or </a:t>
            </a:r>
            <a:r>
              <a:rPr i="1" lang="en" sz="1800">
                <a:solidFill>
                  <a:srgbClr val="666666"/>
                </a:solidFill>
              </a:rPr>
              <a:t>hesitant</a:t>
            </a:r>
            <a:r>
              <a:rPr lang="en" sz="1800">
                <a:solidFill>
                  <a:srgbClr val="666666"/>
                </a:solidFill>
              </a:rPr>
              <a:t> on introducing people to the scene.</a:t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633" name="Google Shape;633;p49"/>
          <p:cNvSpPr txBox="1"/>
          <p:nvPr>
            <p:ph idx="1" type="body"/>
          </p:nvPr>
        </p:nvSpPr>
        <p:spPr>
          <a:xfrm>
            <a:off x="720000" y="3441575"/>
            <a:ext cx="77040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6D0F1"/>
                </a:solidFill>
              </a:rPr>
              <a:t>It would be game-changing to…</a:t>
            </a:r>
            <a:endParaRPr b="1" sz="2000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identify the key </a:t>
            </a:r>
            <a:r>
              <a:rPr i="1" lang="en" sz="1800"/>
              <a:t>misunderstandings</a:t>
            </a:r>
            <a:r>
              <a:rPr lang="en" sz="1800"/>
              <a:t> that separate experienced from inexperienced or hesitant individuals.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0"/>
          <p:cNvSpPr txBox="1"/>
          <p:nvPr/>
        </p:nvSpPr>
        <p:spPr>
          <a:xfrm>
            <a:off x="2564700" y="221520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FINAL POVs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1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4" name="Google Shape;644;p51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POV #1: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5" name="Google Shape;645;p51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Alex, a junior at Stanford who started attending festivals by himself before meeting other people in the scene.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46" name="Google Shape;646;p51"/>
          <p:cNvSpPr txBox="1"/>
          <p:nvPr>
            <p:ph idx="1" type="body"/>
          </p:nvPr>
        </p:nvSpPr>
        <p:spPr>
          <a:xfrm>
            <a:off x="2539350" y="18959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he was conscious of the stigmas surrounding the festival scene, describing it as “weird” or “wonky” from an outsider’s perspective.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47" name="Google Shape;647;p51"/>
          <p:cNvSpPr txBox="1"/>
          <p:nvPr>
            <p:ph idx="1" type="body"/>
          </p:nvPr>
        </p:nvSpPr>
        <p:spPr>
          <a:xfrm>
            <a:off x="2549075" y="27478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the lack of knowledge toward festivals contributes to a spread of its misrepresentation and thus dissuades people from attending.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48" name="Google Shape;648;p51"/>
          <p:cNvSpPr txBox="1"/>
          <p:nvPr>
            <p:ph idx="1" type="body"/>
          </p:nvPr>
        </p:nvSpPr>
        <p:spPr>
          <a:xfrm>
            <a:off x="2539338" y="35997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democratize information on festivals to those that lack experience in it.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49" name="Google Shape;649;p51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2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POV #1: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56" name="Google Shape;656;p52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Alex, a junior at Stanford who started attending festivals by himself before meeting other people in the scene.</a:t>
            </a:r>
            <a:endParaRPr/>
          </a:p>
        </p:txBody>
      </p:sp>
      <p:sp>
        <p:nvSpPr>
          <p:cNvPr id="657" name="Google Shape;657;p52"/>
          <p:cNvSpPr txBox="1"/>
          <p:nvPr>
            <p:ph idx="1" type="body"/>
          </p:nvPr>
        </p:nvSpPr>
        <p:spPr>
          <a:xfrm>
            <a:off x="2539350" y="18959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he was conscious of the stigmas surrounding the festival scene, describing it as “weird” or “wonky” from an outsider’s perspective.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58" name="Google Shape;658;p52"/>
          <p:cNvSpPr txBox="1"/>
          <p:nvPr>
            <p:ph idx="1" type="body"/>
          </p:nvPr>
        </p:nvSpPr>
        <p:spPr>
          <a:xfrm>
            <a:off x="2549075" y="27478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the lack of knowledge toward festivals contributes to a spread of its misrepresentation and thus dissuades people from attending.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59" name="Google Shape;659;p52"/>
          <p:cNvSpPr txBox="1"/>
          <p:nvPr>
            <p:ph idx="1" type="body"/>
          </p:nvPr>
        </p:nvSpPr>
        <p:spPr>
          <a:xfrm>
            <a:off x="2539338" y="35997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democratize information on festivals to those that lack experience in it.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60" name="Google Shape;660;p52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3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6" name="Google Shape;666;p53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POV #1: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7" name="Google Shape;667;p53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Alex, a junior at Stanford who started attending festivals by himself before meeting other people in the scene.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68" name="Google Shape;668;p53"/>
          <p:cNvSpPr txBox="1"/>
          <p:nvPr>
            <p:ph idx="1" type="body"/>
          </p:nvPr>
        </p:nvSpPr>
        <p:spPr>
          <a:xfrm>
            <a:off x="2539350" y="18959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 was conscious of the stigmas surrounding the festival scene, describing it as “weird” or “wonky” from an outsider’s perspective.</a:t>
            </a:r>
            <a:endParaRPr/>
          </a:p>
        </p:txBody>
      </p:sp>
      <p:sp>
        <p:nvSpPr>
          <p:cNvPr id="669" name="Google Shape;669;p53"/>
          <p:cNvSpPr txBox="1"/>
          <p:nvPr>
            <p:ph idx="1" type="body"/>
          </p:nvPr>
        </p:nvSpPr>
        <p:spPr>
          <a:xfrm>
            <a:off x="2549075" y="27478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the lack of knowledge toward festivals contributes to a spread of its misrepresentation and thus dissuades people from attending.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70" name="Google Shape;670;p53"/>
          <p:cNvSpPr txBox="1"/>
          <p:nvPr>
            <p:ph idx="1" type="body"/>
          </p:nvPr>
        </p:nvSpPr>
        <p:spPr>
          <a:xfrm>
            <a:off x="2539338" y="35997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democratize information on festivals to those that lack experience in it.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71" name="Google Shape;671;p53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4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7" name="Google Shape;677;p54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POV #1: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8" name="Google Shape;678;p54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Alex, a junior at Stanford who started attending festivals by himself before meeting other people in the scene.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79" name="Google Shape;679;p54"/>
          <p:cNvSpPr txBox="1"/>
          <p:nvPr>
            <p:ph idx="1" type="body"/>
          </p:nvPr>
        </p:nvSpPr>
        <p:spPr>
          <a:xfrm>
            <a:off x="2539350" y="18959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he was conscious of the stigmas surrounding the festival scene, describing it as “weird” or “wonky” from an outsider’s perspective.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80" name="Google Shape;680;p54"/>
          <p:cNvSpPr txBox="1"/>
          <p:nvPr>
            <p:ph idx="1" type="body"/>
          </p:nvPr>
        </p:nvSpPr>
        <p:spPr>
          <a:xfrm>
            <a:off x="2549075" y="27478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lack of knowledge toward festivals contributes to a spread of its misrepresentation and thus dissuades people from attending.</a:t>
            </a:r>
            <a:endParaRPr/>
          </a:p>
        </p:txBody>
      </p:sp>
      <p:sp>
        <p:nvSpPr>
          <p:cNvPr id="681" name="Google Shape;681;p54"/>
          <p:cNvSpPr txBox="1"/>
          <p:nvPr>
            <p:ph idx="1" type="body"/>
          </p:nvPr>
        </p:nvSpPr>
        <p:spPr>
          <a:xfrm>
            <a:off x="2539338" y="35997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democratize information on festivals to those that lack experience in it.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82" name="Google Shape;682;p54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5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8" name="Google Shape;688;p55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POV #1: ALEX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89" name="Google Shape;689;p55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Alex, a junior at Stanford who started attending festivals by himself before meeting other people in the scene.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90" name="Google Shape;690;p55"/>
          <p:cNvSpPr txBox="1"/>
          <p:nvPr>
            <p:ph idx="1" type="body"/>
          </p:nvPr>
        </p:nvSpPr>
        <p:spPr>
          <a:xfrm>
            <a:off x="2539350" y="18959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he was conscious of the stigmas surrounding the festival scene, describing it as “weird” or “wonky” from an outsider’s perspective.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91" name="Google Shape;691;p55"/>
          <p:cNvSpPr txBox="1"/>
          <p:nvPr>
            <p:ph idx="1" type="body"/>
          </p:nvPr>
        </p:nvSpPr>
        <p:spPr>
          <a:xfrm>
            <a:off x="2549075" y="27478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the lack of knowledge toward festivals contributes to a spread of its misrepresentation and thus dissuades people from attending.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92" name="Google Shape;692;p55"/>
          <p:cNvSpPr txBox="1"/>
          <p:nvPr>
            <p:ph idx="1" type="body"/>
          </p:nvPr>
        </p:nvSpPr>
        <p:spPr>
          <a:xfrm>
            <a:off x="2539338" y="35997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democratize information on festivals to those that lack experience in it.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693" name="Google Shape;693;p55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6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99" name="Google Shape;699;p56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#2: DILLON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00" name="Google Shape;700;p56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Dillon, a freshman from UCSC and an introvert who doesn’t listen to music regularly.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01" name="Google Shape;701;p56"/>
          <p:cNvSpPr txBox="1"/>
          <p:nvPr>
            <p:ph idx="1" type="body"/>
          </p:nvPr>
        </p:nvSpPr>
        <p:spPr>
          <a:xfrm>
            <a:off x="2539350" y="1944600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even though he’s not very interested in music, he’d still be willing to attend a music festival with people with similar preferences and interests.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02" name="Google Shape;702;p56"/>
          <p:cNvSpPr txBox="1"/>
          <p:nvPr>
            <p:ph idx="1" type="body"/>
          </p:nvPr>
        </p:nvSpPr>
        <p:spPr>
          <a:xfrm>
            <a:off x="2539350" y="2854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some people go to festivals to spend time with others in a social setting rather than for the music.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03" name="Google Shape;703;p56"/>
          <p:cNvSpPr txBox="1"/>
          <p:nvPr>
            <p:ph idx="1" type="body"/>
          </p:nvPr>
        </p:nvSpPr>
        <p:spPr>
          <a:xfrm>
            <a:off x="2539338" y="35102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connect Dillon with people who are like-minded in his motivations to connect with others at festivals.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04" name="Google Shape;704;p56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7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0" name="Google Shape;710;p57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#2: DILLON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11" name="Google Shape;711;p57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Dillon, a freshman from UCSC and an introvert who doesn’t listen to music regularly.</a:t>
            </a:r>
            <a:endParaRPr/>
          </a:p>
        </p:txBody>
      </p:sp>
      <p:sp>
        <p:nvSpPr>
          <p:cNvPr id="712" name="Google Shape;712;p57"/>
          <p:cNvSpPr txBox="1"/>
          <p:nvPr>
            <p:ph idx="1" type="body"/>
          </p:nvPr>
        </p:nvSpPr>
        <p:spPr>
          <a:xfrm>
            <a:off x="2539350" y="1944600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even though he’s not very interested in music, he’d still be willing to attend a music festival with people with similar preferences and interests.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13" name="Google Shape;713;p57"/>
          <p:cNvSpPr txBox="1"/>
          <p:nvPr>
            <p:ph idx="1" type="body"/>
          </p:nvPr>
        </p:nvSpPr>
        <p:spPr>
          <a:xfrm>
            <a:off x="2539350" y="2854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some people go to festivals to spend time with others in a social setting rather than for the music.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14" name="Google Shape;714;p57"/>
          <p:cNvSpPr txBox="1"/>
          <p:nvPr>
            <p:ph idx="1" type="body"/>
          </p:nvPr>
        </p:nvSpPr>
        <p:spPr>
          <a:xfrm>
            <a:off x="2539338" y="35102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connect Dillon with people who are like-minded in his motivations to connect with others at festivals.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15" name="Google Shape;715;p57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8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21" name="Google Shape;721;p58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#2: DILLON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22" name="Google Shape;722;p58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</a:t>
            </a:r>
            <a:r>
              <a:rPr lang="en">
                <a:solidFill>
                  <a:srgbClr val="666666"/>
                </a:solidFill>
              </a:rPr>
              <a:t>illon, a freshman from UCSC and an introvert who doesn’t listen to music regularly.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23" name="Google Shape;723;p58"/>
          <p:cNvSpPr txBox="1"/>
          <p:nvPr>
            <p:ph idx="1" type="body"/>
          </p:nvPr>
        </p:nvSpPr>
        <p:spPr>
          <a:xfrm>
            <a:off x="2539350" y="1944600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hat even though he’s not very interested in music, he’d still be willing to attend a music festival with people with similar preferences and interests.</a:t>
            </a:r>
            <a:endParaRPr/>
          </a:p>
        </p:txBody>
      </p:sp>
      <p:sp>
        <p:nvSpPr>
          <p:cNvPr id="724" name="Google Shape;724;p58"/>
          <p:cNvSpPr txBox="1"/>
          <p:nvPr>
            <p:ph idx="1" type="body"/>
          </p:nvPr>
        </p:nvSpPr>
        <p:spPr>
          <a:xfrm>
            <a:off x="2539350" y="2854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some people go to festivals to spend time with others in a social setting rather than for the music.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25" name="Google Shape;725;p58"/>
          <p:cNvSpPr txBox="1"/>
          <p:nvPr>
            <p:ph idx="1" type="body"/>
          </p:nvPr>
        </p:nvSpPr>
        <p:spPr>
          <a:xfrm>
            <a:off x="2539338" y="35102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connect Dillon with people who are like-minded in his motivations to connect with others at festivals.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26" name="Google Shape;726;p58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9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2" name="Google Shape;732;p59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#2: DILLON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3" name="Google Shape;733;p59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Dillon, a freshman from UCSC and an introvert who doesn’t listen to music regularly.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34" name="Google Shape;734;p59"/>
          <p:cNvSpPr txBox="1"/>
          <p:nvPr>
            <p:ph idx="1" type="body"/>
          </p:nvPr>
        </p:nvSpPr>
        <p:spPr>
          <a:xfrm>
            <a:off x="2539350" y="1944600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even though he’s not very interested in music, he’d still be willing to attend a music festival with people with similar preferences and interests.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35" name="Google Shape;735;p59"/>
          <p:cNvSpPr txBox="1"/>
          <p:nvPr>
            <p:ph idx="1" type="body"/>
          </p:nvPr>
        </p:nvSpPr>
        <p:spPr>
          <a:xfrm>
            <a:off x="2539350" y="2854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people go to festivals to spend time with others in a social setting rather than for the music.</a:t>
            </a:r>
            <a:endParaRPr/>
          </a:p>
        </p:txBody>
      </p:sp>
      <p:sp>
        <p:nvSpPr>
          <p:cNvPr id="736" name="Google Shape;736;p59"/>
          <p:cNvSpPr txBox="1"/>
          <p:nvPr>
            <p:ph idx="1" type="body"/>
          </p:nvPr>
        </p:nvSpPr>
        <p:spPr>
          <a:xfrm>
            <a:off x="2539338" y="35102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connect Dillon with people who are like-minded in his motivations to connect with others at festivals.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37" name="Google Shape;737;p59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0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43" name="Google Shape;743;p60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#2: DILLON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44" name="Google Shape;744;p60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Dillon, a freshman from UCSC and an introvert who doesn’t listen to music regularly.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45" name="Google Shape;745;p60"/>
          <p:cNvSpPr txBox="1"/>
          <p:nvPr>
            <p:ph idx="1" type="body"/>
          </p:nvPr>
        </p:nvSpPr>
        <p:spPr>
          <a:xfrm>
            <a:off x="2539350" y="1944600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even though he’s not very interested in music, he’d still be willing to attend a music festival with people with similar preferences and interests.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46" name="Google Shape;746;p60"/>
          <p:cNvSpPr txBox="1"/>
          <p:nvPr>
            <p:ph idx="1" type="body"/>
          </p:nvPr>
        </p:nvSpPr>
        <p:spPr>
          <a:xfrm>
            <a:off x="2539350" y="2854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some people go to festivals to spend time with others in a social setting rather than for the music.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47" name="Google Shape;747;p60"/>
          <p:cNvSpPr txBox="1"/>
          <p:nvPr>
            <p:ph idx="1" type="body"/>
          </p:nvPr>
        </p:nvSpPr>
        <p:spPr>
          <a:xfrm>
            <a:off x="2539338" y="35102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connect Dillon with people who are like-minded in his motivations to connect with others at festivals.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48" name="Google Shape;748;p60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1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54" name="Google Shape;754;p61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#3: EDWARD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55" name="Google Shape;755;p61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Edward, a 29-year-old data scientist at TikTok who frequently travels to attend raves and now works as a part-time festival promoter.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2539350" y="2129338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Edward championed the process of festival community elements transcending to non-festival environments.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7" name="Google Shape;757;p61"/>
          <p:cNvSpPr txBox="1"/>
          <p:nvPr>
            <p:ph idx="1" type="body"/>
          </p:nvPr>
        </p:nvSpPr>
        <p:spPr>
          <a:xfrm>
            <a:off x="2539350" y="28742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generational traditions within the festival scene strengthen the bonds between attendees.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8" name="Google Shape;758;p61"/>
          <p:cNvSpPr txBox="1"/>
          <p:nvPr>
            <p:ph idx="1" type="body"/>
          </p:nvPr>
        </p:nvSpPr>
        <p:spPr>
          <a:xfrm>
            <a:off x="2539338" y="35977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nourish the festival and non-festival scene by intermixing the values between both communities.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9" name="Google Shape;759;p61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2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65" name="Google Shape;765;p62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#3: EDWARD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66" name="Google Shape;766;p62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Edward, a 29-year-old data scientist at TikTok who frequently travels to attend raves and now works as a part-time festival promoter.</a:t>
            </a:r>
            <a:endParaRPr/>
          </a:p>
        </p:txBody>
      </p:sp>
      <p:sp>
        <p:nvSpPr>
          <p:cNvPr id="767" name="Google Shape;767;p62"/>
          <p:cNvSpPr txBox="1"/>
          <p:nvPr>
            <p:ph idx="1" type="body"/>
          </p:nvPr>
        </p:nvSpPr>
        <p:spPr>
          <a:xfrm>
            <a:off x="2539350" y="2129338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Edward championed the process of festival community elements transcending to non-festival environments.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68" name="Google Shape;768;p62"/>
          <p:cNvSpPr txBox="1"/>
          <p:nvPr>
            <p:ph idx="1" type="body"/>
          </p:nvPr>
        </p:nvSpPr>
        <p:spPr>
          <a:xfrm>
            <a:off x="2539350" y="28742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generational traditions within the festival scene strengthen the bonds between attendees.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69" name="Google Shape;769;p62"/>
          <p:cNvSpPr txBox="1"/>
          <p:nvPr>
            <p:ph idx="1" type="body"/>
          </p:nvPr>
        </p:nvSpPr>
        <p:spPr>
          <a:xfrm>
            <a:off x="2539338" y="35977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nourish the festival and non-festival scene by intermixing the values between both communities.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70" name="Google Shape;770;p62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3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76" name="Google Shape;776;p63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#3: EDWARD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77" name="Google Shape;777;p63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Edward, a 29-year-old data scientist at TikTok who frequently travels to attend raves and now works as a part-time festival promoter.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78" name="Google Shape;778;p63"/>
          <p:cNvSpPr txBox="1"/>
          <p:nvPr>
            <p:ph idx="1" type="body"/>
          </p:nvPr>
        </p:nvSpPr>
        <p:spPr>
          <a:xfrm>
            <a:off x="2539350" y="2129338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Edward championed the process of festival community elements transcending to non-festival environments.</a:t>
            </a:r>
            <a:endParaRPr/>
          </a:p>
        </p:txBody>
      </p:sp>
      <p:sp>
        <p:nvSpPr>
          <p:cNvPr id="779" name="Google Shape;779;p63"/>
          <p:cNvSpPr txBox="1"/>
          <p:nvPr>
            <p:ph idx="1" type="body"/>
          </p:nvPr>
        </p:nvSpPr>
        <p:spPr>
          <a:xfrm>
            <a:off x="2539350" y="28742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generational traditions within the festival scene strengthen the bonds between attendees.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80" name="Google Shape;780;p63"/>
          <p:cNvSpPr txBox="1"/>
          <p:nvPr>
            <p:ph idx="1" type="body"/>
          </p:nvPr>
        </p:nvSpPr>
        <p:spPr>
          <a:xfrm>
            <a:off x="2539338" y="35977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nourish the festival and non-festival scene by intermixing the values between both communities.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81" name="Google Shape;781;p63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4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7" name="Google Shape;787;p64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#3: EDWARD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8" name="Google Shape;788;p64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Edward, a 29-year-old data scientist at TikTok who frequently travels to attend raves and now works as a part-time festival promoter.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89" name="Google Shape;789;p64"/>
          <p:cNvSpPr txBox="1"/>
          <p:nvPr>
            <p:ph idx="1" type="body"/>
          </p:nvPr>
        </p:nvSpPr>
        <p:spPr>
          <a:xfrm>
            <a:off x="2539350" y="2129338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Edward championed the process of festival community elements transcending to non-festival environments.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90" name="Google Shape;790;p64"/>
          <p:cNvSpPr txBox="1"/>
          <p:nvPr>
            <p:ph idx="1" type="body"/>
          </p:nvPr>
        </p:nvSpPr>
        <p:spPr>
          <a:xfrm>
            <a:off x="2539350" y="28742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generational traditions within the festival scene strengthen the bonds between attendees.</a:t>
            </a:r>
            <a:endParaRPr/>
          </a:p>
        </p:txBody>
      </p:sp>
      <p:sp>
        <p:nvSpPr>
          <p:cNvPr id="791" name="Google Shape;791;p64"/>
          <p:cNvSpPr txBox="1"/>
          <p:nvPr>
            <p:ph idx="1" type="body"/>
          </p:nvPr>
        </p:nvSpPr>
        <p:spPr>
          <a:xfrm>
            <a:off x="2539338" y="35977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It would be game-changing to…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nourish the festival and non-festival scene by intermixing the values between both communities.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92" name="Google Shape;792;p64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65"/>
          <p:cNvSpPr/>
          <p:nvPr/>
        </p:nvSpPr>
        <p:spPr>
          <a:xfrm>
            <a:off x="2434788" y="1109275"/>
            <a:ext cx="4095300" cy="3437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98" name="Google Shape;798;p65"/>
          <p:cNvSpPr txBox="1"/>
          <p:nvPr>
            <p:ph type="title"/>
          </p:nvPr>
        </p:nvSpPr>
        <p:spPr>
          <a:xfrm>
            <a:off x="421100" y="274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POV #3: EDWARD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99" name="Google Shape;799;p65"/>
          <p:cNvSpPr txBox="1"/>
          <p:nvPr>
            <p:ph idx="1" type="body"/>
          </p:nvPr>
        </p:nvSpPr>
        <p:spPr>
          <a:xfrm>
            <a:off x="2539338" y="1240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met…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Edward, a 29-year-old data scientist at TikTok who frequently travels to attend raves and now works as a part-time festival promoter.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0" name="Google Shape;800;p65"/>
          <p:cNvSpPr txBox="1"/>
          <p:nvPr>
            <p:ph idx="1" type="body"/>
          </p:nvPr>
        </p:nvSpPr>
        <p:spPr>
          <a:xfrm>
            <a:off x="2539350" y="2129338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were surprised to realize…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that Edward championed the process of festival community elements transcending to non-festival environments.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1" name="Google Shape;801;p65"/>
          <p:cNvSpPr txBox="1"/>
          <p:nvPr>
            <p:ph idx="1" type="body"/>
          </p:nvPr>
        </p:nvSpPr>
        <p:spPr>
          <a:xfrm>
            <a:off x="2539350" y="28742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We wonder if this means…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generational traditions within the festival scene strengthen the bonds between attendees.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2" name="Google Shape;802;p65"/>
          <p:cNvSpPr txBox="1"/>
          <p:nvPr>
            <p:ph idx="1" type="body"/>
          </p:nvPr>
        </p:nvSpPr>
        <p:spPr>
          <a:xfrm>
            <a:off x="2539338" y="35977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nourish the festival and non-festival scene by intermixing the values between both communities.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3" name="Google Shape;803;p65"/>
          <p:cNvSpPr txBox="1"/>
          <p:nvPr/>
        </p:nvSpPr>
        <p:spPr>
          <a:xfrm>
            <a:off x="5949588" y="1240400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66"/>
          <p:cNvSpPr txBox="1"/>
          <p:nvPr/>
        </p:nvSpPr>
        <p:spPr>
          <a:xfrm>
            <a:off x="2564700" y="221520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TOP 3 HMWs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3" name="Google Shape;813;p67"/>
          <p:cNvCxnSpPr/>
          <p:nvPr/>
        </p:nvCxnSpPr>
        <p:spPr>
          <a:xfrm>
            <a:off x="4941325" y="2598575"/>
            <a:ext cx="419700" cy="0"/>
          </a:xfrm>
          <a:prstGeom prst="straightConnector1">
            <a:avLst/>
          </a:prstGeom>
          <a:noFill/>
          <a:ln cap="flat" cmpd="sng" w="38100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4" name="Google Shape;814;p67"/>
          <p:cNvSpPr txBox="1"/>
          <p:nvPr/>
        </p:nvSpPr>
        <p:spPr>
          <a:xfrm>
            <a:off x="5539975" y="1531800"/>
            <a:ext cx="30324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make festivals feel less overwhelming for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new attendees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</a:t>
            </a:r>
            <a:endParaRPr b="1"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15" name="Google Shape;815;p67"/>
          <p:cNvSpPr txBox="1"/>
          <p:nvPr/>
        </p:nvSpPr>
        <p:spPr>
          <a:xfrm>
            <a:off x="666925" y="281875"/>
            <a:ext cx="5122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ALEX’S POV</a:t>
            </a:r>
            <a:endParaRPr b="1" sz="28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16" name="Google Shape;816;p67"/>
          <p:cNvSpPr/>
          <p:nvPr/>
        </p:nvSpPr>
        <p:spPr>
          <a:xfrm>
            <a:off x="583175" y="897475"/>
            <a:ext cx="4179300" cy="3798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17" name="Google Shape;817;p67"/>
          <p:cNvSpPr txBox="1"/>
          <p:nvPr>
            <p:ph idx="4294967295" type="body"/>
          </p:nvPr>
        </p:nvSpPr>
        <p:spPr>
          <a:xfrm>
            <a:off x="771463" y="909438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Alex, a junior at Stanford who started attending festivals by himself before meeting other people in the scene.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18" name="Google Shape;818;p67"/>
          <p:cNvSpPr txBox="1"/>
          <p:nvPr>
            <p:ph idx="4294967295" type="body"/>
          </p:nvPr>
        </p:nvSpPr>
        <p:spPr>
          <a:xfrm>
            <a:off x="781200" y="186267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he was conscious of the stigmas surrounding the festival scene, describing it as “</a:t>
            </a:r>
            <a:r>
              <a:rPr lang="en">
                <a:solidFill>
                  <a:srgbClr val="FFFFFF"/>
                </a:solidFill>
              </a:rPr>
              <a:t>weird</a:t>
            </a:r>
            <a:r>
              <a:rPr lang="en">
                <a:solidFill>
                  <a:srgbClr val="FFFFFF"/>
                </a:solidFill>
              </a:rPr>
              <a:t>” or “</a:t>
            </a:r>
            <a:r>
              <a:rPr lang="en">
                <a:solidFill>
                  <a:srgbClr val="FFFFFF"/>
                </a:solidFill>
              </a:rPr>
              <a:t>wonky</a:t>
            </a:r>
            <a:r>
              <a:rPr lang="en">
                <a:solidFill>
                  <a:srgbClr val="FFFFFF"/>
                </a:solidFill>
              </a:rPr>
              <a:t>” from an </a:t>
            </a:r>
            <a:r>
              <a:rPr lang="en">
                <a:solidFill>
                  <a:srgbClr val="FFFFFF"/>
                </a:solidFill>
              </a:rPr>
              <a:t>outsider’s perspective</a:t>
            </a:r>
            <a:r>
              <a:rPr lang="en">
                <a:solidFill>
                  <a:srgbClr val="FFFFFF"/>
                </a:solidFill>
              </a:rPr>
              <a:t>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19" name="Google Shape;819;p67"/>
          <p:cNvSpPr txBox="1"/>
          <p:nvPr>
            <p:ph idx="4294967295" type="body"/>
          </p:nvPr>
        </p:nvSpPr>
        <p:spPr>
          <a:xfrm>
            <a:off x="781200" y="2815913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the lack of knowledge toward festivals contributes to a spread of its misrepresentation and thus dissuades people from attending.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20" name="Google Shape;820;p67"/>
          <p:cNvSpPr txBox="1"/>
          <p:nvPr>
            <p:ph idx="4294967295" type="body"/>
          </p:nvPr>
        </p:nvSpPr>
        <p:spPr>
          <a:xfrm>
            <a:off x="771463" y="37747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democratize information on festivals to those that lack experience in it.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21" name="Google Shape;821;p67"/>
          <p:cNvSpPr txBox="1"/>
          <p:nvPr/>
        </p:nvSpPr>
        <p:spPr>
          <a:xfrm>
            <a:off x="4192188" y="1055725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6" name="Google Shape;826;p68"/>
          <p:cNvCxnSpPr/>
          <p:nvPr/>
        </p:nvCxnSpPr>
        <p:spPr>
          <a:xfrm>
            <a:off x="4941325" y="2598575"/>
            <a:ext cx="419700" cy="0"/>
          </a:xfrm>
          <a:prstGeom prst="straightConnector1">
            <a:avLst/>
          </a:prstGeom>
          <a:noFill/>
          <a:ln cap="flat" cmpd="sng" w="38100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7" name="Google Shape;827;p68"/>
          <p:cNvSpPr txBox="1"/>
          <p:nvPr/>
        </p:nvSpPr>
        <p:spPr>
          <a:xfrm>
            <a:off x="5539975" y="1531800"/>
            <a:ext cx="30324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enhance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connection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and social interaction at festivals?</a:t>
            </a:r>
            <a:endParaRPr b="1"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28" name="Google Shape;828;p68"/>
          <p:cNvSpPr/>
          <p:nvPr/>
        </p:nvSpPr>
        <p:spPr>
          <a:xfrm>
            <a:off x="666925" y="944400"/>
            <a:ext cx="4095300" cy="35847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29" name="Google Shape;829;p68"/>
          <p:cNvSpPr txBox="1"/>
          <p:nvPr>
            <p:ph idx="4294967295" type="body"/>
          </p:nvPr>
        </p:nvSpPr>
        <p:spPr>
          <a:xfrm>
            <a:off x="771463" y="102692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Dillon, a freshman from UCSC and an </a:t>
            </a:r>
            <a:r>
              <a:rPr lang="en"/>
              <a:t>introvert</a:t>
            </a:r>
            <a:r>
              <a:rPr lang="en"/>
              <a:t> who doesn’t listen to music regularly.</a:t>
            </a:r>
            <a:endParaRPr/>
          </a:p>
        </p:txBody>
      </p:sp>
      <p:sp>
        <p:nvSpPr>
          <p:cNvPr id="830" name="Google Shape;830;p68"/>
          <p:cNvSpPr txBox="1"/>
          <p:nvPr>
            <p:ph idx="4294967295" type="body"/>
          </p:nvPr>
        </p:nvSpPr>
        <p:spPr>
          <a:xfrm>
            <a:off x="771475" y="1730675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even though he’s not very interested in music, he’d still be </a:t>
            </a:r>
            <a:r>
              <a:rPr lang="en"/>
              <a:t>willing to attend a music festival </a:t>
            </a:r>
            <a:r>
              <a:rPr lang="en"/>
              <a:t>with people with similar preferences and interests.</a:t>
            </a:r>
            <a:endParaRPr/>
          </a:p>
        </p:txBody>
      </p:sp>
      <p:sp>
        <p:nvSpPr>
          <p:cNvPr id="831" name="Google Shape;831;p68"/>
          <p:cNvSpPr txBox="1"/>
          <p:nvPr>
            <p:ph idx="4294967295" type="body"/>
          </p:nvPr>
        </p:nvSpPr>
        <p:spPr>
          <a:xfrm>
            <a:off x="771475" y="2738525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people go to festivals to spend time with others in a social setting rather than for the music.</a:t>
            </a:r>
            <a:endParaRPr/>
          </a:p>
        </p:txBody>
      </p:sp>
      <p:sp>
        <p:nvSpPr>
          <p:cNvPr id="832" name="Google Shape;832;p68"/>
          <p:cNvSpPr txBox="1"/>
          <p:nvPr>
            <p:ph idx="4294967295" type="body"/>
          </p:nvPr>
        </p:nvSpPr>
        <p:spPr>
          <a:xfrm>
            <a:off x="771463" y="351055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Dillon with people who are like-minded in his motivation to connect with others at festivals.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68"/>
          <p:cNvSpPr txBox="1"/>
          <p:nvPr/>
        </p:nvSpPr>
        <p:spPr>
          <a:xfrm>
            <a:off x="4181713" y="1075525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34" name="Google Shape;834;p68"/>
          <p:cNvSpPr txBox="1"/>
          <p:nvPr/>
        </p:nvSpPr>
        <p:spPr>
          <a:xfrm>
            <a:off x="666925" y="281875"/>
            <a:ext cx="5122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DILLON’S POV</a:t>
            </a:r>
            <a:endParaRPr b="1" sz="28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9" name="Google Shape;839;p69"/>
          <p:cNvCxnSpPr/>
          <p:nvPr/>
        </p:nvCxnSpPr>
        <p:spPr>
          <a:xfrm>
            <a:off x="4941325" y="2598575"/>
            <a:ext cx="419700" cy="0"/>
          </a:xfrm>
          <a:prstGeom prst="straightConnector1">
            <a:avLst/>
          </a:prstGeom>
          <a:noFill/>
          <a:ln cap="flat" cmpd="sng" w="38100">
            <a:solidFill>
              <a:srgbClr val="E6D0F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0" name="Google Shape;840;p69"/>
          <p:cNvSpPr txBox="1"/>
          <p:nvPr/>
        </p:nvSpPr>
        <p:spPr>
          <a:xfrm>
            <a:off x="5539975" y="1531800"/>
            <a:ext cx="30324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How might we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promote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the niche festival scene through its </a:t>
            </a:r>
            <a:r>
              <a:rPr b="1" i="1" lang="en" sz="1900">
                <a:solidFill>
                  <a:srgbClr val="E6D0F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traditions</a:t>
            </a:r>
            <a:r>
              <a:rPr b="1" lang="en" sz="19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?</a:t>
            </a:r>
            <a:endParaRPr b="1" sz="19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41" name="Google Shape;841;p69"/>
          <p:cNvSpPr txBox="1"/>
          <p:nvPr/>
        </p:nvSpPr>
        <p:spPr>
          <a:xfrm>
            <a:off x="666925" y="281875"/>
            <a:ext cx="5122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EDWARD’S</a:t>
            </a:r>
            <a:r>
              <a:rPr b="1" lang="en" sz="2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POV</a:t>
            </a:r>
            <a:endParaRPr b="1" sz="28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42" name="Google Shape;842;p69"/>
          <p:cNvSpPr/>
          <p:nvPr/>
        </p:nvSpPr>
        <p:spPr>
          <a:xfrm>
            <a:off x="602600" y="897475"/>
            <a:ext cx="4159500" cy="37971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43" name="Google Shape;843;p69"/>
          <p:cNvSpPr txBox="1"/>
          <p:nvPr>
            <p:ph idx="4294967295" type="body"/>
          </p:nvPr>
        </p:nvSpPr>
        <p:spPr>
          <a:xfrm>
            <a:off x="771463" y="997400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met…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Edward, a 29-year-old data scientist at TikTok who frequently travels to attend raves and now works as a part-time festival promoter.</a:t>
            </a:r>
            <a:endParaRPr/>
          </a:p>
        </p:txBody>
      </p:sp>
      <p:sp>
        <p:nvSpPr>
          <p:cNvPr id="844" name="Google Shape;844;p69"/>
          <p:cNvSpPr txBox="1"/>
          <p:nvPr>
            <p:ph idx="4294967295" type="body"/>
          </p:nvPr>
        </p:nvSpPr>
        <p:spPr>
          <a:xfrm>
            <a:off x="771475" y="1973813"/>
            <a:ext cx="3990900" cy="125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were surprised to realize…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Edward championed the process of festival community elements transcending to non-festival environments.</a:t>
            </a:r>
            <a:endParaRPr/>
          </a:p>
        </p:txBody>
      </p:sp>
      <p:sp>
        <p:nvSpPr>
          <p:cNvPr id="845" name="Google Shape;845;p69"/>
          <p:cNvSpPr txBox="1"/>
          <p:nvPr>
            <p:ph idx="4294967295" type="body"/>
          </p:nvPr>
        </p:nvSpPr>
        <p:spPr>
          <a:xfrm>
            <a:off x="771475" y="2922800"/>
            <a:ext cx="39909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We wonder if this means…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generational traditions within the festival scene strengthen the bonds between attendees.</a:t>
            </a:r>
            <a:endParaRPr/>
          </a:p>
        </p:txBody>
      </p:sp>
      <p:sp>
        <p:nvSpPr>
          <p:cNvPr id="846" name="Google Shape;846;p69"/>
          <p:cNvSpPr txBox="1"/>
          <p:nvPr>
            <p:ph idx="4294967295" type="body"/>
          </p:nvPr>
        </p:nvSpPr>
        <p:spPr>
          <a:xfrm>
            <a:off x="771463" y="3699175"/>
            <a:ext cx="3886200" cy="6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E6D0F1"/>
                </a:solidFill>
              </a:rPr>
              <a:t>It would be game-changing to…</a:t>
            </a:r>
            <a:endParaRPr b="1">
              <a:solidFill>
                <a:srgbClr val="E6D0F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nourish the festival and non-festival scene by intermixing the values between both communities.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47" name="Google Shape;847;p69"/>
          <p:cNvSpPr txBox="1"/>
          <p:nvPr/>
        </p:nvSpPr>
        <p:spPr>
          <a:xfrm>
            <a:off x="4181713" y="1084875"/>
            <a:ext cx="759600" cy="2268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POV</a:t>
            </a:r>
            <a:endParaRPr b="1" sz="17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" name="Google Shape;85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12510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70"/>
          <p:cNvSpPr txBox="1"/>
          <p:nvPr>
            <p:ph idx="2" type="title"/>
          </p:nvPr>
        </p:nvSpPr>
        <p:spPr>
          <a:xfrm>
            <a:off x="876100" y="14615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1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4" name="Google Shape;854;p70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SOLUTIONS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855" name="Google Shape;85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257174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70"/>
          <p:cNvSpPr txBox="1"/>
          <p:nvPr>
            <p:ph idx="2" type="title"/>
          </p:nvPr>
        </p:nvSpPr>
        <p:spPr>
          <a:xfrm>
            <a:off x="876100" y="278222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2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857" name="Google Shape;85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59" y="3892393"/>
            <a:ext cx="836324" cy="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70"/>
          <p:cNvSpPr txBox="1"/>
          <p:nvPr>
            <p:ph idx="2" type="title"/>
          </p:nvPr>
        </p:nvSpPr>
        <p:spPr>
          <a:xfrm>
            <a:off x="876100" y="4102875"/>
            <a:ext cx="537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3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9" name="Google Shape;859;p70"/>
          <p:cNvSpPr txBox="1"/>
          <p:nvPr>
            <p:ph type="title"/>
          </p:nvPr>
        </p:nvSpPr>
        <p:spPr>
          <a:xfrm>
            <a:off x="1721600" y="1329550"/>
            <a:ext cx="50451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MATCHMAKING SERVICE WITH PROFILES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0" name="Google Shape;860;p70"/>
          <p:cNvSpPr txBox="1"/>
          <p:nvPr>
            <p:ph type="title"/>
          </p:nvPr>
        </p:nvSpPr>
        <p:spPr>
          <a:xfrm>
            <a:off x="1721600" y="2658050"/>
            <a:ext cx="28503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DIGITAL CONNECTIONS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1" name="Google Shape;861;p70"/>
          <p:cNvSpPr txBox="1"/>
          <p:nvPr>
            <p:ph idx="1" type="subTitle"/>
          </p:nvPr>
        </p:nvSpPr>
        <p:spPr>
          <a:xfrm>
            <a:off x="1721600" y="2946038"/>
            <a:ext cx="6364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Create a digital medium for </a:t>
            </a:r>
            <a:r>
              <a:rPr b="1" lang="en"/>
              <a:t>festival</a:t>
            </a:r>
            <a:r>
              <a:rPr b="1" lang="en"/>
              <a:t> attendees to add each other as friends if have a musical connection.</a:t>
            </a:r>
            <a:endParaRPr b="1"/>
          </a:p>
        </p:txBody>
      </p:sp>
      <p:sp>
        <p:nvSpPr>
          <p:cNvPr id="862" name="Google Shape;862;p70"/>
          <p:cNvSpPr txBox="1"/>
          <p:nvPr>
            <p:ph type="title"/>
          </p:nvPr>
        </p:nvSpPr>
        <p:spPr>
          <a:xfrm>
            <a:off x="1721600" y="3978700"/>
            <a:ext cx="41034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FESTIVAL SCAVENGER HUNT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3" name="Google Shape;863;p70"/>
          <p:cNvSpPr txBox="1"/>
          <p:nvPr>
            <p:ph idx="1" type="subTitle"/>
          </p:nvPr>
        </p:nvSpPr>
        <p:spPr>
          <a:xfrm>
            <a:off x="1721600" y="4266700"/>
            <a:ext cx="5564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Gamify the festival experience to encourage attendees to learn about festival traditions.</a:t>
            </a:r>
            <a:endParaRPr b="1"/>
          </a:p>
        </p:txBody>
      </p:sp>
      <p:sp>
        <p:nvSpPr>
          <p:cNvPr id="864" name="Google Shape;864;p70"/>
          <p:cNvSpPr txBox="1"/>
          <p:nvPr/>
        </p:nvSpPr>
        <p:spPr>
          <a:xfrm>
            <a:off x="1721600" y="1553613"/>
            <a:ext cx="5131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Pair new attendees with more experienced 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-goers based on 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compatibility</a:t>
            </a:r>
            <a:r>
              <a:rPr b="1"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.</a:t>
            </a:r>
            <a:endParaRPr b="1"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71"/>
          <p:cNvSpPr txBox="1"/>
          <p:nvPr>
            <p:ph idx="1" type="subTitle"/>
          </p:nvPr>
        </p:nvSpPr>
        <p:spPr>
          <a:xfrm>
            <a:off x="658950" y="540175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Solution #1</a:t>
            </a:r>
            <a:endParaRPr b="1" sz="2200"/>
          </a:p>
        </p:txBody>
      </p:sp>
      <p:sp>
        <p:nvSpPr>
          <p:cNvPr id="870" name="Google Shape;870;p71"/>
          <p:cNvSpPr/>
          <p:nvPr/>
        </p:nvSpPr>
        <p:spPr>
          <a:xfrm>
            <a:off x="-6275" y="2846600"/>
            <a:ext cx="1940100" cy="229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1" name="Google Shape;871;p71"/>
          <p:cNvSpPr txBox="1"/>
          <p:nvPr>
            <p:ph type="title"/>
          </p:nvPr>
        </p:nvSpPr>
        <p:spPr>
          <a:xfrm>
            <a:off x="605025" y="1031888"/>
            <a:ext cx="7221600" cy="140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MATCHMAKING SERVICE WITH PROFILES</a:t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2" name="Google Shape;872;p71"/>
          <p:cNvSpPr/>
          <p:nvPr/>
        </p:nvSpPr>
        <p:spPr>
          <a:xfrm>
            <a:off x="605025" y="2846625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Have the festival newcomer take a quick questionnaire. Based on the results, match them with an experienced festival-goer.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3" name="Google Shape;873;p71"/>
          <p:cNvSpPr/>
          <p:nvPr/>
        </p:nvSpPr>
        <p:spPr>
          <a:xfrm>
            <a:off x="3984275" y="2846625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Key Assumption: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If we pair new festival attendees with more experienced attendees, it might make them feel less overwhelmed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2"/>
          <p:cNvSpPr txBox="1"/>
          <p:nvPr>
            <p:ph type="title"/>
          </p:nvPr>
        </p:nvSpPr>
        <p:spPr>
          <a:xfrm>
            <a:off x="507300" y="5073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EXPERIENCE PROTOTYPE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9" name="Google Shape;879;p72"/>
          <p:cNvSpPr/>
          <p:nvPr/>
        </p:nvSpPr>
        <p:spPr>
          <a:xfrm>
            <a:off x="507300" y="1080025"/>
            <a:ext cx="4972500" cy="30276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AutoNum type="arabicPeriod"/>
            </a:pP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Provide participant with </a:t>
            </a: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matchmaking form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a hypothetical festival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AutoNum type="alphaLcPeriod"/>
            </a:pP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Input </a:t>
            </a: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preferences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for ideal festival group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AutoNum type="arabicPeriod"/>
            </a:pP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Provide 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participant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hypothetical</a:t>
            </a: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match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based on preferences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AutoNum type="arabicPeriod"/>
            </a:pP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Debrief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880" name="Google Shape;880;p72"/>
          <p:cNvPicPr preferRelativeResize="0"/>
          <p:nvPr/>
        </p:nvPicPr>
        <p:blipFill rotWithShape="1">
          <a:blip r:embed="rId3">
            <a:alphaModFix/>
          </a:blip>
          <a:srcRect b="6736" l="20576" r="20547" t="20667"/>
          <a:stretch/>
        </p:blipFill>
        <p:spPr>
          <a:xfrm>
            <a:off x="5895875" y="1780475"/>
            <a:ext cx="2740823" cy="21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73"/>
          <p:cNvSpPr txBox="1"/>
          <p:nvPr>
            <p:ph type="title"/>
          </p:nvPr>
        </p:nvSpPr>
        <p:spPr>
          <a:xfrm>
            <a:off x="833300" y="9447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86" name="Google Shape;886;p73"/>
          <p:cNvSpPr txBox="1"/>
          <p:nvPr/>
        </p:nvSpPr>
        <p:spPr>
          <a:xfrm>
            <a:off x="507300" y="141600"/>
            <a:ext cx="188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 #1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87" name="Google Shape;887;p73"/>
          <p:cNvSpPr/>
          <p:nvPr/>
        </p:nvSpPr>
        <p:spPr>
          <a:xfrm>
            <a:off x="833300" y="1517400"/>
            <a:ext cx="4972500" cy="26424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"/>
              <a:buChar char="●"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English &amp; design major @ Stanford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"/>
              <a:buChar char="●"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Has gone to Coachella and Head in the Clouds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"/>
              <a:buChar char="○"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Attended with friends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"/>
              <a:buChar char="●"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introverted, doesn’t venture outside of friend group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888" name="Google Shape;888;p73"/>
          <p:cNvPicPr preferRelativeResize="0"/>
          <p:nvPr/>
        </p:nvPicPr>
        <p:blipFill rotWithShape="1">
          <a:blip r:embed="rId3">
            <a:alphaModFix/>
          </a:blip>
          <a:srcRect b="27831" l="14973" r="52276" t="50159"/>
          <a:stretch/>
        </p:blipFill>
        <p:spPr>
          <a:xfrm>
            <a:off x="6925489" y="1843637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89" name="Google Shape;889;p73"/>
          <p:cNvSpPr txBox="1"/>
          <p:nvPr/>
        </p:nvSpPr>
        <p:spPr>
          <a:xfrm>
            <a:off x="6066600" y="3189113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STELLA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74"/>
          <p:cNvSpPr txBox="1"/>
          <p:nvPr>
            <p:ph type="title"/>
          </p:nvPr>
        </p:nvSpPr>
        <p:spPr>
          <a:xfrm>
            <a:off x="480900" y="6822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RESULTS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95" name="Google Shape;895;p74"/>
          <p:cNvSpPr/>
          <p:nvPr/>
        </p:nvSpPr>
        <p:spPr>
          <a:xfrm>
            <a:off x="480900" y="1903550"/>
            <a:ext cx="2364900" cy="258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Felt like it could be a fun experience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Survey didn’t take too much time and easy for participant to fill out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96" name="Google Shape;896;p74"/>
          <p:cNvSpPr txBox="1"/>
          <p:nvPr/>
        </p:nvSpPr>
        <p:spPr>
          <a:xfrm>
            <a:off x="955950" y="1458600"/>
            <a:ext cx="14148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worked?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97" name="Google Shape;897;p74"/>
          <p:cNvSpPr/>
          <p:nvPr/>
        </p:nvSpPr>
        <p:spPr>
          <a:xfrm>
            <a:off x="3389625" y="1903550"/>
            <a:ext cx="2364900" cy="258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Participant felt anxious about going to festival with strangers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Would still feel anxious even if she could meet up with them beforehand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98" name="Google Shape;898;p74"/>
          <p:cNvSpPr txBox="1"/>
          <p:nvPr/>
        </p:nvSpPr>
        <p:spPr>
          <a:xfrm>
            <a:off x="3917475" y="1458600"/>
            <a:ext cx="13092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didn’t?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99" name="Google Shape;899;p74"/>
          <p:cNvSpPr/>
          <p:nvPr/>
        </p:nvSpPr>
        <p:spPr>
          <a:xfrm>
            <a:off x="6298350" y="1903550"/>
            <a:ext cx="2405700" cy="258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There are 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safety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concerns regarding matchmaking services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People want to go to festivals with people they trust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People may prefer a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group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matchmaking service instead - less commitment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00" name="Google Shape;900;p74"/>
          <p:cNvSpPr txBox="1"/>
          <p:nvPr/>
        </p:nvSpPr>
        <p:spPr>
          <a:xfrm>
            <a:off x="7011000" y="1458600"/>
            <a:ext cx="9804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Learnings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75"/>
          <p:cNvSpPr txBox="1"/>
          <p:nvPr>
            <p:ph idx="1" type="subTitle"/>
          </p:nvPr>
        </p:nvSpPr>
        <p:spPr>
          <a:xfrm>
            <a:off x="846175" y="889025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Solution #2</a:t>
            </a:r>
            <a:endParaRPr b="1" sz="2200"/>
          </a:p>
        </p:txBody>
      </p:sp>
      <p:sp>
        <p:nvSpPr>
          <p:cNvPr id="906" name="Google Shape;906;p75"/>
          <p:cNvSpPr/>
          <p:nvPr/>
        </p:nvSpPr>
        <p:spPr>
          <a:xfrm>
            <a:off x="-6275" y="2846600"/>
            <a:ext cx="1940100" cy="229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07" name="Google Shape;907;p75"/>
          <p:cNvSpPr txBox="1"/>
          <p:nvPr>
            <p:ph type="title"/>
          </p:nvPr>
        </p:nvSpPr>
        <p:spPr>
          <a:xfrm>
            <a:off x="582025" y="1197300"/>
            <a:ext cx="7232400" cy="7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DIGITAL CONNECTIONS</a:t>
            </a:r>
            <a:endParaRPr sz="49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08" name="Google Shape;908;p75"/>
          <p:cNvSpPr/>
          <p:nvPr/>
        </p:nvSpPr>
        <p:spPr>
          <a:xfrm>
            <a:off x="4774150" y="257175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Key Assumption: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process of choosing friends based on their music taste will</a:t>
            </a: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likely evoke some emotional resonance that will allow the user to make accurate predictions of shared interests and values 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09" name="Google Shape;909;p75"/>
          <p:cNvSpPr/>
          <p:nvPr/>
        </p:nvSpPr>
        <p:spPr>
          <a:xfrm>
            <a:off x="846175" y="257175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Connecting festival-goers using common music taste as a basis for fostering community.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10" name="Google Shape;910;p75"/>
          <p:cNvSpPr/>
          <p:nvPr/>
        </p:nvSpPr>
        <p:spPr>
          <a:xfrm>
            <a:off x="3945775" y="3385350"/>
            <a:ext cx="504900" cy="245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6"/>
          <p:cNvSpPr txBox="1"/>
          <p:nvPr>
            <p:ph type="title"/>
          </p:nvPr>
        </p:nvSpPr>
        <p:spPr>
          <a:xfrm>
            <a:off x="507300" y="687025"/>
            <a:ext cx="416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00">
                <a:latin typeface="Alata"/>
                <a:ea typeface="Alata"/>
                <a:cs typeface="Alata"/>
                <a:sym typeface="Alata"/>
              </a:rPr>
              <a:t>EXPERIENCE PROTOTYPE</a:t>
            </a:r>
            <a:endParaRPr b="0" sz="27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16" name="Google Shape;916;p76"/>
          <p:cNvSpPr txBox="1"/>
          <p:nvPr/>
        </p:nvSpPr>
        <p:spPr>
          <a:xfrm>
            <a:off x="740350" y="402325"/>
            <a:ext cx="188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 #2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17" name="Google Shape;917;p76"/>
          <p:cNvSpPr/>
          <p:nvPr/>
        </p:nvSpPr>
        <p:spPr>
          <a:xfrm>
            <a:off x="507300" y="1419100"/>
            <a:ext cx="4972500" cy="3027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arker Grotesque"/>
              <a:buAutoNum type="arabicPeriod"/>
            </a:pPr>
            <a:r>
              <a:rPr lang="en" sz="1800">
                <a:latin typeface="Darker Grotesque"/>
                <a:ea typeface="Darker Grotesque"/>
                <a:cs typeface="Darker Grotesque"/>
                <a:sym typeface="Darker Grotesque"/>
              </a:rPr>
              <a:t>Ask participants to think about the music they listen to and what they would like to listen to at a festival</a:t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arker Grotesque"/>
              <a:buAutoNum type="arabicPeriod"/>
            </a:pPr>
            <a:r>
              <a:rPr lang="en" sz="1800">
                <a:latin typeface="Darker Grotesque"/>
                <a:ea typeface="Darker Grotesque"/>
                <a:cs typeface="Darker Grotesque"/>
                <a:sym typeface="Darker Grotesque"/>
              </a:rPr>
              <a:t>Show participants a series of spotify playlists and ask them to </a:t>
            </a:r>
            <a:r>
              <a:rPr lang="en" sz="1800">
                <a:latin typeface="Darker Grotesque"/>
                <a:ea typeface="Darker Grotesque"/>
                <a:cs typeface="Darker Grotesque"/>
                <a:sym typeface="Darker Grotesque"/>
              </a:rPr>
              <a:t>choose</a:t>
            </a:r>
            <a:r>
              <a:rPr lang="en" sz="1800">
                <a:latin typeface="Darker Grotesque"/>
                <a:ea typeface="Darker Grotesque"/>
                <a:cs typeface="Darker Grotesque"/>
                <a:sym typeface="Darker Grotesque"/>
              </a:rPr>
              <a:t> who they believe would be the best person to attend a festival with</a:t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arker Grotesque"/>
              <a:buAutoNum type="arabicPeriod"/>
            </a:pPr>
            <a:r>
              <a:rPr lang="en" sz="1800">
                <a:latin typeface="Darker Grotesque"/>
                <a:ea typeface="Darker Grotesque"/>
                <a:cs typeface="Darker Grotesque"/>
                <a:sym typeface="Darker Grotesque"/>
              </a:rPr>
              <a:t>Have them evaluate why they chose that person and what assumptions they made based on the songs shown.</a:t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918" name="Google Shape;91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7100" y="1335225"/>
            <a:ext cx="2931038" cy="30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5450" y="3488125"/>
            <a:ext cx="1042701" cy="87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" name="Google Shape;92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5876" y="2334024"/>
            <a:ext cx="2427974" cy="2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77"/>
          <p:cNvSpPr txBox="1"/>
          <p:nvPr>
            <p:ph type="title"/>
          </p:nvPr>
        </p:nvSpPr>
        <p:spPr>
          <a:xfrm>
            <a:off x="633725" y="4195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PARTICIPANTS FOR SOLUTION #3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26" name="Google Shape;926;p77"/>
          <p:cNvSpPr txBox="1"/>
          <p:nvPr>
            <p:ph idx="5" type="title"/>
          </p:nvPr>
        </p:nvSpPr>
        <p:spPr>
          <a:xfrm>
            <a:off x="227270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SHEDEN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27" name="Google Shape;927;p77"/>
          <p:cNvSpPr txBox="1"/>
          <p:nvPr>
            <p:ph idx="1" type="subTitle"/>
          </p:nvPr>
        </p:nvSpPr>
        <p:spPr>
          <a:xfrm>
            <a:off x="1732250" y="3025725"/>
            <a:ext cx="26463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CS Student @ Stanford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Interested in attending festivals and concerts, </a:t>
            </a:r>
            <a:r>
              <a:rPr lang="en"/>
              <a:t>listens to music frequently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928" name="Google Shape;92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425" y="2290825"/>
            <a:ext cx="2425701" cy="2408084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77"/>
          <p:cNvSpPr txBox="1"/>
          <p:nvPr>
            <p:ph idx="3" type="title"/>
          </p:nvPr>
        </p:nvSpPr>
        <p:spPr>
          <a:xfrm>
            <a:off x="526982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RAINA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30" name="Google Shape;930;p77"/>
          <p:cNvSpPr txBox="1"/>
          <p:nvPr>
            <p:ph idx="1" type="subTitle"/>
          </p:nvPr>
        </p:nvSpPr>
        <p:spPr>
          <a:xfrm>
            <a:off x="4859675" y="3025725"/>
            <a:ext cx="25671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IR Student @ Stanford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Doesn’t have a diverse music playlist, but loves music</a:t>
            </a:r>
            <a:endParaRPr b="1"/>
          </a:p>
        </p:txBody>
      </p:sp>
      <p:cxnSp>
        <p:nvCxnSpPr>
          <p:cNvPr id="931" name="Google Shape;931;p77"/>
          <p:cNvCxnSpPr/>
          <p:nvPr/>
        </p:nvCxnSpPr>
        <p:spPr>
          <a:xfrm>
            <a:off x="3807175" y="2010775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2" name="Google Shape;932;p77"/>
          <p:cNvPicPr preferRelativeResize="0"/>
          <p:nvPr/>
        </p:nvPicPr>
        <p:blipFill rotWithShape="1">
          <a:blip r:embed="rId4">
            <a:alphaModFix/>
          </a:blip>
          <a:srcRect b="62904" l="12486" r="52652" t="13669"/>
          <a:stretch/>
        </p:blipFill>
        <p:spPr>
          <a:xfrm>
            <a:off x="2414289" y="1388862"/>
            <a:ext cx="1282200" cy="1240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33" name="Google Shape;933;p77"/>
          <p:cNvPicPr preferRelativeResize="0"/>
          <p:nvPr/>
        </p:nvPicPr>
        <p:blipFill rotWithShape="1">
          <a:blip r:embed="rId4">
            <a:alphaModFix/>
          </a:blip>
          <a:srcRect b="62904" l="12486" r="52652" t="13669"/>
          <a:stretch/>
        </p:blipFill>
        <p:spPr>
          <a:xfrm>
            <a:off x="5391139" y="139382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34" name="Google Shape;934;p77"/>
          <p:cNvSpPr/>
          <p:nvPr/>
        </p:nvSpPr>
        <p:spPr>
          <a:xfrm>
            <a:off x="2558750" y="1532713"/>
            <a:ext cx="993300" cy="952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35" name="Google Shape;935;p77"/>
          <p:cNvSpPr/>
          <p:nvPr/>
        </p:nvSpPr>
        <p:spPr>
          <a:xfrm>
            <a:off x="5535600" y="1532700"/>
            <a:ext cx="993300" cy="952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936" name="Google Shape;936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000" y="1624188"/>
            <a:ext cx="906500" cy="76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4888" y="1578461"/>
            <a:ext cx="861022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8"/>
          <p:cNvSpPr txBox="1"/>
          <p:nvPr>
            <p:ph type="title"/>
          </p:nvPr>
        </p:nvSpPr>
        <p:spPr>
          <a:xfrm>
            <a:off x="655875" y="5883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>
                <a:latin typeface="Alata"/>
                <a:ea typeface="Alata"/>
                <a:cs typeface="Alata"/>
                <a:sym typeface="Alata"/>
              </a:rPr>
              <a:t>RESULTS</a:t>
            </a:r>
            <a:endParaRPr b="0" sz="2600"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43" name="Google Shape;943;p78"/>
          <p:cNvSpPr txBox="1"/>
          <p:nvPr/>
        </p:nvSpPr>
        <p:spPr>
          <a:xfrm>
            <a:off x="699525" y="344275"/>
            <a:ext cx="188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 #2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44" name="Google Shape;944;p78"/>
          <p:cNvSpPr/>
          <p:nvPr/>
        </p:nvSpPr>
        <p:spPr>
          <a:xfrm>
            <a:off x="460425" y="1606000"/>
            <a:ext cx="23649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When experience </a:t>
            </a: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was able to play the songs, the person felt confident about choosing a person based on their playlist</a:t>
            </a:r>
            <a:endParaRPr sz="16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arker Grotesque"/>
              <a:buChar char="●"/>
            </a:pP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This could be a quick and fun way to measure compatibility</a:t>
            </a:r>
            <a:endParaRPr sz="16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45" name="Google Shape;945;p78"/>
          <p:cNvSpPr txBox="1"/>
          <p:nvPr/>
        </p:nvSpPr>
        <p:spPr>
          <a:xfrm>
            <a:off x="935475" y="1161050"/>
            <a:ext cx="14148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worked?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46" name="Google Shape;946;p78"/>
          <p:cNvSpPr/>
          <p:nvPr/>
        </p:nvSpPr>
        <p:spPr>
          <a:xfrm>
            <a:off x="3369150" y="1606000"/>
            <a:ext cx="23649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Participants who weren’t 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familiar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with the music in the playlists ended up choosing arbitrarily 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Setting the prototype via Google forms limited interactibility with the songs– less information available to user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47" name="Google Shape;947;p78"/>
          <p:cNvSpPr txBox="1"/>
          <p:nvPr/>
        </p:nvSpPr>
        <p:spPr>
          <a:xfrm>
            <a:off x="3897000" y="1161050"/>
            <a:ext cx="13092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didn’t?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48" name="Google Shape;948;p78"/>
          <p:cNvSpPr/>
          <p:nvPr/>
        </p:nvSpPr>
        <p:spPr>
          <a:xfrm>
            <a:off x="6277875" y="1606000"/>
            <a:ext cx="24057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arker Grotesque"/>
              <a:buChar char="●"/>
            </a:pP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Music taste can be a great tool to bring people together</a:t>
            </a:r>
            <a:endParaRPr sz="16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arker Grotesque"/>
              <a:buChar char="●"/>
            </a:pP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May not be a strong </a:t>
            </a: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enough</a:t>
            </a: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 indicator of </a:t>
            </a: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compatibility</a:t>
            </a:r>
            <a:r>
              <a:rPr lang="en" sz="1600">
                <a:latin typeface="Darker Grotesque"/>
                <a:ea typeface="Darker Grotesque"/>
                <a:cs typeface="Darker Grotesque"/>
                <a:sym typeface="Darker Grotesque"/>
              </a:rPr>
              <a:t> but when paired with other matchmaking techniques, can increase accuracy</a:t>
            </a:r>
            <a:endParaRPr sz="16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49" name="Google Shape;949;p78"/>
          <p:cNvSpPr txBox="1"/>
          <p:nvPr/>
        </p:nvSpPr>
        <p:spPr>
          <a:xfrm>
            <a:off x="6990525" y="1161050"/>
            <a:ext cx="9804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lata"/>
                <a:ea typeface="Alata"/>
                <a:cs typeface="Alata"/>
                <a:sym typeface="Alata"/>
              </a:rPr>
              <a:t>Learnings</a:t>
            </a:r>
            <a:endParaRPr sz="7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9"/>
          <p:cNvSpPr txBox="1"/>
          <p:nvPr>
            <p:ph idx="1" type="subTitle"/>
          </p:nvPr>
        </p:nvSpPr>
        <p:spPr>
          <a:xfrm>
            <a:off x="231300" y="199975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Solution #3</a:t>
            </a:r>
            <a:endParaRPr b="1" sz="2200"/>
          </a:p>
        </p:txBody>
      </p:sp>
      <p:sp>
        <p:nvSpPr>
          <p:cNvPr id="955" name="Google Shape;955;p79"/>
          <p:cNvSpPr/>
          <p:nvPr/>
        </p:nvSpPr>
        <p:spPr>
          <a:xfrm>
            <a:off x="-6275" y="2846600"/>
            <a:ext cx="1940100" cy="2296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6" name="Google Shape;956;p79"/>
          <p:cNvSpPr txBox="1"/>
          <p:nvPr>
            <p:ph type="title"/>
          </p:nvPr>
        </p:nvSpPr>
        <p:spPr>
          <a:xfrm>
            <a:off x="1310550" y="816525"/>
            <a:ext cx="6522900" cy="140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latin typeface="Alata"/>
                <a:ea typeface="Alata"/>
                <a:cs typeface="Alata"/>
                <a:sym typeface="Alata"/>
              </a:rPr>
              <a:t>FESTIVAL SCAVENGER HUNT</a:t>
            </a:r>
            <a:endParaRPr sz="49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57" name="Google Shape;957;p79"/>
          <p:cNvSpPr/>
          <p:nvPr/>
        </p:nvSpPr>
        <p:spPr>
          <a:xfrm>
            <a:off x="4035475" y="257175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Key Assumption: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user will be more receptive to potentially foreign festival traditions and new experiences, making attendance more exciting for new users.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8" name="Google Shape;958;p79"/>
          <p:cNvSpPr/>
          <p:nvPr/>
        </p:nvSpPr>
        <p:spPr>
          <a:xfrm>
            <a:off x="846175" y="2571750"/>
            <a:ext cx="2702400" cy="1872900"/>
          </a:xfrm>
          <a:prstGeom prst="roundRect">
            <a:avLst>
              <a:gd fmla="val 16667" name="adj"/>
            </a:avLst>
          </a:prstGeom>
          <a:solidFill>
            <a:srgbClr val="FFFFFF">
              <a:alpha val="938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</a:t>
            </a:r>
            <a:r>
              <a:rPr b="1"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:</a:t>
            </a:r>
            <a:endParaRPr b="1"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Gamifying the festival experience by rewarding points for capturing specific moments/festival objects on camera. </a:t>
            </a:r>
            <a:endParaRPr sz="18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80"/>
          <p:cNvSpPr txBox="1"/>
          <p:nvPr>
            <p:ph type="title"/>
          </p:nvPr>
        </p:nvSpPr>
        <p:spPr>
          <a:xfrm>
            <a:off x="507300" y="5915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EXPERIENCE PROTOTYPE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4" name="Google Shape;964;p80"/>
          <p:cNvSpPr/>
          <p:nvPr/>
        </p:nvSpPr>
        <p:spPr>
          <a:xfrm>
            <a:off x="507300" y="1419100"/>
            <a:ext cx="4972500" cy="3027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Darker Grotesque"/>
              <a:buAutoNum type="arabicPeriod"/>
            </a:pP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Ask participants to describe what they imagine when they hear the word festival</a:t>
            </a:r>
            <a:endParaRPr sz="17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Darker Grotesque"/>
              <a:buAutoNum type="arabicPeriod"/>
            </a:pP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Show participants the smaller pictures of individual items significant to festivals and ask for opinions</a:t>
            </a:r>
            <a:endParaRPr sz="17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Darker Grotesque"/>
              <a:buAutoNum type="arabicPeriod"/>
            </a:pP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Inform </a:t>
            </a: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participants about items.</a:t>
            </a:r>
            <a:endParaRPr sz="17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Darker Grotesque"/>
              <a:buAutoNum type="arabicPeriod"/>
            </a:pP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Ask participants to find item in picture of a festival</a:t>
            </a:r>
            <a:endParaRPr sz="17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SzPts val="1750"/>
              <a:buFont typeface="Darker Grotesque"/>
              <a:buAutoNum type="arabicPeriod"/>
            </a:pPr>
            <a:r>
              <a:rPr lang="en" sz="1750">
                <a:latin typeface="Darker Grotesque"/>
                <a:ea typeface="Darker Grotesque"/>
                <a:cs typeface="Darker Grotesque"/>
                <a:sym typeface="Darker Grotesque"/>
              </a:rPr>
              <a:t>Debrief their emotions behind the activity and how their perception of festivals were after the prototype. </a:t>
            </a:r>
            <a:endParaRPr sz="175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965" name="Google Shape;965;p80"/>
          <p:cNvPicPr preferRelativeResize="0"/>
          <p:nvPr/>
        </p:nvPicPr>
        <p:blipFill rotWithShape="1">
          <a:blip r:embed="rId3">
            <a:alphaModFix/>
          </a:blip>
          <a:srcRect b="6736" l="20576" r="20547" t="20667"/>
          <a:stretch/>
        </p:blipFill>
        <p:spPr>
          <a:xfrm>
            <a:off x="5895875" y="1780475"/>
            <a:ext cx="2740823" cy="21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5876" y="1780475"/>
            <a:ext cx="2740825" cy="2304861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80"/>
          <p:cNvSpPr txBox="1"/>
          <p:nvPr/>
        </p:nvSpPr>
        <p:spPr>
          <a:xfrm>
            <a:off x="5847300" y="4135775"/>
            <a:ext cx="2634000" cy="2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Picture used for prototype.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5876" y="2334024"/>
            <a:ext cx="2427974" cy="2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1"/>
          <p:cNvSpPr txBox="1"/>
          <p:nvPr>
            <p:ph type="title"/>
          </p:nvPr>
        </p:nvSpPr>
        <p:spPr>
          <a:xfrm>
            <a:off x="633725" y="4195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PARTICIPANTS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74" name="Google Shape;974;p81"/>
          <p:cNvSpPr txBox="1"/>
          <p:nvPr>
            <p:ph idx="5" type="title"/>
          </p:nvPr>
        </p:nvSpPr>
        <p:spPr>
          <a:xfrm>
            <a:off x="227270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EUGENE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975" name="Google Shape;975;p81"/>
          <p:cNvPicPr preferRelativeResize="0"/>
          <p:nvPr/>
        </p:nvPicPr>
        <p:blipFill rotWithShape="1">
          <a:blip r:embed="rId4">
            <a:alphaModFix/>
          </a:blip>
          <a:srcRect b="62904" l="12486" r="52652" t="13669"/>
          <a:stretch/>
        </p:blipFill>
        <p:spPr>
          <a:xfrm>
            <a:off x="2404114" y="138752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76" name="Google Shape;976;p81"/>
          <p:cNvSpPr txBox="1"/>
          <p:nvPr>
            <p:ph idx="1" type="subTitle"/>
          </p:nvPr>
        </p:nvSpPr>
        <p:spPr>
          <a:xfrm>
            <a:off x="1902951" y="3025725"/>
            <a:ext cx="24756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CS Student @ Stanford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Hip-hop/rap enthusiast</a:t>
            </a:r>
            <a:r>
              <a:rPr lang="en"/>
              <a:t> who has only attended Rolling Loud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Prior perception: Large crowds, mosh pits, headbanging</a:t>
            </a:r>
            <a:endParaRPr b="1"/>
          </a:p>
        </p:txBody>
      </p:sp>
      <p:pic>
        <p:nvPicPr>
          <p:cNvPr id="977" name="Google Shape;97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425" y="2290825"/>
            <a:ext cx="2425701" cy="2408084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81"/>
          <p:cNvSpPr txBox="1"/>
          <p:nvPr>
            <p:ph idx="3" type="title"/>
          </p:nvPr>
        </p:nvSpPr>
        <p:spPr>
          <a:xfrm>
            <a:off x="5269829" y="2767652"/>
            <a:ext cx="1628700" cy="2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ata"/>
                <a:ea typeface="Alata"/>
                <a:cs typeface="Alata"/>
                <a:sym typeface="Alata"/>
              </a:rPr>
              <a:t>MARIANNE</a:t>
            </a:r>
            <a:endParaRPr b="1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979" name="Google Shape;979;p81"/>
          <p:cNvPicPr preferRelativeResize="0"/>
          <p:nvPr/>
        </p:nvPicPr>
        <p:blipFill rotWithShape="1">
          <a:blip r:embed="rId4">
            <a:alphaModFix/>
          </a:blip>
          <a:srcRect b="50981" l="50855" r="13791" t="25260"/>
          <a:stretch/>
        </p:blipFill>
        <p:spPr>
          <a:xfrm>
            <a:off x="5401350" y="1387525"/>
            <a:ext cx="1282200" cy="1240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80" name="Google Shape;980;p81"/>
          <p:cNvSpPr txBox="1"/>
          <p:nvPr>
            <p:ph idx="1" type="subTitle"/>
          </p:nvPr>
        </p:nvSpPr>
        <p:spPr>
          <a:xfrm>
            <a:off x="4859675" y="3025725"/>
            <a:ext cx="2567100" cy="15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Makeup artist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Interested in attending festivals</a:t>
            </a:r>
            <a:r>
              <a:rPr lang="en"/>
              <a:t> having done makeup for festival goers yet has never been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Prior perception: People dressed up, lots of lights</a:t>
            </a:r>
            <a:endParaRPr b="1"/>
          </a:p>
        </p:txBody>
      </p:sp>
      <p:cxnSp>
        <p:nvCxnSpPr>
          <p:cNvPr id="981" name="Google Shape;981;p81"/>
          <p:cNvCxnSpPr/>
          <p:nvPr/>
        </p:nvCxnSpPr>
        <p:spPr>
          <a:xfrm>
            <a:off x="3807175" y="2010775"/>
            <a:ext cx="1473300" cy="63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82"/>
          <p:cNvSpPr txBox="1"/>
          <p:nvPr>
            <p:ph type="title"/>
          </p:nvPr>
        </p:nvSpPr>
        <p:spPr>
          <a:xfrm>
            <a:off x="720000" y="5073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FESTIVAL SCAVENGER HUNT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7" name="Google Shape;987;p82"/>
          <p:cNvSpPr txBox="1"/>
          <p:nvPr/>
        </p:nvSpPr>
        <p:spPr>
          <a:xfrm>
            <a:off x="720000" y="141600"/>
            <a:ext cx="1886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Solution #3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88" name="Google Shape;988;p82"/>
          <p:cNvSpPr/>
          <p:nvPr/>
        </p:nvSpPr>
        <p:spPr>
          <a:xfrm>
            <a:off x="460425" y="1606000"/>
            <a:ext cx="23649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Exciting and fun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way to know what to expect at festivals 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Learned new festival terms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and what to keep an eye out for at festivals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Participants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learned about the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meaning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and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value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of traditions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89" name="Google Shape;989;p82"/>
          <p:cNvSpPr txBox="1"/>
          <p:nvPr/>
        </p:nvSpPr>
        <p:spPr>
          <a:xfrm>
            <a:off x="935475" y="1161050"/>
            <a:ext cx="14148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worked?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90" name="Google Shape;990;p82"/>
          <p:cNvSpPr/>
          <p:nvPr/>
        </p:nvSpPr>
        <p:spPr>
          <a:xfrm>
            <a:off x="3369150" y="1606000"/>
            <a:ext cx="23649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Pictures seemed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overwhelming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Some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confusion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on what participants were looking for </a:t>
            </a:r>
            <a:endParaRPr sz="15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Darker Grotesque"/>
              <a:buChar char="●"/>
            </a:pP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Some participants noted that they would be at the 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festival</a:t>
            </a:r>
            <a:r>
              <a:rPr lang="en" sz="1500"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lang="en" sz="1500">
                <a:latin typeface="Darker Grotesque"/>
                <a:ea typeface="Darker Grotesque"/>
                <a:cs typeface="Darker Grotesque"/>
                <a:sym typeface="Darker Grotesque"/>
              </a:rPr>
              <a:t>solely for the music</a:t>
            </a:r>
            <a:endParaRPr b="1" sz="15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91" name="Google Shape;991;p82"/>
          <p:cNvSpPr txBox="1"/>
          <p:nvPr/>
        </p:nvSpPr>
        <p:spPr>
          <a:xfrm>
            <a:off x="3897000" y="1161050"/>
            <a:ext cx="13092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What didn’t?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92" name="Google Shape;992;p82"/>
          <p:cNvSpPr/>
          <p:nvPr/>
        </p:nvSpPr>
        <p:spPr>
          <a:xfrm>
            <a:off x="6277875" y="1606000"/>
            <a:ext cx="2405700" cy="3049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Darker Grotesque"/>
              <a:buChar char="●"/>
            </a:pPr>
            <a:r>
              <a:rPr b="1" lang="en" sz="1450">
                <a:latin typeface="Darker Grotesque"/>
                <a:ea typeface="Darker Grotesque"/>
                <a:cs typeface="Darker Grotesque"/>
                <a:sym typeface="Darker Grotesque"/>
              </a:rPr>
              <a:t>Assumption was</a:t>
            </a:r>
            <a:r>
              <a:rPr lang="en" sz="1450"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lang="en" sz="1450">
                <a:latin typeface="Darker Grotesque"/>
                <a:ea typeface="Darker Grotesque"/>
                <a:cs typeface="Darker Grotesque"/>
                <a:sym typeface="Darker Grotesque"/>
              </a:rPr>
              <a:t>valid</a:t>
            </a:r>
            <a:endParaRPr sz="14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Darker Grotesque"/>
              <a:buChar char="●"/>
            </a:pPr>
            <a:r>
              <a:rPr lang="en" sz="1450">
                <a:latin typeface="Darker Grotesque"/>
                <a:ea typeface="Darker Grotesque"/>
                <a:cs typeface="Darker Grotesque"/>
                <a:sym typeface="Darker Grotesque"/>
              </a:rPr>
              <a:t>Users don’t know what to look for if they are new to the scene </a:t>
            </a:r>
            <a:endParaRPr sz="145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SzPts val="1450"/>
              <a:buFont typeface="Darker Grotesque"/>
              <a:buChar char="●"/>
            </a:pPr>
            <a:r>
              <a:rPr b="1" lang="en" sz="1450">
                <a:latin typeface="Darker Grotesque"/>
                <a:ea typeface="Darker Grotesque"/>
                <a:cs typeface="Darker Grotesque"/>
                <a:sym typeface="Darker Grotesque"/>
              </a:rPr>
              <a:t>Meaning</a:t>
            </a:r>
            <a:r>
              <a:rPr lang="en" sz="1450">
                <a:latin typeface="Darker Grotesque"/>
                <a:ea typeface="Darker Grotesque"/>
                <a:cs typeface="Darker Grotesque"/>
                <a:sym typeface="Darker Grotesque"/>
              </a:rPr>
              <a:t> behind traditions/customs (kandi, totems, etc.) are important to </a:t>
            </a:r>
            <a:r>
              <a:rPr b="1" lang="en" sz="1450">
                <a:latin typeface="Darker Grotesque"/>
                <a:ea typeface="Darker Grotesque"/>
                <a:cs typeface="Darker Grotesque"/>
                <a:sym typeface="Darker Grotesque"/>
              </a:rPr>
              <a:t>realizing community values</a:t>
            </a:r>
            <a:r>
              <a:rPr lang="en" sz="1450">
                <a:latin typeface="Darker Grotesque"/>
                <a:ea typeface="Darker Grotesque"/>
                <a:cs typeface="Darker Grotesque"/>
                <a:sym typeface="Darker Grotesque"/>
              </a:rPr>
              <a:t> within the scene</a:t>
            </a:r>
            <a:endParaRPr sz="145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93" name="Google Shape;993;p82"/>
          <p:cNvSpPr txBox="1"/>
          <p:nvPr/>
        </p:nvSpPr>
        <p:spPr>
          <a:xfrm>
            <a:off x="6990525" y="1161050"/>
            <a:ext cx="980400" cy="284700"/>
          </a:xfrm>
          <a:prstGeom prst="rect">
            <a:avLst/>
          </a:prstGeom>
          <a:solidFill>
            <a:srgbClr val="E6D0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Learnings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83"/>
          <p:cNvSpPr txBox="1"/>
          <p:nvPr/>
        </p:nvSpPr>
        <p:spPr>
          <a:xfrm>
            <a:off x="2216550" y="2215200"/>
            <a:ext cx="47109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WHAT’S NEXT?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84"/>
          <p:cNvSpPr txBox="1"/>
          <p:nvPr/>
        </p:nvSpPr>
        <p:spPr>
          <a:xfrm>
            <a:off x="1081200" y="770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WHAT’S NEXT…</a:t>
            </a:r>
            <a:endParaRPr sz="21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Move forward with a combination of solution 2 and 3.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04" name="Google Shape;1004;p84"/>
          <p:cNvSpPr txBox="1"/>
          <p:nvPr/>
        </p:nvSpPr>
        <p:spPr>
          <a:xfrm>
            <a:off x="1081200" y="2156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ETHICAL IMPLICATIONS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Festivals are expensive—not necessarily an accessible hobby.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05" name="Google Shape;1005;p84"/>
          <p:cNvSpPr txBox="1"/>
          <p:nvPr/>
        </p:nvSpPr>
        <p:spPr>
          <a:xfrm>
            <a:off x="1081200" y="3542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WHO MIGHT IT LEAVE OUT?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People who want to go to a festival with people but don’t have a group.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5"/>
          <p:cNvSpPr txBox="1"/>
          <p:nvPr/>
        </p:nvSpPr>
        <p:spPr>
          <a:xfrm>
            <a:off x="1081200" y="770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WHAT’S NEXT…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Move forward with a combination of solution 2 and 3.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11" name="Google Shape;1011;p85"/>
          <p:cNvSpPr txBox="1"/>
          <p:nvPr/>
        </p:nvSpPr>
        <p:spPr>
          <a:xfrm>
            <a:off x="1081200" y="2156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ETHICAL IMPLICATIONS</a:t>
            </a:r>
            <a:endParaRPr sz="21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Festivals are expensive—not necessarily an accessible hobby.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12" name="Google Shape;1012;p85"/>
          <p:cNvSpPr txBox="1"/>
          <p:nvPr/>
        </p:nvSpPr>
        <p:spPr>
          <a:xfrm>
            <a:off x="1081200" y="3542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WHO MIGHT IT LEAVE OUT?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People who want to go to a festival with people but don’t have a group.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86"/>
          <p:cNvSpPr txBox="1"/>
          <p:nvPr/>
        </p:nvSpPr>
        <p:spPr>
          <a:xfrm>
            <a:off x="1081200" y="770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WHAT’S NEXT…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Move forward with a combination of solution 2 and 3.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18" name="Google Shape;1018;p86"/>
          <p:cNvSpPr txBox="1"/>
          <p:nvPr/>
        </p:nvSpPr>
        <p:spPr>
          <a:xfrm>
            <a:off x="1081200" y="2156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Alata"/>
                <a:ea typeface="Alata"/>
                <a:cs typeface="Alata"/>
                <a:sym typeface="Alata"/>
              </a:rPr>
              <a:t>ETHICAL IMPLICATIONS</a:t>
            </a:r>
            <a:endParaRPr sz="2100">
              <a:solidFill>
                <a:srgbClr val="666666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66666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Festivals are expensive—not necessarily an accessible hobby.</a:t>
            </a:r>
            <a:endParaRPr sz="2100">
              <a:solidFill>
                <a:srgbClr val="666666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19" name="Google Shape;1019;p86"/>
          <p:cNvSpPr txBox="1"/>
          <p:nvPr/>
        </p:nvSpPr>
        <p:spPr>
          <a:xfrm>
            <a:off x="1081200" y="3542100"/>
            <a:ext cx="69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WHO MIGHT IT LEAVE OUT?</a:t>
            </a:r>
            <a:endParaRPr sz="21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People who want to go to a festival with people but don’t have a group.</a:t>
            </a:r>
            <a:endParaRPr sz="21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87"/>
          <p:cNvSpPr txBox="1"/>
          <p:nvPr/>
        </p:nvSpPr>
        <p:spPr>
          <a:xfrm>
            <a:off x="2564700" y="2215200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APPENDIX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Google Shape;102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862" y="1054775"/>
            <a:ext cx="2742524" cy="36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5213" y="1054775"/>
            <a:ext cx="2742524" cy="36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512" y="1054775"/>
            <a:ext cx="2742516" cy="36566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88"/>
          <p:cNvSpPr txBox="1"/>
          <p:nvPr/>
        </p:nvSpPr>
        <p:spPr>
          <a:xfrm>
            <a:off x="2628813" y="136175"/>
            <a:ext cx="40146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HMWs</a:t>
            </a:r>
            <a:endParaRPr b="1" sz="4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Google Shape;103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056513" y="1065113"/>
            <a:ext cx="4017700" cy="30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90"/>
          <p:cNvSpPr txBox="1"/>
          <p:nvPr>
            <p:ph idx="1" type="subTitle"/>
          </p:nvPr>
        </p:nvSpPr>
        <p:spPr>
          <a:xfrm>
            <a:off x="4989325" y="1955775"/>
            <a:ext cx="2907600" cy="41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Questions?</a:t>
            </a:r>
            <a:endParaRPr sz="2100"/>
          </a:p>
        </p:txBody>
      </p:sp>
      <p:sp>
        <p:nvSpPr>
          <p:cNvPr id="1043" name="Google Shape;1043;p90"/>
          <p:cNvSpPr txBox="1"/>
          <p:nvPr>
            <p:ph type="title"/>
          </p:nvPr>
        </p:nvSpPr>
        <p:spPr>
          <a:xfrm>
            <a:off x="4882100" y="1076000"/>
            <a:ext cx="3534900" cy="75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THANKS!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44" name="Google Shape;1044;p90"/>
          <p:cNvSpPr txBox="1"/>
          <p:nvPr>
            <p:ph idx="1" type="subTitle"/>
          </p:nvPr>
        </p:nvSpPr>
        <p:spPr>
          <a:xfrm>
            <a:off x="4989325" y="2835550"/>
            <a:ext cx="29076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Contact us!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sofiakim@stanford.edu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smoua@stanford.edu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tmquach@stanford.edu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6"/>
              </a:rPr>
              <a:t>gabreu@stanford.edu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fectious Disease by Slidesgo">
  <a:themeElements>
    <a:clrScheme name="Simple Light">
      <a:dk1>
        <a:srgbClr val="252525"/>
      </a:dk1>
      <a:lt1>
        <a:srgbClr val="FFFFFF"/>
      </a:lt1>
      <a:dk2>
        <a:srgbClr val="302DEE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