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5143500" cx="9144000"/>
  <p:notesSz cx="6858000" cy="9144000"/>
  <p:embeddedFontLst>
    <p:embeddedFont>
      <p:font typeface="Alata"/>
      <p:regular r:id="rId33"/>
    </p:embeddedFont>
    <p:embeddedFont>
      <p:font typeface="Darker Grotesque"/>
      <p:regular r:id="rId34"/>
      <p:bold r:id="rId35"/>
    </p:embeddedFont>
    <p:embeddedFont>
      <p:font typeface="Darker Grotesque SemiBold"/>
      <p:regular r:id="rId36"/>
      <p:bold r:id="rId37"/>
    </p:embeddedFont>
    <p:embeddedFont>
      <p:font typeface="Notable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Sofia Kim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DFFD849-865E-4866-87D2-A6763787944C}">
  <a:tblStyle styleId="{3DFFD849-865E-4866-87D2-A676378794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Alata-regular.fntdata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DarkerGrotesque-bold.fntdata"/><Relationship Id="rId12" Type="http://schemas.openxmlformats.org/officeDocument/2006/relationships/slide" Target="slides/slide5.xml"/><Relationship Id="rId34" Type="http://schemas.openxmlformats.org/officeDocument/2006/relationships/font" Target="fonts/DarkerGrotesque-regular.fntdata"/><Relationship Id="rId15" Type="http://schemas.openxmlformats.org/officeDocument/2006/relationships/slide" Target="slides/slide8.xml"/><Relationship Id="rId37" Type="http://schemas.openxmlformats.org/officeDocument/2006/relationships/font" Target="fonts/DarkerGrotesqueSemiBold-bold.fntdata"/><Relationship Id="rId14" Type="http://schemas.openxmlformats.org/officeDocument/2006/relationships/slide" Target="slides/slide7.xml"/><Relationship Id="rId36" Type="http://schemas.openxmlformats.org/officeDocument/2006/relationships/font" Target="fonts/DarkerGrotesqueSemiBold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schemas.openxmlformats.org/officeDocument/2006/relationships/font" Target="fonts/Notable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0-20T03:58:17.601">
    <p:pos x="1138" y="887"/>
    <p:text>note: this is not our final logo just putting it in here for the sake of this ppt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m0E4VogikMU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d3f8b02989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d3f8b02989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reminder of who we are..team consists of -&gt; read names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916010dc63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916010dc63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here are the 3 solutions we came up with… the first solution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916010dc6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916010dc6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here are the 3 solutions we came up with… the first solution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4dcc7d3f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4dcc7d3f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4deee2a91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4deee2a91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916010dc6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916010dc6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916010dc6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916010dc6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916dcbde8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916dcbde8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916010dc6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916010dc6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4db9e9ec55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4db9e9ec55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4deee2a91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24deee2a91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916dcbde8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916dcbde8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4deee2a91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4deee2a91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4deee2a91d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4deee2a91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24deee2a91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24deee2a91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4deee2a91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24deee2a91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Establish context, what are we trying to convey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24deee2a91d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24deee2a91d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24deee2a91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24deee2a91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4deee2a91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24deee2a91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4deee2a91d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4deee2a91d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4deee2a91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4deee2a91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4deee2a91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4deee2a91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4deee2a91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4deee2a91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https://youtu.be/m0E4VogikMU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4ae2985b51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4ae2985b51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11" Type="http://schemas.openxmlformats.org/officeDocument/2006/relationships/image" Target="../media/image5.png"/><Relationship Id="rId10" Type="http://schemas.openxmlformats.org/officeDocument/2006/relationships/image" Target="../media/image21.png"/><Relationship Id="rId9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11" Type="http://schemas.openxmlformats.org/officeDocument/2006/relationships/image" Target="../media/image21.png"/><Relationship Id="rId10" Type="http://schemas.openxmlformats.org/officeDocument/2006/relationships/image" Target="../media/image7.png"/><Relationship Id="rId9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2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9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669825" y="1542100"/>
            <a:ext cx="5804400" cy="187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800">
                <a:latin typeface="Notable"/>
                <a:ea typeface="Notable"/>
                <a:cs typeface="Notable"/>
                <a:sym typeface="Notab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669825" y="3412575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347625" y="773662"/>
            <a:ext cx="5176400" cy="39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0">
            <a:off x="-1557954" y="312356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983" y="36892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0096" y="276441"/>
            <a:ext cx="1007800" cy="10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0107" y="396941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3185" y="14310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2810" y="46655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7987" y="4199371"/>
            <a:ext cx="37619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88242" y="3822074"/>
            <a:ext cx="335871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375304">
            <a:off x="-1713400" y="3412576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/>
        </p:nvSpPr>
        <p:spPr>
          <a:xfrm rot="5400000">
            <a:off x="4954524" y="3863200"/>
            <a:ext cx="444153" cy="295051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-425860">
            <a:off x="-397483" y="3153395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356951" y="332225"/>
            <a:ext cx="2476156" cy="4798139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 rot="-1200518">
            <a:off x="4934109" y="177863"/>
            <a:ext cx="444148" cy="295046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4476" y="2479000"/>
            <a:ext cx="4370001" cy="3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3">
            <a:alphaModFix/>
          </a:blip>
          <a:srcRect b="-10244" l="-9039" r="-525" t="679"/>
          <a:stretch/>
        </p:blipFill>
        <p:spPr>
          <a:xfrm>
            <a:off x="-616875" y="-1336000"/>
            <a:ext cx="5937825" cy="44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>
            <p:ph type="title"/>
          </p:nvPr>
        </p:nvSpPr>
        <p:spPr>
          <a:xfrm>
            <a:off x="1978250" y="2611800"/>
            <a:ext cx="3670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1978250" y="1587400"/>
            <a:ext cx="2264700" cy="6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1978250" y="3306663"/>
            <a:ext cx="24267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1" name="Google Shape;3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8607" y="1602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41" y="21653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954" y="606106"/>
            <a:ext cx="711625" cy="90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84608" y="1534684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0954" y="429736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27213" y="-243127"/>
            <a:ext cx="742050" cy="10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3069" y="3588651"/>
            <a:ext cx="1093949" cy="108603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"/>
          <p:cNvSpPr/>
          <p:nvPr/>
        </p:nvSpPr>
        <p:spPr>
          <a:xfrm>
            <a:off x="6248141" y="2853014"/>
            <a:ext cx="3187675" cy="2328225"/>
          </a:xfrm>
          <a:custGeom>
            <a:rect b="b" l="l" r="r" t="t"/>
            <a:pathLst>
              <a:path extrusionOk="0" h="93129" w="127507">
                <a:moveTo>
                  <a:pt x="14052" y="93129"/>
                </a:moveTo>
                <a:cubicBezTo>
                  <a:pt x="11547" y="75621"/>
                  <a:pt x="1416" y="59570"/>
                  <a:pt x="126" y="41931"/>
                </a:cubicBezTo>
                <a:cubicBezTo>
                  <a:pt x="-885" y="28108"/>
                  <a:pt x="7023" y="12345"/>
                  <a:pt x="18557" y="4659"/>
                </a:cubicBezTo>
                <a:cubicBezTo>
                  <a:pt x="23973" y="1050"/>
                  <a:pt x="31183" y="-713"/>
                  <a:pt x="37603" y="358"/>
                </a:cubicBezTo>
                <a:cubicBezTo>
                  <a:pt x="46631" y="1864"/>
                  <a:pt x="54141" y="8493"/>
                  <a:pt x="62997" y="10803"/>
                </a:cubicBezTo>
                <a:cubicBezTo>
                  <a:pt x="76076" y="14215"/>
                  <a:pt x="90433" y="7527"/>
                  <a:pt x="103546" y="10803"/>
                </a:cubicBezTo>
                <a:cubicBezTo>
                  <a:pt x="113202" y="13215"/>
                  <a:pt x="118267" y="24920"/>
                  <a:pt x="127507" y="2862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" name="Google Shape;39;p3"/>
          <p:cNvSpPr/>
          <p:nvPr/>
        </p:nvSpPr>
        <p:spPr>
          <a:xfrm rot="-1423783">
            <a:off x="7079531" y="201401"/>
            <a:ext cx="444157" cy="295052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720000" y="1076275"/>
            <a:ext cx="7704000" cy="3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pic>
        <p:nvPicPr>
          <p:cNvPr id="43" name="Google Shape;4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497818">
            <a:off x="8148134" y="-221765"/>
            <a:ext cx="1473183" cy="146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9050" y="4327724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5451" y="4487384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5010" y="41443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3487" y="2436609"/>
            <a:ext cx="37619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/>
          <p:nvPr/>
        </p:nvSpPr>
        <p:spPr>
          <a:xfrm rot="4497888">
            <a:off x="7957398" y="158957"/>
            <a:ext cx="1320514" cy="844476"/>
          </a:xfrm>
          <a:custGeom>
            <a:rect b="b" l="l" r="r" t="t"/>
            <a:pathLst>
              <a:path extrusionOk="0" h="19503" w="30497">
                <a:moveTo>
                  <a:pt x="29901" y="1"/>
                </a:moveTo>
                <a:lnTo>
                  <a:pt x="29454" y="173"/>
                </a:lnTo>
                <a:cubicBezTo>
                  <a:pt x="30024" y="1712"/>
                  <a:pt x="29851" y="3597"/>
                  <a:pt x="29007" y="5459"/>
                </a:cubicBezTo>
                <a:cubicBezTo>
                  <a:pt x="28213" y="7170"/>
                  <a:pt x="26997" y="8635"/>
                  <a:pt x="25782" y="9975"/>
                </a:cubicBezTo>
                <a:cubicBezTo>
                  <a:pt x="22729" y="13449"/>
                  <a:pt x="18983" y="17171"/>
                  <a:pt x="14243" y="18560"/>
                </a:cubicBezTo>
                <a:cubicBezTo>
                  <a:pt x="13069" y="18899"/>
                  <a:pt x="11920" y="19053"/>
                  <a:pt x="10821" y="19053"/>
                </a:cubicBezTo>
                <a:cubicBezTo>
                  <a:pt x="6607" y="19053"/>
                  <a:pt x="3141" y="16784"/>
                  <a:pt x="1863" y="13969"/>
                </a:cubicBezTo>
                <a:cubicBezTo>
                  <a:pt x="497" y="10991"/>
                  <a:pt x="1142" y="7494"/>
                  <a:pt x="1986" y="3871"/>
                </a:cubicBezTo>
                <a:lnTo>
                  <a:pt x="1539" y="3772"/>
                </a:lnTo>
                <a:cubicBezTo>
                  <a:pt x="672" y="7468"/>
                  <a:pt x="1" y="11041"/>
                  <a:pt x="1440" y="14167"/>
                </a:cubicBezTo>
                <a:cubicBezTo>
                  <a:pt x="2780" y="17121"/>
                  <a:pt x="6402" y="19503"/>
                  <a:pt x="10795" y="19503"/>
                </a:cubicBezTo>
                <a:cubicBezTo>
                  <a:pt x="11937" y="19503"/>
                  <a:pt x="13151" y="19354"/>
                  <a:pt x="14368" y="19007"/>
                </a:cubicBezTo>
                <a:cubicBezTo>
                  <a:pt x="19231" y="17591"/>
                  <a:pt x="23052" y="13796"/>
                  <a:pt x="26129" y="10297"/>
                </a:cubicBezTo>
                <a:cubicBezTo>
                  <a:pt x="27344" y="8907"/>
                  <a:pt x="28610" y="7418"/>
                  <a:pt x="29428" y="5658"/>
                </a:cubicBezTo>
                <a:cubicBezTo>
                  <a:pt x="30321" y="3697"/>
                  <a:pt x="30496" y="1688"/>
                  <a:pt x="299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6951" y="3863213"/>
            <a:ext cx="299835" cy="249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67750" y="1186204"/>
            <a:ext cx="299825" cy="38062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-82950" y="441872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2" name="Google Shape;52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3426" y="2376271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188951"/>
            <a:ext cx="4630225" cy="459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275" y="1188950"/>
            <a:ext cx="4291663" cy="42604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2" type="title"/>
          </p:nvPr>
        </p:nvSpPr>
        <p:spPr>
          <a:xfrm>
            <a:off x="1160313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5"/>
          <p:cNvSpPr txBox="1"/>
          <p:nvPr>
            <p:ph idx="1" type="subTitle"/>
          </p:nvPr>
        </p:nvSpPr>
        <p:spPr>
          <a:xfrm>
            <a:off x="1160325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3" type="title"/>
          </p:nvPr>
        </p:nvSpPr>
        <p:spPr>
          <a:xfrm>
            <a:off x="5481667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" name="Google Shape;60;p5"/>
          <p:cNvSpPr txBox="1"/>
          <p:nvPr>
            <p:ph idx="4" type="subTitle"/>
          </p:nvPr>
        </p:nvSpPr>
        <p:spPr>
          <a:xfrm>
            <a:off x="5481676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61" name="Google Shape;6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428426" y="-228179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773950" y="148245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618640" y="1025322"/>
            <a:ext cx="299835" cy="2494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/>
          <p:nvPr/>
        </p:nvSpPr>
        <p:spPr>
          <a:xfrm rot="10800000">
            <a:off x="8498652" y="-13720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5" name="Google Shape;65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77702" y="1549420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" name="Google Shape;6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99994">
            <a:off x="-115594" y="399117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92174" y="181874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309561" y="3187595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/>
          <p:nvPr/>
        </p:nvSpPr>
        <p:spPr>
          <a:xfrm rot="-4499804">
            <a:off x="-122403" y="399234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Google Shape;73;p6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/>
          <p:nvPr>
            <p:ph type="title"/>
          </p:nvPr>
        </p:nvSpPr>
        <p:spPr>
          <a:xfrm>
            <a:off x="4012550" y="1413275"/>
            <a:ext cx="3564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" type="body"/>
          </p:nvPr>
        </p:nvSpPr>
        <p:spPr>
          <a:xfrm>
            <a:off x="4012550" y="2120725"/>
            <a:ext cx="3322200" cy="16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77" name="Google Shape;7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92149" y="-41905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200" y="13154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707" y="-13379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82" y="62782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891" y="5977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0043" y="975015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/>
          <p:nvPr/>
        </p:nvSpPr>
        <p:spPr>
          <a:xfrm>
            <a:off x="7639550" y="-309016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Google Shape;84;p7"/>
          <p:cNvSpPr/>
          <p:nvPr/>
        </p:nvSpPr>
        <p:spPr>
          <a:xfrm>
            <a:off x="597074" y="-10435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77925" y="972200"/>
            <a:ext cx="4380476" cy="307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491" y="-84022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956" y="1823718"/>
            <a:ext cx="4776394" cy="335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251" y="2877299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1175" y="1540651"/>
            <a:ext cx="1109546" cy="11014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"/>
          <p:cNvSpPr txBox="1"/>
          <p:nvPr>
            <p:ph type="title"/>
          </p:nvPr>
        </p:nvSpPr>
        <p:spPr>
          <a:xfrm>
            <a:off x="716775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92" name="Google Shape;9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298" y="483288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4954" y="1823719"/>
            <a:ext cx="453537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97" name="Google Shape;9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63738" y="2256713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760738" y="-959325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72" y="2556603"/>
            <a:ext cx="2709449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1552" y="84505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054" y="120961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5210" y="17254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8082" y="21415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892" y="1725476"/>
            <a:ext cx="279525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2931" y="667915"/>
            <a:ext cx="297202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61545" y="240799"/>
            <a:ext cx="335871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/>
          <p:nvPr>
            <p:ph type="title"/>
          </p:nvPr>
        </p:nvSpPr>
        <p:spPr>
          <a:xfrm>
            <a:off x="5184350" y="1488950"/>
            <a:ext cx="3234300" cy="20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" name="Google Shape;10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6766" y="2906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081" y="290615"/>
            <a:ext cx="297202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4" name="Google Shape;114;p1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15" name="Google Shape;11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00">
            <a:off x="7244845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/>
          <p:nvPr/>
        </p:nvSpPr>
        <p:spPr>
          <a:xfrm rot="2915582">
            <a:off x="7629358" y="3963850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49393" y="-541900"/>
            <a:ext cx="552848" cy="548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13"/>
          <p:cNvSpPr txBox="1"/>
          <p:nvPr>
            <p:ph hasCustomPrompt="1"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1" name="Google Shape;131;p13"/>
          <p:cNvSpPr txBox="1"/>
          <p:nvPr>
            <p:ph hasCustomPrompt="1"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6" name="Google Shape;136;p13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7" name="Google Shape;137;p13"/>
          <p:cNvSpPr txBox="1"/>
          <p:nvPr>
            <p:ph hasCustomPrompt="1"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3" name="Google Shape;143;p13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4" name="Google Shape;144;p13"/>
          <p:cNvSpPr txBox="1"/>
          <p:nvPr>
            <p:ph hasCustomPrompt="1"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46" name="Google Shape;14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68725" y="-1505788"/>
            <a:ext cx="7647099" cy="759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4"/>
          <p:cNvSpPr txBox="1"/>
          <p:nvPr>
            <p:ph type="title"/>
          </p:nvPr>
        </p:nvSpPr>
        <p:spPr>
          <a:xfrm>
            <a:off x="1021575" y="35224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6" name="Google Shape;156;p14"/>
          <p:cNvSpPr txBox="1"/>
          <p:nvPr>
            <p:ph idx="1" type="subTitle"/>
          </p:nvPr>
        </p:nvSpPr>
        <p:spPr>
          <a:xfrm>
            <a:off x="1021575" y="1089200"/>
            <a:ext cx="5435100" cy="240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57" name="Google Shape;15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051941" y="3908282"/>
            <a:ext cx="1377808" cy="145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189900" y="4132691"/>
            <a:ext cx="666512" cy="70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302484" y="3255388"/>
            <a:ext cx="394928" cy="35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4"/>
          <p:cNvSpPr/>
          <p:nvPr/>
        </p:nvSpPr>
        <p:spPr>
          <a:xfrm flipH="1">
            <a:off x="8144481" y="4036185"/>
            <a:ext cx="1053318" cy="1203826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1" name="Google Shape;1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48562" y="2208863"/>
            <a:ext cx="623472" cy="6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64" name="Google Shape;16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6">
            <a:off x="6618438" y="-184419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419991" y="553228"/>
            <a:ext cx="1135075" cy="8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578977" y="255300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5"/>
          <p:cNvSpPr/>
          <p:nvPr/>
        </p:nvSpPr>
        <p:spPr>
          <a:xfrm rot="900196">
            <a:off x="6632864" y="-14731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8" name="Google Shape;1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99024">
            <a:off x="-806474" y="4403839"/>
            <a:ext cx="3578775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/>
          <p:nvPr/>
        </p:nvSpPr>
        <p:spPr>
          <a:xfrm rot="-10398936">
            <a:off x="-414563" y="4002326"/>
            <a:ext cx="1822846" cy="2231570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idx="1" type="subTitle"/>
          </p:nvPr>
        </p:nvSpPr>
        <p:spPr>
          <a:xfrm>
            <a:off x="720000" y="1634475"/>
            <a:ext cx="4694100" cy="20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3" name="Google Shape;1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634781">
            <a:off x="-619112" y="4507704"/>
            <a:ext cx="3357171" cy="25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108100" y="9335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090" y="-17533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5423901" y="42147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274" y="55618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6677905" y="4116684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"/>
          <p:cNvSpPr/>
          <p:nvPr/>
        </p:nvSpPr>
        <p:spPr>
          <a:xfrm rot="7634507">
            <a:off x="341440" y="4059955"/>
            <a:ext cx="2051088" cy="2406035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Google Shape;180;p16"/>
          <p:cNvSpPr/>
          <p:nvPr/>
        </p:nvSpPr>
        <p:spPr>
          <a:xfrm>
            <a:off x="6990458" y="-14589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>
            <p:ph idx="1" type="subTitle"/>
          </p:nvPr>
        </p:nvSpPr>
        <p:spPr>
          <a:xfrm>
            <a:off x="4892325" y="2955800"/>
            <a:ext cx="2907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3" name="Google Shape;183;p17"/>
          <p:cNvSpPr txBox="1"/>
          <p:nvPr>
            <p:ph type="title"/>
          </p:nvPr>
        </p:nvSpPr>
        <p:spPr>
          <a:xfrm>
            <a:off x="4892325" y="1121500"/>
            <a:ext cx="3534900" cy="16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4" name="Google Shape;18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">
            <a:off x="-2383475" y="1121504"/>
            <a:ext cx="6581850" cy="4978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59471" y="3099213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807289" y="45470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178687" y="667546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419568" y="1044860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/>
          <p:nvPr/>
        </p:nvSpPr>
        <p:spPr>
          <a:xfrm rot="10800000">
            <a:off x="-1011454" y="1422143"/>
            <a:ext cx="4476129" cy="4697007"/>
          </a:xfrm>
          <a:custGeom>
            <a:rect b="b" l="l" r="r" t="t"/>
            <a:pathLst>
              <a:path extrusionOk="0" h="176629" w="168323">
                <a:moveTo>
                  <a:pt x="168323" y="0"/>
                </a:moveTo>
                <a:cubicBezTo>
                  <a:pt x="155295" y="1303"/>
                  <a:pt x="142212" y="5456"/>
                  <a:pt x="130985" y="12192"/>
                </a:cubicBezTo>
                <a:cubicBezTo>
                  <a:pt x="118046" y="19955"/>
                  <a:pt x="109205" y="35903"/>
                  <a:pt x="94409" y="38862"/>
                </a:cubicBezTo>
                <a:cubicBezTo>
                  <a:pt x="82700" y="41204"/>
                  <a:pt x="70179" y="36728"/>
                  <a:pt x="58595" y="39624"/>
                </a:cubicBezTo>
                <a:cubicBezTo>
                  <a:pt x="53992" y="40775"/>
                  <a:pt x="48948" y="45875"/>
                  <a:pt x="44879" y="43434"/>
                </a:cubicBezTo>
                <a:cubicBezTo>
                  <a:pt x="38711" y="39733"/>
                  <a:pt x="36018" y="31926"/>
                  <a:pt x="30401" y="27432"/>
                </a:cubicBezTo>
                <a:cubicBezTo>
                  <a:pt x="23655" y="22035"/>
                  <a:pt x="9285" y="21005"/>
                  <a:pt x="4493" y="28194"/>
                </a:cubicBezTo>
                <a:cubicBezTo>
                  <a:pt x="-3268" y="39835"/>
                  <a:pt x="522" y="57590"/>
                  <a:pt x="6779" y="70104"/>
                </a:cubicBezTo>
                <a:cubicBezTo>
                  <a:pt x="11164" y="78873"/>
                  <a:pt x="21927" y="84214"/>
                  <a:pt x="24305" y="93726"/>
                </a:cubicBezTo>
                <a:cubicBezTo>
                  <a:pt x="26711" y="103349"/>
                  <a:pt x="19853" y="113059"/>
                  <a:pt x="17447" y="122682"/>
                </a:cubicBezTo>
                <a:cubicBezTo>
                  <a:pt x="14736" y="133527"/>
                  <a:pt x="13210" y="146211"/>
                  <a:pt x="18209" y="156210"/>
                </a:cubicBezTo>
                <a:cubicBezTo>
                  <a:pt x="24813" y="169418"/>
                  <a:pt x="43267" y="178450"/>
                  <a:pt x="57833" y="176022"/>
                </a:cubicBezTo>
                <a:cubicBezTo>
                  <a:pt x="68595" y="174228"/>
                  <a:pt x="76853" y="164446"/>
                  <a:pt x="87551" y="162306"/>
                </a:cubicBezTo>
                <a:cubicBezTo>
                  <a:pt x="103586" y="159099"/>
                  <a:pt x="123237" y="166784"/>
                  <a:pt x="136319" y="156972"/>
                </a:cubicBezTo>
                <a:cubicBezTo>
                  <a:pt x="141523" y="153069"/>
                  <a:pt x="146933" y="148043"/>
                  <a:pt x="148511" y="141732"/>
                </a:cubicBezTo>
                <a:cubicBezTo>
                  <a:pt x="149961" y="135932"/>
                  <a:pt x="146151" y="130006"/>
                  <a:pt x="144701" y="124206"/>
                </a:cubicBezTo>
                <a:cubicBezTo>
                  <a:pt x="143455" y="119223"/>
                  <a:pt x="144690" y="113561"/>
                  <a:pt x="146987" y="108966"/>
                </a:cubicBezTo>
                <a:cubicBezTo>
                  <a:pt x="150543" y="101854"/>
                  <a:pt x="160372" y="98298"/>
                  <a:pt x="168323" y="9829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>
            <p:ph idx="1" type="subTitle"/>
          </p:nvPr>
        </p:nvSpPr>
        <p:spPr>
          <a:xfrm>
            <a:off x="1079200" y="2207500"/>
            <a:ext cx="2907600" cy="16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2" name="Google Shape;192;p18"/>
          <p:cNvSpPr txBox="1"/>
          <p:nvPr>
            <p:ph type="title"/>
          </p:nvPr>
        </p:nvSpPr>
        <p:spPr>
          <a:xfrm>
            <a:off x="1079200" y="1294100"/>
            <a:ext cx="3534900" cy="7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3" name="Google Shape;1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08300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886750" y="-4190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7879076" y="23330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7827511" y="3701945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5456522" y="2677644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/>
          <p:nvPr/>
        </p:nvSpPr>
        <p:spPr>
          <a:xfrm rot="10800000">
            <a:off x="-776804" y="3385708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0" name="Google Shape;200;p1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/>
          <p:nvPr>
            <p:ph idx="1" type="subTitle"/>
          </p:nvPr>
        </p:nvSpPr>
        <p:spPr>
          <a:xfrm>
            <a:off x="1265475" y="26490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3" name="Google Shape;203;p19"/>
          <p:cNvSpPr txBox="1"/>
          <p:nvPr>
            <p:ph type="title"/>
          </p:nvPr>
        </p:nvSpPr>
        <p:spPr>
          <a:xfrm>
            <a:off x="1265475" y="14282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4" name="Google Shape;20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441374" y="391187"/>
            <a:ext cx="6036126" cy="42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-2044724" y="-1158762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001076" y="4034400"/>
            <a:ext cx="794999" cy="7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994277" y="460592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285610" y="3866418"/>
            <a:ext cx="453537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/>
          <p:nvPr/>
        </p:nvSpPr>
        <p:spPr>
          <a:xfrm>
            <a:off x="-609600" y="-342900"/>
            <a:ext cx="1822850" cy="2231575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0" name="Google Shape;210;p19"/>
          <p:cNvSpPr/>
          <p:nvPr/>
        </p:nvSpPr>
        <p:spPr>
          <a:xfrm>
            <a:off x="4014042" y="4055681"/>
            <a:ext cx="769111" cy="746644"/>
          </a:xfrm>
          <a:custGeom>
            <a:rect b="b" l="l" r="r" t="t"/>
            <a:pathLst>
              <a:path extrusionOk="0" h="45534" w="46897">
                <a:moveTo>
                  <a:pt x="13786" y="527"/>
                </a:moveTo>
                <a:cubicBezTo>
                  <a:pt x="21534" y="3121"/>
                  <a:pt x="44948" y="20938"/>
                  <a:pt x="46757" y="28379"/>
                </a:cubicBezTo>
                <a:cubicBezTo>
                  <a:pt x="48566" y="35820"/>
                  <a:pt x="32388" y="47766"/>
                  <a:pt x="24640" y="45172"/>
                </a:cubicBezTo>
                <a:cubicBezTo>
                  <a:pt x="16892" y="42578"/>
                  <a:pt x="2079" y="20256"/>
                  <a:pt x="270" y="12815"/>
                </a:cubicBezTo>
                <a:cubicBezTo>
                  <a:pt x="-1539" y="5374"/>
                  <a:pt x="6038" y="-2067"/>
                  <a:pt x="13786" y="527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1">
  <p:cSld name="CUSTOM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 txBox="1"/>
          <p:nvPr>
            <p:ph type="title"/>
          </p:nvPr>
        </p:nvSpPr>
        <p:spPr>
          <a:xfrm>
            <a:off x="1215300" y="132582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3" name="Google Shape;213;p20"/>
          <p:cNvSpPr txBox="1"/>
          <p:nvPr>
            <p:ph idx="1" type="body"/>
          </p:nvPr>
        </p:nvSpPr>
        <p:spPr>
          <a:xfrm>
            <a:off x="1215300" y="1957075"/>
            <a:ext cx="4525800" cy="18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14" name="Google Shape;21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500001">
            <a:off x="5218083" y="2001522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760385">
            <a:off x="-851964" y="-801490"/>
            <a:ext cx="2581097" cy="204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99998">
            <a:off x="348814" y="4329817"/>
            <a:ext cx="556249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99995">
            <a:off x="7782146" y="669777"/>
            <a:ext cx="506026" cy="3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0"/>
          <p:cNvSpPr/>
          <p:nvPr/>
        </p:nvSpPr>
        <p:spPr>
          <a:xfrm rot="6299882">
            <a:off x="7758765" y="668472"/>
            <a:ext cx="552822" cy="367203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"/>
          <p:cNvSpPr/>
          <p:nvPr/>
        </p:nvSpPr>
        <p:spPr>
          <a:xfrm flipH="1" rot="-4335663">
            <a:off x="-489040" y="-750446"/>
            <a:ext cx="1585120" cy="1874883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 2">
  <p:cSld name="CUSTOM_2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" name="Google Shape;222;p21"/>
          <p:cNvSpPr txBox="1"/>
          <p:nvPr>
            <p:ph idx="1" type="body"/>
          </p:nvPr>
        </p:nvSpPr>
        <p:spPr>
          <a:xfrm>
            <a:off x="720000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3" name="Google Shape;223;p21"/>
          <p:cNvSpPr txBox="1"/>
          <p:nvPr>
            <p:ph idx="2" type="body"/>
          </p:nvPr>
        </p:nvSpPr>
        <p:spPr>
          <a:xfrm>
            <a:off x="4847325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24" name="Google Shape;22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2101195" y="3361372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727193">
            <a:off x="5353018" y="-3160358"/>
            <a:ext cx="6230375" cy="47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1"/>
          <p:cNvSpPr/>
          <p:nvPr/>
        </p:nvSpPr>
        <p:spPr>
          <a:xfrm rot="-5327153">
            <a:off x="6969319" y="-3281388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-394775" y="1755468"/>
            <a:ext cx="707142" cy="70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5721" y="4492899"/>
            <a:ext cx="342079" cy="339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1"/>
          <p:cNvSpPr/>
          <p:nvPr/>
        </p:nvSpPr>
        <p:spPr>
          <a:xfrm rot="2700000">
            <a:off x="-286211" y="1842283"/>
            <a:ext cx="540609" cy="578955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30" name="Google Shape;2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5858" y="3781275"/>
            <a:ext cx="319989" cy="31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3" name="Google Shape;233;p22"/>
          <p:cNvSpPr txBox="1"/>
          <p:nvPr>
            <p:ph idx="2" type="title"/>
          </p:nvPr>
        </p:nvSpPr>
        <p:spPr>
          <a:xfrm>
            <a:off x="720000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4" name="Google Shape;234;p22"/>
          <p:cNvSpPr txBox="1"/>
          <p:nvPr>
            <p:ph idx="1" type="subTitle"/>
          </p:nvPr>
        </p:nvSpPr>
        <p:spPr>
          <a:xfrm>
            <a:off x="72000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5" name="Google Shape;235;p22"/>
          <p:cNvSpPr txBox="1"/>
          <p:nvPr>
            <p:ph idx="3" type="title"/>
          </p:nvPr>
        </p:nvSpPr>
        <p:spPr>
          <a:xfrm>
            <a:off x="3543244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6" name="Google Shape;236;p22"/>
          <p:cNvSpPr txBox="1"/>
          <p:nvPr>
            <p:ph idx="4" type="subTitle"/>
          </p:nvPr>
        </p:nvSpPr>
        <p:spPr>
          <a:xfrm>
            <a:off x="354325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7" name="Google Shape;237;p22"/>
          <p:cNvSpPr txBox="1"/>
          <p:nvPr>
            <p:ph idx="5" type="title"/>
          </p:nvPr>
        </p:nvSpPr>
        <p:spPr>
          <a:xfrm>
            <a:off x="6366511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8" name="Google Shape;238;p22"/>
          <p:cNvSpPr txBox="1"/>
          <p:nvPr>
            <p:ph idx="6" type="subTitle"/>
          </p:nvPr>
        </p:nvSpPr>
        <p:spPr>
          <a:xfrm>
            <a:off x="6366524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39" name="Google Shape;23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22491" y="422327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39613">
            <a:off x="7254791" y="-347290"/>
            <a:ext cx="2581097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 flipH="1" rot="164249">
            <a:off x="7752780" y="-399873"/>
            <a:ext cx="1585139" cy="1874884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7" name="Google Shape;247;p23"/>
          <p:cNvSpPr txBox="1"/>
          <p:nvPr>
            <p:ph idx="2" type="title"/>
          </p:nvPr>
        </p:nvSpPr>
        <p:spPr>
          <a:xfrm>
            <a:off x="720000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8" name="Google Shape;248;p23"/>
          <p:cNvSpPr txBox="1"/>
          <p:nvPr>
            <p:ph idx="1" type="subTitle"/>
          </p:nvPr>
        </p:nvSpPr>
        <p:spPr>
          <a:xfrm>
            <a:off x="720000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9" name="Google Shape;249;p23"/>
          <p:cNvSpPr txBox="1"/>
          <p:nvPr>
            <p:ph idx="3" type="title"/>
          </p:nvPr>
        </p:nvSpPr>
        <p:spPr>
          <a:xfrm>
            <a:off x="3543244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0" name="Google Shape;250;p23"/>
          <p:cNvSpPr txBox="1"/>
          <p:nvPr>
            <p:ph idx="4" type="subTitle"/>
          </p:nvPr>
        </p:nvSpPr>
        <p:spPr>
          <a:xfrm>
            <a:off x="3543251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1" name="Google Shape;251;p23"/>
          <p:cNvSpPr txBox="1"/>
          <p:nvPr>
            <p:ph idx="5" type="title"/>
          </p:nvPr>
        </p:nvSpPr>
        <p:spPr>
          <a:xfrm>
            <a:off x="6366511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2" name="Google Shape;252;p23"/>
          <p:cNvSpPr txBox="1"/>
          <p:nvPr>
            <p:ph idx="6" type="subTitle"/>
          </p:nvPr>
        </p:nvSpPr>
        <p:spPr>
          <a:xfrm>
            <a:off x="6366525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53" name="Google Shape;25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392736">
            <a:off x="4654459" y="-2003871"/>
            <a:ext cx="4801033" cy="322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" name="Google Shape;259;p24"/>
          <p:cNvSpPr txBox="1"/>
          <p:nvPr>
            <p:ph idx="2" type="title"/>
          </p:nvPr>
        </p:nvSpPr>
        <p:spPr>
          <a:xfrm>
            <a:off x="1862213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0" name="Google Shape;260;p24"/>
          <p:cNvSpPr txBox="1"/>
          <p:nvPr>
            <p:ph idx="1" type="subTitle"/>
          </p:nvPr>
        </p:nvSpPr>
        <p:spPr>
          <a:xfrm>
            <a:off x="1862213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1" name="Google Shape;261;p24"/>
          <p:cNvSpPr txBox="1"/>
          <p:nvPr>
            <p:ph idx="3" type="title"/>
          </p:nvPr>
        </p:nvSpPr>
        <p:spPr>
          <a:xfrm>
            <a:off x="6194091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2" name="Google Shape;262;p24"/>
          <p:cNvSpPr txBox="1"/>
          <p:nvPr>
            <p:ph idx="4" type="subTitle"/>
          </p:nvPr>
        </p:nvSpPr>
        <p:spPr>
          <a:xfrm>
            <a:off x="6194091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3" name="Google Shape;263;p24"/>
          <p:cNvSpPr txBox="1"/>
          <p:nvPr>
            <p:ph idx="5" type="title"/>
          </p:nvPr>
        </p:nvSpPr>
        <p:spPr>
          <a:xfrm>
            <a:off x="1862213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4" name="Google Shape;264;p24"/>
          <p:cNvSpPr txBox="1"/>
          <p:nvPr>
            <p:ph idx="6" type="subTitle"/>
          </p:nvPr>
        </p:nvSpPr>
        <p:spPr>
          <a:xfrm>
            <a:off x="1862213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5" name="Google Shape;265;p24"/>
          <p:cNvSpPr txBox="1"/>
          <p:nvPr>
            <p:ph idx="7" type="title"/>
          </p:nvPr>
        </p:nvSpPr>
        <p:spPr>
          <a:xfrm>
            <a:off x="6194091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6" name="Google Shape;266;p24"/>
          <p:cNvSpPr txBox="1"/>
          <p:nvPr>
            <p:ph idx="8" type="subTitle"/>
          </p:nvPr>
        </p:nvSpPr>
        <p:spPr>
          <a:xfrm>
            <a:off x="6194091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67" name="Google Shape;26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63533">
            <a:off x="-1215554" y="4267698"/>
            <a:ext cx="3578776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4"/>
          <p:cNvSpPr/>
          <p:nvPr/>
        </p:nvSpPr>
        <p:spPr>
          <a:xfrm rot="-9863346">
            <a:off x="-718546" y="3798524"/>
            <a:ext cx="1822829" cy="2231549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69" name="Google Shape;2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591149">
            <a:off x="5121544" y="-3247033"/>
            <a:ext cx="6230374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/>
          <p:nvPr/>
        </p:nvSpPr>
        <p:spPr>
          <a:xfrm rot="-4191120">
            <a:off x="6605260" y="-3393184"/>
            <a:ext cx="2980307" cy="5775050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25"/>
          <p:cNvSpPr txBox="1"/>
          <p:nvPr>
            <p:ph idx="2" type="title"/>
          </p:nvPr>
        </p:nvSpPr>
        <p:spPr>
          <a:xfrm>
            <a:off x="720000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6" name="Google Shape;276;p25"/>
          <p:cNvSpPr txBox="1"/>
          <p:nvPr>
            <p:ph idx="1" type="subTitle"/>
          </p:nvPr>
        </p:nvSpPr>
        <p:spPr>
          <a:xfrm>
            <a:off x="720000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7" name="Google Shape;277;p25"/>
          <p:cNvSpPr txBox="1"/>
          <p:nvPr>
            <p:ph idx="3" type="title"/>
          </p:nvPr>
        </p:nvSpPr>
        <p:spPr>
          <a:xfrm>
            <a:off x="3513608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8" name="Google Shape;278;p25"/>
          <p:cNvSpPr txBox="1"/>
          <p:nvPr>
            <p:ph idx="4" type="subTitle"/>
          </p:nvPr>
        </p:nvSpPr>
        <p:spPr>
          <a:xfrm>
            <a:off x="3513608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9" name="Google Shape;279;p25"/>
          <p:cNvSpPr txBox="1"/>
          <p:nvPr>
            <p:ph idx="5" type="title"/>
          </p:nvPr>
        </p:nvSpPr>
        <p:spPr>
          <a:xfrm>
            <a:off x="720000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0" name="Google Shape;280;p25"/>
          <p:cNvSpPr txBox="1"/>
          <p:nvPr>
            <p:ph idx="6" type="subTitle"/>
          </p:nvPr>
        </p:nvSpPr>
        <p:spPr>
          <a:xfrm>
            <a:off x="720000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1" name="Google Shape;281;p25"/>
          <p:cNvSpPr txBox="1"/>
          <p:nvPr>
            <p:ph idx="7" type="title"/>
          </p:nvPr>
        </p:nvSpPr>
        <p:spPr>
          <a:xfrm>
            <a:off x="3513608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2" name="Google Shape;282;p25"/>
          <p:cNvSpPr txBox="1"/>
          <p:nvPr>
            <p:ph idx="8" type="subTitle"/>
          </p:nvPr>
        </p:nvSpPr>
        <p:spPr>
          <a:xfrm>
            <a:off x="3513608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3" name="Google Shape;283;p25"/>
          <p:cNvSpPr txBox="1"/>
          <p:nvPr>
            <p:ph idx="9" type="title"/>
          </p:nvPr>
        </p:nvSpPr>
        <p:spPr>
          <a:xfrm>
            <a:off x="6307211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4" name="Google Shape;284;p25"/>
          <p:cNvSpPr txBox="1"/>
          <p:nvPr>
            <p:ph idx="13" type="subTitle"/>
          </p:nvPr>
        </p:nvSpPr>
        <p:spPr>
          <a:xfrm>
            <a:off x="6307211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5" name="Google Shape;285;p25"/>
          <p:cNvSpPr txBox="1"/>
          <p:nvPr>
            <p:ph idx="14" type="title"/>
          </p:nvPr>
        </p:nvSpPr>
        <p:spPr>
          <a:xfrm>
            <a:off x="6307211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6" name="Google Shape;286;p25"/>
          <p:cNvSpPr txBox="1"/>
          <p:nvPr>
            <p:ph idx="15" type="subTitle"/>
          </p:nvPr>
        </p:nvSpPr>
        <p:spPr>
          <a:xfrm>
            <a:off x="6307211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87" name="Google Shape;28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727193">
            <a:off x="5312043" y="-3037483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-2329795" y="3304210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/>
          <p:nvPr/>
        </p:nvSpPr>
        <p:spPr>
          <a:xfrm rot="-5327153">
            <a:off x="6928344" y="-3158513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"/>
          <p:cNvSpPr txBox="1"/>
          <p:nvPr>
            <p:ph hasCustomPrompt="1" type="title"/>
          </p:nvPr>
        </p:nvSpPr>
        <p:spPr>
          <a:xfrm>
            <a:off x="8088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4" name="Google Shape;294;p26"/>
          <p:cNvSpPr txBox="1"/>
          <p:nvPr>
            <p:ph idx="1" type="subTitle"/>
          </p:nvPr>
        </p:nvSpPr>
        <p:spPr>
          <a:xfrm>
            <a:off x="808850" y="351407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5" name="Google Shape;295;p26"/>
          <p:cNvSpPr txBox="1"/>
          <p:nvPr>
            <p:ph hasCustomPrompt="1" idx="2" type="title"/>
          </p:nvPr>
        </p:nvSpPr>
        <p:spPr>
          <a:xfrm>
            <a:off x="34906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6" name="Google Shape;296;p26"/>
          <p:cNvSpPr txBox="1"/>
          <p:nvPr>
            <p:ph idx="3" type="subTitle"/>
          </p:nvPr>
        </p:nvSpPr>
        <p:spPr>
          <a:xfrm>
            <a:off x="3490650" y="3514072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7" name="Google Shape;297;p26"/>
          <p:cNvSpPr txBox="1"/>
          <p:nvPr>
            <p:ph hasCustomPrompt="1" idx="4" type="title"/>
          </p:nvPr>
        </p:nvSpPr>
        <p:spPr>
          <a:xfrm>
            <a:off x="61724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8" name="Google Shape;298;p26"/>
          <p:cNvSpPr txBox="1"/>
          <p:nvPr>
            <p:ph idx="5" type="subTitle"/>
          </p:nvPr>
        </p:nvSpPr>
        <p:spPr>
          <a:xfrm>
            <a:off x="6172450" y="351412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26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00" name="Google Shape;30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795325" y="407902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150802" y="67220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671078" y="23491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775304">
            <a:off x="7363017" y="4066422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/>
          <p:nvPr/>
        </p:nvSpPr>
        <p:spPr>
          <a:xfrm rot="-5825860">
            <a:off x="7710834" y="3900894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5" name="Google Shape;30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6177001" y="-490730"/>
            <a:ext cx="1046050" cy="103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6"/>
          <p:cNvSpPr/>
          <p:nvPr/>
        </p:nvSpPr>
        <p:spPr>
          <a:xfrm rot="8100000">
            <a:off x="6262733" y="-362313"/>
            <a:ext cx="799717" cy="856442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7"/>
          <p:cNvSpPr txBox="1"/>
          <p:nvPr>
            <p:ph type="ctrTitle"/>
          </p:nvPr>
        </p:nvSpPr>
        <p:spPr>
          <a:xfrm>
            <a:off x="3657513" y="4412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9" name="Google Shape;309;p27"/>
          <p:cNvSpPr txBox="1"/>
          <p:nvPr>
            <p:ph idx="1" type="subTitle"/>
          </p:nvPr>
        </p:nvSpPr>
        <p:spPr>
          <a:xfrm>
            <a:off x="3657525" y="1960479"/>
            <a:ext cx="2620200" cy="8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0" name="Google Shape;310;p27"/>
          <p:cNvSpPr txBox="1"/>
          <p:nvPr>
            <p:ph idx="2" type="title"/>
          </p:nvPr>
        </p:nvSpPr>
        <p:spPr>
          <a:xfrm>
            <a:off x="3657525" y="1293613"/>
            <a:ext cx="2649300" cy="7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1" name="Google Shape;311;p27"/>
          <p:cNvSpPr txBox="1"/>
          <p:nvPr/>
        </p:nvSpPr>
        <p:spPr>
          <a:xfrm>
            <a:off x="3657525" y="3784825"/>
            <a:ext cx="413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312" name="Google Shape;3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2130413" y="13424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700000">
            <a:off x="8086221" y="282198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8268795" y="1795408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640164" y="3725932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0424696">
            <a:off x="7685001" y="-1293619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7"/>
          <p:cNvSpPr/>
          <p:nvPr/>
        </p:nvSpPr>
        <p:spPr>
          <a:xfrm rot="10374140">
            <a:off x="8141820" y="-49104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 rot="10800000">
            <a:off x="-95169" y="-517824"/>
            <a:ext cx="2980308" cy="577505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79975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03362" y="-17502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391051" y="20412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08461" y="3425470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215572" y="721869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7" name="Google Shape;327;p28"/>
          <p:cNvSpPr/>
          <p:nvPr/>
        </p:nvSpPr>
        <p:spPr>
          <a:xfrm>
            <a:off x="-336850" y="3425475"/>
            <a:ext cx="1230075" cy="1766350"/>
          </a:xfrm>
          <a:custGeom>
            <a:rect b="b" l="l" r="r" t="t"/>
            <a:pathLst>
              <a:path extrusionOk="0" h="70654" w="49203">
                <a:moveTo>
                  <a:pt x="0" y="0"/>
                </a:moveTo>
                <a:cubicBezTo>
                  <a:pt x="12049" y="0"/>
                  <a:pt x="25991" y="3282"/>
                  <a:pt x="33995" y="12288"/>
                </a:cubicBezTo>
                <a:cubicBezTo>
                  <a:pt x="41310" y="20518"/>
                  <a:pt x="42575" y="32687"/>
                  <a:pt x="45054" y="43416"/>
                </a:cubicBezTo>
                <a:cubicBezTo>
                  <a:pt x="46467" y="49534"/>
                  <a:pt x="50176" y="55690"/>
                  <a:pt x="48945" y="61848"/>
                </a:cubicBezTo>
                <a:cubicBezTo>
                  <a:pt x="48141" y="65872"/>
                  <a:pt x="44153" y="69129"/>
                  <a:pt x="40344" y="70654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53100" y="36348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99995">
            <a:off x="-221513" y="203356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895" y="24764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053" y="10922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2191" y="3536907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/>
          <p:nvPr/>
        </p:nvSpPr>
        <p:spPr>
          <a:xfrm rot="-6299903">
            <a:off x="-243604" y="204695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35" name="Google Shape;33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9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4.jpg"/><Relationship Id="rId5" Type="http://schemas.openxmlformats.org/officeDocument/2006/relationships/image" Target="../media/image32.jpg"/><Relationship Id="rId6" Type="http://schemas.openxmlformats.org/officeDocument/2006/relationships/image" Target="../media/image2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Relationship Id="rId4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youtube.com/watch?v=m0E4VogikMU" TargetMode="External"/><Relationship Id="rId4" Type="http://schemas.openxmlformats.org/officeDocument/2006/relationships/image" Target="../media/image2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hyperlink" Target="mailto:sofiakim@stanford.edu" TargetMode="External"/><Relationship Id="rId4" Type="http://schemas.openxmlformats.org/officeDocument/2006/relationships/hyperlink" Target="mailto:smoua@stanford.edu" TargetMode="External"/><Relationship Id="rId5" Type="http://schemas.openxmlformats.org/officeDocument/2006/relationships/hyperlink" Target="mailto:tmquach@stanford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0"/>
          <p:cNvSpPr txBox="1"/>
          <p:nvPr>
            <p:ph type="ctrTitle"/>
          </p:nvPr>
        </p:nvSpPr>
        <p:spPr>
          <a:xfrm>
            <a:off x="1706675" y="2022575"/>
            <a:ext cx="5804400" cy="105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Alata"/>
                <a:ea typeface="Alata"/>
                <a:cs typeface="Alata"/>
                <a:sym typeface="Alata"/>
              </a:rPr>
              <a:t>CONCEPT VIDEO</a:t>
            </a:r>
            <a:endParaRPr sz="4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2" name="Google Shape;342;p30"/>
          <p:cNvSpPr txBox="1"/>
          <p:nvPr>
            <p:ph idx="1" type="subTitle"/>
          </p:nvPr>
        </p:nvSpPr>
        <p:spPr>
          <a:xfrm>
            <a:off x="1778700" y="3081569"/>
            <a:ext cx="5343300" cy="2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Sofia Kim, Sheng Moua, and Jennifer Quach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1"/>
          <p:cNvSpPr txBox="1"/>
          <p:nvPr>
            <p:ph type="title"/>
          </p:nvPr>
        </p:nvSpPr>
        <p:spPr>
          <a:xfrm>
            <a:off x="379150" y="2717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WHO WE ARE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8" name="Google Shape;348;p31"/>
          <p:cNvSpPr txBox="1"/>
          <p:nvPr>
            <p:ph idx="2" type="title"/>
          </p:nvPr>
        </p:nvSpPr>
        <p:spPr>
          <a:xfrm>
            <a:off x="1126754" y="3247751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SOFIA KIM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9" name="Google Shape;349;p31"/>
          <p:cNvSpPr txBox="1"/>
          <p:nvPr>
            <p:ph idx="1" type="subTitle"/>
          </p:nvPr>
        </p:nvSpPr>
        <p:spPr>
          <a:xfrm>
            <a:off x="1328203" y="3581325"/>
            <a:ext cx="13251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Santa Cruz, Bolivia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50" name="Google Shape;350;p31"/>
          <p:cNvGrpSpPr/>
          <p:nvPr/>
        </p:nvGrpSpPr>
        <p:grpSpPr>
          <a:xfrm>
            <a:off x="747544" y="863756"/>
            <a:ext cx="2201461" cy="2477527"/>
            <a:chOff x="719995" y="1640602"/>
            <a:chExt cx="982400" cy="975251"/>
          </a:xfrm>
        </p:grpSpPr>
        <p:pic>
          <p:nvPicPr>
            <p:cNvPr id="351" name="Google Shape;35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52" name="Google Shape;352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53" name="Google Shape;353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62" name="Google Shape;362;p31"/>
          <p:cNvPicPr preferRelativeResize="0"/>
          <p:nvPr/>
        </p:nvPicPr>
        <p:blipFill rotWithShape="1">
          <a:blip r:embed="rId4">
            <a:alphaModFix/>
          </a:blip>
          <a:srcRect b="0" l="0" r="0" t="20552"/>
          <a:stretch/>
        </p:blipFill>
        <p:spPr>
          <a:xfrm>
            <a:off x="1142315" y="1345585"/>
            <a:ext cx="1696693" cy="179843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>
            <p:ph idx="2" type="title"/>
          </p:nvPr>
        </p:nvSpPr>
        <p:spPr>
          <a:xfrm>
            <a:off x="3850484" y="3284301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SHENG MOUA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64" name="Google Shape;364;p31"/>
          <p:cNvSpPr txBox="1"/>
          <p:nvPr>
            <p:ph idx="1" type="subTitle"/>
          </p:nvPr>
        </p:nvSpPr>
        <p:spPr>
          <a:xfrm>
            <a:off x="3874938" y="3745225"/>
            <a:ext cx="16968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Computer Science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Eau Claire, WI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65" name="Google Shape;365;p31"/>
          <p:cNvGrpSpPr/>
          <p:nvPr/>
        </p:nvGrpSpPr>
        <p:grpSpPr>
          <a:xfrm>
            <a:off x="3471274" y="900306"/>
            <a:ext cx="2201461" cy="2477527"/>
            <a:chOff x="719995" y="1640602"/>
            <a:chExt cx="982400" cy="975251"/>
          </a:xfrm>
        </p:grpSpPr>
        <p:pic>
          <p:nvPicPr>
            <p:cNvPr id="366" name="Google Shape;366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7" name="Google Shape;367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68" name="Google Shape;368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77" name="Google Shape;377;p31"/>
          <p:cNvPicPr preferRelativeResize="0"/>
          <p:nvPr/>
        </p:nvPicPr>
        <p:blipFill rotWithShape="1">
          <a:blip r:embed="rId5">
            <a:alphaModFix/>
          </a:blip>
          <a:srcRect b="0" l="14618" r="14625" t="0"/>
          <a:stretch/>
        </p:blipFill>
        <p:spPr>
          <a:xfrm>
            <a:off x="3866045" y="1382135"/>
            <a:ext cx="1696693" cy="179842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1"/>
          <p:cNvSpPr txBox="1"/>
          <p:nvPr>
            <p:ph idx="2" type="title"/>
          </p:nvPr>
        </p:nvSpPr>
        <p:spPr>
          <a:xfrm>
            <a:off x="6569400" y="3278726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JENNIFER QUACH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79" name="Google Shape;379;p31"/>
          <p:cNvSpPr txBox="1"/>
          <p:nvPr>
            <p:ph idx="1" type="subTitle"/>
          </p:nvPr>
        </p:nvSpPr>
        <p:spPr>
          <a:xfrm>
            <a:off x="6622538" y="3739650"/>
            <a:ext cx="16632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Lincoln, 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80" name="Google Shape;380;p31"/>
          <p:cNvGrpSpPr/>
          <p:nvPr/>
        </p:nvGrpSpPr>
        <p:grpSpPr>
          <a:xfrm>
            <a:off x="6194990" y="900306"/>
            <a:ext cx="2201461" cy="2477527"/>
            <a:chOff x="719995" y="1640602"/>
            <a:chExt cx="982400" cy="975251"/>
          </a:xfrm>
        </p:grpSpPr>
        <p:pic>
          <p:nvPicPr>
            <p:cNvPr id="381" name="Google Shape;38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2" name="Google Shape;382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83" name="Google Shape;383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92" name="Google Shape;392;p31"/>
          <p:cNvPicPr preferRelativeResize="0"/>
          <p:nvPr/>
        </p:nvPicPr>
        <p:blipFill rotWithShape="1">
          <a:blip r:embed="rId6">
            <a:alphaModFix/>
          </a:blip>
          <a:srcRect b="35678" l="20424" r="20424" t="22537"/>
          <a:stretch/>
        </p:blipFill>
        <p:spPr>
          <a:xfrm>
            <a:off x="6580162" y="1376560"/>
            <a:ext cx="1696692" cy="179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2"/>
          <p:cNvSpPr txBox="1"/>
          <p:nvPr>
            <p:ph idx="15" type="title"/>
          </p:nvPr>
        </p:nvSpPr>
        <p:spPr>
          <a:xfrm>
            <a:off x="1217025" y="951338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OUR HMWs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98" name="Google Shape;398;p32"/>
          <p:cNvSpPr txBox="1"/>
          <p:nvPr>
            <p:ph idx="15" type="title"/>
          </p:nvPr>
        </p:nvSpPr>
        <p:spPr>
          <a:xfrm>
            <a:off x="720000" y="205800"/>
            <a:ext cx="111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Alata"/>
                <a:ea typeface="Alata"/>
                <a:cs typeface="Alata"/>
                <a:sym typeface="Alata"/>
              </a:rPr>
              <a:t>A RECAP…</a:t>
            </a:r>
            <a:endParaRPr sz="13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99" name="Google Shape;399;p32"/>
          <p:cNvSpPr txBox="1"/>
          <p:nvPr/>
        </p:nvSpPr>
        <p:spPr>
          <a:xfrm>
            <a:off x="1066700" y="1561925"/>
            <a:ext cx="65499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Darker Grotesque"/>
              <a:buChar char="●"/>
            </a:pPr>
            <a:r>
              <a:rPr b="1" lang="en" sz="19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How might we make festivals feel less overwhelming for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new attendees</a:t>
            </a:r>
            <a:r>
              <a:rPr b="1" lang="en" sz="19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?</a:t>
            </a:r>
            <a:endParaRPr b="1" sz="19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Darker Grotesque"/>
              <a:buChar char="●"/>
            </a:pP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How might we enhance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connection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social interaction at festivals?</a:t>
            </a:r>
            <a:endParaRPr b="1" sz="19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Darker Grotesque"/>
              <a:buChar char="●"/>
            </a:pP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How might we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promote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the niche festival scene through its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traditions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?</a:t>
            </a:r>
            <a:endParaRPr b="1" sz="19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59" y="149961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3"/>
          <p:cNvSpPr txBox="1"/>
          <p:nvPr>
            <p:ph idx="2" type="title"/>
          </p:nvPr>
        </p:nvSpPr>
        <p:spPr>
          <a:xfrm>
            <a:off x="876100" y="1710100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6" name="Google Shape;406;p33"/>
          <p:cNvSpPr txBox="1"/>
          <p:nvPr>
            <p:ph idx="15" type="title"/>
          </p:nvPr>
        </p:nvSpPr>
        <p:spPr>
          <a:xfrm>
            <a:off x="720000" y="759963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OUR PREVIOUS SOLUTIONS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07" name="Google Shape;4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59" y="26018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3"/>
          <p:cNvSpPr txBox="1"/>
          <p:nvPr>
            <p:ph idx="2" type="title"/>
          </p:nvPr>
        </p:nvSpPr>
        <p:spPr>
          <a:xfrm>
            <a:off x="876100" y="28123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09" name="Google Shape;4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59" y="3704168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3"/>
          <p:cNvSpPr txBox="1"/>
          <p:nvPr>
            <p:ph idx="2" type="title"/>
          </p:nvPr>
        </p:nvSpPr>
        <p:spPr>
          <a:xfrm>
            <a:off x="876100" y="3914650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1" name="Google Shape;411;p33"/>
          <p:cNvSpPr txBox="1"/>
          <p:nvPr>
            <p:ph type="title"/>
          </p:nvPr>
        </p:nvSpPr>
        <p:spPr>
          <a:xfrm>
            <a:off x="1721600" y="1578075"/>
            <a:ext cx="50451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MATCHMAKING SERVICE WITH PROFILES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2" name="Google Shape;412;p33"/>
          <p:cNvSpPr txBox="1"/>
          <p:nvPr>
            <p:ph type="title"/>
          </p:nvPr>
        </p:nvSpPr>
        <p:spPr>
          <a:xfrm>
            <a:off x="1721600" y="2688200"/>
            <a:ext cx="28503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DIGITAL CONNECTIONS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3" name="Google Shape;413;p33"/>
          <p:cNvSpPr txBox="1"/>
          <p:nvPr>
            <p:ph idx="1" type="subTitle"/>
          </p:nvPr>
        </p:nvSpPr>
        <p:spPr>
          <a:xfrm>
            <a:off x="1721600" y="2976188"/>
            <a:ext cx="6364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Create a digital medium for festival attendees to add each other as friends if have a musical connection.</a:t>
            </a:r>
            <a:endParaRPr b="1"/>
          </a:p>
        </p:txBody>
      </p:sp>
      <p:sp>
        <p:nvSpPr>
          <p:cNvPr id="414" name="Google Shape;414;p33"/>
          <p:cNvSpPr txBox="1"/>
          <p:nvPr>
            <p:ph type="title"/>
          </p:nvPr>
        </p:nvSpPr>
        <p:spPr>
          <a:xfrm>
            <a:off x="1721600" y="3790475"/>
            <a:ext cx="41034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FESTIVAL SCAVENGER HUNT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5" name="Google Shape;415;p33"/>
          <p:cNvSpPr txBox="1"/>
          <p:nvPr>
            <p:ph idx="1" type="subTitle"/>
          </p:nvPr>
        </p:nvSpPr>
        <p:spPr>
          <a:xfrm>
            <a:off x="1721600" y="4078475"/>
            <a:ext cx="5564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Gamify the festival experience to encourage attendees to learn about festival traditions.</a:t>
            </a:r>
            <a:endParaRPr b="1"/>
          </a:p>
        </p:txBody>
      </p:sp>
      <p:sp>
        <p:nvSpPr>
          <p:cNvPr id="416" name="Google Shape;416;p33"/>
          <p:cNvSpPr txBox="1"/>
          <p:nvPr/>
        </p:nvSpPr>
        <p:spPr>
          <a:xfrm>
            <a:off x="1721600" y="1802138"/>
            <a:ext cx="5131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Pair new attendees with more experienced festival-goers based on compatibility.</a:t>
            </a:r>
            <a:endParaRPr b="1"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17" name="Google Shape;417;p33"/>
          <p:cNvSpPr txBox="1"/>
          <p:nvPr>
            <p:ph idx="15" type="title"/>
          </p:nvPr>
        </p:nvSpPr>
        <p:spPr>
          <a:xfrm>
            <a:off x="780625" y="520975"/>
            <a:ext cx="111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Alata"/>
                <a:ea typeface="Alata"/>
                <a:cs typeface="Alata"/>
                <a:sym typeface="Alata"/>
              </a:rPr>
              <a:t>A RECAP…</a:t>
            </a:r>
            <a:endParaRPr sz="13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4"/>
          <p:cNvSpPr/>
          <p:nvPr/>
        </p:nvSpPr>
        <p:spPr>
          <a:xfrm>
            <a:off x="7526275" y="3784625"/>
            <a:ext cx="2102700" cy="2544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23" name="Google Shape;423;p34"/>
          <p:cNvSpPr txBox="1"/>
          <p:nvPr>
            <p:ph idx="1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Alata"/>
                <a:ea typeface="Alata"/>
                <a:cs typeface="Alata"/>
                <a:sym typeface="Alata"/>
              </a:rPr>
              <a:t>PROBLEM/SOLUTION OVERVIEW</a:t>
            </a:r>
            <a:endParaRPr b="1" sz="1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4" name="Google Shape;424;p34"/>
          <p:cNvSpPr/>
          <p:nvPr/>
        </p:nvSpPr>
        <p:spPr>
          <a:xfrm>
            <a:off x="-254775" y="2743600"/>
            <a:ext cx="2102700" cy="2544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25" name="Google Shape;425;p34"/>
          <p:cNvSpPr txBox="1"/>
          <p:nvPr>
            <p:ph type="title"/>
          </p:nvPr>
        </p:nvSpPr>
        <p:spPr>
          <a:xfrm>
            <a:off x="694625" y="1412125"/>
            <a:ext cx="3216300" cy="7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PROBLEM</a:t>
            </a:r>
            <a:endParaRPr sz="49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6" name="Google Shape;426;p34"/>
          <p:cNvSpPr/>
          <p:nvPr/>
        </p:nvSpPr>
        <p:spPr>
          <a:xfrm>
            <a:off x="5391675" y="1635300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 social platform that </a:t>
            </a:r>
            <a:r>
              <a:rPr b="1" lang="en" sz="16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gamifies</a:t>
            </a:r>
            <a:r>
              <a:rPr lang="en" sz="16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the </a:t>
            </a:r>
            <a:r>
              <a:rPr lang="en" sz="16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</a:t>
            </a:r>
            <a:r>
              <a:rPr lang="en" sz="16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experience—learn about upcoming events, add friends, and capture pictures of festival traditions to earn achievements</a:t>
            </a:r>
            <a:endParaRPr sz="16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27" name="Google Shape;427;p34"/>
          <p:cNvSpPr/>
          <p:nvPr/>
        </p:nvSpPr>
        <p:spPr>
          <a:xfrm>
            <a:off x="951575" y="2295300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New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 attendees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find it 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difficult to get into the scene</a:t>
            </a: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because of the complex and overwhelming 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 culture</a:t>
            </a:r>
            <a:endParaRPr b="1"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28" name="Google Shape;428;p34"/>
          <p:cNvSpPr txBox="1"/>
          <p:nvPr>
            <p:ph type="title"/>
          </p:nvPr>
        </p:nvSpPr>
        <p:spPr>
          <a:xfrm>
            <a:off x="5134725" y="3508200"/>
            <a:ext cx="3216300" cy="7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SOLUTION</a:t>
            </a:r>
            <a:endParaRPr sz="49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7388" y="1408925"/>
            <a:ext cx="1989750" cy="19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5"/>
          <p:cNvSpPr txBox="1"/>
          <p:nvPr/>
        </p:nvSpPr>
        <p:spPr>
          <a:xfrm>
            <a:off x="1442213" y="3514800"/>
            <a:ext cx="2720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glow</a:t>
            </a:r>
            <a:r>
              <a:rPr b="1" lang="en" sz="31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together.</a:t>
            </a:r>
            <a:endParaRPr b="1" sz="31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35" name="Google Shape;435;p35"/>
          <p:cNvSpPr txBox="1"/>
          <p:nvPr>
            <p:ph idx="4294967295" type="subTitle"/>
          </p:nvPr>
        </p:nvSpPr>
        <p:spPr>
          <a:xfrm>
            <a:off x="338025" y="227575"/>
            <a:ext cx="43470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Alata"/>
                <a:ea typeface="Alata"/>
                <a:cs typeface="Alata"/>
                <a:sym typeface="Alata"/>
              </a:rPr>
              <a:t>PRESENTING OUR PROJECT NAME &amp; VALUE PROPOSITION:</a:t>
            </a:r>
            <a:endParaRPr b="1" sz="1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36" name="Google Shape;436;p35"/>
          <p:cNvSpPr/>
          <p:nvPr/>
        </p:nvSpPr>
        <p:spPr>
          <a:xfrm>
            <a:off x="4685029" y="986550"/>
            <a:ext cx="2998500" cy="3170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Motivation: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We chose “kandi” as the name of our project because in festival culture kandi refers to the brightly colored beaded bracelets used to memorialize a special moment shared with someone or a connection at music festivals. The main premise of our app is to help festival goers connect by gamifying the festival experience.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VALUES IN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2" name="Google Shape;442;p36"/>
          <p:cNvSpPr txBox="1"/>
          <p:nvPr>
            <p:ph idx="2" type="title"/>
          </p:nvPr>
        </p:nvSpPr>
        <p:spPr>
          <a:xfrm>
            <a:off x="1550913" y="13572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COMMUNITY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3" name="Google Shape;443;p36"/>
          <p:cNvSpPr txBox="1"/>
          <p:nvPr>
            <p:ph idx="1" type="subTitle"/>
          </p:nvPr>
        </p:nvSpPr>
        <p:spPr>
          <a:xfrm>
            <a:off x="1550913" y="189599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Prioritizing </a:t>
            </a:r>
            <a:r>
              <a:rPr lang="en" sz="1300"/>
              <a:t>community-building through making deeper connections with other festival attendees.</a:t>
            </a:r>
            <a:endParaRPr sz="1300"/>
          </a:p>
        </p:txBody>
      </p:sp>
      <p:sp>
        <p:nvSpPr>
          <p:cNvPr id="444" name="Google Shape;444;p36"/>
          <p:cNvSpPr txBox="1"/>
          <p:nvPr>
            <p:ph idx="3" type="title"/>
          </p:nvPr>
        </p:nvSpPr>
        <p:spPr>
          <a:xfrm>
            <a:off x="5363191" y="1422000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ENJOYMENT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5" name="Google Shape;445;p36"/>
          <p:cNvSpPr txBox="1"/>
          <p:nvPr>
            <p:ph idx="5" type="title"/>
          </p:nvPr>
        </p:nvSpPr>
        <p:spPr>
          <a:xfrm>
            <a:off x="1550913" y="3093663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SIMPLICITY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6" name="Google Shape;446;p36"/>
          <p:cNvSpPr txBox="1"/>
          <p:nvPr>
            <p:ph idx="7" type="title"/>
          </p:nvPr>
        </p:nvSpPr>
        <p:spPr>
          <a:xfrm>
            <a:off x="5363191" y="3093663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INCLUSIVITY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7" name="Google Shape;447;p36"/>
          <p:cNvSpPr txBox="1"/>
          <p:nvPr>
            <p:ph idx="8" type="subTitle"/>
          </p:nvPr>
        </p:nvSpPr>
        <p:spPr>
          <a:xfrm>
            <a:off x="5363191" y="3526556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Advocating for physical and digital spaces that are inviting and inclusive of everyone.</a:t>
            </a:r>
            <a:endParaRPr sz="1300"/>
          </a:p>
        </p:txBody>
      </p:sp>
      <p:sp>
        <p:nvSpPr>
          <p:cNvPr id="448" name="Google Shape;448;p36"/>
          <p:cNvSpPr txBox="1"/>
          <p:nvPr>
            <p:ph idx="1" type="subTitle"/>
          </p:nvPr>
        </p:nvSpPr>
        <p:spPr>
          <a:xfrm>
            <a:off x="1550913" y="3526556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Allowing for the experience of attending a festival to be easier and more intuitive</a:t>
            </a:r>
            <a:endParaRPr sz="1300"/>
          </a:p>
        </p:txBody>
      </p:sp>
      <p:sp>
        <p:nvSpPr>
          <p:cNvPr id="449" name="Google Shape;449;p36"/>
          <p:cNvSpPr txBox="1"/>
          <p:nvPr>
            <p:ph idx="1" type="subTitle"/>
          </p:nvPr>
        </p:nvSpPr>
        <p:spPr>
          <a:xfrm>
            <a:off x="5363188" y="1831268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Increasing overall enjoyment by promoting fun and satisfaction.</a:t>
            </a:r>
            <a:endParaRPr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STAKEHOLDERS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5" name="Google Shape;455;p37"/>
          <p:cNvSpPr txBox="1"/>
          <p:nvPr>
            <p:ph idx="3" type="title"/>
          </p:nvPr>
        </p:nvSpPr>
        <p:spPr>
          <a:xfrm>
            <a:off x="1221392" y="1998675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DIRECT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6" name="Google Shape;456;p37"/>
          <p:cNvSpPr txBox="1"/>
          <p:nvPr>
            <p:ph idx="4" type="subTitle"/>
          </p:nvPr>
        </p:nvSpPr>
        <p:spPr>
          <a:xfrm>
            <a:off x="1070801" y="2301870"/>
            <a:ext cx="2502000" cy="10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Festival attendees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Event promoters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DJs and artists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Festival vendors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Festival organizers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Festival workers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7"/>
          <p:cNvSpPr txBox="1"/>
          <p:nvPr/>
        </p:nvSpPr>
        <p:spPr>
          <a:xfrm>
            <a:off x="5810275" y="2301875"/>
            <a:ext cx="2086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Directly involved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 the 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can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gain insight and knowledge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about upcoming festivals.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458" name="Google Shape;458;p37"/>
          <p:cNvCxnSpPr/>
          <p:nvPr/>
        </p:nvCxnSpPr>
        <p:spPr>
          <a:xfrm flipH="1" rot="10800000">
            <a:off x="3572800" y="3022175"/>
            <a:ext cx="1828200" cy="6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STAKEHOLDERS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4" name="Google Shape;464;p38"/>
          <p:cNvSpPr txBox="1"/>
          <p:nvPr>
            <p:ph idx="2" type="title"/>
          </p:nvPr>
        </p:nvSpPr>
        <p:spPr>
          <a:xfrm>
            <a:off x="1108388" y="19121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INDIRECT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5" name="Google Shape;465;p38"/>
          <p:cNvSpPr txBox="1"/>
          <p:nvPr>
            <p:ph idx="1" type="subTitle"/>
          </p:nvPr>
        </p:nvSpPr>
        <p:spPr>
          <a:xfrm>
            <a:off x="979650" y="2215295"/>
            <a:ext cx="2502000" cy="10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Transportation providers (i.e., Uber, Lyft, shuttles)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Local businesses around festival venue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Hotels/Airbnbs in the area around the festival</a:t>
            </a:r>
            <a:endParaRPr/>
          </a:p>
        </p:txBody>
      </p:sp>
      <p:sp>
        <p:nvSpPr>
          <p:cNvPr id="466" name="Google Shape;466;p38"/>
          <p:cNvSpPr txBox="1"/>
          <p:nvPr/>
        </p:nvSpPr>
        <p:spPr>
          <a:xfrm>
            <a:off x="5827575" y="2464625"/>
            <a:ext cx="2086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Impacted 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financially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by the 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decisions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recommendations</a:t>
            </a: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of festival-goers.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467" name="Google Shape;467;p38"/>
          <p:cNvCxnSpPr/>
          <p:nvPr/>
        </p:nvCxnSpPr>
        <p:spPr>
          <a:xfrm flipH="1" rot="10800000">
            <a:off x="3657900" y="3101975"/>
            <a:ext cx="1828200" cy="6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9"/>
          <p:cNvSpPr txBox="1"/>
          <p:nvPr>
            <p:ph type="title"/>
          </p:nvPr>
        </p:nvSpPr>
        <p:spPr>
          <a:xfrm>
            <a:off x="916150" y="1487525"/>
            <a:ext cx="59850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lata"/>
                <a:ea typeface="Alata"/>
                <a:cs typeface="Alata"/>
                <a:sym typeface="Alata"/>
              </a:rPr>
              <a:t>POTENTIAL ETHICAL IMPLICATIONS</a:t>
            </a:r>
            <a:endParaRPr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3" name="Google Shape;473;p39"/>
          <p:cNvSpPr txBox="1"/>
          <p:nvPr>
            <p:ph idx="1" type="subTitle"/>
          </p:nvPr>
        </p:nvSpPr>
        <p:spPr>
          <a:xfrm>
            <a:off x="983925" y="2105875"/>
            <a:ext cx="5435100" cy="14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Less in-person </a:t>
            </a:r>
            <a:r>
              <a:rPr b="1" lang="en" sz="1600"/>
              <a:t>involvement</a:t>
            </a:r>
            <a:r>
              <a:rPr lang="en" sz="1600"/>
              <a:t> during festivals because of distraction with phones. Might take away from the true festival experience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People could use our feature of connecting and friending other people for </a:t>
            </a:r>
            <a:r>
              <a:rPr b="1" lang="en" sz="1600"/>
              <a:t>bad motives</a:t>
            </a:r>
            <a:r>
              <a:rPr lang="en" sz="1600"/>
              <a:t>. There is risk for personal information to be used in unwanted ways.</a:t>
            </a: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0"/>
          <p:cNvSpPr txBox="1"/>
          <p:nvPr/>
        </p:nvSpPr>
        <p:spPr>
          <a:xfrm>
            <a:off x="2564700" y="1858650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MARKET RESEARCH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1"/>
          <p:cNvSpPr txBox="1"/>
          <p:nvPr>
            <p:ph type="title"/>
          </p:nvPr>
        </p:nvSpPr>
        <p:spPr>
          <a:xfrm>
            <a:off x="720000" y="6201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RADIATE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4" name="Google Shape;484;p41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Alata"/>
                <a:ea typeface="Alata"/>
                <a:cs typeface="Alata"/>
                <a:sym typeface="Alata"/>
              </a:rPr>
              <a:t>MARKET RESEARCH</a:t>
            </a:r>
            <a:endParaRPr b="1" sz="1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5" name="Google Shape;485;p41"/>
          <p:cNvSpPr txBox="1"/>
          <p:nvPr>
            <p:ph idx="1" type="body"/>
          </p:nvPr>
        </p:nvSpPr>
        <p:spPr>
          <a:xfrm>
            <a:off x="720000" y="1088225"/>
            <a:ext cx="7704000" cy="7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Radiate is an EDM festival centered social media platform that seeks to foster </a:t>
            </a:r>
            <a:r>
              <a:rPr lang="en"/>
              <a:t>community</a:t>
            </a:r>
            <a:r>
              <a:rPr lang="en"/>
              <a:t> and connect festival goers with others going to the same events through forums, public profiles, and a </a:t>
            </a:r>
            <a:r>
              <a:rPr lang="en"/>
              <a:t>group creation section.</a:t>
            </a:r>
            <a:endParaRPr/>
          </a:p>
        </p:txBody>
      </p:sp>
      <p:sp>
        <p:nvSpPr>
          <p:cNvPr id="486" name="Google Shape;486;p41"/>
          <p:cNvSpPr/>
          <p:nvPr/>
        </p:nvSpPr>
        <p:spPr>
          <a:xfrm>
            <a:off x="281175" y="1818125"/>
            <a:ext cx="4298400" cy="26043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Works: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All-rounded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app which can help plan events, form a group, and even sell/buy tickets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Facilitates discussion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within the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 community with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 specific forums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that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only feature posts regarding festival experiences, outfits, or questions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Can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easily connect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attendees with one another through a tinder-like swiping medium 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Lets users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directly chat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 others with a section for group chats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87" name="Google Shape;487;p41"/>
          <p:cNvSpPr/>
          <p:nvPr/>
        </p:nvSpPr>
        <p:spPr>
          <a:xfrm>
            <a:off x="4754300" y="1818125"/>
            <a:ext cx="4108500" cy="26043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Doesn’t Work: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Complex and congested UI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seems to gear towards experienced festival goers, shying new attendees from using the app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Choosing who to connect with is based on a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tinder-like profile swiping method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used by many to date rather than befriend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Little anonymity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and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safety concerns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when groups meet up in person 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Inappropriate content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promoting illicit activities is not filtered out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488" name="Google Shape;48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6338" y="669038"/>
            <a:ext cx="364275" cy="36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2"/>
          <p:cNvSpPr txBox="1"/>
          <p:nvPr>
            <p:ph type="title"/>
          </p:nvPr>
        </p:nvSpPr>
        <p:spPr>
          <a:xfrm>
            <a:off x="720000" y="6201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FACEBOOK GROUPS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4" name="Google Shape;494;p42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Alata"/>
                <a:ea typeface="Alata"/>
                <a:cs typeface="Alata"/>
                <a:sym typeface="Alata"/>
              </a:rPr>
              <a:t>MARKET RESEARCH</a:t>
            </a:r>
            <a:endParaRPr b="1" sz="1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5" name="Google Shape;495;p42"/>
          <p:cNvSpPr txBox="1"/>
          <p:nvPr>
            <p:ph idx="1" type="body"/>
          </p:nvPr>
        </p:nvSpPr>
        <p:spPr>
          <a:xfrm>
            <a:off x="720000" y="1088225"/>
            <a:ext cx="7704000" cy="7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Facebook groups are online communities within the Facebook platform where people with shared interests, hobbies, or goals come together to connect, interact, and collaborate.</a:t>
            </a:r>
            <a:endParaRPr/>
          </a:p>
        </p:txBody>
      </p:sp>
      <p:sp>
        <p:nvSpPr>
          <p:cNvPr id="496" name="Google Shape;496;p42"/>
          <p:cNvSpPr/>
          <p:nvPr/>
        </p:nvSpPr>
        <p:spPr>
          <a:xfrm>
            <a:off x="281175" y="1818125"/>
            <a:ext cx="4298400" cy="26043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Works: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Accessible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- most people already have a Facebook account, so there’s no need to sign up for a different platform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Established user base facilitates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post engagement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Group admins and rules curb harassment and rude behavior, maintaining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respectful environment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can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directly engage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 posts from DJs and events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7" name="Google Shape;497;p42"/>
          <p:cNvSpPr/>
          <p:nvPr/>
        </p:nvSpPr>
        <p:spPr>
          <a:xfrm>
            <a:off x="4754300" y="1818125"/>
            <a:ext cx="4108500" cy="26043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Doesn’t Work: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Algorithm limitations and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complicated UI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make it difficult for users to see the newest posts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Plethora of hacked accounts and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scammers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Mostly used to sell tickets -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hard to find real sense of community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Lack of privacy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due to public nature of profiles; difficult to keep private life and hobbies separate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498" name="Google Shape;49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7000" y="680638"/>
            <a:ext cx="364275" cy="36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3"/>
          <p:cNvSpPr txBox="1"/>
          <p:nvPr>
            <p:ph type="title"/>
          </p:nvPr>
        </p:nvSpPr>
        <p:spPr>
          <a:xfrm>
            <a:off x="685350" y="6267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DISCORD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4" name="Google Shape;504;p43"/>
          <p:cNvSpPr txBox="1"/>
          <p:nvPr>
            <p:ph idx="1" type="body"/>
          </p:nvPr>
        </p:nvSpPr>
        <p:spPr>
          <a:xfrm>
            <a:off x="720000" y="1084375"/>
            <a:ext cx="7704000" cy="7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Discord is a social platform where users can join communities called “servers” as well as communicate through messaging, video calls, and voice calls. </a:t>
            </a:r>
            <a:endParaRPr/>
          </a:p>
        </p:txBody>
      </p:sp>
      <p:pic>
        <p:nvPicPr>
          <p:cNvPr id="505" name="Google Shape;50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7825" y="626725"/>
            <a:ext cx="457651" cy="45765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3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Alata"/>
                <a:ea typeface="Alata"/>
                <a:cs typeface="Alata"/>
                <a:sym typeface="Alata"/>
              </a:rPr>
              <a:t>MARKET RESEARCH</a:t>
            </a:r>
            <a:endParaRPr b="1" sz="1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7" name="Google Shape;507;p43"/>
          <p:cNvSpPr/>
          <p:nvPr/>
        </p:nvSpPr>
        <p:spPr>
          <a:xfrm>
            <a:off x="281188" y="1791800"/>
            <a:ext cx="4298400" cy="26043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Works: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Can foster sense of community </a:t>
            </a: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within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server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Flexibility; any user can join/create any type of server based on personal interests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Allows for people to connect through voice channels and text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Organized channels dedicated to specific topics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○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I.e. finding people to go to certain festivals with, festival info &amp; tips, buying/selling tickets, photo vault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08" name="Google Shape;508;p43"/>
          <p:cNvSpPr/>
          <p:nvPr/>
        </p:nvSpPr>
        <p:spPr>
          <a:xfrm>
            <a:off x="4754313" y="1791800"/>
            <a:ext cx="4108500" cy="26043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Doesn’t Work: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Limited to the rave scene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Focuses more on connecting before and after festivals rather than during</a:t>
            </a:r>
            <a:endParaRPr b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Darker Grotesque"/>
              <a:buChar char="●"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Hard to make deeper connections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MARKET ANALYSIS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4" name="Google Shape;514;p44"/>
          <p:cNvSpPr txBox="1"/>
          <p:nvPr>
            <p:ph idx="4294967295" type="subTitle"/>
          </p:nvPr>
        </p:nvSpPr>
        <p:spPr>
          <a:xfrm>
            <a:off x="153325" y="83250"/>
            <a:ext cx="24552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Alata"/>
                <a:ea typeface="Alata"/>
                <a:cs typeface="Alata"/>
                <a:sym typeface="Alata"/>
              </a:rPr>
              <a:t>MARKET RESEARCH</a:t>
            </a:r>
            <a:endParaRPr b="1" sz="1200">
              <a:latin typeface="Alata"/>
              <a:ea typeface="Alata"/>
              <a:cs typeface="Alata"/>
              <a:sym typeface="Alata"/>
            </a:endParaRPr>
          </a:p>
        </p:txBody>
      </p:sp>
      <p:graphicFrame>
        <p:nvGraphicFramePr>
          <p:cNvPr id="515" name="Google Shape;515;p44"/>
          <p:cNvGraphicFramePr/>
          <p:nvPr/>
        </p:nvGraphicFramePr>
        <p:xfrm>
          <a:off x="915575" y="1130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{3DFFD849-865E-4866-87D2-A6763787944C}</a:tableStyleId>
              </a:tblPr>
              <a:tblGrid>
                <a:gridCol w="1825950"/>
                <a:gridCol w="1825950"/>
                <a:gridCol w="1825950"/>
                <a:gridCol w="1815750"/>
              </a:tblGrid>
              <a:tr h="51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  <a:latin typeface="Darker Grotesque"/>
                          <a:ea typeface="Darker Grotesque"/>
                          <a:cs typeface="Darker Grotesque"/>
                          <a:sym typeface="Darker Grotesque"/>
                        </a:rPr>
                        <a:t>Categories</a:t>
                      </a:r>
                      <a:endParaRPr b="1">
                        <a:solidFill>
                          <a:srgbClr val="FFFFFF"/>
                        </a:solidFill>
                        <a:latin typeface="Darker Grotesque"/>
                        <a:ea typeface="Darker Grotesque"/>
                        <a:cs typeface="Darker Grotesque"/>
                        <a:sym typeface="Darker Grotesque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Radiate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Facebook Groups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Discord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E6D0F1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Easy to use</a:t>
                      </a:r>
                      <a:endParaRPr>
                        <a:solidFill>
                          <a:srgbClr val="E6D0F1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✅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E6D0F1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Easy to make new connections</a:t>
                      </a:r>
                      <a:endParaRPr>
                        <a:solidFill>
                          <a:srgbClr val="E6D0F1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✅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E6D0F1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Can use to get information about festivals</a:t>
                      </a:r>
                      <a:endParaRPr>
                        <a:solidFill>
                          <a:srgbClr val="E6D0F1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✅</a:t>
                      </a:r>
                      <a:endParaRPr/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E6D0F1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Inclusive for all types of festivals</a:t>
                      </a:r>
                      <a:endParaRPr>
                        <a:solidFill>
                          <a:srgbClr val="E6D0F1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✅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E6D0F1"/>
                          </a:solidFill>
                          <a:latin typeface="Darker Grotesque SemiBold"/>
                          <a:ea typeface="Darker Grotesque SemiBold"/>
                          <a:cs typeface="Darker Grotesque SemiBold"/>
                          <a:sym typeface="Darker Grotesque SemiBold"/>
                        </a:rPr>
                        <a:t>Rewards festival attendance</a:t>
                      </a:r>
                      <a:endParaRPr>
                        <a:solidFill>
                          <a:srgbClr val="E6D0F1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❌</a:t>
                      </a:r>
                      <a:endParaRPr>
                        <a:solidFill>
                          <a:srgbClr val="FFFFFF"/>
                        </a:solidFill>
                        <a:latin typeface="Darker Grotesque SemiBold"/>
                        <a:ea typeface="Darker Grotesque SemiBold"/>
                        <a:cs typeface="Darker Grotesque SemiBold"/>
                        <a:sym typeface="Darker Grotesque SemiBold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D1D2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16" name="Google Shape;516;p44"/>
          <p:cNvSpPr txBox="1"/>
          <p:nvPr/>
        </p:nvSpPr>
        <p:spPr>
          <a:xfrm>
            <a:off x="353700" y="1130075"/>
            <a:ext cx="36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6111450" y="1317343"/>
            <a:ext cx="2527201" cy="250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279050" y="1317343"/>
            <a:ext cx="2527201" cy="250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3195250" y="1317343"/>
            <a:ext cx="2527201" cy="2508817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5"/>
          <p:cNvSpPr txBox="1"/>
          <p:nvPr/>
        </p:nvSpPr>
        <p:spPr>
          <a:xfrm>
            <a:off x="807900" y="1406575"/>
            <a:ext cx="1580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SIMPLE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25" name="Google Shape;525;p45"/>
          <p:cNvSpPr txBox="1"/>
          <p:nvPr/>
        </p:nvSpPr>
        <p:spPr>
          <a:xfrm>
            <a:off x="3306550" y="1406575"/>
            <a:ext cx="23046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MODERATE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26" name="Google Shape;526;p45"/>
          <p:cNvSpPr txBox="1"/>
          <p:nvPr/>
        </p:nvSpPr>
        <p:spPr>
          <a:xfrm>
            <a:off x="6604650" y="1406575"/>
            <a:ext cx="1580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COMPLEX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27" name="Google Shape;527;p45"/>
          <p:cNvSpPr txBox="1"/>
          <p:nvPr/>
        </p:nvSpPr>
        <p:spPr>
          <a:xfrm>
            <a:off x="2958850" y="421700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TASKS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8" name="Google Shape;528;p45"/>
          <p:cNvSpPr txBox="1"/>
          <p:nvPr/>
        </p:nvSpPr>
        <p:spPr>
          <a:xfrm>
            <a:off x="153550" y="1889375"/>
            <a:ext cx="25740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Individual challenge: 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complete tasks individually (i.e. taking pictures of glovers, trading kandi)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Why simple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? Captures the essence of gamifying festivals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29" name="Google Shape;529;p45"/>
          <p:cNvSpPr txBox="1"/>
          <p:nvPr/>
        </p:nvSpPr>
        <p:spPr>
          <a:xfrm>
            <a:off x="3011600" y="1889375"/>
            <a:ext cx="2777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 a friend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on the platform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Why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i="1"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moderate</a:t>
            </a:r>
            <a:r>
              <a:rPr lang="en" sz="13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? Adds an extra layer of connection at festivals</a:t>
            </a:r>
            <a:endParaRPr sz="13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30" name="Google Shape;530;p45"/>
          <p:cNvSpPr txBox="1"/>
          <p:nvPr/>
        </p:nvSpPr>
        <p:spPr>
          <a:xfrm>
            <a:off x="6412300" y="1889375"/>
            <a:ext cx="2149200" cy="17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Small group </a:t>
            </a:r>
            <a:r>
              <a:rPr b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challenge</a:t>
            </a:r>
            <a:r>
              <a:rPr b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(~5 or less people): </a:t>
            </a:r>
            <a:r>
              <a:rPr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complete tasks within a group (i.e. create a totem for your group, coordinate outfits)</a:t>
            </a:r>
            <a:endParaRPr sz="12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Why complex?</a:t>
            </a:r>
            <a:r>
              <a:rPr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Requires group </a:t>
            </a:r>
            <a:r>
              <a:rPr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coordination</a:t>
            </a:r>
            <a:r>
              <a:rPr lang="en" sz="120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intentional planning</a:t>
            </a:r>
            <a:endParaRPr sz="1200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31" name="Google Shape;531;p45"/>
          <p:cNvSpPr/>
          <p:nvPr/>
        </p:nvSpPr>
        <p:spPr>
          <a:xfrm>
            <a:off x="408300" y="4066900"/>
            <a:ext cx="8138700" cy="7770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Other tasks: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arker Grotesque"/>
              <a:buChar char="●"/>
            </a:pPr>
            <a:r>
              <a:rPr b="1"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Moderate: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create/join a festival group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arker Grotesque"/>
              <a:buChar char="●"/>
            </a:pPr>
            <a:r>
              <a:rPr b="1"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Complex: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Community (per festival) challenge: attendees going to the same festival work towards a challenge together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6"/>
          <p:cNvSpPr txBox="1"/>
          <p:nvPr/>
        </p:nvSpPr>
        <p:spPr>
          <a:xfrm>
            <a:off x="2059350" y="2215200"/>
            <a:ext cx="50253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STORYBOARDING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47"/>
          <p:cNvPicPr preferRelativeResize="0"/>
          <p:nvPr/>
        </p:nvPicPr>
        <p:blipFill rotWithShape="1">
          <a:blip r:embed="rId3">
            <a:alphaModFix/>
          </a:blip>
          <a:srcRect b="66380" l="6941" r="6941" t="7499"/>
          <a:stretch/>
        </p:blipFill>
        <p:spPr>
          <a:xfrm>
            <a:off x="1774325" y="327689"/>
            <a:ext cx="5595349" cy="221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7"/>
          <p:cNvPicPr preferRelativeResize="0"/>
          <p:nvPr/>
        </p:nvPicPr>
        <p:blipFill rotWithShape="1">
          <a:blip r:embed="rId3">
            <a:alphaModFix/>
          </a:blip>
          <a:srcRect b="42719" l="7293" r="7302" t="33092"/>
          <a:stretch/>
        </p:blipFill>
        <p:spPr>
          <a:xfrm>
            <a:off x="1774325" y="2743363"/>
            <a:ext cx="5595349" cy="2072448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 txBox="1"/>
          <p:nvPr/>
        </p:nvSpPr>
        <p:spPr>
          <a:xfrm>
            <a:off x="163900" y="846575"/>
            <a:ext cx="1226100" cy="1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Note, this is Chris’ first time at a music festival. He doesn’t know what to do. </a:t>
            </a:r>
            <a:endParaRPr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44" name="Google Shape;544;p47"/>
          <p:cNvCxnSpPr/>
          <p:nvPr/>
        </p:nvCxnSpPr>
        <p:spPr>
          <a:xfrm flipH="1">
            <a:off x="1276825" y="1082275"/>
            <a:ext cx="1074900" cy="4905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48"/>
          <p:cNvPicPr preferRelativeResize="0"/>
          <p:nvPr/>
        </p:nvPicPr>
        <p:blipFill rotWithShape="1">
          <a:blip r:embed="rId3">
            <a:alphaModFix/>
          </a:blip>
          <a:srcRect b="18937" l="7877" r="7869" t="57025"/>
          <a:stretch/>
        </p:blipFill>
        <p:spPr>
          <a:xfrm>
            <a:off x="1774325" y="342775"/>
            <a:ext cx="5595349" cy="208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8"/>
          <p:cNvPicPr preferRelativeResize="0"/>
          <p:nvPr/>
        </p:nvPicPr>
        <p:blipFill rotWithShape="1">
          <a:blip r:embed="rId4">
            <a:alphaModFix/>
          </a:blip>
          <a:srcRect b="66487" l="7917" r="7408" t="9352"/>
          <a:stretch/>
        </p:blipFill>
        <p:spPr>
          <a:xfrm>
            <a:off x="1774325" y="2671550"/>
            <a:ext cx="5595349" cy="208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8"/>
          <p:cNvSpPr txBox="1"/>
          <p:nvPr/>
        </p:nvSpPr>
        <p:spPr>
          <a:xfrm>
            <a:off x="163900" y="1006825"/>
            <a:ext cx="1226100" cy="1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Chris feels a sense of relief, he is given guidance. He feels like he’s on a quest.</a:t>
            </a:r>
            <a:endParaRPr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52" name="Google Shape;552;p48"/>
          <p:cNvCxnSpPr/>
          <p:nvPr/>
        </p:nvCxnSpPr>
        <p:spPr>
          <a:xfrm flipH="1">
            <a:off x="1276825" y="1082275"/>
            <a:ext cx="1074900" cy="4905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49"/>
          <p:cNvPicPr preferRelativeResize="0"/>
          <p:nvPr/>
        </p:nvPicPr>
        <p:blipFill rotWithShape="1">
          <a:blip r:embed="rId3">
            <a:alphaModFix/>
          </a:blip>
          <a:srcRect b="19234" l="7662" r="7662" t="56605"/>
          <a:stretch/>
        </p:blipFill>
        <p:spPr>
          <a:xfrm>
            <a:off x="1774325" y="2671550"/>
            <a:ext cx="5595349" cy="208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9"/>
          <p:cNvPicPr preferRelativeResize="0"/>
          <p:nvPr/>
        </p:nvPicPr>
        <p:blipFill rotWithShape="1">
          <a:blip r:embed="rId3">
            <a:alphaModFix/>
          </a:blip>
          <a:srcRect b="43024" l="7662" r="7662" t="32814"/>
          <a:stretch/>
        </p:blipFill>
        <p:spPr>
          <a:xfrm>
            <a:off x="1774325" y="382900"/>
            <a:ext cx="5595349" cy="208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9"/>
          <p:cNvSpPr txBox="1"/>
          <p:nvPr/>
        </p:nvSpPr>
        <p:spPr>
          <a:xfrm>
            <a:off x="7736725" y="1431275"/>
            <a:ext cx="1226100" cy="1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Chris is having fun. He’s happy that he’s made a new friend. He feels a sense of community.</a:t>
            </a:r>
            <a:endParaRPr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60" name="Google Shape;560;p49"/>
          <p:cNvCxnSpPr/>
          <p:nvPr/>
        </p:nvCxnSpPr>
        <p:spPr>
          <a:xfrm>
            <a:off x="6840850" y="1374700"/>
            <a:ext cx="848700" cy="462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50"/>
          <p:cNvPicPr preferRelativeResize="0"/>
          <p:nvPr/>
        </p:nvPicPr>
        <p:blipFill rotWithShape="1">
          <a:blip r:embed="rId3">
            <a:alphaModFix/>
          </a:blip>
          <a:srcRect b="66404" l="6709" r="8039" t="9268"/>
          <a:stretch/>
        </p:blipFill>
        <p:spPr>
          <a:xfrm>
            <a:off x="1774325" y="382900"/>
            <a:ext cx="5595349" cy="208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50"/>
          <p:cNvPicPr preferRelativeResize="0"/>
          <p:nvPr/>
        </p:nvPicPr>
        <p:blipFill rotWithShape="1">
          <a:blip r:embed="rId3">
            <a:alphaModFix/>
          </a:blip>
          <a:srcRect b="42231" l="7374" r="7374" t="33441"/>
          <a:stretch/>
        </p:blipFill>
        <p:spPr>
          <a:xfrm>
            <a:off x="1774325" y="2666650"/>
            <a:ext cx="5595349" cy="208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50"/>
          <p:cNvSpPr txBox="1"/>
          <p:nvPr/>
        </p:nvSpPr>
        <p:spPr>
          <a:xfrm>
            <a:off x="7598200" y="3474425"/>
            <a:ext cx="1226100" cy="1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Chris feels accomplished at all he’s done. He’s had the festival experience!</a:t>
            </a:r>
            <a:endParaRPr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68" name="Google Shape;568;p50"/>
          <p:cNvCxnSpPr/>
          <p:nvPr/>
        </p:nvCxnSpPr>
        <p:spPr>
          <a:xfrm>
            <a:off x="6702325" y="3417850"/>
            <a:ext cx="848700" cy="462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p51"/>
          <p:cNvPicPr preferRelativeResize="0"/>
          <p:nvPr/>
        </p:nvPicPr>
        <p:blipFill rotWithShape="1">
          <a:blip r:embed="rId3">
            <a:alphaModFix/>
          </a:blip>
          <a:srcRect b="17398" l="7374" r="7374" t="58274"/>
          <a:stretch/>
        </p:blipFill>
        <p:spPr>
          <a:xfrm>
            <a:off x="1774325" y="382900"/>
            <a:ext cx="5595349" cy="208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51"/>
          <p:cNvPicPr preferRelativeResize="0"/>
          <p:nvPr/>
        </p:nvPicPr>
        <p:blipFill rotWithShape="1">
          <a:blip r:embed="rId4">
            <a:alphaModFix/>
          </a:blip>
          <a:srcRect b="66714" l="6955" r="6955" t="8720"/>
          <a:stretch/>
        </p:blipFill>
        <p:spPr>
          <a:xfrm>
            <a:off x="1774325" y="2666650"/>
            <a:ext cx="5595349" cy="208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51"/>
          <p:cNvSpPr txBox="1"/>
          <p:nvPr/>
        </p:nvSpPr>
        <p:spPr>
          <a:xfrm>
            <a:off x="250525" y="3542450"/>
            <a:ext cx="1226100" cy="13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Chris trades kandi with Collin, commemorating a memorable experience,</a:t>
            </a:r>
            <a:endParaRPr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76" name="Google Shape;576;p51"/>
          <p:cNvCxnSpPr/>
          <p:nvPr/>
        </p:nvCxnSpPr>
        <p:spPr>
          <a:xfrm flipH="1">
            <a:off x="1363475" y="3758025"/>
            <a:ext cx="801300" cy="3504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2"/>
          <p:cNvSpPr txBox="1"/>
          <p:nvPr/>
        </p:nvSpPr>
        <p:spPr>
          <a:xfrm>
            <a:off x="2059350" y="2215200"/>
            <a:ext cx="50253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CONCEPT VIDEO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S147 2023 Autumn&#10;Team Kandi:&#10;Jennifer Quach&#10;Sofia Kim&#10;Sheng Moua" id="586" name="Google Shape;586;p53" title="Kandi Concept Vide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6200" y="481600"/>
            <a:ext cx="7431625" cy="418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4"/>
          <p:cNvSpPr txBox="1"/>
          <p:nvPr>
            <p:ph idx="1" type="subTitle"/>
          </p:nvPr>
        </p:nvSpPr>
        <p:spPr>
          <a:xfrm>
            <a:off x="4989325" y="1955775"/>
            <a:ext cx="2907600" cy="41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Questions?</a:t>
            </a:r>
            <a:endParaRPr sz="2100"/>
          </a:p>
        </p:txBody>
      </p:sp>
      <p:sp>
        <p:nvSpPr>
          <p:cNvPr id="592" name="Google Shape;592;p54"/>
          <p:cNvSpPr txBox="1"/>
          <p:nvPr>
            <p:ph type="title"/>
          </p:nvPr>
        </p:nvSpPr>
        <p:spPr>
          <a:xfrm>
            <a:off x="4882100" y="1076000"/>
            <a:ext cx="3534900" cy="75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THANKS!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93" name="Google Shape;593;p54"/>
          <p:cNvSpPr txBox="1"/>
          <p:nvPr>
            <p:ph idx="1" type="subTitle"/>
          </p:nvPr>
        </p:nvSpPr>
        <p:spPr>
          <a:xfrm>
            <a:off x="4989325" y="2835550"/>
            <a:ext cx="2907600" cy="14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Contact us!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sofiakim@stanford.edu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smoua@stanford.edu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5"/>
              </a:rPr>
              <a:t>tmquach@stanford.edu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fectious Disease by Slidesgo">
  <a:themeElements>
    <a:clrScheme name="Simple Light">
      <a:dk1>
        <a:srgbClr val="252525"/>
      </a:dk1>
      <a:lt1>
        <a:srgbClr val="FFFFFF"/>
      </a:lt1>
      <a:dk2>
        <a:srgbClr val="302DEE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