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Alata"/>
      <p:regular r:id="rId42"/>
    </p:embeddedFont>
    <p:embeddedFont>
      <p:font typeface="Darker Grotesque"/>
      <p:regular r:id="rId43"/>
      <p:bold r:id="rId44"/>
    </p:embeddedFont>
    <p:embeddedFont>
      <p:font typeface="Notable"/>
      <p:regular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Alata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DarkerGrotesque-bold.fntdata"/><Relationship Id="rId21" Type="http://schemas.openxmlformats.org/officeDocument/2006/relationships/slide" Target="slides/slide16.xml"/><Relationship Id="rId43" Type="http://schemas.openxmlformats.org/officeDocument/2006/relationships/font" Target="fonts/DarkerGrotesque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Notabl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95e41e6f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95e41e6f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d3f8b02989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d3f8b0298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reminder of who we are..team consists of -&gt; read names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5e94c7e1e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5e94c7e1e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5ce245dce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5ce245dce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5e94c7e1e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5e94c7e1e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5e94c7e1e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5e94c7e1e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5e94c7e1e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5e94c7e1e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5e94c7e1e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5e94c7e1e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5e94c7e1e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5e94c7e1e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5e94c7e1e3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5e94c7e1e3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603d0f2c6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603d0f2c6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5e94c7e1e3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g25e94c7e1e3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5e94c7e1e3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25e94c7e1e3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603d0f2c6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603d0f2c6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603d0f2c6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603d0f2c6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603d0f2c64_5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603d0f2c64_5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603d0f2c64_5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603d0f2c64_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603d0f2c64_5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2603d0f2c64_5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604b98d5a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604b98d5a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2604b98d5ac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2604b98d5ac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5e94c7e1e3_0_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6" name="Google Shape;656;g25e94c7e1e3_0_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5e94c7e1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25e94c7e1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97cd6142c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97cd6142c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97cd6142c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297cd6142c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97cd6142c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97cd6142c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297cd6142c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297cd6142c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5e94c7e1e3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25e94c7e1e3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97cd6142c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97cd6142c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97cd6142c3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97cd6142c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97cd6142c3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297cd6142c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97cd6142c3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297cd6142c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297cd6142c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297cd6142c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24ae2985b51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24ae2985b51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25ce245dcef_0_1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5ce245dcef_0_1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297cd6142c3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297cd6142c3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97cd6142c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97cd6142c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11" Type="http://schemas.openxmlformats.org/officeDocument/2006/relationships/image" Target="../media/image6.png"/><Relationship Id="rId10" Type="http://schemas.openxmlformats.org/officeDocument/2006/relationships/image" Target="../media/image12.png"/><Relationship Id="rId9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10" Type="http://schemas.openxmlformats.org/officeDocument/2006/relationships/image" Target="../media/image9.png"/><Relationship Id="rId9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11" Type="http://schemas.openxmlformats.org/officeDocument/2006/relationships/image" Target="../media/image12.png"/><Relationship Id="rId10" Type="http://schemas.openxmlformats.org/officeDocument/2006/relationships/image" Target="../media/image7.png"/><Relationship Id="rId9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669825" y="1542100"/>
            <a:ext cx="5804400" cy="187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800">
                <a:latin typeface="Notable"/>
                <a:ea typeface="Notable"/>
                <a:cs typeface="Notable"/>
                <a:sym typeface="Notab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669825" y="3412575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347625" y="773662"/>
            <a:ext cx="5176400" cy="39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-1557954" y="312356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983" y="36892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0096" y="276441"/>
            <a:ext cx="1007800" cy="10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107" y="396941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3185" y="14310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2810" y="46655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7987" y="4199371"/>
            <a:ext cx="37619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88242" y="3822074"/>
            <a:ext cx="335871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75304">
            <a:off x="-1713400" y="3412576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 rot="5400000">
            <a:off x="4954524" y="3863200"/>
            <a:ext cx="444153" cy="295051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-425860">
            <a:off x="-397483" y="3153395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356951" y="332225"/>
            <a:ext cx="2476156" cy="4798139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-1200518">
            <a:off x="4934109" y="177863"/>
            <a:ext cx="444148" cy="295046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4476" y="2479000"/>
            <a:ext cx="4370001" cy="3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3">
            <a:alphaModFix/>
          </a:blip>
          <a:srcRect b="-10244" l="-9039" r="-525" t="679"/>
          <a:stretch/>
        </p:blipFill>
        <p:spPr>
          <a:xfrm>
            <a:off x="-616875" y="-1336000"/>
            <a:ext cx="5937825" cy="44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>
            <p:ph type="title"/>
          </p:nvPr>
        </p:nvSpPr>
        <p:spPr>
          <a:xfrm>
            <a:off x="1978250" y="2611800"/>
            <a:ext cx="3670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1978250" y="1587400"/>
            <a:ext cx="2264700" cy="6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1978250" y="3306663"/>
            <a:ext cx="24267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1" name="Google Shape;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607" y="1602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41" y="21653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954" y="606106"/>
            <a:ext cx="711625" cy="90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84608" y="1534684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0954" y="429736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27213" y="-243127"/>
            <a:ext cx="742050" cy="10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069" y="3588651"/>
            <a:ext cx="1093949" cy="108603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/>
          <p:nvPr/>
        </p:nvSpPr>
        <p:spPr>
          <a:xfrm>
            <a:off x="6248141" y="2853014"/>
            <a:ext cx="3187675" cy="2328225"/>
          </a:xfrm>
          <a:custGeom>
            <a:rect b="b" l="l" r="r" t="t"/>
            <a:pathLst>
              <a:path extrusionOk="0" h="93129" w="127507">
                <a:moveTo>
                  <a:pt x="14052" y="93129"/>
                </a:moveTo>
                <a:cubicBezTo>
                  <a:pt x="11547" y="75621"/>
                  <a:pt x="1416" y="59570"/>
                  <a:pt x="126" y="41931"/>
                </a:cubicBezTo>
                <a:cubicBezTo>
                  <a:pt x="-885" y="28108"/>
                  <a:pt x="7023" y="12345"/>
                  <a:pt x="18557" y="4659"/>
                </a:cubicBezTo>
                <a:cubicBezTo>
                  <a:pt x="23973" y="1050"/>
                  <a:pt x="31183" y="-713"/>
                  <a:pt x="37603" y="358"/>
                </a:cubicBezTo>
                <a:cubicBezTo>
                  <a:pt x="46631" y="1864"/>
                  <a:pt x="54141" y="8493"/>
                  <a:pt x="62997" y="10803"/>
                </a:cubicBezTo>
                <a:cubicBezTo>
                  <a:pt x="76076" y="14215"/>
                  <a:pt x="90433" y="7527"/>
                  <a:pt x="103546" y="10803"/>
                </a:cubicBezTo>
                <a:cubicBezTo>
                  <a:pt x="113202" y="13215"/>
                  <a:pt x="118267" y="24920"/>
                  <a:pt x="127507" y="2862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" name="Google Shape;39;p3"/>
          <p:cNvSpPr/>
          <p:nvPr/>
        </p:nvSpPr>
        <p:spPr>
          <a:xfrm rot="-1423783">
            <a:off x="7079531" y="201401"/>
            <a:ext cx="444157" cy="295052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720000" y="1076275"/>
            <a:ext cx="7704000" cy="3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pic>
        <p:nvPicPr>
          <p:cNvPr id="43" name="Google Shape;4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497818">
            <a:off x="8148134" y="-221765"/>
            <a:ext cx="1473183" cy="146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9050" y="4327724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5451" y="4487384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5010" y="41443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3487" y="2436609"/>
            <a:ext cx="37619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/>
          <p:nvPr/>
        </p:nvSpPr>
        <p:spPr>
          <a:xfrm rot="4497888">
            <a:off x="7957398" y="158957"/>
            <a:ext cx="1320514" cy="844476"/>
          </a:xfrm>
          <a:custGeom>
            <a:rect b="b" l="l" r="r" t="t"/>
            <a:pathLst>
              <a:path extrusionOk="0" h="19503" w="30497">
                <a:moveTo>
                  <a:pt x="29901" y="1"/>
                </a:moveTo>
                <a:lnTo>
                  <a:pt x="29454" y="173"/>
                </a:lnTo>
                <a:cubicBezTo>
                  <a:pt x="30024" y="1712"/>
                  <a:pt x="29851" y="3597"/>
                  <a:pt x="29007" y="5459"/>
                </a:cubicBezTo>
                <a:cubicBezTo>
                  <a:pt x="28213" y="7170"/>
                  <a:pt x="26997" y="8635"/>
                  <a:pt x="25782" y="9975"/>
                </a:cubicBezTo>
                <a:cubicBezTo>
                  <a:pt x="22729" y="13449"/>
                  <a:pt x="18983" y="17171"/>
                  <a:pt x="14243" y="18560"/>
                </a:cubicBezTo>
                <a:cubicBezTo>
                  <a:pt x="13069" y="18899"/>
                  <a:pt x="11920" y="19053"/>
                  <a:pt x="10821" y="19053"/>
                </a:cubicBezTo>
                <a:cubicBezTo>
                  <a:pt x="6607" y="19053"/>
                  <a:pt x="3141" y="16784"/>
                  <a:pt x="1863" y="13969"/>
                </a:cubicBezTo>
                <a:cubicBezTo>
                  <a:pt x="497" y="10991"/>
                  <a:pt x="1142" y="7494"/>
                  <a:pt x="1986" y="3871"/>
                </a:cubicBezTo>
                <a:lnTo>
                  <a:pt x="1539" y="3772"/>
                </a:lnTo>
                <a:cubicBezTo>
                  <a:pt x="672" y="7468"/>
                  <a:pt x="1" y="11041"/>
                  <a:pt x="1440" y="14167"/>
                </a:cubicBezTo>
                <a:cubicBezTo>
                  <a:pt x="2780" y="17121"/>
                  <a:pt x="6402" y="19503"/>
                  <a:pt x="10795" y="19503"/>
                </a:cubicBezTo>
                <a:cubicBezTo>
                  <a:pt x="11937" y="19503"/>
                  <a:pt x="13151" y="19354"/>
                  <a:pt x="14368" y="19007"/>
                </a:cubicBezTo>
                <a:cubicBezTo>
                  <a:pt x="19231" y="17591"/>
                  <a:pt x="23052" y="13796"/>
                  <a:pt x="26129" y="10297"/>
                </a:cubicBezTo>
                <a:cubicBezTo>
                  <a:pt x="27344" y="8907"/>
                  <a:pt x="28610" y="7418"/>
                  <a:pt x="29428" y="5658"/>
                </a:cubicBezTo>
                <a:cubicBezTo>
                  <a:pt x="30321" y="3697"/>
                  <a:pt x="30496" y="1688"/>
                  <a:pt x="299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951" y="3863213"/>
            <a:ext cx="299835" cy="249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750" y="1186204"/>
            <a:ext cx="299825" cy="38062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-82950" y="441872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2" name="Google Shape;52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426" y="2376271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188951"/>
            <a:ext cx="4630225" cy="459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275" y="1188950"/>
            <a:ext cx="4291663" cy="42604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2" type="title"/>
          </p:nvPr>
        </p:nvSpPr>
        <p:spPr>
          <a:xfrm>
            <a:off x="1160313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5"/>
          <p:cNvSpPr txBox="1"/>
          <p:nvPr>
            <p:ph idx="1" type="subTitle"/>
          </p:nvPr>
        </p:nvSpPr>
        <p:spPr>
          <a:xfrm>
            <a:off x="1160325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3" type="title"/>
          </p:nvPr>
        </p:nvSpPr>
        <p:spPr>
          <a:xfrm>
            <a:off x="5481667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5481676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61" name="Google Shape;6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428426" y="-228179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773950" y="148245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618640" y="1025322"/>
            <a:ext cx="299835" cy="2494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 rot="10800000">
            <a:off x="8498652" y="-13720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5" name="Google Shape;65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77702" y="1549420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" name="Google Shape;6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99994">
            <a:off x="-115594" y="399117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92174" y="181874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309561" y="3187595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 rot="-4499804">
            <a:off x="-122403" y="399234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6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>
            <p:ph type="title"/>
          </p:nvPr>
        </p:nvSpPr>
        <p:spPr>
          <a:xfrm>
            <a:off x="4012550" y="1413275"/>
            <a:ext cx="3564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" type="body"/>
          </p:nvPr>
        </p:nvSpPr>
        <p:spPr>
          <a:xfrm>
            <a:off x="4012550" y="2120725"/>
            <a:ext cx="3322200" cy="16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77" name="Google Shape;7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92149" y="-41905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200" y="13154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707" y="-13379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82" y="62782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891" y="5977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0043" y="975015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/>
          <p:nvPr/>
        </p:nvSpPr>
        <p:spPr>
          <a:xfrm>
            <a:off x="7639550" y="-309016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7"/>
          <p:cNvSpPr/>
          <p:nvPr/>
        </p:nvSpPr>
        <p:spPr>
          <a:xfrm>
            <a:off x="597074" y="-10435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77925" y="972200"/>
            <a:ext cx="4380476" cy="30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491" y="-84022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956" y="1823718"/>
            <a:ext cx="4776394" cy="335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251" y="2877299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1175" y="1540651"/>
            <a:ext cx="1109546" cy="110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 txBox="1"/>
          <p:nvPr>
            <p:ph type="title"/>
          </p:nvPr>
        </p:nvSpPr>
        <p:spPr>
          <a:xfrm>
            <a:off x="716775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92" name="Google Shape;9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298" y="483288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4954" y="1823719"/>
            <a:ext cx="453537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97" name="Google Shape;9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63738" y="2256713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760738" y="-959325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2" y="2556603"/>
            <a:ext cx="2709449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1552" y="84505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54" y="120961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5210" y="17254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082" y="21415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892" y="1725476"/>
            <a:ext cx="279525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2931" y="667915"/>
            <a:ext cx="297202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1545" y="240799"/>
            <a:ext cx="335871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/>
          <p:nvPr>
            <p:ph type="title"/>
          </p:nvPr>
        </p:nvSpPr>
        <p:spPr>
          <a:xfrm>
            <a:off x="5184350" y="1488950"/>
            <a:ext cx="3234300" cy="20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" name="Google Shape;10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6766" y="2906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081" y="290615"/>
            <a:ext cx="297202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4" name="Google Shape;114;p1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5" name="Google Shape;11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00">
            <a:off x="7244845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/>
          <p:nvPr/>
        </p:nvSpPr>
        <p:spPr>
          <a:xfrm rot="2915582">
            <a:off x="7629358" y="3963850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49393" y="-541900"/>
            <a:ext cx="552848" cy="54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13"/>
          <p:cNvSpPr txBox="1"/>
          <p:nvPr>
            <p:ph hasCustomPrompt="1"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1" name="Google Shape;131;p13"/>
          <p:cNvSpPr txBox="1"/>
          <p:nvPr>
            <p:ph hasCustomPrompt="1"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7" name="Google Shape;137;p13"/>
          <p:cNvSpPr txBox="1"/>
          <p:nvPr>
            <p:ph hasCustomPrompt="1"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4" name="Google Shape;144;p13"/>
          <p:cNvSpPr txBox="1"/>
          <p:nvPr>
            <p:ph hasCustomPrompt="1"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46" name="Google Shape;14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68725" y="-1505788"/>
            <a:ext cx="7647099" cy="75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4"/>
          <p:cNvSpPr txBox="1"/>
          <p:nvPr>
            <p:ph type="title"/>
          </p:nvPr>
        </p:nvSpPr>
        <p:spPr>
          <a:xfrm>
            <a:off x="1021575" y="35224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6" name="Google Shape;156;p14"/>
          <p:cNvSpPr txBox="1"/>
          <p:nvPr>
            <p:ph idx="1" type="subTitle"/>
          </p:nvPr>
        </p:nvSpPr>
        <p:spPr>
          <a:xfrm>
            <a:off x="1021575" y="1089200"/>
            <a:ext cx="5435100" cy="240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57" name="Google Shape;1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051941" y="3908282"/>
            <a:ext cx="1377808" cy="145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189900" y="4132691"/>
            <a:ext cx="666512" cy="70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302484" y="3255388"/>
            <a:ext cx="394928" cy="35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/>
          <p:nvPr/>
        </p:nvSpPr>
        <p:spPr>
          <a:xfrm flipH="1">
            <a:off x="8144481" y="4036185"/>
            <a:ext cx="1053318" cy="1203826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1" name="Google Shape;1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8562" y="2208863"/>
            <a:ext cx="623472" cy="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4" name="Google Shape;1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6">
            <a:off x="6618438" y="-184419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419991" y="553228"/>
            <a:ext cx="1135075" cy="8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578977" y="255300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/>
          <p:nvPr/>
        </p:nvSpPr>
        <p:spPr>
          <a:xfrm rot="900196">
            <a:off x="6632864" y="-14731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8" name="Google Shape;1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24">
            <a:off x="-806474" y="4403839"/>
            <a:ext cx="3578775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/>
          <p:nvPr/>
        </p:nvSpPr>
        <p:spPr>
          <a:xfrm rot="-10398936">
            <a:off x="-414563" y="4002326"/>
            <a:ext cx="1822846" cy="2231570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" type="subTitle"/>
          </p:nvPr>
        </p:nvSpPr>
        <p:spPr>
          <a:xfrm>
            <a:off x="720000" y="1634475"/>
            <a:ext cx="46941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3" name="Google Shape;1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634781">
            <a:off x="-619112" y="4507704"/>
            <a:ext cx="3357171" cy="25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108100" y="9335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090" y="-17533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5423901" y="42147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274" y="55618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6677905" y="4116684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/>
          <p:nvPr/>
        </p:nvSpPr>
        <p:spPr>
          <a:xfrm rot="7634507">
            <a:off x="341440" y="4059955"/>
            <a:ext cx="2051088" cy="2406035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Google Shape;180;p16"/>
          <p:cNvSpPr/>
          <p:nvPr/>
        </p:nvSpPr>
        <p:spPr>
          <a:xfrm>
            <a:off x="6990458" y="-14589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idx="1" type="subTitle"/>
          </p:nvPr>
        </p:nvSpPr>
        <p:spPr>
          <a:xfrm>
            <a:off x="4892325" y="2955800"/>
            <a:ext cx="2907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4892325" y="1121500"/>
            <a:ext cx="3534900" cy="16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">
            <a:off x="-2383475" y="1121504"/>
            <a:ext cx="6581850" cy="497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59471" y="3099213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807289" y="45470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178687" y="667546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19568" y="1044860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/>
          <p:nvPr/>
        </p:nvSpPr>
        <p:spPr>
          <a:xfrm rot="10800000">
            <a:off x="-1011454" y="1422143"/>
            <a:ext cx="4476129" cy="4697007"/>
          </a:xfrm>
          <a:custGeom>
            <a:rect b="b" l="l" r="r" t="t"/>
            <a:pathLst>
              <a:path extrusionOk="0" h="176629" w="168323">
                <a:moveTo>
                  <a:pt x="168323" y="0"/>
                </a:moveTo>
                <a:cubicBezTo>
                  <a:pt x="155295" y="1303"/>
                  <a:pt x="142212" y="5456"/>
                  <a:pt x="130985" y="12192"/>
                </a:cubicBezTo>
                <a:cubicBezTo>
                  <a:pt x="118046" y="19955"/>
                  <a:pt x="109205" y="35903"/>
                  <a:pt x="94409" y="38862"/>
                </a:cubicBezTo>
                <a:cubicBezTo>
                  <a:pt x="82700" y="41204"/>
                  <a:pt x="70179" y="36728"/>
                  <a:pt x="58595" y="39624"/>
                </a:cubicBezTo>
                <a:cubicBezTo>
                  <a:pt x="53992" y="40775"/>
                  <a:pt x="48948" y="45875"/>
                  <a:pt x="44879" y="43434"/>
                </a:cubicBezTo>
                <a:cubicBezTo>
                  <a:pt x="38711" y="39733"/>
                  <a:pt x="36018" y="31926"/>
                  <a:pt x="30401" y="27432"/>
                </a:cubicBezTo>
                <a:cubicBezTo>
                  <a:pt x="23655" y="22035"/>
                  <a:pt x="9285" y="21005"/>
                  <a:pt x="4493" y="28194"/>
                </a:cubicBezTo>
                <a:cubicBezTo>
                  <a:pt x="-3268" y="39835"/>
                  <a:pt x="522" y="57590"/>
                  <a:pt x="6779" y="70104"/>
                </a:cubicBezTo>
                <a:cubicBezTo>
                  <a:pt x="11164" y="78873"/>
                  <a:pt x="21927" y="84214"/>
                  <a:pt x="24305" y="93726"/>
                </a:cubicBezTo>
                <a:cubicBezTo>
                  <a:pt x="26711" y="103349"/>
                  <a:pt x="19853" y="113059"/>
                  <a:pt x="17447" y="122682"/>
                </a:cubicBezTo>
                <a:cubicBezTo>
                  <a:pt x="14736" y="133527"/>
                  <a:pt x="13210" y="146211"/>
                  <a:pt x="18209" y="156210"/>
                </a:cubicBezTo>
                <a:cubicBezTo>
                  <a:pt x="24813" y="169418"/>
                  <a:pt x="43267" y="178450"/>
                  <a:pt x="57833" y="176022"/>
                </a:cubicBezTo>
                <a:cubicBezTo>
                  <a:pt x="68595" y="174228"/>
                  <a:pt x="76853" y="164446"/>
                  <a:pt x="87551" y="162306"/>
                </a:cubicBezTo>
                <a:cubicBezTo>
                  <a:pt x="103586" y="159099"/>
                  <a:pt x="123237" y="166784"/>
                  <a:pt x="136319" y="156972"/>
                </a:cubicBezTo>
                <a:cubicBezTo>
                  <a:pt x="141523" y="153069"/>
                  <a:pt x="146933" y="148043"/>
                  <a:pt x="148511" y="141732"/>
                </a:cubicBezTo>
                <a:cubicBezTo>
                  <a:pt x="149961" y="135932"/>
                  <a:pt x="146151" y="130006"/>
                  <a:pt x="144701" y="124206"/>
                </a:cubicBezTo>
                <a:cubicBezTo>
                  <a:pt x="143455" y="119223"/>
                  <a:pt x="144690" y="113561"/>
                  <a:pt x="146987" y="108966"/>
                </a:cubicBezTo>
                <a:cubicBezTo>
                  <a:pt x="150543" y="101854"/>
                  <a:pt x="160372" y="98298"/>
                  <a:pt x="168323" y="9829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idx="1" type="subTitle"/>
          </p:nvPr>
        </p:nvSpPr>
        <p:spPr>
          <a:xfrm>
            <a:off x="1079200" y="2207500"/>
            <a:ext cx="2907600" cy="16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2" name="Google Shape;192;p18"/>
          <p:cNvSpPr txBox="1"/>
          <p:nvPr>
            <p:ph type="title"/>
          </p:nvPr>
        </p:nvSpPr>
        <p:spPr>
          <a:xfrm>
            <a:off x="1079200" y="1294100"/>
            <a:ext cx="3534900" cy="7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3" name="Google Shape;1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08300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86750" y="-4190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7879076" y="23330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7827511" y="3701945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5456522" y="2677644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 rot="10800000">
            <a:off x="-776804" y="3385708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0" name="Google Shape;200;p1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>
            <p:ph idx="1" type="subTitle"/>
          </p:nvPr>
        </p:nvSpPr>
        <p:spPr>
          <a:xfrm>
            <a:off x="1265475" y="26490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type="title"/>
          </p:nvPr>
        </p:nvSpPr>
        <p:spPr>
          <a:xfrm>
            <a:off x="1265475" y="14282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4" name="Google Shape;20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441374" y="391187"/>
            <a:ext cx="6036126" cy="42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-2044724" y="-1158762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001076" y="4034400"/>
            <a:ext cx="794999" cy="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994277" y="460592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85610" y="3866418"/>
            <a:ext cx="453537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/>
          <p:nvPr/>
        </p:nvSpPr>
        <p:spPr>
          <a:xfrm>
            <a:off x="-609600" y="-342900"/>
            <a:ext cx="1822850" cy="2231575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19"/>
          <p:cNvSpPr/>
          <p:nvPr/>
        </p:nvSpPr>
        <p:spPr>
          <a:xfrm>
            <a:off x="4014042" y="4055681"/>
            <a:ext cx="769111" cy="746644"/>
          </a:xfrm>
          <a:custGeom>
            <a:rect b="b" l="l" r="r" t="t"/>
            <a:pathLst>
              <a:path extrusionOk="0" h="45534" w="46897">
                <a:moveTo>
                  <a:pt x="13786" y="527"/>
                </a:moveTo>
                <a:cubicBezTo>
                  <a:pt x="21534" y="3121"/>
                  <a:pt x="44948" y="20938"/>
                  <a:pt x="46757" y="28379"/>
                </a:cubicBezTo>
                <a:cubicBezTo>
                  <a:pt x="48566" y="35820"/>
                  <a:pt x="32388" y="47766"/>
                  <a:pt x="24640" y="45172"/>
                </a:cubicBezTo>
                <a:cubicBezTo>
                  <a:pt x="16892" y="42578"/>
                  <a:pt x="2079" y="20256"/>
                  <a:pt x="270" y="12815"/>
                </a:cubicBezTo>
                <a:cubicBezTo>
                  <a:pt x="-1539" y="5374"/>
                  <a:pt x="6038" y="-2067"/>
                  <a:pt x="13786" y="527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1">
  <p:cSld name="CUSTOM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1215300" y="132582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1" type="body"/>
          </p:nvPr>
        </p:nvSpPr>
        <p:spPr>
          <a:xfrm>
            <a:off x="1215300" y="1957075"/>
            <a:ext cx="4525800" cy="18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14" name="Google Shape;21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500001">
            <a:off x="5218083" y="2001522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760385">
            <a:off x="-851964" y="-801490"/>
            <a:ext cx="2581097" cy="20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99998">
            <a:off x="348814" y="4329817"/>
            <a:ext cx="556249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99995">
            <a:off x="7782146" y="669777"/>
            <a:ext cx="506026" cy="3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/>
          <p:nvPr/>
        </p:nvSpPr>
        <p:spPr>
          <a:xfrm rot="6299882">
            <a:off x="7758765" y="668472"/>
            <a:ext cx="552822" cy="367203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 flipH="1" rot="-4335663">
            <a:off x="-489040" y="-750446"/>
            <a:ext cx="1585120" cy="1874883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 2">
  <p:cSld name="CUSTOM_2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21"/>
          <p:cNvSpPr txBox="1"/>
          <p:nvPr>
            <p:ph idx="1" type="body"/>
          </p:nvPr>
        </p:nvSpPr>
        <p:spPr>
          <a:xfrm>
            <a:off x="720000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3" name="Google Shape;223;p21"/>
          <p:cNvSpPr txBox="1"/>
          <p:nvPr>
            <p:ph idx="2" type="body"/>
          </p:nvPr>
        </p:nvSpPr>
        <p:spPr>
          <a:xfrm>
            <a:off x="4847325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24" name="Google Shape;22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2101195" y="3361372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27193">
            <a:off x="5353018" y="-3160358"/>
            <a:ext cx="6230375" cy="47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1"/>
          <p:cNvSpPr/>
          <p:nvPr/>
        </p:nvSpPr>
        <p:spPr>
          <a:xfrm rot="-5327153">
            <a:off x="6969319" y="-3281388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-394775" y="1755468"/>
            <a:ext cx="707142" cy="70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721" y="4492899"/>
            <a:ext cx="342079" cy="33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1"/>
          <p:cNvSpPr/>
          <p:nvPr/>
        </p:nvSpPr>
        <p:spPr>
          <a:xfrm rot="2700000">
            <a:off x="-286211" y="1842283"/>
            <a:ext cx="540609" cy="578955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30" name="Google Shape;2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5858" y="3781275"/>
            <a:ext cx="319989" cy="31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2" type="title"/>
          </p:nvPr>
        </p:nvSpPr>
        <p:spPr>
          <a:xfrm>
            <a:off x="720000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2"/>
          <p:cNvSpPr txBox="1"/>
          <p:nvPr>
            <p:ph idx="1" type="subTitle"/>
          </p:nvPr>
        </p:nvSpPr>
        <p:spPr>
          <a:xfrm>
            <a:off x="72000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5" name="Google Shape;235;p22"/>
          <p:cNvSpPr txBox="1"/>
          <p:nvPr>
            <p:ph idx="3" type="title"/>
          </p:nvPr>
        </p:nvSpPr>
        <p:spPr>
          <a:xfrm>
            <a:off x="3543244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6" name="Google Shape;236;p22"/>
          <p:cNvSpPr txBox="1"/>
          <p:nvPr>
            <p:ph idx="4" type="subTitle"/>
          </p:nvPr>
        </p:nvSpPr>
        <p:spPr>
          <a:xfrm>
            <a:off x="354325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22"/>
          <p:cNvSpPr txBox="1"/>
          <p:nvPr>
            <p:ph idx="5" type="title"/>
          </p:nvPr>
        </p:nvSpPr>
        <p:spPr>
          <a:xfrm>
            <a:off x="6366511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8" name="Google Shape;238;p22"/>
          <p:cNvSpPr txBox="1"/>
          <p:nvPr>
            <p:ph idx="6" type="subTitle"/>
          </p:nvPr>
        </p:nvSpPr>
        <p:spPr>
          <a:xfrm>
            <a:off x="6366524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39" name="Google Shape;23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22491" y="422327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39613">
            <a:off x="7254791" y="-347290"/>
            <a:ext cx="2581097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 flipH="1" rot="164249">
            <a:off x="7752780" y="-399873"/>
            <a:ext cx="1585139" cy="1874884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7" name="Google Shape;247;p23"/>
          <p:cNvSpPr txBox="1"/>
          <p:nvPr>
            <p:ph idx="2" type="title"/>
          </p:nvPr>
        </p:nvSpPr>
        <p:spPr>
          <a:xfrm>
            <a:off x="720000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720000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23"/>
          <p:cNvSpPr txBox="1"/>
          <p:nvPr>
            <p:ph idx="3" type="title"/>
          </p:nvPr>
        </p:nvSpPr>
        <p:spPr>
          <a:xfrm>
            <a:off x="3543244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23"/>
          <p:cNvSpPr txBox="1"/>
          <p:nvPr>
            <p:ph idx="4" type="subTitle"/>
          </p:nvPr>
        </p:nvSpPr>
        <p:spPr>
          <a:xfrm>
            <a:off x="3543251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1" name="Google Shape;251;p23"/>
          <p:cNvSpPr txBox="1"/>
          <p:nvPr>
            <p:ph idx="5" type="title"/>
          </p:nvPr>
        </p:nvSpPr>
        <p:spPr>
          <a:xfrm>
            <a:off x="6366511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23"/>
          <p:cNvSpPr txBox="1"/>
          <p:nvPr>
            <p:ph idx="6" type="subTitle"/>
          </p:nvPr>
        </p:nvSpPr>
        <p:spPr>
          <a:xfrm>
            <a:off x="6366525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53" name="Google Shape;25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92736">
            <a:off x="4654459" y="-2003871"/>
            <a:ext cx="4801033" cy="322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24"/>
          <p:cNvSpPr txBox="1"/>
          <p:nvPr>
            <p:ph idx="2" type="title"/>
          </p:nvPr>
        </p:nvSpPr>
        <p:spPr>
          <a:xfrm>
            <a:off x="1862213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0" name="Google Shape;260;p24"/>
          <p:cNvSpPr txBox="1"/>
          <p:nvPr>
            <p:ph idx="1" type="subTitle"/>
          </p:nvPr>
        </p:nvSpPr>
        <p:spPr>
          <a:xfrm>
            <a:off x="1862213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1" name="Google Shape;261;p24"/>
          <p:cNvSpPr txBox="1"/>
          <p:nvPr>
            <p:ph idx="3" type="title"/>
          </p:nvPr>
        </p:nvSpPr>
        <p:spPr>
          <a:xfrm>
            <a:off x="6194091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2" name="Google Shape;262;p24"/>
          <p:cNvSpPr txBox="1"/>
          <p:nvPr>
            <p:ph idx="4" type="subTitle"/>
          </p:nvPr>
        </p:nvSpPr>
        <p:spPr>
          <a:xfrm>
            <a:off x="6194091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3" name="Google Shape;263;p24"/>
          <p:cNvSpPr txBox="1"/>
          <p:nvPr>
            <p:ph idx="5" type="title"/>
          </p:nvPr>
        </p:nvSpPr>
        <p:spPr>
          <a:xfrm>
            <a:off x="1862213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4" name="Google Shape;264;p24"/>
          <p:cNvSpPr txBox="1"/>
          <p:nvPr>
            <p:ph idx="6" type="subTitle"/>
          </p:nvPr>
        </p:nvSpPr>
        <p:spPr>
          <a:xfrm>
            <a:off x="1862213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5" name="Google Shape;265;p24"/>
          <p:cNvSpPr txBox="1"/>
          <p:nvPr>
            <p:ph idx="7" type="title"/>
          </p:nvPr>
        </p:nvSpPr>
        <p:spPr>
          <a:xfrm>
            <a:off x="6194091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6" name="Google Shape;266;p24"/>
          <p:cNvSpPr txBox="1"/>
          <p:nvPr>
            <p:ph idx="8" type="subTitle"/>
          </p:nvPr>
        </p:nvSpPr>
        <p:spPr>
          <a:xfrm>
            <a:off x="6194091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67" name="Google Shape;26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63533">
            <a:off x="-1215554" y="4267698"/>
            <a:ext cx="3578776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/>
          <p:nvPr/>
        </p:nvSpPr>
        <p:spPr>
          <a:xfrm rot="-9863346">
            <a:off x="-718546" y="3798524"/>
            <a:ext cx="1822829" cy="2231549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69" name="Google Shape;2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91149">
            <a:off x="5121544" y="-3247033"/>
            <a:ext cx="6230374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/>
          <p:nvPr/>
        </p:nvSpPr>
        <p:spPr>
          <a:xfrm rot="-4191120">
            <a:off x="6605260" y="-3393184"/>
            <a:ext cx="2980307" cy="5775050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" type="title"/>
          </p:nvPr>
        </p:nvSpPr>
        <p:spPr>
          <a:xfrm>
            <a:off x="720000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6" name="Google Shape;276;p25"/>
          <p:cNvSpPr txBox="1"/>
          <p:nvPr>
            <p:ph idx="1" type="subTitle"/>
          </p:nvPr>
        </p:nvSpPr>
        <p:spPr>
          <a:xfrm>
            <a:off x="720000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7" name="Google Shape;277;p25"/>
          <p:cNvSpPr txBox="1"/>
          <p:nvPr>
            <p:ph idx="3" type="title"/>
          </p:nvPr>
        </p:nvSpPr>
        <p:spPr>
          <a:xfrm>
            <a:off x="3513608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25"/>
          <p:cNvSpPr txBox="1"/>
          <p:nvPr>
            <p:ph idx="4" type="subTitle"/>
          </p:nvPr>
        </p:nvSpPr>
        <p:spPr>
          <a:xfrm>
            <a:off x="3513608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9" name="Google Shape;279;p25"/>
          <p:cNvSpPr txBox="1"/>
          <p:nvPr>
            <p:ph idx="5" type="title"/>
          </p:nvPr>
        </p:nvSpPr>
        <p:spPr>
          <a:xfrm>
            <a:off x="720000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0" name="Google Shape;280;p25"/>
          <p:cNvSpPr txBox="1"/>
          <p:nvPr>
            <p:ph idx="6" type="subTitle"/>
          </p:nvPr>
        </p:nvSpPr>
        <p:spPr>
          <a:xfrm>
            <a:off x="720000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1" name="Google Shape;281;p25"/>
          <p:cNvSpPr txBox="1"/>
          <p:nvPr>
            <p:ph idx="7" type="title"/>
          </p:nvPr>
        </p:nvSpPr>
        <p:spPr>
          <a:xfrm>
            <a:off x="3513608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2" name="Google Shape;282;p25"/>
          <p:cNvSpPr txBox="1"/>
          <p:nvPr>
            <p:ph idx="8" type="subTitle"/>
          </p:nvPr>
        </p:nvSpPr>
        <p:spPr>
          <a:xfrm>
            <a:off x="3513608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3" name="Google Shape;283;p25"/>
          <p:cNvSpPr txBox="1"/>
          <p:nvPr>
            <p:ph idx="9" type="title"/>
          </p:nvPr>
        </p:nvSpPr>
        <p:spPr>
          <a:xfrm>
            <a:off x="6307211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4" name="Google Shape;284;p25"/>
          <p:cNvSpPr txBox="1"/>
          <p:nvPr>
            <p:ph idx="13" type="subTitle"/>
          </p:nvPr>
        </p:nvSpPr>
        <p:spPr>
          <a:xfrm>
            <a:off x="6307211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5" name="Google Shape;285;p25"/>
          <p:cNvSpPr txBox="1"/>
          <p:nvPr>
            <p:ph idx="14" type="title"/>
          </p:nvPr>
        </p:nvSpPr>
        <p:spPr>
          <a:xfrm>
            <a:off x="6307211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6" name="Google Shape;286;p25"/>
          <p:cNvSpPr txBox="1"/>
          <p:nvPr>
            <p:ph idx="15" type="subTitle"/>
          </p:nvPr>
        </p:nvSpPr>
        <p:spPr>
          <a:xfrm>
            <a:off x="6307211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87" name="Google Shape;28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727193">
            <a:off x="5312043" y="-3037483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-2329795" y="3304210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/>
          <p:nvPr/>
        </p:nvSpPr>
        <p:spPr>
          <a:xfrm rot="-5327153">
            <a:off x="6928344" y="-3158513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 txBox="1"/>
          <p:nvPr>
            <p:ph hasCustomPrompt="1" type="title"/>
          </p:nvPr>
        </p:nvSpPr>
        <p:spPr>
          <a:xfrm>
            <a:off x="8088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26"/>
          <p:cNvSpPr txBox="1"/>
          <p:nvPr>
            <p:ph idx="1" type="subTitle"/>
          </p:nvPr>
        </p:nvSpPr>
        <p:spPr>
          <a:xfrm>
            <a:off x="808850" y="351407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hasCustomPrompt="1" idx="2" type="title"/>
          </p:nvPr>
        </p:nvSpPr>
        <p:spPr>
          <a:xfrm>
            <a:off x="34906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6" name="Google Shape;296;p26"/>
          <p:cNvSpPr txBox="1"/>
          <p:nvPr>
            <p:ph idx="3" type="subTitle"/>
          </p:nvPr>
        </p:nvSpPr>
        <p:spPr>
          <a:xfrm>
            <a:off x="3490650" y="3514072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7" name="Google Shape;297;p26"/>
          <p:cNvSpPr txBox="1"/>
          <p:nvPr>
            <p:ph hasCustomPrompt="1" idx="4" type="title"/>
          </p:nvPr>
        </p:nvSpPr>
        <p:spPr>
          <a:xfrm>
            <a:off x="61724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8" name="Google Shape;298;p26"/>
          <p:cNvSpPr txBox="1"/>
          <p:nvPr>
            <p:ph idx="5" type="subTitle"/>
          </p:nvPr>
        </p:nvSpPr>
        <p:spPr>
          <a:xfrm>
            <a:off x="6172450" y="351412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26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00" name="Google Shape;30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795325" y="407902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150802" y="67220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671078" y="23491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75304">
            <a:off x="7363017" y="4066422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 rot="-5825860">
            <a:off x="7710834" y="3900894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6177001" y="-490730"/>
            <a:ext cx="1046050" cy="103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/>
          <p:nvPr/>
        </p:nvSpPr>
        <p:spPr>
          <a:xfrm rot="8100000">
            <a:off x="6262733" y="-362313"/>
            <a:ext cx="799717" cy="856442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"/>
          <p:cNvSpPr txBox="1"/>
          <p:nvPr>
            <p:ph type="ctrTitle"/>
          </p:nvPr>
        </p:nvSpPr>
        <p:spPr>
          <a:xfrm>
            <a:off x="3657513" y="4412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9" name="Google Shape;309;p27"/>
          <p:cNvSpPr txBox="1"/>
          <p:nvPr>
            <p:ph idx="1" type="subTitle"/>
          </p:nvPr>
        </p:nvSpPr>
        <p:spPr>
          <a:xfrm>
            <a:off x="3657525" y="1960479"/>
            <a:ext cx="2620200" cy="8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0" name="Google Shape;310;p27"/>
          <p:cNvSpPr txBox="1"/>
          <p:nvPr>
            <p:ph idx="2" type="title"/>
          </p:nvPr>
        </p:nvSpPr>
        <p:spPr>
          <a:xfrm>
            <a:off x="3657525" y="1293613"/>
            <a:ext cx="2649300" cy="7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1" name="Google Shape;311;p27"/>
          <p:cNvSpPr txBox="1"/>
          <p:nvPr/>
        </p:nvSpPr>
        <p:spPr>
          <a:xfrm>
            <a:off x="3657525" y="3784825"/>
            <a:ext cx="413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312" name="Google Shape;3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2130413" y="13424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00000">
            <a:off x="8086221" y="282198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8268795" y="1795408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640164" y="3725932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424696">
            <a:off x="7685001" y="-1293619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7"/>
          <p:cNvSpPr/>
          <p:nvPr/>
        </p:nvSpPr>
        <p:spPr>
          <a:xfrm rot="10374140">
            <a:off x="8141820" y="-49104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 rot="10800000">
            <a:off x="-95169" y="-517824"/>
            <a:ext cx="2980308" cy="577505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79975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03362" y="-17502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391051" y="20412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08461" y="3425470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215572" y="721869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7" name="Google Shape;327;p28"/>
          <p:cNvSpPr/>
          <p:nvPr/>
        </p:nvSpPr>
        <p:spPr>
          <a:xfrm>
            <a:off x="-336850" y="3425475"/>
            <a:ext cx="1230075" cy="1766350"/>
          </a:xfrm>
          <a:custGeom>
            <a:rect b="b" l="l" r="r" t="t"/>
            <a:pathLst>
              <a:path extrusionOk="0" h="70654" w="49203">
                <a:moveTo>
                  <a:pt x="0" y="0"/>
                </a:moveTo>
                <a:cubicBezTo>
                  <a:pt x="12049" y="0"/>
                  <a:pt x="25991" y="3282"/>
                  <a:pt x="33995" y="12288"/>
                </a:cubicBezTo>
                <a:cubicBezTo>
                  <a:pt x="41310" y="20518"/>
                  <a:pt x="42575" y="32687"/>
                  <a:pt x="45054" y="43416"/>
                </a:cubicBezTo>
                <a:cubicBezTo>
                  <a:pt x="46467" y="49534"/>
                  <a:pt x="50176" y="55690"/>
                  <a:pt x="48945" y="61848"/>
                </a:cubicBezTo>
                <a:cubicBezTo>
                  <a:pt x="48141" y="65872"/>
                  <a:pt x="44153" y="69129"/>
                  <a:pt x="40344" y="70654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53100" y="36348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99995">
            <a:off x="-221513" y="203356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95" y="24764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053" y="10922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2191" y="3536907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/>
        </p:nvSpPr>
        <p:spPr>
          <a:xfrm rot="-6299903">
            <a:off x="-243604" y="204695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35" name="Google Shape;3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BLANK_1_2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1" name="Google Shape;341;p30"/>
          <p:cNvSpPr txBox="1"/>
          <p:nvPr>
            <p:ph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2" name="Google Shape;342;p30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4" name="Google Shape;344;p30"/>
          <p:cNvSpPr txBox="1"/>
          <p:nvPr>
            <p:ph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5" name="Google Shape;345;p30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6" name="Google Shape;346;p30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7" name="Google Shape;347;p30"/>
          <p:cNvSpPr txBox="1"/>
          <p:nvPr>
            <p:ph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8" name="Google Shape;348;p30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9" name="Google Shape;349;p30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0" name="Google Shape;350;p30"/>
          <p:cNvSpPr txBox="1"/>
          <p:nvPr>
            <p:ph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1" name="Google Shape;351;p30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2" name="Google Shape;352;p30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3" name="Google Shape;353;p30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4" name="Google Shape;354;p30"/>
          <p:cNvSpPr txBox="1"/>
          <p:nvPr>
            <p:ph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5" name="Google Shape;355;p30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6" name="Google Shape;356;p30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7" name="Google Shape;357;p30"/>
          <p:cNvSpPr txBox="1"/>
          <p:nvPr>
            <p:ph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8" name="Google Shape;358;p30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59" name="Google Shape;3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0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0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69" name="Google Shape;369;p3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370" name="Google Shape;37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100000">
            <a:off x="7244846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1"/>
          <p:cNvSpPr/>
          <p:nvPr/>
        </p:nvSpPr>
        <p:spPr>
          <a:xfrm rot="2915582">
            <a:off x="7629359" y="3963851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2">
  <p:cSld name="BIG_NUMBER_2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0" name="Google Shape;380;p32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100000">
            <a:off x="7244846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2"/>
          <p:cNvSpPr/>
          <p:nvPr/>
        </p:nvSpPr>
        <p:spPr>
          <a:xfrm rot="2915582">
            <a:off x="7629359" y="3963851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51.jpg"/><Relationship Id="rId5" Type="http://schemas.openxmlformats.org/officeDocument/2006/relationships/image" Target="../media/image56.jpg"/><Relationship Id="rId6" Type="http://schemas.openxmlformats.org/officeDocument/2006/relationships/image" Target="../media/image5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png"/><Relationship Id="rId4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Relationship Id="rId4" Type="http://schemas.openxmlformats.org/officeDocument/2006/relationships/image" Target="../media/image5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Relationship Id="rId4" Type="http://schemas.openxmlformats.org/officeDocument/2006/relationships/image" Target="../media/image37.png"/><Relationship Id="rId5" Type="http://schemas.openxmlformats.org/officeDocument/2006/relationships/image" Target="../media/image57.png"/><Relationship Id="rId6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Relationship Id="rId3" Type="http://schemas.openxmlformats.org/officeDocument/2006/relationships/hyperlink" Target="mailto:sofiakim@stanford.edu" TargetMode="External"/><Relationship Id="rId4" Type="http://schemas.openxmlformats.org/officeDocument/2006/relationships/hyperlink" Target="mailto:smoua@stanford.edu" TargetMode="External"/><Relationship Id="rId5" Type="http://schemas.openxmlformats.org/officeDocument/2006/relationships/hyperlink" Target="mailto:tmquach@stanford.edu" TargetMode="External"/><Relationship Id="rId6" Type="http://schemas.openxmlformats.org/officeDocument/2006/relationships/hyperlink" Target="mailto:gabreu@stanford.edu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figma.com/proto/uNvzGnBBYrtMgi6hSX6bYu/kandi-CS147-AU23?type=design&amp;node-id=303-964&amp;t=JqOvmkCQDaeFfddT-0&amp;scaling=min-zoom&amp;page-id=303%3A4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3"/>
          <p:cNvSpPr txBox="1"/>
          <p:nvPr>
            <p:ph idx="4294967295" type="ctrTitle"/>
          </p:nvPr>
        </p:nvSpPr>
        <p:spPr>
          <a:xfrm>
            <a:off x="1126788" y="2500838"/>
            <a:ext cx="6890400" cy="123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INTERACTIVE MEDIUM-FI PROTOTYPE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393" name="Google Shape;3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9250" y="736388"/>
            <a:ext cx="1505475" cy="15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3"/>
          <p:cNvSpPr txBox="1"/>
          <p:nvPr>
            <p:ph idx="4294967295" type="subTitle"/>
          </p:nvPr>
        </p:nvSpPr>
        <p:spPr>
          <a:xfrm>
            <a:off x="1900350" y="3997613"/>
            <a:ext cx="53433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Sofia Kim, Sheng Moua, and Jennifer Quach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4"/>
          <p:cNvSpPr txBox="1"/>
          <p:nvPr>
            <p:ph type="title"/>
          </p:nvPr>
        </p:nvSpPr>
        <p:spPr>
          <a:xfrm>
            <a:off x="379150" y="271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WHO WE ARE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0" name="Google Shape;400;p34"/>
          <p:cNvSpPr txBox="1"/>
          <p:nvPr>
            <p:ph idx="2" type="title"/>
          </p:nvPr>
        </p:nvSpPr>
        <p:spPr>
          <a:xfrm>
            <a:off x="961316" y="33897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SOFIA KIM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1" name="Google Shape;401;p34"/>
          <p:cNvSpPr txBox="1"/>
          <p:nvPr>
            <p:ph idx="1" type="subTitle"/>
          </p:nvPr>
        </p:nvSpPr>
        <p:spPr>
          <a:xfrm>
            <a:off x="1162765" y="3723338"/>
            <a:ext cx="13251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Santa Cruz, Bolivia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02" name="Google Shape;402;p34"/>
          <p:cNvGrpSpPr/>
          <p:nvPr/>
        </p:nvGrpSpPr>
        <p:grpSpPr>
          <a:xfrm>
            <a:off x="582107" y="1005769"/>
            <a:ext cx="2201461" cy="2477527"/>
            <a:chOff x="719995" y="1640602"/>
            <a:chExt cx="982400" cy="975251"/>
          </a:xfrm>
        </p:grpSpPr>
        <p:pic>
          <p:nvPicPr>
            <p:cNvPr id="403" name="Google Shape;403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04" name="Google Shape;404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05" name="Google Shape;405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14" name="Google Shape;414;p34"/>
          <p:cNvPicPr preferRelativeResize="0"/>
          <p:nvPr/>
        </p:nvPicPr>
        <p:blipFill rotWithShape="1">
          <a:blip r:embed="rId4">
            <a:alphaModFix/>
          </a:blip>
          <a:srcRect b="0" l="0" r="0" t="20552"/>
          <a:stretch/>
        </p:blipFill>
        <p:spPr>
          <a:xfrm>
            <a:off x="976878" y="1487598"/>
            <a:ext cx="1696693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4"/>
          <p:cNvSpPr txBox="1"/>
          <p:nvPr>
            <p:ph idx="2" type="title"/>
          </p:nvPr>
        </p:nvSpPr>
        <p:spPr>
          <a:xfrm>
            <a:off x="3537171" y="33897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SHENG MOUA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6" name="Google Shape;416;p34"/>
          <p:cNvSpPr txBox="1"/>
          <p:nvPr>
            <p:ph idx="1" type="subTitle"/>
          </p:nvPr>
        </p:nvSpPr>
        <p:spPr>
          <a:xfrm>
            <a:off x="3561625" y="3850688"/>
            <a:ext cx="16968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Computer Science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Eau Claire, WI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17" name="Google Shape;417;p34"/>
          <p:cNvGrpSpPr/>
          <p:nvPr/>
        </p:nvGrpSpPr>
        <p:grpSpPr>
          <a:xfrm>
            <a:off x="3157962" y="1005769"/>
            <a:ext cx="2201461" cy="2477527"/>
            <a:chOff x="719995" y="1640602"/>
            <a:chExt cx="982400" cy="975251"/>
          </a:xfrm>
        </p:grpSpPr>
        <p:pic>
          <p:nvPicPr>
            <p:cNvPr id="418" name="Google Shape;41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9" name="Google Shape;419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20" name="Google Shape;420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29" name="Google Shape;429;p34"/>
          <p:cNvPicPr preferRelativeResize="0"/>
          <p:nvPr/>
        </p:nvPicPr>
        <p:blipFill rotWithShape="1">
          <a:blip r:embed="rId5">
            <a:alphaModFix/>
          </a:blip>
          <a:srcRect b="0" l="14618" r="14625" t="0"/>
          <a:stretch/>
        </p:blipFill>
        <p:spPr>
          <a:xfrm>
            <a:off x="3552733" y="1487598"/>
            <a:ext cx="1696693" cy="179842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4"/>
          <p:cNvSpPr txBox="1"/>
          <p:nvPr>
            <p:ph idx="2" type="title"/>
          </p:nvPr>
        </p:nvSpPr>
        <p:spPr>
          <a:xfrm>
            <a:off x="6108212" y="3384189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JENNIFER QUACH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31" name="Google Shape;431;p34"/>
          <p:cNvSpPr txBox="1"/>
          <p:nvPr>
            <p:ph idx="1" type="subTitle"/>
          </p:nvPr>
        </p:nvSpPr>
        <p:spPr>
          <a:xfrm>
            <a:off x="6161350" y="3845113"/>
            <a:ext cx="16632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Lincoln, 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32" name="Google Shape;432;p34"/>
          <p:cNvGrpSpPr/>
          <p:nvPr/>
        </p:nvGrpSpPr>
        <p:grpSpPr>
          <a:xfrm>
            <a:off x="5733803" y="1005769"/>
            <a:ext cx="2201461" cy="2477527"/>
            <a:chOff x="719995" y="1640602"/>
            <a:chExt cx="982400" cy="975251"/>
          </a:xfrm>
        </p:grpSpPr>
        <p:pic>
          <p:nvPicPr>
            <p:cNvPr id="433" name="Google Shape;433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4" name="Google Shape;434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35" name="Google Shape;435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44" name="Google Shape;444;p34"/>
          <p:cNvPicPr preferRelativeResize="0"/>
          <p:nvPr/>
        </p:nvPicPr>
        <p:blipFill rotWithShape="1">
          <a:blip r:embed="rId6">
            <a:alphaModFix/>
          </a:blip>
          <a:srcRect b="35678" l="20424" r="20424" t="22537"/>
          <a:stretch/>
        </p:blipFill>
        <p:spPr>
          <a:xfrm>
            <a:off x="6118974" y="1482023"/>
            <a:ext cx="1696692" cy="179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4350" y="1526800"/>
            <a:ext cx="2089900" cy="20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5"/>
          <p:cNvSpPr txBox="1"/>
          <p:nvPr>
            <p:ph idx="4294967295" type="ctrTitle"/>
          </p:nvPr>
        </p:nvSpPr>
        <p:spPr>
          <a:xfrm>
            <a:off x="3574250" y="1840000"/>
            <a:ext cx="49518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Alata"/>
                <a:ea typeface="Alata"/>
                <a:cs typeface="Alata"/>
                <a:sym typeface="Alata"/>
              </a:rPr>
              <a:t>VALUE PROPOSITION:</a:t>
            </a:r>
            <a:endParaRPr b="0" sz="3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>
            <a:off x="4423250" y="2284375"/>
            <a:ext cx="32538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Celebrate connections, one bead at a time</a:t>
            </a:r>
            <a:endParaRPr sz="29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98199" y="986326"/>
            <a:ext cx="3456201" cy="34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62649" y="986313"/>
            <a:ext cx="3456201" cy="3431074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>
            <p:ph idx="4294967295" type="title"/>
          </p:nvPr>
        </p:nvSpPr>
        <p:spPr>
          <a:xfrm>
            <a:off x="1206600" y="986325"/>
            <a:ext cx="2568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THE PROBLEM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cxnSp>
        <p:nvCxnSpPr>
          <p:cNvPr id="459" name="Google Shape;459;p36"/>
          <p:cNvCxnSpPr/>
          <p:nvPr/>
        </p:nvCxnSpPr>
        <p:spPr>
          <a:xfrm flipH="1" rot="10800000">
            <a:off x="3813275" y="2651100"/>
            <a:ext cx="1456200" cy="3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0" name="Google Shape;460;p36"/>
          <p:cNvSpPr txBox="1"/>
          <p:nvPr>
            <p:ph idx="4294967295" type="title"/>
          </p:nvPr>
        </p:nvSpPr>
        <p:spPr>
          <a:xfrm>
            <a:off x="5354350" y="986325"/>
            <a:ext cx="288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OUR SOLUTION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1" name="Google Shape;461;p36"/>
          <p:cNvSpPr txBox="1"/>
          <p:nvPr/>
        </p:nvSpPr>
        <p:spPr>
          <a:xfrm>
            <a:off x="1253100" y="1843025"/>
            <a:ext cx="24753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festival environment can be overwhelming and isolating to new attendees, making it difficult to enter the scene.</a:t>
            </a:r>
            <a:endParaRPr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62" name="Google Shape;462;p36"/>
          <p:cNvSpPr txBox="1"/>
          <p:nvPr/>
        </p:nvSpPr>
        <p:spPr>
          <a:xfrm>
            <a:off x="5354350" y="1559025"/>
            <a:ext cx="30270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 gamifying the festival experience, we envision a platform that eases users of any experience into the community by rewarding tasks like creating and joining groups, sharing and receiving news, adding friends, and capturing festive memories. 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7"/>
          <p:cNvSpPr txBox="1"/>
          <p:nvPr>
            <p:ph type="title"/>
          </p:nvPr>
        </p:nvSpPr>
        <p:spPr>
          <a:xfrm>
            <a:off x="604200" y="2150850"/>
            <a:ext cx="6507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600">
                <a:latin typeface="Alata"/>
                <a:ea typeface="Alata"/>
                <a:cs typeface="Alata"/>
                <a:sym typeface="Alata"/>
              </a:rPr>
              <a:t>VALUES ENCODED</a:t>
            </a:r>
            <a:endParaRPr b="0" sz="46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84" y="12877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8"/>
          <p:cNvSpPr txBox="1"/>
          <p:nvPr>
            <p:ph idx="2" type="title"/>
          </p:nvPr>
        </p:nvSpPr>
        <p:spPr>
          <a:xfrm>
            <a:off x="711225" y="1498200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4" name="Google Shape;474;p38"/>
          <p:cNvSpPr txBox="1"/>
          <p:nvPr>
            <p:ph idx="15" type="title"/>
          </p:nvPr>
        </p:nvSpPr>
        <p:spPr>
          <a:xfrm>
            <a:off x="711225" y="443775"/>
            <a:ext cx="5211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Our design values…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75" name="Google Shape;47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84" y="28736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 txBox="1"/>
          <p:nvPr>
            <p:ph idx="2" type="title"/>
          </p:nvPr>
        </p:nvSpPr>
        <p:spPr>
          <a:xfrm>
            <a:off x="668425" y="30841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77" name="Google Shape;47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609" y="29055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8"/>
          <p:cNvSpPr txBox="1"/>
          <p:nvPr>
            <p:ph type="title"/>
          </p:nvPr>
        </p:nvSpPr>
        <p:spPr>
          <a:xfrm>
            <a:off x="1326800" y="1374025"/>
            <a:ext cx="3217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INCLUSIVITY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9" name="Google Shape;479;p38"/>
          <p:cNvSpPr txBox="1"/>
          <p:nvPr>
            <p:ph idx="1" type="subTitle"/>
          </p:nvPr>
        </p:nvSpPr>
        <p:spPr>
          <a:xfrm>
            <a:off x="1326800" y="1939875"/>
            <a:ext cx="2850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users with any experience or knowledge in the festival scene can comfortably make use of all provided features.</a:t>
            </a:r>
            <a:endParaRPr/>
          </a:p>
        </p:txBody>
      </p:sp>
      <p:sp>
        <p:nvSpPr>
          <p:cNvPr id="480" name="Google Shape;480;p38"/>
          <p:cNvSpPr txBox="1"/>
          <p:nvPr>
            <p:ph type="title"/>
          </p:nvPr>
        </p:nvSpPr>
        <p:spPr>
          <a:xfrm>
            <a:off x="1284000" y="2967850"/>
            <a:ext cx="23814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EFFICIENCY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1" name="Google Shape;481;p38"/>
          <p:cNvSpPr txBox="1"/>
          <p:nvPr>
            <p:ph idx="1" type="subTitle"/>
          </p:nvPr>
        </p:nvSpPr>
        <p:spPr>
          <a:xfrm>
            <a:off x="1284000" y="3401325"/>
            <a:ext cx="28503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should be intuitive and effective in allowing the user to easily achieve the goals of the app.</a:t>
            </a:r>
            <a:endParaRPr/>
          </a:p>
        </p:txBody>
      </p:sp>
      <p:sp>
        <p:nvSpPr>
          <p:cNvPr id="482" name="Google Shape;482;p38"/>
          <p:cNvSpPr txBox="1"/>
          <p:nvPr>
            <p:ph type="title"/>
          </p:nvPr>
        </p:nvSpPr>
        <p:spPr>
          <a:xfrm>
            <a:off x="5423725" y="1358838"/>
            <a:ext cx="4469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COMMUNITY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3" name="Google Shape;483;p38"/>
          <p:cNvSpPr txBox="1"/>
          <p:nvPr>
            <p:ph idx="1" type="subTitle"/>
          </p:nvPr>
        </p:nvSpPr>
        <p:spPr>
          <a:xfrm>
            <a:off x="5423725" y="1924700"/>
            <a:ext cx="3217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app should intentionally foster online and in-person interactions, removing contemporary obstacles for connection-making in the scene.</a:t>
            </a:r>
            <a:endParaRPr/>
          </a:p>
        </p:txBody>
      </p:sp>
      <p:sp>
        <p:nvSpPr>
          <p:cNvPr id="484" name="Google Shape;484;p38"/>
          <p:cNvSpPr txBox="1"/>
          <p:nvPr>
            <p:ph type="title"/>
          </p:nvPr>
        </p:nvSpPr>
        <p:spPr>
          <a:xfrm>
            <a:off x="5380925" y="2944800"/>
            <a:ext cx="4469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JOY OF USE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5" name="Google Shape;485;p38"/>
          <p:cNvSpPr txBox="1"/>
          <p:nvPr>
            <p:ph idx="1" type="subTitle"/>
          </p:nvPr>
        </p:nvSpPr>
        <p:spPr>
          <a:xfrm>
            <a:off x="5380925" y="3386150"/>
            <a:ext cx="2758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app should provide enough satisfaction for repeated and long uses, championing user retention.</a:t>
            </a:r>
            <a:endParaRPr/>
          </a:p>
        </p:txBody>
      </p:sp>
      <p:pic>
        <p:nvPicPr>
          <p:cNvPr id="486" name="Google Shape;48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409" y="1272543"/>
            <a:ext cx="836324" cy="8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409" y="12803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8"/>
          <p:cNvSpPr txBox="1"/>
          <p:nvPr>
            <p:ph idx="2" type="title"/>
          </p:nvPr>
        </p:nvSpPr>
        <p:spPr>
          <a:xfrm>
            <a:off x="4808150" y="14908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89" name="Google Shape;48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609" y="29055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8"/>
          <p:cNvSpPr txBox="1"/>
          <p:nvPr>
            <p:ph idx="2" type="title"/>
          </p:nvPr>
        </p:nvSpPr>
        <p:spPr>
          <a:xfrm>
            <a:off x="4765350" y="31160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4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84" y="10177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39"/>
          <p:cNvSpPr txBox="1"/>
          <p:nvPr>
            <p:ph idx="2" type="title"/>
          </p:nvPr>
        </p:nvSpPr>
        <p:spPr>
          <a:xfrm>
            <a:off x="711225" y="1228200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7" name="Google Shape;497;p39"/>
          <p:cNvSpPr txBox="1"/>
          <p:nvPr>
            <p:ph idx="15" type="title"/>
          </p:nvPr>
        </p:nvSpPr>
        <p:spPr>
          <a:xfrm>
            <a:off x="711225" y="347150"/>
            <a:ext cx="5211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VALUE-ALIGNED FEATURES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98" name="Google Shape;49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84" y="2936905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9"/>
          <p:cNvSpPr txBox="1"/>
          <p:nvPr>
            <p:ph idx="2" type="title"/>
          </p:nvPr>
        </p:nvSpPr>
        <p:spPr>
          <a:xfrm>
            <a:off x="711225" y="3147388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00" name="Google Shape;50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609" y="28762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9"/>
          <p:cNvSpPr txBox="1"/>
          <p:nvPr>
            <p:ph type="title"/>
          </p:nvPr>
        </p:nvSpPr>
        <p:spPr>
          <a:xfrm>
            <a:off x="1326800" y="1185750"/>
            <a:ext cx="3217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INCLUSIVITY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2" name="Google Shape;502;p39"/>
          <p:cNvSpPr txBox="1"/>
          <p:nvPr>
            <p:ph idx="1" type="subTitle"/>
          </p:nvPr>
        </p:nvSpPr>
        <p:spPr>
          <a:xfrm>
            <a:off x="1326800" y="1778850"/>
            <a:ext cx="3089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300"/>
              <a:t>Tasks start off </a:t>
            </a:r>
            <a:r>
              <a:rPr b="1" lang="en" sz="1300"/>
              <a:t>beginner-friendly</a:t>
            </a:r>
            <a:r>
              <a:rPr lang="en" sz="1300"/>
              <a:t> and get more niche once the user becomes more integrated into the scene and the app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Festival jargon </a:t>
            </a:r>
            <a:r>
              <a:rPr b="1" lang="en" sz="1300"/>
              <a:t>definitions</a:t>
            </a:r>
            <a:r>
              <a:rPr lang="en" sz="1300"/>
              <a:t> are provided</a:t>
            </a:r>
            <a:endParaRPr sz="1300"/>
          </a:p>
        </p:txBody>
      </p:sp>
      <p:sp>
        <p:nvSpPr>
          <p:cNvPr id="503" name="Google Shape;503;p39"/>
          <p:cNvSpPr txBox="1"/>
          <p:nvPr>
            <p:ph type="title"/>
          </p:nvPr>
        </p:nvSpPr>
        <p:spPr>
          <a:xfrm>
            <a:off x="1326800" y="3122638"/>
            <a:ext cx="23814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EFFICIENCY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4" name="Google Shape;504;p39"/>
          <p:cNvSpPr txBox="1"/>
          <p:nvPr>
            <p:ph idx="1" type="subTitle"/>
          </p:nvPr>
        </p:nvSpPr>
        <p:spPr>
          <a:xfrm>
            <a:off x="1326800" y="3858713"/>
            <a:ext cx="3089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300"/>
              <a:t>Actively </a:t>
            </a:r>
            <a:r>
              <a:rPr b="1" lang="en" sz="1300"/>
              <a:t>avoids clutter</a:t>
            </a:r>
            <a:r>
              <a:rPr lang="en" sz="1300"/>
              <a:t> of information by having a simple homepage that leads to different screens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Actively </a:t>
            </a:r>
            <a:r>
              <a:rPr b="1" lang="en" sz="1300"/>
              <a:t>reduces redundancy</a:t>
            </a:r>
            <a:r>
              <a:rPr lang="en" sz="1300"/>
              <a:t> of button-clicking to ensure efficient completion of tasks</a:t>
            </a:r>
            <a:endParaRPr sz="1300"/>
          </a:p>
        </p:txBody>
      </p:sp>
      <p:sp>
        <p:nvSpPr>
          <p:cNvPr id="505" name="Google Shape;505;p39"/>
          <p:cNvSpPr txBox="1"/>
          <p:nvPr>
            <p:ph type="title"/>
          </p:nvPr>
        </p:nvSpPr>
        <p:spPr>
          <a:xfrm>
            <a:off x="5423725" y="1170563"/>
            <a:ext cx="4469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COMMUNITY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6" name="Google Shape;506;p39"/>
          <p:cNvSpPr txBox="1"/>
          <p:nvPr>
            <p:ph idx="1" type="subTitle"/>
          </p:nvPr>
        </p:nvSpPr>
        <p:spPr>
          <a:xfrm>
            <a:off x="5423725" y="1993525"/>
            <a:ext cx="3089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300"/>
              <a:t>Your </a:t>
            </a:r>
            <a:r>
              <a:rPr b="1" lang="en" sz="1300"/>
              <a:t>friends </a:t>
            </a:r>
            <a:r>
              <a:rPr lang="en" sz="1300"/>
              <a:t>can see your set list and a calendar with your next events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Complete group tasks by</a:t>
            </a:r>
            <a:r>
              <a:rPr b="1" lang="en" sz="1300"/>
              <a:t> joining or creating</a:t>
            </a:r>
            <a:r>
              <a:rPr lang="en" sz="1300"/>
              <a:t> a group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View </a:t>
            </a:r>
            <a:r>
              <a:rPr b="1" lang="en" sz="1300"/>
              <a:t>user profiles</a:t>
            </a:r>
            <a:r>
              <a:rPr lang="en" sz="1300"/>
              <a:t> to scope out similar music tastes, future events, and desired characteristics</a:t>
            </a:r>
            <a:endParaRPr sz="1300"/>
          </a:p>
        </p:txBody>
      </p:sp>
      <p:sp>
        <p:nvSpPr>
          <p:cNvPr id="507" name="Google Shape;507;p39"/>
          <p:cNvSpPr txBox="1"/>
          <p:nvPr>
            <p:ph type="title"/>
          </p:nvPr>
        </p:nvSpPr>
        <p:spPr>
          <a:xfrm>
            <a:off x="5380925" y="3090325"/>
            <a:ext cx="4469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JOY OF USE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8" name="Google Shape;508;p39"/>
          <p:cNvSpPr txBox="1"/>
          <p:nvPr>
            <p:ph idx="1" type="subTitle"/>
          </p:nvPr>
        </p:nvSpPr>
        <p:spPr>
          <a:xfrm>
            <a:off x="5380925" y="3706550"/>
            <a:ext cx="3089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300"/>
              <a:t>Access </a:t>
            </a:r>
            <a:r>
              <a:rPr b="1" lang="en" sz="1300"/>
              <a:t>previous memories</a:t>
            </a:r>
            <a:r>
              <a:rPr lang="en" sz="1300"/>
              <a:t> through your beads and uploaded media that you used to complete tasks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Complete tasks to unlock </a:t>
            </a:r>
            <a:r>
              <a:rPr b="1" lang="en" sz="1300"/>
              <a:t>achievements</a:t>
            </a:r>
            <a:r>
              <a:rPr lang="en" sz="1300"/>
              <a:t> and </a:t>
            </a:r>
            <a:r>
              <a:rPr b="1" lang="en" sz="1300"/>
              <a:t>rewards</a:t>
            </a:r>
            <a:endParaRPr b="1" sz="1300"/>
          </a:p>
        </p:txBody>
      </p:sp>
      <p:pic>
        <p:nvPicPr>
          <p:cNvPr id="509" name="Google Shape;50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996" y="940743"/>
            <a:ext cx="836324" cy="8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996" y="9485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9"/>
          <p:cNvSpPr txBox="1"/>
          <p:nvPr>
            <p:ph idx="2" type="title"/>
          </p:nvPr>
        </p:nvSpPr>
        <p:spPr>
          <a:xfrm>
            <a:off x="4786738" y="11590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12" name="Google Shape;5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609" y="28762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9"/>
          <p:cNvSpPr txBox="1"/>
          <p:nvPr>
            <p:ph idx="2" type="title"/>
          </p:nvPr>
        </p:nvSpPr>
        <p:spPr>
          <a:xfrm>
            <a:off x="4765350" y="30867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4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VALUE CONFLICTS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9" name="Google Shape;519;p40"/>
          <p:cNvSpPr txBox="1"/>
          <p:nvPr>
            <p:ph idx="3" type="title"/>
          </p:nvPr>
        </p:nvSpPr>
        <p:spPr>
          <a:xfrm>
            <a:off x="845502" y="1336775"/>
            <a:ext cx="3145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lata"/>
                <a:ea typeface="Alata"/>
                <a:cs typeface="Alata"/>
                <a:sym typeface="Alata"/>
              </a:rPr>
              <a:t>Inclusivity vs. Joy of Use</a:t>
            </a:r>
            <a:endParaRPr sz="2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0" name="Google Shape;520;p40"/>
          <p:cNvSpPr txBox="1"/>
          <p:nvPr>
            <p:ph idx="4" type="subTitle"/>
          </p:nvPr>
        </p:nvSpPr>
        <p:spPr>
          <a:xfrm>
            <a:off x="845499" y="1713375"/>
            <a:ext cx="3040500" cy="10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500"/>
              <a:t>We want to make the app accessible to all users regardless of experience by first presenting beginner-friendly tasks. That leads to </a:t>
            </a:r>
            <a:r>
              <a:rPr b="1" lang="en" sz="1500"/>
              <a:t>possible decreased </a:t>
            </a:r>
            <a:r>
              <a:rPr b="1" lang="en" sz="1500"/>
              <a:t>satisfaction</a:t>
            </a:r>
            <a:r>
              <a:rPr b="1" lang="en" sz="1500"/>
              <a:t> amongst more experienced users. 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Address by: </a:t>
            </a:r>
            <a:r>
              <a:rPr lang="en" sz="1500"/>
              <a:t>Creating tasks that can be enjoyable for users of all experiences and connecting new users with experienced ones.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521" name="Google Shape;521;p40"/>
          <p:cNvSpPr txBox="1"/>
          <p:nvPr/>
        </p:nvSpPr>
        <p:spPr>
          <a:xfrm>
            <a:off x="5093400" y="1713375"/>
            <a:ext cx="3184200" cy="24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Managing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groups, creating groups, and making task completion a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collaborative experience is hard to leverage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efficiency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especially during a festival scene, which is already overwhelming by itself.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Address by: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Streamlining the group selection and creation process by assigning a group leader and minimizing steps and buttons between each screen.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2" name="Google Shape;522;p40"/>
          <p:cNvSpPr txBox="1"/>
          <p:nvPr>
            <p:ph idx="3" type="title"/>
          </p:nvPr>
        </p:nvSpPr>
        <p:spPr>
          <a:xfrm>
            <a:off x="5277751" y="1336775"/>
            <a:ext cx="3145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lata"/>
                <a:ea typeface="Alata"/>
                <a:cs typeface="Alata"/>
                <a:sym typeface="Alata"/>
              </a:rPr>
              <a:t>Community vs. Efficiency</a:t>
            </a:r>
            <a:endParaRPr sz="20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1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600">
                <a:latin typeface="Alata"/>
                <a:ea typeface="Alata"/>
                <a:cs typeface="Alata"/>
                <a:sym typeface="Alata"/>
              </a:rPr>
              <a:t>TASK OVERVIEW</a:t>
            </a:r>
            <a:endParaRPr b="0" sz="46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6111450" y="1111943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279050" y="1111943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3195250" y="1111943"/>
            <a:ext cx="2527201" cy="250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42"/>
          <p:cNvSpPr txBox="1"/>
          <p:nvPr/>
        </p:nvSpPr>
        <p:spPr>
          <a:xfrm>
            <a:off x="807900" y="1201175"/>
            <a:ext cx="1580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SIMPLE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6" name="Google Shape;536;p42"/>
          <p:cNvSpPr txBox="1"/>
          <p:nvPr/>
        </p:nvSpPr>
        <p:spPr>
          <a:xfrm>
            <a:off x="3306550" y="1201175"/>
            <a:ext cx="23046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MODERATE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7" name="Google Shape;537;p42"/>
          <p:cNvSpPr txBox="1"/>
          <p:nvPr/>
        </p:nvSpPr>
        <p:spPr>
          <a:xfrm>
            <a:off x="6604650" y="1201175"/>
            <a:ext cx="17175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COMPLEX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8" name="Google Shape;538;p42"/>
          <p:cNvSpPr txBox="1"/>
          <p:nvPr/>
        </p:nvSpPr>
        <p:spPr>
          <a:xfrm>
            <a:off x="2958850" y="421700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TASKS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39" name="Google Shape;539;p42"/>
          <p:cNvSpPr txBox="1"/>
          <p:nvPr/>
        </p:nvSpPr>
        <p:spPr>
          <a:xfrm>
            <a:off x="153550" y="1683975"/>
            <a:ext cx="25740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Complete an individual challenge—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v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iew and complete individual festival tasks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Changes: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UI of task homescreen to more easily differentiate between individual tasks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UI to avoid clutter of information once task list gets longer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Tasks will not feel more like achievements rather than to-dos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40" name="Google Shape;540;p42"/>
          <p:cNvSpPr txBox="1"/>
          <p:nvPr/>
        </p:nvSpPr>
        <p:spPr>
          <a:xfrm>
            <a:off x="3011600" y="1683975"/>
            <a:ext cx="2777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a friend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</a:t>
            </a: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connect with</a:t>
            </a: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others 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 the community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Changes: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profile calendar to view future events friends are going to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setlist building feature to showcase and compare your sets and your friends’ sets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UI of friends list to quickly see 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which events friends will be at rather than a contact-list type screen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41" name="Google Shape;541;p42"/>
          <p:cNvSpPr txBox="1"/>
          <p:nvPr/>
        </p:nvSpPr>
        <p:spPr>
          <a:xfrm>
            <a:off x="6072750" y="1683975"/>
            <a:ext cx="2574000" cy="17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</a:t>
            </a:r>
            <a:r>
              <a:rPr i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roup challenge</a:t>
            </a:r>
            <a:r>
              <a:rPr i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–-</a:t>
            </a:r>
            <a:r>
              <a:rPr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join or create a group to complete community tasks (i.e. create a totem for your group, coordinate outfits)</a:t>
            </a:r>
            <a:endParaRPr sz="12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Changes: </a:t>
            </a:r>
            <a:endParaRPr b="1"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Reduced steps between group creation and group selection process to prevent confusion over redundancy of clicks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Enhanced collaboration through a group leader and enforced group submissions to complete tasks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3"/>
          <p:cNvSpPr txBox="1"/>
          <p:nvPr>
            <p:ph type="title"/>
          </p:nvPr>
        </p:nvSpPr>
        <p:spPr>
          <a:xfrm>
            <a:off x="768700" y="186945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b="0" lang="en" sz="4600">
                <a:latin typeface="Alata"/>
                <a:ea typeface="Alata"/>
                <a:cs typeface="Alata"/>
                <a:sym typeface="Alata"/>
              </a:rPr>
              <a:t>USABILITY GOALS &amp; KEY MEASUREMENTS</a:t>
            </a:r>
            <a:endParaRPr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12510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4"/>
          <p:cNvSpPr txBox="1"/>
          <p:nvPr>
            <p:ph idx="2" type="title"/>
          </p:nvPr>
        </p:nvSpPr>
        <p:spPr>
          <a:xfrm>
            <a:off x="876100" y="14615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3" name="Google Shape;553;p44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USABILITY GOALS &amp; KEY MEASUREMENTS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54" name="Google Shape;55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25717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4"/>
          <p:cNvSpPr txBox="1"/>
          <p:nvPr>
            <p:ph idx="2" type="title"/>
          </p:nvPr>
        </p:nvSpPr>
        <p:spPr>
          <a:xfrm>
            <a:off x="876100" y="278222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56" name="Google Shape;55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38923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4"/>
          <p:cNvSpPr txBox="1"/>
          <p:nvPr>
            <p:ph idx="2" type="title"/>
          </p:nvPr>
        </p:nvSpPr>
        <p:spPr>
          <a:xfrm>
            <a:off x="876100" y="4102875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8" name="Google Shape;558;p44"/>
          <p:cNvSpPr txBox="1"/>
          <p:nvPr>
            <p:ph type="title"/>
          </p:nvPr>
        </p:nvSpPr>
        <p:spPr>
          <a:xfrm>
            <a:off x="1721600" y="1329550"/>
            <a:ext cx="50451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USER SATISFACTION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9" name="Google Shape;559;p44"/>
          <p:cNvSpPr txBox="1"/>
          <p:nvPr>
            <p:ph type="title"/>
          </p:nvPr>
        </p:nvSpPr>
        <p:spPr>
          <a:xfrm>
            <a:off x="1721600" y="2658050"/>
            <a:ext cx="28503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INTUITIVE NAVIGATION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0" name="Google Shape;560;p44"/>
          <p:cNvSpPr txBox="1"/>
          <p:nvPr>
            <p:ph idx="1" type="subTitle"/>
          </p:nvPr>
        </p:nvSpPr>
        <p:spPr>
          <a:xfrm>
            <a:off x="1721600" y="3014500"/>
            <a:ext cx="3507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300"/>
              <a:t>Measured by the number of mis-clicks; Noted questions or incidents where participant is unable to complete a facilitated task</a:t>
            </a:r>
            <a:endParaRPr sz="1300"/>
          </a:p>
        </p:txBody>
      </p:sp>
      <p:sp>
        <p:nvSpPr>
          <p:cNvPr id="561" name="Google Shape;561;p44"/>
          <p:cNvSpPr txBox="1"/>
          <p:nvPr>
            <p:ph type="title"/>
          </p:nvPr>
        </p:nvSpPr>
        <p:spPr>
          <a:xfrm>
            <a:off x="1721600" y="3978700"/>
            <a:ext cx="3173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FUNCTIONALITY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2" name="Google Shape;562;p44"/>
          <p:cNvSpPr txBox="1"/>
          <p:nvPr>
            <p:ph idx="1" type="subTitle"/>
          </p:nvPr>
        </p:nvSpPr>
        <p:spPr>
          <a:xfrm>
            <a:off x="1721600" y="4266700"/>
            <a:ext cx="3507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300"/>
              <a:t>Measured through task completion, noting facilitated tasks that were indirectly succeeded</a:t>
            </a:r>
            <a:endParaRPr sz="1300"/>
          </a:p>
        </p:txBody>
      </p:sp>
      <p:sp>
        <p:nvSpPr>
          <p:cNvPr id="563" name="Google Shape;563;p44"/>
          <p:cNvSpPr txBox="1"/>
          <p:nvPr/>
        </p:nvSpPr>
        <p:spPr>
          <a:xfrm>
            <a:off x="1721600" y="1553625"/>
            <a:ext cx="3507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" sz="1300" u="none" cap="none" strike="noStrike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Asked how likely the user would be in using each feature by giving it either a low, medium, or high potential usage rating</a:t>
            </a:r>
            <a:endParaRPr i="0" sz="13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64" name="Google Shape;564;p44"/>
          <p:cNvCxnSpPr/>
          <p:nvPr/>
        </p:nvCxnSpPr>
        <p:spPr>
          <a:xfrm>
            <a:off x="5296025" y="1553625"/>
            <a:ext cx="0" cy="6267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44"/>
          <p:cNvCxnSpPr/>
          <p:nvPr/>
        </p:nvCxnSpPr>
        <p:spPr>
          <a:xfrm>
            <a:off x="5296025" y="2872600"/>
            <a:ext cx="0" cy="6267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44"/>
          <p:cNvCxnSpPr/>
          <p:nvPr/>
        </p:nvCxnSpPr>
        <p:spPr>
          <a:xfrm>
            <a:off x="5296025" y="4195750"/>
            <a:ext cx="0" cy="6267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7" name="Google Shape;567;p44"/>
          <p:cNvSpPr txBox="1"/>
          <p:nvPr/>
        </p:nvSpPr>
        <p:spPr>
          <a:xfrm>
            <a:off x="5459125" y="1670175"/>
            <a:ext cx="6616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One user voted medium, two users voted high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68" name="Google Shape;568;p44"/>
          <p:cNvSpPr txBox="1"/>
          <p:nvPr>
            <p:ph idx="8" type="subTitle"/>
          </p:nvPr>
        </p:nvSpPr>
        <p:spPr>
          <a:xfrm>
            <a:off x="5459125" y="2943538"/>
            <a:ext cx="6364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2 Mis-clicks during group selection process</a:t>
            </a:r>
            <a:endParaRPr sz="1400"/>
          </a:p>
        </p:txBody>
      </p:sp>
      <p:sp>
        <p:nvSpPr>
          <p:cNvPr id="569" name="Google Shape;569;p44"/>
          <p:cNvSpPr txBox="1"/>
          <p:nvPr>
            <p:ph idx="8" type="subTitle"/>
          </p:nvPr>
        </p:nvSpPr>
        <p:spPr>
          <a:xfrm>
            <a:off x="5459125" y="4266700"/>
            <a:ext cx="35856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All simple, moderate, and complex tasks were successfully completed</a:t>
            </a:r>
            <a:endParaRPr sz="1400"/>
          </a:p>
        </p:txBody>
      </p:sp>
      <p:sp>
        <p:nvSpPr>
          <p:cNvPr id="570" name="Google Shape;570;p44"/>
          <p:cNvSpPr txBox="1"/>
          <p:nvPr/>
        </p:nvSpPr>
        <p:spPr>
          <a:xfrm>
            <a:off x="1622325" y="700550"/>
            <a:ext cx="530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11655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45"/>
          <p:cNvSpPr txBox="1"/>
          <p:nvPr>
            <p:ph idx="2" type="title"/>
          </p:nvPr>
        </p:nvSpPr>
        <p:spPr>
          <a:xfrm>
            <a:off x="876100" y="137600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7" name="Google Shape;577;p45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PROGRESS TOWARDS USABILITY GOALS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78" name="Google Shape;57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248616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5"/>
          <p:cNvSpPr txBox="1"/>
          <p:nvPr>
            <p:ph idx="2" type="title"/>
          </p:nvPr>
        </p:nvSpPr>
        <p:spPr>
          <a:xfrm>
            <a:off x="876100" y="269665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80" name="Google Shape;5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59" y="38068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45"/>
          <p:cNvSpPr txBox="1"/>
          <p:nvPr>
            <p:ph idx="2" type="title"/>
          </p:nvPr>
        </p:nvSpPr>
        <p:spPr>
          <a:xfrm>
            <a:off x="876100" y="4017300"/>
            <a:ext cx="537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2" name="Google Shape;582;p45"/>
          <p:cNvSpPr txBox="1"/>
          <p:nvPr>
            <p:ph type="title"/>
          </p:nvPr>
        </p:nvSpPr>
        <p:spPr>
          <a:xfrm>
            <a:off x="1721600" y="1243975"/>
            <a:ext cx="50451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USER SATISFACTION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3" name="Google Shape;583;p45"/>
          <p:cNvSpPr txBox="1"/>
          <p:nvPr>
            <p:ph type="title"/>
          </p:nvPr>
        </p:nvSpPr>
        <p:spPr>
          <a:xfrm>
            <a:off x="1721600" y="2572475"/>
            <a:ext cx="28503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INTUITIVE NAVIGATION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4" name="Google Shape;584;p45"/>
          <p:cNvSpPr txBox="1"/>
          <p:nvPr>
            <p:ph idx="1" type="subTitle"/>
          </p:nvPr>
        </p:nvSpPr>
        <p:spPr>
          <a:xfrm>
            <a:off x="1721600" y="2928925"/>
            <a:ext cx="6588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Reduced </a:t>
            </a:r>
            <a:r>
              <a:rPr lang="en"/>
              <a:t>redundancy</a:t>
            </a:r>
            <a:r>
              <a:rPr lang="en"/>
              <a:t> of clicks between screens, especially for group selection process, for easier navigation and task completion. </a:t>
            </a:r>
            <a:endParaRPr/>
          </a:p>
        </p:txBody>
      </p:sp>
      <p:sp>
        <p:nvSpPr>
          <p:cNvPr id="585" name="Google Shape;585;p45"/>
          <p:cNvSpPr txBox="1"/>
          <p:nvPr>
            <p:ph type="title"/>
          </p:nvPr>
        </p:nvSpPr>
        <p:spPr>
          <a:xfrm>
            <a:off x="1721600" y="3893125"/>
            <a:ext cx="3173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FUNCTIONALITY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6" name="Google Shape;586;p45"/>
          <p:cNvSpPr txBox="1"/>
          <p:nvPr>
            <p:ph idx="1" type="subTitle"/>
          </p:nvPr>
        </p:nvSpPr>
        <p:spPr>
          <a:xfrm>
            <a:off x="1721600" y="4241025"/>
            <a:ext cx="6588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Focus more on social and community-building aspect of app by adding profile event calendars and set lists.</a:t>
            </a:r>
            <a:endParaRPr/>
          </a:p>
        </p:txBody>
      </p:sp>
      <p:sp>
        <p:nvSpPr>
          <p:cNvPr id="587" name="Google Shape;587;p45"/>
          <p:cNvSpPr txBox="1"/>
          <p:nvPr/>
        </p:nvSpPr>
        <p:spPr>
          <a:xfrm>
            <a:off x="1721600" y="1468050"/>
            <a:ext cx="6588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will be able to view past memories; 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uploaded media to complete tasks will now be accessible by clicking on beads that have been earned.</a:t>
            </a:r>
            <a:endParaRPr i="0" sz="1600" u="none" cap="none" strike="noStrike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6"/>
          <p:cNvSpPr txBox="1"/>
          <p:nvPr>
            <p:ph type="title"/>
          </p:nvPr>
        </p:nvSpPr>
        <p:spPr>
          <a:xfrm>
            <a:off x="1797900" y="2150850"/>
            <a:ext cx="554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600">
                <a:latin typeface="Alata"/>
                <a:ea typeface="Alata"/>
                <a:cs typeface="Alata"/>
                <a:sym typeface="Alata"/>
              </a:rPr>
              <a:t>REVISED INTERFACE DESIGN</a:t>
            </a:r>
            <a:endParaRPr b="0" sz="46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7"/>
          <p:cNvSpPr txBox="1"/>
          <p:nvPr/>
        </p:nvSpPr>
        <p:spPr>
          <a:xfrm>
            <a:off x="755800" y="284550"/>
            <a:ext cx="7097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1: </a:t>
            </a: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Task Screen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598" name="Google Shape;598;p47"/>
          <p:cNvPicPr preferRelativeResize="0"/>
          <p:nvPr/>
        </p:nvPicPr>
        <p:blipFill rotWithShape="1">
          <a:blip r:embed="rId3">
            <a:alphaModFix/>
          </a:blip>
          <a:srcRect b="0" l="0" r="0" t="1293"/>
          <a:stretch/>
        </p:blipFill>
        <p:spPr>
          <a:xfrm>
            <a:off x="755800" y="1150325"/>
            <a:ext cx="1926575" cy="29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7"/>
          <p:cNvSpPr txBox="1"/>
          <p:nvPr/>
        </p:nvSpPr>
        <p:spPr>
          <a:xfrm>
            <a:off x="3097200" y="2857150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“The separation between the individual and group tasks is a little cluttered… too many options… how will it be organized if there’s more than one task for each category?”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3657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0" name="Google Shape;600;p47"/>
          <p:cNvSpPr txBox="1"/>
          <p:nvPr/>
        </p:nvSpPr>
        <p:spPr>
          <a:xfrm>
            <a:off x="3097200" y="1003725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Feedback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1" name="Google Shape;601;p47"/>
          <p:cNvSpPr txBox="1"/>
          <p:nvPr/>
        </p:nvSpPr>
        <p:spPr>
          <a:xfrm>
            <a:off x="3097200" y="1574400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“I’m a bit confused… are tasks specific for every festival or can you complete all of them at one festival?”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3657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602" name="Google Shape;602;p47"/>
          <p:cNvCxnSpPr/>
          <p:nvPr/>
        </p:nvCxnSpPr>
        <p:spPr>
          <a:xfrm rot="10800000">
            <a:off x="2590175" y="1760825"/>
            <a:ext cx="571500" cy="174900"/>
          </a:xfrm>
          <a:prstGeom prst="straightConnector1">
            <a:avLst/>
          </a:prstGeom>
          <a:noFill/>
          <a:ln cap="flat" cmpd="sng" w="19050">
            <a:solidFill>
              <a:srgbClr val="A549A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3" name="Google Shape;603;p47"/>
          <p:cNvCxnSpPr/>
          <p:nvPr/>
        </p:nvCxnSpPr>
        <p:spPr>
          <a:xfrm flipH="1">
            <a:off x="2498100" y="3240350"/>
            <a:ext cx="599100" cy="22800"/>
          </a:xfrm>
          <a:prstGeom prst="straightConnector1">
            <a:avLst/>
          </a:prstGeom>
          <a:noFill/>
          <a:ln cap="flat" cmpd="sng" w="19050">
            <a:solidFill>
              <a:srgbClr val="A549A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8"/>
          <p:cNvSpPr txBox="1"/>
          <p:nvPr/>
        </p:nvSpPr>
        <p:spPr>
          <a:xfrm>
            <a:off x="807438" y="402950"/>
            <a:ext cx="764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1: </a:t>
            </a: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Task Screen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09" name="Google Shape;609;p48"/>
          <p:cNvPicPr preferRelativeResize="0"/>
          <p:nvPr/>
        </p:nvPicPr>
        <p:blipFill rotWithShape="1">
          <a:blip r:embed="rId3">
            <a:alphaModFix/>
          </a:blip>
          <a:srcRect b="-2474" l="0" r="0" t="-1056"/>
          <a:stretch/>
        </p:blipFill>
        <p:spPr>
          <a:xfrm>
            <a:off x="807438" y="1106850"/>
            <a:ext cx="1535775" cy="327719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8"/>
          <p:cNvSpPr txBox="1"/>
          <p:nvPr/>
        </p:nvSpPr>
        <p:spPr>
          <a:xfrm>
            <a:off x="2722938" y="3073938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Testers expressed that the lo-fi task screen was cluttered and somewhat confusing in comparison to other screens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“select group” button 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confused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testers—they weren’t sure whether to press “start” or “select group” first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Would be difficult to generate unique tasks for every festival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11" name="Google Shape;611;p48"/>
          <p:cNvSpPr txBox="1"/>
          <p:nvPr/>
        </p:nvSpPr>
        <p:spPr>
          <a:xfrm>
            <a:off x="2722938" y="1220513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12" name="Google Shape;612;p48"/>
          <p:cNvSpPr txBox="1"/>
          <p:nvPr/>
        </p:nvSpPr>
        <p:spPr>
          <a:xfrm>
            <a:off x="2722938" y="1672313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We streamlined the task completion process by removing the option to specify which festival the user is completing the tasks at, as well as the explicit categorization of tasks into individual/group tasks.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13" name="Google Shape;613;p48"/>
          <p:cNvSpPr txBox="1"/>
          <p:nvPr/>
        </p:nvSpPr>
        <p:spPr>
          <a:xfrm>
            <a:off x="2722938" y="2622150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Rationale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9"/>
          <p:cNvSpPr txBox="1"/>
          <p:nvPr/>
        </p:nvSpPr>
        <p:spPr>
          <a:xfrm>
            <a:off x="599100" y="284550"/>
            <a:ext cx="7945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2:</a:t>
            </a: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</a:t>
            </a:r>
            <a:r>
              <a:rPr lang="en" sz="1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Community/Friends Page</a:t>
            </a:r>
            <a:endParaRPr sz="1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19" name="Google Shape;619;p49"/>
          <p:cNvPicPr preferRelativeResize="0"/>
          <p:nvPr/>
        </p:nvPicPr>
        <p:blipFill rotWithShape="1">
          <a:blip r:embed="rId3">
            <a:alphaModFix/>
          </a:blip>
          <a:srcRect b="1292" l="1086" r="55791" t="1554"/>
          <a:stretch/>
        </p:blipFill>
        <p:spPr>
          <a:xfrm>
            <a:off x="599100" y="1159475"/>
            <a:ext cx="1500552" cy="23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49"/>
          <p:cNvSpPr txBox="1"/>
          <p:nvPr/>
        </p:nvSpPr>
        <p:spPr>
          <a:xfrm>
            <a:off x="4277025" y="3050700"/>
            <a:ext cx="42492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“I always see my friends’ stories and realize that they were at the same festival as me too late. 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22860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21" name="Google Shape;621;p49"/>
          <p:cNvSpPr txBox="1"/>
          <p:nvPr/>
        </p:nvSpPr>
        <p:spPr>
          <a:xfrm>
            <a:off x="4277025" y="1224000"/>
            <a:ext cx="13782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Feedback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22" name="Google Shape;622;p49"/>
          <p:cNvSpPr txBox="1"/>
          <p:nvPr/>
        </p:nvSpPr>
        <p:spPr>
          <a:xfrm>
            <a:off x="4277025" y="1812150"/>
            <a:ext cx="42492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“What else can you do with friends besides completing group tasks? I want to be able to see what upcoming events my friends are going to.”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22860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23" name="Google Shape;62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8150" y="2179963"/>
            <a:ext cx="1500550" cy="2350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0"/>
          <p:cNvSpPr txBox="1"/>
          <p:nvPr/>
        </p:nvSpPr>
        <p:spPr>
          <a:xfrm>
            <a:off x="619350" y="421375"/>
            <a:ext cx="790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2:</a:t>
            </a: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</a:t>
            </a:r>
            <a:r>
              <a:rPr lang="en" sz="1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Community/Friends Tab</a:t>
            </a:r>
            <a:endParaRPr sz="1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29" name="Google Shape;629;p50"/>
          <p:cNvPicPr preferRelativeResize="0"/>
          <p:nvPr/>
        </p:nvPicPr>
        <p:blipFill rotWithShape="1">
          <a:blip r:embed="rId3">
            <a:alphaModFix/>
          </a:blip>
          <a:srcRect b="1578" l="0" r="0" t="1588"/>
          <a:stretch/>
        </p:blipFill>
        <p:spPr>
          <a:xfrm>
            <a:off x="536398" y="1367950"/>
            <a:ext cx="1305224" cy="278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50"/>
          <p:cNvSpPr txBox="1"/>
          <p:nvPr/>
        </p:nvSpPr>
        <p:spPr>
          <a:xfrm>
            <a:off x="3431325" y="2986450"/>
            <a:ext cx="5429100" cy="1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2 out of 3 testers expressed that they wanted to be able to see what events their friends are also going to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Expanding upon the 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community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aspect encourages the user to make more connections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1 tester expressed concerns about the 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functionality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the app → “Collecting beads by itself isn’t much of an incentive for more experienced festival goers.”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1" name="Google Shape;631;p50"/>
          <p:cNvSpPr txBox="1"/>
          <p:nvPr/>
        </p:nvSpPr>
        <p:spPr>
          <a:xfrm>
            <a:off x="3431313" y="1133025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2" name="Google Shape;632;p50"/>
          <p:cNvSpPr txBox="1"/>
          <p:nvPr/>
        </p:nvSpPr>
        <p:spPr>
          <a:xfrm>
            <a:off x="3431313" y="1446550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We expanded the “friends” tab into a more general community tab where you can add 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friends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upcoming events you’re going to. If there are events that the user’s friends are also going to, those events show up under the “upcoming events” category.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3" name="Google Shape;633;p50"/>
          <p:cNvSpPr txBox="1"/>
          <p:nvPr/>
        </p:nvSpPr>
        <p:spPr>
          <a:xfrm>
            <a:off x="3431313" y="2534663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Rationale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34" name="Google Shape;63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1500" y="1388650"/>
            <a:ext cx="1266992" cy="274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1"/>
          <p:cNvSpPr txBox="1"/>
          <p:nvPr/>
        </p:nvSpPr>
        <p:spPr>
          <a:xfrm>
            <a:off x="599100" y="284550"/>
            <a:ext cx="7945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3:</a:t>
            </a: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</a:t>
            </a:r>
            <a:r>
              <a:rPr lang="en" sz="1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Profile Information</a:t>
            </a:r>
            <a:endParaRPr sz="1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0" name="Google Shape;640;p51"/>
          <p:cNvSpPr txBox="1"/>
          <p:nvPr/>
        </p:nvSpPr>
        <p:spPr>
          <a:xfrm>
            <a:off x="3650225" y="3050700"/>
            <a:ext cx="48759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“It would be cool to be able to add music… so you can check out what you’re friends are listening to. 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274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1" name="Google Shape;641;p51"/>
          <p:cNvSpPr txBox="1"/>
          <p:nvPr/>
        </p:nvSpPr>
        <p:spPr>
          <a:xfrm>
            <a:off x="3650225" y="1224000"/>
            <a:ext cx="15816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Feedback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2" name="Google Shape;642;p51"/>
          <p:cNvSpPr txBox="1"/>
          <p:nvPr/>
        </p:nvSpPr>
        <p:spPr>
          <a:xfrm>
            <a:off x="3650225" y="1812150"/>
            <a:ext cx="48759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“I want to be able to add my favorite songs or link my Spotify on my profile… sort of like Hinge.”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2743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-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43" name="Google Shape;64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000" y="1224000"/>
            <a:ext cx="2000000" cy="310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2"/>
          <p:cNvSpPr txBox="1"/>
          <p:nvPr/>
        </p:nvSpPr>
        <p:spPr>
          <a:xfrm>
            <a:off x="619350" y="338425"/>
            <a:ext cx="790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DESIGN CHANGE 3:</a:t>
            </a:r>
            <a:r>
              <a:rPr lang="en" sz="32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</a:t>
            </a:r>
            <a:r>
              <a:rPr lang="en" sz="1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Profile Information</a:t>
            </a:r>
            <a:endParaRPr sz="1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9" name="Google Shape;649;p52"/>
          <p:cNvSpPr txBox="1"/>
          <p:nvPr/>
        </p:nvSpPr>
        <p:spPr>
          <a:xfrm>
            <a:off x="3095550" y="2885050"/>
            <a:ext cx="5429100" cy="1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Lo-fi profile card was too minimalistic—lacked features that would encourage users to look at other profiles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Testers expressed the need for more interactivity on profile page 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</a:pPr>
            <a:r>
              <a:rPr i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Design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—adding more features helps to eliminate unnecessary empty space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0" name="Google Shape;650;p52"/>
          <p:cNvSpPr txBox="1"/>
          <p:nvPr/>
        </p:nvSpPr>
        <p:spPr>
          <a:xfrm>
            <a:off x="3095538" y="1133025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1" name="Google Shape;651;p52"/>
          <p:cNvSpPr txBox="1"/>
          <p:nvPr/>
        </p:nvSpPr>
        <p:spPr>
          <a:xfrm>
            <a:off x="3095538" y="1446550"/>
            <a:ext cx="54291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We added the ability to link your social media on your profile page. Additionally, we added a “favorite track” feature so that your friends can see and listen to your current favorite track.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2" name="Google Shape;652;p52"/>
          <p:cNvSpPr txBox="1"/>
          <p:nvPr/>
        </p:nvSpPr>
        <p:spPr>
          <a:xfrm>
            <a:off x="3095538" y="2433263"/>
            <a:ext cx="17607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Rationale</a:t>
            </a:r>
            <a:endParaRPr b="1"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53" name="Google Shape;65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450" y="1133024"/>
            <a:ext cx="1656824" cy="358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3"/>
          <p:cNvSpPr txBox="1"/>
          <p:nvPr>
            <p:ph type="title"/>
          </p:nvPr>
        </p:nvSpPr>
        <p:spPr>
          <a:xfrm>
            <a:off x="1884050" y="165855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en" sz="4600">
                <a:latin typeface="Alata"/>
                <a:ea typeface="Alata"/>
                <a:cs typeface="Alata"/>
                <a:sym typeface="Alata"/>
              </a:rPr>
              <a:t>MED-FI PROTOTYPE TASK FLOWS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54"/>
          <p:cNvPicPr preferRelativeResize="0"/>
          <p:nvPr/>
        </p:nvPicPr>
        <p:blipFill rotWithShape="1">
          <a:blip r:embed="rId4">
            <a:alphaModFix/>
          </a:blip>
          <a:srcRect b="0" l="428" r="0" t="15275"/>
          <a:stretch/>
        </p:blipFill>
        <p:spPr>
          <a:xfrm>
            <a:off x="220800" y="1151425"/>
            <a:ext cx="8801098" cy="3253701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4"/>
          <p:cNvSpPr txBox="1"/>
          <p:nvPr/>
        </p:nvSpPr>
        <p:spPr>
          <a:xfrm>
            <a:off x="220800" y="328050"/>
            <a:ext cx="805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SIMPLE TASK: </a:t>
            </a:r>
            <a:r>
              <a:rPr lang="en" sz="2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View and complete individual festival tasks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5" name="Google Shape;665;p54"/>
          <p:cNvSpPr txBox="1"/>
          <p:nvPr/>
        </p:nvSpPr>
        <p:spPr>
          <a:xfrm>
            <a:off x="2208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“+” button to access task page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6" name="Google Shape;666;p54"/>
          <p:cNvSpPr txBox="1"/>
          <p:nvPr/>
        </p:nvSpPr>
        <p:spPr>
          <a:xfrm>
            <a:off x="15204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any one of the available tasks to begin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7" name="Google Shape;667;p54"/>
          <p:cNvSpPr txBox="1"/>
          <p:nvPr/>
        </p:nvSpPr>
        <p:spPr>
          <a:xfrm>
            <a:off x="305125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Take picture to prove task completion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8" name="Google Shape;668;p54"/>
          <p:cNvSpPr txBox="1"/>
          <p:nvPr/>
        </p:nvSpPr>
        <p:spPr>
          <a:xfrm>
            <a:off x="45720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Confirm to submit the photo for task verification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9" name="Google Shape;669;p54"/>
          <p:cNvSpPr txBox="1"/>
          <p:nvPr/>
        </p:nvSpPr>
        <p:spPr>
          <a:xfrm>
            <a:off x="609275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Task completion confirmation screen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0" name="Google Shape;670;p54"/>
          <p:cNvSpPr txBox="1"/>
          <p:nvPr/>
        </p:nvSpPr>
        <p:spPr>
          <a:xfrm>
            <a:off x="76135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Task page now shows task as completed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5"/>
          <p:cNvSpPr txBox="1"/>
          <p:nvPr/>
        </p:nvSpPr>
        <p:spPr>
          <a:xfrm>
            <a:off x="220800" y="328050"/>
            <a:ext cx="805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MODERATE</a:t>
            </a: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 TASK: </a:t>
            </a:r>
            <a:r>
              <a:rPr lang="en" sz="2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a friend (part 1)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6" name="Google Shape;676;p55"/>
          <p:cNvSpPr txBox="1"/>
          <p:nvPr/>
        </p:nvSpPr>
        <p:spPr>
          <a:xfrm>
            <a:off x="2208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“community” button to access friends and events page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7" name="Google Shape;677;p55"/>
          <p:cNvSpPr txBox="1"/>
          <p:nvPr/>
        </p:nvSpPr>
        <p:spPr>
          <a:xfrm>
            <a:off x="15204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“my friends” button to view and add friends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8" name="Google Shape;678;p55"/>
          <p:cNvSpPr txBox="1"/>
          <p:nvPr/>
        </p:nvSpPr>
        <p:spPr>
          <a:xfrm>
            <a:off x="3005175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“add friends”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9" name="Google Shape;679;p55"/>
          <p:cNvSpPr txBox="1"/>
          <p:nvPr/>
        </p:nvSpPr>
        <p:spPr>
          <a:xfrm>
            <a:off x="4433725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Confirm or reject friend requests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0" name="Google Shape;680;p55"/>
          <p:cNvSpPr txBox="1"/>
          <p:nvPr/>
        </p:nvSpPr>
        <p:spPr>
          <a:xfrm>
            <a:off x="591305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search bar to start searching for friends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1" name="Google Shape;681;p55"/>
          <p:cNvSpPr txBox="1"/>
          <p:nvPr/>
        </p:nvSpPr>
        <p:spPr>
          <a:xfrm>
            <a:off x="7445800" y="395440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Search up friend and click “add” to send friend request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82" name="Google Shape;68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800" y="1131849"/>
            <a:ext cx="1299600" cy="274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5"/>
          <p:cNvSpPr/>
          <p:nvPr/>
        </p:nvSpPr>
        <p:spPr>
          <a:xfrm>
            <a:off x="276550" y="3401325"/>
            <a:ext cx="414900" cy="405600"/>
          </a:xfrm>
          <a:prstGeom prst="ellipse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84" name="Google Shape;68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0400" y="1128625"/>
            <a:ext cx="5692260" cy="28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5"/>
          <p:cNvSpPr/>
          <p:nvPr/>
        </p:nvSpPr>
        <p:spPr>
          <a:xfrm>
            <a:off x="1696075" y="1603875"/>
            <a:ext cx="470100" cy="2121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6" name="Google Shape;686;p55"/>
          <p:cNvSpPr/>
          <p:nvPr/>
        </p:nvSpPr>
        <p:spPr>
          <a:xfrm>
            <a:off x="3341750" y="1544275"/>
            <a:ext cx="470100" cy="2121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687" name="Google Shape;687;p55"/>
          <p:cNvCxnSpPr>
            <a:stCxn id="683" idx="7"/>
            <a:endCxn id="685" idx="1"/>
          </p:cNvCxnSpPr>
          <p:nvPr/>
        </p:nvCxnSpPr>
        <p:spPr>
          <a:xfrm flipH="1" rot="10800000">
            <a:off x="630689" y="1709924"/>
            <a:ext cx="1065300" cy="17508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8" name="Google Shape;688;p55"/>
          <p:cNvCxnSpPr>
            <a:stCxn id="685" idx="3"/>
            <a:endCxn id="686" idx="1"/>
          </p:cNvCxnSpPr>
          <p:nvPr/>
        </p:nvCxnSpPr>
        <p:spPr>
          <a:xfrm flipH="1" rot="10800000">
            <a:off x="2166175" y="1650225"/>
            <a:ext cx="1175700" cy="597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9" name="Google Shape;689;p55"/>
          <p:cNvSpPr/>
          <p:nvPr/>
        </p:nvSpPr>
        <p:spPr>
          <a:xfrm>
            <a:off x="5154450" y="1927775"/>
            <a:ext cx="246000" cy="1140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690" name="Google Shape;690;p55"/>
          <p:cNvCxnSpPr>
            <a:stCxn id="686" idx="3"/>
            <a:endCxn id="689" idx="1"/>
          </p:cNvCxnSpPr>
          <p:nvPr/>
        </p:nvCxnSpPr>
        <p:spPr>
          <a:xfrm>
            <a:off x="3811850" y="1650325"/>
            <a:ext cx="1342500" cy="3345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1" name="Google Shape;691;p55"/>
          <p:cNvSpPr/>
          <p:nvPr/>
        </p:nvSpPr>
        <p:spPr>
          <a:xfrm>
            <a:off x="6026400" y="1575300"/>
            <a:ext cx="998400" cy="1812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92" name="Google Shape;692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45799" y="1119257"/>
            <a:ext cx="1299600" cy="2767567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55"/>
          <p:cNvSpPr/>
          <p:nvPr/>
        </p:nvSpPr>
        <p:spPr>
          <a:xfrm>
            <a:off x="8288650" y="1936550"/>
            <a:ext cx="201900" cy="114000"/>
          </a:xfrm>
          <a:prstGeom prst="rect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694" name="Google Shape;694;p55"/>
          <p:cNvCxnSpPr>
            <a:stCxn id="691" idx="3"/>
            <a:endCxn id="693" idx="1"/>
          </p:cNvCxnSpPr>
          <p:nvPr/>
        </p:nvCxnSpPr>
        <p:spPr>
          <a:xfrm>
            <a:off x="7024800" y="1665900"/>
            <a:ext cx="1263900" cy="3276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6"/>
          <p:cNvSpPr txBox="1"/>
          <p:nvPr/>
        </p:nvSpPr>
        <p:spPr>
          <a:xfrm>
            <a:off x="220800" y="328050"/>
            <a:ext cx="805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MODERATE TASK: </a:t>
            </a:r>
            <a:r>
              <a:rPr lang="en" sz="2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a friend (part 2)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00" name="Google Shape;700;p56"/>
          <p:cNvSpPr txBox="1"/>
          <p:nvPr/>
        </p:nvSpPr>
        <p:spPr>
          <a:xfrm>
            <a:off x="2181550" y="4299125"/>
            <a:ext cx="157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Button shows that request was sent. Click back arrow to return to friends page.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01" name="Google Shape;70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1538" y="1131850"/>
            <a:ext cx="4780924" cy="31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/>
          <p:nvPr/>
        </p:nvSpPr>
        <p:spPr>
          <a:xfrm>
            <a:off x="2321975" y="1291800"/>
            <a:ext cx="200400" cy="2208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03" name="Google Shape;703;p56"/>
          <p:cNvSpPr txBox="1"/>
          <p:nvPr/>
        </p:nvSpPr>
        <p:spPr>
          <a:xfrm>
            <a:off x="3753250" y="4299125"/>
            <a:ext cx="180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View friends who have added you. Click back arrow to return to community page.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04" name="Google Shape;704;p56"/>
          <p:cNvSpPr/>
          <p:nvPr/>
        </p:nvSpPr>
        <p:spPr>
          <a:xfrm>
            <a:off x="3943675" y="1291800"/>
            <a:ext cx="200400" cy="2208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05" name="Google Shape;705;p56"/>
          <p:cNvSpPr txBox="1"/>
          <p:nvPr/>
        </p:nvSpPr>
        <p:spPr>
          <a:xfrm>
            <a:off x="5435725" y="4299125"/>
            <a:ext cx="165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See what events your friends are also going to.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7"/>
          <p:cNvPicPr preferRelativeResize="0"/>
          <p:nvPr/>
        </p:nvPicPr>
        <p:blipFill rotWithShape="1">
          <a:blip r:embed="rId4">
            <a:alphaModFix/>
          </a:blip>
          <a:srcRect b="1512" l="0" r="0" t="1512"/>
          <a:stretch/>
        </p:blipFill>
        <p:spPr>
          <a:xfrm>
            <a:off x="421488" y="1037338"/>
            <a:ext cx="8301025" cy="306882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7"/>
          <p:cNvSpPr txBox="1"/>
          <p:nvPr/>
        </p:nvSpPr>
        <p:spPr>
          <a:xfrm>
            <a:off x="220800" y="328050"/>
            <a:ext cx="805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COMPLEX</a:t>
            </a: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 TASK: </a:t>
            </a:r>
            <a:r>
              <a:rPr lang="en" sz="2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Complete a g</a:t>
            </a:r>
            <a:r>
              <a:rPr lang="en" sz="2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roup task (part 1)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12" name="Google Shape;712;p57"/>
          <p:cNvSpPr txBox="1"/>
          <p:nvPr/>
        </p:nvSpPr>
        <p:spPr>
          <a:xfrm>
            <a:off x="529838" y="4157050"/>
            <a:ext cx="12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“start” for a task that specifies a group </a:t>
            </a: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activity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3" name="Google Shape;713;p57"/>
          <p:cNvSpPr txBox="1"/>
          <p:nvPr/>
        </p:nvSpPr>
        <p:spPr>
          <a:xfrm>
            <a:off x="2081352" y="4157050"/>
            <a:ext cx="1539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the “+” button to create a group since there are no existing groups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4" name="Google Shape;714;p57"/>
          <p:cNvSpPr/>
          <p:nvPr/>
        </p:nvSpPr>
        <p:spPr>
          <a:xfrm>
            <a:off x="652250" y="2908400"/>
            <a:ext cx="305400" cy="297000"/>
          </a:xfrm>
          <a:prstGeom prst="ellipse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5" name="Google Shape;715;p57"/>
          <p:cNvSpPr/>
          <p:nvPr/>
        </p:nvSpPr>
        <p:spPr>
          <a:xfrm>
            <a:off x="2332025" y="1950500"/>
            <a:ext cx="305400" cy="297000"/>
          </a:xfrm>
          <a:prstGeom prst="ellipse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16" name="Google Shape;716;p57"/>
          <p:cNvCxnSpPr>
            <a:stCxn id="714" idx="6"/>
            <a:endCxn id="715" idx="3"/>
          </p:cNvCxnSpPr>
          <p:nvPr/>
        </p:nvCxnSpPr>
        <p:spPr>
          <a:xfrm flipH="1" rot="10800000">
            <a:off x="957650" y="2204000"/>
            <a:ext cx="1419000" cy="8529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7" name="Google Shape;717;p57"/>
          <p:cNvSpPr txBox="1"/>
          <p:nvPr/>
        </p:nvSpPr>
        <p:spPr>
          <a:xfrm>
            <a:off x="3743752" y="4157050"/>
            <a:ext cx="1539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Select “+” to add a picture for group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8" name="Google Shape;718;p57"/>
          <p:cNvSpPr/>
          <p:nvPr/>
        </p:nvSpPr>
        <p:spPr>
          <a:xfrm>
            <a:off x="4150175" y="1477325"/>
            <a:ext cx="651300" cy="658500"/>
          </a:xfrm>
          <a:prstGeom prst="ellipse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19" name="Google Shape;719;p57"/>
          <p:cNvCxnSpPr>
            <a:stCxn id="715" idx="6"/>
            <a:endCxn id="718" idx="2"/>
          </p:cNvCxnSpPr>
          <p:nvPr/>
        </p:nvCxnSpPr>
        <p:spPr>
          <a:xfrm flipH="1" rot="10800000">
            <a:off x="2637425" y="1806500"/>
            <a:ext cx="1512900" cy="2925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0" name="Google Shape;720;p57"/>
          <p:cNvSpPr/>
          <p:nvPr/>
        </p:nvSpPr>
        <p:spPr>
          <a:xfrm>
            <a:off x="5792750" y="2216025"/>
            <a:ext cx="884400" cy="1458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21" name="Google Shape;721;p57"/>
          <p:cNvCxnSpPr>
            <a:stCxn id="718" idx="6"/>
            <a:endCxn id="720" idx="1"/>
          </p:cNvCxnSpPr>
          <p:nvPr/>
        </p:nvCxnSpPr>
        <p:spPr>
          <a:xfrm>
            <a:off x="4801475" y="1806575"/>
            <a:ext cx="991200" cy="4824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2" name="Google Shape;722;p57"/>
          <p:cNvSpPr txBox="1"/>
          <p:nvPr/>
        </p:nvSpPr>
        <p:spPr>
          <a:xfrm>
            <a:off x="5406152" y="4157050"/>
            <a:ext cx="1539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text input box to enter group name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220800" y="328050"/>
            <a:ext cx="805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COMPLEX TASK: </a:t>
            </a:r>
            <a:r>
              <a:rPr lang="en" sz="2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Complete a group task (part 2)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28" name="Google Shape;728;p58"/>
          <p:cNvSpPr txBox="1"/>
          <p:nvPr/>
        </p:nvSpPr>
        <p:spPr>
          <a:xfrm>
            <a:off x="152401" y="3759700"/>
            <a:ext cx="1454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Select the friends you want to add to the group and click confirm to create group.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29" name="Google Shape;729;p58"/>
          <p:cNvSpPr txBox="1"/>
          <p:nvPr/>
        </p:nvSpPr>
        <p:spPr>
          <a:xfrm>
            <a:off x="1905327" y="3759700"/>
            <a:ext cx="1539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on group icon to select it.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0" name="Google Shape;730;p58"/>
          <p:cNvSpPr txBox="1"/>
          <p:nvPr/>
        </p:nvSpPr>
        <p:spPr>
          <a:xfrm>
            <a:off x="3286777" y="3759700"/>
            <a:ext cx="1539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confirm button to select group.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1" name="Google Shape;731;p58"/>
          <p:cNvSpPr txBox="1"/>
          <p:nvPr/>
        </p:nvSpPr>
        <p:spPr>
          <a:xfrm>
            <a:off x="4826675" y="3759700"/>
            <a:ext cx="1454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Upload media of group task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32" name="Google Shape;73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53150"/>
            <a:ext cx="8839201" cy="2659251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58"/>
          <p:cNvSpPr/>
          <p:nvPr/>
        </p:nvSpPr>
        <p:spPr>
          <a:xfrm>
            <a:off x="286450" y="2515850"/>
            <a:ext cx="1028400" cy="3900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4" name="Google Shape;734;p58"/>
          <p:cNvSpPr/>
          <p:nvPr/>
        </p:nvSpPr>
        <p:spPr>
          <a:xfrm>
            <a:off x="928350" y="3458000"/>
            <a:ext cx="445200" cy="2175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5" name="Google Shape;735;p58"/>
          <p:cNvSpPr/>
          <p:nvPr/>
        </p:nvSpPr>
        <p:spPr>
          <a:xfrm>
            <a:off x="2079850" y="1872800"/>
            <a:ext cx="276000" cy="276000"/>
          </a:xfrm>
          <a:prstGeom prst="ellipse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36" name="Google Shape;736;p58"/>
          <p:cNvCxnSpPr>
            <a:stCxn id="734" idx="3"/>
            <a:endCxn id="735" idx="2"/>
          </p:cNvCxnSpPr>
          <p:nvPr/>
        </p:nvCxnSpPr>
        <p:spPr>
          <a:xfrm flipH="1" rot="10800000">
            <a:off x="1373550" y="2010650"/>
            <a:ext cx="706200" cy="15561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7" name="Google Shape;737;p58"/>
          <p:cNvSpPr/>
          <p:nvPr/>
        </p:nvSpPr>
        <p:spPr>
          <a:xfrm>
            <a:off x="4002700" y="3485150"/>
            <a:ext cx="445200" cy="1905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38" name="Google Shape;738;p58"/>
          <p:cNvCxnSpPr>
            <a:stCxn id="735" idx="6"/>
            <a:endCxn id="737" idx="1"/>
          </p:cNvCxnSpPr>
          <p:nvPr/>
        </p:nvCxnSpPr>
        <p:spPr>
          <a:xfrm>
            <a:off x="2355850" y="2010800"/>
            <a:ext cx="1647000" cy="15696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9" name="Google Shape;739;p58"/>
          <p:cNvSpPr/>
          <p:nvPr/>
        </p:nvSpPr>
        <p:spPr>
          <a:xfrm>
            <a:off x="5315500" y="3239600"/>
            <a:ext cx="276000" cy="276000"/>
          </a:xfrm>
          <a:prstGeom prst="ellipse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40" name="Google Shape;740;p58"/>
          <p:cNvCxnSpPr>
            <a:stCxn id="737" idx="3"/>
            <a:endCxn id="739" idx="3"/>
          </p:cNvCxnSpPr>
          <p:nvPr/>
        </p:nvCxnSpPr>
        <p:spPr>
          <a:xfrm flipH="1" rot="10800000">
            <a:off x="4447900" y="3475100"/>
            <a:ext cx="908100" cy="1053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1" name="Google Shape;741;p58"/>
          <p:cNvSpPr/>
          <p:nvPr/>
        </p:nvSpPr>
        <p:spPr>
          <a:xfrm>
            <a:off x="7177950" y="3462675"/>
            <a:ext cx="247500" cy="1632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42" name="Google Shape;742;p58"/>
          <p:cNvSpPr/>
          <p:nvPr/>
        </p:nvSpPr>
        <p:spPr>
          <a:xfrm>
            <a:off x="8677525" y="3485150"/>
            <a:ext cx="247500" cy="163200"/>
          </a:xfrm>
          <a:prstGeom prst="rect">
            <a:avLst/>
          </a:prstGeom>
          <a:noFill/>
          <a:ln cap="flat" cmpd="sng" w="19050">
            <a:solidFill>
              <a:srgbClr val="A8D7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43" name="Google Shape;743;p58"/>
          <p:cNvCxnSpPr>
            <a:stCxn id="739" idx="6"/>
            <a:endCxn id="741" idx="1"/>
          </p:cNvCxnSpPr>
          <p:nvPr/>
        </p:nvCxnSpPr>
        <p:spPr>
          <a:xfrm>
            <a:off x="5591500" y="3377600"/>
            <a:ext cx="1586400" cy="1668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4" name="Google Shape;744;p58"/>
          <p:cNvCxnSpPr>
            <a:stCxn id="741" idx="3"/>
            <a:endCxn id="742" idx="1"/>
          </p:cNvCxnSpPr>
          <p:nvPr/>
        </p:nvCxnSpPr>
        <p:spPr>
          <a:xfrm>
            <a:off x="7425450" y="3544275"/>
            <a:ext cx="1252200" cy="22500"/>
          </a:xfrm>
          <a:prstGeom prst="straightConnector1">
            <a:avLst/>
          </a:prstGeom>
          <a:noFill/>
          <a:ln cap="flat" cmpd="sng" w="9525">
            <a:solidFill>
              <a:srgbClr val="A8D7F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5" name="Google Shape;745;p58"/>
          <p:cNvSpPr txBox="1"/>
          <p:nvPr/>
        </p:nvSpPr>
        <p:spPr>
          <a:xfrm>
            <a:off x="6239375" y="3759700"/>
            <a:ext cx="1454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next arrow to proceed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46" name="Google Shape;746;p58"/>
          <p:cNvSpPr txBox="1"/>
          <p:nvPr/>
        </p:nvSpPr>
        <p:spPr>
          <a:xfrm>
            <a:off x="7693775" y="3759700"/>
            <a:ext cx="1454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Click next arrow to return to task screen</a:t>
            </a:r>
            <a:endParaRPr sz="1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59"/>
          <p:cNvSpPr txBox="1"/>
          <p:nvPr>
            <p:ph type="title"/>
          </p:nvPr>
        </p:nvSpPr>
        <p:spPr>
          <a:xfrm>
            <a:off x="613425" y="2150850"/>
            <a:ext cx="6507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0"/>
          <p:cNvSpPr txBox="1"/>
          <p:nvPr>
            <p:ph type="title"/>
          </p:nvPr>
        </p:nvSpPr>
        <p:spPr>
          <a:xfrm>
            <a:off x="720000" y="5447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DESIGN AND PROTOTYPING TOOLS: </a:t>
            </a:r>
            <a:endParaRPr b="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Alata"/>
                <a:ea typeface="Alata"/>
                <a:cs typeface="Alata"/>
                <a:sym typeface="Alata"/>
              </a:rPr>
              <a:t>Figma      </a:t>
            </a:r>
            <a:r>
              <a:rPr b="0" lang="en" sz="2400">
                <a:latin typeface="Darker Grotesque"/>
                <a:ea typeface="Darker Grotesque"/>
                <a:cs typeface="Darker Grotesque"/>
                <a:sym typeface="Darker Grotesque"/>
              </a:rPr>
              <a:t>used to create prototype</a:t>
            </a:r>
            <a:endParaRPr b="0" sz="24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57" name="Google Shape;757;p60"/>
          <p:cNvSpPr txBox="1"/>
          <p:nvPr>
            <p:ph idx="1" type="body"/>
          </p:nvPr>
        </p:nvSpPr>
        <p:spPr>
          <a:xfrm>
            <a:off x="720000" y="1703250"/>
            <a:ext cx="38520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highlight>
                  <a:srgbClr val="05D37C"/>
                </a:highlight>
              </a:rPr>
              <a:t>Pros</a:t>
            </a:r>
            <a:r>
              <a:rPr lang="en" sz="1800">
                <a:highlight>
                  <a:srgbClr val="05D37C"/>
                </a:highlight>
              </a:rPr>
              <a:t>:</a:t>
            </a:r>
            <a:endParaRPr sz="1800">
              <a:highlight>
                <a:srgbClr val="05D37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05D37C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Good for collaboration due to real time sharing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Cloud-based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Convenient design tools (e.g., creating and reusing components, alignment tools)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Large community — able to use community designs in own designs (e.g., keyboard, camera roll)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8" name="Google Shape;75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300" y="879475"/>
            <a:ext cx="232200" cy="348124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0"/>
          <p:cNvSpPr txBox="1"/>
          <p:nvPr/>
        </p:nvSpPr>
        <p:spPr>
          <a:xfrm>
            <a:off x="4843800" y="1520550"/>
            <a:ext cx="3833100" cy="17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highlight>
                  <a:srgbClr val="FF3A00"/>
                </a:highlight>
                <a:latin typeface="Darker Grotesque"/>
                <a:ea typeface="Darker Grotesque"/>
                <a:cs typeface="Darker Grotesque"/>
                <a:sym typeface="Darker Grotesque"/>
              </a:rPr>
              <a:t>Cons</a:t>
            </a:r>
            <a:r>
              <a:rPr lang="en" sz="1700">
                <a:solidFill>
                  <a:schemeClr val="lt1"/>
                </a:solidFill>
                <a:highlight>
                  <a:srgbClr val="FF3A00"/>
                </a:highlight>
                <a:latin typeface="Darker Grotesque"/>
                <a:ea typeface="Darker Grotesque"/>
                <a:cs typeface="Darker Grotesque"/>
                <a:sym typeface="Darker Grotesque"/>
              </a:rPr>
              <a:t>:</a:t>
            </a:r>
            <a:endParaRPr sz="1700">
              <a:solidFill>
                <a:schemeClr val="lt1"/>
              </a:solidFill>
              <a:highlight>
                <a:srgbClr val="FF3A00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highlight>
                <a:srgbClr val="FF3A00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Slow when handling large files, making it hard to edit and make changes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Limited 3D tools and support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Transitions can be confusing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1"/>
          <p:cNvSpPr txBox="1"/>
          <p:nvPr>
            <p:ph type="title"/>
          </p:nvPr>
        </p:nvSpPr>
        <p:spPr>
          <a:xfrm>
            <a:off x="720000" y="5447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DESIGN AND PROTOTYPING TOOLS: </a:t>
            </a:r>
            <a:endParaRPr b="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Alata"/>
                <a:ea typeface="Alata"/>
                <a:cs typeface="Alata"/>
                <a:sym typeface="Alata"/>
              </a:rPr>
              <a:t>Adobe Photoshop        </a:t>
            </a:r>
            <a:r>
              <a:rPr b="0" lang="en" sz="2400">
                <a:latin typeface="Darker Grotesque"/>
                <a:ea typeface="Darker Grotesque"/>
                <a:cs typeface="Darker Grotesque"/>
                <a:sym typeface="Darker Grotesque"/>
              </a:rPr>
              <a:t>used to create logo and other designs</a:t>
            </a:r>
            <a:endParaRPr b="0" sz="24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65" name="Google Shape;765;p61"/>
          <p:cNvSpPr txBox="1"/>
          <p:nvPr>
            <p:ph idx="1" type="body"/>
          </p:nvPr>
        </p:nvSpPr>
        <p:spPr>
          <a:xfrm>
            <a:off x="720000" y="1703250"/>
            <a:ext cx="38520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highlight>
                  <a:srgbClr val="05D37C"/>
                </a:highlight>
              </a:rPr>
              <a:t>Pros</a:t>
            </a:r>
            <a:r>
              <a:rPr lang="en" sz="1800">
                <a:highlight>
                  <a:srgbClr val="05D37C"/>
                </a:highlight>
              </a:rPr>
              <a:t>:</a:t>
            </a:r>
            <a:endParaRPr sz="1800">
              <a:highlight>
                <a:srgbClr val="05D37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05D37C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Professional and advanced design and editing tools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Large community—lots of resources (i.e, tutorials) at your disposal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Creative cloud integration—can seamlessly integrate with other Adobe software such as Adobe Animate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61"/>
          <p:cNvSpPr txBox="1"/>
          <p:nvPr/>
        </p:nvSpPr>
        <p:spPr>
          <a:xfrm>
            <a:off x="4843800" y="1520550"/>
            <a:ext cx="3833100" cy="17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highlight>
                  <a:srgbClr val="FF3A00"/>
                </a:highlight>
                <a:latin typeface="Darker Grotesque"/>
                <a:ea typeface="Darker Grotesque"/>
                <a:cs typeface="Darker Grotesque"/>
                <a:sym typeface="Darker Grotesque"/>
              </a:rPr>
              <a:t>Cons</a:t>
            </a:r>
            <a:r>
              <a:rPr lang="en" sz="1700">
                <a:solidFill>
                  <a:schemeClr val="lt1"/>
                </a:solidFill>
                <a:highlight>
                  <a:srgbClr val="FF3A00"/>
                </a:highlight>
                <a:latin typeface="Darker Grotesque"/>
                <a:ea typeface="Darker Grotesque"/>
                <a:cs typeface="Darker Grotesque"/>
                <a:sym typeface="Darker Grotesque"/>
              </a:rPr>
              <a:t>:</a:t>
            </a:r>
            <a:endParaRPr sz="1700">
              <a:solidFill>
                <a:schemeClr val="lt1"/>
              </a:solidFill>
              <a:highlight>
                <a:srgbClr val="FF3A00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highlight>
                <a:srgbClr val="FF3A00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Expensive—requires a subscription to use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Hard to collaborate with group members who don’t have photoshop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Steep learning curve—amount of tools and features can be overwhelming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67" name="Google Shape;76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175" y="882800"/>
            <a:ext cx="416850" cy="406551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1"/>
          <p:cNvSpPr txBox="1"/>
          <p:nvPr/>
        </p:nvSpPr>
        <p:spPr>
          <a:xfrm>
            <a:off x="1254500" y="441400"/>
            <a:ext cx="488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2"/>
          <p:cNvSpPr txBox="1"/>
          <p:nvPr/>
        </p:nvSpPr>
        <p:spPr>
          <a:xfrm>
            <a:off x="557650" y="304825"/>
            <a:ext cx="480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LIMITATIONS &amp; TRADEOFFS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74" name="Google Shape;774;p62"/>
          <p:cNvSpPr txBox="1"/>
          <p:nvPr/>
        </p:nvSpPr>
        <p:spPr>
          <a:xfrm>
            <a:off x="685325" y="1057050"/>
            <a:ext cx="74109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cannot edit 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their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profile after account creation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Prototype only provides a clickable interface without the ability to process typed user information and display changes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Static task screen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receives the same tasks, the same number of tasks, and all tasks are completed in the same way. Tasks are not replaced after completion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Ability to view completed tasks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is unable to click earned beads to view old pictures/videos due to design tool limitations/unrelated to major task flows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Unable to view or edit personal event calendar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is unable to add upcoming events to personal calendar because it’s not related to a major task flow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3"/>
          <p:cNvSpPr txBox="1"/>
          <p:nvPr/>
        </p:nvSpPr>
        <p:spPr>
          <a:xfrm>
            <a:off x="557650" y="304825"/>
            <a:ext cx="480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WIZARD OF OZ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0" name="Google Shape;780;p63"/>
          <p:cNvSpPr txBox="1"/>
          <p:nvPr/>
        </p:nvSpPr>
        <p:spPr>
          <a:xfrm>
            <a:off x="696950" y="1173225"/>
            <a:ext cx="74109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When completing a task, the media is automatically selected and uploaded for the user.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Prototype cannot simulate an actual camera for the user to take a photo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No algorithm implemented to ensure the media submitted is true to the task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does not add a friend of choice—username is already filled in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Fabricated fake profiles due to the lack of real users for our med-fi prototype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information for profile and group creation are autofilled. 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Figma prototype is unable to process typed information or display resulting changes, so the information for group and individual profiles are hard-coded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64"/>
          <p:cNvSpPr txBox="1"/>
          <p:nvPr/>
        </p:nvSpPr>
        <p:spPr>
          <a:xfrm>
            <a:off x="638975" y="304825"/>
            <a:ext cx="480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Alata"/>
                <a:ea typeface="Alata"/>
                <a:cs typeface="Alata"/>
                <a:sym typeface="Alata"/>
              </a:rPr>
              <a:t>HARD-CODED ITEMS</a:t>
            </a:r>
            <a:endParaRPr sz="2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6" name="Google Shape;786;p64"/>
          <p:cNvSpPr txBox="1"/>
          <p:nvPr/>
        </p:nvSpPr>
        <p:spPr>
          <a:xfrm>
            <a:off x="696950" y="1173225"/>
            <a:ext cx="74109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Not required to be fully implemented for task flows: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user profile information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 cannot pick favorite music genres, link their actual social media, or choose a favorite track to display on profile.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group information.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Group picture and members are pre-set. User cannot specify which friends they want to add to the group.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●"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“Upcoming events” in the community tab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arker Grotesque"/>
              <a:buChar char="○"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Events are hard-coded, as well as the users going to each event. 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5"/>
          <p:cNvSpPr txBox="1"/>
          <p:nvPr>
            <p:ph idx="1" type="subTitle"/>
          </p:nvPr>
        </p:nvSpPr>
        <p:spPr>
          <a:xfrm>
            <a:off x="4989325" y="1955775"/>
            <a:ext cx="2907600" cy="41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Questions?</a:t>
            </a:r>
            <a:endParaRPr sz="2100"/>
          </a:p>
        </p:txBody>
      </p:sp>
      <p:sp>
        <p:nvSpPr>
          <p:cNvPr id="792" name="Google Shape;792;p65"/>
          <p:cNvSpPr txBox="1"/>
          <p:nvPr>
            <p:ph type="title"/>
          </p:nvPr>
        </p:nvSpPr>
        <p:spPr>
          <a:xfrm>
            <a:off x="4882100" y="1076000"/>
            <a:ext cx="3534900" cy="75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THANKS!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93" name="Google Shape;793;p65"/>
          <p:cNvSpPr txBox="1"/>
          <p:nvPr>
            <p:ph idx="1" type="subTitle"/>
          </p:nvPr>
        </p:nvSpPr>
        <p:spPr>
          <a:xfrm>
            <a:off x="4989325" y="2835550"/>
            <a:ext cx="29076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Contact us!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sofiakim@stanford.edu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smoua@stanford.edu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tmquach@stanford.edu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6"/>
              </a:rPr>
              <a:t>gabreu@stanford.edu</a:t>
            </a:r>
            <a:endParaRPr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6"/>
          <p:cNvSpPr txBox="1"/>
          <p:nvPr>
            <p:ph type="title"/>
          </p:nvPr>
        </p:nvSpPr>
        <p:spPr>
          <a:xfrm>
            <a:off x="631850" y="2509225"/>
            <a:ext cx="6507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APPENDIX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9450"/>
            <a:ext cx="8839204" cy="2153693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7"/>
          <p:cNvSpPr txBox="1"/>
          <p:nvPr/>
        </p:nvSpPr>
        <p:spPr>
          <a:xfrm>
            <a:off x="487875" y="360100"/>
            <a:ext cx="35313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MED-FI PROTOTYPE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 txBox="1"/>
          <p:nvPr/>
        </p:nvSpPr>
        <p:spPr>
          <a:xfrm>
            <a:off x="662100" y="453025"/>
            <a:ext cx="47973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LINK TO FIGMA PROTOTYPE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10" name="Google Shape;810;p68"/>
          <p:cNvSpPr txBox="1"/>
          <p:nvPr/>
        </p:nvSpPr>
        <p:spPr>
          <a:xfrm>
            <a:off x="662100" y="1463600"/>
            <a:ext cx="73761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Darker Grotesque"/>
                <a:ea typeface="Darker Grotesque"/>
                <a:cs typeface="Darker Grotesque"/>
                <a:sym typeface="Darker Grotesque"/>
                <a:hlinkClick r:id="rId3"/>
              </a:rPr>
              <a:t>https://www.figma.com/proto/uNvzGnBBYrtMgi6hSX6bYu/kandi-CS147-AU23?type=design&amp;node-id=303-964&amp;t=JqOvmkCQDaeFfddT-0&amp;scaling=min-zoom&amp;page-id=303%3A498</a:t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fectious Disease by Slidesgo">
  <a:themeElements>
    <a:clrScheme name="Simple Light">
      <a:dk1>
        <a:srgbClr val="252525"/>
      </a:dk1>
      <a:lt1>
        <a:srgbClr val="FFFFFF"/>
      </a:lt1>
      <a:dk2>
        <a:srgbClr val="302DEE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