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57"/>
  </p:notesMasterIdLst>
  <p:sldIdLst>
    <p:sldId id="256" r:id="rId32"/>
    <p:sldId id="257" r:id="rId33"/>
    <p:sldId id="258" r:id="rId34"/>
    <p:sldId id="259" r:id="rId35"/>
    <p:sldId id="260" r:id="rId36"/>
    <p:sldId id="261" r:id="rId37"/>
    <p:sldId id="262" r:id="rId38"/>
    <p:sldId id="263" r:id="rId39"/>
    <p:sldId id="264" r:id="rId40"/>
    <p:sldId id="265" r:id="rId41"/>
    <p:sldId id="266" r:id="rId42"/>
    <p:sldId id="267" r:id="rId43"/>
    <p:sldId id="268" r:id="rId44"/>
    <p:sldId id="269" r:id="rId45"/>
    <p:sldId id="270" r:id="rId46"/>
    <p:sldId id="271" r:id="rId47"/>
    <p:sldId id="272" r:id="rId48"/>
    <p:sldId id="273" r:id="rId49"/>
    <p:sldId id="274" r:id="rId50"/>
    <p:sldId id="275" r:id="rId51"/>
    <p:sldId id="276" r:id="rId52"/>
    <p:sldId id="277" r:id="rId53"/>
    <p:sldId id="278" r:id="rId54"/>
    <p:sldId id="279" r:id="rId55"/>
    <p:sldId id="280" r:id="rId56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Canva Sans" charset="1" panose="020B0503030501040103"/>
      <p:regular r:id="rId14"/>
    </p:embeddedFont>
    <p:embeddedFont>
      <p:font typeface="Canva Sans Bold" charset="1" panose="020B0803030501040103"/>
      <p:regular r:id="rId15"/>
    </p:embeddedFont>
    <p:embeddedFont>
      <p:font typeface="Canva Sans Italics" charset="1" panose="020B0503030501040103"/>
      <p:regular r:id="rId16"/>
    </p:embeddedFont>
    <p:embeddedFont>
      <p:font typeface="Canva Sans Bold Italics" charset="1" panose="020B0803030501040103"/>
      <p:regular r:id="rId17"/>
    </p:embeddedFont>
    <p:embeddedFont>
      <p:font typeface="Canva Sans Medium" charset="1" panose="020B0603030501040103"/>
      <p:regular r:id="rId18"/>
    </p:embeddedFont>
    <p:embeddedFont>
      <p:font typeface="Canva Sans Medium Italics" charset="1" panose="020B0603030501040103"/>
      <p:regular r:id="rId19"/>
    </p:embeddedFont>
    <p:embeddedFont>
      <p:font typeface="Aileron" charset="1" panose="00000500000000000000"/>
      <p:regular r:id="rId20"/>
    </p:embeddedFont>
    <p:embeddedFont>
      <p:font typeface="Aileron Bold" charset="1" panose="00000800000000000000"/>
      <p:regular r:id="rId21"/>
    </p:embeddedFont>
    <p:embeddedFont>
      <p:font typeface="Aileron Italics" charset="1" panose="00000500000000000000"/>
      <p:regular r:id="rId22"/>
    </p:embeddedFont>
    <p:embeddedFont>
      <p:font typeface="Aileron Bold Italics" charset="1" panose="00000800000000000000"/>
      <p:regular r:id="rId23"/>
    </p:embeddedFont>
    <p:embeddedFont>
      <p:font typeface="Aileron Thin" charset="1" panose="00000300000000000000"/>
      <p:regular r:id="rId24"/>
    </p:embeddedFont>
    <p:embeddedFont>
      <p:font typeface="Aileron Thin Italics" charset="1" panose="00000300000000000000"/>
      <p:regular r:id="rId25"/>
    </p:embeddedFont>
    <p:embeddedFont>
      <p:font typeface="Aileron Light" charset="1" panose="00000400000000000000"/>
      <p:regular r:id="rId26"/>
    </p:embeddedFont>
    <p:embeddedFont>
      <p:font typeface="Aileron Light Italics" charset="1" panose="00000400000000000000"/>
      <p:regular r:id="rId27"/>
    </p:embeddedFont>
    <p:embeddedFont>
      <p:font typeface="Aileron Ultra-Bold" charset="1" panose="00000A00000000000000"/>
      <p:regular r:id="rId28"/>
    </p:embeddedFont>
    <p:embeddedFont>
      <p:font typeface="Aileron Ultra-Bold Italics" charset="1" panose="00000A00000000000000"/>
      <p:regular r:id="rId29"/>
    </p:embeddedFont>
    <p:embeddedFont>
      <p:font typeface="Aileron Heavy" charset="1" panose="00000A00000000000000"/>
      <p:regular r:id="rId30"/>
    </p:embeddedFont>
    <p:embeddedFont>
      <p:font typeface="Aileron Heavy Italics" charset="1" panose="00000A0000000000000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slides/slide1.xml" Type="http://schemas.openxmlformats.org/officeDocument/2006/relationships/slide"/><Relationship Id="rId33" Target="slides/slide2.xml" Type="http://schemas.openxmlformats.org/officeDocument/2006/relationships/slide"/><Relationship Id="rId34" Target="slides/slide3.xml" Type="http://schemas.openxmlformats.org/officeDocument/2006/relationships/slide"/><Relationship Id="rId35" Target="slides/slide4.xml" Type="http://schemas.openxmlformats.org/officeDocument/2006/relationships/slide"/><Relationship Id="rId36" Target="slides/slide5.xml" Type="http://schemas.openxmlformats.org/officeDocument/2006/relationships/slide"/><Relationship Id="rId37" Target="slides/slide6.xml" Type="http://schemas.openxmlformats.org/officeDocument/2006/relationships/slide"/><Relationship Id="rId38" Target="slides/slide7.xml" Type="http://schemas.openxmlformats.org/officeDocument/2006/relationships/slide"/><Relationship Id="rId39" Target="slides/slide8.xml" Type="http://schemas.openxmlformats.org/officeDocument/2006/relationships/slide"/><Relationship Id="rId4" Target="theme/theme1.xml" Type="http://schemas.openxmlformats.org/officeDocument/2006/relationships/theme"/><Relationship Id="rId40" Target="slides/slide9.xml" Type="http://schemas.openxmlformats.org/officeDocument/2006/relationships/slide"/><Relationship Id="rId41" Target="slides/slide10.xml" Type="http://schemas.openxmlformats.org/officeDocument/2006/relationships/slide"/><Relationship Id="rId42" Target="slides/slide11.xml" Type="http://schemas.openxmlformats.org/officeDocument/2006/relationships/slide"/><Relationship Id="rId43" Target="slides/slide12.xml" Type="http://schemas.openxmlformats.org/officeDocument/2006/relationships/slide"/><Relationship Id="rId44" Target="slides/slide13.xml" Type="http://schemas.openxmlformats.org/officeDocument/2006/relationships/slide"/><Relationship Id="rId45" Target="slides/slide14.xml" Type="http://schemas.openxmlformats.org/officeDocument/2006/relationships/slide"/><Relationship Id="rId46" Target="slides/slide15.xml" Type="http://schemas.openxmlformats.org/officeDocument/2006/relationships/slide"/><Relationship Id="rId47" Target="slides/slide16.xml" Type="http://schemas.openxmlformats.org/officeDocument/2006/relationships/slide"/><Relationship Id="rId48" Target="slides/slide17.xml" Type="http://schemas.openxmlformats.org/officeDocument/2006/relationships/slide"/><Relationship Id="rId49" Target="slides/slide18.xml" Type="http://schemas.openxmlformats.org/officeDocument/2006/relationships/slide"/><Relationship Id="rId5" Target="tableStyles.xml" Type="http://schemas.openxmlformats.org/officeDocument/2006/relationships/tableStyles"/><Relationship Id="rId50" Target="slides/slide19.xml" Type="http://schemas.openxmlformats.org/officeDocument/2006/relationships/slide"/><Relationship Id="rId51" Target="slides/slide20.xml" Type="http://schemas.openxmlformats.org/officeDocument/2006/relationships/slide"/><Relationship Id="rId52" Target="slides/slide21.xml" Type="http://schemas.openxmlformats.org/officeDocument/2006/relationships/slide"/><Relationship Id="rId53" Target="slides/slide22.xml" Type="http://schemas.openxmlformats.org/officeDocument/2006/relationships/slide"/><Relationship Id="rId54" Target="slides/slide23.xml" Type="http://schemas.openxmlformats.org/officeDocument/2006/relationships/slide"/><Relationship Id="rId55" Target="slides/slide24.xml" Type="http://schemas.openxmlformats.org/officeDocument/2006/relationships/slide"/><Relationship Id="rId56" Target="slides/slide25.xml" Type="http://schemas.openxmlformats.org/officeDocument/2006/relationships/slide"/><Relationship Id="rId57" Target="notesMasters/notesMaster1.xml" Type="http://schemas.openxmlformats.org/officeDocument/2006/relationships/notesMaster"/><Relationship Id="rId58" Target="theme/theme2.xml" Type="http://schemas.openxmlformats.org/officeDocument/2006/relationships/theme"/><Relationship Id="rId59" Target="notesSlides/notesSlide1.xml" Type="http://schemas.openxmlformats.org/officeDocument/2006/relationships/notesSlide"/><Relationship Id="rId6" Target="fonts/font6.fntdata" Type="http://schemas.openxmlformats.org/officeDocument/2006/relationships/font"/><Relationship Id="rId60" Target="notesSlides/notesSlide2.xml" Type="http://schemas.openxmlformats.org/officeDocument/2006/relationships/notesSlide"/><Relationship Id="rId61" Target="notesSlides/notesSlide3.xml" Type="http://schemas.openxmlformats.org/officeDocument/2006/relationships/notes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notesMasters/_rels/notesMaster1.xml.rels><?xml version="1.0" encoding="UTF-8" standalone="no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3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To Do:</a:t>
            </a:r>
          </a:p>
          <a:p>
            <a:r>
              <a:rPr lang="en-US"/>
              <a:t/>
            </a:r>
          </a:p>
          <a:p>
            <a:r>
              <a:rPr lang="en-US"/>
              <a:t>- get kevin and patty's quote for slides 12 and 16 : Tracy</a:t>
            </a:r>
          </a:p>
          <a:p>
            <a:r>
              <a:rPr lang="en-US"/>
              <a:t>- do patty’s empathy maps and insights/needs : Jenny</a:t>
            </a:r>
          </a:p>
          <a:p>
            <a:r>
              <a:rPr lang="en-US"/>
              <a:t>- fill out contradictions slide 21</a:t>
            </a:r>
          </a:p>
          <a:p>
            <a:r>
              <a:rPr lang="en-US"/>
              <a:t>- fill out tensions slide 22</a:t>
            </a:r>
          </a:p>
          <a:p>
            <a:r>
              <a:rPr lang="en-US"/>
              <a:t>- fill out surprise slide 23</a:t>
            </a:r>
          </a:p>
          <a:p>
            <a:r>
              <a:rPr lang="en-US"/>
              <a:t>- fill out summary slide 24</a:t>
            </a:r>
          </a:p>
          <a:p>
            <a:r>
              <a:rPr lang="en-US"/>
              <a:t>- fill out next steps slide 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 will be doing a deep dive on 3 of these participants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Participants: Why were they chosen? </a:t>
            </a:r>
          </a:p>
          <a:p>
            <a:r>
              <a:rPr lang="en-US"/>
              <a:t>Why are they appropriate? </a:t>
            </a:r>
          </a:p>
          <a:p>
            <a:r>
              <a:rPr lang="en-US"/>
              <a:t>How were they recruited/compensated? </a:t>
            </a:r>
          </a:p>
          <a:p>
            <a:r>
              <a:rPr lang="en-US"/>
              <a:t>Where were the interviews conducted? </a:t>
            </a:r>
          </a:p>
          <a:p>
            <a:r>
              <a:rPr lang="en-US"/>
              <a:t/>
            </a:r>
          </a:p>
          <a:p>
            <a:r>
              <a:rPr lang="en-US"/>
              <a:t> Apparatus – any equipment/software used (transcribing, etc.)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3.jpeg" Type="http://schemas.openxmlformats.org/officeDocument/2006/relationships/image"/><Relationship Id="rId4" Target="../media/image14.jpeg" Type="http://schemas.openxmlformats.org/officeDocument/2006/relationships/image"/><Relationship Id="rId5" Target="../media/image15.jpeg" Type="http://schemas.openxmlformats.org/officeDocument/2006/relationships/image"/><Relationship Id="rId6" Target="../media/image16.jpeg" Type="http://schemas.openxmlformats.org/officeDocument/2006/relationships/image"/><Relationship Id="rId7" Target="../media/image17.jpeg" Type="http://schemas.openxmlformats.org/officeDocument/2006/relationships/image"/><Relationship Id="rId8" Target="../media/image18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7802" y="184730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3995439"/>
            <a:ext cx="7892067" cy="7906443"/>
          </a:xfrm>
          <a:custGeom>
            <a:avLst/>
            <a:gdLst/>
            <a:ahLst/>
            <a:cxnLst/>
            <a:rect r="r" b="b" t="t" l="l"/>
            <a:pathLst>
              <a:path h="7906443" w="7892067">
                <a:moveTo>
                  <a:pt x="0" y="0"/>
                </a:moveTo>
                <a:lnTo>
                  <a:pt x="7892067" y="0"/>
                </a:lnTo>
                <a:lnTo>
                  <a:pt x="7892067" y="7906442"/>
                </a:lnTo>
                <a:lnTo>
                  <a:pt x="0" y="79064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523333" y="-1124941"/>
            <a:ext cx="7315200" cy="3777303"/>
          </a:xfrm>
          <a:custGeom>
            <a:avLst/>
            <a:gdLst/>
            <a:ahLst/>
            <a:cxnLst/>
            <a:rect r="r" b="b" t="t" l="l"/>
            <a:pathLst>
              <a:path h="3777303" w="7315200">
                <a:moveTo>
                  <a:pt x="0" y="0"/>
                </a:moveTo>
                <a:lnTo>
                  <a:pt x="7315200" y="0"/>
                </a:lnTo>
                <a:lnTo>
                  <a:pt x="7315200" y="3777304"/>
                </a:lnTo>
                <a:lnTo>
                  <a:pt x="0" y="37773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693512"/>
            <a:ext cx="16230600" cy="1717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999"/>
              </a:lnSpc>
            </a:pPr>
            <a:r>
              <a:rPr lang="en-US" sz="9999">
                <a:solidFill>
                  <a:srgbClr val="C38063"/>
                </a:solidFill>
                <a:latin typeface="Glacial Indifference Bold"/>
              </a:rPr>
              <a:t>Preserving the Past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173941" y="3577541"/>
            <a:ext cx="7085359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C38063"/>
                </a:solidFill>
                <a:latin typeface="Glacial Indifference"/>
              </a:rPr>
              <a:t>Exploring Distance Relationships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882247" y="5930216"/>
            <a:ext cx="4377053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C38063"/>
                </a:solidFill>
                <a:latin typeface="Glacial Indifference"/>
              </a:rPr>
              <a:t>By: Evy, Jenny, Tracy, Lucia </a:t>
            </a:r>
          </a:p>
        </p:txBody>
      </p:sp>
      <p:sp>
        <p:nvSpPr>
          <p:cNvPr name="Freeform 10" id="10"/>
          <p:cNvSpPr/>
          <p:nvPr/>
        </p:nvSpPr>
        <p:spPr>
          <a:xfrm flipH="true" flipV="true" rot="0">
            <a:off x="15311322" y="7369648"/>
            <a:ext cx="7315200" cy="3777303"/>
          </a:xfrm>
          <a:custGeom>
            <a:avLst/>
            <a:gdLst/>
            <a:ahLst/>
            <a:cxnLst/>
            <a:rect r="r" b="b" t="t" l="l"/>
            <a:pathLst>
              <a:path h="3777303" w="7315200">
                <a:moveTo>
                  <a:pt x="7315200" y="3777304"/>
                </a:moveTo>
                <a:lnTo>
                  <a:pt x="0" y="3777304"/>
                </a:lnTo>
                <a:lnTo>
                  <a:pt x="0" y="0"/>
                </a:lnTo>
                <a:lnTo>
                  <a:pt x="7315200" y="0"/>
                </a:lnTo>
                <a:lnTo>
                  <a:pt x="7315200" y="377730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7802" y="184730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3770272" y="1244964"/>
            <a:ext cx="10747456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534C57"/>
                </a:solidFill>
                <a:latin typeface="Glacial Indifference Bold"/>
              </a:rPr>
              <a:t>Our Team</a:t>
            </a:r>
          </a:p>
        </p:txBody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792696" y="3280724"/>
            <a:ext cx="3354902" cy="3354888"/>
            <a:chOff x="0" y="0"/>
            <a:chExt cx="6350000" cy="63499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0" t="0" r="-12149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5242973" y="3280724"/>
            <a:ext cx="3354902" cy="3354888"/>
            <a:chOff x="0" y="0"/>
            <a:chExt cx="6350000" cy="6349975"/>
          </a:xfrm>
        </p:grpSpPr>
        <p:sp>
          <p:nvSpPr>
            <p:cNvPr name="Freeform 9" id="9"/>
            <p:cNvSpPr/>
            <p:nvPr/>
          </p:nvSpPr>
          <p:spPr>
            <a:xfrm flipH="false" flipV="false" rot="72000">
              <a:off x="-36026" y="-36026"/>
              <a:ext cx="6422051" cy="6422027"/>
            </a:xfrm>
            <a:custGeom>
              <a:avLst/>
              <a:gdLst/>
              <a:ahLst/>
              <a:cxnLst/>
              <a:rect r="r" b="b" t="t" l="l"/>
              <a:pathLst>
                <a:path h="6422027" w="6422051">
                  <a:moveTo>
                    <a:pt x="6385330" y="3144559"/>
                  </a:moveTo>
                  <a:cubicBezTo>
                    <a:pt x="6422051" y="4897600"/>
                    <a:pt x="5030610" y="6348582"/>
                    <a:pt x="3277518" y="6385304"/>
                  </a:cubicBezTo>
                  <a:cubicBezTo>
                    <a:pt x="1524401" y="6422027"/>
                    <a:pt x="73444" y="5030584"/>
                    <a:pt x="36723" y="3277543"/>
                  </a:cubicBezTo>
                  <a:cubicBezTo>
                    <a:pt x="0" y="1524414"/>
                    <a:pt x="1391417" y="73445"/>
                    <a:pt x="3144534" y="36722"/>
                  </a:cubicBezTo>
                  <a:cubicBezTo>
                    <a:pt x="4897651" y="0"/>
                    <a:pt x="6348608" y="1391429"/>
                    <a:pt x="6385330" y="3144559"/>
                  </a:cubicBezTo>
                  <a:close/>
                </a:path>
              </a:pathLst>
            </a:custGeom>
            <a:blipFill>
              <a:blip r:embed="rId3"/>
              <a:stretch>
                <a:fillRect l="-8270" t="-20822" r="0" b="-23538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690126" y="3280724"/>
            <a:ext cx="3354902" cy="3354888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0" t="-167" r="0" b="-167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4140402" y="3280724"/>
            <a:ext cx="3354902" cy="3354888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15735" t="-98575" r="-80314" b="-62824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9565" y="6876617"/>
            <a:ext cx="2881164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Evy Shen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Symbolic Systems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Sophomore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479842" y="6876617"/>
            <a:ext cx="2881164" cy="212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Jenny Duan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Symbolic Systems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Sophomore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9167487" y="6876617"/>
            <a:ext cx="4400178" cy="212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Tracy Wei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Symbolic Systems / Design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Sophomore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4341694" y="6876617"/>
            <a:ext cx="3055665" cy="212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Lucia Langaney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Computer Science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Sophomore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2564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5653902" y="1724586"/>
            <a:ext cx="7533714" cy="7533714"/>
          </a:xfrm>
          <a:custGeom>
            <a:avLst/>
            <a:gdLst/>
            <a:ahLst/>
            <a:cxnLst/>
            <a:rect r="r" b="b" t="t" l="l"/>
            <a:pathLst>
              <a:path h="7533714" w="7533714">
                <a:moveTo>
                  <a:pt x="0" y="0"/>
                </a:moveTo>
                <a:lnTo>
                  <a:pt x="7533713" y="0"/>
                </a:lnTo>
                <a:lnTo>
                  <a:pt x="7533713" y="7533714"/>
                </a:lnTo>
                <a:lnTo>
                  <a:pt x="0" y="7533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47367" y="807775"/>
            <a:ext cx="5196352" cy="2520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765"/>
              </a:lnSpc>
            </a:pPr>
            <a:r>
              <a:rPr lang="en-US" sz="9300">
                <a:solidFill>
                  <a:srgbClr val="534C57"/>
                </a:solidFill>
                <a:latin typeface="Glacial Indifference Bold"/>
              </a:rPr>
              <a:t>Domain Selection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413259" y="4116967"/>
            <a:ext cx="5151500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34C57"/>
                </a:solidFill>
                <a:latin typeface="Glacial Indifference Bold"/>
              </a:rPr>
              <a:t>long distance relationships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2119233">
            <a:off x="12415283" y="3144090"/>
            <a:ext cx="2214305" cy="1000217"/>
          </a:xfrm>
          <a:custGeom>
            <a:avLst/>
            <a:gdLst/>
            <a:ahLst/>
            <a:cxnLst/>
            <a:rect r="r" b="b" t="t" l="l"/>
            <a:pathLst>
              <a:path h="1000217" w="2214305">
                <a:moveTo>
                  <a:pt x="0" y="0"/>
                </a:moveTo>
                <a:lnTo>
                  <a:pt x="2214305" y="0"/>
                </a:lnTo>
                <a:lnTo>
                  <a:pt x="2214305" y="1000217"/>
                </a:lnTo>
                <a:lnTo>
                  <a:pt x="0" y="10002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695321" y="1724586"/>
            <a:ext cx="3086100" cy="552388"/>
            <a:chOff x="0" y="0"/>
            <a:chExt cx="812800" cy="14548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145485"/>
            </a:xfrm>
            <a:custGeom>
              <a:avLst/>
              <a:gdLst/>
              <a:ahLst/>
              <a:cxnLst/>
              <a:rect r="r" b="b" t="t" l="l"/>
              <a:pathLst>
                <a:path h="14548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45485"/>
                  </a:lnTo>
                  <a:lnTo>
                    <a:pt x="0" y="145485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7345729" y="1513460"/>
            <a:ext cx="4150059" cy="107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534C57"/>
                </a:solidFill>
                <a:latin typeface="Canva Sans Bold"/>
              </a:rPr>
              <a:t>Preserving the Past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15996" y="4249364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7211368" y="6222981"/>
            <a:ext cx="1401589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534C57"/>
                </a:solidFill>
                <a:latin typeface="Glacial Indifference Bold"/>
              </a:rPr>
              <a:t>culture</a:t>
            </a: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6145579" y="4662114"/>
            <a:ext cx="1614115" cy="455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2"/>
              </a:lnSpc>
              <a:spcBef>
                <a:spcPct val="0"/>
              </a:spcBef>
            </a:pPr>
            <a:r>
              <a:rPr lang="en-US" sz="2673">
                <a:solidFill>
                  <a:srgbClr val="C38063"/>
                </a:solidFill>
                <a:latin typeface="Glacial Indifference Bold"/>
              </a:rPr>
              <a:t>relevancy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345211" y="4662114"/>
            <a:ext cx="1202308" cy="456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8"/>
              </a:lnSpc>
              <a:spcBef>
                <a:spcPct val="0"/>
              </a:spcBef>
            </a:pPr>
            <a:r>
              <a:rPr lang="en-US" sz="2656">
                <a:solidFill>
                  <a:srgbClr val="C38063"/>
                </a:solidFill>
                <a:latin typeface="Glacial Indifference Bold"/>
              </a:rPr>
              <a:t>interest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612957" y="4296989"/>
            <a:ext cx="1615604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C38063"/>
                </a:solidFill>
                <a:latin typeface="Glacial Indifference Bold"/>
              </a:rPr>
              <a:t>relatability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390202" y="6915676"/>
            <a:ext cx="2509465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34C57"/>
                </a:solidFill>
                <a:latin typeface="Glacial Indifference Bold"/>
              </a:rPr>
              <a:t>memory loss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0228560" y="6240407"/>
            <a:ext cx="379095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34C57"/>
                </a:solidFill>
                <a:latin typeface="Glacial Indifference Bold"/>
              </a:rPr>
              <a:t>tr</a:t>
            </a:r>
            <a:r>
              <a:rPr lang="en-US" sz="3399">
                <a:solidFill>
                  <a:srgbClr val="534C57"/>
                </a:solidFill>
                <a:latin typeface="Glacial Indifference Bold"/>
              </a:rPr>
              <a:t>acking life habits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338575" y="7336771"/>
            <a:ext cx="115721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34C57"/>
                </a:solidFill>
                <a:latin typeface="Glacial Indifference Bold"/>
              </a:rPr>
              <a:t>travel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AutoShape 5" id="5"/>
          <p:cNvSpPr/>
          <p:nvPr/>
        </p:nvSpPr>
        <p:spPr>
          <a:xfrm flipV="true">
            <a:off x="2171927" y="2468853"/>
            <a:ext cx="0" cy="6492240"/>
          </a:xfrm>
          <a:prstGeom prst="line">
            <a:avLst/>
          </a:prstGeom>
          <a:ln cap="flat" w="66675">
            <a:solidFill>
              <a:srgbClr val="C38063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2731213" y="2726611"/>
            <a:ext cx="2559620" cy="6134227"/>
            <a:chOff x="0" y="0"/>
            <a:chExt cx="3412827" cy="8178970"/>
          </a:xfrm>
        </p:grpSpPr>
        <p:grpSp>
          <p:nvGrpSpPr>
            <p:cNvPr name="Group 7" id="7"/>
            <p:cNvGrpSpPr>
              <a:grpSpLocks noChangeAspect="true"/>
            </p:cNvGrpSpPr>
            <p:nvPr/>
          </p:nvGrpSpPr>
          <p:grpSpPr>
            <a:xfrm rot="0">
              <a:off x="326396" y="0"/>
              <a:ext cx="2760035" cy="2760024"/>
              <a:chOff x="0" y="0"/>
              <a:chExt cx="6350000" cy="634997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0" t="0" r="0" b="0"/>
                </a:stretch>
              </a:blipFill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0" y="2794567"/>
              <a:ext cx="3412827" cy="9512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31"/>
                </a:lnSpc>
              </a:pPr>
              <a:r>
                <a:rPr lang="en-US" sz="1594">
                  <a:solidFill>
                    <a:srgbClr val="534C57"/>
                  </a:solidFill>
                  <a:latin typeface="Glacial Indifference Bold"/>
                </a:rPr>
                <a:t>Brian*</a:t>
              </a:r>
            </a:p>
            <a:p>
              <a:pPr algn="ctr">
                <a:lnSpc>
                  <a:spcPts val="1785"/>
                </a:lnSpc>
                <a:spcBef>
                  <a:spcPct val="0"/>
                </a:spcBef>
              </a:pPr>
              <a:r>
                <a:rPr lang="en-US" sz="1275">
                  <a:solidFill>
                    <a:srgbClr val="534C57"/>
                  </a:solidFill>
                  <a:latin typeface="Glacial Indifference"/>
                </a:rPr>
                <a:t>Online college student living in Stanford couples housing</a:t>
              </a:r>
            </a:p>
          </p:txBody>
        </p:sp>
        <p:grpSp>
          <p:nvGrpSpPr>
            <p:cNvPr name="Group 10" id="10"/>
            <p:cNvGrpSpPr>
              <a:grpSpLocks noChangeAspect="true"/>
            </p:cNvGrpSpPr>
            <p:nvPr/>
          </p:nvGrpSpPr>
          <p:grpSpPr>
            <a:xfrm rot="0">
              <a:off x="261495" y="4092390"/>
              <a:ext cx="2760035" cy="2760024"/>
              <a:chOff x="0" y="0"/>
              <a:chExt cx="6350000" cy="6349975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14012" t="-14012" r="0" b="0"/>
                </a:stretch>
              </a:blipFill>
            </p:spPr>
          </p:sp>
        </p:grpSp>
        <p:sp>
          <p:nvSpPr>
            <p:cNvPr name="TextBox 12" id="12"/>
            <p:cNvSpPr txBox="true"/>
            <p:nvPr/>
          </p:nvSpPr>
          <p:spPr>
            <a:xfrm rot="0">
              <a:off x="0" y="6934148"/>
              <a:ext cx="3412827" cy="12448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31"/>
                </a:lnSpc>
              </a:pPr>
              <a:r>
                <a:rPr lang="en-US" sz="1594">
                  <a:solidFill>
                    <a:srgbClr val="534C57"/>
                  </a:solidFill>
                  <a:latin typeface="Glacial Indifference Bold"/>
                </a:rPr>
                <a:t>Kevin*</a:t>
              </a:r>
            </a:p>
            <a:p>
              <a:pPr algn="ctr">
                <a:lnSpc>
                  <a:spcPts val="1785"/>
                </a:lnSpc>
                <a:spcBef>
                  <a:spcPct val="0"/>
                </a:spcBef>
              </a:pPr>
              <a:r>
                <a:rPr lang="en-US" sz="1275">
                  <a:solidFill>
                    <a:srgbClr val="534C57"/>
                  </a:solidFill>
                  <a:latin typeface="Glacial Indifference"/>
                </a:rPr>
                <a:t>Stanford undergraduate who recently broke up with his long-distance international relationship 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629668" y="2468707"/>
            <a:ext cx="6323856" cy="6571138"/>
            <a:chOff x="0" y="0"/>
            <a:chExt cx="8431808" cy="8761517"/>
          </a:xfrm>
        </p:grpSpPr>
        <p:grpSp>
          <p:nvGrpSpPr>
            <p:cNvPr name="Group 14" id="14"/>
            <p:cNvGrpSpPr>
              <a:grpSpLocks noChangeAspect="true"/>
            </p:cNvGrpSpPr>
            <p:nvPr/>
          </p:nvGrpSpPr>
          <p:grpSpPr>
            <a:xfrm rot="0">
              <a:off x="573413" y="3874"/>
              <a:ext cx="3069078" cy="3069066"/>
              <a:chOff x="0" y="0"/>
              <a:chExt cx="6350000" cy="6349975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8838" t="0" r="-24305" b="-33144"/>
                </a:stretch>
              </a:blipFill>
            </p:spPr>
          </p:sp>
        </p:grpSp>
        <p:grpSp>
          <p:nvGrpSpPr>
            <p:cNvPr name="Group 16" id="16"/>
            <p:cNvGrpSpPr>
              <a:grpSpLocks noChangeAspect="true"/>
            </p:cNvGrpSpPr>
            <p:nvPr/>
          </p:nvGrpSpPr>
          <p:grpSpPr>
            <a:xfrm rot="0">
              <a:off x="4994809" y="0"/>
              <a:ext cx="3069078" cy="3069066"/>
              <a:chOff x="0" y="0"/>
              <a:chExt cx="6350000" cy="6349975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0" t="0" r="0" b="0"/>
                </a:stretch>
              </a:blipFill>
            </p:spPr>
          </p:sp>
        </p:grpSp>
        <p:grpSp>
          <p:nvGrpSpPr>
            <p:cNvPr name="Group 18" id="18"/>
            <p:cNvGrpSpPr>
              <a:grpSpLocks noChangeAspect="true"/>
            </p:cNvGrpSpPr>
            <p:nvPr/>
          </p:nvGrpSpPr>
          <p:grpSpPr>
            <a:xfrm rot="0">
              <a:off x="573413" y="4536863"/>
              <a:ext cx="3069078" cy="3069066"/>
              <a:chOff x="0" y="0"/>
              <a:chExt cx="6350000" cy="6349975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0" t="0" r="0" b="0"/>
                </a:stretch>
              </a:blipFill>
            </p:spPr>
          </p:sp>
        </p:grpSp>
        <p:grpSp>
          <p:nvGrpSpPr>
            <p:cNvPr name="Group 20" id="20"/>
            <p:cNvGrpSpPr>
              <a:grpSpLocks noChangeAspect="true"/>
            </p:cNvGrpSpPr>
            <p:nvPr/>
          </p:nvGrpSpPr>
          <p:grpSpPr>
            <a:xfrm rot="0">
              <a:off x="4953234" y="4540737"/>
              <a:ext cx="3069078" cy="3069066"/>
              <a:chOff x="0" y="0"/>
              <a:chExt cx="6350000" cy="6349975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0" t="0" r="0" b="0"/>
                </a:stretch>
              </a:blipFill>
            </p:spPr>
          </p:sp>
        </p:grpSp>
        <p:sp>
          <p:nvSpPr>
            <p:cNvPr name="TextBox 22" id="22"/>
            <p:cNvSpPr txBox="true"/>
            <p:nvPr/>
          </p:nvSpPr>
          <p:spPr>
            <a:xfrm rot="0">
              <a:off x="279499" y="3198109"/>
              <a:ext cx="3687430" cy="10247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11"/>
                </a:lnSpc>
              </a:pPr>
              <a:r>
                <a:rPr lang="en-US" sz="1722">
                  <a:solidFill>
                    <a:srgbClr val="534C57"/>
                  </a:solidFill>
                  <a:latin typeface="Glacial Indifference Bold"/>
                </a:rPr>
                <a:t>Patty*</a:t>
              </a:r>
            </a:p>
            <a:p>
              <a:pPr algn="ctr">
                <a:lnSpc>
                  <a:spcPts val="1929"/>
                </a:lnSpc>
                <a:spcBef>
                  <a:spcPct val="0"/>
                </a:spcBef>
              </a:pPr>
              <a:r>
                <a:rPr lang="en-US" sz="1378">
                  <a:solidFill>
                    <a:srgbClr val="534C57"/>
                  </a:solidFill>
                  <a:latin typeface="Glacial Indifference"/>
                </a:rPr>
                <a:t>Married mother with two toddlers and family on the East Coast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4744378" y="3267961"/>
              <a:ext cx="3687430" cy="10247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11"/>
                </a:lnSpc>
              </a:pPr>
              <a:r>
                <a:rPr lang="en-US" sz="1722">
                  <a:solidFill>
                    <a:srgbClr val="534C57"/>
                  </a:solidFill>
                  <a:latin typeface="Glacial Indifference Bold"/>
                </a:rPr>
                <a:t>Justin*</a:t>
              </a:r>
            </a:p>
            <a:p>
              <a:pPr algn="ctr">
                <a:lnSpc>
                  <a:spcPts val="1929"/>
                </a:lnSpc>
                <a:spcBef>
                  <a:spcPct val="0"/>
                </a:spcBef>
              </a:pPr>
              <a:r>
                <a:rPr lang="en-US" sz="1378">
                  <a:solidFill>
                    <a:srgbClr val="534C57"/>
                  </a:solidFill>
                  <a:latin typeface="Glacial Indifference"/>
                </a:rPr>
                <a:t>Hardware store employee with in-laws in Hong Kong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7736803"/>
              <a:ext cx="4215904" cy="10247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11"/>
                </a:lnSpc>
              </a:pPr>
              <a:r>
                <a:rPr lang="en-US" sz="1722">
                  <a:solidFill>
                    <a:srgbClr val="534C57"/>
                  </a:solidFill>
                  <a:latin typeface="Glacial Indifference Bold"/>
                </a:rPr>
                <a:t>Claire*</a:t>
              </a:r>
            </a:p>
            <a:p>
              <a:pPr algn="ctr">
                <a:lnSpc>
                  <a:spcPts val="1929"/>
                </a:lnSpc>
                <a:spcBef>
                  <a:spcPct val="0"/>
                </a:spcBef>
              </a:pPr>
              <a:r>
                <a:rPr lang="en-US" sz="1378">
                  <a:solidFill>
                    <a:srgbClr val="534C57"/>
                  </a:solidFill>
                  <a:latin typeface="Glacial Indifference"/>
                </a:rPr>
                <a:t>High school junior who recently closed the gap in her long-distance relationship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4642488" y="7736803"/>
              <a:ext cx="3789319" cy="10247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11"/>
                </a:lnSpc>
              </a:pPr>
              <a:r>
                <a:rPr lang="en-US" sz="1722">
                  <a:solidFill>
                    <a:srgbClr val="534C57"/>
                  </a:solidFill>
                  <a:latin typeface="Glacial Indifference Bold"/>
                </a:rPr>
                <a:t>Janice*</a:t>
              </a:r>
            </a:p>
            <a:p>
              <a:pPr algn="ctr">
                <a:lnSpc>
                  <a:spcPts val="1929"/>
                </a:lnSpc>
                <a:spcBef>
                  <a:spcPct val="0"/>
                </a:spcBef>
              </a:pPr>
              <a:r>
                <a:rPr lang="en-US" sz="1378">
                  <a:solidFill>
                    <a:srgbClr val="534C57"/>
                  </a:solidFill>
                  <a:latin typeface="Glacial Indifference"/>
                </a:rPr>
                <a:t>Grandmother of young grandchildren, Stanford employee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2629668" y="298706"/>
            <a:ext cx="13038189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534C57"/>
                </a:solidFill>
                <a:latin typeface="Glacial Indifference Bold"/>
              </a:rPr>
              <a:t>Our Participants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  <p:sp>
        <p:nvSpPr>
          <p:cNvPr name="AutoShape 28" id="28"/>
          <p:cNvSpPr/>
          <p:nvPr/>
        </p:nvSpPr>
        <p:spPr>
          <a:xfrm flipV="true">
            <a:off x="12141460" y="2547605"/>
            <a:ext cx="0" cy="6492240"/>
          </a:xfrm>
          <a:prstGeom prst="line">
            <a:avLst/>
          </a:prstGeom>
          <a:ln cap="flat" w="66675">
            <a:solidFill>
              <a:srgbClr val="C380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9" id="29"/>
          <p:cNvSpPr txBox="true"/>
          <p:nvPr/>
        </p:nvSpPr>
        <p:spPr>
          <a:xfrm rot="-5400000">
            <a:off x="130244" y="5596650"/>
            <a:ext cx="3959541" cy="752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75"/>
              </a:lnSpc>
            </a:pPr>
            <a:r>
              <a:rPr lang="en-US" sz="4410">
                <a:solidFill>
                  <a:srgbClr val="534C57"/>
                </a:solidFill>
                <a:latin typeface="Canva Sans Bold"/>
              </a:rPr>
              <a:t>Regular Users</a:t>
            </a:r>
          </a:p>
        </p:txBody>
      </p:sp>
      <p:sp>
        <p:nvSpPr>
          <p:cNvPr name="TextBox 30" id="30"/>
          <p:cNvSpPr txBox="true"/>
          <p:nvPr/>
        </p:nvSpPr>
        <p:spPr>
          <a:xfrm rot="-5400000">
            <a:off x="10085490" y="5596650"/>
            <a:ext cx="3959541" cy="752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75"/>
              </a:lnSpc>
            </a:pPr>
            <a:r>
              <a:rPr lang="en-US" sz="4410">
                <a:solidFill>
                  <a:srgbClr val="534C57"/>
                </a:solidFill>
                <a:latin typeface="Canva Sans Bold"/>
              </a:rPr>
              <a:t>Extreme Users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7802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2975141" y="847725"/>
            <a:ext cx="12337717" cy="1552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0"/>
              </a:lnSpc>
            </a:pPr>
            <a:r>
              <a:rPr lang="en-US" sz="9000">
                <a:solidFill>
                  <a:srgbClr val="534C57"/>
                </a:solidFill>
                <a:latin typeface="Glacial Indifference Bold"/>
              </a:rPr>
              <a:t>Participant Breakdown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51637" y="4183942"/>
            <a:ext cx="1763125" cy="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37"/>
              </a:lnSpc>
            </a:pPr>
            <a:r>
              <a:rPr lang="en-US" sz="2891">
                <a:solidFill>
                  <a:srgbClr val="000000"/>
                </a:solidFill>
                <a:latin typeface="Glacial Indifference"/>
              </a:rPr>
              <a:t>Female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51637" y="3437554"/>
            <a:ext cx="1763125" cy="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37"/>
              </a:lnSpc>
            </a:pPr>
            <a:r>
              <a:rPr lang="en-US" sz="2891">
                <a:solidFill>
                  <a:srgbClr val="000000"/>
                </a:solidFill>
                <a:latin typeface="Glacial Indifference"/>
              </a:rPr>
              <a:t>Male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630454"/>
            <a:ext cx="2422868" cy="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37"/>
              </a:lnSpc>
            </a:pPr>
            <a:r>
              <a:rPr lang="en-US" sz="2891">
                <a:solidFill>
                  <a:srgbClr val="000000"/>
                </a:solidFill>
                <a:latin typeface="Glacial Indifference"/>
              </a:rPr>
              <a:t>Domestic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24430" y="8376697"/>
            <a:ext cx="2727138" cy="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37"/>
              </a:lnSpc>
            </a:pPr>
            <a:r>
              <a:rPr lang="en-US" sz="2891">
                <a:solidFill>
                  <a:srgbClr val="000000"/>
                </a:solidFill>
                <a:latin typeface="Glacial Indifference"/>
              </a:rPr>
              <a:t>Same State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3761" y="6884066"/>
            <a:ext cx="2887807" cy="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37"/>
              </a:lnSpc>
            </a:pPr>
            <a:r>
              <a:rPr lang="en-US" sz="2891">
                <a:solidFill>
                  <a:srgbClr val="000000"/>
                </a:solidFill>
                <a:latin typeface="Glacial Indifference"/>
              </a:rPr>
              <a:t>International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466645" y="3717313"/>
            <a:ext cx="1763125" cy="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37"/>
              </a:lnSpc>
            </a:pPr>
            <a:r>
              <a:rPr lang="en-US" sz="2891">
                <a:solidFill>
                  <a:srgbClr val="000000"/>
                </a:solidFill>
                <a:latin typeface="Glacial Indifference"/>
              </a:rPr>
              <a:t>Family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466645" y="4459281"/>
            <a:ext cx="1763125" cy="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37"/>
              </a:lnSpc>
            </a:pPr>
            <a:r>
              <a:rPr lang="en-US" sz="2891">
                <a:solidFill>
                  <a:srgbClr val="000000"/>
                </a:solidFill>
                <a:latin typeface="Glacial Indifference"/>
              </a:rPr>
              <a:t>Friends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466645" y="2970924"/>
            <a:ext cx="1763125" cy="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37"/>
              </a:lnSpc>
            </a:pPr>
            <a:r>
              <a:rPr lang="en-US" sz="2891">
                <a:solidFill>
                  <a:srgbClr val="000000"/>
                </a:solidFill>
                <a:latin typeface="Glacial Indifference"/>
              </a:rPr>
              <a:t>Romantic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466645" y="7630454"/>
            <a:ext cx="1763125" cy="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37"/>
              </a:lnSpc>
            </a:pPr>
            <a:r>
              <a:rPr lang="en-US" sz="2891">
                <a:solidFill>
                  <a:srgbClr val="000000"/>
                </a:solidFill>
                <a:latin typeface="Glacial Indifference"/>
              </a:rPr>
              <a:t>Adult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466645" y="8376697"/>
            <a:ext cx="2245132" cy="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37"/>
              </a:lnSpc>
            </a:pPr>
            <a:r>
              <a:rPr lang="en-US" sz="2891">
                <a:solidFill>
                  <a:srgbClr val="000000"/>
                </a:solidFill>
                <a:latin typeface="Glacial Indifference"/>
              </a:rPr>
              <a:t>Senior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466645" y="6884066"/>
            <a:ext cx="1763125" cy="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37"/>
              </a:lnSpc>
            </a:pPr>
            <a:r>
              <a:rPr lang="en-US" sz="2891">
                <a:solidFill>
                  <a:srgbClr val="000000"/>
                </a:solidFill>
                <a:latin typeface="Glacial Indifference"/>
              </a:rPr>
              <a:t>Teen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3946575" y="3596866"/>
            <a:ext cx="285572" cy="285572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AutoShape 20" id="20"/>
          <p:cNvSpPr/>
          <p:nvPr/>
        </p:nvSpPr>
        <p:spPr>
          <a:xfrm flipV="true">
            <a:off x="4089361" y="3882438"/>
            <a:ext cx="0" cy="460817"/>
          </a:xfrm>
          <a:prstGeom prst="line">
            <a:avLst/>
          </a:prstGeom>
          <a:ln cap="rnd" w="57150">
            <a:solidFill>
              <a:srgbClr val="DD904E"/>
            </a:solidFill>
            <a:prstDash val="lgDash"/>
            <a:headEnd type="none" len="sm" w="sm"/>
            <a:tailEnd type="none" len="sm" w="sm"/>
          </a:ln>
        </p:spPr>
      </p:sp>
      <p:grpSp>
        <p:nvGrpSpPr>
          <p:cNvPr name="Group 21" id="21"/>
          <p:cNvGrpSpPr/>
          <p:nvPr/>
        </p:nvGrpSpPr>
        <p:grpSpPr>
          <a:xfrm rot="0">
            <a:off x="3946575" y="4343255"/>
            <a:ext cx="285572" cy="285572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3883380" y="7043378"/>
            <a:ext cx="285572" cy="285572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AutoShape 27" id="27"/>
          <p:cNvSpPr/>
          <p:nvPr/>
        </p:nvSpPr>
        <p:spPr>
          <a:xfrm flipV="true">
            <a:off x="4026166" y="7328950"/>
            <a:ext cx="0" cy="460817"/>
          </a:xfrm>
          <a:prstGeom prst="line">
            <a:avLst/>
          </a:prstGeom>
          <a:ln cap="rnd" w="38100">
            <a:solidFill>
              <a:srgbClr val="DD904E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28" id="28"/>
          <p:cNvGrpSpPr/>
          <p:nvPr/>
        </p:nvGrpSpPr>
        <p:grpSpPr>
          <a:xfrm rot="0">
            <a:off x="3883380" y="7789767"/>
            <a:ext cx="285572" cy="285572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3883380" y="8531736"/>
            <a:ext cx="285572" cy="285572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AutoShape 34" id="34"/>
          <p:cNvSpPr/>
          <p:nvPr/>
        </p:nvSpPr>
        <p:spPr>
          <a:xfrm flipV="true">
            <a:off x="4026166" y="8075339"/>
            <a:ext cx="0" cy="456397"/>
          </a:xfrm>
          <a:prstGeom prst="line">
            <a:avLst/>
          </a:prstGeom>
          <a:ln cap="rnd" w="38100">
            <a:solidFill>
              <a:srgbClr val="DD904E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35" id="35"/>
          <p:cNvGrpSpPr/>
          <p:nvPr/>
        </p:nvGrpSpPr>
        <p:grpSpPr>
          <a:xfrm rot="0">
            <a:off x="13716370" y="7043378"/>
            <a:ext cx="285572" cy="285572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AutoShape 38" id="38"/>
          <p:cNvSpPr/>
          <p:nvPr/>
        </p:nvSpPr>
        <p:spPr>
          <a:xfrm flipV="true">
            <a:off x="13859156" y="7328950"/>
            <a:ext cx="0" cy="460817"/>
          </a:xfrm>
          <a:prstGeom prst="line">
            <a:avLst/>
          </a:prstGeom>
          <a:ln cap="rnd" w="38100">
            <a:solidFill>
              <a:srgbClr val="DD904E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39" id="39"/>
          <p:cNvGrpSpPr/>
          <p:nvPr/>
        </p:nvGrpSpPr>
        <p:grpSpPr>
          <a:xfrm rot="0">
            <a:off x="13716370" y="7789767"/>
            <a:ext cx="285572" cy="285572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3716370" y="8531736"/>
            <a:ext cx="285572" cy="285572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AutoShape 45" id="45"/>
          <p:cNvSpPr/>
          <p:nvPr/>
        </p:nvSpPr>
        <p:spPr>
          <a:xfrm flipV="true">
            <a:off x="13859156" y="8075339"/>
            <a:ext cx="0" cy="456397"/>
          </a:xfrm>
          <a:prstGeom prst="line">
            <a:avLst/>
          </a:prstGeom>
          <a:ln cap="rnd" w="38100">
            <a:solidFill>
              <a:srgbClr val="DD904E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46" id="46"/>
          <p:cNvGrpSpPr/>
          <p:nvPr/>
        </p:nvGrpSpPr>
        <p:grpSpPr>
          <a:xfrm rot="0">
            <a:off x="13716370" y="3130236"/>
            <a:ext cx="285572" cy="285572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AutoShape 49" id="49"/>
          <p:cNvSpPr/>
          <p:nvPr/>
        </p:nvSpPr>
        <p:spPr>
          <a:xfrm flipV="true">
            <a:off x="13859156" y="3415808"/>
            <a:ext cx="0" cy="460817"/>
          </a:xfrm>
          <a:prstGeom prst="line">
            <a:avLst/>
          </a:prstGeom>
          <a:ln cap="rnd" w="38100">
            <a:solidFill>
              <a:srgbClr val="DD904E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50" id="50"/>
          <p:cNvGrpSpPr/>
          <p:nvPr/>
        </p:nvGrpSpPr>
        <p:grpSpPr>
          <a:xfrm rot="0">
            <a:off x="13716370" y="3876625"/>
            <a:ext cx="285572" cy="285572"/>
            <a:chOff x="0" y="0"/>
            <a:chExt cx="812800" cy="8128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3716370" y="4618594"/>
            <a:ext cx="285572" cy="285572"/>
            <a:chOff x="0" y="0"/>
            <a:chExt cx="812800" cy="8128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AutoShape 56" id="56"/>
          <p:cNvSpPr/>
          <p:nvPr/>
        </p:nvSpPr>
        <p:spPr>
          <a:xfrm flipV="true">
            <a:off x="13859156" y="4162197"/>
            <a:ext cx="0" cy="456397"/>
          </a:xfrm>
          <a:prstGeom prst="line">
            <a:avLst/>
          </a:prstGeom>
          <a:ln cap="rnd" w="38100">
            <a:solidFill>
              <a:srgbClr val="DD904E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57" id="57"/>
          <p:cNvGrpSpPr/>
          <p:nvPr/>
        </p:nvGrpSpPr>
        <p:grpSpPr>
          <a:xfrm rot="0">
            <a:off x="4721402" y="7079621"/>
            <a:ext cx="3742444" cy="1845509"/>
            <a:chOff x="0" y="0"/>
            <a:chExt cx="1981276" cy="977025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1981276" cy="977025"/>
            </a:xfrm>
            <a:custGeom>
              <a:avLst/>
              <a:gdLst/>
              <a:ahLst/>
              <a:cxnLst/>
              <a:rect r="r" b="b" t="t" l="l"/>
              <a:pathLst>
                <a:path h="977025" w="1981276">
                  <a:moveTo>
                    <a:pt x="1778076" y="0"/>
                  </a:moveTo>
                  <a:lnTo>
                    <a:pt x="203200" y="0"/>
                  </a:lnTo>
                  <a:lnTo>
                    <a:pt x="0" y="488513"/>
                  </a:lnTo>
                  <a:lnTo>
                    <a:pt x="203200" y="977025"/>
                  </a:lnTo>
                  <a:lnTo>
                    <a:pt x="1778076" y="977025"/>
                  </a:lnTo>
                  <a:lnTo>
                    <a:pt x="1981276" y="488513"/>
                  </a:lnTo>
                  <a:lnTo>
                    <a:pt x="1778076" y="0"/>
                  </a:lnTo>
                  <a:close/>
                </a:path>
              </a:pathLst>
            </a:custGeom>
            <a:solidFill>
              <a:srgbClr val="F5DBC4"/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152400" y="-76200"/>
              <a:ext cx="508000" cy="482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49"/>
                </a:lnSpc>
              </a:pP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9218886" y="7079621"/>
            <a:ext cx="3742444" cy="1845509"/>
            <a:chOff x="0" y="0"/>
            <a:chExt cx="1981276" cy="977025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1981276" cy="977025"/>
            </a:xfrm>
            <a:custGeom>
              <a:avLst/>
              <a:gdLst/>
              <a:ahLst/>
              <a:cxnLst/>
              <a:rect r="r" b="b" t="t" l="l"/>
              <a:pathLst>
                <a:path h="977025" w="1981276">
                  <a:moveTo>
                    <a:pt x="1778076" y="0"/>
                  </a:moveTo>
                  <a:lnTo>
                    <a:pt x="203200" y="0"/>
                  </a:lnTo>
                  <a:lnTo>
                    <a:pt x="0" y="488513"/>
                  </a:lnTo>
                  <a:lnTo>
                    <a:pt x="203200" y="977025"/>
                  </a:lnTo>
                  <a:lnTo>
                    <a:pt x="1778076" y="977025"/>
                  </a:lnTo>
                  <a:lnTo>
                    <a:pt x="1981276" y="488513"/>
                  </a:lnTo>
                  <a:lnTo>
                    <a:pt x="1778076" y="0"/>
                  </a:ln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152400" y="-76200"/>
              <a:ext cx="508000" cy="482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49"/>
                </a:lnSpc>
              </a:pP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9218886" y="3158957"/>
            <a:ext cx="3742444" cy="1845509"/>
            <a:chOff x="0" y="0"/>
            <a:chExt cx="1981276" cy="977025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1981276" cy="977025"/>
            </a:xfrm>
            <a:custGeom>
              <a:avLst/>
              <a:gdLst/>
              <a:ahLst/>
              <a:cxnLst/>
              <a:rect r="r" b="b" t="t" l="l"/>
              <a:pathLst>
                <a:path h="977025" w="1981276">
                  <a:moveTo>
                    <a:pt x="1778076" y="0"/>
                  </a:moveTo>
                  <a:lnTo>
                    <a:pt x="203200" y="0"/>
                  </a:lnTo>
                  <a:lnTo>
                    <a:pt x="0" y="488513"/>
                  </a:lnTo>
                  <a:lnTo>
                    <a:pt x="203200" y="977025"/>
                  </a:lnTo>
                  <a:lnTo>
                    <a:pt x="1778076" y="977025"/>
                  </a:lnTo>
                  <a:lnTo>
                    <a:pt x="1981276" y="488513"/>
                  </a:lnTo>
                  <a:lnTo>
                    <a:pt x="1778076" y="0"/>
                  </a:ln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65" id="65"/>
            <p:cNvSpPr txBox="true"/>
            <p:nvPr/>
          </p:nvSpPr>
          <p:spPr>
            <a:xfrm>
              <a:off x="152400" y="-76200"/>
              <a:ext cx="508000" cy="482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49"/>
                </a:lnSpc>
              </a:pP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4822697" y="3158957"/>
            <a:ext cx="3742444" cy="1845509"/>
            <a:chOff x="0" y="0"/>
            <a:chExt cx="1981276" cy="977025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1981276" cy="977025"/>
            </a:xfrm>
            <a:custGeom>
              <a:avLst/>
              <a:gdLst/>
              <a:ahLst/>
              <a:cxnLst/>
              <a:rect r="r" b="b" t="t" l="l"/>
              <a:pathLst>
                <a:path h="977025" w="1981276">
                  <a:moveTo>
                    <a:pt x="1778076" y="0"/>
                  </a:moveTo>
                  <a:lnTo>
                    <a:pt x="203200" y="0"/>
                  </a:lnTo>
                  <a:lnTo>
                    <a:pt x="0" y="488513"/>
                  </a:lnTo>
                  <a:lnTo>
                    <a:pt x="203200" y="977025"/>
                  </a:lnTo>
                  <a:lnTo>
                    <a:pt x="1778076" y="977025"/>
                  </a:lnTo>
                  <a:lnTo>
                    <a:pt x="1981276" y="488513"/>
                  </a:lnTo>
                  <a:lnTo>
                    <a:pt x="1778076" y="0"/>
                  </a:lnTo>
                  <a:close/>
                </a:path>
              </a:pathLst>
            </a:custGeom>
            <a:solidFill>
              <a:srgbClr val="DBA256"/>
            </a:solidFill>
          </p:spPr>
        </p:sp>
        <p:sp>
          <p:nvSpPr>
            <p:cNvPr name="TextBox 68" id="68"/>
            <p:cNvSpPr txBox="true"/>
            <p:nvPr/>
          </p:nvSpPr>
          <p:spPr>
            <a:xfrm>
              <a:off x="152400" y="-76200"/>
              <a:ext cx="508000" cy="482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49"/>
                </a:lnSpc>
              </a:pPr>
            </a:p>
          </p:txBody>
        </p:sp>
      </p:grpSp>
      <p:sp>
        <p:nvSpPr>
          <p:cNvPr name="TextBox 69" id="69"/>
          <p:cNvSpPr txBox="true"/>
          <p:nvPr/>
        </p:nvSpPr>
        <p:spPr>
          <a:xfrm rot="0">
            <a:off x="9709847" y="3447527"/>
            <a:ext cx="2861816" cy="1313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2"/>
              </a:lnSpc>
            </a:pPr>
            <a:r>
              <a:rPr lang="en-US" sz="3773">
                <a:solidFill>
                  <a:srgbClr val="FFF7EF"/>
                </a:solidFill>
                <a:latin typeface="Glacial Indifference Bold"/>
              </a:rPr>
              <a:t>Relationship</a:t>
            </a:r>
            <a:r>
              <a:rPr lang="en-US" sz="3773">
                <a:solidFill>
                  <a:srgbClr val="C38063"/>
                </a:solidFill>
                <a:latin typeface="Glacial Indifference Bold"/>
              </a:rPr>
              <a:t> </a:t>
            </a:r>
          </a:p>
          <a:p>
            <a:pPr algn="ctr">
              <a:lnSpc>
                <a:spcPts val="5282"/>
              </a:lnSpc>
              <a:spcBef>
                <a:spcPct val="0"/>
              </a:spcBef>
            </a:pPr>
            <a:r>
              <a:rPr lang="en-US" sz="3773">
                <a:solidFill>
                  <a:srgbClr val="FFF7EF"/>
                </a:solidFill>
                <a:latin typeface="Glacial Indifference Bold"/>
              </a:rPr>
              <a:t>Type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5580276" y="7639979"/>
            <a:ext cx="1947490" cy="647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2"/>
              </a:lnSpc>
              <a:spcBef>
                <a:spcPct val="0"/>
              </a:spcBef>
            </a:pPr>
            <a:r>
              <a:rPr lang="en-US" sz="3773">
                <a:solidFill>
                  <a:srgbClr val="C38063"/>
                </a:solidFill>
                <a:latin typeface="Glacial Indifference Bold"/>
              </a:rPr>
              <a:t>Distance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5860072" y="3696153"/>
            <a:ext cx="1667694" cy="647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2"/>
              </a:lnSpc>
              <a:spcBef>
                <a:spcPct val="0"/>
              </a:spcBef>
            </a:pPr>
            <a:r>
              <a:rPr lang="en-US" sz="3773">
                <a:solidFill>
                  <a:srgbClr val="F5DBC4"/>
                </a:solidFill>
                <a:latin typeface="Glacial Indifference Bold"/>
              </a:rPr>
              <a:t>Gender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9835040" y="7640725"/>
            <a:ext cx="2510135" cy="647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2"/>
              </a:lnSpc>
              <a:spcBef>
                <a:spcPct val="0"/>
              </a:spcBef>
            </a:pPr>
            <a:r>
              <a:rPr lang="en-US" sz="3773">
                <a:solidFill>
                  <a:srgbClr val="FFF7EF"/>
                </a:solidFill>
                <a:latin typeface="Glacial Indifference Bold"/>
              </a:rPr>
              <a:t>Generation</a:t>
            </a:r>
          </a:p>
        </p:txBody>
      </p:sp>
      <p:sp>
        <p:nvSpPr>
          <p:cNvPr name="AutoShape 73" id="73"/>
          <p:cNvSpPr/>
          <p:nvPr/>
        </p:nvSpPr>
        <p:spPr>
          <a:xfrm>
            <a:off x="6554021" y="5143500"/>
            <a:ext cx="4586735" cy="856900"/>
          </a:xfrm>
          <a:prstGeom prst="line">
            <a:avLst/>
          </a:prstGeom>
          <a:ln cap="flat" w="85725">
            <a:solidFill>
              <a:srgbClr val="DD904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74" id="74"/>
          <p:cNvSpPr/>
          <p:nvPr/>
        </p:nvSpPr>
        <p:spPr>
          <a:xfrm flipV="true">
            <a:off x="4026166" y="8075339"/>
            <a:ext cx="0" cy="460817"/>
          </a:xfrm>
          <a:prstGeom prst="line">
            <a:avLst/>
          </a:prstGeom>
          <a:ln cap="rnd" w="47625">
            <a:solidFill>
              <a:srgbClr val="DD904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75" id="75"/>
          <p:cNvSpPr/>
          <p:nvPr/>
        </p:nvSpPr>
        <p:spPr>
          <a:xfrm flipV="true">
            <a:off x="13878206" y="3421621"/>
            <a:ext cx="0" cy="460817"/>
          </a:xfrm>
          <a:prstGeom prst="line">
            <a:avLst/>
          </a:prstGeom>
          <a:ln cap="rnd" w="66675">
            <a:solidFill>
              <a:srgbClr val="DD904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76" id="76"/>
          <p:cNvSpPr/>
          <p:nvPr/>
        </p:nvSpPr>
        <p:spPr>
          <a:xfrm flipV="true">
            <a:off x="13878206" y="4168010"/>
            <a:ext cx="0" cy="460817"/>
          </a:xfrm>
          <a:prstGeom prst="line">
            <a:avLst/>
          </a:prstGeom>
          <a:ln cap="rnd" w="57150">
            <a:solidFill>
              <a:srgbClr val="DD904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77" id="77"/>
          <p:cNvSpPr/>
          <p:nvPr/>
        </p:nvSpPr>
        <p:spPr>
          <a:xfrm flipV="true">
            <a:off x="13878206" y="7328950"/>
            <a:ext cx="0" cy="460817"/>
          </a:xfrm>
          <a:prstGeom prst="line">
            <a:avLst/>
          </a:prstGeom>
          <a:ln cap="rnd" w="57150">
            <a:solidFill>
              <a:srgbClr val="DD904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78" id="78"/>
          <p:cNvSpPr/>
          <p:nvPr/>
        </p:nvSpPr>
        <p:spPr>
          <a:xfrm flipV="true">
            <a:off x="13878206" y="8075339"/>
            <a:ext cx="0" cy="460817"/>
          </a:xfrm>
          <a:prstGeom prst="line">
            <a:avLst/>
          </a:prstGeom>
          <a:ln cap="rnd" w="57150">
            <a:solidFill>
              <a:srgbClr val="DD904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79" id="79"/>
          <p:cNvSpPr/>
          <p:nvPr/>
        </p:nvSpPr>
        <p:spPr>
          <a:xfrm flipV="true">
            <a:off x="6592624" y="6969791"/>
            <a:ext cx="4923025" cy="109830"/>
          </a:xfrm>
          <a:prstGeom prst="line">
            <a:avLst/>
          </a:prstGeom>
          <a:ln cap="flat" w="85725">
            <a:solidFill>
              <a:srgbClr val="DD904E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80" id="80"/>
          <p:cNvSpPr/>
          <p:nvPr/>
        </p:nvSpPr>
        <p:spPr>
          <a:xfrm flipV="true">
            <a:off x="4026166" y="7328950"/>
            <a:ext cx="0" cy="460817"/>
          </a:xfrm>
          <a:prstGeom prst="line">
            <a:avLst/>
          </a:prstGeom>
          <a:ln cap="rnd" w="57150">
            <a:solidFill>
              <a:srgbClr val="DD904E"/>
            </a:solidFill>
            <a:prstDash val="lgDash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673997" y="3494657"/>
            <a:ext cx="5006285" cy="3754714"/>
          </a:xfrm>
          <a:custGeom>
            <a:avLst/>
            <a:gdLst/>
            <a:ahLst/>
            <a:cxnLst/>
            <a:rect r="r" b="b" t="t" l="l"/>
            <a:pathLst>
              <a:path h="3754714" w="5006285">
                <a:moveTo>
                  <a:pt x="0" y="0"/>
                </a:moveTo>
                <a:lnTo>
                  <a:pt x="5006286" y="0"/>
                </a:lnTo>
                <a:lnTo>
                  <a:pt x="5006286" y="3754714"/>
                </a:lnTo>
                <a:lnTo>
                  <a:pt x="0" y="3754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136387" y="3494657"/>
            <a:ext cx="5006285" cy="3754714"/>
          </a:xfrm>
          <a:custGeom>
            <a:avLst/>
            <a:gdLst/>
            <a:ahLst/>
            <a:cxnLst/>
            <a:rect r="r" b="b" t="t" l="l"/>
            <a:pathLst>
              <a:path h="3754714" w="5006285">
                <a:moveTo>
                  <a:pt x="0" y="0"/>
                </a:moveTo>
                <a:lnTo>
                  <a:pt x="5006285" y="0"/>
                </a:lnTo>
                <a:lnTo>
                  <a:pt x="5006285" y="3754714"/>
                </a:lnTo>
                <a:lnTo>
                  <a:pt x="0" y="37547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10512" y="3494657"/>
            <a:ext cx="5006285" cy="3754714"/>
          </a:xfrm>
          <a:custGeom>
            <a:avLst/>
            <a:gdLst/>
            <a:ahLst/>
            <a:cxnLst/>
            <a:rect r="r" b="b" t="t" l="l"/>
            <a:pathLst>
              <a:path h="3754714" w="5006285">
                <a:moveTo>
                  <a:pt x="0" y="0"/>
                </a:moveTo>
                <a:lnTo>
                  <a:pt x="5006285" y="0"/>
                </a:lnTo>
                <a:lnTo>
                  <a:pt x="5006285" y="3754714"/>
                </a:lnTo>
                <a:lnTo>
                  <a:pt x="0" y="3754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74371" r="0" b="-61965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620143" y="1551557"/>
            <a:ext cx="13038189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534C57"/>
                </a:solidFill>
                <a:latin typeface="Glacial Indifference Bold"/>
              </a:rPr>
              <a:t>Conducting Interviews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975285" y="5276764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135803" y="7582918"/>
            <a:ext cx="515570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Cal. Avenue Farmer’s Market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77706" y="7582918"/>
            <a:ext cx="354828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Stanford Dining Hall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322090" y="7582918"/>
            <a:ext cx="463488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Stanford Couples Housing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604771" y="8040118"/>
            <a:ext cx="236718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4 interviewees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130692" y="8040118"/>
            <a:ext cx="209289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1 interviewee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385888" y="8040118"/>
            <a:ext cx="209289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1 interviewee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2629668" y="298706"/>
            <a:ext cx="13038189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534C57"/>
                </a:solidFill>
                <a:latin typeface="Glacial Indifference Bold"/>
              </a:rPr>
              <a:t>Our Questions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150960"/>
            <a:ext cx="397505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Topic 1: </a:t>
            </a:r>
            <a:r>
              <a:rPr lang="en-US" sz="3000">
                <a:solidFill>
                  <a:srgbClr val="534C57"/>
                </a:solidFill>
                <a:latin typeface="Glacial Indifference"/>
              </a:rPr>
              <a:t>Communication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779610"/>
            <a:ext cx="16553022" cy="212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How do you typically communicate with your loved one when you are apart?</a:t>
            </a:r>
          </a:p>
          <a:p>
            <a:pPr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What are </a:t>
            </a:r>
            <a:r>
              <a:rPr lang="en-US" sz="3000">
                <a:solidFill>
                  <a:srgbClr val="534C57"/>
                </a:solidFill>
                <a:latin typeface="Glacial Indifference"/>
              </a:rPr>
              <a:t>strategies or tips you've found helpful in making a long-distance relationship work?</a:t>
            </a:r>
          </a:p>
          <a:p>
            <a:pPr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Are there any communication tools or methods that you find particularly helpful?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How do you and your partner ensure you have quality time together despite the</a:t>
            </a:r>
            <a:r>
              <a:rPr lang="en-US" sz="3000">
                <a:solidFill>
                  <a:srgbClr val="534C57"/>
                </a:solidFill>
                <a:latin typeface="Glacial Indifference"/>
              </a:rPr>
              <a:t> distance?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3462" y="5443537"/>
            <a:ext cx="332080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Topic 2: </a:t>
            </a:r>
            <a:r>
              <a:rPr lang="en-US" sz="3000">
                <a:solidFill>
                  <a:srgbClr val="534C57"/>
                </a:solidFill>
                <a:latin typeface="Glacial Indifference"/>
              </a:rPr>
              <a:t>Challenges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3462" y="6067425"/>
            <a:ext cx="16230600" cy="3190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What are the main challenges you've faced in maintaining this long-distance relationship? </a:t>
            </a:r>
          </a:p>
          <a:p>
            <a:pPr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What emotional challenges have you encountered due to the long-distance nature of your relationship? </a:t>
            </a:r>
          </a:p>
          <a:p>
            <a:pPr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Are there any specific needs or desires in your long-distance relationship that you feel are not adequately met?</a:t>
            </a:r>
          </a:p>
          <a:p>
            <a:pPr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34C57"/>
                </a:solidFill>
                <a:latin typeface="Glacial Indifference"/>
              </a:rPr>
              <a:t>Are there any strategies or activities that help you maintain your emotional well-being?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825795" y="2971564"/>
            <a:ext cx="4343889" cy="4343872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7529307" y="6549701"/>
            <a:ext cx="167368" cy="1265700"/>
            <a:chOff x="0" y="0"/>
            <a:chExt cx="44080" cy="33335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4080" cy="333353"/>
            </a:xfrm>
            <a:custGeom>
              <a:avLst/>
              <a:gdLst/>
              <a:ahLst/>
              <a:cxnLst/>
              <a:rect r="r" b="b" t="t" l="l"/>
              <a:pathLst>
                <a:path h="333353" w="44080">
                  <a:moveTo>
                    <a:pt x="0" y="0"/>
                  </a:moveTo>
                  <a:lnTo>
                    <a:pt x="44080" y="0"/>
                  </a:lnTo>
                  <a:lnTo>
                    <a:pt x="44080" y="333353"/>
                  </a:lnTo>
                  <a:lnTo>
                    <a:pt x="0" y="333353"/>
                  </a:ln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9537896" y="5346089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7529307" y="4838532"/>
            <a:ext cx="8923373" cy="1192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00"/>
              </a:lnSpc>
            </a:pPr>
            <a:r>
              <a:rPr lang="en-US" sz="3200">
                <a:solidFill>
                  <a:srgbClr val="000000"/>
                </a:solidFill>
                <a:latin typeface="Glacial Indifference"/>
              </a:rPr>
              <a:t>Online college student living in couples housing with his Stanford girlfriend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529307" y="2328724"/>
            <a:ext cx="2572670" cy="1209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2"/>
              </a:lnSpc>
              <a:spcBef>
                <a:spcPct val="0"/>
              </a:spcBef>
            </a:pPr>
            <a:r>
              <a:rPr lang="en-US" sz="7001">
                <a:solidFill>
                  <a:srgbClr val="534C57"/>
                </a:solidFill>
                <a:latin typeface="Glacial Indifference Bold"/>
              </a:rPr>
              <a:t>Brian*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529307" y="3625184"/>
            <a:ext cx="580355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534C57"/>
                </a:solidFill>
                <a:latin typeface="Glacial Indifference Bold Italics"/>
              </a:rPr>
              <a:t>21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46377" y="6538661"/>
            <a:ext cx="8343018" cy="1192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00"/>
              </a:lnSpc>
            </a:pPr>
            <a:r>
              <a:rPr lang="en-US" sz="3200">
                <a:solidFill>
                  <a:srgbClr val="C38063"/>
                </a:solidFill>
                <a:latin typeface="Glacial Indifference Italics"/>
              </a:rPr>
              <a:t>“Finding ways to stay engaged even when we’re so far away from each other”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2417879" y="2538492"/>
            <a:ext cx="3086100" cy="933282"/>
            <a:chOff x="0" y="0"/>
            <a:chExt cx="812800" cy="2458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245803"/>
            </a:xfrm>
            <a:custGeom>
              <a:avLst/>
              <a:gdLst/>
              <a:ahLst/>
              <a:cxnLst/>
              <a:rect r="r" b="b" t="t" l="l"/>
              <a:pathLst>
                <a:path h="245803" w="812800">
                  <a:moveTo>
                    <a:pt x="122901" y="0"/>
                  </a:moveTo>
                  <a:lnTo>
                    <a:pt x="689899" y="0"/>
                  </a:lnTo>
                  <a:cubicBezTo>
                    <a:pt x="722494" y="0"/>
                    <a:pt x="753755" y="12949"/>
                    <a:pt x="776803" y="35997"/>
                  </a:cubicBezTo>
                  <a:cubicBezTo>
                    <a:pt x="799852" y="59045"/>
                    <a:pt x="812800" y="90306"/>
                    <a:pt x="812800" y="122901"/>
                  </a:cubicBezTo>
                  <a:lnTo>
                    <a:pt x="812800" y="122901"/>
                  </a:lnTo>
                  <a:cubicBezTo>
                    <a:pt x="812800" y="155497"/>
                    <a:pt x="799852" y="186757"/>
                    <a:pt x="776803" y="209806"/>
                  </a:cubicBezTo>
                  <a:cubicBezTo>
                    <a:pt x="753755" y="232854"/>
                    <a:pt x="722494" y="245803"/>
                    <a:pt x="689899" y="245803"/>
                  </a:cubicBezTo>
                  <a:lnTo>
                    <a:pt x="122901" y="245803"/>
                  </a:lnTo>
                  <a:cubicBezTo>
                    <a:pt x="90306" y="245803"/>
                    <a:pt x="59045" y="232854"/>
                    <a:pt x="35997" y="209806"/>
                  </a:cubicBezTo>
                  <a:cubicBezTo>
                    <a:pt x="12949" y="186757"/>
                    <a:pt x="0" y="155497"/>
                    <a:pt x="0" y="122901"/>
                  </a:cubicBezTo>
                  <a:lnTo>
                    <a:pt x="0" y="122901"/>
                  </a:lnTo>
                  <a:cubicBezTo>
                    <a:pt x="0" y="90306"/>
                    <a:pt x="12949" y="59045"/>
                    <a:pt x="35997" y="35997"/>
                  </a:cubicBezTo>
                  <a:cubicBezTo>
                    <a:pt x="59045" y="12949"/>
                    <a:pt x="90306" y="0"/>
                    <a:pt x="122901" y="0"/>
                  </a:cubicBezTo>
                  <a:close/>
                </a:path>
              </a:pathLst>
            </a:custGeom>
            <a:solidFill>
              <a:srgbClr val="FFCEA3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00"/>
                </a:lnSpc>
              </a:pPr>
              <a:r>
                <a:rPr lang="en-US" sz="3200">
                  <a:solidFill>
                    <a:srgbClr val="C38063"/>
                  </a:solidFill>
                  <a:latin typeface="Aileron Italics"/>
                </a:rPr>
                <a:t>Romantic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7626" y="165680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AutoShape 5" id="5"/>
          <p:cNvSpPr/>
          <p:nvPr/>
        </p:nvSpPr>
        <p:spPr>
          <a:xfrm>
            <a:off x="197809" y="5116969"/>
            <a:ext cx="178801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9143824" y="171866"/>
            <a:ext cx="0" cy="988439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7567045" y="6686550"/>
            <a:ext cx="3086100" cy="2388121"/>
            <a:chOff x="0" y="0"/>
            <a:chExt cx="812800" cy="6289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628970"/>
            </a:xfrm>
            <a:custGeom>
              <a:avLst/>
              <a:gdLst/>
              <a:ahLst/>
              <a:cxnLst/>
              <a:rect r="r" b="b" t="t" l="l"/>
              <a:pathLst>
                <a:path h="62897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628970"/>
                  </a:lnTo>
                  <a:lnTo>
                    <a:pt x="0" y="62897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24598" y="593683"/>
            <a:ext cx="1143000" cy="1139393"/>
            <a:chOff x="0" y="0"/>
            <a:chExt cx="301037" cy="30008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Communication is key in a long-distance relationship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3958323" y="420159"/>
            <a:ext cx="1143000" cy="1139393"/>
            <a:chOff x="0" y="0"/>
            <a:chExt cx="301037" cy="3000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Time difference made it hard to communicate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5435986" y="883958"/>
            <a:ext cx="1143000" cy="1139393"/>
            <a:chOff x="0" y="0"/>
            <a:chExt cx="301037" cy="30008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“We did not know what to expect”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18501" y="2488715"/>
            <a:ext cx="1143000" cy="1139393"/>
            <a:chOff x="0" y="0"/>
            <a:chExt cx="301037" cy="30008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Bad wifi and bad connection over Facetime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4097079" y="1919018"/>
            <a:ext cx="1143000" cy="1139393"/>
            <a:chOff x="0" y="0"/>
            <a:chExt cx="301037" cy="30008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Did not have a plan going in to long distance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3634473" y="3688456"/>
            <a:ext cx="1143000" cy="1139393"/>
            <a:chOff x="0" y="0"/>
            <a:chExt cx="301037" cy="30008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On the phone/FaceTime 24/7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6858118" y="420159"/>
            <a:ext cx="1143000" cy="1139393"/>
            <a:chOff x="0" y="0"/>
            <a:chExt cx="301037" cy="30008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“Finding ways to stay engaged even when we’re so far away from each other”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6264017" y="2157722"/>
            <a:ext cx="1143000" cy="1139393"/>
            <a:chOff x="0" y="0"/>
            <a:chExt cx="301037" cy="30008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Words of affirmation were key to maintaining romance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101323" y="3508469"/>
            <a:ext cx="1143000" cy="1139393"/>
            <a:chOff x="0" y="0"/>
            <a:chExt cx="301037" cy="30008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“You were the first Stanford people we’ve told about our story”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3610093" y="5265964"/>
            <a:ext cx="1143000" cy="1139393"/>
            <a:chOff x="0" y="0"/>
            <a:chExt cx="301037" cy="30008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Used an app to watch a movie/TV show together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2491473" y="6686550"/>
            <a:ext cx="1143000" cy="1139393"/>
            <a:chOff x="0" y="0"/>
            <a:chExt cx="301037" cy="30008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On the phone 24/7, Facetiming or texting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2358123" y="1487859"/>
            <a:ext cx="1143000" cy="1139393"/>
            <a:chOff x="0" y="0"/>
            <a:chExt cx="301037" cy="30008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Figured out their relationship as they went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2065424" y="8390315"/>
            <a:ext cx="1143000" cy="1203960"/>
            <a:chOff x="0" y="0"/>
            <a:chExt cx="301037" cy="31709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Would Facetime when he woke up, before sleep, and after class 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3958323" y="6956753"/>
            <a:ext cx="1143000" cy="1139393"/>
            <a:chOff x="0" y="0"/>
            <a:chExt cx="301037" cy="30008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game and play Call of Duty together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3989474" y="8647542"/>
            <a:ext cx="1143000" cy="1139393"/>
            <a:chOff x="0" y="0"/>
            <a:chExt cx="301037" cy="30008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Doordashed every week until he had money to fly out to visit her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162927" y="5927952"/>
            <a:ext cx="1143000" cy="1139393"/>
            <a:chOff x="0" y="0"/>
            <a:chExt cx="301037" cy="30008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Smiles at the thought of partner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4981693" y="5482590"/>
            <a:ext cx="1143000" cy="1203960"/>
            <a:chOff x="0" y="0"/>
            <a:chExt cx="301037" cy="317092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Had to figure out how to communicate, how many times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291823" y="7852903"/>
            <a:ext cx="1143000" cy="1139393"/>
            <a:chOff x="0" y="0"/>
            <a:chExt cx="301037" cy="30008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Says words of affirmation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6286618" y="6539986"/>
            <a:ext cx="1143000" cy="1139393"/>
            <a:chOff x="0" y="0"/>
            <a:chExt cx="301037" cy="30008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Became more vulnerable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6520548" y="8647542"/>
            <a:ext cx="1143000" cy="1139393"/>
            <a:chOff x="0" y="0"/>
            <a:chExt cx="301037" cy="300087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Communicates more of his feelings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1805054" y="459004"/>
            <a:ext cx="1143000" cy="1139393"/>
            <a:chOff x="0" y="0"/>
            <a:chExt cx="301037" cy="300087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Seeing a person’s face is important 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1169475" y="1919018"/>
            <a:ext cx="1143000" cy="1139393"/>
            <a:chOff x="0" y="0"/>
            <a:chExt cx="301037" cy="300087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Facetime is the preference for apps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1094433" y="3615626"/>
            <a:ext cx="1143000" cy="1139393"/>
            <a:chOff x="0" y="0"/>
            <a:chExt cx="301037" cy="300087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She’s the only person he needs in his life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3113557" y="3243503"/>
            <a:ext cx="1143000" cy="1203960"/>
            <a:chOff x="0" y="0"/>
            <a:chExt cx="301037" cy="317092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ignored prospect of going long-distance to live in the moment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5018557" y="2627251"/>
            <a:ext cx="1143000" cy="1139393"/>
            <a:chOff x="0" y="0"/>
            <a:chExt cx="301037" cy="300087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Access to technology is important to keeping LDR alive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9696450" y="593683"/>
            <a:ext cx="1143000" cy="1139393"/>
            <a:chOff x="0" y="0"/>
            <a:chExt cx="301037" cy="300087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His relationship will last in the long-term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3342157" y="1453654"/>
            <a:ext cx="1143000" cy="1139393"/>
            <a:chOff x="0" y="0"/>
            <a:chExt cx="301037" cy="300087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Communication is essential 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6425426" y="1839211"/>
            <a:ext cx="1143000" cy="1139393"/>
            <a:chOff x="0" y="0"/>
            <a:chExt cx="301037" cy="300087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L.D. didn’t pose a obstacle to their relationship growing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16618757" y="423286"/>
            <a:ext cx="1143000" cy="1139393"/>
            <a:chOff x="0" y="0"/>
            <a:chExt cx="301037" cy="300087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Words of affirmation are especially important for long distance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15018557" y="459004"/>
            <a:ext cx="1143000" cy="1139393"/>
            <a:chOff x="0" y="0"/>
            <a:chExt cx="301037" cy="300087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Wants to be close to in-person as possible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11094433" y="5482590"/>
            <a:ext cx="1143000" cy="1139393"/>
            <a:chOff x="0" y="0"/>
            <a:chExt cx="301037" cy="300087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connected to partner when there’s regular communication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13913657" y="7109682"/>
            <a:ext cx="1143000" cy="1139393"/>
            <a:chOff x="0" y="0"/>
            <a:chExt cx="301037" cy="300087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wiling to make major sacrifices for his partner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14485157" y="5755769"/>
            <a:ext cx="1143000" cy="1139393"/>
            <a:chOff x="0" y="0"/>
            <a:chExt cx="301037" cy="300087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08" id="10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confident in his personal choice to move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11001375" y="8390315"/>
            <a:ext cx="1143000" cy="1139393"/>
            <a:chOff x="0" y="0"/>
            <a:chExt cx="301037" cy="300087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worried about amily’s perception of relationship</a:t>
              </a: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11805054" y="6956753"/>
            <a:ext cx="1143000" cy="1139393"/>
            <a:chOff x="0" y="0"/>
            <a:chExt cx="301037" cy="300087"/>
          </a:xfrm>
        </p:grpSpPr>
        <p:sp>
          <p:nvSpPr>
            <p:cNvPr name="Freeform 113" id="11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14" id="11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secure and fulfilled in his relationship </a:t>
              </a:r>
            </a:p>
          </p:txBody>
        </p:sp>
      </p:grpSp>
      <p:grpSp>
        <p:nvGrpSpPr>
          <p:cNvPr name="Group 115" id="115"/>
          <p:cNvGrpSpPr/>
          <p:nvPr/>
        </p:nvGrpSpPr>
        <p:grpSpPr>
          <a:xfrm rot="0">
            <a:off x="13113557" y="8390315"/>
            <a:ext cx="1143000" cy="1139393"/>
            <a:chOff x="0" y="0"/>
            <a:chExt cx="301037" cy="300087"/>
          </a:xfrm>
        </p:grpSpPr>
        <p:sp>
          <p:nvSpPr>
            <p:cNvPr name="Freeform 116" id="11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17" id="11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grateful for his partner’s acts of service toward him</a:t>
              </a:r>
            </a:p>
          </p:txBody>
        </p:sp>
      </p:grpSp>
      <p:grpSp>
        <p:nvGrpSpPr>
          <p:cNvPr name="Group 118" id="118"/>
          <p:cNvGrpSpPr/>
          <p:nvPr/>
        </p:nvGrpSpPr>
        <p:grpSpPr>
          <a:xfrm rot="0">
            <a:off x="15913907" y="6539986"/>
            <a:ext cx="1143000" cy="1139393"/>
            <a:chOff x="0" y="0"/>
            <a:chExt cx="301037" cy="300087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20" id="12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integrated in his partner’s community</a:t>
              </a:r>
            </a:p>
          </p:txBody>
        </p:sp>
      </p:grpSp>
      <p:grpSp>
        <p:nvGrpSpPr>
          <p:cNvPr name="Group 121" id="121"/>
          <p:cNvGrpSpPr/>
          <p:nvPr/>
        </p:nvGrpSpPr>
        <p:grpSpPr>
          <a:xfrm rot="0">
            <a:off x="15056657" y="8390315"/>
            <a:ext cx="1143000" cy="1139393"/>
            <a:chOff x="0" y="0"/>
            <a:chExt cx="301037" cy="300087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23" id="123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difficult to trust</a:t>
              </a: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16476058" y="7880611"/>
            <a:ext cx="1143000" cy="1139393"/>
            <a:chOff x="0" y="0"/>
            <a:chExt cx="301037" cy="300087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26" id="12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dissatisfied by L.D. communication</a:t>
              </a:r>
            </a:p>
          </p:txBody>
        </p:sp>
      </p:grpSp>
      <p:grpSp>
        <p:nvGrpSpPr>
          <p:cNvPr name="Group 127" id="127"/>
          <p:cNvGrpSpPr/>
          <p:nvPr/>
        </p:nvGrpSpPr>
        <p:grpSpPr>
          <a:xfrm rot="0">
            <a:off x="12666058" y="5723164"/>
            <a:ext cx="1143000" cy="1139393"/>
            <a:chOff x="0" y="0"/>
            <a:chExt cx="301037" cy="300087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29" id="12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worried about friends’ perception and stigma </a:t>
              </a:r>
            </a:p>
          </p:txBody>
        </p:sp>
      </p:grpSp>
      <p:grpSp>
        <p:nvGrpSpPr>
          <p:cNvPr name="Group 130" id="130"/>
          <p:cNvGrpSpPr/>
          <p:nvPr/>
        </p:nvGrpSpPr>
        <p:grpSpPr>
          <a:xfrm rot="0">
            <a:off x="505516" y="7972219"/>
            <a:ext cx="1143000" cy="1139393"/>
            <a:chOff x="0" y="0"/>
            <a:chExt cx="301037" cy="300087"/>
          </a:xfrm>
        </p:grpSpPr>
        <p:sp>
          <p:nvSpPr>
            <p:cNvPr name="Freeform 131" id="13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132" id="13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send each other memes on Instagram</a:t>
              </a:r>
            </a:p>
          </p:txBody>
        </p:sp>
      </p:grpSp>
      <p:grpSp>
        <p:nvGrpSpPr>
          <p:cNvPr name="Group 133" id="133"/>
          <p:cNvGrpSpPr/>
          <p:nvPr/>
        </p:nvGrpSpPr>
        <p:grpSpPr>
          <a:xfrm rot="0">
            <a:off x="2065424" y="3118759"/>
            <a:ext cx="1143000" cy="1139393"/>
            <a:chOff x="0" y="0"/>
            <a:chExt cx="301037" cy="300087"/>
          </a:xfrm>
        </p:grpSpPr>
        <p:sp>
          <p:nvSpPr>
            <p:cNvPr name="Freeform 134" id="13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35" id="13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His girlfriend is also his best friend</a:t>
              </a:r>
            </a:p>
          </p:txBody>
        </p:sp>
      </p:grpSp>
      <p:grpSp>
        <p:nvGrpSpPr>
          <p:cNvPr name="Group 136" id="136"/>
          <p:cNvGrpSpPr>
            <a:grpSpLocks noChangeAspect="true"/>
          </p:cNvGrpSpPr>
          <p:nvPr/>
        </p:nvGrpSpPr>
        <p:grpSpPr>
          <a:xfrm rot="0">
            <a:off x="7663548" y="3766644"/>
            <a:ext cx="2998653" cy="2998641"/>
            <a:chOff x="0" y="0"/>
            <a:chExt cx="6350000" cy="6349975"/>
          </a:xfrm>
        </p:grpSpPr>
        <p:sp>
          <p:nvSpPr>
            <p:cNvPr name="Freeform 137" id="137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138" id="138"/>
          <p:cNvSpPr txBox="true"/>
          <p:nvPr/>
        </p:nvSpPr>
        <p:spPr>
          <a:xfrm rot="0">
            <a:off x="664352" y="4464504"/>
            <a:ext cx="99714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SAYS</a:t>
            </a:r>
          </a:p>
        </p:txBody>
      </p:sp>
      <p:sp>
        <p:nvSpPr>
          <p:cNvPr name="TextBox 139" id="139"/>
          <p:cNvSpPr txBox="true"/>
          <p:nvPr/>
        </p:nvSpPr>
        <p:spPr>
          <a:xfrm rot="0">
            <a:off x="677338" y="5199289"/>
            <a:ext cx="97117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DOES</a:t>
            </a:r>
          </a:p>
        </p:txBody>
      </p:sp>
      <p:sp>
        <p:nvSpPr>
          <p:cNvPr name="TextBox 140" id="140"/>
          <p:cNvSpPr txBox="true"/>
          <p:nvPr/>
        </p:nvSpPr>
        <p:spPr>
          <a:xfrm rot="0">
            <a:off x="16163377" y="4464504"/>
            <a:ext cx="1285131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THINKS</a:t>
            </a:r>
          </a:p>
        </p:txBody>
      </p:sp>
      <p:sp>
        <p:nvSpPr>
          <p:cNvPr name="TextBox 141" id="141"/>
          <p:cNvSpPr txBox="true"/>
          <p:nvPr/>
        </p:nvSpPr>
        <p:spPr>
          <a:xfrm rot="0">
            <a:off x="16425426" y="5199289"/>
            <a:ext cx="101009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FEELS</a:t>
            </a:r>
          </a:p>
        </p:txBody>
      </p:sp>
      <p:sp>
        <p:nvSpPr>
          <p:cNvPr name="TextBox 142" id="142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  <p:grpSp>
        <p:nvGrpSpPr>
          <p:cNvPr name="Group 143" id="143"/>
          <p:cNvGrpSpPr/>
          <p:nvPr/>
        </p:nvGrpSpPr>
        <p:grpSpPr>
          <a:xfrm rot="0">
            <a:off x="7663548" y="2593047"/>
            <a:ext cx="3086100" cy="930729"/>
            <a:chOff x="0" y="0"/>
            <a:chExt cx="812800" cy="245130"/>
          </a:xfrm>
        </p:grpSpPr>
        <p:sp>
          <p:nvSpPr>
            <p:cNvPr name="Freeform 144" id="144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145" id="145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46" id="146"/>
          <p:cNvSpPr txBox="true"/>
          <p:nvPr/>
        </p:nvSpPr>
        <p:spPr>
          <a:xfrm rot="0">
            <a:off x="8372401" y="2654551"/>
            <a:ext cx="1543199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534C57"/>
                </a:solidFill>
                <a:latin typeface="Glacial Indifference Bold"/>
              </a:rPr>
              <a:t>Brian*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8954644" y="6892192"/>
            <a:ext cx="31090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21</a:t>
            </a:r>
          </a:p>
        </p:txBody>
      </p:sp>
      <p:sp>
        <p:nvSpPr>
          <p:cNvPr name="TextBox 148" id="148"/>
          <p:cNvSpPr txBox="true"/>
          <p:nvPr/>
        </p:nvSpPr>
        <p:spPr>
          <a:xfrm rot="0">
            <a:off x="7504566" y="7549417"/>
            <a:ext cx="3211059" cy="1253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534C57"/>
                </a:solidFill>
                <a:latin typeface="Glacial Indifference"/>
              </a:rPr>
              <a:t>Online college student living in Stanford couples housing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7626" y="165680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AutoShape 5" id="5"/>
          <p:cNvSpPr/>
          <p:nvPr/>
        </p:nvSpPr>
        <p:spPr>
          <a:xfrm>
            <a:off x="197809" y="5116969"/>
            <a:ext cx="178801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9143824" y="171866"/>
            <a:ext cx="0" cy="988439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7581724" y="6686550"/>
            <a:ext cx="3086100" cy="930729"/>
            <a:chOff x="0" y="0"/>
            <a:chExt cx="812800" cy="2451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84374" y="582354"/>
            <a:ext cx="1143000" cy="1139393"/>
            <a:chOff x="0" y="0"/>
            <a:chExt cx="301037" cy="30008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Communication is key in a long-distance relationship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5361824" y="780925"/>
            <a:ext cx="1143000" cy="1139393"/>
            <a:chOff x="0" y="0"/>
            <a:chExt cx="301037" cy="3000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Time difference made it hard to communicate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206223" y="2208590"/>
            <a:ext cx="1143000" cy="1139393"/>
            <a:chOff x="0" y="0"/>
            <a:chExt cx="301037" cy="30008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“We did not know what to expect”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836824" y="2845801"/>
            <a:ext cx="1143000" cy="1139393"/>
            <a:chOff x="0" y="0"/>
            <a:chExt cx="301037" cy="30008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Bad wifi and bad connection over Facetime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3017924" y="3766644"/>
            <a:ext cx="1143000" cy="1139393"/>
            <a:chOff x="0" y="0"/>
            <a:chExt cx="301037" cy="30008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Did not have a plan going in to long distance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560974" y="3415497"/>
            <a:ext cx="1143000" cy="1139393"/>
            <a:chOff x="0" y="0"/>
            <a:chExt cx="301037" cy="30008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On the phone/FaceTime 24/7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6842874" y="780925"/>
            <a:ext cx="1143000" cy="1139393"/>
            <a:chOff x="0" y="0"/>
            <a:chExt cx="301037" cy="30008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“Finding ways to stay engaged even when we’re so far away from each other”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3511663" y="1733075"/>
            <a:ext cx="1143000" cy="1139393"/>
            <a:chOff x="0" y="0"/>
            <a:chExt cx="301037" cy="30008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Words of affirmation were key to maintaining romance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6123074" y="3615626"/>
            <a:ext cx="1143000" cy="1139393"/>
            <a:chOff x="0" y="0"/>
            <a:chExt cx="301037" cy="30008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“You were the first Stanford people we’ve told about our story”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4795087" y="7193910"/>
            <a:ext cx="1143000" cy="1139393"/>
            <a:chOff x="0" y="0"/>
            <a:chExt cx="301037" cy="30008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Used an app to watch a movie/TV show together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2280487" y="6288544"/>
            <a:ext cx="1143000" cy="1139393"/>
            <a:chOff x="0" y="0"/>
            <a:chExt cx="301037" cy="30008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On the phone 24/7, Facetiming or texting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2940163" y="459004"/>
            <a:ext cx="1143000" cy="1139393"/>
            <a:chOff x="0" y="0"/>
            <a:chExt cx="301037" cy="30008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Figured out their relationship as they went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518501" y="7272132"/>
            <a:ext cx="1143000" cy="1203960"/>
            <a:chOff x="0" y="0"/>
            <a:chExt cx="301037" cy="31709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Would Facetime when he woke up, before sleep, and after class 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3652087" y="8688604"/>
            <a:ext cx="1143000" cy="1139393"/>
            <a:chOff x="0" y="0"/>
            <a:chExt cx="301037" cy="30008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game and play Call of Duty together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3208424" y="7336699"/>
            <a:ext cx="1143000" cy="1139393"/>
            <a:chOff x="0" y="0"/>
            <a:chExt cx="301037" cy="30008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Doordashed every week until he had money to fly out to visit her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879341" y="5856514"/>
            <a:ext cx="1143000" cy="1139393"/>
            <a:chOff x="0" y="0"/>
            <a:chExt cx="301037" cy="30008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Smiles at the thought of partner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4084532" y="5561325"/>
            <a:ext cx="1143000" cy="1203960"/>
            <a:chOff x="0" y="0"/>
            <a:chExt cx="301037" cy="317092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Had to figure out how to communicate, how many times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933324" y="8688604"/>
            <a:ext cx="1143000" cy="1139393"/>
            <a:chOff x="0" y="0"/>
            <a:chExt cx="301037" cy="30008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Says words of affirmation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6286618" y="7036870"/>
            <a:ext cx="1143000" cy="1139393"/>
            <a:chOff x="0" y="0"/>
            <a:chExt cx="301037" cy="30008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Became more vulnerable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5715118" y="5625892"/>
            <a:ext cx="1143000" cy="1139393"/>
            <a:chOff x="0" y="0"/>
            <a:chExt cx="301037" cy="300087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Communicates more of his feelings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3577498" y="423286"/>
            <a:ext cx="1143000" cy="1139393"/>
            <a:chOff x="0" y="0"/>
            <a:chExt cx="301037" cy="300087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Seeing a person’s face is important 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1875483" y="459004"/>
            <a:ext cx="1143000" cy="1139393"/>
            <a:chOff x="0" y="0"/>
            <a:chExt cx="301037" cy="300087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Facetime is the preference for apps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0812127" y="1846640"/>
            <a:ext cx="1143000" cy="1139393"/>
            <a:chOff x="0" y="0"/>
            <a:chExt cx="301037" cy="300087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She’s the only person he needs in his life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1637358" y="3347983"/>
            <a:ext cx="1143000" cy="1203960"/>
            <a:chOff x="0" y="0"/>
            <a:chExt cx="301037" cy="317092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ignored prospect of going long-distance to live in the moment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3913657" y="1838904"/>
            <a:ext cx="1143000" cy="1139393"/>
            <a:chOff x="0" y="0"/>
            <a:chExt cx="301037" cy="300087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Access to technology is important to keeping L.D. relationship alive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10080734" y="459004"/>
            <a:ext cx="1143000" cy="1139393"/>
            <a:chOff x="0" y="0"/>
            <a:chExt cx="301037" cy="300087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His relationship will last in the long-term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5333058" y="1058883"/>
            <a:ext cx="1143000" cy="1139393"/>
            <a:chOff x="0" y="0"/>
            <a:chExt cx="301037" cy="300087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Communication is essential 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4720498" y="3289794"/>
            <a:ext cx="1143000" cy="1139393"/>
            <a:chOff x="0" y="0"/>
            <a:chExt cx="301037" cy="300087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L.D. didn’t pose a obstacle to their relationship growing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16618757" y="423286"/>
            <a:ext cx="1143000" cy="1139393"/>
            <a:chOff x="0" y="0"/>
            <a:chExt cx="301037" cy="300087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Words of affirmation are especially important for long distance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11065858" y="5718848"/>
            <a:ext cx="1143000" cy="1139393"/>
            <a:chOff x="0" y="0"/>
            <a:chExt cx="301037" cy="300087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connected to partner when there’s regular communication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13018483" y="5819474"/>
            <a:ext cx="1143000" cy="1139393"/>
            <a:chOff x="0" y="0"/>
            <a:chExt cx="301037" cy="300087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wiling to make major sacrifices for his partner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14971108" y="5400593"/>
            <a:ext cx="1143000" cy="1139393"/>
            <a:chOff x="0" y="0"/>
            <a:chExt cx="301037" cy="300087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confident in his personal choice to move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10952654" y="8688604"/>
            <a:ext cx="1143000" cy="1139393"/>
            <a:chOff x="0" y="0"/>
            <a:chExt cx="301037" cy="300087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08" id="10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worried about amily’s perception of relationship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12418408" y="7283207"/>
            <a:ext cx="1143000" cy="1139393"/>
            <a:chOff x="0" y="0"/>
            <a:chExt cx="301037" cy="300087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secure and fulfilled in his relationship </a:t>
              </a: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14391179" y="8533242"/>
            <a:ext cx="1143000" cy="1139393"/>
            <a:chOff x="0" y="0"/>
            <a:chExt cx="301037" cy="300087"/>
          </a:xfrm>
        </p:grpSpPr>
        <p:sp>
          <p:nvSpPr>
            <p:cNvPr name="Freeform 113" id="11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14" id="11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grateful for his partner’s acts of service toward him</a:t>
              </a:r>
            </a:p>
          </p:txBody>
        </p:sp>
      </p:grpSp>
      <p:grpSp>
        <p:nvGrpSpPr>
          <p:cNvPr name="Group 115" id="115"/>
          <p:cNvGrpSpPr/>
          <p:nvPr/>
        </p:nvGrpSpPr>
        <p:grpSpPr>
          <a:xfrm rot="0">
            <a:off x="16514158" y="6745744"/>
            <a:ext cx="1143000" cy="1139393"/>
            <a:chOff x="0" y="0"/>
            <a:chExt cx="301037" cy="300087"/>
          </a:xfrm>
        </p:grpSpPr>
        <p:sp>
          <p:nvSpPr>
            <p:cNvPr name="Freeform 116" id="11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17" id="11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integrated in his partner’s community</a:t>
              </a:r>
            </a:p>
          </p:txBody>
        </p:sp>
      </p:grpSp>
      <p:grpSp>
        <p:nvGrpSpPr>
          <p:cNvPr name="Group 118" id="118"/>
          <p:cNvGrpSpPr/>
          <p:nvPr/>
        </p:nvGrpSpPr>
        <p:grpSpPr>
          <a:xfrm rot="0">
            <a:off x="14513908" y="6900878"/>
            <a:ext cx="1143000" cy="1139393"/>
            <a:chOff x="0" y="0"/>
            <a:chExt cx="301037" cy="300087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20" id="12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difficult to trust</a:t>
              </a:r>
            </a:p>
          </p:txBody>
        </p:sp>
      </p:grpSp>
      <p:grpSp>
        <p:nvGrpSpPr>
          <p:cNvPr name="Group 121" id="121"/>
          <p:cNvGrpSpPr/>
          <p:nvPr/>
        </p:nvGrpSpPr>
        <p:grpSpPr>
          <a:xfrm rot="0">
            <a:off x="16028207" y="8090757"/>
            <a:ext cx="1143000" cy="1139393"/>
            <a:chOff x="0" y="0"/>
            <a:chExt cx="301037" cy="300087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23" id="123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dissatisfied by L.D. communication</a:t>
              </a: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11524154" y="7187467"/>
            <a:ext cx="1143000" cy="1139393"/>
            <a:chOff x="0" y="0"/>
            <a:chExt cx="301037" cy="300087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26" id="12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worried about friends’ perception and stigma </a:t>
              </a:r>
            </a:p>
          </p:txBody>
        </p:sp>
      </p:grpSp>
      <p:grpSp>
        <p:nvGrpSpPr>
          <p:cNvPr name="Group 127" id="127"/>
          <p:cNvGrpSpPr/>
          <p:nvPr/>
        </p:nvGrpSpPr>
        <p:grpSpPr>
          <a:xfrm rot="0">
            <a:off x="1797163" y="8476092"/>
            <a:ext cx="1143000" cy="1139393"/>
            <a:chOff x="0" y="0"/>
            <a:chExt cx="301037" cy="300087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29" id="12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send each other memes on Instagram</a:t>
              </a:r>
            </a:p>
          </p:txBody>
        </p:sp>
      </p:grpSp>
      <p:grpSp>
        <p:nvGrpSpPr>
          <p:cNvPr name="Group 130" id="130"/>
          <p:cNvGrpSpPr/>
          <p:nvPr/>
        </p:nvGrpSpPr>
        <p:grpSpPr>
          <a:xfrm rot="0">
            <a:off x="457200" y="2026547"/>
            <a:ext cx="1143000" cy="1139393"/>
            <a:chOff x="0" y="0"/>
            <a:chExt cx="301037" cy="300087"/>
          </a:xfrm>
        </p:grpSpPr>
        <p:sp>
          <p:nvSpPr>
            <p:cNvPr name="Freeform 131" id="13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32" id="13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His girlfriend is also his best friend</a:t>
              </a:r>
            </a:p>
          </p:txBody>
        </p:sp>
      </p:grpSp>
      <p:grpSp>
        <p:nvGrpSpPr>
          <p:cNvPr name="Group 133" id="133"/>
          <p:cNvGrpSpPr>
            <a:grpSpLocks noChangeAspect="true"/>
          </p:cNvGrpSpPr>
          <p:nvPr/>
        </p:nvGrpSpPr>
        <p:grpSpPr>
          <a:xfrm rot="0">
            <a:off x="7663548" y="3766644"/>
            <a:ext cx="2998653" cy="2998641"/>
            <a:chOff x="0" y="0"/>
            <a:chExt cx="6350000" cy="6349975"/>
          </a:xfrm>
        </p:grpSpPr>
        <p:sp>
          <p:nvSpPr>
            <p:cNvPr name="Freeform 134" id="134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135" id="135"/>
          <p:cNvSpPr txBox="true"/>
          <p:nvPr/>
        </p:nvSpPr>
        <p:spPr>
          <a:xfrm rot="0">
            <a:off x="664352" y="4464504"/>
            <a:ext cx="99714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SAYS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677338" y="5199289"/>
            <a:ext cx="97117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DOES</a:t>
            </a:r>
          </a:p>
        </p:txBody>
      </p:sp>
      <p:sp>
        <p:nvSpPr>
          <p:cNvPr name="TextBox 137" id="137"/>
          <p:cNvSpPr txBox="true"/>
          <p:nvPr/>
        </p:nvSpPr>
        <p:spPr>
          <a:xfrm rot="0">
            <a:off x="16163377" y="4464504"/>
            <a:ext cx="1285131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THINKS</a:t>
            </a:r>
          </a:p>
        </p:txBody>
      </p:sp>
      <p:sp>
        <p:nvSpPr>
          <p:cNvPr name="TextBox 138" id="138"/>
          <p:cNvSpPr txBox="true"/>
          <p:nvPr/>
        </p:nvSpPr>
        <p:spPr>
          <a:xfrm rot="0">
            <a:off x="16425426" y="5199289"/>
            <a:ext cx="101009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FEELS</a:t>
            </a:r>
          </a:p>
        </p:txBody>
      </p:sp>
      <p:grpSp>
        <p:nvGrpSpPr>
          <p:cNvPr name="Group 139" id="139"/>
          <p:cNvGrpSpPr/>
          <p:nvPr/>
        </p:nvGrpSpPr>
        <p:grpSpPr>
          <a:xfrm rot="0">
            <a:off x="2636924" y="1242523"/>
            <a:ext cx="2667000" cy="2707440"/>
            <a:chOff x="0" y="0"/>
            <a:chExt cx="702420" cy="713071"/>
          </a:xfrm>
        </p:grpSpPr>
        <p:sp>
          <p:nvSpPr>
            <p:cNvPr name="Freeform 140" id="140"/>
            <p:cNvSpPr/>
            <p:nvPr/>
          </p:nvSpPr>
          <p:spPr>
            <a:xfrm flipH="false" flipV="false" rot="0">
              <a:off x="0" y="0"/>
              <a:ext cx="702420" cy="713071"/>
            </a:xfrm>
            <a:custGeom>
              <a:avLst/>
              <a:gdLst/>
              <a:ahLst/>
              <a:cxnLst/>
              <a:rect r="r" b="b" t="t" l="l"/>
              <a:pathLst>
                <a:path h="713071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13071"/>
                  </a:lnTo>
                  <a:lnTo>
                    <a:pt x="0" y="713071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41" id="141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49"/>
                </a:lnSpc>
              </a:pPr>
              <a:r>
                <a:rPr lang="en-US" sz="2299">
                  <a:solidFill>
                    <a:srgbClr val="000000"/>
                  </a:solidFill>
                  <a:latin typeface="Aileron"/>
                </a:rPr>
                <a:t>Communication is essential to keeping the L.D. relationship strong and growing</a:t>
              </a:r>
            </a:p>
          </p:txBody>
        </p:sp>
      </p:grpSp>
      <p:grpSp>
        <p:nvGrpSpPr>
          <p:cNvPr name="Group 142" id="142"/>
          <p:cNvGrpSpPr/>
          <p:nvPr/>
        </p:nvGrpSpPr>
        <p:grpSpPr>
          <a:xfrm rot="0">
            <a:off x="12208858" y="1152050"/>
            <a:ext cx="2667000" cy="2707440"/>
            <a:chOff x="0" y="0"/>
            <a:chExt cx="702420" cy="713071"/>
          </a:xfrm>
        </p:grpSpPr>
        <p:sp>
          <p:nvSpPr>
            <p:cNvPr name="Freeform 143" id="143"/>
            <p:cNvSpPr/>
            <p:nvPr/>
          </p:nvSpPr>
          <p:spPr>
            <a:xfrm flipH="false" flipV="false" rot="0">
              <a:off x="0" y="0"/>
              <a:ext cx="702420" cy="713071"/>
            </a:xfrm>
            <a:custGeom>
              <a:avLst/>
              <a:gdLst/>
              <a:ahLst/>
              <a:cxnLst/>
              <a:rect r="r" b="b" t="t" l="l"/>
              <a:pathLst>
                <a:path h="713071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13071"/>
                  </a:lnTo>
                  <a:lnTo>
                    <a:pt x="0" y="713071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44" id="14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50"/>
                </a:lnSpc>
              </a:pPr>
              <a:r>
                <a:rPr lang="en-US" sz="1700">
                  <a:solidFill>
                    <a:srgbClr val="000000"/>
                  </a:solidFill>
                  <a:latin typeface="Aileron"/>
                </a:rPr>
                <a:t>Replicating interaction that is as close as possible to in-person interaction is a priority, when it’s not always possible to do so because of L.D.</a:t>
              </a:r>
            </a:p>
          </p:txBody>
        </p:sp>
      </p:grpSp>
      <p:grpSp>
        <p:nvGrpSpPr>
          <p:cNvPr name="Group 145" id="145"/>
          <p:cNvGrpSpPr/>
          <p:nvPr/>
        </p:nvGrpSpPr>
        <p:grpSpPr>
          <a:xfrm rot="0">
            <a:off x="2636924" y="6686550"/>
            <a:ext cx="2667000" cy="2707440"/>
            <a:chOff x="0" y="0"/>
            <a:chExt cx="702420" cy="713071"/>
          </a:xfrm>
        </p:grpSpPr>
        <p:sp>
          <p:nvSpPr>
            <p:cNvPr name="Freeform 146" id="146"/>
            <p:cNvSpPr/>
            <p:nvPr/>
          </p:nvSpPr>
          <p:spPr>
            <a:xfrm flipH="false" flipV="false" rot="0">
              <a:off x="0" y="0"/>
              <a:ext cx="702420" cy="713071"/>
            </a:xfrm>
            <a:custGeom>
              <a:avLst/>
              <a:gdLst/>
              <a:ahLst/>
              <a:cxnLst/>
              <a:rect r="r" b="b" t="t" l="l"/>
              <a:pathLst>
                <a:path h="713071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13071"/>
                  </a:lnTo>
                  <a:lnTo>
                    <a:pt x="0" y="713071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147" id="147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  <a:r>
                <a:rPr lang="en-US" sz="2000">
                  <a:solidFill>
                    <a:srgbClr val="000000"/>
                  </a:solidFill>
                  <a:latin typeface="Aileron"/>
                </a:rPr>
                <a:t>Made a lot of personal sacrifices to be with his girlfriend (giving up job, changing to online school, moving across the country)</a:t>
              </a:r>
            </a:p>
          </p:txBody>
        </p:sp>
      </p:grpSp>
      <p:grpSp>
        <p:nvGrpSpPr>
          <p:cNvPr name="Group 148" id="148"/>
          <p:cNvGrpSpPr/>
          <p:nvPr/>
        </p:nvGrpSpPr>
        <p:grpSpPr>
          <a:xfrm rot="0">
            <a:off x="12208858" y="6745744"/>
            <a:ext cx="2667000" cy="2707440"/>
            <a:chOff x="0" y="0"/>
            <a:chExt cx="702420" cy="713071"/>
          </a:xfrm>
        </p:grpSpPr>
        <p:sp>
          <p:nvSpPr>
            <p:cNvPr name="Freeform 149" id="149"/>
            <p:cNvSpPr/>
            <p:nvPr/>
          </p:nvSpPr>
          <p:spPr>
            <a:xfrm flipH="false" flipV="false" rot="0">
              <a:off x="0" y="0"/>
              <a:ext cx="702420" cy="713071"/>
            </a:xfrm>
            <a:custGeom>
              <a:avLst/>
              <a:gdLst/>
              <a:ahLst/>
              <a:cxnLst/>
              <a:rect r="r" b="b" t="t" l="l"/>
              <a:pathLst>
                <a:path h="713071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13071"/>
                  </a:lnTo>
                  <a:lnTo>
                    <a:pt x="0" y="713071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50" id="150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50"/>
                </a:lnSpc>
              </a:pPr>
              <a:r>
                <a:rPr lang="en-US" sz="2300">
                  <a:solidFill>
                    <a:srgbClr val="000000"/>
                  </a:solidFill>
                  <a:latin typeface="Aileron"/>
                </a:rPr>
                <a:t>Feels unsatisfied by long distance communication methods</a:t>
              </a:r>
            </a:p>
          </p:txBody>
        </p:sp>
      </p:grpSp>
      <p:grpSp>
        <p:nvGrpSpPr>
          <p:cNvPr name="Group 151" id="151"/>
          <p:cNvGrpSpPr/>
          <p:nvPr/>
        </p:nvGrpSpPr>
        <p:grpSpPr>
          <a:xfrm rot="0">
            <a:off x="16599707" y="2720098"/>
            <a:ext cx="1143000" cy="1139393"/>
            <a:chOff x="0" y="0"/>
            <a:chExt cx="301037" cy="300087"/>
          </a:xfrm>
        </p:grpSpPr>
        <p:sp>
          <p:nvSpPr>
            <p:cNvPr name="Freeform 152" id="15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53" id="15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Wants to be close to in-person as possible</a:t>
              </a:r>
            </a:p>
          </p:txBody>
        </p:sp>
      </p:grpSp>
      <p:sp>
        <p:nvSpPr>
          <p:cNvPr name="TextBox 154" id="154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  <p:grpSp>
        <p:nvGrpSpPr>
          <p:cNvPr name="Group 155" id="155"/>
          <p:cNvGrpSpPr/>
          <p:nvPr/>
        </p:nvGrpSpPr>
        <p:grpSpPr>
          <a:xfrm rot="0">
            <a:off x="7581724" y="6900878"/>
            <a:ext cx="3086100" cy="2173794"/>
            <a:chOff x="0" y="0"/>
            <a:chExt cx="812800" cy="572522"/>
          </a:xfrm>
        </p:grpSpPr>
        <p:sp>
          <p:nvSpPr>
            <p:cNvPr name="Freeform 156" id="156"/>
            <p:cNvSpPr/>
            <p:nvPr/>
          </p:nvSpPr>
          <p:spPr>
            <a:xfrm flipH="false" flipV="false" rot="0">
              <a:off x="0" y="0"/>
              <a:ext cx="812800" cy="572522"/>
            </a:xfrm>
            <a:custGeom>
              <a:avLst/>
              <a:gdLst/>
              <a:ahLst/>
              <a:cxnLst/>
              <a:rect r="r" b="b" t="t" l="l"/>
              <a:pathLst>
                <a:path h="57252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572522"/>
                  </a:lnTo>
                  <a:lnTo>
                    <a:pt x="0" y="572522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157" id="157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58" id="158"/>
          <p:cNvSpPr txBox="true"/>
          <p:nvPr/>
        </p:nvSpPr>
        <p:spPr>
          <a:xfrm rot="0">
            <a:off x="8969323" y="6892192"/>
            <a:ext cx="31090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21</a:t>
            </a:r>
          </a:p>
        </p:txBody>
      </p:sp>
      <p:sp>
        <p:nvSpPr>
          <p:cNvPr name="TextBox 159" id="159"/>
          <p:cNvSpPr txBox="true"/>
          <p:nvPr/>
        </p:nvSpPr>
        <p:spPr>
          <a:xfrm rot="0">
            <a:off x="7519244" y="7549417"/>
            <a:ext cx="3211059" cy="1253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534C57"/>
                </a:solidFill>
                <a:latin typeface="Glacial Indifference"/>
              </a:rPr>
              <a:t>Online college student living in Stanford couples housing</a:t>
            </a:r>
          </a:p>
        </p:txBody>
      </p:sp>
      <p:grpSp>
        <p:nvGrpSpPr>
          <p:cNvPr name="Group 160" id="160"/>
          <p:cNvGrpSpPr/>
          <p:nvPr/>
        </p:nvGrpSpPr>
        <p:grpSpPr>
          <a:xfrm rot="0">
            <a:off x="7663548" y="2593047"/>
            <a:ext cx="3086100" cy="930729"/>
            <a:chOff x="0" y="0"/>
            <a:chExt cx="812800" cy="245130"/>
          </a:xfrm>
        </p:grpSpPr>
        <p:sp>
          <p:nvSpPr>
            <p:cNvPr name="Freeform 161" id="161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162" id="162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63" id="163"/>
          <p:cNvSpPr txBox="true"/>
          <p:nvPr/>
        </p:nvSpPr>
        <p:spPr>
          <a:xfrm rot="0">
            <a:off x="8372401" y="2654551"/>
            <a:ext cx="1543199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534C57"/>
                </a:solidFill>
                <a:latin typeface="Glacial Indifference Bold"/>
              </a:rPr>
              <a:t>Brian*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2624905" y="2564829"/>
            <a:ext cx="4824744" cy="6693471"/>
            <a:chOff x="0" y="0"/>
            <a:chExt cx="1270715" cy="17628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715" cy="1762889"/>
            </a:xfrm>
            <a:custGeom>
              <a:avLst/>
              <a:gdLst/>
              <a:ahLst/>
              <a:cxnLst/>
              <a:rect r="r" b="b" t="t" l="l"/>
              <a:pathLst>
                <a:path h="1762889" w="1270715">
                  <a:moveTo>
                    <a:pt x="0" y="0"/>
                  </a:moveTo>
                  <a:lnTo>
                    <a:pt x="1270715" y="0"/>
                  </a:lnTo>
                  <a:lnTo>
                    <a:pt x="1270715" y="1762889"/>
                  </a:lnTo>
                  <a:lnTo>
                    <a:pt x="0" y="1762889"/>
                  </a:lnTo>
                  <a:close/>
                </a:path>
              </a:pathLst>
            </a:custGeom>
            <a:solidFill>
              <a:srgbClr val="C38063">
                <a:alpha val="44706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30744" y="2564829"/>
            <a:ext cx="4832350" cy="6693471"/>
            <a:chOff x="0" y="0"/>
            <a:chExt cx="1272718" cy="176289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72718" cy="1762889"/>
            </a:xfrm>
            <a:custGeom>
              <a:avLst/>
              <a:gdLst/>
              <a:ahLst/>
              <a:cxnLst/>
              <a:rect r="r" b="b" t="t" l="l"/>
              <a:pathLst>
                <a:path h="1762889" w="1272718">
                  <a:moveTo>
                    <a:pt x="0" y="0"/>
                  </a:moveTo>
                  <a:lnTo>
                    <a:pt x="1272718" y="0"/>
                  </a:lnTo>
                  <a:lnTo>
                    <a:pt x="1272718" y="1762889"/>
                  </a:lnTo>
                  <a:lnTo>
                    <a:pt x="0" y="1762889"/>
                  </a:lnTo>
                  <a:close/>
                </a:path>
              </a:pathLst>
            </a:custGeom>
            <a:solidFill>
              <a:srgbClr val="C38063">
                <a:alpha val="44706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4526163" y="2821906"/>
            <a:ext cx="1012705" cy="1157978"/>
          </a:xfrm>
          <a:custGeom>
            <a:avLst/>
            <a:gdLst/>
            <a:ahLst/>
            <a:cxnLst/>
            <a:rect r="r" b="b" t="t" l="l"/>
            <a:pathLst>
              <a:path h="1157978" w="1012705">
                <a:moveTo>
                  <a:pt x="0" y="0"/>
                </a:moveTo>
                <a:lnTo>
                  <a:pt x="1012704" y="0"/>
                </a:lnTo>
                <a:lnTo>
                  <a:pt x="1012704" y="1157978"/>
                </a:lnTo>
                <a:lnTo>
                  <a:pt x="0" y="11579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031608" y="2738399"/>
            <a:ext cx="430622" cy="1324992"/>
          </a:xfrm>
          <a:custGeom>
            <a:avLst/>
            <a:gdLst/>
            <a:ahLst/>
            <a:cxnLst/>
            <a:rect r="r" b="b" t="t" l="l"/>
            <a:pathLst>
              <a:path h="1324992" w="430622">
                <a:moveTo>
                  <a:pt x="0" y="0"/>
                </a:moveTo>
                <a:lnTo>
                  <a:pt x="430623" y="0"/>
                </a:lnTo>
                <a:lnTo>
                  <a:pt x="430623" y="1324992"/>
                </a:lnTo>
                <a:lnTo>
                  <a:pt x="0" y="13249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624905" y="582062"/>
            <a:ext cx="13038189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534C57"/>
                </a:solidFill>
                <a:latin typeface="Glacial Indifference Bold"/>
              </a:rPr>
              <a:t>Our Findings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282604" y="4156221"/>
            <a:ext cx="3590614" cy="764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534C57"/>
                </a:solidFill>
                <a:latin typeface="Glacial Indifference Bold"/>
              </a:rPr>
              <a:t>Tensions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318724" y="4156221"/>
            <a:ext cx="3937658" cy="764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534C57"/>
                </a:solidFill>
                <a:latin typeface="Glacial Indifference Bold"/>
              </a:rPr>
              <a:t>Surprises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068606" y="5039533"/>
            <a:ext cx="4018609" cy="2472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534C57"/>
                </a:solidFill>
                <a:latin typeface="Glacial Indifference"/>
              </a:rPr>
              <a:t>Brian thought it was hard to find activities to do together to stay engaged with his girlfriend while they were long-distance.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278249" y="5039533"/>
            <a:ext cx="4018609" cy="2967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534C57"/>
                </a:solidFill>
                <a:latin typeface="Glacial Indifference"/>
              </a:rPr>
              <a:t>Brian explained that verbalizing their emotions felt like a hug with the lack of physical affection during long distance.</a:t>
            </a:r>
          </a:p>
          <a:p>
            <a:pPr>
              <a:lnSpc>
                <a:spcPts val="3919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485344" y="3295481"/>
            <a:ext cx="3696052" cy="3696037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6340316" y="2403320"/>
            <a:ext cx="1530495" cy="866643"/>
          </a:xfrm>
          <a:custGeom>
            <a:avLst/>
            <a:gdLst/>
            <a:ahLst/>
            <a:cxnLst/>
            <a:rect r="r" b="b" t="t" l="l"/>
            <a:pathLst>
              <a:path h="866643" w="1530495">
                <a:moveTo>
                  <a:pt x="0" y="0"/>
                </a:moveTo>
                <a:lnTo>
                  <a:pt x="1530495" y="0"/>
                </a:lnTo>
                <a:lnTo>
                  <a:pt x="1530495" y="866643"/>
                </a:lnTo>
                <a:lnTo>
                  <a:pt x="0" y="8666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516653" y="5548022"/>
            <a:ext cx="1309197" cy="1030993"/>
          </a:xfrm>
          <a:custGeom>
            <a:avLst/>
            <a:gdLst/>
            <a:ahLst/>
            <a:cxnLst/>
            <a:rect r="r" b="b" t="t" l="l"/>
            <a:pathLst>
              <a:path h="1030993" w="1309197">
                <a:moveTo>
                  <a:pt x="0" y="0"/>
                </a:moveTo>
                <a:lnTo>
                  <a:pt x="1309197" y="0"/>
                </a:lnTo>
                <a:lnTo>
                  <a:pt x="1309197" y="1030993"/>
                </a:lnTo>
                <a:lnTo>
                  <a:pt x="0" y="10309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259824" y="1949864"/>
            <a:ext cx="5447300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C38063"/>
                </a:solidFill>
                <a:latin typeface="Glacial Indifference Bold"/>
              </a:rPr>
              <a:t>Insight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521300" y="5572346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6516653" y="3591781"/>
            <a:ext cx="10286002" cy="1339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>
                <a:solidFill>
                  <a:srgbClr val="000000"/>
                </a:solidFill>
                <a:latin typeface="Glacial Indifference"/>
              </a:rPr>
              <a:t>Current methods of communication can’t replicate in person interaction that is sought after.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07176" y="5176741"/>
            <a:ext cx="5447300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C38063"/>
                </a:solidFill>
                <a:latin typeface="Glacial Indifference Bold"/>
              </a:rPr>
              <a:t>Need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516653" y="6816946"/>
            <a:ext cx="9988478" cy="1339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>
                <a:solidFill>
                  <a:srgbClr val="000000"/>
                </a:solidFill>
                <a:latin typeface="Glacial Indifference"/>
              </a:rPr>
              <a:t>People in long-distance relationships want to feel like they can </a:t>
            </a:r>
            <a:r>
              <a:rPr lang="en-US" sz="3600">
                <a:solidFill>
                  <a:srgbClr val="000000"/>
                </a:solidFill>
                <a:latin typeface="Glacial Indifference Bold"/>
              </a:rPr>
              <a:t>interact like they do in-person</a:t>
            </a:r>
            <a:r>
              <a:rPr lang="en-US" sz="3600">
                <a:solidFill>
                  <a:srgbClr val="000000"/>
                </a:solidFill>
                <a:latin typeface="Glacial Indifference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817668" y="2818030"/>
            <a:ext cx="4650958" cy="4650940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8838" t="0" r="-24305" b="-3314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7529307" y="5761616"/>
            <a:ext cx="167368" cy="2316480"/>
            <a:chOff x="0" y="0"/>
            <a:chExt cx="44080" cy="61010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4080" cy="610102"/>
            </a:xfrm>
            <a:custGeom>
              <a:avLst/>
              <a:gdLst/>
              <a:ahLst/>
              <a:cxnLst/>
              <a:rect r="r" b="b" t="t" l="l"/>
              <a:pathLst>
                <a:path h="610102" w="44080">
                  <a:moveTo>
                    <a:pt x="0" y="0"/>
                  </a:moveTo>
                  <a:lnTo>
                    <a:pt x="44080" y="0"/>
                  </a:lnTo>
                  <a:lnTo>
                    <a:pt x="44080" y="610102"/>
                  </a:lnTo>
                  <a:lnTo>
                    <a:pt x="0" y="610102"/>
                  </a:ln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928146" y="2342690"/>
            <a:ext cx="3086100" cy="933282"/>
            <a:chOff x="0" y="0"/>
            <a:chExt cx="812800" cy="2458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245803"/>
            </a:xfrm>
            <a:custGeom>
              <a:avLst/>
              <a:gdLst/>
              <a:ahLst/>
              <a:cxnLst/>
              <a:rect r="r" b="b" t="t" l="l"/>
              <a:pathLst>
                <a:path h="245803" w="812800">
                  <a:moveTo>
                    <a:pt x="122901" y="0"/>
                  </a:moveTo>
                  <a:lnTo>
                    <a:pt x="689899" y="0"/>
                  </a:lnTo>
                  <a:cubicBezTo>
                    <a:pt x="722494" y="0"/>
                    <a:pt x="753755" y="12949"/>
                    <a:pt x="776803" y="35997"/>
                  </a:cubicBezTo>
                  <a:cubicBezTo>
                    <a:pt x="799852" y="59045"/>
                    <a:pt x="812800" y="90306"/>
                    <a:pt x="812800" y="122901"/>
                  </a:cubicBezTo>
                  <a:lnTo>
                    <a:pt x="812800" y="122901"/>
                  </a:lnTo>
                  <a:cubicBezTo>
                    <a:pt x="812800" y="155497"/>
                    <a:pt x="799852" y="186757"/>
                    <a:pt x="776803" y="209806"/>
                  </a:cubicBezTo>
                  <a:cubicBezTo>
                    <a:pt x="753755" y="232854"/>
                    <a:pt x="722494" y="245803"/>
                    <a:pt x="689899" y="245803"/>
                  </a:cubicBezTo>
                  <a:lnTo>
                    <a:pt x="122901" y="245803"/>
                  </a:lnTo>
                  <a:cubicBezTo>
                    <a:pt x="90306" y="245803"/>
                    <a:pt x="59045" y="232854"/>
                    <a:pt x="35997" y="209806"/>
                  </a:cubicBezTo>
                  <a:cubicBezTo>
                    <a:pt x="12949" y="186757"/>
                    <a:pt x="0" y="155497"/>
                    <a:pt x="0" y="122901"/>
                  </a:cubicBezTo>
                  <a:lnTo>
                    <a:pt x="0" y="122901"/>
                  </a:lnTo>
                  <a:cubicBezTo>
                    <a:pt x="0" y="90306"/>
                    <a:pt x="12949" y="59045"/>
                    <a:pt x="35997" y="35997"/>
                  </a:cubicBezTo>
                  <a:cubicBezTo>
                    <a:pt x="59045" y="12949"/>
                    <a:pt x="90306" y="0"/>
                    <a:pt x="122901" y="0"/>
                  </a:cubicBezTo>
                  <a:close/>
                </a:path>
              </a:pathLst>
            </a:custGeom>
            <a:solidFill>
              <a:srgbClr val="FFCEA3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00"/>
                </a:lnSpc>
              </a:pPr>
              <a:r>
                <a:rPr lang="en-US" sz="3200">
                  <a:solidFill>
                    <a:srgbClr val="C38063"/>
                  </a:solidFill>
                  <a:latin typeface="Aileron Italics"/>
                </a:rPr>
                <a:t>Family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9537896" y="5083394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7408756" y="4595714"/>
            <a:ext cx="8923373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00"/>
              </a:lnSpc>
            </a:pPr>
            <a:r>
              <a:rPr lang="en-US" sz="3200">
                <a:solidFill>
                  <a:srgbClr val="000000"/>
                </a:solidFill>
                <a:latin typeface="Glacial Indifference"/>
              </a:rPr>
              <a:t>Mother with toddlers, her family on the East Coast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08756" y="2066029"/>
            <a:ext cx="2537935" cy="1209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2"/>
              </a:lnSpc>
              <a:spcBef>
                <a:spcPct val="0"/>
              </a:spcBef>
            </a:pPr>
            <a:r>
              <a:rPr lang="en-US" sz="7001">
                <a:solidFill>
                  <a:srgbClr val="534C57"/>
                </a:solidFill>
                <a:latin typeface="Glacial Indifference Bold"/>
              </a:rPr>
              <a:t>Patty*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408756" y="3362489"/>
            <a:ext cx="821457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534C57"/>
                </a:solidFill>
                <a:latin typeface="Glacial Indifference Bold Italics"/>
              </a:rPr>
              <a:t>30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946377" y="5666366"/>
            <a:ext cx="8343018" cy="2411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00"/>
              </a:lnSpc>
            </a:pPr>
            <a:r>
              <a:rPr lang="en-US" sz="3200">
                <a:solidFill>
                  <a:srgbClr val="C38063"/>
                </a:solidFill>
                <a:latin typeface="Glacial Indifference Italics"/>
              </a:rPr>
              <a:t>“It’s hard for them [her mom and her kids] to have real interactions. I mean, there’s not much for them to do. And if they do talk, they talk very quickly.”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7626" y="165680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AutoShape 5" id="5"/>
          <p:cNvSpPr/>
          <p:nvPr/>
        </p:nvSpPr>
        <p:spPr>
          <a:xfrm>
            <a:off x="197809" y="5116969"/>
            <a:ext cx="19040552" cy="748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9143824" y="171866"/>
            <a:ext cx="0" cy="988439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7581724" y="2495729"/>
            <a:ext cx="3086100" cy="930729"/>
            <a:chOff x="0" y="0"/>
            <a:chExt cx="812800" cy="2451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8600294" y="2665818"/>
            <a:ext cx="108741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Patty*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600950" y="3600450"/>
            <a:ext cx="3086100" cy="308610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664352" y="4464504"/>
            <a:ext cx="99714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SAYS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77338" y="5199289"/>
            <a:ext cx="97117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DOES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163377" y="4464504"/>
            <a:ext cx="1285131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THINKS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425426" y="5199289"/>
            <a:ext cx="101009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FEELS</a:t>
            </a:r>
          </a:p>
        </p:txBody>
      </p: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7600950" y="3600462"/>
            <a:ext cx="3086100" cy="3086088"/>
            <a:chOff x="0" y="0"/>
            <a:chExt cx="6350000" cy="634997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8838" t="0" r="-24305" b="-33144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7791450" y="6838950"/>
            <a:ext cx="3086100" cy="930729"/>
            <a:chOff x="0" y="0"/>
            <a:chExt cx="812800" cy="24513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7600950" y="6838950"/>
            <a:ext cx="3086100" cy="1984142"/>
            <a:chOff x="0" y="0"/>
            <a:chExt cx="812800" cy="52257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522572"/>
            </a:xfrm>
            <a:custGeom>
              <a:avLst/>
              <a:gdLst/>
              <a:ahLst/>
              <a:cxnLst/>
              <a:rect r="r" b="b" t="t" l="l"/>
              <a:pathLst>
                <a:path h="5225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522572"/>
                  </a:lnTo>
                  <a:lnTo>
                    <a:pt x="0" y="522572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8923958" y="7044592"/>
            <a:ext cx="44008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30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538470" y="7594500"/>
            <a:ext cx="3211059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534C57"/>
                </a:solidFill>
                <a:latin typeface="Glacial Indifference"/>
              </a:rPr>
              <a:t>Mother of two toddlers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824598" y="593683"/>
            <a:ext cx="1143000" cy="1139393"/>
            <a:chOff x="0" y="0"/>
            <a:chExt cx="301037" cy="30008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kids were “bouncing around” during Facetime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3893317" y="806344"/>
            <a:ext cx="1287948" cy="1203960"/>
            <a:chOff x="0" y="0"/>
            <a:chExt cx="339213" cy="31709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39213" cy="317092"/>
            </a:xfrm>
            <a:custGeom>
              <a:avLst/>
              <a:gdLst/>
              <a:ahLst/>
              <a:cxnLst/>
              <a:rect r="r" b="b" t="t" l="l"/>
              <a:pathLst>
                <a:path h="317092" w="339213">
                  <a:moveTo>
                    <a:pt x="0" y="0"/>
                  </a:moveTo>
                  <a:lnTo>
                    <a:pt x="339213" y="0"/>
                  </a:lnTo>
                  <a:lnTo>
                    <a:pt x="339213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kids talk so loud “sometimes grandma doesn’t understand them”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5565952" y="387875"/>
            <a:ext cx="1143000" cy="1203960"/>
            <a:chOff x="0" y="0"/>
            <a:chExt cx="301037" cy="31709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 it’s hard for her parents and grandparents to get to know her kids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518501" y="2488715"/>
            <a:ext cx="1143000" cy="1139393"/>
            <a:chOff x="0" y="0"/>
            <a:chExt cx="301037" cy="300087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“I wish there was a way to organize all of them [photos]”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5240079" y="1893749"/>
            <a:ext cx="1143000" cy="1203960"/>
            <a:chOff x="0" y="0"/>
            <a:chExt cx="301037" cy="317092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her husband’s side of the family doesn’t know their children well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3893317" y="3149697"/>
            <a:ext cx="1143000" cy="1139393"/>
            <a:chOff x="0" y="0"/>
            <a:chExt cx="301037" cy="300087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“there’s not much for them to do”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6858118" y="420159"/>
            <a:ext cx="1143000" cy="1139393"/>
            <a:chOff x="0" y="0"/>
            <a:chExt cx="301037" cy="300087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It’s hard for them to have real interaction</a:t>
              </a:r>
              <a:r>
                <a:rPr lang="en-US" sz="1100">
                  <a:solidFill>
                    <a:srgbClr val="000000"/>
                  </a:solidFill>
                  <a:latin typeface="Aileron Italics"/>
                </a:rPr>
                <a:t>s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7150486" y="2010304"/>
            <a:ext cx="1143000" cy="1139393"/>
            <a:chOff x="0" y="0"/>
            <a:chExt cx="301037" cy="300087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“I feel like nowadays you just take so many pictures”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5435986" y="3548951"/>
            <a:ext cx="1143000" cy="1139393"/>
            <a:chOff x="0" y="0"/>
            <a:chExt cx="301037" cy="300087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photos are stored in just her camera roll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2229535" y="883958"/>
            <a:ext cx="1143000" cy="1139393"/>
            <a:chOff x="0" y="0"/>
            <a:chExt cx="301037" cy="300087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parents and extended family live in Maryland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2409993" y="2228159"/>
            <a:ext cx="1283299" cy="1139393"/>
            <a:chOff x="0" y="0"/>
            <a:chExt cx="337988" cy="300087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337988" cy="300087"/>
            </a:xfrm>
            <a:custGeom>
              <a:avLst/>
              <a:gdLst/>
              <a:ahLst/>
              <a:cxnLst/>
              <a:rect r="r" b="b" t="t" l="l"/>
              <a:pathLst>
                <a:path h="300087" w="337988">
                  <a:moveTo>
                    <a:pt x="0" y="0"/>
                  </a:moveTo>
                  <a:lnTo>
                    <a:pt x="337988" y="0"/>
                  </a:lnTo>
                  <a:lnTo>
                    <a:pt x="337988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this way for her parents to get to know her own kids is sufficient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4213004" y="5535823"/>
            <a:ext cx="1143000" cy="1139393"/>
            <a:chOff x="0" y="0"/>
            <a:chExt cx="301037" cy="300087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Talks to her mom every day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2398799" y="5737488"/>
            <a:ext cx="1143000" cy="1139393"/>
            <a:chOff x="0" y="0"/>
            <a:chExt cx="301037" cy="300087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She doesn’t communicate as much with her in-laws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457200" y="7445456"/>
            <a:ext cx="1143000" cy="1139393"/>
            <a:chOff x="0" y="0"/>
            <a:chExt cx="301037" cy="300087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Uses video chat or group chat with friends</a:t>
              </a: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3208424" y="8584848"/>
            <a:ext cx="1143000" cy="1139393"/>
            <a:chOff x="0" y="0"/>
            <a:chExt cx="301037" cy="300087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not organize her photo album</a:t>
              </a: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2750317" y="7205629"/>
            <a:ext cx="1143000" cy="1139393"/>
            <a:chOff x="0" y="0"/>
            <a:chExt cx="301037" cy="300087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76" id="7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Uses Facebook messenger with grandparents</a:t>
              </a: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762460" y="5947520"/>
            <a:ext cx="1143000" cy="1203960"/>
            <a:chOff x="0" y="0"/>
            <a:chExt cx="301037" cy="317092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79" id="7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She sends photos of her kids to her parents once a week</a:t>
              </a: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4861129" y="7020945"/>
            <a:ext cx="1143000" cy="1139393"/>
            <a:chOff x="0" y="0"/>
            <a:chExt cx="301037" cy="300087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82" id="8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Uses video chat or group chat with parents</a:t>
              </a:r>
            </a:p>
          </p:txBody>
        </p:sp>
      </p:grpSp>
      <p:grpSp>
        <p:nvGrpSpPr>
          <p:cNvPr name="Group 83" id="83"/>
          <p:cNvGrpSpPr/>
          <p:nvPr/>
        </p:nvGrpSpPr>
        <p:grpSpPr>
          <a:xfrm rot="0">
            <a:off x="4668579" y="8552565"/>
            <a:ext cx="1143000" cy="1139393"/>
            <a:chOff x="0" y="0"/>
            <a:chExt cx="301037" cy="300087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85" id="8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keep photos of her memories on her phone</a:t>
              </a:r>
            </a:p>
          </p:txBody>
        </p:sp>
      </p:grpSp>
      <p:grpSp>
        <p:nvGrpSpPr>
          <p:cNvPr name="Group 86" id="86"/>
          <p:cNvGrpSpPr/>
          <p:nvPr/>
        </p:nvGrpSpPr>
        <p:grpSpPr>
          <a:xfrm rot="0">
            <a:off x="6376244" y="5856514"/>
            <a:ext cx="1143000" cy="1139393"/>
            <a:chOff x="0" y="0"/>
            <a:chExt cx="301037" cy="300087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88" id="8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Communicates with family on special occasions</a:t>
              </a: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6301080" y="8328349"/>
            <a:ext cx="1143000" cy="1139393"/>
            <a:chOff x="0" y="0"/>
            <a:chExt cx="301037" cy="300087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91" id="9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sends parents photos of interesting events</a:t>
              </a: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1786623" y="8552565"/>
            <a:ext cx="1143000" cy="1139393"/>
            <a:chOff x="0" y="0"/>
            <a:chExt cx="301037" cy="300087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94" id="9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takes pictures of random events to update family</a:t>
              </a: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11018233" y="5737488"/>
            <a:ext cx="1143000" cy="1139393"/>
            <a:chOff x="0" y="0"/>
            <a:chExt cx="301037" cy="300087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Overwhelmed by amount of photos</a:t>
              </a:r>
            </a:p>
          </p:txBody>
        </p:sp>
      </p:grpSp>
      <p:grpSp>
        <p:nvGrpSpPr>
          <p:cNvPr name="Group 98" id="98"/>
          <p:cNvGrpSpPr/>
          <p:nvPr/>
        </p:nvGrpSpPr>
        <p:grpSpPr>
          <a:xfrm rot="0">
            <a:off x="16643929" y="5999389"/>
            <a:ext cx="1108760" cy="1087523"/>
            <a:chOff x="0" y="0"/>
            <a:chExt cx="292019" cy="286426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292019" cy="286426"/>
            </a:xfrm>
            <a:custGeom>
              <a:avLst/>
              <a:gdLst/>
              <a:ahLst/>
              <a:cxnLst/>
              <a:rect r="r" b="b" t="t" l="l"/>
              <a:pathLst>
                <a:path h="286426" w="292019">
                  <a:moveTo>
                    <a:pt x="0" y="0"/>
                  </a:moveTo>
                  <a:lnTo>
                    <a:pt x="292019" y="0"/>
                  </a:lnTo>
                  <a:lnTo>
                    <a:pt x="292019" y="286426"/>
                  </a:lnTo>
                  <a:lnTo>
                    <a:pt x="0" y="286426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00" id="10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mixed feelings on sufficiency</a:t>
              </a:r>
            </a:p>
          </p:txBody>
        </p:sp>
      </p:grpSp>
      <p:grpSp>
        <p:nvGrpSpPr>
          <p:cNvPr name="Group 101" id="101"/>
          <p:cNvGrpSpPr/>
          <p:nvPr/>
        </p:nvGrpSpPr>
        <p:grpSpPr>
          <a:xfrm rot="0">
            <a:off x="10806504" y="7283207"/>
            <a:ext cx="1143000" cy="1661160"/>
            <a:chOff x="0" y="0"/>
            <a:chExt cx="301037" cy="437507"/>
          </a:xfrm>
        </p:grpSpPr>
        <p:sp>
          <p:nvSpPr>
            <p:cNvPr name="Freeform 102" id="102"/>
            <p:cNvSpPr/>
            <p:nvPr/>
          </p:nvSpPr>
          <p:spPr>
            <a:xfrm flipH="false" flipV="false" rot="0">
              <a:off x="0" y="0"/>
              <a:ext cx="301037" cy="437507"/>
            </a:xfrm>
            <a:custGeom>
              <a:avLst/>
              <a:gdLst/>
              <a:ahLst/>
              <a:cxnLst/>
              <a:rect r="r" b="b" t="t" l="l"/>
              <a:pathLst>
                <a:path h="43750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437507"/>
                  </a:lnTo>
                  <a:lnTo>
                    <a:pt x="0" y="43750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03" id="10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frustrated that she cannot get a good interaction between her kids and their grandparents</a:t>
              </a:r>
            </a:p>
          </p:txBody>
        </p:sp>
      </p:grpSp>
      <p:grpSp>
        <p:nvGrpSpPr>
          <p:cNvPr name="Group 104" id="104"/>
          <p:cNvGrpSpPr/>
          <p:nvPr/>
        </p:nvGrpSpPr>
        <p:grpSpPr>
          <a:xfrm rot="0">
            <a:off x="13313758" y="6838950"/>
            <a:ext cx="1143000" cy="1432560"/>
            <a:chOff x="0" y="0"/>
            <a:chExt cx="301037" cy="377300"/>
          </a:xfrm>
        </p:grpSpPr>
        <p:sp>
          <p:nvSpPr>
            <p:cNvPr name="Freeform 105" id="105"/>
            <p:cNvSpPr/>
            <p:nvPr/>
          </p:nvSpPr>
          <p:spPr>
            <a:xfrm flipH="false" flipV="false" rot="0">
              <a:off x="0" y="0"/>
              <a:ext cx="301037" cy="377300"/>
            </a:xfrm>
            <a:custGeom>
              <a:avLst/>
              <a:gdLst/>
              <a:ahLst/>
              <a:cxnLst/>
              <a:rect r="r" b="b" t="t" l="l"/>
              <a:pathLst>
                <a:path h="377300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77300"/>
                  </a:lnTo>
                  <a:lnTo>
                    <a:pt x="0" y="377300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06" id="10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helpless with being able to preserve children’s memories adequately</a:t>
              </a:r>
            </a:p>
          </p:txBody>
        </p:sp>
      </p:grpSp>
      <p:grpSp>
        <p:nvGrpSpPr>
          <p:cNvPr name="Group 107" id="107"/>
          <p:cNvGrpSpPr/>
          <p:nvPr/>
        </p:nvGrpSpPr>
        <p:grpSpPr>
          <a:xfrm rot="0">
            <a:off x="12263829" y="8452485"/>
            <a:ext cx="1143000" cy="1139393"/>
            <a:chOff x="0" y="0"/>
            <a:chExt cx="301037" cy="300087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09" id="109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anxious that her kids will grow up without knowing their grandparents</a:t>
              </a:r>
            </a:p>
          </p:txBody>
        </p:sp>
      </p:grpSp>
      <p:grpSp>
        <p:nvGrpSpPr>
          <p:cNvPr name="Group 110" id="110"/>
          <p:cNvGrpSpPr/>
          <p:nvPr/>
        </p:nvGrpSpPr>
        <p:grpSpPr>
          <a:xfrm rot="0">
            <a:off x="14644474" y="5445755"/>
            <a:ext cx="1143000" cy="1139393"/>
            <a:chOff x="0" y="0"/>
            <a:chExt cx="301037" cy="300087"/>
          </a:xfrm>
        </p:grpSpPr>
        <p:sp>
          <p:nvSpPr>
            <p:cNvPr name="Freeform 111" id="11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12" id="112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disconnected from her in-laws</a:t>
              </a:r>
            </a:p>
          </p:txBody>
        </p:sp>
      </p:grpSp>
      <p:grpSp>
        <p:nvGrpSpPr>
          <p:cNvPr name="Group 113" id="113"/>
          <p:cNvGrpSpPr/>
          <p:nvPr/>
        </p:nvGrpSpPr>
        <p:grpSpPr>
          <a:xfrm rot="0">
            <a:off x="12770657" y="5445755"/>
            <a:ext cx="1235642" cy="1203960"/>
            <a:chOff x="0" y="0"/>
            <a:chExt cx="325437" cy="317092"/>
          </a:xfrm>
        </p:grpSpPr>
        <p:sp>
          <p:nvSpPr>
            <p:cNvPr name="Freeform 114" id="114"/>
            <p:cNvSpPr/>
            <p:nvPr/>
          </p:nvSpPr>
          <p:spPr>
            <a:xfrm flipH="false" flipV="false" rot="0">
              <a:off x="0" y="0"/>
              <a:ext cx="325437" cy="317092"/>
            </a:xfrm>
            <a:custGeom>
              <a:avLst/>
              <a:gdLst/>
              <a:ahLst/>
              <a:cxnLst/>
              <a:rect r="r" b="b" t="t" l="l"/>
              <a:pathLst>
                <a:path h="317092" w="325437">
                  <a:moveTo>
                    <a:pt x="0" y="0"/>
                  </a:moveTo>
                  <a:lnTo>
                    <a:pt x="325437" y="0"/>
                  </a:lnTo>
                  <a:lnTo>
                    <a:pt x="3254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15" id="11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Guilty that she can’t connect her kids with her husband’s parents more</a:t>
              </a:r>
            </a:p>
          </p:txBody>
        </p:sp>
      </p:grpSp>
      <p:grpSp>
        <p:nvGrpSpPr>
          <p:cNvPr name="Group 116" id="116"/>
          <p:cNvGrpSpPr/>
          <p:nvPr/>
        </p:nvGrpSpPr>
        <p:grpSpPr>
          <a:xfrm rot="0">
            <a:off x="16643929" y="8103432"/>
            <a:ext cx="1143000" cy="1139393"/>
            <a:chOff x="0" y="0"/>
            <a:chExt cx="301037" cy="300087"/>
          </a:xfrm>
        </p:grpSpPr>
        <p:sp>
          <p:nvSpPr>
            <p:cNvPr name="Freeform 117" id="11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18" id="11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emotional attachment to photos</a:t>
              </a:r>
            </a:p>
          </p:txBody>
        </p:sp>
      </p:grpSp>
      <p:grpSp>
        <p:nvGrpSpPr>
          <p:cNvPr name="Group 119" id="119"/>
          <p:cNvGrpSpPr/>
          <p:nvPr/>
        </p:nvGrpSpPr>
        <p:grpSpPr>
          <a:xfrm rot="0">
            <a:off x="15418783" y="6699447"/>
            <a:ext cx="1143000" cy="1432560"/>
            <a:chOff x="0" y="0"/>
            <a:chExt cx="301037" cy="377300"/>
          </a:xfrm>
        </p:grpSpPr>
        <p:sp>
          <p:nvSpPr>
            <p:cNvPr name="Freeform 120" id="120"/>
            <p:cNvSpPr/>
            <p:nvPr/>
          </p:nvSpPr>
          <p:spPr>
            <a:xfrm flipH="false" flipV="false" rot="0">
              <a:off x="0" y="0"/>
              <a:ext cx="301037" cy="377300"/>
            </a:xfrm>
            <a:custGeom>
              <a:avLst/>
              <a:gdLst/>
              <a:ahLst/>
              <a:cxnLst/>
              <a:rect r="r" b="b" t="t" l="l"/>
              <a:pathLst>
                <a:path h="377300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77300"/>
                  </a:lnTo>
                  <a:lnTo>
                    <a:pt x="0" y="377300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21" id="12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confused on whether she should be doing more to help kids’ communicate </a:t>
              </a:r>
            </a:p>
          </p:txBody>
        </p:sp>
      </p:grpSp>
      <p:grpSp>
        <p:nvGrpSpPr>
          <p:cNvPr name="Group 122" id="122"/>
          <p:cNvGrpSpPr/>
          <p:nvPr/>
        </p:nvGrpSpPr>
        <p:grpSpPr>
          <a:xfrm rot="0">
            <a:off x="13770958" y="548226"/>
            <a:ext cx="1143000" cy="1203960"/>
            <a:chOff x="0" y="0"/>
            <a:chExt cx="301037" cy="317092"/>
          </a:xfrm>
        </p:grpSpPr>
        <p:sp>
          <p:nvSpPr>
            <p:cNvPr name="Freeform 123" id="123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24" id="12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form of communication is sufficient while kids are young</a:t>
              </a:r>
            </a:p>
          </p:txBody>
        </p:sp>
      </p:grpSp>
      <p:grpSp>
        <p:nvGrpSpPr>
          <p:cNvPr name="Group 125" id="125"/>
          <p:cNvGrpSpPr/>
          <p:nvPr/>
        </p:nvGrpSpPr>
        <p:grpSpPr>
          <a:xfrm rot="0">
            <a:off x="11980161" y="717375"/>
            <a:ext cx="1143000" cy="1139393"/>
            <a:chOff x="0" y="0"/>
            <a:chExt cx="301037" cy="300087"/>
          </a:xfrm>
        </p:grpSpPr>
        <p:sp>
          <p:nvSpPr>
            <p:cNvPr name="Freeform 126" id="12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27" id="12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Interactions are difficult to foster long-distance</a:t>
              </a:r>
            </a:p>
          </p:txBody>
        </p:sp>
      </p:grpSp>
      <p:grpSp>
        <p:nvGrpSpPr>
          <p:cNvPr name="Group 128" id="128"/>
          <p:cNvGrpSpPr/>
          <p:nvPr/>
        </p:nvGrpSpPr>
        <p:grpSpPr>
          <a:xfrm rot="0">
            <a:off x="10968723" y="2028217"/>
            <a:ext cx="1143000" cy="1139393"/>
            <a:chOff x="0" y="0"/>
            <a:chExt cx="301037" cy="300087"/>
          </a:xfrm>
        </p:grpSpPr>
        <p:sp>
          <p:nvSpPr>
            <p:cNvPr name="Freeform 129" id="12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30" id="13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kids are not interested in talking on the phone</a:t>
              </a:r>
            </a:p>
          </p:txBody>
        </p:sp>
      </p:grpSp>
      <p:grpSp>
        <p:nvGrpSpPr>
          <p:cNvPr name="Group 131" id="131"/>
          <p:cNvGrpSpPr/>
          <p:nvPr/>
        </p:nvGrpSpPr>
        <p:grpSpPr>
          <a:xfrm rot="0">
            <a:off x="13012690" y="2228159"/>
            <a:ext cx="1143000" cy="1139393"/>
            <a:chOff x="0" y="0"/>
            <a:chExt cx="301037" cy="300087"/>
          </a:xfrm>
        </p:grpSpPr>
        <p:sp>
          <p:nvSpPr>
            <p:cNvPr name="Freeform 132" id="13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33" id="133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she wishes there was a way to organize the photos</a:t>
              </a:r>
            </a:p>
          </p:txBody>
        </p:sp>
      </p:grpSp>
      <p:grpSp>
        <p:nvGrpSpPr>
          <p:cNvPr name="Group 134" id="134"/>
          <p:cNvGrpSpPr/>
          <p:nvPr/>
        </p:nvGrpSpPr>
        <p:grpSpPr>
          <a:xfrm rot="0">
            <a:off x="10059649" y="391003"/>
            <a:ext cx="1130015" cy="1203960"/>
            <a:chOff x="0" y="0"/>
            <a:chExt cx="297617" cy="317092"/>
          </a:xfrm>
        </p:grpSpPr>
        <p:sp>
          <p:nvSpPr>
            <p:cNvPr name="Freeform 135" id="135"/>
            <p:cNvSpPr/>
            <p:nvPr/>
          </p:nvSpPr>
          <p:spPr>
            <a:xfrm flipH="false" flipV="false" rot="0">
              <a:off x="0" y="0"/>
              <a:ext cx="297617" cy="317092"/>
            </a:xfrm>
            <a:custGeom>
              <a:avLst/>
              <a:gdLst/>
              <a:ahLst/>
              <a:cxnLst/>
              <a:rect r="r" b="b" t="t" l="l"/>
              <a:pathLst>
                <a:path h="317092" w="297617">
                  <a:moveTo>
                    <a:pt x="0" y="0"/>
                  </a:moveTo>
                  <a:lnTo>
                    <a:pt x="297617" y="0"/>
                  </a:lnTo>
                  <a:lnTo>
                    <a:pt x="29761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36" id="13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hard for her parents and grandparents to get to know her kids</a:t>
              </a:r>
            </a:p>
          </p:txBody>
        </p:sp>
      </p:grpSp>
      <p:grpSp>
        <p:nvGrpSpPr>
          <p:cNvPr name="Group 137" id="137"/>
          <p:cNvGrpSpPr/>
          <p:nvPr/>
        </p:nvGrpSpPr>
        <p:grpSpPr>
          <a:xfrm rot="0">
            <a:off x="15215974" y="1687618"/>
            <a:ext cx="1209452" cy="1203960"/>
            <a:chOff x="0" y="0"/>
            <a:chExt cx="318539" cy="317092"/>
          </a:xfrm>
        </p:grpSpPr>
        <p:sp>
          <p:nvSpPr>
            <p:cNvPr name="Freeform 138" id="138"/>
            <p:cNvSpPr/>
            <p:nvPr/>
          </p:nvSpPr>
          <p:spPr>
            <a:xfrm flipH="false" flipV="false" rot="0">
              <a:off x="0" y="0"/>
              <a:ext cx="318539" cy="317092"/>
            </a:xfrm>
            <a:custGeom>
              <a:avLst/>
              <a:gdLst/>
              <a:ahLst/>
              <a:cxnLst/>
              <a:rect r="r" b="b" t="t" l="l"/>
              <a:pathLst>
                <a:path h="317092" w="318539">
                  <a:moveTo>
                    <a:pt x="0" y="0"/>
                  </a:moveTo>
                  <a:lnTo>
                    <a:pt x="318539" y="0"/>
                  </a:lnTo>
                  <a:lnTo>
                    <a:pt x="318539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39" id="13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current form of communication won’t be sufficient when kids grow older</a:t>
              </a:r>
            </a:p>
          </p:txBody>
        </p:sp>
      </p:grpSp>
      <p:grpSp>
        <p:nvGrpSpPr>
          <p:cNvPr name="Group 140" id="140"/>
          <p:cNvGrpSpPr/>
          <p:nvPr/>
        </p:nvGrpSpPr>
        <p:grpSpPr>
          <a:xfrm rot="0">
            <a:off x="16561783" y="475255"/>
            <a:ext cx="1143000" cy="1139393"/>
            <a:chOff x="0" y="0"/>
            <a:chExt cx="301037" cy="300087"/>
          </a:xfrm>
        </p:grpSpPr>
        <p:sp>
          <p:nvSpPr>
            <p:cNvPr name="Freeform 141" id="14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42" id="142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her kids don’t have a close relationship with grandparents</a:t>
              </a:r>
            </a:p>
          </p:txBody>
        </p:sp>
      </p:grpSp>
      <p:grpSp>
        <p:nvGrpSpPr>
          <p:cNvPr name="Group 143" id="143"/>
          <p:cNvGrpSpPr/>
          <p:nvPr/>
        </p:nvGrpSpPr>
        <p:grpSpPr>
          <a:xfrm rot="0">
            <a:off x="16687800" y="2423676"/>
            <a:ext cx="1143000" cy="1203960"/>
            <a:chOff x="0" y="0"/>
            <a:chExt cx="301037" cy="317092"/>
          </a:xfrm>
        </p:grpSpPr>
        <p:sp>
          <p:nvSpPr>
            <p:cNvPr name="Freeform 144" id="144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45" id="14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her memories are mixed with other random noise in her album</a:t>
              </a:r>
            </a:p>
          </p:txBody>
        </p:sp>
      </p:grpSp>
      <p:grpSp>
        <p:nvGrpSpPr>
          <p:cNvPr name="Group 146" id="146"/>
          <p:cNvGrpSpPr/>
          <p:nvPr/>
        </p:nvGrpSpPr>
        <p:grpSpPr>
          <a:xfrm rot="0">
            <a:off x="11540223" y="3548951"/>
            <a:ext cx="1143000" cy="1203960"/>
            <a:chOff x="0" y="0"/>
            <a:chExt cx="301037" cy="317092"/>
          </a:xfrm>
        </p:grpSpPr>
        <p:sp>
          <p:nvSpPr>
            <p:cNvPr name="Freeform 147" id="147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48" id="14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photo album is not the best way to organize her memories</a:t>
              </a:r>
            </a:p>
          </p:txBody>
        </p:sp>
      </p:grpSp>
      <p:grpSp>
        <p:nvGrpSpPr>
          <p:cNvPr name="Group 149" id="149"/>
          <p:cNvGrpSpPr/>
          <p:nvPr/>
        </p:nvGrpSpPr>
        <p:grpSpPr>
          <a:xfrm rot="0">
            <a:off x="14485157" y="3401722"/>
            <a:ext cx="1143000" cy="1139393"/>
            <a:chOff x="0" y="0"/>
            <a:chExt cx="301037" cy="300087"/>
          </a:xfrm>
        </p:grpSpPr>
        <p:sp>
          <p:nvSpPr>
            <p:cNvPr name="Freeform 150" id="15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51" id="151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needs a better way to keep track of her children’s milestones</a:t>
              </a:r>
            </a:p>
          </p:txBody>
        </p:sp>
      </p:grpSp>
      <p:grpSp>
        <p:nvGrpSpPr>
          <p:cNvPr name="Group 152" id="152"/>
          <p:cNvGrpSpPr/>
          <p:nvPr/>
        </p:nvGrpSpPr>
        <p:grpSpPr>
          <a:xfrm rot="0">
            <a:off x="2108668" y="3628107"/>
            <a:ext cx="1283299" cy="1203960"/>
            <a:chOff x="0" y="0"/>
            <a:chExt cx="337988" cy="317092"/>
          </a:xfrm>
        </p:grpSpPr>
        <p:sp>
          <p:nvSpPr>
            <p:cNvPr name="Freeform 153" id="153"/>
            <p:cNvSpPr/>
            <p:nvPr/>
          </p:nvSpPr>
          <p:spPr>
            <a:xfrm flipH="false" flipV="false" rot="0">
              <a:off x="0" y="0"/>
              <a:ext cx="337988" cy="317092"/>
            </a:xfrm>
            <a:custGeom>
              <a:avLst/>
              <a:gdLst/>
              <a:ahLst/>
              <a:cxnLst/>
              <a:rect r="r" b="b" t="t" l="l"/>
              <a:pathLst>
                <a:path h="317092" w="337988">
                  <a:moveTo>
                    <a:pt x="0" y="0"/>
                  </a:moveTo>
                  <a:lnTo>
                    <a:pt x="337988" y="0"/>
                  </a:lnTo>
                  <a:lnTo>
                    <a:pt x="337988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54" id="15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also suggests that this communication may not be sufficient</a:t>
              </a:r>
            </a:p>
          </p:txBody>
        </p:sp>
      </p:grpSp>
      <p:grpSp>
        <p:nvGrpSpPr>
          <p:cNvPr name="Group 155" id="155"/>
          <p:cNvGrpSpPr/>
          <p:nvPr/>
        </p:nvGrpSpPr>
        <p:grpSpPr>
          <a:xfrm rot="0">
            <a:off x="14519397" y="8328349"/>
            <a:ext cx="1108760" cy="1109980"/>
            <a:chOff x="0" y="0"/>
            <a:chExt cx="292019" cy="292340"/>
          </a:xfrm>
        </p:grpSpPr>
        <p:sp>
          <p:nvSpPr>
            <p:cNvPr name="Freeform 156" id="156"/>
            <p:cNvSpPr/>
            <p:nvPr/>
          </p:nvSpPr>
          <p:spPr>
            <a:xfrm flipH="false" flipV="false" rot="0">
              <a:off x="0" y="0"/>
              <a:ext cx="292019" cy="292340"/>
            </a:xfrm>
            <a:custGeom>
              <a:avLst/>
              <a:gdLst/>
              <a:ahLst/>
              <a:cxnLst/>
              <a:rect r="r" b="b" t="t" l="l"/>
              <a:pathLst>
                <a:path h="292340" w="292019">
                  <a:moveTo>
                    <a:pt x="0" y="0"/>
                  </a:moveTo>
                  <a:lnTo>
                    <a:pt x="292019" y="0"/>
                  </a:lnTo>
                  <a:lnTo>
                    <a:pt x="292019" y="292340"/>
                  </a:lnTo>
                  <a:lnTo>
                    <a:pt x="0" y="292340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57" id="15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desire to stay connected to inlaws despite the physical distance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7626" y="165680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AutoShape 5" id="5"/>
          <p:cNvSpPr/>
          <p:nvPr/>
        </p:nvSpPr>
        <p:spPr>
          <a:xfrm>
            <a:off x="197809" y="5116969"/>
            <a:ext cx="19040552" cy="748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9143824" y="171866"/>
            <a:ext cx="0" cy="988439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7581724" y="2495729"/>
            <a:ext cx="3086100" cy="930729"/>
            <a:chOff x="0" y="0"/>
            <a:chExt cx="812800" cy="2451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8600294" y="2665818"/>
            <a:ext cx="108741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Patty*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600950" y="3600450"/>
            <a:ext cx="3086100" cy="308610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664352" y="4464504"/>
            <a:ext cx="99714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SAYS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77338" y="5199289"/>
            <a:ext cx="97117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DOES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163377" y="4464504"/>
            <a:ext cx="1285131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THINKS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425426" y="5199289"/>
            <a:ext cx="101009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FEELS</a:t>
            </a:r>
          </a:p>
        </p:txBody>
      </p: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7600950" y="3600462"/>
            <a:ext cx="3086100" cy="3086088"/>
            <a:chOff x="0" y="0"/>
            <a:chExt cx="6350000" cy="634997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8838" t="0" r="-24305" b="-33144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7791450" y="6838950"/>
            <a:ext cx="3086100" cy="930729"/>
            <a:chOff x="0" y="0"/>
            <a:chExt cx="812800" cy="24513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7600950" y="6838950"/>
            <a:ext cx="3086100" cy="1984142"/>
            <a:chOff x="0" y="0"/>
            <a:chExt cx="812800" cy="52257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522572"/>
            </a:xfrm>
            <a:custGeom>
              <a:avLst/>
              <a:gdLst/>
              <a:ahLst/>
              <a:cxnLst/>
              <a:rect r="r" b="b" t="t" l="l"/>
              <a:pathLst>
                <a:path h="5225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522572"/>
                  </a:lnTo>
                  <a:lnTo>
                    <a:pt x="0" y="522572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8923958" y="7044592"/>
            <a:ext cx="44008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30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538470" y="7594500"/>
            <a:ext cx="3211059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534C57"/>
                </a:solidFill>
                <a:latin typeface="Glacial Indifference"/>
              </a:rPr>
              <a:t>Mother of two toddlers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824598" y="593683"/>
            <a:ext cx="1143000" cy="1139393"/>
            <a:chOff x="0" y="0"/>
            <a:chExt cx="301037" cy="30008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kids were “bouncing around” during Facetime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3893317" y="806344"/>
            <a:ext cx="1287948" cy="1203960"/>
            <a:chOff x="0" y="0"/>
            <a:chExt cx="339213" cy="31709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39213" cy="317092"/>
            </a:xfrm>
            <a:custGeom>
              <a:avLst/>
              <a:gdLst/>
              <a:ahLst/>
              <a:cxnLst/>
              <a:rect r="r" b="b" t="t" l="l"/>
              <a:pathLst>
                <a:path h="317092" w="339213">
                  <a:moveTo>
                    <a:pt x="0" y="0"/>
                  </a:moveTo>
                  <a:lnTo>
                    <a:pt x="339213" y="0"/>
                  </a:lnTo>
                  <a:lnTo>
                    <a:pt x="339213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kids talk so loud “sometimes grandma doesn’t understand them”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5565952" y="387875"/>
            <a:ext cx="1143000" cy="1139393"/>
            <a:chOff x="0" y="0"/>
            <a:chExt cx="301037" cy="300087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 it’s hard for her parents to get to know her kids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518501" y="2488715"/>
            <a:ext cx="1143000" cy="1139393"/>
            <a:chOff x="0" y="0"/>
            <a:chExt cx="301037" cy="300087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“I wish there was a way to organize all of them [photos]”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5240079" y="1893749"/>
            <a:ext cx="1143000" cy="1203960"/>
            <a:chOff x="0" y="0"/>
            <a:chExt cx="301037" cy="317092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her husband’s side of the family doesn’t know their children well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3893317" y="3149697"/>
            <a:ext cx="1143000" cy="1139393"/>
            <a:chOff x="0" y="0"/>
            <a:chExt cx="301037" cy="300087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“there’s not much for them to do”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7375702" y="593683"/>
            <a:ext cx="1143000" cy="1139393"/>
            <a:chOff x="0" y="0"/>
            <a:chExt cx="301037" cy="300087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It’s hard for them to have real interaction</a:t>
              </a:r>
              <a:r>
                <a:rPr lang="en-US" sz="1100">
                  <a:solidFill>
                    <a:srgbClr val="000000"/>
                  </a:solidFill>
                  <a:latin typeface="Aileron Italics"/>
                </a:rPr>
                <a:t>s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7150486" y="2010304"/>
            <a:ext cx="1143000" cy="1139393"/>
            <a:chOff x="0" y="0"/>
            <a:chExt cx="301037" cy="300087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“I feel like nowadays you just take so many pictures”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5435986" y="3548951"/>
            <a:ext cx="1143000" cy="1139393"/>
            <a:chOff x="0" y="0"/>
            <a:chExt cx="301037" cy="300087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photos are stored in just her camera roll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2229535" y="883958"/>
            <a:ext cx="1143000" cy="1139393"/>
            <a:chOff x="0" y="0"/>
            <a:chExt cx="301037" cy="300087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parents and extended family live in Maryland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2409993" y="2228159"/>
            <a:ext cx="1283299" cy="1139393"/>
            <a:chOff x="0" y="0"/>
            <a:chExt cx="337988" cy="300087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337988" cy="300087"/>
            </a:xfrm>
            <a:custGeom>
              <a:avLst/>
              <a:gdLst/>
              <a:ahLst/>
              <a:cxnLst/>
              <a:rect r="r" b="b" t="t" l="l"/>
              <a:pathLst>
                <a:path h="300087" w="337988">
                  <a:moveTo>
                    <a:pt x="0" y="0"/>
                  </a:moveTo>
                  <a:lnTo>
                    <a:pt x="337988" y="0"/>
                  </a:lnTo>
                  <a:lnTo>
                    <a:pt x="337988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this way for her parents to get to know her own kids is sufficient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4213004" y="5535823"/>
            <a:ext cx="1143000" cy="1139393"/>
            <a:chOff x="0" y="0"/>
            <a:chExt cx="301037" cy="300087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Talks to her mom every day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2398799" y="5737488"/>
            <a:ext cx="1143000" cy="1139393"/>
            <a:chOff x="0" y="0"/>
            <a:chExt cx="301037" cy="300087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She doesn’t communicate as much with her in-laws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457200" y="7445456"/>
            <a:ext cx="1143000" cy="1139393"/>
            <a:chOff x="0" y="0"/>
            <a:chExt cx="301037" cy="300087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Uses video chat or group chat with friends</a:t>
              </a: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3208424" y="8584848"/>
            <a:ext cx="1143000" cy="1139393"/>
            <a:chOff x="0" y="0"/>
            <a:chExt cx="301037" cy="300087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not organize her photo album</a:t>
              </a: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2750317" y="7205629"/>
            <a:ext cx="1143000" cy="1139393"/>
            <a:chOff x="0" y="0"/>
            <a:chExt cx="301037" cy="300087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76" id="7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Uses Facebook messenger with grandparents</a:t>
              </a: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762460" y="5947520"/>
            <a:ext cx="1143000" cy="1203960"/>
            <a:chOff x="0" y="0"/>
            <a:chExt cx="301037" cy="317092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79" id="7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She sends photos of her kids to her parents once a week</a:t>
              </a: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4861129" y="7020945"/>
            <a:ext cx="1143000" cy="1139393"/>
            <a:chOff x="0" y="0"/>
            <a:chExt cx="301037" cy="300087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82" id="8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Uses video chat or group chat with parents</a:t>
              </a:r>
            </a:p>
          </p:txBody>
        </p:sp>
      </p:grpSp>
      <p:grpSp>
        <p:nvGrpSpPr>
          <p:cNvPr name="Group 83" id="83"/>
          <p:cNvGrpSpPr/>
          <p:nvPr/>
        </p:nvGrpSpPr>
        <p:grpSpPr>
          <a:xfrm rot="0">
            <a:off x="4668579" y="8552565"/>
            <a:ext cx="1143000" cy="1139393"/>
            <a:chOff x="0" y="0"/>
            <a:chExt cx="301037" cy="300087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85" id="8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keep photos of her memories on her phone</a:t>
              </a:r>
            </a:p>
          </p:txBody>
        </p:sp>
      </p:grpSp>
      <p:grpSp>
        <p:nvGrpSpPr>
          <p:cNvPr name="Group 86" id="86"/>
          <p:cNvGrpSpPr/>
          <p:nvPr/>
        </p:nvGrpSpPr>
        <p:grpSpPr>
          <a:xfrm rot="0">
            <a:off x="6376244" y="5856514"/>
            <a:ext cx="1143000" cy="1139393"/>
            <a:chOff x="0" y="0"/>
            <a:chExt cx="301037" cy="300087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88" id="8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Communicates with family on special occasions</a:t>
              </a: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6301080" y="8328349"/>
            <a:ext cx="1143000" cy="1139393"/>
            <a:chOff x="0" y="0"/>
            <a:chExt cx="301037" cy="300087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91" id="9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sends parents photos of interesting events</a:t>
              </a: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1786623" y="8552565"/>
            <a:ext cx="1143000" cy="1139393"/>
            <a:chOff x="0" y="0"/>
            <a:chExt cx="301037" cy="300087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94" id="9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takes pictures of random events to update family</a:t>
              </a: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11018233" y="5737488"/>
            <a:ext cx="1143000" cy="1139393"/>
            <a:chOff x="0" y="0"/>
            <a:chExt cx="301037" cy="300087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Overwhelmed by amount of photos</a:t>
              </a:r>
            </a:p>
          </p:txBody>
        </p:sp>
      </p:grpSp>
      <p:grpSp>
        <p:nvGrpSpPr>
          <p:cNvPr name="Group 98" id="98"/>
          <p:cNvGrpSpPr/>
          <p:nvPr/>
        </p:nvGrpSpPr>
        <p:grpSpPr>
          <a:xfrm rot="0">
            <a:off x="16643929" y="5999389"/>
            <a:ext cx="1108760" cy="1087523"/>
            <a:chOff x="0" y="0"/>
            <a:chExt cx="292019" cy="286426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292019" cy="286426"/>
            </a:xfrm>
            <a:custGeom>
              <a:avLst/>
              <a:gdLst/>
              <a:ahLst/>
              <a:cxnLst/>
              <a:rect r="r" b="b" t="t" l="l"/>
              <a:pathLst>
                <a:path h="286426" w="292019">
                  <a:moveTo>
                    <a:pt x="0" y="0"/>
                  </a:moveTo>
                  <a:lnTo>
                    <a:pt x="292019" y="0"/>
                  </a:lnTo>
                  <a:lnTo>
                    <a:pt x="292019" y="286426"/>
                  </a:lnTo>
                  <a:lnTo>
                    <a:pt x="0" y="286426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00" id="10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mixed feelings on sufficiency</a:t>
              </a:r>
            </a:p>
          </p:txBody>
        </p:sp>
      </p:grpSp>
      <p:grpSp>
        <p:nvGrpSpPr>
          <p:cNvPr name="Group 101" id="101"/>
          <p:cNvGrpSpPr/>
          <p:nvPr/>
        </p:nvGrpSpPr>
        <p:grpSpPr>
          <a:xfrm rot="0">
            <a:off x="10806504" y="7283207"/>
            <a:ext cx="1143000" cy="1661160"/>
            <a:chOff x="0" y="0"/>
            <a:chExt cx="301037" cy="437507"/>
          </a:xfrm>
        </p:grpSpPr>
        <p:sp>
          <p:nvSpPr>
            <p:cNvPr name="Freeform 102" id="102"/>
            <p:cNvSpPr/>
            <p:nvPr/>
          </p:nvSpPr>
          <p:spPr>
            <a:xfrm flipH="false" flipV="false" rot="0">
              <a:off x="0" y="0"/>
              <a:ext cx="301037" cy="437507"/>
            </a:xfrm>
            <a:custGeom>
              <a:avLst/>
              <a:gdLst/>
              <a:ahLst/>
              <a:cxnLst/>
              <a:rect r="r" b="b" t="t" l="l"/>
              <a:pathLst>
                <a:path h="43750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437507"/>
                  </a:lnTo>
                  <a:lnTo>
                    <a:pt x="0" y="43750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03" id="10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frustrated that she cannot get a good interaction between her kids and their grandparents</a:t>
              </a:r>
            </a:p>
          </p:txBody>
        </p:sp>
      </p:grpSp>
      <p:grpSp>
        <p:nvGrpSpPr>
          <p:cNvPr name="Group 104" id="104"/>
          <p:cNvGrpSpPr/>
          <p:nvPr/>
        </p:nvGrpSpPr>
        <p:grpSpPr>
          <a:xfrm rot="0">
            <a:off x="13313758" y="6838950"/>
            <a:ext cx="1143000" cy="1432560"/>
            <a:chOff x="0" y="0"/>
            <a:chExt cx="301037" cy="377300"/>
          </a:xfrm>
        </p:grpSpPr>
        <p:sp>
          <p:nvSpPr>
            <p:cNvPr name="Freeform 105" id="105"/>
            <p:cNvSpPr/>
            <p:nvPr/>
          </p:nvSpPr>
          <p:spPr>
            <a:xfrm flipH="false" flipV="false" rot="0">
              <a:off x="0" y="0"/>
              <a:ext cx="301037" cy="377300"/>
            </a:xfrm>
            <a:custGeom>
              <a:avLst/>
              <a:gdLst/>
              <a:ahLst/>
              <a:cxnLst/>
              <a:rect r="r" b="b" t="t" l="l"/>
              <a:pathLst>
                <a:path h="377300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77300"/>
                  </a:lnTo>
                  <a:lnTo>
                    <a:pt x="0" y="377300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06" id="10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helpless with being able to preserve children’s memories adequately</a:t>
              </a:r>
            </a:p>
          </p:txBody>
        </p:sp>
      </p:grpSp>
      <p:grpSp>
        <p:nvGrpSpPr>
          <p:cNvPr name="Group 107" id="107"/>
          <p:cNvGrpSpPr/>
          <p:nvPr/>
        </p:nvGrpSpPr>
        <p:grpSpPr>
          <a:xfrm rot="0">
            <a:off x="12263829" y="8462010"/>
            <a:ext cx="1143000" cy="1139393"/>
            <a:chOff x="0" y="0"/>
            <a:chExt cx="301037" cy="300087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09" id="109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anxious that her kids will grow up without knowing their grandparents</a:t>
              </a:r>
            </a:p>
          </p:txBody>
        </p:sp>
      </p:grpSp>
      <p:grpSp>
        <p:nvGrpSpPr>
          <p:cNvPr name="Group 110" id="110"/>
          <p:cNvGrpSpPr/>
          <p:nvPr/>
        </p:nvGrpSpPr>
        <p:grpSpPr>
          <a:xfrm rot="0">
            <a:off x="14644474" y="5445755"/>
            <a:ext cx="1143000" cy="1139393"/>
            <a:chOff x="0" y="0"/>
            <a:chExt cx="301037" cy="300087"/>
          </a:xfrm>
        </p:grpSpPr>
        <p:sp>
          <p:nvSpPr>
            <p:cNvPr name="Freeform 111" id="11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12" id="112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disconnected from her in-laws</a:t>
              </a:r>
            </a:p>
          </p:txBody>
        </p:sp>
      </p:grpSp>
      <p:grpSp>
        <p:nvGrpSpPr>
          <p:cNvPr name="Group 113" id="113"/>
          <p:cNvGrpSpPr/>
          <p:nvPr/>
        </p:nvGrpSpPr>
        <p:grpSpPr>
          <a:xfrm rot="0">
            <a:off x="12770657" y="5445755"/>
            <a:ext cx="1235642" cy="1203960"/>
            <a:chOff x="0" y="0"/>
            <a:chExt cx="325437" cy="317092"/>
          </a:xfrm>
        </p:grpSpPr>
        <p:sp>
          <p:nvSpPr>
            <p:cNvPr name="Freeform 114" id="114"/>
            <p:cNvSpPr/>
            <p:nvPr/>
          </p:nvSpPr>
          <p:spPr>
            <a:xfrm flipH="false" flipV="false" rot="0">
              <a:off x="0" y="0"/>
              <a:ext cx="325437" cy="317092"/>
            </a:xfrm>
            <a:custGeom>
              <a:avLst/>
              <a:gdLst/>
              <a:ahLst/>
              <a:cxnLst/>
              <a:rect r="r" b="b" t="t" l="l"/>
              <a:pathLst>
                <a:path h="317092" w="325437">
                  <a:moveTo>
                    <a:pt x="0" y="0"/>
                  </a:moveTo>
                  <a:lnTo>
                    <a:pt x="325437" y="0"/>
                  </a:lnTo>
                  <a:lnTo>
                    <a:pt x="3254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15" id="11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Guilty that she can’t connect her kids with her husband’s parents more</a:t>
              </a:r>
            </a:p>
          </p:txBody>
        </p:sp>
      </p:grpSp>
      <p:grpSp>
        <p:nvGrpSpPr>
          <p:cNvPr name="Group 116" id="116"/>
          <p:cNvGrpSpPr/>
          <p:nvPr/>
        </p:nvGrpSpPr>
        <p:grpSpPr>
          <a:xfrm rot="0">
            <a:off x="16643929" y="8103432"/>
            <a:ext cx="1143000" cy="1139393"/>
            <a:chOff x="0" y="0"/>
            <a:chExt cx="301037" cy="300087"/>
          </a:xfrm>
        </p:grpSpPr>
        <p:sp>
          <p:nvSpPr>
            <p:cNvPr name="Freeform 117" id="11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18" id="11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emotional attachment to photos</a:t>
              </a:r>
            </a:p>
          </p:txBody>
        </p:sp>
      </p:grpSp>
      <p:grpSp>
        <p:nvGrpSpPr>
          <p:cNvPr name="Group 119" id="119"/>
          <p:cNvGrpSpPr/>
          <p:nvPr/>
        </p:nvGrpSpPr>
        <p:grpSpPr>
          <a:xfrm rot="0">
            <a:off x="15418783" y="6699447"/>
            <a:ext cx="1143000" cy="1432560"/>
            <a:chOff x="0" y="0"/>
            <a:chExt cx="301037" cy="377300"/>
          </a:xfrm>
        </p:grpSpPr>
        <p:sp>
          <p:nvSpPr>
            <p:cNvPr name="Freeform 120" id="120"/>
            <p:cNvSpPr/>
            <p:nvPr/>
          </p:nvSpPr>
          <p:spPr>
            <a:xfrm flipH="false" flipV="false" rot="0">
              <a:off x="0" y="0"/>
              <a:ext cx="301037" cy="377300"/>
            </a:xfrm>
            <a:custGeom>
              <a:avLst/>
              <a:gdLst/>
              <a:ahLst/>
              <a:cxnLst/>
              <a:rect r="r" b="b" t="t" l="l"/>
              <a:pathLst>
                <a:path h="377300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77300"/>
                  </a:lnTo>
                  <a:lnTo>
                    <a:pt x="0" y="377300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21" id="12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confused on whether she should be doing more to help kids’ communicate </a:t>
              </a:r>
            </a:p>
          </p:txBody>
        </p:sp>
      </p:grpSp>
      <p:grpSp>
        <p:nvGrpSpPr>
          <p:cNvPr name="Group 122" id="122"/>
          <p:cNvGrpSpPr/>
          <p:nvPr/>
        </p:nvGrpSpPr>
        <p:grpSpPr>
          <a:xfrm rot="0">
            <a:off x="13770958" y="548226"/>
            <a:ext cx="1143000" cy="1203960"/>
            <a:chOff x="0" y="0"/>
            <a:chExt cx="301037" cy="317092"/>
          </a:xfrm>
        </p:grpSpPr>
        <p:sp>
          <p:nvSpPr>
            <p:cNvPr name="Freeform 123" id="123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24" id="12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form of communication is sufficient while kids are young</a:t>
              </a:r>
            </a:p>
          </p:txBody>
        </p:sp>
      </p:grpSp>
      <p:grpSp>
        <p:nvGrpSpPr>
          <p:cNvPr name="Group 125" id="125"/>
          <p:cNvGrpSpPr/>
          <p:nvPr/>
        </p:nvGrpSpPr>
        <p:grpSpPr>
          <a:xfrm rot="0">
            <a:off x="11980161" y="717375"/>
            <a:ext cx="1143000" cy="1139393"/>
            <a:chOff x="0" y="0"/>
            <a:chExt cx="301037" cy="300087"/>
          </a:xfrm>
        </p:grpSpPr>
        <p:sp>
          <p:nvSpPr>
            <p:cNvPr name="Freeform 126" id="12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27" id="12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Interactions are difficult to foster long-distance</a:t>
              </a:r>
            </a:p>
          </p:txBody>
        </p:sp>
      </p:grpSp>
      <p:grpSp>
        <p:nvGrpSpPr>
          <p:cNvPr name="Group 128" id="128"/>
          <p:cNvGrpSpPr/>
          <p:nvPr/>
        </p:nvGrpSpPr>
        <p:grpSpPr>
          <a:xfrm rot="0">
            <a:off x="10968723" y="2028217"/>
            <a:ext cx="1143000" cy="1139393"/>
            <a:chOff x="0" y="0"/>
            <a:chExt cx="301037" cy="300087"/>
          </a:xfrm>
        </p:grpSpPr>
        <p:sp>
          <p:nvSpPr>
            <p:cNvPr name="Freeform 129" id="12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30" id="13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kids are not interested in talking on the phone</a:t>
              </a:r>
            </a:p>
          </p:txBody>
        </p:sp>
      </p:grpSp>
      <p:grpSp>
        <p:nvGrpSpPr>
          <p:cNvPr name="Group 131" id="131"/>
          <p:cNvGrpSpPr/>
          <p:nvPr/>
        </p:nvGrpSpPr>
        <p:grpSpPr>
          <a:xfrm rot="0">
            <a:off x="13012690" y="2228159"/>
            <a:ext cx="1143000" cy="1139393"/>
            <a:chOff x="0" y="0"/>
            <a:chExt cx="301037" cy="300087"/>
          </a:xfrm>
        </p:grpSpPr>
        <p:sp>
          <p:nvSpPr>
            <p:cNvPr name="Freeform 132" id="13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33" id="133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she wishes there was a way to organize the photos</a:t>
              </a:r>
            </a:p>
          </p:txBody>
        </p:sp>
      </p:grpSp>
      <p:grpSp>
        <p:nvGrpSpPr>
          <p:cNvPr name="Group 134" id="134"/>
          <p:cNvGrpSpPr/>
          <p:nvPr/>
        </p:nvGrpSpPr>
        <p:grpSpPr>
          <a:xfrm rot="0">
            <a:off x="10059649" y="391003"/>
            <a:ext cx="1130015" cy="1203960"/>
            <a:chOff x="0" y="0"/>
            <a:chExt cx="297617" cy="317092"/>
          </a:xfrm>
        </p:grpSpPr>
        <p:sp>
          <p:nvSpPr>
            <p:cNvPr name="Freeform 135" id="135"/>
            <p:cNvSpPr/>
            <p:nvPr/>
          </p:nvSpPr>
          <p:spPr>
            <a:xfrm flipH="false" flipV="false" rot="0">
              <a:off x="0" y="0"/>
              <a:ext cx="297617" cy="317092"/>
            </a:xfrm>
            <a:custGeom>
              <a:avLst/>
              <a:gdLst/>
              <a:ahLst/>
              <a:cxnLst/>
              <a:rect r="r" b="b" t="t" l="l"/>
              <a:pathLst>
                <a:path h="317092" w="297617">
                  <a:moveTo>
                    <a:pt x="0" y="0"/>
                  </a:moveTo>
                  <a:lnTo>
                    <a:pt x="297617" y="0"/>
                  </a:lnTo>
                  <a:lnTo>
                    <a:pt x="29761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36" id="13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hard for her parents and grandparents to get to know her kids</a:t>
              </a:r>
            </a:p>
          </p:txBody>
        </p:sp>
      </p:grpSp>
      <p:grpSp>
        <p:nvGrpSpPr>
          <p:cNvPr name="Group 137" id="137"/>
          <p:cNvGrpSpPr/>
          <p:nvPr/>
        </p:nvGrpSpPr>
        <p:grpSpPr>
          <a:xfrm rot="0">
            <a:off x="15215974" y="1687618"/>
            <a:ext cx="1209452" cy="1203960"/>
            <a:chOff x="0" y="0"/>
            <a:chExt cx="318539" cy="317092"/>
          </a:xfrm>
        </p:grpSpPr>
        <p:sp>
          <p:nvSpPr>
            <p:cNvPr name="Freeform 138" id="138"/>
            <p:cNvSpPr/>
            <p:nvPr/>
          </p:nvSpPr>
          <p:spPr>
            <a:xfrm flipH="false" flipV="false" rot="0">
              <a:off x="0" y="0"/>
              <a:ext cx="318539" cy="317092"/>
            </a:xfrm>
            <a:custGeom>
              <a:avLst/>
              <a:gdLst/>
              <a:ahLst/>
              <a:cxnLst/>
              <a:rect r="r" b="b" t="t" l="l"/>
              <a:pathLst>
                <a:path h="317092" w="318539">
                  <a:moveTo>
                    <a:pt x="0" y="0"/>
                  </a:moveTo>
                  <a:lnTo>
                    <a:pt x="318539" y="0"/>
                  </a:lnTo>
                  <a:lnTo>
                    <a:pt x="318539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39" id="13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current form of communication won’t be sufficient when kids grow older</a:t>
              </a:r>
            </a:p>
          </p:txBody>
        </p:sp>
      </p:grpSp>
      <p:grpSp>
        <p:nvGrpSpPr>
          <p:cNvPr name="Group 140" id="140"/>
          <p:cNvGrpSpPr/>
          <p:nvPr/>
        </p:nvGrpSpPr>
        <p:grpSpPr>
          <a:xfrm rot="0">
            <a:off x="16561783" y="475255"/>
            <a:ext cx="1143000" cy="1139393"/>
            <a:chOff x="0" y="0"/>
            <a:chExt cx="301037" cy="300087"/>
          </a:xfrm>
        </p:grpSpPr>
        <p:sp>
          <p:nvSpPr>
            <p:cNvPr name="Freeform 141" id="14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42" id="142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her kids don’t have a close relationship with grandparents</a:t>
              </a:r>
            </a:p>
          </p:txBody>
        </p:sp>
      </p:grpSp>
      <p:grpSp>
        <p:nvGrpSpPr>
          <p:cNvPr name="Group 143" id="143"/>
          <p:cNvGrpSpPr/>
          <p:nvPr/>
        </p:nvGrpSpPr>
        <p:grpSpPr>
          <a:xfrm rot="0">
            <a:off x="16687800" y="2423676"/>
            <a:ext cx="1143000" cy="1203960"/>
            <a:chOff x="0" y="0"/>
            <a:chExt cx="301037" cy="317092"/>
          </a:xfrm>
        </p:grpSpPr>
        <p:sp>
          <p:nvSpPr>
            <p:cNvPr name="Freeform 144" id="144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45" id="14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her memories are mixed with other random noise in her album</a:t>
              </a:r>
            </a:p>
          </p:txBody>
        </p:sp>
      </p:grpSp>
      <p:grpSp>
        <p:nvGrpSpPr>
          <p:cNvPr name="Group 146" id="146"/>
          <p:cNvGrpSpPr/>
          <p:nvPr/>
        </p:nvGrpSpPr>
        <p:grpSpPr>
          <a:xfrm rot="0">
            <a:off x="11540223" y="3548951"/>
            <a:ext cx="1143000" cy="1203960"/>
            <a:chOff x="0" y="0"/>
            <a:chExt cx="301037" cy="317092"/>
          </a:xfrm>
        </p:grpSpPr>
        <p:sp>
          <p:nvSpPr>
            <p:cNvPr name="Freeform 147" id="147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48" id="14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photo album is not the best way to organize her memories</a:t>
              </a:r>
            </a:p>
          </p:txBody>
        </p:sp>
      </p:grpSp>
      <p:grpSp>
        <p:nvGrpSpPr>
          <p:cNvPr name="Group 149" id="149"/>
          <p:cNvGrpSpPr/>
          <p:nvPr/>
        </p:nvGrpSpPr>
        <p:grpSpPr>
          <a:xfrm rot="0">
            <a:off x="14485157" y="3401722"/>
            <a:ext cx="1143000" cy="1139393"/>
            <a:chOff x="0" y="0"/>
            <a:chExt cx="301037" cy="300087"/>
          </a:xfrm>
        </p:grpSpPr>
        <p:sp>
          <p:nvSpPr>
            <p:cNvPr name="Freeform 150" id="15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51" id="151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needs a better way to keep track of her children’s milestones</a:t>
              </a:r>
            </a:p>
          </p:txBody>
        </p:sp>
      </p:grpSp>
      <p:grpSp>
        <p:nvGrpSpPr>
          <p:cNvPr name="Group 152" id="152"/>
          <p:cNvGrpSpPr/>
          <p:nvPr/>
        </p:nvGrpSpPr>
        <p:grpSpPr>
          <a:xfrm rot="0">
            <a:off x="2108668" y="3628107"/>
            <a:ext cx="1283299" cy="1203960"/>
            <a:chOff x="0" y="0"/>
            <a:chExt cx="337988" cy="317092"/>
          </a:xfrm>
        </p:grpSpPr>
        <p:sp>
          <p:nvSpPr>
            <p:cNvPr name="Freeform 153" id="153"/>
            <p:cNvSpPr/>
            <p:nvPr/>
          </p:nvSpPr>
          <p:spPr>
            <a:xfrm flipH="false" flipV="false" rot="0">
              <a:off x="0" y="0"/>
              <a:ext cx="337988" cy="317092"/>
            </a:xfrm>
            <a:custGeom>
              <a:avLst/>
              <a:gdLst/>
              <a:ahLst/>
              <a:cxnLst/>
              <a:rect r="r" b="b" t="t" l="l"/>
              <a:pathLst>
                <a:path h="317092" w="337988">
                  <a:moveTo>
                    <a:pt x="0" y="0"/>
                  </a:moveTo>
                  <a:lnTo>
                    <a:pt x="337988" y="0"/>
                  </a:lnTo>
                  <a:lnTo>
                    <a:pt x="337988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54" id="15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also suggests that this communication may not be sufficient</a:t>
              </a:r>
            </a:p>
          </p:txBody>
        </p:sp>
      </p:grpSp>
      <p:grpSp>
        <p:nvGrpSpPr>
          <p:cNvPr name="Group 155" id="155"/>
          <p:cNvGrpSpPr/>
          <p:nvPr/>
        </p:nvGrpSpPr>
        <p:grpSpPr>
          <a:xfrm rot="0">
            <a:off x="14519397" y="8328349"/>
            <a:ext cx="1108760" cy="1109980"/>
            <a:chOff x="0" y="0"/>
            <a:chExt cx="292019" cy="292340"/>
          </a:xfrm>
        </p:grpSpPr>
        <p:sp>
          <p:nvSpPr>
            <p:cNvPr name="Freeform 156" id="156"/>
            <p:cNvSpPr/>
            <p:nvPr/>
          </p:nvSpPr>
          <p:spPr>
            <a:xfrm flipH="false" flipV="false" rot="0">
              <a:off x="0" y="0"/>
              <a:ext cx="292019" cy="292340"/>
            </a:xfrm>
            <a:custGeom>
              <a:avLst/>
              <a:gdLst/>
              <a:ahLst/>
              <a:cxnLst/>
              <a:rect r="r" b="b" t="t" l="l"/>
              <a:pathLst>
                <a:path h="292340" w="292019">
                  <a:moveTo>
                    <a:pt x="0" y="0"/>
                  </a:moveTo>
                  <a:lnTo>
                    <a:pt x="292019" y="0"/>
                  </a:lnTo>
                  <a:lnTo>
                    <a:pt x="292019" y="292340"/>
                  </a:lnTo>
                  <a:lnTo>
                    <a:pt x="0" y="292340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57" id="15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desire to stay connected to inlaws despite the physical distance</a:t>
              </a:r>
            </a:p>
          </p:txBody>
        </p:sp>
      </p:grpSp>
      <p:grpSp>
        <p:nvGrpSpPr>
          <p:cNvPr name="Group 158" id="158"/>
          <p:cNvGrpSpPr/>
          <p:nvPr/>
        </p:nvGrpSpPr>
        <p:grpSpPr>
          <a:xfrm rot="0">
            <a:off x="2636924" y="1242523"/>
            <a:ext cx="2667000" cy="2707440"/>
            <a:chOff x="0" y="0"/>
            <a:chExt cx="702420" cy="713071"/>
          </a:xfrm>
        </p:grpSpPr>
        <p:sp>
          <p:nvSpPr>
            <p:cNvPr name="Freeform 159" id="159"/>
            <p:cNvSpPr/>
            <p:nvPr/>
          </p:nvSpPr>
          <p:spPr>
            <a:xfrm flipH="false" flipV="false" rot="0">
              <a:off x="0" y="0"/>
              <a:ext cx="702420" cy="713071"/>
            </a:xfrm>
            <a:custGeom>
              <a:avLst/>
              <a:gdLst/>
              <a:ahLst/>
              <a:cxnLst/>
              <a:rect r="r" b="b" t="t" l="l"/>
              <a:pathLst>
                <a:path h="713071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13071"/>
                  </a:lnTo>
                  <a:lnTo>
                    <a:pt x="0" y="713071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60" id="160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49"/>
                </a:lnSpc>
              </a:pPr>
              <a:r>
                <a:rPr lang="en-US" sz="2299">
                  <a:solidFill>
                    <a:srgbClr val="000000"/>
                  </a:solidFill>
                  <a:latin typeface="Aileron"/>
                </a:rPr>
                <a:t> </a:t>
              </a:r>
              <a:r>
                <a:rPr lang="en-US" sz="2299">
                  <a:solidFill>
                    <a:srgbClr val="000000"/>
                  </a:solidFill>
                  <a:latin typeface="Aileron"/>
                </a:rPr>
                <a:t>it’s hard for her parents to get to know her kids</a:t>
              </a:r>
            </a:p>
          </p:txBody>
        </p:sp>
      </p:grpSp>
      <p:grpSp>
        <p:nvGrpSpPr>
          <p:cNvPr name="Group 161" id="161"/>
          <p:cNvGrpSpPr/>
          <p:nvPr/>
        </p:nvGrpSpPr>
        <p:grpSpPr>
          <a:xfrm rot="0">
            <a:off x="12197448" y="1150206"/>
            <a:ext cx="2667000" cy="2849880"/>
            <a:chOff x="0" y="0"/>
            <a:chExt cx="702420" cy="750586"/>
          </a:xfrm>
        </p:grpSpPr>
        <p:sp>
          <p:nvSpPr>
            <p:cNvPr name="Freeform 162" id="162"/>
            <p:cNvSpPr/>
            <p:nvPr/>
          </p:nvSpPr>
          <p:spPr>
            <a:xfrm flipH="false" flipV="false" rot="0">
              <a:off x="0" y="0"/>
              <a:ext cx="702420" cy="750586"/>
            </a:xfrm>
            <a:custGeom>
              <a:avLst/>
              <a:gdLst/>
              <a:ahLst/>
              <a:cxnLst/>
              <a:rect r="r" b="b" t="t" l="l"/>
              <a:pathLst>
                <a:path h="750586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50586"/>
                  </a:lnTo>
                  <a:lnTo>
                    <a:pt x="0" y="750586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63" id="163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50"/>
                </a:lnSpc>
              </a:pPr>
              <a:r>
                <a:rPr lang="en-US" sz="2100">
                  <a:solidFill>
                    <a:srgbClr val="000000"/>
                  </a:solidFill>
                  <a:latin typeface="Aileron"/>
                </a:rPr>
                <a:t>her kids don’t have a close relationship with grandparents because of the distance and communication methods</a:t>
              </a:r>
            </a:p>
          </p:txBody>
        </p:sp>
      </p:grpSp>
      <p:grpSp>
        <p:nvGrpSpPr>
          <p:cNvPr name="Group 164" id="164"/>
          <p:cNvGrpSpPr/>
          <p:nvPr/>
        </p:nvGrpSpPr>
        <p:grpSpPr>
          <a:xfrm rot="0">
            <a:off x="2636924" y="6324266"/>
            <a:ext cx="2667000" cy="2707440"/>
            <a:chOff x="0" y="0"/>
            <a:chExt cx="702420" cy="713071"/>
          </a:xfrm>
        </p:grpSpPr>
        <p:sp>
          <p:nvSpPr>
            <p:cNvPr name="Freeform 165" id="165"/>
            <p:cNvSpPr/>
            <p:nvPr/>
          </p:nvSpPr>
          <p:spPr>
            <a:xfrm flipH="false" flipV="false" rot="0">
              <a:off x="0" y="0"/>
              <a:ext cx="702420" cy="713071"/>
            </a:xfrm>
            <a:custGeom>
              <a:avLst/>
              <a:gdLst/>
              <a:ahLst/>
              <a:cxnLst/>
              <a:rect r="r" b="b" t="t" l="l"/>
              <a:pathLst>
                <a:path h="713071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13071"/>
                  </a:lnTo>
                  <a:lnTo>
                    <a:pt x="0" y="713071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166" id="166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  <a:r>
                <a:rPr lang="en-US" sz="2000">
                  <a:solidFill>
                    <a:srgbClr val="000000"/>
                  </a:solidFill>
                  <a:latin typeface="Aileron"/>
                </a:rPr>
                <a:t>Uses chat to communicate images of her children’s milestones  with family</a:t>
              </a:r>
            </a:p>
          </p:txBody>
        </p:sp>
      </p:grpSp>
      <p:grpSp>
        <p:nvGrpSpPr>
          <p:cNvPr name="Group 167" id="167"/>
          <p:cNvGrpSpPr/>
          <p:nvPr/>
        </p:nvGrpSpPr>
        <p:grpSpPr>
          <a:xfrm rot="0">
            <a:off x="12227908" y="6480509"/>
            <a:ext cx="2667000" cy="2707440"/>
            <a:chOff x="0" y="0"/>
            <a:chExt cx="702420" cy="713071"/>
          </a:xfrm>
        </p:grpSpPr>
        <p:sp>
          <p:nvSpPr>
            <p:cNvPr name="Freeform 168" id="168"/>
            <p:cNvSpPr/>
            <p:nvPr/>
          </p:nvSpPr>
          <p:spPr>
            <a:xfrm flipH="false" flipV="false" rot="0">
              <a:off x="0" y="0"/>
              <a:ext cx="702420" cy="713071"/>
            </a:xfrm>
            <a:custGeom>
              <a:avLst/>
              <a:gdLst/>
              <a:ahLst/>
              <a:cxnLst/>
              <a:rect r="r" b="b" t="t" l="l"/>
              <a:pathLst>
                <a:path h="713071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13071"/>
                  </a:lnTo>
                  <a:lnTo>
                    <a:pt x="0" y="713071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69" id="169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  <a:r>
                <a:rPr lang="en-US" sz="2000">
                  <a:solidFill>
                    <a:srgbClr val="000000"/>
                  </a:solidFill>
                  <a:latin typeface="Aileron"/>
                </a:rPr>
                <a:t>frustrated that she cannot get a good interaction between her kids and their grandparents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2564829"/>
            <a:ext cx="4824744" cy="6693471"/>
            <a:chOff x="0" y="0"/>
            <a:chExt cx="1270715" cy="17628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715" cy="1762889"/>
            </a:xfrm>
            <a:custGeom>
              <a:avLst/>
              <a:gdLst/>
              <a:ahLst/>
              <a:cxnLst/>
              <a:rect r="r" b="b" t="t" l="l"/>
              <a:pathLst>
                <a:path h="1762889" w="1270715">
                  <a:moveTo>
                    <a:pt x="0" y="0"/>
                  </a:moveTo>
                  <a:lnTo>
                    <a:pt x="1270715" y="0"/>
                  </a:lnTo>
                  <a:lnTo>
                    <a:pt x="1270715" y="1762889"/>
                  </a:lnTo>
                  <a:lnTo>
                    <a:pt x="0" y="1762889"/>
                  </a:lnTo>
                  <a:close/>
                </a:path>
              </a:pathLst>
            </a:custGeom>
            <a:solidFill>
              <a:srgbClr val="C38063">
                <a:alpha val="44706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731628" y="2564829"/>
            <a:ext cx="4824744" cy="6693471"/>
            <a:chOff x="0" y="0"/>
            <a:chExt cx="1270715" cy="176289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70715" cy="1762889"/>
            </a:xfrm>
            <a:custGeom>
              <a:avLst/>
              <a:gdLst/>
              <a:ahLst/>
              <a:cxnLst/>
              <a:rect r="r" b="b" t="t" l="l"/>
              <a:pathLst>
                <a:path h="1762889" w="1270715">
                  <a:moveTo>
                    <a:pt x="0" y="0"/>
                  </a:moveTo>
                  <a:lnTo>
                    <a:pt x="1270715" y="0"/>
                  </a:lnTo>
                  <a:lnTo>
                    <a:pt x="1270715" y="1762889"/>
                  </a:lnTo>
                  <a:lnTo>
                    <a:pt x="0" y="1762889"/>
                  </a:lnTo>
                  <a:close/>
                </a:path>
              </a:pathLst>
            </a:custGeom>
            <a:solidFill>
              <a:srgbClr val="C38063">
                <a:alpha val="44706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426950" y="2564829"/>
            <a:ext cx="4832350" cy="6693471"/>
            <a:chOff x="0" y="0"/>
            <a:chExt cx="1272718" cy="17628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72718" cy="1762889"/>
            </a:xfrm>
            <a:custGeom>
              <a:avLst/>
              <a:gdLst/>
              <a:ahLst/>
              <a:cxnLst/>
              <a:rect r="r" b="b" t="t" l="l"/>
              <a:pathLst>
                <a:path h="1762889" w="1272718">
                  <a:moveTo>
                    <a:pt x="0" y="0"/>
                  </a:moveTo>
                  <a:lnTo>
                    <a:pt x="1272718" y="0"/>
                  </a:lnTo>
                  <a:lnTo>
                    <a:pt x="1272718" y="1762889"/>
                  </a:lnTo>
                  <a:lnTo>
                    <a:pt x="0" y="1762889"/>
                  </a:lnTo>
                  <a:close/>
                </a:path>
              </a:pathLst>
            </a:custGeom>
            <a:solidFill>
              <a:srgbClr val="C38063">
                <a:alpha val="44706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2878947" y="3400895"/>
            <a:ext cx="1124251" cy="578989"/>
          </a:xfrm>
          <a:custGeom>
            <a:avLst/>
            <a:gdLst/>
            <a:ahLst/>
            <a:cxnLst/>
            <a:rect r="r" b="b" t="t" l="l"/>
            <a:pathLst>
              <a:path h="578989" w="1124251">
                <a:moveTo>
                  <a:pt x="0" y="0"/>
                </a:moveTo>
                <a:lnTo>
                  <a:pt x="1124251" y="0"/>
                </a:lnTo>
                <a:lnTo>
                  <a:pt x="1124251" y="578989"/>
                </a:lnTo>
                <a:lnTo>
                  <a:pt x="0" y="578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2878947" y="2821906"/>
            <a:ext cx="1124251" cy="578989"/>
          </a:xfrm>
          <a:custGeom>
            <a:avLst/>
            <a:gdLst/>
            <a:ahLst/>
            <a:cxnLst/>
            <a:rect r="r" b="b" t="t" l="l"/>
            <a:pathLst>
              <a:path h="578989" w="1124251">
                <a:moveTo>
                  <a:pt x="1124251" y="0"/>
                </a:moveTo>
                <a:lnTo>
                  <a:pt x="0" y="0"/>
                </a:lnTo>
                <a:lnTo>
                  <a:pt x="0" y="578989"/>
                </a:lnTo>
                <a:lnTo>
                  <a:pt x="1124251" y="578989"/>
                </a:lnTo>
                <a:lnTo>
                  <a:pt x="112425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632885" y="2821906"/>
            <a:ext cx="1012705" cy="1157978"/>
          </a:xfrm>
          <a:custGeom>
            <a:avLst/>
            <a:gdLst/>
            <a:ahLst/>
            <a:cxnLst/>
            <a:rect r="r" b="b" t="t" l="l"/>
            <a:pathLst>
              <a:path h="1157978" w="1012705">
                <a:moveTo>
                  <a:pt x="0" y="0"/>
                </a:moveTo>
                <a:lnTo>
                  <a:pt x="1012705" y="0"/>
                </a:lnTo>
                <a:lnTo>
                  <a:pt x="1012705" y="1157978"/>
                </a:lnTo>
                <a:lnTo>
                  <a:pt x="0" y="11579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627814" y="2738399"/>
            <a:ext cx="430622" cy="1324992"/>
          </a:xfrm>
          <a:custGeom>
            <a:avLst/>
            <a:gdLst/>
            <a:ahLst/>
            <a:cxnLst/>
            <a:rect r="r" b="b" t="t" l="l"/>
            <a:pathLst>
              <a:path h="1324992" w="430622">
                <a:moveTo>
                  <a:pt x="0" y="0"/>
                </a:moveTo>
                <a:lnTo>
                  <a:pt x="430622" y="0"/>
                </a:lnTo>
                <a:lnTo>
                  <a:pt x="430622" y="1324992"/>
                </a:lnTo>
                <a:lnTo>
                  <a:pt x="0" y="13249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624905" y="582062"/>
            <a:ext cx="13038189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534C57"/>
                </a:solidFill>
                <a:latin typeface="Glacial Indifference Bold"/>
              </a:rPr>
              <a:t>Our Findings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385412" y="4251471"/>
            <a:ext cx="15507651" cy="4250717"/>
            <a:chOff x="0" y="0"/>
            <a:chExt cx="20676868" cy="5667623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115986" y="-57574"/>
              <a:ext cx="5358146" cy="9876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159"/>
                </a:lnSpc>
              </a:pPr>
              <a:r>
                <a:rPr lang="en-US" sz="4399">
                  <a:solidFill>
                    <a:srgbClr val="534C57"/>
                  </a:solidFill>
                  <a:latin typeface="Glacial Indifference Bold"/>
                </a:rPr>
                <a:t>Contradictions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8005219" y="-95250"/>
              <a:ext cx="4787486" cy="9876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534C57"/>
                  </a:solidFill>
                  <a:latin typeface="Glacial Indifference Bold"/>
                </a:rPr>
                <a:t>Tensions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15372690" y="-95250"/>
              <a:ext cx="5250211" cy="9876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534C57"/>
                  </a:solidFill>
                  <a:latin typeface="Glacial Indifference Bold"/>
                </a:rPr>
                <a:t>Surprises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1072974"/>
              <a:ext cx="5590117" cy="45946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534C57"/>
                  </a:solidFill>
                  <a:latin typeface="Glacial Indifference"/>
                </a:rPr>
                <a:t>Patty says that her current communication with her long-distance family is sufficient, but she also says it may not be sufficient because she wishes they had more interaction.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7719889" y="1072974"/>
              <a:ext cx="5358146" cy="3934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534C57"/>
                  </a:solidFill>
                  <a:latin typeface="Glacial Indifference"/>
                </a:rPr>
                <a:t>Patty wants her children to know their grandparents on both sides of the family, but she doesn’t really interact with her in-laws.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15318723" y="1072974"/>
              <a:ext cx="5358146" cy="45946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534C57"/>
                  </a:solidFill>
                  <a:latin typeface="Glacial Indifference"/>
                </a:rPr>
                <a:t>Patty thinks that video chat is sufficient given her children’s young age, but her children are in an age where they need nurture and connection from their family.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485344" y="3295481"/>
            <a:ext cx="3696052" cy="3696037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3460" t="0" r="-36215" b="-49676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6181589" y="1667207"/>
            <a:ext cx="1530495" cy="866643"/>
          </a:xfrm>
          <a:custGeom>
            <a:avLst/>
            <a:gdLst/>
            <a:ahLst/>
            <a:cxnLst/>
            <a:rect r="r" b="b" t="t" l="l"/>
            <a:pathLst>
              <a:path h="866643" w="1530495">
                <a:moveTo>
                  <a:pt x="0" y="0"/>
                </a:moveTo>
                <a:lnTo>
                  <a:pt x="1530496" y="0"/>
                </a:lnTo>
                <a:lnTo>
                  <a:pt x="1530496" y="866643"/>
                </a:lnTo>
                <a:lnTo>
                  <a:pt x="0" y="8666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357927" y="5447764"/>
            <a:ext cx="1309197" cy="1030993"/>
          </a:xfrm>
          <a:custGeom>
            <a:avLst/>
            <a:gdLst/>
            <a:ahLst/>
            <a:cxnLst/>
            <a:rect r="r" b="b" t="t" l="l"/>
            <a:pathLst>
              <a:path h="1030993" w="1309197">
                <a:moveTo>
                  <a:pt x="0" y="0"/>
                </a:moveTo>
                <a:lnTo>
                  <a:pt x="1309197" y="0"/>
                </a:lnTo>
                <a:lnTo>
                  <a:pt x="1309197" y="1030993"/>
                </a:lnTo>
                <a:lnTo>
                  <a:pt x="0" y="10309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101098" y="1213751"/>
            <a:ext cx="5447300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C38063"/>
                </a:solidFill>
                <a:latin typeface="Glacial Indifference Bold"/>
              </a:rPr>
              <a:t>Insight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521300" y="5214032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6357927" y="6666642"/>
            <a:ext cx="10901373" cy="2025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>
                <a:solidFill>
                  <a:srgbClr val="000000"/>
                </a:solidFill>
                <a:latin typeface="Glacial Indifference"/>
              </a:rPr>
              <a:t>Parents want their </a:t>
            </a:r>
            <a:r>
              <a:rPr lang="en-US" sz="3600">
                <a:solidFill>
                  <a:srgbClr val="000000"/>
                </a:solidFill>
                <a:latin typeface="Glacial Indifference Bold"/>
              </a:rPr>
              <a:t>long-distance families to be involved in their childrens’ lives</a:t>
            </a:r>
            <a:r>
              <a:rPr lang="en-US" sz="3600">
                <a:solidFill>
                  <a:srgbClr val="000000"/>
                </a:solidFill>
                <a:latin typeface="Glacial Indifference"/>
              </a:rPr>
              <a:t> even without in-person interaction.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648449" y="5076483"/>
            <a:ext cx="5447300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C38063"/>
                </a:solidFill>
                <a:latin typeface="Glacial Indifference Bold"/>
              </a:rPr>
              <a:t>Need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357927" y="2832393"/>
            <a:ext cx="10286002" cy="2025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>
                <a:solidFill>
                  <a:srgbClr val="000000"/>
                </a:solidFill>
                <a:latin typeface="Glacial Indifference"/>
              </a:rPr>
              <a:t>People want their children to have a strong connection with their grandparents and/or extended family.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866616" y="2842504"/>
            <a:ext cx="4602010" cy="4601992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4012" t="-14012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7529307" y="6549701"/>
            <a:ext cx="167368" cy="1265700"/>
            <a:chOff x="0" y="0"/>
            <a:chExt cx="44080" cy="33335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4080" cy="333353"/>
            </a:xfrm>
            <a:custGeom>
              <a:avLst/>
              <a:gdLst/>
              <a:ahLst/>
              <a:cxnLst/>
              <a:rect r="r" b="b" t="t" l="l"/>
              <a:pathLst>
                <a:path h="333353" w="44080">
                  <a:moveTo>
                    <a:pt x="0" y="0"/>
                  </a:moveTo>
                  <a:lnTo>
                    <a:pt x="44080" y="0"/>
                  </a:lnTo>
                  <a:lnTo>
                    <a:pt x="44080" y="333353"/>
                  </a:lnTo>
                  <a:lnTo>
                    <a:pt x="0" y="333353"/>
                  </a:lnTo>
                  <a:close/>
                </a:path>
              </a:pathLst>
            </a:custGeom>
            <a:solidFill>
              <a:srgbClr val="C3806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417879" y="2538492"/>
            <a:ext cx="3086100" cy="933282"/>
            <a:chOff x="0" y="0"/>
            <a:chExt cx="812800" cy="2458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245803"/>
            </a:xfrm>
            <a:custGeom>
              <a:avLst/>
              <a:gdLst/>
              <a:ahLst/>
              <a:cxnLst/>
              <a:rect r="r" b="b" t="t" l="l"/>
              <a:pathLst>
                <a:path h="245803" w="812800">
                  <a:moveTo>
                    <a:pt x="122901" y="0"/>
                  </a:moveTo>
                  <a:lnTo>
                    <a:pt x="689899" y="0"/>
                  </a:lnTo>
                  <a:cubicBezTo>
                    <a:pt x="722494" y="0"/>
                    <a:pt x="753755" y="12949"/>
                    <a:pt x="776803" y="35997"/>
                  </a:cubicBezTo>
                  <a:cubicBezTo>
                    <a:pt x="799852" y="59045"/>
                    <a:pt x="812800" y="90306"/>
                    <a:pt x="812800" y="122901"/>
                  </a:cubicBezTo>
                  <a:lnTo>
                    <a:pt x="812800" y="122901"/>
                  </a:lnTo>
                  <a:cubicBezTo>
                    <a:pt x="812800" y="155497"/>
                    <a:pt x="799852" y="186757"/>
                    <a:pt x="776803" y="209806"/>
                  </a:cubicBezTo>
                  <a:cubicBezTo>
                    <a:pt x="753755" y="232854"/>
                    <a:pt x="722494" y="245803"/>
                    <a:pt x="689899" y="245803"/>
                  </a:cubicBezTo>
                  <a:lnTo>
                    <a:pt x="122901" y="245803"/>
                  </a:lnTo>
                  <a:cubicBezTo>
                    <a:pt x="90306" y="245803"/>
                    <a:pt x="59045" y="232854"/>
                    <a:pt x="35997" y="209806"/>
                  </a:cubicBezTo>
                  <a:cubicBezTo>
                    <a:pt x="12949" y="186757"/>
                    <a:pt x="0" y="155497"/>
                    <a:pt x="0" y="122901"/>
                  </a:cubicBezTo>
                  <a:lnTo>
                    <a:pt x="0" y="122901"/>
                  </a:lnTo>
                  <a:cubicBezTo>
                    <a:pt x="0" y="90306"/>
                    <a:pt x="12949" y="59045"/>
                    <a:pt x="35997" y="35997"/>
                  </a:cubicBezTo>
                  <a:cubicBezTo>
                    <a:pt x="59045" y="12949"/>
                    <a:pt x="90306" y="0"/>
                    <a:pt x="122901" y="0"/>
                  </a:cubicBezTo>
                  <a:close/>
                </a:path>
              </a:pathLst>
            </a:custGeom>
            <a:solidFill>
              <a:srgbClr val="FFCEA3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00"/>
                </a:lnSpc>
              </a:pPr>
              <a:r>
                <a:rPr lang="en-US" sz="3200">
                  <a:solidFill>
                    <a:srgbClr val="C38063"/>
                  </a:solidFill>
                  <a:latin typeface="Aileron Italics"/>
                </a:rPr>
                <a:t>Romantic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9537896" y="5346089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7529307" y="4838532"/>
            <a:ext cx="8923373" cy="1192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00"/>
              </a:lnSpc>
            </a:pPr>
            <a:r>
              <a:rPr lang="en-US" sz="3200">
                <a:solidFill>
                  <a:srgbClr val="000000"/>
                </a:solidFill>
                <a:latin typeface="Glacial Indifference"/>
              </a:rPr>
              <a:t>Stanford undergraduate student with failed international LDR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69302" y="2328724"/>
            <a:ext cx="2692680" cy="1209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2"/>
              </a:lnSpc>
              <a:spcBef>
                <a:spcPct val="0"/>
              </a:spcBef>
            </a:pPr>
            <a:r>
              <a:rPr lang="en-US" sz="7001">
                <a:solidFill>
                  <a:srgbClr val="534C57"/>
                </a:solidFill>
                <a:latin typeface="Glacial Indifference Bold"/>
              </a:rPr>
              <a:t>Kevin*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511522" y="3625184"/>
            <a:ext cx="615925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534C57"/>
                </a:solidFill>
                <a:latin typeface="Glacial Indifference Bold Italics"/>
              </a:rPr>
              <a:t>19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946377" y="6538661"/>
            <a:ext cx="8343018" cy="1192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00"/>
              </a:lnSpc>
            </a:pPr>
            <a:r>
              <a:rPr lang="en-US" sz="3200">
                <a:solidFill>
                  <a:srgbClr val="C38063"/>
                </a:solidFill>
                <a:latin typeface="Glacial Indifference Italics"/>
              </a:rPr>
              <a:t>“Communication, that exchange of happiness, sort of dropped a lot in long distance”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7626" y="165680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AutoShape 5" id="5"/>
          <p:cNvSpPr/>
          <p:nvPr/>
        </p:nvSpPr>
        <p:spPr>
          <a:xfrm>
            <a:off x="197809" y="5116969"/>
            <a:ext cx="178801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9143824" y="171866"/>
            <a:ext cx="0" cy="988439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7581724" y="6692196"/>
            <a:ext cx="3086100" cy="930729"/>
            <a:chOff x="0" y="0"/>
            <a:chExt cx="812800" cy="2451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05516" y="420159"/>
            <a:ext cx="1399945" cy="1395527"/>
            <a:chOff x="0" y="0"/>
            <a:chExt cx="301037" cy="30008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Values deep conversations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3816034" y="420159"/>
            <a:ext cx="1399945" cy="1395527"/>
            <a:chOff x="0" y="0"/>
            <a:chExt cx="301037" cy="3000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“just chit chatting about really trivial stuff”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5558360" y="832632"/>
            <a:ext cx="1399945" cy="1395527"/>
            <a:chOff x="0" y="0"/>
            <a:chExt cx="301037" cy="30008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therapy (the emotion wheel) was helpful in identify his emotions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05516" y="2513682"/>
            <a:ext cx="1399945" cy="1432560"/>
            <a:chOff x="0" y="0"/>
            <a:chExt cx="301037" cy="3080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01037" cy="308050"/>
            </a:xfrm>
            <a:custGeom>
              <a:avLst/>
              <a:gdLst/>
              <a:ahLst/>
              <a:cxnLst/>
              <a:rect r="r" b="b" t="t" l="l"/>
              <a:pathLst>
                <a:path h="308050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8050"/>
                  </a:lnTo>
                  <a:lnTo>
                    <a:pt x="0" y="308050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Communication and empathy issues became exacerbated through long distance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3902305" y="2042513"/>
            <a:ext cx="1453699" cy="1395527"/>
            <a:chOff x="0" y="0"/>
            <a:chExt cx="312596" cy="30008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12596" cy="300087"/>
            </a:xfrm>
            <a:custGeom>
              <a:avLst/>
              <a:gdLst/>
              <a:ahLst/>
              <a:cxnLst/>
              <a:rect r="r" b="b" t="t" l="l"/>
              <a:pathLst>
                <a:path h="300087" w="312596">
                  <a:moveTo>
                    <a:pt x="0" y="0"/>
                  </a:moveTo>
                  <a:lnTo>
                    <a:pt x="312596" y="0"/>
                  </a:lnTo>
                  <a:lnTo>
                    <a:pt x="312596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Had inherent communication differences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2136100" y="3167610"/>
            <a:ext cx="1399945" cy="1738630"/>
            <a:chOff x="0" y="0"/>
            <a:chExt cx="301037" cy="37386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01037" cy="373866"/>
            </a:xfrm>
            <a:custGeom>
              <a:avLst/>
              <a:gdLst/>
              <a:ahLst/>
              <a:cxnLst/>
              <a:rect r="r" b="b" t="t" l="l"/>
              <a:pathLst>
                <a:path h="373866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73866"/>
                  </a:lnTo>
                  <a:lnTo>
                    <a:pt x="0" y="373866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“I admit that I am not the person to have like, really high level of empathy. But at least I can offer hugs, right? But I cannot offer hugs, over FaceTime”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148805" y="445714"/>
            <a:ext cx="1747369" cy="1738630"/>
            <a:chOff x="0" y="0"/>
            <a:chExt cx="375745" cy="37386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75745" cy="373866"/>
            </a:xfrm>
            <a:custGeom>
              <a:avLst/>
              <a:gdLst/>
              <a:ahLst/>
              <a:cxnLst/>
              <a:rect r="r" b="b" t="t" l="l"/>
              <a:pathLst>
                <a:path h="373866" w="375745">
                  <a:moveTo>
                    <a:pt x="0" y="0"/>
                  </a:moveTo>
                  <a:lnTo>
                    <a:pt x="375745" y="0"/>
                  </a:lnTo>
                  <a:lnTo>
                    <a:pt x="375745" y="373866"/>
                  </a:lnTo>
                  <a:lnTo>
                    <a:pt x="0" y="373866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(of emotional wheel) “it tells you like how to identify precisely locate your emotion in a big wheelbase...that helped me a lot because I was not able to express my emotions correctly”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4213004" y="5535823"/>
            <a:ext cx="1143000" cy="1139393"/>
            <a:chOff x="0" y="0"/>
            <a:chExt cx="301037" cy="30008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Takes walks and exercises to clear his mind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398799" y="5737488"/>
            <a:ext cx="1143000" cy="1139393"/>
            <a:chOff x="0" y="0"/>
            <a:chExt cx="301037" cy="30008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rationally discussed why relationship didn’t work out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136100" y="1315029"/>
            <a:ext cx="1399945" cy="1395527"/>
            <a:chOff x="0" y="0"/>
            <a:chExt cx="301037" cy="30008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Facetime didn’t allow for meaningful conversations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205488" y="7277413"/>
            <a:ext cx="1143000" cy="1139393"/>
            <a:chOff x="0" y="0"/>
            <a:chExt cx="301037" cy="30008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preferred video chatting (”80% of the time”)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2588795" y="8584848"/>
            <a:ext cx="1143000" cy="1139393"/>
            <a:chOff x="0" y="0"/>
            <a:chExt cx="301037" cy="30008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texted when FT was not possible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3330805" y="7053229"/>
            <a:ext cx="1143000" cy="1139393"/>
            <a:chOff x="0" y="0"/>
            <a:chExt cx="301037" cy="30008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flew to Paris for 20 days to visit gf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762460" y="5947520"/>
            <a:ext cx="1143000" cy="1139393"/>
            <a:chOff x="0" y="0"/>
            <a:chExt cx="301037" cy="30008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Used to facetime 3-4 hours a day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4861129" y="7020945"/>
            <a:ext cx="1143000" cy="1203960"/>
            <a:chOff x="0" y="0"/>
            <a:chExt cx="301037" cy="317092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Learned to talk through his emotions with an emotion wheel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4103270" y="8552565"/>
            <a:ext cx="1143000" cy="1203960"/>
            <a:chOff x="0" y="0"/>
            <a:chExt cx="301037" cy="317092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Spent about the same time talking with his gf per day as before LD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6376244" y="5856514"/>
            <a:ext cx="1143000" cy="1203960"/>
            <a:chOff x="0" y="0"/>
            <a:chExt cx="301037" cy="317092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Went to therapy to better understand his emotions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6301080" y="8328349"/>
            <a:ext cx="1143000" cy="1139393"/>
            <a:chOff x="0" y="0"/>
            <a:chExt cx="301037" cy="30008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Hesitated to share this experience with friends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3770958" y="548226"/>
            <a:ext cx="1143000" cy="1139393"/>
            <a:chOff x="0" y="0"/>
            <a:chExt cx="301037" cy="30008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relationship veered away from original purpose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1980161" y="717375"/>
            <a:ext cx="1143000" cy="1139393"/>
            <a:chOff x="0" y="0"/>
            <a:chExt cx="301037" cy="300087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he was unable to provide the verbal support his gf needed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0968723" y="2028217"/>
            <a:ext cx="1143000" cy="1139393"/>
            <a:chOff x="0" y="0"/>
            <a:chExt cx="301037" cy="300087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It’s hard to understand gf feelings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1540223" y="3523775"/>
            <a:ext cx="1143000" cy="1139393"/>
            <a:chOff x="0" y="0"/>
            <a:chExt cx="301037" cy="300087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friends would judge him for the situation he is in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3012690" y="2228159"/>
            <a:ext cx="1143000" cy="1319530"/>
            <a:chOff x="0" y="0"/>
            <a:chExt cx="301037" cy="347531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301037" cy="347531"/>
            </a:xfrm>
            <a:custGeom>
              <a:avLst/>
              <a:gdLst/>
              <a:ahLst/>
              <a:cxnLst/>
              <a:rect r="r" b="b" t="t" l="l"/>
              <a:pathLst>
                <a:path h="347531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47531"/>
                  </a:lnTo>
                  <a:lnTo>
                    <a:pt x="0" y="347531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“But I'm FaceTime only possible way just communicating. That's really bad.” 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0059649" y="391003"/>
            <a:ext cx="1130015" cy="1203960"/>
            <a:chOff x="0" y="0"/>
            <a:chExt cx="297617" cy="317092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297617" cy="317092"/>
            </a:xfrm>
            <a:custGeom>
              <a:avLst/>
              <a:gdLst/>
              <a:ahLst/>
              <a:cxnLst/>
              <a:rect r="r" b="b" t="t" l="l"/>
              <a:pathLst>
                <a:path h="317092" w="297617">
                  <a:moveTo>
                    <a:pt x="0" y="0"/>
                  </a:moveTo>
                  <a:lnTo>
                    <a:pt x="297617" y="0"/>
                  </a:lnTo>
                  <a:lnTo>
                    <a:pt x="29761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Doesn’t consider himself an empathetic guy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5282426" y="1687618"/>
            <a:ext cx="1143000" cy="1139393"/>
            <a:chOff x="0" y="0"/>
            <a:chExt cx="301037" cy="300087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relationship didn’t bring him fulfillment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14485157" y="3376546"/>
            <a:ext cx="1143000" cy="1139393"/>
            <a:chOff x="0" y="0"/>
            <a:chExt cx="301037" cy="300087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Precious time was wasted with updates about day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6561783" y="475255"/>
            <a:ext cx="1143000" cy="1139393"/>
            <a:chOff x="0" y="0"/>
            <a:chExt cx="301037" cy="300087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there’s not enough time to spend together because of time difference 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6687800" y="2423676"/>
            <a:ext cx="1143000" cy="1139393"/>
            <a:chOff x="0" y="0"/>
            <a:chExt cx="301037" cy="300087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it’s easier to give a hug than to offer words of affirmation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11018233" y="5737488"/>
            <a:ext cx="1143000" cy="1139393"/>
            <a:chOff x="0" y="0"/>
            <a:chExt cx="301037" cy="300087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Felt frustrated that he couldn’t have deep conversations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16643929" y="5999389"/>
            <a:ext cx="1108760" cy="1109980"/>
            <a:chOff x="0" y="0"/>
            <a:chExt cx="292019" cy="292340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292019" cy="292340"/>
            </a:xfrm>
            <a:custGeom>
              <a:avLst/>
              <a:gdLst/>
              <a:ahLst/>
              <a:cxnLst/>
              <a:rect r="r" b="b" t="t" l="l"/>
              <a:pathLst>
                <a:path h="292340" w="292019">
                  <a:moveTo>
                    <a:pt x="0" y="0"/>
                  </a:moveTo>
                  <a:lnTo>
                    <a:pt x="292019" y="0"/>
                  </a:lnTo>
                  <a:lnTo>
                    <a:pt x="292019" y="292340"/>
                  </a:lnTo>
                  <a:lnTo>
                    <a:pt x="0" y="292340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unfulfilled because his emotional needs were not met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10806504" y="7315490"/>
            <a:ext cx="1230807" cy="1139393"/>
            <a:chOff x="0" y="0"/>
            <a:chExt cx="324163" cy="300087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324163" cy="300087"/>
            </a:xfrm>
            <a:custGeom>
              <a:avLst/>
              <a:gdLst/>
              <a:ahLst/>
              <a:cxnLst/>
              <a:rect r="r" b="b" t="t" l="l"/>
              <a:pathLst>
                <a:path h="300087" w="324163">
                  <a:moveTo>
                    <a:pt x="0" y="0"/>
                  </a:moveTo>
                  <a:lnTo>
                    <a:pt x="324163" y="0"/>
                  </a:lnTo>
                  <a:lnTo>
                    <a:pt x="324163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annoyed that time zone made it hard to update each other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13199458" y="6964040"/>
            <a:ext cx="1143000" cy="1139393"/>
            <a:chOff x="0" y="0"/>
            <a:chExt cx="301037" cy="300087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nostalgic about past deep conversations in person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13913657" y="8552565"/>
            <a:ext cx="1302317" cy="1203960"/>
            <a:chOff x="0" y="0"/>
            <a:chExt cx="342997" cy="317092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342997" cy="317092"/>
            </a:xfrm>
            <a:custGeom>
              <a:avLst/>
              <a:gdLst/>
              <a:ahLst/>
              <a:cxnLst/>
              <a:rect r="r" b="b" t="t" l="l"/>
              <a:pathLst>
                <a:path h="317092" w="342997">
                  <a:moveTo>
                    <a:pt x="0" y="0"/>
                  </a:moveTo>
                  <a:lnTo>
                    <a:pt x="342997" y="0"/>
                  </a:lnTo>
                  <a:lnTo>
                    <a:pt x="34299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08" id="10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disappointed conversations became mundane over video chatting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12256386" y="8328349"/>
            <a:ext cx="1143000" cy="1139393"/>
            <a:chOff x="0" y="0"/>
            <a:chExt cx="301037" cy="300087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bored about trivial conversations over facetime</a:t>
              </a: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14644474" y="5445755"/>
            <a:ext cx="1143000" cy="1139393"/>
            <a:chOff x="0" y="0"/>
            <a:chExt cx="301037" cy="300087"/>
          </a:xfrm>
        </p:grpSpPr>
        <p:sp>
          <p:nvSpPr>
            <p:cNvPr name="Freeform 113" id="11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14" id="11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rushed that he could only share highlights of his day due to limited time</a:t>
              </a:r>
            </a:p>
          </p:txBody>
        </p:sp>
      </p:grpSp>
      <p:grpSp>
        <p:nvGrpSpPr>
          <p:cNvPr name="Group 115" id="115"/>
          <p:cNvGrpSpPr/>
          <p:nvPr/>
        </p:nvGrpSpPr>
        <p:grpSpPr>
          <a:xfrm rot="0">
            <a:off x="12683223" y="5397409"/>
            <a:ext cx="1143000" cy="1203960"/>
            <a:chOff x="0" y="0"/>
            <a:chExt cx="301037" cy="317092"/>
          </a:xfrm>
        </p:grpSpPr>
        <p:sp>
          <p:nvSpPr>
            <p:cNvPr name="Freeform 116" id="116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17" id="11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useless because cannot convey love language due to distance</a:t>
              </a:r>
            </a:p>
          </p:txBody>
        </p:sp>
      </p:grpSp>
      <p:grpSp>
        <p:nvGrpSpPr>
          <p:cNvPr name="Group 118" id="118"/>
          <p:cNvGrpSpPr>
            <a:grpSpLocks noChangeAspect="true"/>
          </p:cNvGrpSpPr>
          <p:nvPr/>
        </p:nvGrpSpPr>
        <p:grpSpPr>
          <a:xfrm rot="0">
            <a:off x="7663548" y="3766644"/>
            <a:ext cx="2998653" cy="2998641"/>
            <a:chOff x="0" y="0"/>
            <a:chExt cx="6350000" cy="6349975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4012" t="-14012" r="0" b="0"/>
              </a:stretch>
            </a:blipFill>
          </p:spPr>
        </p:sp>
      </p:grpSp>
      <p:sp>
        <p:nvSpPr>
          <p:cNvPr name="TextBox 120" id="120"/>
          <p:cNvSpPr txBox="true"/>
          <p:nvPr/>
        </p:nvSpPr>
        <p:spPr>
          <a:xfrm rot="0">
            <a:off x="664352" y="4464504"/>
            <a:ext cx="99714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SAYS</a:t>
            </a:r>
          </a:p>
        </p:txBody>
      </p:sp>
      <p:sp>
        <p:nvSpPr>
          <p:cNvPr name="TextBox 121" id="121"/>
          <p:cNvSpPr txBox="true"/>
          <p:nvPr/>
        </p:nvSpPr>
        <p:spPr>
          <a:xfrm rot="0">
            <a:off x="677338" y="5199289"/>
            <a:ext cx="97117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DOES</a:t>
            </a:r>
          </a:p>
        </p:txBody>
      </p:sp>
      <p:sp>
        <p:nvSpPr>
          <p:cNvPr name="TextBox 122" id="122"/>
          <p:cNvSpPr txBox="true"/>
          <p:nvPr/>
        </p:nvSpPr>
        <p:spPr>
          <a:xfrm rot="0">
            <a:off x="16163377" y="4464504"/>
            <a:ext cx="1285131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THINKS</a:t>
            </a:r>
          </a:p>
        </p:txBody>
      </p:sp>
      <p:sp>
        <p:nvSpPr>
          <p:cNvPr name="TextBox 123" id="123"/>
          <p:cNvSpPr txBox="true"/>
          <p:nvPr/>
        </p:nvSpPr>
        <p:spPr>
          <a:xfrm rot="0">
            <a:off x="16425426" y="5199289"/>
            <a:ext cx="101009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FEELS</a:t>
            </a:r>
          </a:p>
        </p:txBody>
      </p:sp>
      <p:sp>
        <p:nvSpPr>
          <p:cNvPr name="TextBox 124" id="124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  <p:grpSp>
        <p:nvGrpSpPr>
          <p:cNvPr name="Group 125" id="125"/>
          <p:cNvGrpSpPr/>
          <p:nvPr/>
        </p:nvGrpSpPr>
        <p:grpSpPr>
          <a:xfrm rot="0">
            <a:off x="16643929" y="8103432"/>
            <a:ext cx="1143000" cy="1139393"/>
            <a:chOff x="0" y="0"/>
            <a:chExt cx="301037" cy="300087"/>
          </a:xfrm>
        </p:grpSpPr>
        <p:sp>
          <p:nvSpPr>
            <p:cNvPr name="Freeform 126" id="12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27" id="12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finds it difficult to have empathy for his gf’s problems</a:t>
              </a:r>
            </a:p>
          </p:txBody>
        </p:sp>
      </p:grpSp>
      <p:grpSp>
        <p:nvGrpSpPr>
          <p:cNvPr name="Group 128" id="128"/>
          <p:cNvGrpSpPr/>
          <p:nvPr/>
        </p:nvGrpSpPr>
        <p:grpSpPr>
          <a:xfrm rot="0">
            <a:off x="7581724" y="6844596"/>
            <a:ext cx="3086100" cy="930729"/>
            <a:chOff x="0" y="0"/>
            <a:chExt cx="812800" cy="245130"/>
          </a:xfrm>
        </p:grpSpPr>
        <p:sp>
          <p:nvSpPr>
            <p:cNvPr name="Freeform 129" id="129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130" id="130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31" id="131"/>
          <p:cNvGrpSpPr/>
          <p:nvPr/>
        </p:nvGrpSpPr>
        <p:grpSpPr>
          <a:xfrm rot="0">
            <a:off x="7581724" y="6844596"/>
            <a:ext cx="3086100" cy="2388121"/>
            <a:chOff x="0" y="0"/>
            <a:chExt cx="812800" cy="628970"/>
          </a:xfrm>
        </p:grpSpPr>
        <p:sp>
          <p:nvSpPr>
            <p:cNvPr name="Freeform 132" id="132"/>
            <p:cNvSpPr/>
            <p:nvPr/>
          </p:nvSpPr>
          <p:spPr>
            <a:xfrm flipH="false" flipV="false" rot="0">
              <a:off x="0" y="0"/>
              <a:ext cx="812800" cy="628970"/>
            </a:xfrm>
            <a:custGeom>
              <a:avLst/>
              <a:gdLst/>
              <a:ahLst/>
              <a:cxnLst/>
              <a:rect r="r" b="b" t="t" l="l"/>
              <a:pathLst>
                <a:path h="62897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628970"/>
                  </a:lnTo>
                  <a:lnTo>
                    <a:pt x="0" y="62897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133" id="133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34" id="134"/>
          <p:cNvSpPr txBox="true"/>
          <p:nvPr/>
        </p:nvSpPr>
        <p:spPr>
          <a:xfrm rot="0">
            <a:off x="8959798" y="7050238"/>
            <a:ext cx="32995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19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7519244" y="7718175"/>
            <a:ext cx="3211059" cy="1253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534C57"/>
                </a:solidFill>
                <a:latin typeface="Glacial Indifference"/>
              </a:rPr>
              <a:t>Stanford Undergraduate with failed LDR</a:t>
            </a:r>
          </a:p>
        </p:txBody>
      </p:sp>
      <p:grpSp>
        <p:nvGrpSpPr>
          <p:cNvPr name="Group 136" id="136"/>
          <p:cNvGrpSpPr/>
          <p:nvPr/>
        </p:nvGrpSpPr>
        <p:grpSpPr>
          <a:xfrm rot="0">
            <a:off x="7663548" y="2593047"/>
            <a:ext cx="3086100" cy="930729"/>
            <a:chOff x="0" y="0"/>
            <a:chExt cx="812800" cy="245130"/>
          </a:xfrm>
        </p:grpSpPr>
        <p:sp>
          <p:nvSpPr>
            <p:cNvPr name="Freeform 137" id="137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138" id="138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39" id="139"/>
          <p:cNvSpPr txBox="true"/>
          <p:nvPr/>
        </p:nvSpPr>
        <p:spPr>
          <a:xfrm rot="0">
            <a:off x="8399019" y="2654551"/>
            <a:ext cx="1615157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534C57"/>
                </a:solidFill>
                <a:latin typeface="Glacial Indifference Bold"/>
              </a:rPr>
              <a:t>Kevin*</a:t>
            </a:r>
          </a:p>
        </p:txBody>
      </p:sp>
      <p:grpSp>
        <p:nvGrpSpPr>
          <p:cNvPr name="Group 140" id="140"/>
          <p:cNvGrpSpPr/>
          <p:nvPr/>
        </p:nvGrpSpPr>
        <p:grpSpPr>
          <a:xfrm rot="0">
            <a:off x="6495576" y="2398534"/>
            <a:ext cx="1399945" cy="1432560"/>
            <a:chOff x="0" y="0"/>
            <a:chExt cx="301037" cy="308050"/>
          </a:xfrm>
        </p:grpSpPr>
        <p:sp>
          <p:nvSpPr>
            <p:cNvPr name="Freeform 141" id="141"/>
            <p:cNvSpPr/>
            <p:nvPr/>
          </p:nvSpPr>
          <p:spPr>
            <a:xfrm flipH="false" flipV="false" rot="0">
              <a:off x="0" y="0"/>
              <a:ext cx="301037" cy="308050"/>
            </a:xfrm>
            <a:custGeom>
              <a:avLst/>
              <a:gdLst/>
              <a:ahLst/>
              <a:cxnLst/>
              <a:rect r="r" b="b" t="t" l="l"/>
              <a:pathLst>
                <a:path h="308050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8050"/>
                  </a:lnTo>
                  <a:lnTo>
                    <a:pt x="0" y="308050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42" id="14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Timezone difference didn’t allow information to be shared in real time, especially important news.</a:t>
              </a:r>
            </a:p>
          </p:txBody>
        </p:sp>
      </p:grpSp>
      <p:grpSp>
        <p:nvGrpSpPr>
          <p:cNvPr name="Group 143" id="143"/>
          <p:cNvGrpSpPr/>
          <p:nvPr/>
        </p:nvGrpSpPr>
        <p:grpSpPr>
          <a:xfrm rot="0">
            <a:off x="4784504" y="3563068"/>
            <a:ext cx="1453699" cy="1395527"/>
            <a:chOff x="0" y="0"/>
            <a:chExt cx="312596" cy="300087"/>
          </a:xfrm>
        </p:grpSpPr>
        <p:sp>
          <p:nvSpPr>
            <p:cNvPr name="Freeform 144" id="144"/>
            <p:cNvSpPr/>
            <p:nvPr/>
          </p:nvSpPr>
          <p:spPr>
            <a:xfrm flipH="false" flipV="false" rot="0">
              <a:off x="0" y="0"/>
              <a:ext cx="312596" cy="300087"/>
            </a:xfrm>
            <a:custGeom>
              <a:avLst/>
              <a:gdLst/>
              <a:ahLst/>
              <a:cxnLst/>
              <a:rect r="r" b="b" t="t" l="l"/>
              <a:pathLst>
                <a:path h="300087" w="312596">
                  <a:moveTo>
                    <a:pt x="0" y="0"/>
                  </a:moveTo>
                  <a:lnTo>
                    <a:pt x="312596" y="0"/>
                  </a:lnTo>
                  <a:lnTo>
                    <a:pt x="312596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45" id="14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Never tried apps for couples</a:t>
              </a:r>
            </a:p>
          </p:txBody>
        </p:sp>
      </p:grpSp>
      <p:grpSp>
        <p:nvGrpSpPr>
          <p:cNvPr name="Group 146" id="146"/>
          <p:cNvGrpSpPr/>
          <p:nvPr/>
        </p:nvGrpSpPr>
        <p:grpSpPr>
          <a:xfrm rot="0">
            <a:off x="15282426" y="7309961"/>
            <a:ext cx="1143000" cy="1139393"/>
            <a:chOff x="0" y="0"/>
            <a:chExt cx="301037" cy="300087"/>
          </a:xfrm>
        </p:grpSpPr>
        <p:sp>
          <p:nvSpPr>
            <p:cNvPr name="Freeform 147" id="14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48" id="14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confused on how to express love through words</a:t>
              </a:r>
            </a:p>
          </p:txBody>
        </p:sp>
      </p:grpSp>
      <p:grpSp>
        <p:nvGrpSpPr>
          <p:cNvPr name="Group 149" id="149"/>
          <p:cNvGrpSpPr/>
          <p:nvPr/>
        </p:nvGrpSpPr>
        <p:grpSpPr>
          <a:xfrm rot="0">
            <a:off x="878570" y="8673129"/>
            <a:ext cx="1143000" cy="1203960"/>
            <a:chOff x="0" y="0"/>
            <a:chExt cx="301037" cy="317092"/>
          </a:xfrm>
        </p:grpSpPr>
        <p:sp>
          <p:nvSpPr>
            <p:cNvPr name="Freeform 150" id="150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151" id="15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used imessages, facetime, zoom, wechat, and mobile games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7626" y="165680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AutoShape 5" id="5"/>
          <p:cNvSpPr/>
          <p:nvPr/>
        </p:nvSpPr>
        <p:spPr>
          <a:xfrm>
            <a:off x="197809" y="5116969"/>
            <a:ext cx="178801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9143824" y="171866"/>
            <a:ext cx="0" cy="988439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7581724" y="6692196"/>
            <a:ext cx="3086100" cy="930729"/>
            <a:chOff x="0" y="0"/>
            <a:chExt cx="812800" cy="2451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05516" y="420159"/>
            <a:ext cx="1399945" cy="1395527"/>
            <a:chOff x="0" y="0"/>
            <a:chExt cx="301037" cy="30008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Values deep conversations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3816034" y="420159"/>
            <a:ext cx="1399945" cy="1395527"/>
            <a:chOff x="0" y="0"/>
            <a:chExt cx="301037" cy="3000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“just chit chatting about really trivial stuff”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5558360" y="832632"/>
            <a:ext cx="1399945" cy="1395527"/>
            <a:chOff x="0" y="0"/>
            <a:chExt cx="301037" cy="30008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therapy (the emotion wheel) was helpful in identify his emotions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05516" y="2513682"/>
            <a:ext cx="1399945" cy="1432560"/>
            <a:chOff x="0" y="0"/>
            <a:chExt cx="301037" cy="3080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01037" cy="308050"/>
            </a:xfrm>
            <a:custGeom>
              <a:avLst/>
              <a:gdLst/>
              <a:ahLst/>
              <a:cxnLst/>
              <a:rect r="r" b="b" t="t" l="l"/>
              <a:pathLst>
                <a:path h="308050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8050"/>
                  </a:lnTo>
                  <a:lnTo>
                    <a:pt x="0" y="308050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Communication and empathy issues became exacerbated through long distance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3902305" y="2042513"/>
            <a:ext cx="1453699" cy="1395527"/>
            <a:chOff x="0" y="0"/>
            <a:chExt cx="312596" cy="30008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12596" cy="300087"/>
            </a:xfrm>
            <a:custGeom>
              <a:avLst/>
              <a:gdLst/>
              <a:ahLst/>
              <a:cxnLst/>
              <a:rect r="r" b="b" t="t" l="l"/>
              <a:pathLst>
                <a:path h="300087" w="312596">
                  <a:moveTo>
                    <a:pt x="0" y="0"/>
                  </a:moveTo>
                  <a:lnTo>
                    <a:pt x="312596" y="0"/>
                  </a:lnTo>
                  <a:lnTo>
                    <a:pt x="312596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Had inherent communication differences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2136100" y="3167610"/>
            <a:ext cx="1399945" cy="1738630"/>
            <a:chOff x="0" y="0"/>
            <a:chExt cx="301037" cy="37386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01037" cy="373866"/>
            </a:xfrm>
            <a:custGeom>
              <a:avLst/>
              <a:gdLst/>
              <a:ahLst/>
              <a:cxnLst/>
              <a:rect r="r" b="b" t="t" l="l"/>
              <a:pathLst>
                <a:path h="373866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73866"/>
                  </a:lnTo>
                  <a:lnTo>
                    <a:pt x="0" y="373866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“I admit that I am not the person to have like, really high level of empathy. But at least I can offer hugs, right? But I cannot offer hugs, over FaceTime”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148805" y="445714"/>
            <a:ext cx="1747369" cy="1738630"/>
            <a:chOff x="0" y="0"/>
            <a:chExt cx="375745" cy="37386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75745" cy="373866"/>
            </a:xfrm>
            <a:custGeom>
              <a:avLst/>
              <a:gdLst/>
              <a:ahLst/>
              <a:cxnLst/>
              <a:rect r="r" b="b" t="t" l="l"/>
              <a:pathLst>
                <a:path h="373866" w="375745">
                  <a:moveTo>
                    <a:pt x="0" y="0"/>
                  </a:moveTo>
                  <a:lnTo>
                    <a:pt x="375745" y="0"/>
                  </a:lnTo>
                  <a:lnTo>
                    <a:pt x="375745" y="373866"/>
                  </a:lnTo>
                  <a:lnTo>
                    <a:pt x="0" y="373866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(of emotional wheel) “it tells you like how to identify precisely locate your emotion in a big wheelbase...that helped me a lot because I was not able to express my emotions correctly”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4213004" y="5535823"/>
            <a:ext cx="1143000" cy="1139393"/>
            <a:chOff x="0" y="0"/>
            <a:chExt cx="301037" cy="30008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Takes walks and exercises to clear his mind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398799" y="5737488"/>
            <a:ext cx="1143000" cy="1139393"/>
            <a:chOff x="0" y="0"/>
            <a:chExt cx="301037" cy="30008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rationally discussed why relationship didn’t work out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136100" y="1315029"/>
            <a:ext cx="1399945" cy="1395527"/>
            <a:chOff x="0" y="0"/>
            <a:chExt cx="301037" cy="30008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Facetime didn’t allow for meaningful conversations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05516" y="7363138"/>
            <a:ext cx="1143000" cy="1139393"/>
            <a:chOff x="0" y="0"/>
            <a:chExt cx="301037" cy="30008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preferred video chatting (”80% of the time”)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905460" y="8618253"/>
            <a:ext cx="1143000" cy="1139393"/>
            <a:chOff x="0" y="0"/>
            <a:chExt cx="301037" cy="30008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texted when FT was not possible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2750317" y="7205629"/>
            <a:ext cx="1143000" cy="1139393"/>
            <a:chOff x="0" y="0"/>
            <a:chExt cx="301037" cy="30008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flew to Paris for 20 days to visit gf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762460" y="5947520"/>
            <a:ext cx="1143000" cy="1139393"/>
            <a:chOff x="0" y="0"/>
            <a:chExt cx="301037" cy="30008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Used to facetime 3-4 hours a day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4861129" y="7020945"/>
            <a:ext cx="1143000" cy="1203960"/>
            <a:chOff x="0" y="0"/>
            <a:chExt cx="301037" cy="317092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Learned to talk through his emotions with an emotion wheel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4103270" y="8552565"/>
            <a:ext cx="1143000" cy="1203960"/>
            <a:chOff x="0" y="0"/>
            <a:chExt cx="301037" cy="317092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Spent about the same time talking with his gf per day as before LD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6376244" y="5856514"/>
            <a:ext cx="1143000" cy="1203960"/>
            <a:chOff x="0" y="0"/>
            <a:chExt cx="301037" cy="317092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Went to therapy to better understand his emotions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6301080" y="8328349"/>
            <a:ext cx="1143000" cy="1139393"/>
            <a:chOff x="0" y="0"/>
            <a:chExt cx="301037" cy="30008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Hesitated to share this experience with friends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3770958" y="548226"/>
            <a:ext cx="1143000" cy="1139393"/>
            <a:chOff x="0" y="0"/>
            <a:chExt cx="301037" cy="30008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relationship veered away from original purpose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1980161" y="717375"/>
            <a:ext cx="1143000" cy="1139393"/>
            <a:chOff x="0" y="0"/>
            <a:chExt cx="301037" cy="300087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he was unable to provide the verbal support his gf needed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0968723" y="2028217"/>
            <a:ext cx="1143000" cy="1139393"/>
            <a:chOff x="0" y="0"/>
            <a:chExt cx="301037" cy="300087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It’s hard to understand gf feelings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1540223" y="3523775"/>
            <a:ext cx="1143000" cy="1139393"/>
            <a:chOff x="0" y="0"/>
            <a:chExt cx="301037" cy="300087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friends would judge him for the situation he is in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3012690" y="2228159"/>
            <a:ext cx="1143000" cy="1319530"/>
            <a:chOff x="0" y="0"/>
            <a:chExt cx="301037" cy="347531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301037" cy="347531"/>
            </a:xfrm>
            <a:custGeom>
              <a:avLst/>
              <a:gdLst/>
              <a:ahLst/>
              <a:cxnLst/>
              <a:rect r="r" b="b" t="t" l="l"/>
              <a:pathLst>
                <a:path h="347531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47531"/>
                  </a:lnTo>
                  <a:lnTo>
                    <a:pt x="0" y="347531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“But I'm FaceTime only possible way just communicating. That's really bad.” 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0059649" y="391003"/>
            <a:ext cx="1130015" cy="1203960"/>
            <a:chOff x="0" y="0"/>
            <a:chExt cx="297617" cy="317092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297617" cy="317092"/>
            </a:xfrm>
            <a:custGeom>
              <a:avLst/>
              <a:gdLst/>
              <a:ahLst/>
              <a:cxnLst/>
              <a:rect r="r" b="b" t="t" l="l"/>
              <a:pathLst>
                <a:path h="317092" w="297617">
                  <a:moveTo>
                    <a:pt x="0" y="0"/>
                  </a:moveTo>
                  <a:lnTo>
                    <a:pt x="297617" y="0"/>
                  </a:lnTo>
                  <a:lnTo>
                    <a:pt x="29761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Doesn’t consider himself an empathetic guy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5282426" y="1687618"/>
            <a:ext cx="1143000" cy="1139393"/>
            <a:chOff x="0" y="0"/>
            <a:chExt cx="301037" cy="300087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relationship didn’t bring him fulfillment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14485157" y="3376546"/>
            <a:ext cx="1143000" cy="1139393"/>
            <a:chOff x="0" y="0"/>
            <a:chExt cx="301037" cy="300087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Precious time was wasted with updates about day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6561783" y="475255"/>
            <a:ext cx="1143000" cy="1139393"/>
            <a:chOff x="0" y="0"/>
            <a:chExt cx="301037" cy="300087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there’s not enough time to spend together because of time difference 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6687800" y="2423676"/>
            <a:ext cx="1143000" cy="1139393"/>
            <a:chOff x="0" y="0"/>
            <a:chExt cx="301037" cy="300087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it’s easier to give a hug than to offer words of affirmation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11018233" y="5737488"/>
            <a:ext cx="1143000" cy="1139393"/>
            <a:chOff x="0" y="0"/>
            <a:chExt cx="301037" cy="300087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Felt frustrated that he couldn’t have deep conversations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16643929" y="5999389"/>
            <a:ext cx="1108760" cy="1087523"/>
            <a:chOff x="0" y="0"/>
            <a:chExt cx="292019" cy="286426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292019" cy="286426"/>
            </a:xfrm>
            <a:custGeom>
              <a:avLst/>
              <a:gdLst/>
              <a:ahLst/>
              <a:cxnLst/>
              <a:rect r="r" b="b" t="t" l="l"/>
              <a:pathLst>
                <a:path h="286426" w="292019">
                  <a:moveTo>
                    <a:pt x="0" y="0"/>
                  </a:moveTo>
                  <a:lnTo>
                    <a:pt x="292019" y="0"/>
                  </a:lnTo>
                  <a:lnTo>
                    <a:pt x="292019" y="286426"/>
                  </a:lnTo>
                  <a:lnTo>
                    <a:pt x="0" y="286426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Feels that his emotional needs were not met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10806504" y="7283207"/>
            <a:ext cx="1143000" cy="1203960"/>
            <a:chOff x="0" y="0"/>
            <a:chExt cx="301037" cy="317092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that the time zone made it hard to update each other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13023158" y="6964040"/>
            <a:ext cx="1143000" cy="1139393"/>
            <a:chOff x="0" y="0"/>
            <a:chExt cx="301037" cy="300087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he had deeper conversations in person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13913657" y="8552565"/>
            <a:ext cx="1143000" cy="1139393"/>
            <a:chOff x="0" y="0"/>
            <a:chExt cx="301037" cy="300087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08" id="10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conversations became mundane over video chatting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12256386" y="8328349"/>
            <a:ext cx="1143000" cy="1319530"/>
            <a:chOff x="0" y="0"/>
            <a:chExt cx="301037" cy="347531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301037" cy="347531"/>
            </a:xfrm>
            <a:custGeom>
              <a:avLst/>
              <a:gdLst/>
              <a:ahLst/>
              <a:cxnLst/>
              <a:rect r="r" b="b" t="t" l="l"/>
              <a:pathLst>
                <a:path h="347531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47531"/>
                  </a:lnTo>
                  <a:lnTo>
                    <a:pt x="0" y="347531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Time spent together is not quality time as conversations became mundane</a:t>
              </a: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14644474" y="5445755"/>
            <a:ext cx="1143000" cy="1319530"/>
            <a:chOff x="0" y="0"/>
            <a:chExt cx="301037" cy="347531"/>
          </a:xfrm>
        </p:grpSpPr>
        <p:sp>
          <p:nvSpPr>
            <p:cNvPr name="Freeform 113" id="113"/>
            <p:cNvSpPr/>
            <p:nvPr/>
          </p:nvSpPr>
          <p:spPr>
            <a:xfrm flipH="false" flipV="false" rot="0">
              <a:off x="0" y="0"/>
              <a:ext cx="301037" cy="347531"/>
            </a:xfrm>
            <a:custGeom>
              <a:avLst/>
              <a:gdLst/>
              <a:ahLst/>
              <a:cxnLst/>
              <a:rect r="r" b="b" t="t" l="l"/>
              <a:pathLst>
                <a:path h="347531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47531"/>
                  </a:lnTo>
                  <a:lnTo>
                    <a:pt x="0" y="347531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14" id="11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50"/>
                </a:lnSpc>
              </a:pPr>
              <a:r>
                <a:rPr lang="en-US" sz="1100">
                  <a:solidFill>
                    <a:srgbClr val="000000"/>
                  </a:solidFill>
                  <a:latin typeface="Aileron"/>
                </a:rPr>
                <a:t>that when time is limited, he should only share the highlights of his day</a:t>
              </a:r>
            </a:p>
          </p:txBody>
        </p:sp>
      </p:grpSp>
      <p:grpSp>
        <p:nvGrpSpPr>
          <p:cNvPr name="Group 115" id="115"/>
          <p:cNvGrpSpPr/>
          <p:nvPr/>
        </p:nvGrpSpPr>
        <p:grpSpPr>
          <a:xfrm rot="0">
            <a:off x="12892479" y="5445755"/>
            <a:ext cx="1143000" cy="1203960"/>
            <a:chOff x="0" y="0"/>
            <a:chExt cx="301037" cy="317092"/>
          </a:xfrm>
        </p:grpSpPr>
        <p:sp>
          <p:nvSpPr>
            <p:cNvPr name="Freeform 116" id="116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17" id="11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 love language became difficult to convey over distance</a:t>
              </a:r>
            </a:p>
          </p:txBody>
        </p:sp>
      </p:grpSp>
      <p:grpSp>
        <p:nvGrpSpPr>
          <p:cNvPr name="Group 118" id="118"/>
          <p:cNvGrpSpPr>
            <a:grpSpLocks noChangeAspect="true"/>
          </p:cNvGrpSpPr>
          <p:nvPr/>
        </p:nvGrpSpPr>
        <p:grpSpPr>
          <a:xfrm rot="0">
            <a:off x="7663548" y="3766644"/>
            <a:ext cx="2998653" cy="2998641"/>
            <a:chOff x="0" y="0"/>
            <a:chExt cx="6350000" cy="6349975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4012" t="-14012" r="0" b="0"/>
              </a:stretch>
            </a:blipFill>
          </p:spPr>
        </p:sp>
      </p:grpSp>
      <p:sp>
        <p:nvSpPr>
          <p:cNvPr name="TextBox 120" id="120"/>
          <p:cNvSpPr txBox="true"/>
          <p:nvPr/>
        </p:nvSpPr>
        <p:spPr>
          <a:xfrm rot="0">
            <a:off x="664352" y="4464504"/>
            <a:ext cx="99714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SAYS</a:t>
            </a:r>
          </a:p>
        </p:txBody>
      </p:sp>
      <p:sp>
        <p:nvSpPr>
          <p:cNvPr name="TextBox 121" id="121"/>
          <p:cNvSpPr txBox="true"/>
          <p:nvPr/>
        </p:nvSpPr>
        <p:spPr>
          <a:xfrm rot="0">
            <a:off x="677338" y="5199289"/>
            <a:ext cx="97117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DOES</a:t>
            </a:r>
          </a:p>
        </p:txBody>
      </p:sp>
      <p:sp>
        <p:nvSpPr>
          <p:cNvPr name="TextBox 122" id="122"/>
          <p:cNvSpPr txBox="true"/>
          <p:nvPr/>
        </p:nvSpPr>
        <p:spPr>
          <a:xfrm rot="0">
            <a:off x="16163377" y="4464504"/>
            <a:ext cx="1285131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THINKS</a:t>
            </a:r>
          </a:p>
        </p:txBody>
      </p:sp>
      <p:sp>
        <p:nvSpPr>
          <p:cNvPr name="TextBox 123" id="123"/>
          <p:cNvSpPr txBox="true"/>
          <p:nvPr/>
        </p:nvSpPr>
        <p:spPr>
          <a:xfrm rot="0">
            <a:off x="16425426" y="5199289"/>
            <a:ext cx="101009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FEELS</a:t>
            </a:r>
          </a:p>
        </p:txBody>
      </p:sp>
      <p:sp>
        <p:nvSpPr>
          <p:cNvPr name="TextBox 124" id="124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  <p:grpSp>
        <p:nvGrpSpPr>
          <p:cNvPr name="Group 125" id="125"/>
          <p:cNvGrpSpPr/>
          <p:nvPr/>
        </p:nvGrpSpPr>
        <p:grpSpPr>
          <a:xfrm rot="0">
            <a:off x="16643929" y="8103432"/>
            <a:ext cx="1143000" cy="1139393"/>
            <a:chOff x="0" y="0"/>
            <a:chExt cx="301037" cy="300087"/>
          </a:xfrm>
        </p:grpSpPr>
        <p:sp>
          <p:nvSpPr>
            <p:cNvPr name="Freeform 126" id="126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27" id="127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he doesn’t have sufficient empathy for his gf’s problems</a:t>
              </a:r>
            </a:p>
          </p:txBody>
        </p:sp>
      </p:grpSp>
      <p:grpSp>
        <p:nvGrpSpPr>
          <p:cNvPr name="Group 128" id="128"/>
          <p:cNvGrpSpPr/>
          <p:nvPr/>
        </p:nvGrpSpPr>
        <p:grpSpPr>
          <a:xfrm rot="0">
            <a:off x="7581724" y="6844596"/>
            <a:ext cx="3086100" cy="930729"/>
            <a:chOff x="0" y="0"/>
            <a:chExt cx="812800" cy="245130"/>
          </a:xfrm>
        </p:grpSpPr>
        <p:sp>
          <p:nvSpPr>
            <p:cNvPr name="Freeform 129" id="129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130" id="130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31" id="131"/>
          <p:cNvGrpSpPr/>
          <p:nvPr/>
        </p:nvGrpSpPr>
        <p:grpSpPr>
          <a:xfrm rot="0">
            <a:off x="7581724" y="6844596"/>
            <a:ext cx="3086100" cy="2388121"/>
            <a:chOff x="0" y="0"/>
            <a:chExt cx="812800" cy="628970"/>
          </a:xfrm>
        </p:grpSpPr>
        <p:sp>
          <p:nvSpPr>
            <p:cNvPr name="Freeform 132" id="132"/>
            <p:cNvSpPr/>
            <p:nvPr/>
          </p:nvSpPr>
          <p:spPr>
            <a:xfrm flipH="false" flipV="false" rot="0">
              <a:off x="0" y="0"/>
              <a:ext cx="812800" cy="628970"/>
            </a:xfrm>
            <a:custGeom>
              <a:avLst/>
              <a:gdLst/>
              <a:ahLst/>
              <a:cxnLst/>
              <a:rect r="r" b="b" t="t" l="l"/>
              <a:pathLst>
                <a:path h="62897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628970"/>
                  </a:lnTo>
                  <a:lnTo>
                    <a:pt x="0" y="62897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133" id="133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34" id="134"/>
          <p:cNvSpPr txBox="true"/>
          <p:nvPr/>
        </p:nvSpPr>
        <p:spPr>
          <a:xfrm rot="0">
            <a:off x="8959798" y="7050238"/>
            <a:ext cx="32995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534C57"/>
                </a:solidFill>
                <a:latin typeface="Glacial Indifference Bold"/>
              </a:rPr>
              <a:t>19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7519244" y="7718175"/>
            <a:ext cx="3211059" cy="1253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534C57"/>
                </a:solidFill>
                <a:latin typeface="Glacial Indifference"/>
              </a:rPr>
              <a:t>Stanford Undergraduate with failed international LDR</a:t>
            </a:r>
          </a:p>
        </p:txBody>
      </p:sp>
      <p:grpSp>
        <p:nvGrpSpPr>
          <p:cNvPr name="Group 136" id="136"/>
          <p:cNvGrpSpPr/>
          <p:nvPr/>
        </p:nvGrpSpPr>
        <p:grpSpPr>
          <a:xfrm rot="0">
            <a:off x="7663548" y="2593047"/>
            <a:ext cx="3086100" cy="930729"/>
            <a:chOff x="0" y="0"/>
            <a:chExt cx="812800" cy="245130"/>
          </a:xfrm>
        </p:grpSpPr>
        <p:sp>
          <p:nvSpPr>
            <p:cNvPr name="Freeform 137" id="137"/>
            <p:cNvSpPr/>
            <p:nvPr/>
          </p:nvSpPr>
          <p:spPr>
            <a:xfrm flipH="false" flipV="false" rot="0">
              <a:off x="0" y="0"/>
              <a:ext cx="812800" cy="245130"/>
            </a:xfrm>
            <a:custGeom>
              <a:avLst/>
              <a:gdLst/>
              <a:ahLst/>
              <a:cxnLst/>
              <a:rect r="r" b="b" t="t" l="l"/>
              <a:pathLst>
                <a:path h="24513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45130"/>
                  </a:lnTo>
                  <a:lnTo>
                    <a:pt x="0" y="24513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TextBox 138" id="138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39" id="139"/>
          <p:cNvSpPr txBox="true"/>
          <p:nvPr/>
        </p:nvSpPr>
        <p:spPr>
          <a:xfrm rot="0">
            <a:off x="8399019" y="2654551"/>
            <a:ext cx="1615157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534C57"/>
                </a:solidFill>
                <a:latin typeface="Glacial Indifference Bold"/>
              </a:rPr>
              <a:t>Kevin*</a:t>
            </a:r>
          </a:p>
        </p:txBody>
      </p:sp>
      <p:grpSp>
        <p:nvGrpSpPr>
          <p:cNvPr name="Group 140" id="140"/>
          <p:cNvGrpSpPr/>
          <p:nvPr/>
        </p:nvGrpSpPr>
        <p:grpSpPr>
          <a:xfrm rot="0">
            <a:off x="6495576" y="2398534"/>
            <a:ext cx="1399945" cy="1432560"/>
            <a:chOff x="0" y="0"/>
            <a:chExt cx="301037" cy="308050"/>
          </a:xfrm>
        </p:grpSpPr>
        <p:sp>
          <p:nvSpPr>
            <p:cNvPr name="Freeform 141" id="141"/>
            <p:cNvSpPr/>
            <p:nvPr/>
          </p:nvSpPr>
          <p:spPr>
            <a:xfrm flipH="false" flipV="false" rot="0">
              <a:off x="0" y="0"/>
              <a:ext cx="301037" cy="308050"/>
            </a:xfrm>
            <a:custGeom>
              <a:avLst/>
              <a:gdLst/>
              <a:ahLst/>
              <a:cxnLst/>
              <a:rect r="r" b="b" t="t" l="l"/>
              <a:pathLst>
                <a:path h="308050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8050"/>
                  </a:lnTo>
                  <a:lnTo>
                    <a:pt x="0" y="308050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42" id="142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Timezone difference didn’t allow information to be shared in real time, especially important news.</a:t>
              </a:r>
            </a:p>
          </p:txBody>
        </p:sp>
      </p:grpSp>
      <p:grpSp>
        <p:nvGrpSpPr>
          <p:cNvPr name="Group 143" id="143"/>
          <p:cNvGrpSpPr/>
          <p:nvPr/>
        </p:nvGrpSpPr>
        <p:grpSpPr>
          <a:xfrm rot="0">
            <a:off x="4784504" y="3563068"/>
            <a:ext cx="1453699" cy="1395527"/>
            <a:chOff x="0" y="0"/>
            <a:chExt cx="312596" cy="300087"/>
          </a:xfrm>
        </p:grpSpPr>
        <p:sp>
          <p:nvSpPr>
            <p:cNvPr name="Freeform 144" id="144"/>
            <p:cNvSpPr/>
            <p:nvPr/>
          </p:nvSpPr>
          <p:spPr>
            <a:xfrm flipH="false" flipV="false" rot="0">
              <a:off x="0" y="0"/>
              <a:ext cx="312596" cy="300087"/>
            </a:xfrm>
            <a:custGeom>
              <a:avLst/>
              <a:gdLst/>
              <a:ahLst/>
              <a:cxnLst/>
              <a:rect r="r" b="b" t="t" l="l"/>
              <a:pathLst>
                <a:path h="300087" w="312596">
                  <a:moveTo>
                    <a:pt x="0" y="0"/>
                  </a:moveTo>
                  <a:lnTo>
                    <a:pt x="312596" y="0"/>
                  </a:lnTo>
                  <a:lnTo>
                    <a:pt x="312596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45" id="145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Never tried apps for couples</a:t>
              </a:r>
            </a:p>
          </p:txBody>
        </p:sp>
      </p:grpSp>
      <p:grpSp>
        <p:nvGrpSpPr>
          <p:cNvPr name="Group 146" id="146"/>
          <p:cNvGrpSpPr/>
          <p:nvPr/>
        </p:nvGrpSpPr>
        <p:grpSpPr>
          <a:xfrm rot="0">
            <a:off x="15278793" y="7478860"/>
            <a:ext cx="1143000" cy="1139393"/>
            <a:chOff x="0" y="0"/>
            <a:chExt cx="301037" cy="300087"/>
          </a:xfrm>
        </p:grpSpPr>
        <p:sp>
          <p:nvSpPr>
            <p:cNvPr name="Freeform 147" id="147"/>
            <p:cNvSpPr/>
            <p:nvPr/>
          </p:nvSpPr>
          <p:spPr>
            <a:xfrm flipH="false" flipV="false" rot="0">
              <a:off x="0" y="0"/>
              <a:ext cx="301037" cy="300087"/>
            </a:xfrm>
            <a:custGeom>
              <a:avLst/>
              <a:gdLst/>
              <a:ahLst/>
              <a:cxnLst/>
              <a:rect r="r" b="b" t="t" l="l"/>
              <a:pathLst>
                <a:path h="300087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00087"/>
                  </a:lnTo>
                  <a:lnTo>
                    <a:pt x="0" y="300087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48" id="148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Feels its hard to express love through words</a:t>
              </a:r>
            </a:p>
          </p:txBody>
        </p:sp>
      </p:grpSp>
      <p:grpSp>
        <p:nvGrpSpPr>
          <p:cNvPr name="Group 149" id="149"/>
          <p:cNvGrpSpPr/>
          <p:nvPr/>
        </p:nvGrpSpPr>
        <p:grpSpPr>
          <a:xfrm rot="0">
            <a:off x="2636924" y="1242523"/>
            <a:ext cx="2667000" cy="2707440"/>
            <a:chOff x="0" y="0"/>
            <a:chExt cx="702420" cy="713071"/>
          </a:xfrm>
        </p:grpSpPr>
        <p:sp>
          <p:nvSpPr>
            <p:cNvPr name="Freeform 150" id="150"/>
            <p:cNvSpPr/>
            <p:nvPr/>
          </p:nvSpPr>
          <p:spPr>
            <a:xfrm flipH="false" flipV="false" rot="0">
              <a:off x="0" y="0"/>
              <a:ext cx="702420" cy="713071"/>
            </a:xfrm>
            <a:custGeom>
              <a:avLst/>
              <a:gdLst/>
              <a:ahLst/>
              <a:cxnLst/>
              <a:rect r="r" b="b" t="t" l="l"/>
              <a:pathLst>
                <a:path h="713071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13071"/>
                  </a:lnTo>
                  <a:lnTo>
                    <a:pt x="0" y="713071"/>
                  </a:lnTo>
                  <a:close/>
                </a:path>
              </a:pathLst>
            </a:custGeom>
            <a:solidFill>
              <a:srgbClr val="A6CFF4"/>
            </a:solidFill>
          </p:spPr>
        </p:sp>
        <p:sp>
          <p:nvSpPr>
            <p:cNvPr name="TextBox 151" id="151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49"/>
                </a:lnSpc>
              </a:pPr>
              <a:r>
                <a:rPr lang="en-US" sz="2299">
                  <a:solidFill>
                    <a:srgbClr val="000000"/>
                  </a:solidFill>
                  <a:latin typeface="Aileron"/>
                </a:rPr>
                <a:t>Long distance made empathizing  harder</a:t>
              </a:r>
            </a:p>
          </p:txBody>
        </p:sp>
      </p:grpSp>
      <p:grpSp>
        <p:nvGrpSpPr>
          <p:cNvPr name="Group 152" id="152"/>
          <p:cNvGrpSpPr/>
          <p:nvPr/>
        </p:nvGrpSpPr>
        <p:grpSpPr>
          <a:xfrm rot="0">
            <a:off x="12208858" y="1152050"/>
            <a:ext cx="2667000" cy="2707440"/>
            <a:chOff x="0" y="0"/>
            <a:chExt cx="702420" cy="713071"/>
          </a:xfrm>
        </p:grpSpPr>
        <p:sp>
          <p:nvSpPr>
            <p:cNvPr name="Freeform 153" id="153"/>
            <p:cNvSpPr/>
            <p:nvPr/>
          </p:nvSpPr>
          <p:spPr>
            <a:xfrm flipH="false" flipV="false" rot="0">
              <a:off x="0" y="0"/>
              <a:ext cx="702420" cy="713071"/>
            </a:xfrm>
            <a:custGeom>
              <a:avLst/>
              <a:gdLst/>
              <a:ahLst/>
              <a:cxnLst/>
              <a:rect r="r" b="b" t="t" l="l"/>
              <a:pathLst>
                <a:path h="713071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13071"/>
                  </a:lnTo>
                  <a:lnTo>
                    <a:pt x="0" y="713071"/>
                  </a:lnTo>
                  <a:close/>
                </a:path>
              </a:pathLst>
            </a:custGeom>
            <a:solidFill>
              <a:srgbClr val="CBE9A2"/>
            </a:solidFill>
          </p:spPr>
        </p:sp>
        <p:sp>
          <p:nvSpPr>
            <p:cNvPr name="TextBox 154" id="154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50"/>
                </a:lnSpc>
              </a:pPr>
              <a:r>
                <a:rPr lang="en-US" sz="2100">
                  <a:solidFill>
                    <a:srgbClr val="000000"/>
                  </a:solidFill>
                  <a:latin typeface="Aileron"/>
                </a:rPr>
                <a:t>Quality time and satisfying each other’s love language is difficult to achieve over long distance</a:t>
              </a:r>
            </a:p>
          </p:txBody>
        </p:sp>
      </p:grpSp>
      <p:grpSp>
        <p:nvGrpSpPr>
          <p:cNvPr name="Group 155" id="155"/>
          <p:cNvGrpSpPr/>
          <p:nvPr/>
        </p:nvGrpSpPr>
        <p:grpSpPr>
          <a:xfrm rot="0">
            <a:off x="2636924" y="6686550"/>
            <a:ext cx="2667000" cy="2707440"/>
            <a:chOff x="0" y="0"/>
            <a:chExt cx="702420" cy="713071"/>
          </a:xfrm>
        </p:grpSpPr>
        <p:sp>
          <p:nvSpPr>
            <p:cNvPr name="Freeform 156" id="156"/>
            <p:cNvSpPr/>
            <p:nvPr/>
          </p:nvSpPr>
          <p:spPr>
            <a:xfrm flipH="false" flipV="false" rot="0">
              <a:off x="0" y="0"/>
              <a:ext cx="702420" cy="713071"/>
            </a:xfrm>
            <a:custGeom>
              <a:avLst/>
              <a:gdLst/>
              <a:ahLst/>
              <a:cxnLst/>
              <a:rect r="r" b="b" t="t" l="l"/>
              <a:pathLst>
                <a:path h="713071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13071"/>
                  </a:lnTo>
                  <a:lnTo>
                    <a:pt x="0" y="713071"/>
                  </a:lnTo>
                  <a:close/>
                </a:path>
              </a:pathLst>
            </a:custGeom>
            <a:solidFill>
              <a:srgbClr val="EBB39B"/>
            </a:solidFill>
          </p:spPr>
        </p:sp>
        <p:sp>
          <p:nvSpPr>
            <p:cNvPr name="TextBox 157" id="157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  <a:r>
                <a:rPr lang="en-US" sz="2000">
                  <a:solidFill>
                    <a:srgbClr val="000000"/>
                  </a:solidFill>
                  <a:latin typeface="Aileron"/>
                </a:rPr>
                <a:t>Went to therapy and found other ways to better understand his emotions during long distance </a:t>
              </a:r>
            </a:p>
          </p:txBody>
        </p:sp>
      </p:grpSp>
      <p:grpSp>
        <p:nvGrpSpPr>
          <p:cNvPr name="Group 158" id="158"/>
          <p:cNvGrpSpPr/>
          <p:nvPr/>
        </p:nvGrpSpPr>
        <p:grpSpPr>
          <a:xfrm rot="0">
            <a:off x="12227908" y="6480509"/>
            <a:ext cx="2667000" cy="2717800"/>
            <a:chOff x="0" y="0"/>
            <a:chExt cx="702420" cy="715799"/>
          </a:xfrm>
        </p:grpSpPr>
        <p:sp>
          <p:nvSpPr>
            <p:cNvPr name="Freeform 159" id="159"/>
            <p:cNvSpPr/>
            <p:nvPr/>
          </p:nvSpPr>
          <p:spPr>
            <a:xfrm flipH="false" flipV="false" rot="0">
              <a:off x="0" y="0"/>
              <a:ext cx="702420" cy="715799"/>
            </a:xfrm>
            <a:custGeom>
              <a:avLst/>
              <a:gdLst/>
              <a:ahLst/>
              <a:cxnLst/>
              <a:rect r="r" b="b" t="t" l="l"/>
              <a:pathLst>
                <a:path h="715799" w="702420">
                  <a:moveTo>
                    <a:pt x="0" y="0"/>
                  </a:moveTo>
                  <a:lnTo>
                    <a:pt x="702420" y="0"/>
                  </a:lnTo>
                  <a:lnTo>
                    <a:pt x="702420" y="715799"/>
                  </a:lnTo>
                  <a:lnTo>
                    <a:pt x="0" y="715799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name="TextBox 160" id="160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  <a:r>
                <a:rPr lang="en-US" sz="2000">
                  <a:solidFill>
                    <a:srgbClr val="000000"/>
                  </a:solidFill>
                  <a:latin typeface="Aileron"/>
                </a:rPr>
                <a:t>Frustrated at balancing mundane, “catching up” conversation with his desire for deep, meaningful talks during limited time</a:t>
              </a:r>
            </a:p>
          </p:txBody>
        </p:sp>
      </p:grpSp>
      <p:grpSp>
        <p:nvGrpSpPr>
          <p:cNvPr name="Group 161" id="161"/>
          <p:cNvGrpSpPr/>
          <p:nvPr/>
        </p:nvGrpSpPr>
        <p:grpSpPr>
          <a:xfrm rot="0">
            <a:off x="505516" y="8731130"/>
            <a:ext cx="1143000" cy="1203960"/>
            <a:chOff x="0" y="0"/>
            <a:chExt cx="301037" cy="317092"/>
          </a:xfrm>
        </p:grpSpPr>
        <p:sp>
          <p:nvSpPr>
            <p:cNvPr name="Freeform 162" id="162"/>
            <p:cNvSpPr/>
            <p:nvPr/>
          </p:nvSpPr>
          <p:spPr>
            <a:xfrm flipH="false" flipV="false" rot="0">
              <a:off x="0" y="0"/>
              <a:ext cx="301037" cy="317092"/>
            </a:xfrm>
            <a:custGeom>
              <a:avLst/>
              <a:gdLst/>
              <a:ahLst/>
              <a:cxnLst/>
              <a:rect r="r" b="b" t="t" l="l"/>
              <a:pathLst>
                <a:path h="317092" w="301037">
                  <a:moveTo>
                    <a:pt x="0" y="0"/>
                  </a:moveTo>
                  <a:lnTo>
                    <a:pt x="301037" y="0"/>
                  </a:lnTo>
                  <a:lnTo>
                    <a:pt x="301037" y="317092"/>
                  </a:lnTo>
                  <a:lnTo>
                    <a:pt x="0" y="317092"/>
                  </a:lnTo>
                  <a:close/>
                </a:path>
              </a:pathLst>
            </a:custGeom>
            <a:solidFill>
              <a:srgbClr val="C3C0C4"/>
            </a:solidFill>
          </p:spPr>
        </p:sp>
        <p:sp>
          <p:nvSpPr>
            <p:cNvPr name="TextBox 163" id="163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  <a:r>
                <a:rPr lang="en-US" sz="1200">
                  <a:solidFill>
                    <a:srgbClr val="000000"/>
                  </a:solidFill>
                  <a:latin typeface="Aileron"/>
                </a:rPr>
                <a:t>used imessages, facetime, zoom, wechat, and mobile games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2564829"/>
            <a:ext cx="4824744" cy="6693471"/>
            <a:chOff x="0" y="0"/>
            <a:chExt cx="1270715" cy="17628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715" cy="1762889"/>
            </a:xfrm>
            <a:custGeom>
              <a:avLst/>
              <a:gdLst/>
              <a:ahLst/>
              <a:cxnLst/>
              <a:rect r="r" b="b" t="t" l="l"/>
              <a:pathLst>
                <a:path h="1762889" w="1270715">
                  <a:moveTo>
                    <a:pt x="0" y="0"/>
                  </a:moveTo>
                  <a:lnTo>
                    <a:pt x="1270715" y="0"/>
                  </a:lnTo>
                  <a:lnTo>
                    <a:pt x="1270715" y="1762889"/>
                  </a:lnTo>
                  <a:lnTo>
                    <a:pt x="0" y="1762889"/>
                  </a:lnTo>
                  <a:close/>
                </a:path>
              </a:pathLst>
            </a:custGeom>
            <a:solidFill>
              <a:srgbClr val="C38063">
                <a:alpha val="44706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731628" y="2564829"/>
            <a:ext cx="4824744" cy="6693471"/>
            <a:chOff x="0" y="0"/>
            <a:chExt cx="1270715" cy="176289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70715" cy="1762889"/>
            </a:xfrm>
            <a:custGeom>
              <a:avLst/>
              <a:gdLst/>
              <a:ahLst/>
              <a:cxnLst/>
              <a:rect r="r" b="b" t="t" l="l"/>
              <a:pathLst>
                <a:path h="1762889" w="1270715">
                  <a:moveTo>
                    <a:pt x="0" y="0"/>
                  </a:moveTo>
                  <a:lnTo>
                    <a:pt x="1270715" y="0"/>
                  </a:lnTo>
                  <a:lnTo>
                    <a:pt x="1270715" y="1762889"/>
                  </a:lnTo>
                  <a:lnTo>
                    <a:pt x="0" y="1762889"/>
                  </a:lnTo>
                  <a:close/>
                </a:path>
              </a:pathLst>
            </a:custGeom>
            <a:solidFill>
              <a:srgbClr val="C38063">
                <a:alpha val="44706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426950" y="2564829"/>
            <a:ext cx="4832350" cy="6693471"/>
            <a:chOff x="0" y="0"/>
            <a:chExt cx="1272718" cy="17628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72718" cy="1762889"/>
            </a:xfrm>
            <a:custGeom>
              <a:avLst/>
              <a:gdLst/>
              <a:ahLst/>
              <a:cxnLst/>
              <a:rect r="r" b="b" t="t" l="l"/>
              <a:pathLst>
                <a:path h="1762889" w="1272718">
                  <a:moveTo>
                    <a:pt x="0" y="0"/>
                  </a:moveTo>
                  <a:lnTo>
                    <a:pt x="1272718" y="0"/>
                  </a:lnTo>
                  <a:lnTo>
                    <a:pt x="1272718" y="1762889"/>
                  </a:lnTo>
                  <a:lnTo>
                    <a:pt x="0" y="1762889"/>
                  </a:lnTo>
                  <a:close/>
                </a:path>
              </a:pathLst>
            </a:custGeom>
            <a:solidFill>
              <a:srgbClr val="C38063">
                <a:alpha val="44706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2878947" y="3400895"/>
            <a:ext cx="1124251" cy="578989"/>
          </a:xfrm>
          <a:custGeom>
            <a:avLst/>
            <a:gdLst/>
            <a:ahLst/>
            <a:cxnLst/>
            <a:rect r="r" b="b" t="t" l="l"/>
            <a:pathLst>
              <a:path h="578989" w="1124251">
                <a:moveTo>
                  <a:pt x="0" y="0"/>
                </a:moveTo>
                <a:lnTo>
                  <a:pt x="1124251" y="0"/>
                </a:lnTo>
                <a:lnTo>
                  <a:pt x="1124251" y="578989"/>
                </a:lnTo>
                <a:lnTo>
                  <a:pt x="0" y="578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2878947" y="2821906"/>
            <a:ext cx="1124251" cy="578989"/>
          </a:xfrm>
          <a:custGeom>
            <a:avLst/>
            <a:gdLst/>
            <a:ahLst/>
            <a:cxnLst/>
            <a:rect r="r" b="b" t="t" l="l"/>
            <a:pathLst>
              <a:path h="578989" w="1124251">
                <a:moveTo>
                  <a:pt x="1124251" y="0"/>
                </a:moveTo>
                <a:lnTo>
                  <a:pt x="0" y="0"/>
                </a:lnTo>
                <a:lnTo>
                  <a:pt x="0" y="578989"/>
                </a:lnTo>
                <a:lnTo>
                  <a:pt x="1124251" y="578989"/>
                </a:lnTo>
                <a:lnTo>
                  <a:pt x="112425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632885" y="2821906"/>
            <a:ext cx="1012705" cy="1157978"/>
          </a:xfrm>
          <a:custGeom>
            <a:avLst/>
            <a:gdLst/>
            <a:ahLst/>
            <a:cxnLst/>
            <a:rect r="r" b="b" t="t" l="l"/>
            <a:pathLst>
              <a:path h="1157978" w="1012705">
                <a:moveTo>
                  <a:pt x="0" y="0"/>
                </a:moveTo>
                <a:lnTo>
                  <a:pt x="1012705" y="0"/>
                </a:lnTo>
                <a:lnTo>
                  <a:pt x="1012705" y="1157978"/>
                </a:lnTo>
                <a:lnTo>
                  <a:pt x="0" y="11579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627814" y="2738399"/>
            <a:ext cx="430622" cy="1324992"/>
          </a:xfrm>
          <a:custGeom>
            <a:avLst/>
            <a:gdLst/>
            <a:ahLst/>
            <a:cxnLst/>
            <a:rect r="r" b="b" t="t" l="l"/>
            <a:pathLst>
              <a:path h="1324992" w="430622">
                <a:moveTo>
                  <a:pt x="0" y="0"/>
                </a:moveTo>
                <a:lnTo>
                  <a:pt x="430622" y="0"/>
                </a:lnTo>
                <a:lnTo>
                  <a:pt x="430622" y="1324992"/>
                </a:lnTo>
                <a:lnTo>
                  <a:pt x="0" y="13249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624905" y="582062"/>
            <a:ext cx="13038189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534C57"/>
                </a:solidFill>
                <a:latin typeface="Glacial Indifference Bold"/>
              </a:rPr>
              <a:t>Our Findings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385412" y="4251471"/>
            <a:ext cx="15507651" cy="3260117"/>
            <a:chOff x="0" y="0"/>
            <a:chExt cx="20676868" cy="4346823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115986" y="-57574"/>
              <a:ext cx="5358146" cy="9876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159"/>
                </a:lnSpc>
              </a:pPr>
              <a:r>
                <a:rPr lang="en-US" sz="4399">
                  <a:solidFill>
                    <a:srgbClr val="534C57"/>
                  </a:solidFill>
                  <a:latin typeface="Glacial Indifference Bold"/>
                </a:rPr>
                <a:t>Contradictions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8005219" y="-95250"/>
              <a:ext cx="4787486" cy="9876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534C57"/>
                  </a:solidFill>
                  <a:latin typeface="Glacial Indifference Bold"/>
                </a:rPr>
                <a:t>Tensions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15372690" y="-95250"/>
              <a:ext cx="5250211" cy="9876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534C57"/>
                  </a:solidFill>
                  <a:latin typeface="Glacial Indifference Bold"/>
                </a:rPr>
                <a:t>Surprises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1072974"/>
              <a:ext cx="5590117" cy="26134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534C57"/>
                  </a:solidFill>
                  <a:latin typeface="Glacial Indifference"/>
                </a:rPr>
                <a:t>Kevin says he wants more deep conversations, but says he is inherently more reserved about his feelings.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7719889" y="1072974"/>
              <a:ext cx="5358146" cy="32738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534C57"/>
                  </a:solidFill>
                  <a:latin typeface="Glacial Indifference"/>
                </a:rPr>
                <a:t>Kevin revealed that their conversations were superficial and more centered around updates rather than meaningful. 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15318723" y="1072974"/>
              <a:ext cx="5358146" cy="26134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534C57"/>
                  </a:solidFill>
                  <a:latin typeface="Glacial Indifference"/>
                </a:rPr>
                <a:t>The differences in their love languages was a challenge in their long distance relationship. 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039" y="192211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485344" y="3295481"/>
            <a:ext cx="3696052" cy="3696037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4357" t="-14101" r="-3204" b="-1346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6342659" y="2077786"/>
            <a:ext cx="1530495" cy="866643"/>
          </a:xfrm>
          <a:custGeom>
            <a:avLst/>
            <a:gdLst/>
            <a:ahLst/>
            <a:cxnLst/>
            <a:rect r="r" b="b" t="t" l="l"/>
            <a:pathLst>
              <a:path h="866643" w="1530495">
                <a:moveTo>
                  <a:pt x="0" y="0"/>
                </a:moveTo>
                <a:lnTo>
                  <a:pt x="1530495" y="0"/>
                </a:lnTo>
                <a:lnTo>
                  <a:pt x="1530495" y="866643"/>
                </a:lnTo>
                <a:lnTo>
                  <a:pt x="0" y="8666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516653" y="5873556"/>
            <a:ext cx="1309197" cy="1030993"/>
          </a:xfrm>
          <a:custGeom>
            <a:avLst/>
            <a:gdLst/>
            <a:ahLst/>
            <a:cxnLst/>
            <a:rect r="r" b="b" t="t" l="l"/>
            <a:pathLst>
              <a:path h="1030993" w="1309197">
                <a:moveTo>
                  <a:pt x="0" y="0"/>
                </a:moveTo>
                <a:lnTo>
                  <a:pt x="1309197" y="0"/>
                </a:lnTo>
                <a:lnTo>
                  <a:pt x="1309197" y="1030993"/>
                </a:lnTo>
                <a:lnTo>
                  <a:pt x="0" y="10309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262167" y="1624330"/>
            <a:ext cx="5447300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C38063"/>
                </a:solidFill>
                <a:latin typeface="Glacial Indifference Bold"/>
              </a:rPr>
              <a:t>Insight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521300" y="5588000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6516653" y="3264535"/>
            <a:ext cx="10286002" cy="2025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>
                <a:solidFill>
                  <a:srgbClr val="000000"/>
                </a:solidFill>
                <a:latin typeface="Glacial Indifference"/>
              </a:rPr>
              <a:t>Time zone differences inhibit the feeling of connectedness as couples struggle to catch each other up on big events.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07176" y="5502275"/>
            <a:ext cx="5447300" cy="159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>
                <a:solidFill>
                  <a:srgbClr val="C38063"/>
                </a:solidFill>
                <a:latin typeface="Glacial Indifference Bold"/>
              </a:rPr>
              <a:t>Need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516653" y="7142480"/>
            <a:ext cx="9988478" cy="1339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>
                <a:solidFill>
                  <a:srgbClr val="000000"/>
                </a:solidFill>
                <a:latin typeface="Glacial Indifference"/>
              </a:rPr>
              <a:t>People in long-distance relationships want to express their joys and sorrows </a:t>
            </a:r>
            <a:r>
              <a:rPr lang="en-US" sz="3600">
                <a:solidFill>
                  <a:srgbClr val="000000"/>
                </a:solidFill>
                <a:latin typeface="Glacial Indifference Bold"/>
              </a:rPr>
              <a:t>in real time</a:t>
            </a:r>
            <a:r>
              <a:rPr lang="en-US" sz="3600">
                <a:solidFill>
                  <a:srgbClr val="000000"/>
                </a:solidFill>
                <a:latin typeface="Glacial Indifference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770958" y="9634534"/>
            <a:ext cx="574594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534C57"/>
                </a:solidFill>
                <a:latin typeface="Glacial Indifference"/>
              </a:rPr>
              <a:t>*images are generated by AI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64813" y="192211"/>
            <a:ext cx="17758374" cy="9902578"/>
            <a:chOff x="0" y="0"/>
            <a:chExt cx="19243443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22058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220582">
                  <a:moveTo>
                    <a:pt x="1922058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583302" y="0"/>
                  </a:lnTo>
                  <a:lnTo>
                    <a:pt x="1920153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249793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249793">
                  <a:moveTo>
                    <a:pt x="19215502" y="21590"/>
                  </a:moveTo>
                  <a:cubicBezTo>
                    <a:pt x="19216774" y="34290"/>
                    <a:pt x="19216774" y="44450"/>
                    <a:pt x="19218043" y="54610"/>
                  </a:cubicBezTo>
                  <a:cubicBezTo>
                    <a:pt x="19220583" y="228407"/>
                    <a:pt x="19221852" y="466023"/>
                    <a:pt x="19224393" y="695153"/>
                  </a:cubicBezTo>
                  <a:cubicBezTo>
                    <a:pt x="19224393" y="1026118"/>
                    <a:pt x="19237093" y="7552077"/>
                    <a:pt x="19243443" y="7883042"/>
                  </a:cubicBezTo>
                  <a:cubicBezTo>
                    <a:pt x="19249793" y="8383733"/>
                    <a:pt x="19245983" y="8892911"/>
                    <a:pt x="19245983" y="9393602"/>
                  </a:cubicBezTo>
                  <a:cubicBezTo>
                    <a:pt x="19245983" y="9834889"/>
                    <a:pt x="19247252" y="10242231"/>
                    <a:pt x="19248524" y="10668464"/>
                  </a:cubicBezTo>
                  <a:cubicBezTo>
                    <a:pt x="19248524" y="10690054"/>
                    <a:pt x="19248524" y="10704025"/>
                    <a:pt x="19248524" y="10728154"/>
                  </a:cubicBezTo>
                  <a:cubicBezTo>
                    <a:pt x="19225663" y="10728154"/>
                    <a:pt x="19205343" y="10729425"/>
                    <a:pt x="19128148" y="10728154"/>
                  </a:cubicBezTo>
                  <a:cubicBezTo>
                    <a:pt x="18141670" y="10723075"/>
                    <a:pt x="17140018" y="10729425"/>
                    <a:pt x="16153542" y="10724345"/>
                  </a:cubicBezTo>
                  <a:cubicBezTo>
                    <a:pt x="15561657" y="10720535"/>
                    <a:pt x="14984948" y="10723075"/>
                    <a:pt x="14393062" y="10720535"/>
                  </a:cubicBezTo>
                  <a:cubicBezTo>
                    <a:pt x="14119885" y="10719264"/>
                    <a:pt x="13846706" y="10717995"/>
                    <a:pt x="13573529" y="10716725"/>
                  </a:cubicBezTo>
                  <a:cubicBezTo>
                    <a:pt x="13406587" y="10716725"/>
                    <a:pt x="13254821" y="10717995"/>
                    <a:pt x="13087878" y="10717995"/>
                  </a:cubicBezTo>
                  <a:cubicBezTo>
                    <a:pt x="12662935" y="10716725"/>
                    <a:pt x="11494340" y="10717995"/>
                    <a:pt x="11069397" y="10716725"/>
                  </a:cubicBezTo>
                  <a:cubicBezTo>
                    <a:pt x="10765866" y="10715454"/>
                    <a:pt x="4695246" y="10724345"/>
                    <a:pt x="4391715" y="10723075"/>
                  </a:cubicBezTo>
                  <a:cubicBezTo>
                    <a:pt x="4315831" y="10723075"/>
                    <a:pt x="4224773" y="10724345"/>
                    <a:pt x="4148890" y="10724345"/>
                  </a:cubicBezTo>
                  <a:cubicBezTo>
                    <a:pt x="3966771" y="10724345"/>
                    <a:pt x="3799829" y="10725614"/>
                    <a:pt x="3617710" y="10725614"/>
                  </a:cubicBezTo>
                  <a:cubicBezTo>
                    <a:pt x="3162414" y="10725614"/>
                    <a:pt x="2722293" y="10724345"/>
                    <a:pt x="2266997" y="10723075"/>
                  </a:cubicBezTo>
                  <a:cubicBezTo>
                    <a:pt x="1993819" y="10721804"/>
                    <a:pt x="1720641" y="10720535"/>
                    <a:pt x="1462640" y="10719264"/>
                  </a:cubicBezTo>
                  <a:cubicBezTo>
                    <a:pt x="976990" y="10717995"/>
                    <a:pt x="491341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1927" y="30480"/>
                    <a:pt x="354752" y="29210"/>
                  </a:cubicBezTo>
                  <a:cubicBezTo>
                    <a:pt x="764519" y="25400"/>
                    <a:pt x="1174286" y="22860"/>
                    <a:pt x="1599229" y="20320"/>
                  </a:cubicBezTo>
                  <a:cubicBezTo>
                    <a:pt x="1887583" y="17780"/>
                    <a:pt x="2175938" y="16510"/>
                    <a:pt x="2449116" y="13970"/>
                  </a:cubicBezTo>
                  <a:cubicBezTo>
                    <a:pt x="2722294" y="11430"/>
                    <a:pt x="3010648" y="8890"/>
                    <a:pt x="3283826" y="8890"/>
                  </a:cubicBezTo>
                  <a:cubicBezTo>
                    <a:pt x="3587358" y="7620"/>
                    <a:pt x="3890888" y="10160"/>
                    <a:pt x="4194419" y="8890"/>
                  </a:cubicBezTo>
                  <a:cubicBezTo>
                    <a:pt x="4573833" y="8890"/>
                    <a:pt x="11448811" y="6350"/>
                    <a:pt x="11828225" y="5080"/>
                  </a:cubicBezTo>
                  <a:cubicBezTo>
                    <a:pt x="12192462" y="3810"/>
                    <a:pt x="12556700" y="2540"/>
                    <a:pt x="12936114" y="2540"/>
                  </a:cubicBezTo>
                  <a:cubicBezTo>
                    <a:pt x="13558352" y="1270"/>
                    <a:pt x="14165414" y="0"/>
                    <a:pt x="14787653" y="0"/>
                  </a:cubicBezTo>
                  <a:cubicBezTo>
                    <a:pt x="15045655" y="0"/>
                    <a:pt x="15318832" y="2540"/>
                    <a:pt x="15576833" y="2540"/>
                  </a:cubicBezTo>
                  <a:cubicBezTo>
                    <a:pt x="16290132" y="3810"/>
                    <a:pt x="17018606" y="5080"/>
                    <a:pt x="17731905" y="7620"/>
                  </a:cubicBezTo>
                  <a:cubicBezTo>
                    <a:pt x="18111317" y="8890"/>
                    <a:pt x="18490731" y="12700"/>
                    <a:pt x="18870145" y="16510"/>
                  </a:cubicBezTo>
                  <a:cubicBezTo>
                    <a:pt x="18961205" y="16510"/>
                    <a:pt x="19052264" y="16510"/>
                    <a:pt x="19128148" y="16510"/>
                  </a:cubicBezTo>
                  <a:cubicBezTo>
                    <a:pt x="19196452" y="17780"/>
                    <a:pt x="19205343" y="20320"/>
                    <a:pt x="19215502" y="21590"/>
                  </a:cubicBezTo>
                  <a:close/>
                  <a:moveTo>
                    <a:pt x="19225663" y="10711645"/>
                  </a:moveTo>
                  <a:cubicBezTo>
                    <a:pt x="19226933" y="10695135"/>
                    <a:pt x="19228202" y="10682435"/>
                    <a:pt x="19228202" y="10669735"/>
                  </a:cubicBezTo>
                  <a:cubicBezTo>
                    <a:pt x="19226933" y="10199800"/>
                    <a:pt x="19225663" y="9750027"/>
                    <a:pt x="19225663" y="9266308"/>
                  </a:cubicBezTo>
                  <a:cubicBezTo>
                    <a:pt x="19225663" y="9045664"/>
                    <a:pt x="19228202" y="8825021"/>
                    <a:pt x="19226933" y="8604376"/>
                  </a:cubicBezTo>
                  <a:cubicBezTo>
                    <a:pt x="19226933" y="8400706"/>
                    <a:pt x="19225663" y="8188548"/>
                    <a:pt x="19224393" y="7984878"/>
                  </a:cubicBezTo>
                  <a:cubicBezTo>
                    <a:pt x="19219313" y="7670884"/>
                    <a:pt x="19207883" y="1170385"/>
                    <a:pt x="19207883" y="856392"/>
                  </a:cubicBezTo>
                  <a:cubicBezTo>
                    <a:pt x="19205343" y="593317"/>
                    <a:pt x="19202802" y="321756"/>
                    <a:pt x="19200263" y="63500"/>
                  </a:cubicBezTo>
                  <a:cubicBezTo>
                    <a:pt x="19198993" y="44450"/>
                    <a:pt x="19197724" y="43180"/>
                    <a:pt x="19082618" y="41910"/>
                  </a:cubicBezTo>
                  <a:cubicBezTo>
                    <a:pt x="19037087" y="41910"/>
                    <a:pt x="19006734" y="41910"/>
                    <a:pt x="18961205" y="40640"/>
                  </a:cubicBezTo>
                  <a:cubicBezTo>
                    <a:pt x="18581792" y="36830"/>
                    <a:pt x="18187201" y="31750"/>
                    <a:pt x="17807787" y="30480"/>
                  </a:cubicBezTo>
                  <a:cubicBezTo>
                    <a:pt x="16882017" y="26670"/>
                    <a:pt x="15941071" y="25400"/>
                    <a:pt x="15015301" y="22860"/>
                  </a:cubicBezTo>
                  <a:cubicBezTo>
                    <a:pt x="14878713" y="22860"/>
                    <a:pt x="14726947" y="22860"/>
                    <a:pt x="14590358" y="22860"/>
                  </a:cubicBezTo>
                  <a:cubicBezTo>
                    <a:pt x="14362710" y="22860"/>
                    <a:pt x="14135062" y="22860"/>
                    <a:pt x="13922590" y="22860"/>
                  </a:cubicBezTo>
                  <a:cubicBezTo>
                    <a:pt x="13436940" y="22860"/>
                    <a:pt x="12951290" y="22860"/>
                    <a:pt x="12480817" y="24130"/>
                  </a:cubicBezTo>
                  <a:cubicBezTo>
                    <a:pt x="12071049" y="25400"/>
                    <a:pt x="5165719" y="29210"/>
                    <a:pt x="4755952" y="29210"/>
                  </a:cubicBezTo>
                  <a:cubicBezTo>
                    <a:pt x="4088184" y="29210"/>
                    <a:pt x="3420415" y="26670"/>
                    <a:pt x="2752647" y="33020"/>
                  </a:cubicBezTo>
                  <a:cubicBezTo>
                    <a:pt x="2403586" y="36830"/>
                    <a:pt x="2069702" y="36830"/>
                    <a:pt x="1735818" y="38100"/>
                  </a:cubicBezTo>
                  <a:cubicBezTo>
                    <a:pt x="1159109" y="41910"/>
                    <a:pt x="582400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280" y="10693865"/>
                    <a:pt x="354752" y="10695135"/>
                    <a:pt x="552047" y="10695135"/>
                  </a:cubicBezTo>
                  <a:cubicBezTo>
                    <a:pt x="840401" y="10695135"/>
                    <a:pt x="1143932" y="10692595"/>
                    <a:pt x="1432287" y="10695135"/>
                  </a:cubicBezTo>
                  <a:cubicBezTo>
                    <a:pt x="1902760" y="10698945"/>
                    <a:pt x="2373233" y="10701485"/>
                    <a:pt x="2843706" y="10700215"/>
                  </a:cubicBezTo>
                  <a:cubicBezTo>
                    <a:pt x="3147238" y="10698945"/>
                    <a:pt x="3435592" y="10701485"/>
                    <a:pt x="3739123" y="10701485"/>
                  </a:cubicBezTo>
                  <a:cubicBezTo>
                    <a:pt x="4179243" y="10701485"/>
                    <a:pt x="4619363" y="10700215"/>
                    <a:pt x="5059483" y="10701485"/>
                  </a:cubicBezTo>
                  <a:cubicBezTo>
                    <a:pt x="5712075" y="10702754"/>
                    <a:pt x="12875407" y="10692595"/>
                    <a:pt x="13543176" y="10695135"/>
                  </a:cubicBezTo>
                  <a:cubicBezTo>
                    <a:pt x="13831530" y="10696404"/>
                    <a:pt x="14119885" y="10697675"/>
                    <a:pt x="14393062" y="10697675"/>
                  </a:cubicBezTo>
                  <a:cubicBezTo>
                    <a:pt x="14893889" y="10700215"/>
                    <a:pt x="15379538" y="10696404"/>
                    <a:pt x="15880365" y="10700215"/>
                  </a:cubicBezTo>
                  <a:cubicBezTo>
                    <a:pt x="16290132" y="10702754"/>
                    <a:pt x="16699898" y="10702754"/>
                    <a:pt x="17109665" y="10705295"/>
                  </a:cubicBezTo>
                  <a:cubicBezTo>
                    <a:pt x="17716727" y="10709104"/>
                    <a:pt x="18323789" y="10711645"/>
                    <a:pt x="18930852" y="10712915"/>
                  </a:cubicBezTo>
                  <a:cubicBezTo>
                    <a:pt x="19158500" y="10712915"/>
                    <a:pt x="19205343" y="10711645"/>
                    <a:pt x="1922566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1114000" y="2673957"/>
            <a:ext cx="16060000" cy="6627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534C57"/>
                </a:solidFill>
                <a:latin typeface="Glacial Indifference"/>
              </a:rPr>
              <a:t>We talked to </a:t>
            </a:r>
            <a:r>
              <a:rPr lang="en-US" sz="4200">
                <a:solidFill>
                  <a:srgbClr val="534C57"/>
                </a:solidFill>
                <a:latin typeface="Glacial Indifference Bold"/>
              </a:rPr>
              <a:t>6 people</a:t>
            </a:r>
            <a:r>
              <a:rPr lang="en-US" sz="4200">
                <a:solidFill>
                  <a:srgbClr val="534C57"/>
                </a:solidFill>
                <a:latin typeface="Glacial Indifference"/>
              </a:rPr>
              <a:t> about their long-distance relationships (romantic, familial, and platonic)</a:t>
            </a:r>
          </a:p>
          <a:p>
            <a:pPr>
              <a:lnSpc>
                <a:spcPts val="2800"/>
              </a:lnSpc>
            </a:pPr>
          </a:p>
          <a:p>
            <a:pPr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534C57"/>
                </a:solidFill>
                <a:latin typeface="Glacial Indifference"/>
              </a:rPr>
              <a:t>We found that challenges, such as time zone differences and lack of in-person interaction, make it </a:t>
            </a:r>
            <a:r>
              <a:rPr lang="en-US" sz="4200">
                <a:solidFill>
                  <a:srgbClr val="534C57"/>
                </a:solidFill>
                <a:latin typeface="Glacial Indifference Bold"/>
              </a:rPr>
              <a:t>difficult to foster and preserve </a:t>
            </a:r>
            <a:r>
              <a:rPr lang="en-US" sz="4200">
                <a:solidFill>
                  <a:srgbClr val="534C57"/>
                </a:solidFill>
                <a:latin typeface="Glacial Indifference"/>
              </a:rPr>
              <a:t>deep connections and memories.</a:t>
            </a:r>
          </a:p>
          <a:p>
            <a:pPr>
              <a:lnSpc>
                <a:spcPts val="2800"/>
              </a:lnSpc>
            </a:pPr>
          </a:p>
          <a:p>
            <a:pPr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534C57"/>
                </a:solidFill>
                <a:latin typeface="Glacial Indifference"/>
              </a:rPr>
              <a:t>We learned that in order to overcome challenges faced in long distance relationships, people need to </a:t>
            </a:r>
            <a:r>
              <a:rPr lang="en-US" sz="4200">
                <a:solidFill>
                  <a:srgbClr val="534C57"/>
                </a:solidFill>
                <a:latin typeface="Glacial Indifference Bold"/>
              </a:rPr>
              <a:t>communicate and engage</a:t>
            </a:r>
            <a:r>
              <a:rPr lang="en-US" sz="4200">
                <a:solidFill>
                  <a:srgbClr val="534C57"/>
                </a:solidFill>
                <a:latin typeface="Glacial Indifference"/>
              </a:rPr>
              <a:t> </a:t>
            </a:r>
            <a:r>
              <a:rPr lang="en-US" sz="4200">
                <a:solidFill>
                  <a:srgbClr val="534C57"/>
                </a:solidFill>
                <a:latin typeface="Glacial Indifference Bold"/>
              </a:rPr>
              <a:t>like they do in person</a:t>
            </a:r>
            <a:r>
              <a:rPr lang="en-US" sz="4200">
                <a:solidFill>
                  <a:srgbClr val="534C57"/>
                </a:solidFill>
                <a:latin typeface="Glacial Indifference"/>
              </a:rPr>
              <a:t>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596825"/>
            <a:ext cx="16230600" cy="1717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C38063"/>
                </a:solidFill>
                <a:latin typeface="Glacial Indifference Bold"/>
              </a:rPr>
              <a:t>Summary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7802" y="184730"/>
            <a:ext cx="17892396" cy="9902578"/>
            <a:chOff x="0" y="0"/>
            <a:chExt cx="19388672" cy="107306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" y="16510"/>
              <a:ext cx="19365812" cy="10702755"/>
            </a:xfrm>
            <a:custGeom>
              <a:avLst/>
              <a:gdLst/>
              <a:ahLst/>
              <a:cxnLst/>
              <a:rect r="r" b="b" t="t" l="l"/>
              <a:pathLst>
                <a:path h="10702755" w="19365812">
                  <a:moveTo>
                    <a:pt x="19365812" y="10702755"/>
                  </a:moveTo>
                  <a:lnTo>
                    <a:pt x="0" y="10695135"/>
                  </a:lnTo>
                  <a:lnTo>
                    <a:pt x="0" y="3725222"/>
                  </a:lnTo>
                  <a:lnTo>
                    <a:pt x="17780" y="19050"/>
                  </a:lnTo>
                  <a:lnTo>
                    <a:pt x="9655731" y="0"/>
                  </a:lnTo>
                  <a:lnTo>
                    <a:pt x="19346762" y="5080"/>
                  </a:lnTo>
                  <a:close/>
                </a:path>
              </a:pathLst>
            </a:custGeom>
            <a:solidFill>
              <a:srgbClr val="FFF7E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-3810" y="0"/>
              <a:ext cx="19395022" cy="10729425"/>
            </a:xfrm>
            <a:custGeom>
              <a:avLst/>
              <a:gdLst/>
              <a:ahLst/>
              <a:cxnLst/>
              <a:rect r="r" b="b" t="t" l="l"/>
              <a:pathLst>
                <a:path h="10729425" w="19395022">
                  <a:moveTo>
                    <a:pt x="19360732" y="21590"/>
                  </a:moveTo>
                  <a:cubicBezTo>
                    <a:pt x="19362002" y="34290"/>
                    <a:pt x="19362002" y="44450"/>
                    <a:pt x="19363272" y="54610"/>
                  </a:cubicBezTo>
                  <a:cubicBezTo>
                    <a:pt x="19365813" y="228407"/>
                    <a:pt x="19367082" y="466023"/>
                    <a:pt x="19369622" y="695153"/>
                  </a:cubicBezTo>
                  <a:cubicBezTo>
                    <a:pt x="19369622" y="1026118"/>
                    <a:pt x="19382322" y="7552077"/>
                    <a:pt x="19388672" y="7883042"/>
                  </a:cubicBezTo>
                  <a:cubicBezTo>
                    <a:pt x="19395022" y="8383733"/>
                    <a:pt x="19391213" y="8892911"/>
                    <a:pt x="19391213" y="9393602"/>
                  </a:cubicBezTo>
                  <a:cubicBezTo>
                    <a:pt x="19391213" y="9834889"/>
                    <a:pt x="19392482" y="10242231"/>
                    <a:pt x="19393752" y="10668464"/>
                  </a:cubicBezTo>
                  <a:cubicBezTo>
                    <a:pt x="19393752" y="10690054"/>
                    <a:pt x="19393752" y="10704025"/>
                    <a:pt x="19393752" y="10728154"/>
                  </a:cubicBezTo>
                  <a:cubicBezTo>
                    <a:pt x="19370893" y="10728154"/>
                    <a:pt x="19350572" y="10729425"/>
                    <a:pt x="19272905" y="10728154"/>
                  </a:cubicBezTo>
                  <a:cubicBezTo>
                    <a:pt x="18278943" y="10723075"/>
                    <a:pt x="17269688" y="10729425"/>
                    <a:pt x="16275727" y="10724345"/>
                  </a:cubicBezTo>
                  <a:cubicBezTo>
                    <a:pt x="15679349" y="10720535"/>
                    <a:pt x="15098264" y="10723075"/>
                    <a:pt x="14501886" y="10720535"/>
                  </a:cubicBezTo>
                  <a:cubicBezTo>
                    <a:pt x="14226635" y="10719264"/>
                    <a:pt x="13951383" y="10717995"/>
                    <a:pt x="13676132" y="10716725"/>
                  </a:cubicBezTo>
                  <a:cubicBezTo>
                    <a:pt x="13507924" y="10716725"/>
                    <a:pt x="13355006" y="10717995"/>
                    <a:pt x="13186796" y="10717995"/>
                  </a:cubicBezTo>
                  <a:cubicBezTo>
                    <a:pt x="12758629" y="10716725"/>
                    <a:pt x="11581165" y="10717995"/>
                    <a:pt x="11152998" y="10716725"/>
                  </a:cubicBezTo>
                  <a:cubicBezTo>
                    <a:pt x="10847163" y="10715454"/>
                    <a:pt x="4730472" y="10724345"/>
                    <a:pt x="4424637" y="10723075"/>
                  </a:cubicBezTo>
                  <a:cubicBezTo>
                    <a:pt x="4348178" y="10723075"/>
                    <a:pt x="4256428" y="10724345"/>
                    <a:pt x="4179969" y="10724345"/>
                  </a:cubicBezTo>
                  <a:cubicBezTo>
                    <a:pt x="3996469" y="10724345"/>
                    <a:pt x="3828260" y="10725614"/>
                    <a:pt x="3644759" y="10725614"/>
                  </a:cubicBezTo>
                  <a:cubicBezTo>
                    <a:pt x="3186007" y="10725614"/>
                    <a:pt x="2742547" y="10724345"/>
                    <a:pt x="2283795" y="10723075"/>
                  </a:cubicBezTo>
                  <a:cubicBezTo>
                    <a:pt x="2008544" y="10721804"/>
                    <a:pt x="1733293" y="10720535"/>
                    <a:pt x="1473334" y="10719264"/>
                  </a:cubicBezTo>
                  <a:cubicBezTo>
                    <a:pt x="983998" y="10717995"/>
                    <a:pt x="494663" y="10716725"/>
                    <a:pt x="48260" y="10716725"/>
                  </a:cubicBezTo>
                  <a:cubicBezTo>
                    <a:pt x="38100" y="10716725"/>
                    <a:pt x="29210" y="10716725"/>
                    <a:pt x="19050" y="10715454"/>
                  </a:cubicBezTo>
                  <a:cubicBezTo>
                    <a:pt x="10160" y="10714185"/>
                    <a:pt x="5080" y="10707835"/>
                    <a:pt x="7620" y="10698945"/>
                  </a:cubicBezTo>
                  <a:cubicBezTo>
                    <a:pt x="16510" y="10666546"/>
                    <a:pt x="12700" y="10454389"/>
                    <a:pt x="11430" y="10233744"/>
                  </a:cubicBezTo>
                  <a:cubicBezTo>
                    <a:pt x="10160" y="9783972"/>
                    <a:pt x="6350" y="9342684"/>
                    <a:pt x="7620" y="8892911"/>
                  </a:cubicBezTo>
                  <a:cubicBezTo>
                    <a:pt x="5080" y="8332815"/>
                    <a:pt x="0" y="1399514"/>
                    <a:pt x="7620" y="830933"/>
                  </a:cubicBezTo>
                  <a:cubicBezTo>
                    <a:pt x="8890" y="720611"/>
                    <a:pt x="7620" y="601803"/>
                    <a:pt x="8890" y="491481"/>
                  </a:cubicBezTo>
                  <a:cubicBezTo>
                    <a:pt x="10160" y="313270"/>
                    <a:pt x="12700" y="11808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2370" y="30480"/>
                    <a:pt x="357038" y="29210"/>
                  </a:cubicBezTo>
                  <a:cubicBezTo>
                    <a:pt x="769914" y="25400"/>
                    <a:pt x="1182791" y="22860"/>
                    <a:pt x="1610959" y="20320"/>
                  </a:cubicBezTo>
                  <a:cubicBezTo>
                    <a:pt x="1901502" y="17780"/>
                    <a:pt x="2192045" y="16510"/>
                    <a:pt x="2467296" y="13970"/>
                  </a:cubicBezTo>
                  <a:cubicBezTo>
                    <a:pt x="2742547" y="11430"/>
                    <a:pt x="3033090" y="8890"/>
                    <a:pt x="3308341" y="8890"/>
                  </a:cubicBezTo>
                  <a:cubicBezTo>
                    <a:pt x="3614176" y="7620"/>
                    <a:pt x="3920010" y="10160"/>
                    <a:pt x="4225845" y="8890"/>
                  </a:cubicBezTo>
                  <a:cubicBezTo>
                    <a:pt x="4608138" y="8890"/>
                    <a:pt x="11535291" y="6350"/>
                    <a:pt x="11917584" y="5080"/>
                  </a:cubicBezTo>
                  <a:cubicBezTo>
                    <a:pt x="12284585" y="3810"/>
                    <a:pt x="12651587" y="2540"/>
                    <a:pt x="13033880" y="2540"/>
                  </a:cubicBezTo>
                  <a:cubicBezTo>
                    <a:pt x="13660842" y="1270"/>
                    <a:pt x="14272510" y="0"/>
                    <a:pt x="14899471" y="0"/>
                  </a:cubicBezTo>
                  <a:cubicBezTo>
                    <a:pt x="15159431" y="0"/>
                    <a:pt x="15434681" y="2540"/>
                    <a:pt x="15694640" y="2540"/>
                  </a:cubicBezTo>
                  <a:cubicBezTo>
                    <a:pt x="16413353" y="3810"/>
                    <a:pt x="17147354" y="5080"/>
                    <a:pt x="17866065" y="7620"/>
                  </a:cubicBezTo>
                  <a:cubicBezTo>
                    <a:pt x="18248360" y="8890"/>
                    <a:pt x="18630653" y="12700"/>
                    <a:pt x="19012946" y="16510"/>
                  </a:cubicBezTo>
                  <a:cubicBezTo>
                    <a:pt x="19104695" y="16510"/>
                    <a:pt x="19196448" y="16510"/>
                    <a:pt x="19272905" y="16510"/>
                  </a:cubicBezTo>
                  <a:cubicBezTo>
                    <a:pt x="19341682" y="17780"/>
                    <a:pt x="19350572" y="20320"/>
                    <a:pt x="19360732" y="21590"/>
                  </a:cubicBezTo>
                  <a:close/>
                  <a:moveTo>
                    <a:pt x="19370893" y="10711645"/>
                  </a:moveTo>
                  <a:cubicBezTo>
                    <a:pt x="19372163" y="10695135"/>
                    <a:pt x="19373432" y="10682435"/>
                    <a:pt x="19373432" y="10669735"/>
                  </a:cubicBezTo>
                  <a:cubicBezTo>
                    <a:pt x="19372163" y="10199800"/>
                    <a:pt x="19370893" y="9750027"/>
                    <a:pt x="19370893" y="9266308"/>
                  </a:cubicBezTo>
                  <a:cubicBezTo>
                    <a:pt x="19370893" y="9045664"/>
                    <a:pt x="19373432" y="8825021"/>
                    <a:pt x="19372163" y="8604376"/>
                  </a:cubicBezTo>
                  <a:cubicBezTo>
                    <a:pt x="19372163" y="8400706"/>
                    <a:pt x="19370893" y="8188548"/>
                    <a:pt x="19369622" y="7984878"/>
                  </a:cubicBezTo>
                  <a:cubicBezTo>
                    <a:pt x="19364543" y="7670884"/>
                    <a:pt x="19353113" y="1170385"/>
                    <a:pt x="19353113" y="856392"/>
                  </a:cubicBezTo>
                  <a:cubicBezTo>
                    <a:pt x="19350572" y="593317"/>
                    <a:pt x="19348032" y="321756"/>
                    <a:pt x="19345493" y="63500"/>
                  </a:cubicBezTo>
                  <a:cubicBezTo>
                    <a:pt x="19344222" y="44450"/>
                    <a:pt x="19342952" y="43180"/>
                    <a:pt x="19227030" y="41910"/>
                  </a:cubicBezTo>
                  <a:cubicBezTo>
                    <a:pt x="19181154" y="41910"/>
                    <a:pt x="19150572" y="41910"/>
                    <a:pt x="19104695" y="40640"/>
                  </a:cubicBezTo>
                  <a:cubicBezTo>
                    <a:pt x="18722404" y="36830"/>
                    <a:pt x="18324817" y="31750"/>
                    <a:pt x="17942524" y="30480"/>
                  </a:cubicBezTo>
                  <a:cubicBezTo>
                    <a:pt x="17009730" y="26670"/>
                    <a:pt x="16061642" y="25400"/>
                    <a:pt x="15128848" y="22860"/>
                  </a:cubicBezTo>
                  <a:cubicBezTo>
                    <a:pt x="14991222" y="22860"/>
                    <a:pt x="14838305" y="22860"/>
                    <a:pt x="14700679" y="22860"/>
                  </a:cubicBezTo>
                  <a:cubicBezTo>
                    <a:pt x="14471304" y="22860"/>
                    <a:pt x="14241927" y="22860"/>
                    <a:pt x="14027842" y="22860"/>
                  </a:cubicBezTo>
                  <a:cubicBezTo>
                    <a:pt x="13538508" y="22860"/>
                    <a:pt x="13049172" y="22860"/>
                    <a:pt x="12575129" y="24130"/>
                  </a:cubicBezTo>
                  <a:cubicBezTo>
                    <a:pt x="12162252" y="25400"/>
                    <a:pt x="5204515" y="29210"/>
                    <a:pt x="4791639" y="29210"/>
                  </a:cubicBezTo>
                  <a:cubicBezTo>
                    <a:pt x="4118803" y="29210"/>
                    <a:pt x="3445967" y="26670"/>
                    <a:pt x="2773131" y="33020"/>
                  </a:cubicBezTo>
                  <a:cubicBezTo>
                    <a:pt x="2421421" y="36830"/>
                    <a:pt x="2085003" y="36830"/>
                    <a:pt x="1748585" y="38100"/>
                  </a:cubicBezTo>
                  <a:cubicBezTo>
                    <a:pt x="1167499" y="41910"/>
                    <a:pt x="586414" y="45720"/>
                    <a:pt x="49530" y="50800"/>
                  </a:cubicBezTo>
                  <a:cubicBezTo>
                    <a:pt x="36830" y="50800"/>
                    <a:pt x="34290" y="53340"/>
                    <a:pt x="33020" y="92626"/>
                  </a:cubicBezTo>
                  <a:cubicBezTo>
                    <a:pt x="31750" y="245379"/>
                    <a:pt x="31750" y="398133"/>
                    <a:pt x="30480" y="550886"/>
                  </a:cubicBezTo>
                  <a:cubicBezTo>
                    <a:pt x="29210" y="805475"/>
                    <a:pt x="26670" y="1051577"/>
                    <a:pt x="25400" y="1306166"/>
                  </a:cubicBezTo>
                  <a:cubicBezTo>
                    <a:pt x="20320" y="1577727"/>
                    <a:pt x="26670" y="8214007"/>
                    <a:pt x="29210" y="8485569"/>
                  </a:cubicBezTo>
                  <a:cubicBezTo>
                    <a:pt x="29210" y="8774102"/>
                    <a:pt x="29210" y="9071123"/>
                    <a:pt x="30480" y="9359657"/>
                  </a:cubicBezTo>
                  <a:cubicBezTo>
                    <a:pt x="30480" y="9571814"/>
                    <a:pt x="33020" y="9783972"/>
                    <a:pt x="33020" y="9996129"/>
                  </a:cubicBezTo>
                  <a:cubicBezTo>
                    <a:pt x="33020" y="10225258"/>
                    <a:pt x="33020" y="10454389"/>
                    <a:pt x="31750" y="10669735"/>
                  </a:cubicBezTo>
                  <a:cubicBezTo>
                    <a:pt x="31750" y="10673545"/>
                    <a:pt x="31750" y="10676085"/>
                    <a:pt x="31750" y="10679895"/>
                  </a:cubicBezTo>
                  <a:cubicBezTo>
                    <a:pt x="31750" y="10690054"/>
                    <a:pt x="35560" y="10693865"/>
                    <a:pt x="44450" y="10693865"/>
                  </a:cubicBezTo>
                  <a:cubicBezTo>
                    <a:pt x="142953" y="10693865"/>
                    <a:pt x="357038" y="10695135"/>
                    <a:pt x="555830" y="10695135"/>
                  </a:cubicBezTo>
                  <a:cubicBezTo>
                    <a:pt x="846373" y="10695135"/>
                    <a:pt x="1152208" y="10692595"/>
                    <a:pt x="1442750" y="10695135"/>
                  </a:cubicBezTo>
                  <a:cubicBezTo>
                    <a:pt x="1916794" y="10698945"/>
                    <a:pt x="2390838" y="10701485"/>
                    <a:pt x="2864881" y="10700215"/>
                  </a:cubicBezTo>
                  <a:cubicBezTo>
                    <a:pt x="3170716" y="10698945"/>
                    <a:pt x="3461259" y="10701485"/>
                    <a:pt x="3767093" y="10701485"/>
                  </a:cubicBezTo>
                  <a:cubicBezTo>
                    <a:pt x="4210553" y="10701485"/>
                    <a:pt x="4654013" y="10700215"/>
                    <a:pt x="5097474" y="10701485"/>
                  </a:cubicBezTo>
                  <a:cubicBezTo>
                    <a:pt x="5755018" y="10702754"/>
                    <a:pt x="12972713" y="10692595"/>
                    <a:pt x="13645549" y="10695135"/>
                  </a:cubicBezTo>
                  <a:cubicBezTo>
                    <a:pt x="13936093" y="10696404"/>
                    <a:pt x="14226635" y="10697675"/>
                    <a:pt x="14501886" y="10697675"/>
                  </a:cubicBezTo>
                  <a:cubicBezTo>
                    <a:pt x="15006513" y="10700215"/>
                    <a:pt x="15495849" y="10696404"/>
                    <a:pt x="16000475" y="10700215"/>
                  </a:cubicBezTo>
                  <a:cubicBezTo>
                    <a:pt x="16413353" y="10702754"/>
                    <a:pt x="16826228" y="10702754"/>
                    <a:pt x="17239105" y="10705295"/>
                  </a:cubicBezTo>
                  <a:cubicBezTo>
                    <a:pt x="17850775" y="10709104"/>
                    <a:pt x="18462445" y="10711645"/>
                    <a:pt x="19074113" y="10712915"/>
                  </a:cubicBezTo>
                  <a:cubicBezTo>
                    <a:pt x="19303489" y="10712915"/>
                    <a:pt x="19350572" y="10711645"/>
                    <a:pt x="19370893" y="10711645"/>
                  </a:cubicBezTo>
                  <a:close/>
                </a:path>
              </a:pathLst>
            </a:custGeom>
            <a:solidFill>
              <a:srgbClr val="FFF7E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-1523333" y="-1124941"/>
            <a:ext cx="7315200" cy="3777303"/>
          </a:xfrm>
          <a:custGeom>
            <a:avLst/>
            <a:gdLst/>
            <a:ahLst/>
            <a:cxnLst/>
            <a:rect r="r" b="b" t="t" l="l"/>
            <a:pathLst>
              <a:path h="3777303" w="7315200">
                <a:moveTo>
                  <a:pt x="0" y="0"/>
                </a:moveTo>
                <a:lnTo>
                  <a:pt x="7315200" y="0"/>
                </a:lnTo>
                <a:lnTo>
                  <a:pt x="7315200" y="3777304"/>
                </a:lnTo>
                <a:lnTo>
                  <a:pt x="0" y="37773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828675"/>
            <a:ext cx="16230600" cy="1717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C38063"/>
                </a:solidFill>
                <a:latin typeface="Glacial Indifference Bold"/>
              </a:rPr>
              <a:t>Next Steps</a:t>
            </a:r>
          </a:p>
        </p:txBody>
      </p:sp>
      <p:sp>
        <p:nvSpPr>
          <p:cNvPr name="Freeform 7" id="7"/>
          <p:cNvSpPr/>
          <p:nvPr/>
        </p:nvSpPr>
        <p:spPr>
          <a:xfrm flipH="true" flipV="true" rot="0">
            <a:off x="15311322" y="7369648"/>
            <a:ext cx="7315200" cy="3777303"/>
          </a:xfrm>
          <a:custGeom>
            <a:avLst/>
            <a:gdLst/>
            <a:ahLst/>
            <a:cxnLst/>
            <a:rect r="r" b="b" t="t" l="l"/>
            <a:pathLst>
              <a:path h="3777303" w="7315200">
                <a:moveTo>
                  <a:pt x="7315200" y="3777304"/>
                </a:moveTo>
                <a:lnTo>
                  <a:pt x="0" y="3777304"/>
                </a:lnTo>
                <a:lnTo>
                  <a:pt x="0" y="0"/>
                </a:lnTo>
                <a:lnTo>
                  <a:pt x="7315200" y="0"/>
                </a:lnTo>
                <a:lnTo>
                  <a:pt x="7315200" y="377730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14000" y="2932903"/>
            <a:ext cx="16060000" cy="4436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534C57"/>
                </a:solidFill>
                <a:latin typeface="Glacial Indifference"/>
              </a:rPr>
              <a:t>Continue analyzing interview data</a:t>
            </a:r>
          </a:p>
          <a:p>
            <a:pPr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534C57"/>
                </a:solidFill>
                <a:latin typeface="Glacial Indifference"/>
              </a:rPr>
              <a:t>Narrow down our type of long-distance relationship (romantic, familial, platonic)</a:t>
            </a:r>
          </a:p>
          <a:p>
            <a:pPr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534C57"/>
                </a:solidFill>
                <a:latin typeface="Glacial Indifference"/>
              </a:rPr>
              <a:t>Interview more people who are in our chosen long-distance relationship type</a:t>
            </a:r>
          </a:p>
          <a:p>
            <a:pPr marL="906780" indent="-453390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534C57"/>
                </a:solidFill>
                <a:latin typeface="Glacial Indifference"/>
              </a:rPr>
              <a:t>HMW statements and experience prototyping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380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705225"/>
            <a:ext cx="16230600" cy="2581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sz="15000">
                <a:solidFill>
                  <a:srgbClr val="C38063"/>
                </a:solidFill>
                <a:latin typeface="Glacial Indifference Bold"/>
              </a:rPr>
              <a:t>Thank you!</a:t>
            </a:r>
          </a:p>
        </p:txBody>
      </p:sp>
      <p:sp>
        <p:nvSpPr>
          <p:cNvPr name="Freeform 3" id="3"/>
          <p:cNvSpPr/>
          <p:nvPr/>
        </p:nvSpPr>
        <p:spPr>
          <a:xfrm flipH="true" flipV="true" rot="0">
            <a:off x="15311322" y="7369648"/>
            <a:ext cx="7315200" cy="3777303"/>
          </a:xfrm>
          <a:custGeom>
            <a:avLst/>
            <a:gdLst/>
            <a:ahLst/>
            <a:cxnLst/>
            <a:rect r="r" b="b" t="t" l="l"/>
            <a:pathLst>
              <a:path h="3777303" w="7315200">
                <a:moveTo>
                  <a:pt x="7315200" y="3777304"/>
                </a:moveTo>
                <a:lnTo>
                  <a:pt x="0" y="3777304"/>
                </a:lnTo>
                <a:lnTo>
                  <a:pt x="0" y="0"/>
                </a:lnTo>
                <a:lnTo>
                  <a:pt x="7315200" y="0"/>
                </a:lnTo>
                <a:lnTo>
                  <a:pt x="7315200" y="377730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523333" y="-1124941"/>
            <a:ext cx="7315200" cy="3777303"/>
          </a:xfrm>
          <a:custGeom>
            <a:avLst/>
            <a:gdLst/>
            <a:ahLst/>
            <a:cxnLst/>
            <a:rect r="r" b="b" t="t" l="l"/>
            <a:pathLst>
              <a:path h="3777303" w="7315200">
                <a:moveTo>
                  <a:pt x="0" y="0"/>
                </a:moveTo>
                <a:lnTo>
                  <a:pt x="7315200" y="0"/>
                </a:lnTo>
                <a:lnTo>
                  <a:pt x="7315200" y="3777304"/>
                </a:lnTo>
                <a:lnTo>
                  <a:pt x="0" y="37773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DAFwEgPAROM</dc:identifier>
  <dcterms:modified xsi:type="dcterms:W3CDTF">2011-08-01T06:04:30Z</dcterms:modified>
  <cp:revision>1</cp:revision>
  <dc:title>CS147 Assignment 1 Presentation</dc:title>
</cp:coreProperties>
</file>