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90"/>
  </p:notesMasterIdLst>
  <p:sldIdLst>
    <p:sldId id="256" r:id="rId32"/>
    <p:sldId id="257" r:id="rId33"/>
    <p:sldId id="258" r:id="rId34"/>
    <p:sldId id="259" r:id="rId35"/>
    <p:sldId id="260" r:id="rId36"/>
    <p:sldId id="261" r:id="rId37"/>
    <p:sldId id="262" r:id="rId38"/>
    <p:sldId id="263" r:id="rId39"/>
    <p:sldId id="264" r:id="rId40"/>
    <p:sldId id="265" r:id="rId41"/>
    <p:sldId id="266" r:id="rId42"/>
    <p:sldId id="267" r:id="rId43"/>
    <p:sldId id="268" r:id="rId44"/>
    <p:sldId id="269" r:id="rId45"/>
    <p:sldId id="270" r:id="rId46"/>
    <p:sldId id="271" r:id="rId47"/>
    <p:sldId id="272" r:id="rId48"/>
    <p:sldId id="273" r:id="rId49"/>
    <p:sldId id="274" r:id="rId50"/>
    <p:sldId id="275" r:id="rId51"/>
    <p:sldId id="276" r:id="rId52"/>
    <p:sldId id="277" r:id="rId53"/>
    <p:sldId id="278" r:id="rId54"/>
    <p:sldId id="279" r:id="rId55"/>
    <p:sldId id="280" r:id="rId56"/>
    <p:sldId id="281" r:id="rId57"/>
    <p:sldId id="282" r:id="rId58"/>
    <p:sldId id="283" r:id="rId59"/>
    <p:sldId id="284" r:id="rId60"/>
    <p:sldId id="285" r:id="rId61"/>
    <p:sldId id="286" r:id="rId62"/>
    <p:sldId id="287" r:id="rId63"/>
    <p:sldId id="288" r:id="rId64"/>
    <p:sldId id="289" r:id="rId65"/>
    <p:sldId id="290" r:id="rId66"/>
    <p:sldId id="291" r:id="rId67"/>
    <p:sldId id="292" r:id="rId68"/>
    <p:sldId id="293" r:id="rId69"/>
    <p:sldId id="294" r:id="rId70"/>
    <p:sldId id="295" r:id="rId71"/>
    <p:sldId id="296" r:id="rId72"/>
    <p:sldId id="297" r:id="rId73"/>
    <p:sldId id="298" r:id="rId74"/>
    <p:sldId id="299" r:id="rId75"/>
    <p:sldId id="300" r:id="rId76"/>
    <p:sldId id="301" r:id="rId77"/>
    <p:sldId id="302" r:id="rId78"/>
    <p:sldId id="303" r:id="rId79"/>
    <p:sldId id="304" r:id="rId80"/>
    <p:sldId id="305" r:id="rId81"/>
    <p:sldId id="306" r:id="rId82"/>
    <p:sldId id="307" r:id="rId83"/>
    <p:sldId id="308" r:id="rId84"/>
    <p:sldId id="309" r:id="rId85"/>
    <p:sldId id="310" r:id="rId86"/>
    <p:sldId id="311" r:id="rId87"/>
    <p:sldId id="312" r:id="rId88"/>
    <p:sldId id="313" r:id="rId89"/>
  </p:sldIdLst>
  <p:sldSz cx="18288000" cy="10287000"/>
  <p:notesSz cx="6858000" cy="9144000"/>
  <p:embeddedFontLst>
    <p:embeddedFont>
      <p:font typeface="Glacial Indifference" charset="1" panose="00000000000000000000"/>
      <p:regular r:id="rId6"/>
    </p:embeddedFont>
    <p:embeddedFont>
      <p:font typeface="Glacial Indifference Bold" charset="1" panose="00000800000000000000"/>
      <p:regular r:id="rId7"/>
    </p:embeddedFont>
    <p:embeddedFont>
      <p:font typeface="Glacial Indifference Italics" charset="1" panose="00000000000000000000"/>
      <p:regular r:id="rId8"/>
    </p:embeddedFont>
    <p:embeddedFont>
      <p:font typeface="Glacial Indifference Bold Italics" charset="1" panose="00000800000000000000"/>
      <p:regular r:id="rId9"/>
    </p:embeddedFont>
    <p:embeddedFont>
      <p:font typeface="Arimo" charset="1" panose="020B0604020202020204"/>
      <p:regular r:id="rId10"/>
    </p:embeddedFont>
    <p:embeddedFont>
      <p:font typeface="Arimo Bold" charset="1" panose="020B0704020202020204"/>
      <p:regular r:id="rId11"/>
    </p:embeddedFont>
    <p:embeddedFont>
      <p:font typeface="Arimo Italics" charset="1" panose="020B0604020202090204"/>
      <p:regular r:id="rId12"/>
    </p:embeddedFont>
    <p:embeddedFont>
      <p:font typeface="Arimo Bold Italics" charset="1" panose="020B0704020202090204"/>
      <p:regular r:id="rId13"/>
    </p:embeddedFont>
    <p:embeddedFont>
      <p:font typeface="Canva Sans" charset="1" panose="020B0503030501040103"/>
      <p:regular r:id="rId14"/>
    </p:embeddedFont>
    <p:embeddedFont>
      <p:font typeface="Canva Sans Bold" charset="1" panose="020B0803030501040103"/>
      <p:regular r:id="rId15"/>
    </p:embeddedFont>
    <p:embeddedFont>
      <p:font typeface="Canva Sans Italics" charset="1" panose="020B0503030501040103"/>
      <p:regular r:id="rId16"/>
    </p:embeddedFont>
    <p:embeddedFont>
      <p:font typeface="Canva Sans Bold Italics" charset="1" panose="020B0803030501040103"/>
      <p:regular r:id="rId17"/>
    </p:embeddedFont>
    <p:embeddedFont>
      <p:font typeface="Canva Sans Medium" charset="1" panose="020B0603030501040103"/>
      <p:regular r:id="rId18"/>
    </p:embeddedFont>
    <p:embeddedFont>
      <p:font typeface="Canva Sans Medium Italics" charset="1" panose="020B0603030501040103"/>
      <p:regular r:id="rId19"/>
    </p:embeddedFont>
    <p:embeddedFont>
      <p:font typeface="Aileron" charset="1" panose="00000500000000000000"/>
      <p:regular r:id="rId20"/>
    </p:embeddedFont>
    <p:embeddedFont>
      <p:font typeface="Aileron Bold" charset="1" panose="00000800000000000000"/>
      <p:regular r:id="rId21"/>
    </p:embeddedFont>
    <p:embeddedFont>
      <p:font typeface="Aileron Italics" charset="1" panose="00000500000000000000"/>
      <p:regular r:id="rId22"/>
    </p:embeddedFont>
    <p:embeddedFont>
      <p:font typeface="Aileron Bold Italics" charset="1" panose="00000800000000000000"/>
      <p:regular r:id="rId23"/>
    </p:embeddedFont>
    <p:embeddedFont>
      <p:font typeface="Aileron Thin" charset="1" panose="00000300000000000000"/>
      <p:regular r:id="rId24"/>
    </p:embeddedFont>
    <p:embeddedFont>
      <p:font typeface="Aileron Thin Italics" charset="1" panose="00000300000000000000"/>
      <p:regular r:id="rId25"/>
    </p:embeddedFont>
    <p:embeddedFont>
      <p:font typeface="Aileron Light" charset="1" panose="00000400000000000000"/>
      <p:regular r:id="rId26"/>
    </p:embeddedFont>
    <p:embeddedFont>
      <p:font typeface="Aileron Light Italics" charset="1" panose="00000400000000000000"/>
      <p:regular r:id="rId27"/>
    </p:embeddedFont>
    <p:embeddedFont>
      <p:font typeface="Aileron Ultra-Bold" charset="1" panose="00000A00000000000000"/>
      <p:regular r:id="rId28"/>
    </p:embeddedFont>
    <p:embeddedFont>
      <p:font typeface="Aileron Ultra-Bold Italics" charset="1" panose="00000A00000000000000"/>
      <p:regular r:id="rId29"/>
    </p:embeddedFont>
    <p:embeddedFont>
      <p:font typeface="Aileron Heavy" charset="1" panose="00000A00000000000000"/>
      <p:regular r:id="rId30"/>
    </p:embeddedFont>
    <p:embeddedFont>
      <p:font typeface="Aileron Heavy Italics" charset="1" panose="00000A0000000000000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slides/slide1.xml" Type="http://schemas.openxmlformats.org/officeDocument/2006/relationships/slide"/><Relationship Id="rId33" Target="slides/slide2.xml" Type="http://schemas.openxmlformats.org/officeDocument/2006/relationships/slide"/><Relationship Id="rId34" Target="slides/slide3.xml" Type="http://schemas.openxmlformats.org/officeDocument/2006/relationships/slide"/><Relationship Id="rId35" Target="slides/slide4.xml" Type="http://schemas.openxmlformats.org/officeDocument/2006/relationships/slide"/><Relationship Id="rId36" Target="slides/slide5.xml" Type="http://schemas.openxmlformats.org/officeDocument/2006/relationships/slide"/><Relationship Id="rId37" Target="slides/slide6.xml" Type="http://schemas.openxmlformats.org/officeDocument/2006/relationships/slide"/><Relationship Id="rId38" Target="slides/slide7.xml" Type="http://schemas.openxmlformats.org/officeDocument/2006/relationships/slide"/><Relationship Id="rId39" Target="slides/slide8.xml" Type="http://schemas.openxmlformats.org/officeDocument/2006/relationships/slide"/><Relationship Id="rId4" Target="theme/theme1.xml" Type="http://schemas.openxmlformats.org/officeDocument/2006/relationships/theme"/><Relationship Id="rId40" Target="slides/slide9.xml" Type="http://schemas.openxmlformats.org/officeDocument/2006/relationships/slide"/><Relationship Id="rId41" Target="slides/slide10.xml" Type="http://schemas.openxmlformats.org/officeDocument/2006/relationships/slide"/><Relationship Id="rId42" Target="slides/slide11.xml" Type="http://schemas.openxmlformats.org/officeDocument/2006/relationships/slide"/><Relationship Id="rId43" Target="slides/slide12.xml" Type="http://schemas.openxmlformats.org/officeDocument/2006/relationships/slide"/><Relationship Id="rId44" Target="slides/slide13.xml" Type="http://schemas.openxmlformats.org/officeDocument/2006/relationships/slide"/><Relationship Id="rId45" Target="slides/slide14.xml" Type="http://schemas.openxmlformats.org/officeDocument/2006/relationships/slide"/><Relationship Id="rId46" Target="slides/slide15.xml" Type="http://schemas.openxmlformats.org/officeDocument/2006/relationships/slide"/><Relationship Id="rId47" Target="slides/slide16.xml" Type="http://schemas.openxmlformats.org/officeDocument/2006/relationships/slide"/><Relationship Id="rId48" Target="slides/slide17.xml" Type="http://schemas.openxmlformats.org/officeDocument/2006/relationships/slide"/><Relationship Id="rId49" Target="slides/slide18.xml" Type="http://schemas.openxmlformats.org/officeDocument/2006/relationships/slide"/><Relationship Id="rId5" Target="tableStyles.xml" Type="http://schemas.openxmlformats.org/officeDocument/2006/relationships/tableStyles"/><Relationship Id="rId50" Target="slides/slide19.xml" Type="http://schemas.openxmlformats.org/officeDocument/2006/relationships/slide"/><Relationship Id="rId51" Target="slides/slide20.xml" Type="http://schemas.openxmlformats.org/officeDocument/2006/relationships/slide"/><Relationship Id="rId52" Target="slides/slide21.xml" Type="http://schemas.openxmlformats.org/officeDocument/2006/relationships/slide"/><Relationship Id="rId53" Target="slides/slide22.xml" Type="http://schemas.openxmlformats.org/officeDocument/2006/relationships/slide"/><Relationship Id="rId54" Target="slides/slide23.xml" Type="http://schemas.openxmlformats.org/officeDocument/2006/relationships/slide"/><Relationship Id="rId55" Target="slides/slide24.xml" Type="http://schemas.openxmlformats.org/officeDocument/2006/relationships/slide"/><Relationship Id="rId56" Target="slides/slide25.xml" Type="http://schemas.openxmlformats.org/officeDocument/2006/relationships/slide"/><Relationship Id="rId57" Target="slides/slide26.xml" Type="http://schemas.openxmlformats.org/officeDocument/2006/relationships/slide"/><Relationship Id="rId58" Target="slides/slide27.xml" Type="http://schemas.openxmlformats.org/officeDocument/2006/relationships/slide"/><Relationship Id="rId59" Target="slides/slide28.xml" Type="http://schemas.openxmlformats.org/officeDocument/2006/relationships/slide"/><Relationship Id="rId6" Target="fonts/font6.fntdata" Type="http://schemas.openxmlformats.org/officeDocument/2006/relationships/font"/><Relationship Id="rId60" Target="slides/slide29.xml" Type="http://schemas.openxmlformats.org/officeDocument/2006/relationships/slide"/><Relationship Id="rId61" Target="slides/slide30.xml" Type="http://schemas.openxmlformats.org/officeDocument/2006/relationships/slide"/><Relationship Id="rId62" Target="slides/slide31.xml" Type="http://schemas.openxmlformats.org/officeDocument/2006/relationships/slide"/><Relationship Id="rId63" Target="slides/slide32.xml" Type="http://schemas.openxmlformats.org/officeDocument/2006/relationships/slide"/><Relationship Id="rId64" Target="slides/slide33.xml" Type="http://schemas.openxmlformats.org/officeDocument/2006/relationships/slide"/><Relationship Id="rId65" Target="slides/slide34.xml" Type="http://schemas.openxmlformats.org/officeDocument/2006/relationships/slide"/><Relationship Id="rId66" Target="slides/slide35.xml" Type="http://schemas.openxmlformats.org/officeDocument/2006/relationships/slide"/><Relationship Id="rId67" Target="slides/slide36.xml" Type="http://schemas.openxmlformats.org/officeDocument/2006/relationships/slide"/><Relationship Id="rId68" Target="slides/slide37.xml" Type="http://schemas.openxmlformats.org/officeDocument/2006/relationships/slide"/><Relationship Id="rId69" Target="slides/slide38.xml" Type="http://schemas.openxmlformats.org/officeDocument/2006/relationships/slide"/><Relationship Id="rId7" Target="fonts/font7.fntdata" Type="http://schemas.openxmlformats.org/officeDocument/2006/relationships/font"/><Relationship Id="rId70" Target="slides/slide39.xml" Type="http://schemas.openxmlformats.org/officeDocument/2006/relationships/slide"/><Relationship Id="rId71" Target="slides/slide40.xml" Type="http://schemas.openxmlformats.org/officeDocument/2006/relationships/slide"/><Relationship Id="rId72" Target="slides/slide41.xml" Type="http://schemas.openxmlformats.org/officeDocument/2006/relationships/slide"/><Relationship Id="rId73" Target="slides/slide42.xml" Type="http://schemas.openxmlformats.org/officeDocument/2006/relationships/slide"/><Relationship Id="rId74" Target="slides/slide43.xml" Type="http://schemas.openxmlformats.org/officeDocument/2006/relationships/slide"/><Relationship Id="rId75" Target="slides/slide44.xml" Type="http://schemas.openxmlformats.org/officeDocument/2006/relationships/slide"/><Relationship Id="rId76" Target="slides/slide45.xml" Type="http://schemas.openxmlformats.org/officeDocument/2006/relationships/slide"/><Relationship Id="rId77" Target="slides/slide46.xml" Type="http://schemas.openxmlformats.org/officeDocument/2006/relationships/slide"/><Relationship Id="rId78" Target="slides/slide47.xml" Type="http://schemas.openxmlformats.org/officeDocument/2006/relationships/slide"/><Relationship Id="rId79" Target="slides/slide48.xml" Type="http://schemas.openxmlformats.org/officeDocument/2006/relationships/slide"/><Relationship Id="rId8" Target="fonts/font8.fntdata" Type="http://schemas.openxmlformats.org/officeDocument/2006/relationships/font"/><Relationship Id="rId80" Target="slides/slide49.xml" Type="http://schemas.openxmlformats.org/officeDocument/2006/relationships/slide"/><Relationship Id="rId81" Target="slides/slide50.xml" Type="http://schemas.openxmlformats.org/officeDocument/2006/relationships/slide"/><Relationship Id="rId82" Target="slides/slide51.xml" Type="http://schemas.openxmlformats.org/officeDocument/2006/relationships/slide"/><Relationship Id="rId83" Target="slides/slide52.xml" Type="http://schemas.openxmlformats.org/officeDocument/2006/relationships/slide"/><Relationship Id="rId84" Target="slides/slide53.xml" Type="http://schemas.openxmlformats.org/officeDocument/2006/relationships/slide"/><Relationship Id="rId85" Target="slides/slide54.xml" Type="http://schemas.openxmlformats.org/officeDocument/2006/relationships/slide"/><Relationship Id="rId86" Target="slides/slide55.xml" Type="http://schemas.openxmlformats.org/officeDocument/2006/relationships/slide"/><Relationship Id="rId87" Target="slides/slide56.xml" Type="http://schemas.openxmlformats.org/officeDocument/2006/relationships/slide"/><Relationship Id="rId88" Target="slides/slide57.xml" Type="http://schemas.openxmlformats.org/officeDocument/2006/relationships/slide"/><Relationship Id="rId89" Target="slides/slide58.xml" Type="http://schemas.openxmlformats.org/officeDocument/2006/relationships/slide"/><Relationship Id="rId9" Target="fonts/font9.fntdata" Type="http://schemas.openxmlformats.org/officeDocument/2006/relationships/font"/><Relationship Id="rId90" Target="notesMasters/notesMaster1.xml" Type="http://schemas.openxmlformats.org/officeDocument/2006/relationships/notesMaster"/><Relationship Id="rId91" Target="theme/theme2.xml" Type="http://schemas.openxmlformats.org/officeDocument/2006/relationships/theme"/><Relationship Id="rId92" Target="notesSlides/notesSlide1.xml" Type="http://schemas.openxmlformats.org/officeDocument/2006/relationships/notesSlide"/><Relationship Id="rId93" Target="notesSlides/notesSlide2.xml" Type="http://schemas.openxmlformats.org/officeDocument/2006/relationships/notesSlide"/><Relationship Id="rId94" Target="notesSlides/notesSlide3.xml" Type="http://schemas.openxmlformats.org/officeDocument/2006/relationships/notesSlide"/><Relationship Id="rId95" Target="notesSlides/notesSlide4.xml" Type="http://schemas.openxmlformats.org/officeDocument/2006/relationships/notesSlide"/></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DO:</a:t>
            </a:r>
          </a:p>
          <a:p>
            <a:r>
              <a:rPr lang="en-US"/>
              <a:t/>
            </a:r>
          </a:p>
          <a:p>
            <a:r>
              <a:rPr lang="en-US"/>
              <a:t>Change the title on slide 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1.jpeg" Type="http://schemas.openxmlformats.org/officeDocument/2006/relationships/image"/><Relationship Id="rId4" Target="../media/image12.jpeg" Type="http://schemas.openxmlformats.org/officeDocument/2006/relationships/image"/><Relationship Id="rId5" Target="../media/image13.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4.jpeg" Type="http://schemas.openxmlformats.org/officeDocument/2006/relationships/image"/><Relationship Id="rId4" Target="../media/image15.jpeg" Type="http://schemas.openxmlformats.org/officeDocument/2006/relationships/image"/><Relationship Id="rId5" Target="../media/image16.jpeg" Type="http://schemas.openxmlformats.org/officeDocument/2006/relationships/image"/><Relationship Id="rId6" Target="../media/image17.jpeg" Type="http://schemas.openxmlformats.org/officeDocument/2006/relationships/image"/><Relationship Id="rId7" Target="../media/image18.jpeg" Type="http://schemas.openxmlformats.org/officeDocument/2006/relationships/image"/><Relationship Id="rId8" Target="../media/image19.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0.png" Type="http://schemas.openxmlformats.org/officeDocument/2006/relationships/image"/><Relationship Id="rId4" Target="../media/image21.sv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 Id="rId4" Target="../media/image26.pn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12" Target="../media/image38.png" Type="http://schemas.openxmlformats.org/officeDocument/2006/relationships/image"/><Relationship Id="rId13" Target="../media/image39.svg" Type="http://schemas.openxmlformats.org/officeDocument/2006/relationships/image"/><Relationship Id="rId14" Target="../media/image40.png" Type="http://schemas.openxmlformats.org/officeDocument/2006/relationships/image"/><Relationship Id="rId2" Target="../media/image28.png" Type="http://schemas.openxmlformats.org/officeDocument/2006/relationships/image"/><Relationship Id="rId3" Target="../media/image29.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32.png" Type="http://schemas.openxmlformats.org/officeDocument/2006/relationships/image"/><Relationship Id="rId7" Target="../media/image33.svg" Type="http://schemas.openxmlformats.org/officeDocument/2006/relationships/image"/><Relationship Id="rId8" Target="../media/image34.png" Type="http://schemas.openxmlformats.org/officeDocument/2006/relationships/image"/><Relationship Id="rId9" Target="../media/image35.sv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 Id="rId3" Target="../media/image42.jpeg" Type="http://schemas.openxmlformats.org/officeDocument/2006/relationships/image"/><Relationship Id="rId4" Target="../media/image43.jpeg" Type="http://schemas.openxmlformats.org/officeDocument/2006/relationships/image"/><Relationship Id="rId5" Target="../media/image44.jpeg" Type="http://schemas.openxmlformats.org/officeDocument/2006/relationships/image"/><Relationship Id="rId6" Target="../media/image45.png" Type="http://schemas.openxmlformats.org/officeDocument/2006/relationships/image"/><Relationship Id="rId7" Target="../media/image46.sv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 Id="rId6" Target="../media/image49.png" Type="http://schemas.openxmlformats.org/officeDocument/2006/relationships/image"/><Relationship Id="rId7" Target="../media/image50.svg" Type="http://schemas.openxmlformats.org/officeDocument/2006/relationships/imag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3.png" Type="http://schemas.openxmlformats.org/officeDocument/2006/relationships/image"/></Relationships>
</file>

<file path=ppt/slides/_rels/slide4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0.svg" Type="http://schemas.openxmlformats.org/officeDocument/2006/relationships/image"/><Relationship Id="rId11" Target="../media/image61.png" Type="http://schemas.openxmlformats.org/officeDocument/2006/relationships/image"/><Relationship Id="rId12" Target="../media/image62.svg" Type="http://schemas.openxmlformats.org/officeDocument/2006/relationships/image"/><Relationship Id="rId13" Target="../media/image63.png" Type="http://schemas.openxmlformats.org/officeDocument/2006/relationships/image"/><Relationship Id="rId14" Target="../media/image64.svg" Type="http://schemas.openxmlformats.org/officeDocument/2006/relationships/image"/><Relationship Id="rId15" Target="../media/image65.png" Type="http://schemas.openxmlformats.org/officeDocument/2006/relationships/image"/><Relationship Id="rId16" Target="../media/image66.svg" Type="http://schemas.openxmlformats.org/officeDocument/2006/relationships/image"/><Relationship Id="rId2" Target="../media/image30.png" Type="http://schemas.openxmlformats.org/officeDocument/2006/relationships/image"/><Relationship Id="rId3" Target="../media/image31.svg" Type="http://schemas.openxmlformats.org/officeDocument/2006/relationships/image"/><Relationship Id="rId4" Target="../media/image54.png" Type="http://schemas.openxmlformats.org/officeDocument/2006/relationships/image"/><Relationship Id="rId5" Target="../media/image55.svg" Type="http://schemas.openxmlformats.org/officeDocument/2006/relationships/image"/><Relationship Id="rId6" Target="../media/image56.png" Type="http://schemas.openxmlformats.org/officeDocument/2006/relationships/image"/><Relationship Id="rId7" Target="../media/image57.png" Type="http://schemas.openxmlformats.org/officeDocument/2006/relationships/image"/><Relationship Id="rId8" Target="../media/image58.svg" Type="http://schemas.openxmlformats.org/officeDocument/2006/relationships/image"/><Relationship Id="rId9" Target="../media/image59.png" Type="http://schemas.openxmlformats.org/officeDocument/2006/relationships/image"/></Relationships>
</file>

<file path=ppt/slides/_rels/slide4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s>
</file>

<file path=ppt/slides/_rels/slide4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s>
</file>

<file path=ppt/slides/_rels/slide4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 Id="rId6" Target="../media/image49.png" Type="http://schemas.openxmlformats.org/officeDocument/2006/relationships/image"/><Relationship Id="rId7" Target="../media/image50.svg" Type="http://schemas.openxmlformats.org/officeDocument/2006/relationships/image"/></Relationships>
</file>

<file path=ppt/slides/_rels/slide4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 Id="rId6" Target="../media/image49.png" Type="http://schemas.openxmlformats.org/officeDocument/2006/relationships/image"/><Relationship Id="rId7" Target="../media/image50.svg" Type="http://schemas.openxmlformats.org/officeDocument/2006/relationships/image"/></Relationships>
</file>

<file path=ppt/slides/_rels/slide4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s>
</file>

<file path=ppt/slides/_rels/slide4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9.jpeg" Type="http://schemas.openxmlformats.org/officeDocument/2006/relationships/image"/><Relationship Id="rId3" Target="../media/image70.jpeg" Type="http://schemas.openxmlformats.org/officeDocument/2006/relationships/image"/><Relationship Id="rId4" Target="../media/image71.png" Type="http://schemas.openxmlformats.org/officeDocument/2006/relationships/image"/><Relationship Id="rId5" Target="../media/image72.pn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5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s>
</file>

<file path=ppt/slides/_rels/slide5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s>
</file>

<file path=ppt/slides/_rels/slide5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 Id="rId6" Target="../media/image49.png" Type="http://schemas.openxmlformats.org/officeDocument/2006/relationships/image"/><Relationship Id="rId7" Target="../media/image50.svg" Type="http://schemas.openxmlformats.org/officeDocument/2006/relationships/image"/></Relationships>
</file>

<file path=ppt/slides/_rels/slide5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5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74.png" Type="http://schemas.openxmlformats.org/officeDocument/2006/relationships/image"/></Relationships>
</file>

<file path=ppt/slides/_rels/slide5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 Id="rId4" Target="../media/image2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1028700" y="3995439"/>
            <a:ext cx="7892067" cy="7906443"/>
          </a:xfrm>
          <a:custGeom>
            <a:avLst/>
            <a:gdLst/>
            <a:ahLst/>
            <a:cxnLst/>
            <a:rect r="r" b="b" t="t" l="l"/>
            <a:pathLst>
              <a:path h="7906443" w="7892067">
                <a:moveTo>
                  <a:pt x="0" y="0"/>
                </a:moveTo>
                <a:lnTo>
                  <a:pt x="7892067" y="0"/>
                </a:lnTo>
                <a:lnTo>
                  <a:pt x="7892067" y="7906442"/>
                </a:lnTo>
                <a:lnTo>
                  <a:pt x="0" y="790644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23333" y="-1124941"/>
            <a:ext cx="7315200" cy="3777303"/>
          </a:xfrm>
          <a:custGeom>
            <a:avLst/>
            <a:gdLst/>
            <a:ahLst/>
            <a:cxnLst/>
            <a:rect r="r" b="b" t="t" l="l"/>
            <a:pathLst>
              <a:path h="3777303" w="7315200">
                <a:moveTo>
                  <a:pt x="0" y="0"/>
                </a:moveTo>
                <a:lnTo>
                  <a:pt x="7315200" y="0"/>
                </a:lnTo>
                <a:lnTo>
                  <a:pt x="7315200" y="3777304"/>
                </a:lnTo>
                <a:lnTo>
                  <a:pt x="0" y="37773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028700" y="1693512"/>
            <a:ext cx="16230600" cy="1717676"/>
          </a:xfrm>
          <a:prstGeom prst="rect">
            <a:avLst/>
          </a:prstGeom>
        </p:spPr>
        <p:txBody>
          <a:bodyPr anchor="t" rtlCol="false" tIns="0" lIns="0" bIns="0" rIns="0">
            <a:spAutoFit/>
          </a:bodyPr>
          <a:lstStyle/>
          <a:p>
            <a:pPr algn="r">
              <a:lnSpc>
                <a:spcPts val="13999"/>
              </a:lnSpc>
            </a:pPr>
            <a:r>
              <a:rPr lang="en-US" sz="9999">
                <a:solidFill>
                  <a:srgbClr val="C38063"/>
                </a:solidFill>
                <a:latin typeface="Glacial Indifference Bold"/>
              </a:rPr>
              <a:t>Preserving the Past</a:t>
            </a:r>
          </a:p>
        </p:txBody>
      </p:sp>
      <p:sp>
        <p:nvSpPr>
          <p:cNvPr name="TextBox 8" id="8"/>
          <p:cNvSpPr txBox="true"/>
          <p:nvPr/>
        </p:nvSpPr>
        <p:spPr>
          <a:xfrm rot="0">
            <a:off x="10173941" y="3577541"/>
            <a:ext cx="7085359" cy="1047750"/>
          </a:xfrm>
          <a:prstGeom prst="rect">
            <a:avLst/>
          </a:prstGeom>
        </p:spPr>
        <p:txBody>
          <a:bodyPr anchor="t" rtlCol="false" tIns="0" lIns="0" bIns="0" rIns="0">
            <a:spAutoFit/>
          </a:bodyPr>
          <a:lstStyle/>
          <a:p>
            <a:pPr algn="r">
              <a:lnSpc>
                <a:spcPts val="8400"/>
              </a:lnSpc>
              <a:spcBef>
                <a:spcPct val="0"/>
              </a:spcBef>
            </a:pPr>
            <a:r>
              <a:rPr lang="en-US" sz="6000">
                <a:solidFill>
                  <a:srgbClr val="C38063"/>
                </a:solidFill>
                <a:latin typeface="Glacial Indifference"/>
              </a:rPr>
              <a:t>Love Unbottled</a:t>
            </a:r>
          </a:p>
        </p:txBody>
      </p:sp>
      <p:sp>
        <p:nvSpPr>
          <p:cNvPr name="TextBox 9" id="9"/>
          <p:cNvSpPr txBox="true"/>
          <p:nvPr/>
        </p:nvSpPr>
        <p:spPr>
          <a:xfrm rot="0">
            <a:off x="12882247" y="5930216"/>
            <a:ext cx="4377053" cy="497840"/>
          </a:xfrm>
          <a:prstGeom prst="rect">
            <a:avLst/>
          </a:prstGeom>
        </p:spPr>
        <p:txBody>
          <a:bodyPr anchor="t" rtlCol="false" tIns="0" lIns="0" bIns="0" rIns="0">
            <a:spAutoFit/>
          </a:bodyPr>
          <a:lstStyle/>
          <a:p>
            <a:pPr algn="r">
              <a:lnSpc>
                <a:spcPts val="4060"/>
              </a:lnSpc>
              <a:spcBef>
                <a:spcPct val="0"/>
              </a:spcBef>
            </a:pPr>
            <a:r>
              <a:rPr lang="en-US" sz="2900">
                <a:solidFill>
                  <a:srgbClr val="C38063"/>
                </a:solidFill>
                <a:latin typeface="Glacial Indifference"/>
              </a:rPr>
              <a:t>By: Evy, Jenny, Tracy, Lucia </a:t>
            </a:r>
          </a:p>
        </p:txBody>
      </p:sp>
      <p:sp>
        <p:nvSpPr>
          <p:cNvPr name="Freeform 10" id="10"/>
          <p:cNvSpPr/>
          <p:nvPr/>
        </p:nvSpPr>
        <p:spPr>
          <a:xfrm flipH="true" flipV="true" rot="0">
            <a:off x="15311322" y="7369648"/>
            <a:ext cx="7315200" cy="3777303"/>
          </a:xfrm>
          <a:custGeom>
            <a:avLst/>
            <a:gdLst/>
            <a:ahLst/>
            <a:cxnLst/>
            <a:rect r="r" b="b" t="t" l="l"/>
            <a:pathLst>
              <a:path h="3777303" w="7315200">
                <a:moveTo>
                  <a:pt x="7315200" y="3777304"/>
                </a:moveTo>
                <a:lnTo>
                  <a:pt x="0" y="3777304"/>
                </a:lnTo>
                <a:lnTo>
                  <a:pt x="0" y="0"/>
                </a:lnTo>
                <a:lnTo>
                  <a:pt x="7315200" y="0"/>
                </a:lnTo>
                <a:lnTo>
                  <a:pt x="7315200" y="3777304"/>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3770272" y="1244964"/>
            <a:ext cx="10747456"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Our Team</a:t>
            </a:r>
          </a:p>
        </p:txBody>
      </p:sp>
      <p:grpSp>
        <p:nvGrpSpPr>
          <p:cNvPr name="Group 6" id="6"/>
          <p:cNvGrpSpPr>
            <a:grpSpLocks noChangeAspect="true"/>
          </p:cNvGrpSpPr>
          <p:nvPr/>
        </p:nvGrpSpPr>
        <p:grpSpPr>
          <a:xfrm rot="0">
            <a:off x="792696" y="3280724"/>
            <a:ext cx="3354902" cy="3354888"/>
            <a:chOff x="0" y="0"/>
            <a:chExt cx="6350000" cy="6349975"/>
          </a:xfrm>
        </p:grpSpPr>
        <p:sp>
          <p:nvSpPr>
            <p:cNvPr name="Freeform 7" id="7"/>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0" r="-12149" b="0"/>
              </a:stretch>
            </a:blipFill>
          </p:spPr>
        </p:sp>
      </p:grpSp>
      <p:grpSp>
        <p:nvGrpSpPr>
          <p:cNvPr name="Group 8" id="8"/>
          <p:cNvGrpSpPr>
            <a:grpSpLocks noChangeAspect="true"/>
          </p:cNvGrpSpPr>
          <p:nvPr/>
        </p:nvGrpSpPr>
        <p:grpSpPr>
          <a:xfrm rot="0">
            <a:off x="5242973" y="3280724"/>
            <a:ext cx="3354902" cy="3354888"/>
            <a:chOff x="0" y="0"/>
            <a:chExt cx="6350000" cy="6349975"/>
          </a:xfrm>
        </p:grpSpPr>
        <p:sp>
          <p:nvSpPr>
            <p:cNvPr name="Freeform 9" id="9"/>
            <p:cNvSpPr/>
            <p:nvPr/>
          </p:nvSpPr>
          <p:spPr>
            <a:xfrm flipH="false" flipV="false" rot="72000">
              <a:off x="-36026" y="-36026"/>
              <a:ext cx="6422051" cy="6422027"/>
            </a:xfrm>
            <a:custGeom>
              <a:avLst/>
              <a:gdLst/>
              <a:ahLst/>
              <a:cxnLst/>
              <a:rect r="r" b="b" t="t" l="l"/>
              <a:pathLst>
                <a:path h="6422027" w="6422051">
                  <a:moveTo>
                    <a:pt x="6385330" y="3144559"/>
                  </a:moveTo>
                  <a:cubicBezTo>
                    <a:pt x="6422051" y="4897600"/>
                    <a:pt x="5030610" y="6348582"/>
                    <a:pt x="3277518" y="6385304"/>
                  </a:cubicBezTo>
                  <a:cubicBezTo>
                    <a:pt x="1524401" y="6422027"/>
                    <a:pt x="73444" y="5030584"/>
                    <a:pt x="36723" y="3277543"/>
                  </a:cubicBezTo>
                  <a:cubicBezTo>
                    <a:pt x="0" y="1524414"/>
                    <a:pt x="1391417" y="73445"/>
                    <a:pt x="3144534" y="36722"/>
                  </a:cubicBezTo>
                  <a:cubicBezTo>
                    <a:pt x="4897651" y="0"/>
                    <a:pt x="6348608" y="1391429"/>
                    <a:pt x="6385330" y="3144559"/>
                  </a:cubicBezTo>
                  <a:close/>
                </a:path>
              </a:pathLst>
            </a:custGeom>
            <a:blipFill>
              <a:blip r:embed="rId3"/>
              <a:stretch>
                <a:fillRect l="-8270" t="-20822" r="0" b="-23538"/>
              </a:stretch>
            </a:blipFill>
          </p:spPr>
        </p:sp>
      </p:grpSp>
      <p:grpSp>
        <p:nvGrpSpPr>
          <p:cNvPr name="Group 10" id="10"/>
          <p:cNvGrpSpPr>
            <a:grpSpLocks noChangeAspect="true"/>
          </p:cNvGrpSpPr>
          <p:nvPr/>
        </p:nvGrpSpPr>
        <p:grpSpPr>
          <a:xfrm rot="0">
            <a:off x="9690126" y="3280724"/>
            <a:ext cx="3354902" cy="3354888"/>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167" r="0" b="-167"/>
              </a:stretch>
            </a:blipFill>
          </p:spPr>
        </p:sp>
      </p:grpSp>
      <p:grpSp>
        <p:nvGrpSpPr>
          <p:cNvPr name="Group 12" id="12"/>
          <p:cNvGrpSpPr>
            <a:grpSpLocks noChangeAspect="true"/>
          </p:cNvGrpSpPr>
          <p:nvPr/>
        </p:nvGrpSpPr>
        <p:grpSpPr>
          <a:xfrm rot="0">
            <a:off x="14140402" y="3280724"/>
            <a:ext cx="3354902" cy="3354888"/>
            <a:chOff x="0" y="0"/>
            <a:chExt cx="6350000" cy="6349975"/>
          </a:xfrm>
        </p:grpSpPr>
        <p:sp>
          <p:nvSpPr>
            <p:cNvPr name="Freeform 13" id="1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5735" t="-98575" r="-80314" b="-62824"/>
              </a:stretch>
            </a:blipFill>
          </p:spPr>
        </p:sp>
      </p:grpSp>
      <p:sp>
        <p:nvSpPr>
          <p:cNvPr name="TextBox 14" id="14"/>
          <p:cNvSpPr txBox="true"/>
          <p:nvPr/>
        </p:nvSpPr>
        <p:spPr>
          <a:xfrm rot="0">
            <a:off x="1029565" y="6876617"/>
            <a:ext cx="2881164" cy="1590675"/>
          </a:xfrm>
          <a:prstGeom prst="rect">
            <a:avLst/>
          </a:prstGeom>
        </p:spPr>
        <p:txBody>
          <a:bodyPr anchor="t" rtlCol="false" tIns="0" lIns="0" bIns="0" rIns="0">
            <a:spAutoFit/>
          </a:bodyPr>
          <a:lstStyle/>
          <a:p>
            <a:pPr algn="ctr">
              <a:lnSpc>
                <a:spcPts val="4200"/>
              </a:lnSpc>
            </a:pPr>
            <a:r>
              <a:rPr lang="en-US" sz="3000">
                <a:solidFill>
                  <a:srgbClr val="534C57"/>
                </a:solidFill>
                <a:latin typeface="Glacial Indifference Bold"/>
              </a:rPr>
              <a:t>Evy Shen</a:t>
            </a:r>
          </a:p>
          <a:p>
            <a:pPr algn="ctr">
              <a:lnSpc>
                <a:spcPts val="4200"/>
              </a:lnSpc>
            </a:pPr>
            <a:r>
              <a:rPr lang="en-US" sz="3000">
                <a:solidFill>
                  <a:srgbClr val="534C57"/>
                </a:solidFill>
                <a:latin typeface="Glacial Indifference"/>
              </a:rPr>
              <a:t>Symbolic Systems</a:t>
            </a:r>
          </a:p>
          <a:p>
            <a:pPr algn="ctr">
              <a:lnSpc>
                <a:spcPts val="4200"/>
              </a:lnSpc>
              <a:spcBef>
                <a:spcPct val="0"/>
              </a:spcBef>
            </a:pPr>
            <a:r>
              <a:rPr lang="en-US" sz="3000">
                <a:solidFill>
                  <a:srgbClr val="534C57"/>
                </a:solidFill>
                <a:latin typeface="Glacial Indifference"/>
              </a:rPr>
              <a:t>Sophomore</a:t>
            </a:r>
          </a:p>
        </p:txBody>
      </p:sp>
      <p:sp>
        <p:nvSpPr>
          <p:cNvPr name="TextBox 15" id="15"/>
          <p:cNvSpPr txBox="true"/>
          <p:nvPr/>
        </p:nvSpPr>
        <p:spPr>
          <a:xfrm rot="0">
            <a:off x="5479842" y="6876617"/>
            <a:ext cx="2881164" cy="2124075"/>
          </a:xfrm>
          <a:prstGeom prst="rect">
            <a:avLst/>
          </a:prstGeom>
        </p:spPr>
        <p:txBody>
          <a:bodyPr anchor="t" rtlCol="false" tIns="0" lIns="0" bIns="0" rIns="0">
            <a:spAutoFit/>
          </a:bodyPr>
          <a:lstStyle/>
          <a:p>
            <a:pPr algn="ctr">
              <a:lnSpc>
                <a:spcPts val="4200"/>
              </a:lnSpc>
            </a:pPr>
            <a:r>
              <a:rPr lang="en-US" sz="3000">
                <a:solidFill>
                  <a:srgbClr val="534C57"/>
                </a:solidFill>
                <a:latin typeface="Glacial Indifference Bold"/>
              </a:rPr>
              <a:t>Jenny Duan</a:t>
            </a:r>
          </a:p>
          <a:p>
            <a:pPr algn="ctr">
              <a:lnSpc>
                <a:spcPts val="4200"/>
              </a:lnSpc>
            </a:pPr>
            <a:r>
              <a:rPr lang="en-US" sz="3000">
                <a:solidFill>
                  <a:srgbClr val="534C57"/>
                </a:solidFill>
                <a:latin typeface="Glacial Indifference"/>
              </a:rPr>
              <a:t>Symbolic Systems</a:t>
            </a:r>
          </a:p>
          <a:p>
            <a:pPr algn="ctr">
              <a:lnSpc>
                <a:spcPts val="4200"/>
              </a:lnSpc>
            </a:pPr>
            <a:r>
              <a:rPr lang="en-US" sz="3000">
                <a:solidFill>
                  <a:srgbClr val="534C57"/>
                </a:solidFill>
                <a:latin typeface="Glacial Indifference"/>
              </a:rPr>
              <a:t>Sophomore</a:t>
            </a:r>
          </a:p>
          <a:p>
            <a:pPr algn="ctr">
              <a:lnSpc>
                <a:spcPts val="4200"/>
              </a:lnSpc>
              <a:spcBef>
                <a:spcPct val="0"/>
              </a:spcBef>
            </a:pPr>
          </a:p>
        </p:txBody>
      </p:sp>
      <p:sp>
        <p:nvSpPr>
          <p:cNvPr name="TextBox 16" id="16"/>
          <p:cNvSpPr txBox="true"/>
          <p:nvPr/>
        </p:nvSpPr>
        <p:spPr>
          <a:xfrm rot="0">
            <a:off x="9167487" y="6876617"/>
            <a:ext cx="4400178" cy="2124075"/>
          </a:xfrm>
          <a:prstGeom prst="rect">
            <a:avLst/>
          </a:prstGeom>
        </p:spPr>
        <p:txBody>
          <a:bodyPr anchor="t" rtlCol="false" tIns="0" lIns="0" bIns="0" rIns="0">
            <a:spAutoFit/>
          </a:bodyPr>
          <a:lstStyle/>
          <a:p>
            <a:pPr algn="ctr">
              <a:lnSpc>
                <a:spcPts val="4200"/>
              </a:lnSpc>
            </a:pPr>
            <a:r>
              <a:rPr lang="en-US" sz="3000">
                <a:solidFill>
                  <a:srgbClr val="534C57"/>
                </a:solidFill>
                <a:latin typeface="Glacial Indifference Bold"/>
              </a:rPr>
              <a:t>Tracy Wei</a:t>
            </a:r>
          </a:p>
          <a:p>
            <a:pPr algn="ctr">
              <a:lnSpc>
                <a:spcPts val="4200"/>
              </a:lnSpc>
            </a:pPr>
            <a:r>
              <a:rPr lang="en-US" sz="3000">
                <a:solidFill>
                  <a:srgbClr val="534C57"/>
                </a:solidFill>
                <a:latin typeface="Glacial Indifference"/>
              </a:rPr>
              <a:t>Symbolic Systems / Design</a:t>
            </a:r>
          </a:p>
          <a:p>
            <a:pPr algn="ctr">
              <a:lnSpc>
                <a:spcPts val="4200"/>
              </a:lnSpc>
            </a:pPr>
            <a:r>
              <a:rPr lang="en-US" sz="3000">
                <a:solidFill>
                  <a:srgbClr val="534C57"/>
                </a:solidFill>
                <a:latin typeface="Glacial Indifference"/>
              </a:rPr>
              <a:t>Sophomore</a:t>
            </a:r>
          </a:p>
          <a:p>
            <a:pPr algn="ctr">
              <a:lnSpc>
                <a:spcPts val="4200"/>
              </a:lnSpc>
              <a:spcBef>
                <a:spcPct val="0"/>
              </a:spcBef>
            </a:pPr>
          </a:p>
        </p:txBody>
      </p:sp>
      <p:sp>
        <p:nvSpPr>
          <p:cNvPr name="TextBox 17" id="17"/>
          <p:cNvSpPr txBox="true"/>
          <p:nvPr/>
        </p:nvSpPr>
        <p:spPr>
          <a:xfrm rot="0">
            <a:off x="14341694" y="6876617"/>
            <a:ext cx="3055665" cy="2124075"/>
          </a:xfrm>
          <a:prstGeom prst="rect">
            <a:avLst/>
          </a:prstGeom>
        </p:spPr>
        <p:txBody>
          <a:bodyPr anchor="t" rtlCol="false" tIns="0" lIns="0" bIns="0" rIns="0">
            <a:spAutoFit/>
          </a:bodyPr>
          <a:lstStyle/>
          <a:p>
            <a:pPr algn="ctr">
              <a:lnSpc>
                <a:spcPts val="4200"/>
              </a:lnSpc>
            </a:pPr>
            <a:r>
              <a:rPr lang="en-US" sz="3000">
                <a:solidFill>
                  <a:srgbClr val="534C57"/>
                </a:solidFill>
                <a:latin typeface="Glacial Indifference Bold"/>
              </a:rPr>
              <a:t>Lucia Langaney</a:t>
            </a:r>
          </a:p>
          <a:p>
            <a:pPr algn="ctr">
              <a:lnSpc>
                <a:spcPts val="4200"/>
              </a:lnSpc>
            </a:pPr>
            <a:r>
              <a:rPr lang="en-US" sz="3000">
                <a:solidFill>
                  <a:srgbClr val="534C57"/>
                </a:solidFill>
                <a:latin typeface="Glacial Indifference"/>
              </a:rPr>
              <a:t>Computer Science</a:t>
            </a:r>
          </a:p>
          <a:p>
            <a:pPr algn="ctr">
              <a:lnSpc>
                <a:spcPts val="4200"/>
              </a:lnSpc>
            </a:pPr>
            <a:r>
              <a:rPr lang="en-US" sz="3000">
                <a:solidFill>
                  <a:srgbClr val="534C57"/>
                </a:solidFill>
                <a:latin typeface="Glacial Indifference"/>
              </a:rPr>
              <a:t>Sophomore</a:t>
            </a:r>
          </a:p>
          <a:p>
            <a:pPr algn="ctr">
              <a:lnSpc>
                <a:spcPts val="4200"/>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202564"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7695321" y="1724586"/>
            <a:ext cx="3086100" cy="552388"/>
            <a:chOff x="0" y="0"/>
            <a:chExt cx="812800" cy="145485"/>
          </a:xfrm>
        </p:grpSpPr>
        <p:sp>
          <p:nvSpPr>
            <p:cNvPr name="Freeform 6" id="6"/>
            <p:cNvSpPr/>
            <p:nvPr/>
          </p:nvSpPr>
          <p:spPr>
            <a:xfrm flipH="false" flipV="false" rot="0">
              <a:off x="0" y="0"/>
              <a:ext cx="812800" cy="145485"/>
            </a:xfrm>
            <a:custGeom>
              <a:avLst/>
              <a:gdLst/>
              <a:ahLst/>
              <a:cxnLst/>
              <a:rect r="r" b="b" t="t" l="l"/>
              <a:pathLst>
                <a:path h="145485" w="812800">
                  <a:moveTo>
                    <a:pt x="0" y="0"/>
                  </a:moveTo>
                  <a:lnTo>
                    <a:pt x="812800" y="0"/>
                  </a:lnTo>
                  <a:lnTo>
                    <a:pt x="812800" y="145485"/>
                  </a:lnTo>
                  <a:lnTo>
                    <a:pt x="0" y="145485"/>
                  </a:lnTo>
                  <a:close/>
                </a:path>
              </a:pathLst>
            </a:custGeom>
            <a:solidFill>
              <a:srgbClr val="FFF7EF"/>
            </a:solidFill>
          </p:spPr>
        </p:sp>
        <p:sp>
          <p:nvSpPr>
            <p:cNvPr name="TextBox 7" id="7"/>
            <p:cNvSpPr txBox="true"/>
            <p:nvPr/>
          </p:nvSpPr>
          <p:spPr>
            <a:xfrm>
              <a:off x="0" y="-66675"/>
              <a:ext cx="812800" cy="212160"/>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9716452" y="5193982"/>
            <a:ext cx="1902142" cy="561975"/>
            <a:chOff x="0" y="0"/>
            <a:chExt cx="2536190" cy="749300"/>
          </a:xfrm>
        </p:grpSpPr>
        <p:sp>
          <p:nvSpPr>
            <p:cNvPr name="Freeform 9" id="9"/>
            <p:cNvSpPr/>
            <p:nvPr/>
          </p:nvSpPr>
          <p:spPr>
            <a:xfrm flipH="false" flipV="false" rot="0">
              <a:off x="46990" y="49530"/>
              <a:ext cx="2440940" cy="652780"/>
            </a:xfrm>
            <a:custGeom>
              <a:avLst/>
              <a:gdLst/>
              <a:ahLst/>
              <a:cxnLst/>
              <a:rect r="r" b="b" t="t" l="l"/>
              <a:pathLst>
                <a:path h="652780" w="2440940">
                  <a:moveTo>
                    <a:pt x="1085850" y="346710"/>
                  </a:moveTo>
                  <a:cubicBezTo>
                    <a:pt x="1565910" y="482600"/>
                    <a:pt x="1579880" y="478790"/>
                    <a:pt x="1606550" y="466090"/>
                  </a:cubicBezTo>
                  <a:cubicBezTo>
                    <a:pt x="1644650" y="448310"/>
                    <a:pt x="1670050" y="403860"/>
                    <a:pt x="1725930" y="367030"/>
                  </a:cubicBezTo>
                  <a:cubicBezTo>
                    <a:pt x="1827530" y="299720"/>
                    <a:pt x="2080260" y="176530"/>
                    <a:pt x="2190750" y="132080"/>
                  </a:cubicBezTo>
                  <a:cubicBezTo>
                    <a:pt x="2249170" y="109220"/>
                    <a:pt x="2296160" y="95250"/>
                    <a:pt x="2329180" y="91440"/>
                  </a:cubicBezTo>
                  <a:cubicBezTo>
                    <a:pt x="2346960" y="88900"/>
                    <a:pt x="2358390" y="88900"/>
                    <a:pt x="2372360" y="92710"/>
                  </a:cubicBezTo>
                  <a:cubicBezTo>
                    <a:pt x="2386330" y="96520"/>
                    <a:pt x="2400300" y="101600"/>
                    <a:pt x="2410460" y="113030"/>
                  </a:cubicBezTo>
                  <a:cubicBezTo>
                    <a:pt x="2423160" y="125730"/>
                    <a:pt x="2435860" y="152400"/>
                    <a:pt x="2438400" y="170180"/>
                  </a:cubicBezTo>
                  <a:cubicBezTo>
                    <a:pt x="2440940" y="185420"/>
                    <a:pt x="2437130" y="200660"/>
                    <a:pt x="2432050" y="213360"/>
                  </a:cubicBezTo>
                  <a:cubicBezTo>
                    <a:pt x="2426970" y="226060"/>
                    <a:pt x="2421890" y="234950"/>
                    <a:pt x="2406650" y="247650"/>
                  </a:cubicBezTo>
                  <a:cubicBezTo>
                    <a:pt x="2372360" y="275590"/>
                    <a:pt x="2261870" y="307340"/>
                    <a:pt x="2199640" y="342900"/>
                  </a:cubicBezTo>
                  <a:cubicBezTo>
                    <a:pt x="2145030" y="374650"/>
                    <a:pt x="2110740" y="414020"/>
                    <a:pt x="2051050" y="447040"/>
                  </a:cubicBezTo>
                  <a:cubicBezTo>
                    <a:pt x="1973580" y="488950"/>
                    <a:pt x="1851660" y="539750"/>
                    <a:pt x="1769110" y="562610"/>
                  </a:cubicBezTo>
                  <a:cubicBezTo>
                    <a:pt x="1706880" y="579120"/>
                    <a:pt x="1651000" y="588010"/>
                    <a:pt x="1601470" y="585470"/>
                  </a:cubicBezTo>
                  <a:cubicBezTo>
                    <a:pt x="1560830" y="582930"/>
                    <a:pt x="1539240" y="575310"/>
                    <a:pt x="1493520" y="558800"/>
                  </a:cubicBezTo>
                  <a:cubicBezTo>
                    <a:pt x="1403350" y="527050"/>
                    <a:pt x="1214120" y="429260"/>
                    <a:pt x="1108710" y="374650"/>
                  </a:cubicBezTo>
                  <a:cubicBezTo>
                    <a:pt x="1033780" y="335280"/>
                    <a:pt x="986790" y="290830"/>
                    <a:pt x="918210" y="265430"/>
                  </a:cubicBezTo>
                  <a:cubicBezTo>
                    <a:pt x="848360" y="238760"/>
                    <a:pt x="734060" y="243840"/>
                    <a:pt x="690880" y="218440"/>
                  </a:cubicBezTo>
                  <a:cubicBezTo>
                    <a:pt x="668020" y="205740"/>
                    <a:pt x="656590" y="189230"/>
                    <a:pt x="650240" y="171450"/>
                  </a:cubicBezTo>
                  <a:cubicBezTo>
                    <a:pt x="643890" y="153670"/>
                    <a:pt x="645160" y="125730"/>
                    <a:pt x="651510" y="109220"/>
                  </a:cubicBezTo>
                  <a:cubicBezTo>
                    <a:pt x="656590" y="95250"/>
                    <a:pt x="665480" y="83820"/>
                    <a:pt x="676910" y="74930"/>
                  </a:cubicBezTo>
                  <a:cubicBezTo>
                    <a:pt x="690880" y="63500"/>
                    <a:pt x="709930" y="52070"/>
                    <a:pt x="735330" y="53340"/>
                  </a:cubicBezTo>
                  <a:cubicBezTo>
                    <a:pt x="788670" y="55880"/>
                    <a:pt x="910590" y="121920"/>
                    <a:pt x="974090" y="168910"/>
                  </a:cubicBezTo>
                  <a:cubicBezTo>
                    <a:pt x="1026160" y="207010"/>
                    <a:pt x="1073150" y="254000"/>
                    <a:pt x="1096010" y="299720"/>
                  </a:cubicBezTo>
                  <a:cubicBezTo>
                    <a:pt x="1115060" y="337820"/>
                    <a:pt x="1130300" y="392430"/>
                    <a:pt x="1117600" y="420370"/>
                  </a:cubicBezTo>
                  <a:cubicBezTo>
                    <a:pt x="1107440" y="443230"/>
                    <a:pt x="1073150" y="461010"/>
                    <a:pt x="1049020" y="466090"/>
                  </a:cubicBezTo>
                  <a:cubicBezTo>
                    <a:pt x="1024890" y="471170"/>
                    <a:pt x="1003300" y="461010"/>
                    <a:pt x="970280" y="450850"/>
                  </a:cubicBezTo>
                  <a:cubicBezTo>
                    <a:pt x="911860" y="433070"/>
                    <a:pt x="812800" y="383540"/>
                    <a:pt x="731520" y="354330"/>
                  </a:cubicBezTo>
                  <a:cubicBezTo>
                    <a:pt x="651510" y="325120"/>
                    <a:pt x="549910" y="287020"/>
                    <a:pt x="486410" y="276860"/>
                  </a:cubicBezTo>
                  <a:cubicBezTo>
                    <a:pt x="448310" y="270510"/>
                    <a:pt x="427990" y="280670"/>
                    <a:pt x="392430" y="276860"/>
                  </a:cubicBezTo>
                  <a:cubicBezTo>
                    <a:pt x="344170" y="271780"/>
                    <a:pt x="280670" y="261620"/>
                    <a:pt x="224790" y="245110"/>
                  </a:cubicBezTo>
                  <a:cubicBezTo>
                    <a:pt x="163830" y="227330"/>
                    <a:pt x="77470" y="195580"/>
                    <a:pt x="41910" y="167640"/>
                  </a:cubicBezTo>
                  <a:cubicBezTo>
                    <a:pt x="22860" y="152400"/>
                    <a:pt x="12700" y="139700"/>
                    <a:pt x="6350" y="121920"/>
                  </a:cubicBezTo>
                  <a:cubicBezTo>
                    <a:pt x="0" y="104140"/>
                    <a:pt x="2540" y="78740"/>
                    <a:pt x="6350" y="63500"/>
                  </a:cubicBezTo>
                  <a:cubicBezTo>
                    <a:pt x="8890" y="52070"/>
                    <a:pt x="12700" y="45720"/>
                    <a:pt x="20320" y="36830"/>
                  </a:cubicBezTo>
                  <a:cubicBezTo>
                    <a:pt x="30480" y="25400"/>
                    <a:pt x="49530" y="10160"/>
                    <a:pt x="67310" y="5080"/>
                  </a:cubicBezTo>
                  <a:cubicBezTo>
                    <a:pt x="85090" y="0"/>
                    <a:pt x="109220" y="1270"/>
                    <a:pt x="125730" y="7620"/>
                  </a:cubicBezTo>
                  <a:cubicBezTo>
                    <a:pt x="143510" y="13970"/>
                    <a:pt x="161290" y="30480"/>
                    <a:pt x="170180" y="45720"/>
                  </a:cubicBezTo>
                  <a:cubicBezTo>
                    <a:pt x="179070" y="60960"/>
                    <a:pt x="182880" y="86360"/>
                    <a:pt x="182880" y="101600"/>
                  </a:cubicBezTo>
                  <a:cubicBezTo>
                    <a:pt x="182880" y="113030"/>
                    <a:pt x="180340" y="120650"/>
                    <a:pt x="173990" y="130810"/>
                  </a:cubicBezTo>
                  <a:cubicBezTo>
                    <a:pt x="166370" y="144780"/>
                    <a:pt x="152400" y="165100"/>
                    <a:pt x="134620" y="172720"/>
                  </a:cubicBezTo>
                  <a:cubicBezTo>
                    <a:pt x="113030" y="181610"/>
                    <a:pt x="71120" y="181610"/>
                    <a:pt x="49530" y="172720"/>
                  </a:cubicBezTo>
                  <a:cubicBezTo>
                    <a:pt x="31750" y="165100"/>
                    <a:pt x="17780" y="147320"/>
                    <a:pt x="10160" y="130810"/>
                  </a:cubicBezTo>
                  <a:cubicBezTo>
                    <a:pt x="2540" y="114300"/>
                    <a:pt x="0" y="90170"/>
                    <a:pt x="3810" y="72390"/>
                  </a:cubicBezTo>
                  <a:cubicBezTo>
                    <a:pt x="7620" y="54610"/>
                    <a:pt x="19050" y="34290"/>
                    <a:pt x="33020" y="22860"/>
                  </a:cubicBezTo>
                  <a:cubicBezTo>
                    <a:pt x="46990" y="11430"/>
                    <a:pt x="63500" y="1270"/>
                    <a:pt x="87630" y="1270"/>
                  </a:cubicBezTo>
                  <a:cubicBezTo>
                    <a:pt x="137160" y="0"/>
                    <a:pt x="238760" y="60960"/>
                    <a:pt x="317500" y="78740"/>
                  </a:cubicBezTo>
                  <a:cubicBezTo>
                    <a:pt x="396240" y="96520"/>
                    <a:pt x="477520" y="92710"/>
                    <a:pt x="557530" y="110490"/>
                  </a:cubicBezTo>
                  <a:cubicBezTo>
                    <a:pt x="638810" y="128270"/>
                    <a:pt x="730250" y="158750"/>
                    <a:pt x="801370" y="184150"/>
                  </a:cubicBezTo>
                  <a:cubicBezTo>
                    <a:pt x="857250" y="204470"/>
                    <a:pt x="918210" y="219710"/>
                    <a:pt x="949960" y="248920"/>
                  </a:cubicBezTo>
                  <a:cubicBezTo>
                    <a:pt x="974090" y="270510"/>
                    <a:pt x="982980" y="295910"/>
                    <a:pt x="993140" y="325120"/>
                  </a:cubicBezTo>
                  <a:cubicBezTo>
                    <a:pt x="1004570" y="359410"/>
                    <a:pt x="1021080" y="436880"/>
                    <a:pt x="1008380" y="443230"/>
                  </a:cubicBezTo>
                  <a:cubicBezTo>
                    <a:pt x="994410" y="449580"/>
                    <a:pt x="943610" y="364490"/>
                    <a:pt x="896620" y="327660"/>
                  </a:cubicBezTo>
                  <a:cubicBezTo>
                    <a:pt x="834390" y="279400"/>
                    <a:pt x="690880" y="227330"/>
                    <a:pt x="660400" y="190500"/>
                  </a:cubicBezTo>
                  <a:cubicBezTo>
                    <a:pt x="648970" y="176530"/>
                    <a:pt x="647700" y="165100"/>
                    <a:pt x="646430" y="151130"/>
                  </a:cubicBezTo>
                  <a:cubicBezTo>
                    <a:pt x="645160" y="137160"/>
                    <a:pt x="643890" y="123190"/>
                    <a:pt x="651510" y="109220"/>
                  </a:cubicBezTo>
                  <a:cubicBezTo>
                    <a:pt x="661670" y="90170"/>
                    <a:pt x="687070" y="64770"/>
                    <a:pt x="713740" y="55880"/>
                  </a:cubicBezTo>
                  <a:cubicBezTo>
                    <a:pt x="748030" y="44450"/>
                    <a:pt x="801370" y="59690"/>
                    <a:pt x="848360" y="69850"/>
                  </a:cubicBezTo>
                  <a:cubicBezTo>
                    <a:pt x="900430" y="80010"/>
                    <a:pt x="957580" y="96520"/>
                    <a:pt x="1012190" y="120650"/>
                  </a:cubicBezTo>
                  <a:cubicBezTo>
                    <a:pt x="1071880" y="147320"/>
                    <a:pt x="1117600" y="186690"/>
                    <a:pt x="1189990" y="223520"/>
                  </a:cubicBezTo>
                  <a:cubicBezTo>
                    <a:pt x="1294130" y="278130"/>
                    <a:pt x="1498600" y="387350"/>
                    <a:pt x="1582420" y="405130"/>
                  </a:cubicBezTo>
                  <a:cubicBezTo>
                    <a:pt x="1619250" y="412750"/>
                    <a:pt x="1630680" y="410210"/>
                    <a:pt x="1664970" y="405130"/>
                  </a:cubicBezTo>
                  <a:cubicBezTo>
                    <a:pt x="1724660" y="394970"/>
                    <a:pt x="1826260" y="361950"/>
                    <a:pt x="1903730" y="325120"/>
                  </a:cubicBezTo>
                  <a:cubicBezTo>
                    <a:pt x="1985010" y="285750"/>
                    <a:pt x="2065020" y="212090"/>
                    <a:pt x="2141220" y="171450"/>
                  </a:cubicBezTo>
                  <a:cubicBezTo>
                    <a:pt x="2205990" y="137160"/>
                    <a:pt x="2288540" y="99060"/>
                    <a:pt x="2329180" y="91440"/>
                  </a:cubicBezTo>
                  <a:cubicBezTo>
                    <a:pt x="2348230" y="87630"/>
                    <a:pt x="2358390" y="88900"/>
                    <a:pt x="2372360" y="92710"/>
                  </a:cubicBezTo>
                  <a:cubicBezTo>
                    <a:pt x="2386330" y="96520"/>
                    <a:pt x="2400300" y="101600"/>
                    <a:pt x="2410460" y="113030"/>
                  </a:cubicBezTo>
                  <a:cubicBezTo>
                    <a:pt x="2423160" y="125730"/>
                    <a:pt x="2435860" y="152400"/>
                    <a:pt x="2438400" y="170180"/>
                  </a:cubicBezTo>
                  <a:cubicBezTo>
                    <a:pt x="2440940" y="185420"/>
                    <a:pt x="2437130" y="200660"/>
                    <a:pt x="2432050" y="213360"/>
                  </a:cubicBezTo>
                  <a:cubicBezTo>
                    <a:pt x="2426970" y="226060"/>
                    <a:pt x="2421890" y="236220"/>
                    <a:pt x="2406650" y="247650"/>
                  </a:cubicBezTo>
                  <a:cubicBezTo>
                    <a:pt x="2366010" y="278130"/>
                    <a:pt x="2232660" y="307340"/>
                    <a:pt x="2141220" y="347980"/>
                  </a:cubicBezTo>
                  <a:cubicBezTo>
                    <a:pt x="2037080" y="393700"/>
                    <a:pt x="1901190" y="462280"/>
                    <a:pt x="1817370" y="515620"/>
                  </a:cubicBezTo>
                  <a:cubicBezTo>
                    <a:pt x="1758950" y="552450"/>
                    <a:pt x="1720850" y="600710"/>
                    <a:pt x="1676400" y="622300"/>
                  </a:cubicBezTo>
                  <a:cubicBezTo>
                    <a:pt x="1643380" y="638810"/>
                    <a:pt x="1610360" y="645160"/>
                    <a:pt x="1579880" y="648970"/>
                  </a:cubicBezTo>
                  <a:cubicBezTo>
                    <a:pt x="1553210" y="652780"/>
                    <a:pt x="1529080" y="650240"/>
                    <a:pt x="1502410" y="646430"/>
                  </a:cubicBezTo>
                  <a:cubicBezTo>
                    <a:pt x="1474470" y="642620"/>
                    <a:pt x="1454150" y="635000"/>
                    <a:pt x="1414780" y="622300"/>
                  </a:cubicBezTo>
                  <a:cubicBezTo>
                    <a:pt x="1330960" y="596900"/>
                    <a:pt x="1080770" y="530860"/>
                    <a:pt x="1022350" y="488950"/>
                  </a:cubicBezTo>
                  <a:cubicBezTo>
                    <a:pt x="1000760" y="473710"/>
                    <a:pt x="993140" y="461010"/>
                    <a:pt x="988060" y="444500"/>
                  </a:cubicBezTo>
                  <a:cubicBezTo>
                    <a:pt x="982980" y="427990"/>
                    <a:pt x="984250" y="405130"/>
                    <a:pt x="990600" y="389890"/>
                  </a:cubicBezTo>
                  <a:cubicBezTo>
                    <a:pt x="996950" y="374650"/>
                    <a:pt x="1014730" y="358140"/>
                    <a:pt x="1029970" y="350520"/>
                  </a:cubicBezTo>
                  <a:cubicBezTo>
                    <a:pt x="1046480" y="342900"/>
                    <a:pt x="1085850" y="346710"/>
                    <a:pt x="1085850" y="346710"/>
                  </a:cubicBezTo>
                </a:path>
              </a:pathLst>
            </a:custGeom>
            <a:solidFill>
              <a:srgbClr val="FFF7EF"/>
            </a:solidFill>
            <a:ln cap="sq">
              <a:noFill/>
              <a:prstDash val="solid"/>
              <a:miter/>
            </a:ln>
          </p:spPr>
        </p:sp>
      </p:grpSp>
      <p:grpSp>
        <p:nvGrpSpPr>
          <p:cNvPr name="Group 10" id="10"/>
          <p:cNvGrpSpPr/>
          <p:nvPr/>
        </p:nvGrpSpPr>
        <p:grpSpPr>
          <a:xfrm rot="5400000">
            <a:off x="11198154" y="2798775"/>
            <a:ext cx="1736853" cy="1399057"/>
            <a:chOff x="0" y="0"/>
            <a:chExt cx="807657" cy="650578"/>
          </a:xfrm>
        </p:grpSpPr>
        <p:sp>
          <p:nvSpPr>
            <p:cNvPr name="Freeform 11" id="11"/>
            <p:cNvSpPr/>
            <p:nvPr/>
          </p:nvSpPr>
          <p:spPr>
            <a:xfrm flipH="false" flipV="false" rot="0">
              <a:off x="0" y="0"/>
              <a:ext cx="807657" cy="650578"/>
            </a:xfrm>
            <a:custGeom>
              <a:avLst/>
              <a:gdLst/>
              <a:ahLst/>
              <a:cxnLst/>
              <a:rect r="r" b="b" t="t" l="l"/>
              <a:pathLst>
                <a:path h="650578" w="807657">
                  <a:moveTo>
                    <a:pt x="807657" y="325289"/>
                  </a:moveTo>
                  <a:lnTo>
                    <a:pt x="401257" y="0"/>
                  </a:lnTo>
                  <a:lnTo>
                    <a:pt x="401257" y="203200"/>
                  </a:lnTo>
                  <a:lnTo>
                    <a:pt x="0" y="203200"/>
                  </a:lnTo>
                  <a:lnTo>
                    <a:pt x="0" y="447378"/>
                  </a:lnTo>
                  <a:lnTo>
                    <a:pt x="401257" y="447378"/>
                  </a:lnTo>
                  <a:lnTo>
                    <a:pt x="401257" y="650578"/>
                  </a:lnTo>
                  <a:lnTo>
                    <a:pt x="807657" y="325289"/>
                  </a:lnTo>
                  <a:close/>
                </a:path>
              </a:pathLst>
            </a:custGeom>
            <a:solidFill>
              <a:srgbClr val="C38063"/>
            </a:solidFill>
          </p:spPr>
        </p:sp>
        <p:sp>
          <p:nvSpPr>
            <p:cNvPr name="TextBox 12" id="12"/>
            <p:cNvSpPr txBox="true"/>
            <p:nvPr/>
          </p:nvSpPr>
          <p:spPr>
            <a:xfrm>
              <a:off x="0" y="136525"/>
              <a:ext cx="706057" cy="310853"/>
            </a:xfrm>
            <a:prstGeom prst="rect">
              <a:avLst/>
            </a:prstGeom>
          </p:spPr>
          <p:txBody>
            <a:bodyPr anchor="ctr" rtlCol="false" tIns="50800" lIns="50800" bIns="50800" rIns="50800"/>
            <a:lstStyle/>
            <a:p>
              <a:pPr algn="ctr">
                <a:lnSpc>
                  <a:spcPts val="3000"/>
                </a:lnSpc>
              </a:pPr>
            </a:p>
          </p:txBody>
        </p:sp>
      </p:grpSp>
      <p:grpSp>
        <p:nvGrpSpPr>
          <p:cNvPr name="Group 13" id="13"/>
          <p:cNvGrpSpPr/>
          <p:nvPr/>
        </p:nvGrpSpPr>
        <p:grpSpPr>
          <a:xfrm rot="5400000">
            <a:off x="11198154" y="6133675"/>
            <a:ext cx="1736853" cy="1399057"/>
            <a:chOff x="0" y="0"/>
            <a:chExt cx="807657" cy="650578"/>
          </a:xfrm>
        </p:grpSpPr>
        <p:sp>
          <p:nvSpPr>
            <p:cNvPr name="Freeform 14" id="14"/>
            <p:cNvSpPr/>
            <p:nvPr/>
          </p:nvSpPr>
          <p:spPr>
            <a:xfrm flipH="false" flipV="false" rot="0">
              <a:off x="0" y="0"/>
              <a:ext cx="807657" cy="650578"/>
            </a:xfrm>
            <a:custGeom>
              <a:avLst/>
              <a:gdLst/>
              <a:ahLst/>
              <a:cxnLst/>
              <a:rect r="r" b="b" t="t" l="l"/>
              <a:pathLst>
                <a:path h="650578" w="807657">
                  <a:moveTo>
                    <a:pt x="807657" y="325289"/>
                  </a:moveTo>
                  <a:lnTo>
                    <a:pt x="401257" y="0"/>
                  </a:lnTo>
                  <a:lnTo>
                    <a:pt x="401257" y="203200"/>
                  </a:lnTo>
                  <a:lnTo>
                    <a:pt x="0" y="203200"/>
                  </a:lnTo>
                  <a:lnTo>
                    <a:pt x="0" y="447378"/>
                  </a:lnTo>
                  <a:lnTo>
                    <a:pt x="401257" y="447378"/>
                  </a:lnTo>
                  <a:lnTo>
                    <a:pt x="401257" y="650578"/>
                  </a:lnTo>
                  <a:lnTo>
                    <a:pt x="807657" y="325289"/>
                  </a:lnTo>
                  <a:close/>
                </a:path>
              </a:pathLst>
            </a:custGeom>
            <a:solidFill>
              <a:srgbClr val="C38063"/>
            </a:solidFill>
          </p:spPr>
        </p:sp>
        <p:sp>
          <p:nvSpPr>
            <p:cNvPr name="TextBox 15" id="15"/>
            <p:cNvSpPr txBox="true"/>
            <p:nvPr/>
          </p:nvSpPr>
          <p:spPr>
            <a:xfrm>
              <a:off x="0" y="136525"/>
              <a:ext cx="706057" cy="310853"/>
            </a:xfrm>
            <a:prstGeom prst="rect">
              <a:avLst/>
            </a:prstGeom>
          </p:spPr>
          <p:txBody>
            <a:bodyPr anchor="ctr" rtlCol="false" tIns="50800" lIns="50800" bIns="50800" rIns="50800"/>
            <a:lstStyle/>
            <a:p>
              <a:pPr algn="ctr">
                <a:lnSpc>
                  <a:spcPts val="3000"/>
                </a:lnSpc>
              </a:pPr>
            </a:p>
          </p:txBody>
        </p:sp>
      </p:grpSp>
      <p:sp>
        <p:nvSpPr>
          <p:cNvPr name="Freeform 16" id="16"/>
          <p:cNvSpPr/>
          <p:nvPr/>
        </p:nvSpPr>
        <p:spPr>
          <a:xfrm flipH="false" flipV="false" rot="0">
            <a:off x="1028700" y="4620058"/>
            <a:ext cx="4705073" cy="4114800"/>
          </a:xfrm>
          <a:custGeom>
            <a:avLst/>
            <a:gdLst/>
            <a:ahLst/>
            <a:cxnLst/>
            <a:rect r="r" b="b" t="t" l="l"/>
            <a:pathLst>
              <a:path h="4114800" w="4705073">
                <a:moveTo>
                  <a:pt x="0" y="0"/>
                </a:moveTo>
                <a:lnTo>
                  <a:pt x="4705073" y="0"/>
                </a:lnTo>
                <a:lnTo>
                  <a:pt x="470507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7" id="17"/>
          <p:cNvSpPr txBox="true"/>
          <p:nvPr/>
        </p:nvSpPr>
        <p:spPr>
          <a:xfrm rot="0">
            <a:off x="747367" y="807775"/>
            <a:ext cx="5196352" cy="2520315"/>
          </a:xfrm>
          <a:prstGeom prst="rect">
            <a:avLst/>
          </a:prstGeom>
        </p:spPr>
        <p:txBody>
          <a:bodyPr anchor="t" rtlCol="false" tIns="0" lIns="0" bIns="0" rIns="0">
            <a:spAutoFit/>
          </a:bodyPr>
          <a:lstStyle/>
          <a:p>
            <a:pPr>
              <a:lnSpc>
                <a:spcPts val="9765"/>
              </a:lnSpc>
            </a:pPr>
            <a:r>
              <a:rPr lang="en-US" sz="9300">
                <a:solidFill>
                  <a:srgbClr val="534C57"/>
                </a:solidFill>
                <a:latin typeface="Glacial Indifference Bold"/>
              </a:rPr>
              <a:t>Domain Selection</a:t>
            </a:r>
          </a:p>
        </p:txBody>
      </p:sp>
      <p:sp>
        <p:nvSpPr>
          <p:cNvPr name="TextBox 18" id="18"/>
          <p:cNvSpPr txBox="true"/>
          <p:nvPr/>
        </p:nvSpPr>
        <p:spPr>
          <a:xfrm rot="0">
            <a:off x="9048303" y="1516648"/>
            <a:ext cx="6036557" cy="863490"/>
          </a:xfrm>
          <a:prstGeom prst="rect">
            <a:avLst/>
          </a:prstGeom>
        </p:spPr>
        <p:txBody>
          <a:bodyPr anchor="t" rtlCol="false" tIns="0" lIns="0" bIns="0" rIns="0">
            <a:spAutoFit/>
          </a:bodyPr>
          <a:lstStyle/>
          <a:p>
            <a:pPr algn="ctr">
              <a:lnSpc>
                <a:spcPts val="7030"/>
              </a:lnSpc>
            </a:pPr>
            <a:r>
              <a:rPr lang="en-US" sz="5021">
                <a:solidFill>
                  <a:srgbClr val="534C57"/>
                </a:solidFill>
                <a:latin typeface="Canva Sans Bold"/>
              </a:rPr>
              <a:t>Preserving the Past</a:t>
            </a:r>
          </a:p>
        </p:txBody>
      </p:sp>
      <p:sp>
        <p:nvSpPr>
          <p:cNvPr name="TextBox 19" id="19"/>
          <p:cNvSpPr txBox="true"/>
          <p:nvPr/>
        </p:nvSpPr>
        <p:spPr>
          <a:xfrm rot="0">
            <a:off x="747367" y="3422670"/>
            <a:ext cx="5196352" cy="619125"/>
          </a:xfrm>
          <a:prstGeom prst="rect">
            <a:avLst/>
          </a:prstGeom>
        </p:spPr>
        <p:txBody>
          <a:bodyPr anchor="t" rtlCol="false" tIns="0" lIns="0" bIns="0" rIns="0">
            <a:spAutoFit/>
          </a:bodyPr>
          <a:lstStyle/>
          <a:p>
            <a:pPr>
              <a:lnSpc>
                <a:spcPts val="4724"/>
              </a:lnSpc>
            </a:pPr>
            <a:r>
              <a:rPr lang="en-US" sz="4499">
                <a:solidFill>
                  <a:srgbClr val="534C57"/>
                </a:solidFill>
                <a:latin typeface="Glacial Indifference Italics"/>
              </a:rPr>
              <a:t>Refined</a:t>
            </a:r>
          </a:p>
        </p:txBody>
      </p:sp>
      <p:sp>
        <p:nvSpPr>
          <p:cNvPr name="TextBox 20" id="20"/>
          <p:cNvSpPr txBox="true"/>
          <p:nvPr/>
        </p:nvSpPr>
        <p:spPr>
          <a:xfrm rot="0">
            <a:off x="7657255" y="4515283"/>
            <a:ext cx="8818652" cy="863490"/>
          </a:xfrm>
          <a:prstGeom prst="rect">
            <a:avLst/>
          </a:prstGeom>
        </p:spPr>
        <p:txBody>
          <a:bodyPr anchor="t" rtlCol="false" tIns="0" lIns="0" bIns="0" rIns="0">
            <a:spAutoFit/>
          </a:bodyPr>
          <a:lstStyle/>
          <a:p>
            <a:pPr algn="ctr">
              <a:lnSpc>
                <a:spcPts val="7030"/>
              </a:lnSpc>
            </a:pPr>
            <a:r>
              <a:rPr lang="en-US" sz="5021">
                <a:solidFill>
                  <a:srgbClr val="534C57"/>
                </a:solidFill>
                <a:latin typeface="Canva Sans Bold"/>
              </a:rPr>
              <a:t>Long Distance Relationships</a:t>
            </a:r>
          </a:p>
        </p:txBody>
      </p:sp>
      <p:sp>
        <p:nvSpPr>
          <p:cNvPr name="TextBox 21" id="21"/>
          <p:cNvSpPr txBox="true"/>
          <p:nvPr/>
        </p:nvSpPr>
        <p:spPr>
          <a:xfrm rot="0">
            <a:off x="5845162" y="7805675"/>
            <a:ext cx="12442838" cy="1749751"/>
          </a:xfrm>
          <a:prstGeom prst="rect">
            <a:avLst/>
          </a:prstGeom>
        </p:spPr>
        <p:txBody>
          <a:bodyPr anchor="t" rtlCol="false" tIns="0" lIns="0" bIns="0" rIns="0">
            <a:spAutoFit/>
          </a:bodyPr>
          <a:lstStyle/>
          <a:p>
            <a:pPr algn="ctr">
              <a:lnSpc>
                <a:spcPts val="7030"/>
              </a:lnSpc>
            </a:pPr>
            <a:r>
              <a:rPr lang="en-US" sz="5021">
                <a:solidFill>
                  <a:srgbClr val="534C57"/>
                </a:solidFill>
                <a:latin typeface="Canva Sans Bold"/>
              </a:rPr>
              <a:t>Facilitating Connection Over Conversations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26803"/>
            <a:ext cx="3849256" cy="6731497"/>
            <a:chOff x="0" y="0"/>
            <a:chExt cx="1098401" cy="1920861"/>
          </a:xfrm>
        </p:grpSpPr>
        <p:sp>
          <p:nvSpPr>
            <p:cNvPr name="Freeform 6" id="6"/>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7" id="7"/>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a:p>
              <a:pPr algn="ctr">
                <a:lnSpc>
                  <a:spcPts val="3000"/>
                </a:lnSpc>
              </a:pPr>
              <a:r>
                <a:rPr lang="en-US" sz="2000">
                  <a:solidFill>
                    <a:srgbClr val="000000">
                      <a:alpha val="44706"/>
                    </a:srgbClr>
                  </a:solidFill>
                  <a:latin typeface="Aileron"/>
                </a:rPr>
                <a:t> </a:t>
              </a:r>
            </a:p>
          </p:txBody>
        </p:sp>
      </p:grpSp>
      <p:sp>
        <p:nvSpPr>
          <p:cNvPr name="TextBox 8" id="8"/>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Initial POV</a:t>
            </a:r>
          </a:p>
        </p:txBody>
      </p:sp>
      <p:sp>
        <p:nvSpPr>
          <p:cNvPr name="TextBox 9" id="9"/>
          <p:cNvSpPr txBox="true"/>
          <p:nvPr/>
        </p:nvSpPr>
        <p:spPr>
          <a:xfrm rot="0">
            <a:off x="1028700" y="2696125"/>
            <a:ext cx="3849256"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met...</a:t>
            </a:r>
          </a:p>
        </p:txBody>
      </p:sp>
      <p:sp>
        <p:nvSpPr>
          <p:cNvPr name="TextBox 10" id="10"/>
          <p:cNvSpPr txBox="true"/>
          <p:nvPr/>
        </p:nvSpPr>
        <p:spPr>
          <a:xfrm rot="0">
            <a:off x="1471012" y="4014947"/>
            <a:ext cx="2964631" cy="29578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Patty, a mother of toddlers living in the Bay Area whose family is on the East Coast.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26803"/>
            <a:ext cx="3849256" cy="6731497"/>
            <a:chOff x="0" y="0"/>
            <a:chExt cx="1098401" cy="1920861"/>
          </a:xfrm>
        </p:grpSpPr>
        <p:sp>
          <p:nvSpPr>
            <p:cNvPr name="Freeform 6" id="6"/>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7" id="7"/>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a:p>
              <a:pPr algn="ctr">
                <a:lnSpc>
                  <a:spcPts val="3000"/>
                </a:lnSpc>
              </a:pPr>
              <a:r>
                <a:rPr lang="en-US" sz="2000">
                  <a:solidFill>
                    <a:srgbClr val="000000">
                      <a:alpha val="44706"/>
                    </a:srgbClr>
                  </a:solidFill>
                  <a:latin typeface="Aileron"/>
                </a:rPr>
                <a:t> </a:t>
              </a:r>
            </a:p>
          </p:txBody>
        </p:sp>
      </p:grpSp>
      <p:sp>
        <p:nvSpPr>
          <p:cNvPr name="TextBox 8" id="8"/>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Initial POV</a:t>
            </a:r>
          </a:p>
        </p:txBody>
      </p:sp>
      <p:grpSp>
        <p:nvGrpSpPr>
          <p:cNvPr name="Group 9" id="9"/>
          <p:cNvGrpSpPr/>
          <p:nvPr/>
        </p:nvGrpSpPr>
        <p:grpSpPr>
          <a:xfrm rot="0">
            <a:off x="5164112" y="2526803"/>
            <a:ext cx="3849256" cy="6731497"/>
            <a:chOff x="0" y="0"/>
            <a:chExt cx="1098401" cy="1920861"/>
          </a:xfrm>
        </p:grpSpPr>
        <p:sp>
          <p:nvSpPr>
            <p:cNvPr name="Freeform 10" id="10"/>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11" id="11"/>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p:txBody>
        </p:sp>
      </p:grpSp>
      <p:sp>
        <p:nvSpPr>
          <p:cNvPr name="TextBox 12" id="12"/>
          <p:cNvSpPr txBox="true"/>
          <p:nvPr/>
        </p:nvSpPr>
        <p:spPr>
          <a:xfrm rot="0">
            <a:off x="1028700" y="2696125"/>
            <a:ext cx="3849256"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met...</a:t>
            </a:r>
          </a:p>
        </p:txBody>
      </p:sp>
      <p:sp>
        <p:nvSpPr>
          <p:cNvPr name="TextBox 13" id="13"/>
          <p:cNvSpPr txBox="true"/>
          <p:nvPr/>
        </p:nvSpPr>
        <p:spPr>
          <a:xfrm rot="0">
            <a:off x="5164112" y="2696125"/>
            <a:ext cx="3848225"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were surprised to hear that...</a:t>
            </a:r>
          </a:p>
        </p:txBody>
      </p:sp>
      <p:sp>
        <p:nvSpPr>
          <p:cNvPr name="TextBox 14" id="14"/>
          <p:cNvSpPr txBox="true"/>
          <p:nvPr/>
        </p:nvSpPr>
        <p:spPr>
          <a:xfrm rot="0">
            <a:off x="1471012" y="4014947"/>
            <a:ext cx="2964631" cy="29578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Patty, a mother of toddlers living in the Bay Area whose family is on the East Coast.</a:t>
            </a:r>
          </a:p>
        </p:txBody>
      </p:sp>
      <p:sp>
        <p:nvSpPr>
          <p:cNvPr name="TextBox 15" id="15"/>
          <p:cNvSpPr txBox="true"/>
          <p:nvPr/>
        </p:nvSpPr>
        <p:spPr>
          <a:xfrm rot="0">
            <a:off x="5399351" y="4014947"/>
            <a:ext cx="3378779" cy="44437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her current communication with her long-distance family is sufficient, but she wishes there was more interaction and connection for the kids.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26803"/>
            <a:ext cx="3849256" cy="6731497"/>
            <a:chOff x="0" y="0"/>
            <a:chExt cx="1098401" cy="1920861"/>
          </a:xfrm>
        </p:grpSpPr>
        <p:sp>
          <p:nvSpPr>
            <p:cNvPr name="Freeform 6" id="6"/>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7" id="7"/>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a:p>
              <a:pPr algn="ctr">
                <a:lnSpc>
                  <a:spcPts val="3000"/>
                </a:lnSpc>
              </a:pPr>
              <a:r>
                <a:rPr lang="en-US" sz="2000">
                  <a:solidFill>
                    <a:srgbClr val="000000">
                      <a:alpha val="44706"/>
                    </a:srgbClr>
                  </a:solidFill>
                  <a:latin typeface="Aileron"/>
                </a:rPr>
                <a:t> </a:t>
              </a:r>
            </a:p>
          </p:txBody>
        </p:sp>
      </p:grpSp>
      <p:sp>
        <p:nvSpPr>
          <p:cNvPr name="TextBox 8" id="8"/>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Initial POV</a:t>
            </a:r>
          </a:p>
        </p:txBody>
      </p:sp>
      <p:grpSp>
        <p:nvGrpSpPr>
          <p:cNvPr name="Group 9" id="9"/>
          <p:cNvGrpSpPr/>
          <p:nvPr/>
        </p:nvGrpSpPr>
        <p:grpSpPr>
          <a:xfrm rot="0">
            <a:off x="5164112" y="2526803"/>
            <a:ext cx="3849256" cy="6731497"/>
            <a:chOff x="0" y="0"/>
            <a:chExt cx="1098401" cy="1920861"/>
          </a:xfrm>
        </p:grpSpPr>
        <p:sp>
          <p:nvSpPr>
            <p:cNvPr name="Freeform 10" id="10"/>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11" id="11"/>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p:txBody>
        </p:sp>
      </p:grpSp>
      <p:grpSp>
        <p:nvGrpSpPr>
          <p:cNvPr name="Group 12" id="12"/>
          <p:cNvGrpSpPr/>
          <p:nvPr/>
        </p:nvGrpSpPr>
        <p:grpSpPr>
          <a:xfrm rot="0">
            <a:off x="9298087" y="2526803"/>
            <a:ext cx="3849256" cy="6731497"/>
            <a:chOff x="0" y="0"/>
            <a:chExt cx="1098401" cy="1920861"/>
          </a:xfrm>
        </p:grpSpPr>
        <p:sp>
          <p:nvSpPr>
            <p:cNvPr name="Freeform 13" id="13"/>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14" id="14"/>
            <p:cNvSpPr txBox="true"/>
            <p:nvPr/>
          </p:nvSpPr>
          <p:spPr>
            <a:xfrm>
              <a:off x="0" y="-66675"/>
              <a:ext cx="1098401" cy="1987536"/>
            </a:xfrm>
            <a:prstGeom prst="rect">
              <a:avLst/>
            </a:prstGeom>
          </p:spPr>
          <p:txBody>
            <a:bodyPr anchor="ctr" rtlCol="false" tIns="50800" lIns="50800" bIns="50800" rIns="50800"/>
            <a:lstStyle/>
            <a:p>
              <a:pPr algn="ctr">
                <a:lnSpc>
                  <a:spcPts val="3000"/>
                </a:lnSpc>
              </a:pPr>
            </a:p>
          </p:txBody>
        </p:sp>
      </p:grpSp>
      <p:sp>
        <p:nvSpPr>
          <p:cNvPr name="TextBox 15" id="15"/>
          <p:cNvSpPr txBox="true"/>
          <p:nvPr/>
        </p:nvSpPr>
        <p:spPr>
          <a:xfrm rot="0">
            <a:off x="1028700" y="2696125"/>
            <a:ext cx="3849256"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met...</a:t>
            </a:r>
          </a:p>
        </p:txBody>
      </p:sp>
      <p:sp>
        <p:nvSpPr>
          <p:cNvPr name="TextBox 16" id="16"/>
          <p:cNvSpPr txBox="true"/>
          <p:nvPr/>
        </p:nvSpPr>
        <p:spPr>
          <a:xfrm rot="0">
            <a:off x="5164112" y="2696125"/>
            <a:ext cx="3848225"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were surprised to hear that...</a:t>
            </a:r>
          </a:p>
        </p:txBody>
      </p:sp>
      <p:sp>
        <p:nvSpPr>
          <p:cNvPr name="TextBox 17" id="17"/>
          <p:cNvSpPr txBox="true"/>
          <p:nvPr/>
        </p:nvSpPr>
        <p:spPr>
          <a:xfrm rot="0">
            <a:off x="9299118" y="2696125"/>
            <a:ext cx="3848225"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wonder if this means that...</a:t>
            </a:r>
          </a:p>
        </p:txBody>
      </p:sp>
      <p:sp>
        <p:nvSpPr>
          <p:cNvPr name="TextBox 18" id="18"/>
          <p:cNvSpPr txBox="true"/>
          <p:nvPr/>
        </p:nvSpPr>
        <p:spPr>
          <a:xfrm rot="0">
            <a:off x="1471012" y="4014947"/>
            <a:ext cx="2964631" cy="29578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Patty, a mother of toddlers living in the Bay Area whose family is on the East Coast.</a:t>
            </a:r>
          </a:p>
        </p:txBody>
      </p:sp>
      <p:sp>
        <p:nvSpPr>
          <p:cNvPr name="TextBox 19" id="19"/>
          <p:cNvSpPr txBox="true"/>
          <p:nvPr/>
        </p:nvSpPr>
        <p:spPr>
          <a:xfrm rot="0">
            <a:off x="5399351" y="4014947"/>
            <a:ext cx="3378779" cy="44437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her current communication with her long-distance family is sufficient, but she wishes there was more interaction and connection for the kids.</a:t>
            </a:r>
          </a:p>
        </p:txBody>
      </p:sp>
      <p:sp>
        <p:nvSpPr>
          <p:cNvPr name="TextBox 20" id="20"/>
          <p:cNvSpPr txBox="true"/>
          <p:nvPr/>
        </p:nvSpPr>
        <p:spPr>
          <a:xfrm rot="0">
            <a:off x="9638182" y="4014947"/>
            <a:ext cx="3169066" cy="29578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she is anxious that her kids will grow up without knowing their long-distance family.</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26803"/>
            <a:ext cx="3849256" cy="6731497"/>
            <a:chOff x="0" y="0"/>
            <a:chExt cx="1098401" cy="1920861"/>
          </a:xfrm>
        </p:grpSpPr>
        <p:sp>
          <p:nvSpPr>
            <p:cNvPr name="Freeform 6" id="6"/>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7" id="7"/>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a:p>
              <a:pPr algn="ctr">
                <a:lnSpc>
                  <a:spcPts val="3000"/>
                </a:lnSpc>
              </a:pPr>
              <a:r>
                <a:rPr lang="en-US" sz="2000">
                  <a:solidFill>
                    <a:srgbClr val="000000">
                      <a:alpha val="44706"/>
                    </a:srgbClr>
                  </a:solidFill>
                  <a:latin typeface="Aileron"/>
                </a:rPr>
                <a:t> </a:t>
              </a:r>
            </a:p>
          </p:txBody>
        </p:sp>
      </p:grpSp>
      <p:sp>
        <p:nvSpPr>
          <p:cNvPr name="TextBox 8" id="8"/>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Initial POV</a:t>
            </a:r>
          </a:p>
        </p:txBody>
      </p:sp>
      <p:grpSp>
        <p:nvGrpSpPr>
          <p:cNvPr name="Group 9" id="9"/>
          <p:cNvGrpSpPr/>
          <p:nvPr/>
        </p:nvGrpSpPr>
        <p:grpSpPr>
          <a:xfrm rot="0">
            <a:off x="5164112" y="2526803"/>
            <a:ext cx="3849256" cy="6731497"/>
            <a:chOff x="0" y="0"/>
            <a:chExt cx="1098401" cy="1920861"/>
          </a:xfrm>
        </p:grpSpPr>
        <p:sp>
          <p:nvSpPr>
            <p:cNvPr name="Freeform 10" id="10"/>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11" id="11"/>
            <p:cNvSpPr txBox="true"/>
            <p:nvPr/>
          </p:nvSpPr>
          <p:spPr>
            <a:xfrm>
              <a:off x="0" y="-66675"/>
              <a:ext cx="1098401" cy="1987536"/>
            </a:xfrm>
            <a:prstGeom prst="rect">
              <a:avLst/>
            </a:prstGeom>
          </p:spPr>
          <p:txBody>
            <a:bodyPr anchor="ctr" rtlCol="false" tIns="50800" lIns="50800" bIns="50800" rIns="50800"/>
            <a:lstStyle/>
            <a:p>
              <a:pPr algn="ctr">
                <a:lnSpc>
                  <a:spcPts val="3000"/>
                </a:lnSpc>
              </a:pPr>
            </a:p>
            <a:p>
              <a:pPr algn="ctr">
                <a:lnSpc>
                  <a:spcPts val="3000"/>
                </a:lnSpc>
              </a:pPr>
            </a:p>
          </p:txBody>
        </p:sp>
      </p:grpSp>
      <p:grpSp>
        <p:nvGrpSpPr>
          <p:cNvPr name="Group 12" id="12"/>
          <p:cNvGrpSpPr/>
          <p:nvPr/>
        </p:nvGrpSpPr>
        <p:grpSpPr>
          <a:xfrm rot="0">
            <a:off x="9298087" y="2526803"/>
            <a:ext cx="3849256" cy="6731497"/>
            <a:chOff x="0" y="0"/>
            <a:chExt cx="1098401" cy="1920861"/>
          </a:xfrm>
        </p:grpSpPr>
        <p:sp>
          <p:nvSpPr>
            <p:cNvPr name="Freeform 13" id="13"/>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14" id="14"/>
            <p:cNvSpPr txBox="true"/>
            <p:nvPr/>
          </p:nvSpPr>
          <p:spPr>
            <a:xfrm>
              <a:off x="0" y="-66675"/>
              <a:ext cx="1098401" cy="1987536"/>
            </a:xfrm>
            <a:prstGeom prst="rect">
              <a:avLst/>
            </a:prstGeom>
          </p:spPr>
          <p:txBody>
            <a:bodyPr anchor="ctr" rtlCol="false" tIns="50800" lIns="50800" bIns="50800" rIns="50800"/>
            <a:lstStyle/>
            <a:p>
              <a:pPr algn="ctr">
                <a:lnSpc>
                  <a:spcPts val="3000"/>
                </a:lnSpc>
              </a:pPr>
            </a:p>
          </p:txBody>
        </p:sp>
      </p:grpSp>
      <p:grpSp>
        <p:nvGrpSpPr>
          <p:cNvPr name="Group 15" id="15"/>
          <p:cNvGrpSpPr/>
          <p:nvPr/>
        </p:nvGrpSpPr>
        <p:grpSpPr>
          <a:xfrm rot="0">
            <a:off x="13433500" y="2526803"/>
            <a:ext cx="3849256" cy="6731497"/>
            <a:chOff x="0" y="0"/>
            <a:chExt cx="1098401" cy="1920861"/>
          </a:xfrm>
        </p:grpSpPr>
        <p:sp>
          <p:nvSpPr>
            <p:cNvPr name="Freeform 16" id="16"/>
            <p:cNvSpPr/>
            <p:nvPr/>
          </p:nvSpPr>
          <p:spPr>
            <a:xfrm flipH="false" flipV="false" rot="0">
              <a:off x="0" y="0"/>
              <a:ext cx="1098401" cy="1920861"/>
            </a:xfrm>
            <a:custGeom>
              <a:avLst/>
              <a:gdLst/>
              <a:ahLst/>
              <a:cxnLst/>
              <a:rect r="r" b="b" t="t" l="l"/>
              <a:pathLst>
                <a:path h="1920861" w="1098401">
                  <a:moveTo>
                    <a:pt x="0" y="0"/>
                  </a:moveTo>
                  <a:lnTo>
                    <a:pt x="1098401" y="0"/>
                  </a:lnTo>
                  <a:lnTo>
                    <a:pt x="1098401" y="1920861"/>
                  </a:lnTo>
                  <a:lnTo>
                    <a:pt x="0" y="1920861"/>
                  </a:lnTo>
                  <a:close/>
                </a:path>
              </a:pathLst>
            </a:custGeom>
            <a:solidFill>
              <a:srgbClr val="C38063">
                <a:alpha val="44706"/>
              </a:srgbClr>
            </a:solidFill>
          </p:spPr>
        </p:sp>
        <p:sp>
          <p:nvSpPr>
            <p:cNvPr name="TextBox 17" id="17"/>
            <p:cNvSpPr txBox="true"/>
            <p:nvPr/>
          </p:nvSpPr>
          <p:spPr>
            <a:xfrm>
              <a:off x="0" y="-66675"/>
              <a:ext cx="1098401" cy="1987536"/>
            </a:xfrm>
            <a:prstGeom prst="rect">
              <a:avLst/>
            </a:prstGeom>
          </p:spPr>
          <p:txBody>
            <a:bodyPr anchor="ctr" rtlCol="false" tIns="50800" lIns="50800" bIns="50800" rIns="50800"/>
            <a:lstStyle/>
            <a:p>
              <a:pPr algn="ctr">
                <a:lnSpc>
                  <a:spcPts val="3000"/>
                </a:lnSpc>
              </a:pPr>
            </a:p>
          </p:txBody>
        </p:sp>
      </p:grpSp>
      <p:sp>
        <p:nvSpPr>
          <p:cNvPr name="TextBox 18" id="18"/>
          <p:cNvSpPr txBox="true"/>
          <p:nvPr/>
        </p:nvSpPr>
        <p:spPr>
          <a:xfrm rot="0">
            <a:off x="1028700" y="2696125"/>
            <a:ext cx="3849256"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met...</a:t>
            </a:r>
          </a:p>
        </p:txBody>
      </p:sp>
      <p:sp>
        <p:nvSpPr>
          <p:cNvPr name="TextBox 19" id="19"/>
          <p:cNvSpPr txBox="true"/>
          <p:nvPr/>
        </p:nvSpPr>
        <p:spPr>
          <a:xfrm rot="0">
            <a:off x="5164112" y="2696125"/>
            <a:ext cx="3848225"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were surprised to hear that...</a:t>
            </a:r>
          </a:p>
        </p:txBody>
      </p:sp>
      <p:sp>
        <p:nvSpPr>
          <p:cNvPr name="TextBox 20" id="20"/>
          <p:cNvSpPr txBox="true"/>
          <p:nvPr/>
        </p:nvSpPr>
        <p:spPr>
          <a:xfrm rot="0">
            <a:off x="9299118" y="2696125"/>
            <a:ext cx="3848225"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We wonder if this means that...</a:t>
            </a:r>
          </a:p>
        </p:txBody>
      </p:sp>
      <p:sp>
        <p:nvSpPr>
          <p:cNvPr name="TextBox 21" id="21"/>
          <p:cNvSpPr txBox="true"/>
          <p:nvPr/>
        </p:nvSpPr>
        <p:spPr>
          <a:xfrm rot="0">
            <a:off x="13433500" y="2696125"/>
            <a:ext cx="3825800"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It would be game-changing to...</a:t>
            </a:r>
          </a:p>
        </p:txBody>
      </p:sp>
      <p:sp>
        <p:nvSpPr>
          <p:cNvPr name="TextBox 22" id="22"/>
          <p:cNvSpPr txBox="true"/>
          <p:nvPr/>
        </p:nvSpPr>
        <p:spPr>
          <a:xfrm rot="0">
            <a:off x="1471012" y="4014947"/>
            <a:ext cx="2964631" cy="29578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Patty, a mother of toddlers living in the Bay Area whose family is on the East Coast.</a:t>
            </a:r>
          </a:p>
        </p:txBody>
      </p:sp>
      <p:sp>
        <p:nvSpPr>
          <p:cNvPr name="TextBox 23" id="23"/>
          <p:cNvSpPr txBox="true"/>
          <p:nvPr/>
        </p:nvSpPr>
        <p:spPr>
          <a:xfrm rot="0">
            <a:off x="5399351" y="4014947"/>
            <a:ext cx="3378779" cy="44437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her current communication with her long-distance family is sufficient, but she wishes there was more interaction and connection for the kids.</a:t>
            </a:r>
          </a:p>
        </p:txBody>
      </p:sp>
      <p:sp>
        <p:nvSpPr>
          <p:cNvPr name="TextBox 24" id="24"/>
          <p:cNvSpPr txBox="true"/>
          <p:nvPr/>
        </p:nvSpPr>
        <p:spPr>
          <a:xfrm rot="0">
            <a:off x="9638182" y="4014947"/>
            <a:ext cx="3169066" cy="29578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she is anxious that her kids will grow up without knowing their long-distance family.</a:t>
            </a:r>
          </a:p>
        </p:txBody>
      </p:sp>
      <p:sp>
        <p:nvSpPr>
          <p:cNvPr name="TextBox 25" id="25"/>
          <p:cNvSpPr txBox="true"/>
          <p:nvPr/>
        </p:nvSpPr>
        <p:spPr>
          <a:xfrm rot="0">
            <a:off x="13761867" y="4014947"/>
            <a:ext cx="3169066" cy="3453130"/>
          </a:xfrm>
          <a:prstGeom prst="rect">
            <a:avLst/>
          </a:prstGeom>
        </p:spPr>
        <p:txBody>
          <a:bodyPr anchor="t" rtlCol="false" tIns="0" lIns="0" bIns="0" rIns="0">
            <a:spAutoFit/>
          </a:bodyPr>
          <a:lstStyle/>
          <a:p>
            <a:pPr algn="ctr">
              <a:lnSpc>
                <a:spcPts val="3919"/>
              </a:lnSpc>
            </a:pPr>
            <a:r>
              <a:rPr lang="en-US" sz="2799">
                <a:solidFill>
                  <a:srgbClr val="534C57"/>
                </a:solidFill>
                <a:latin typeface="Canva Sans"/>
              </a:rPr>
              <a:t>help long-distance grandparents become more active in their grandchildrens’ lives.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2552960" y="3303270"/>
            <a:ext cx="3300136" cy="3300122"/>
            <a:chOff x="0" y="0"/>
            <a:chExt cx="6350000" cy="6349975"/>
          </a:xfrm>
        </p:grpSpPr>
        <p:sp>
          <p:nvSpPr>
            <p:cNvPr name="Freeform 3" id="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0" t="0" r="0" b="0"/>
              </a:stretch>
            </a:blipFill>
          </p:spPr>
        </p:sp>
      </p:grpSp>
      <p:grpSp>
        <p:nvGrpSpPr>
          <p:cNvPr name="Group 4" id="4"/>
          <p:cNvGrpSpPr>
            <a:grpSpLocks noChangeAspect="true"/>
          </p:cNvGrpSpPr>
          <p:nvPr/>
        </p:nvGrpSpPr>
        <p:grpSpPr>
          <a:xfrm rot="0">
            <a:off x="7307224" y="3299104"/>
            <a:ext cx="3300136" cy="3300122"/>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6" id="6"/>
          <p:cNvGrpSpPr>
            <a:grpSpLocks noChangeAspect="true"/>
          </p:cNvGrpSpPr>
          <p:nvPr/>
        </p:nvGrpSpPr>
        <p:grpSpPr>
          <a:xfrm rot="0">
            <a:off x="12124838" y="3410612"/>
            <a:ext cx="3300136" cy="3300122"/>
            <a:chOff x="0" y="0"/>
            <a:chExt cx="6350000" cy="6349975"/>
          </a:xfrm>
        </p:grpSpPr>
        <p:sp>
          <p:nvSpPr>
            <p:cNvPr name="Freeform 7" id="7"/>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TextBox 8" id="8"/>
          <p:cNvSpPr txBox="true"/>
          <p:nvPr/>
        </p:nvSpPr>
        <p:spPr>
          <a:xfrm rot="0">
            <a:off x="2236919" y="6731328"/>
            <a:ext cx="3965041" cy="2086670"/>
          </a:xfrm>
          <a:prstGeom prst="rect">
            <a:avLst/>
          </a:prstGeom>
        </p:spPr>
        <p:txBody>
          <a:bodyPr anchor="t" rtlCol="false" tIns="0" lIns="0" bIns="0" rIns="0">
            <a:spAutoFit/>
          </a:bodyPr>
          <a:lstStyle/>
          <a:p>
            <a:pPr algn="ctr">
              <a:lnSpc>
                <a:spcPts val="3457"/>
              </a:lnSpc>
            </a:pPr>
            <a:r>
              <a:rPr lang="en-US" sz="2469">
                <a:solidFill>
                  <a:srgbClr val="534C57"/>
                </a:solidFill>
                <a:latin typeface="Glacial Indifference Bold"/>
              </a:rPr>
              <a:t>Dr. Song*</a:t>
            </a:r>
          </a:p>
          <a:p>
            <a:pPr algn="ctr">
              <a:lnSpc>
                <a:spcPts val="3457"/>
              </a:lnSpc>
            </a:pPr>
            <a:r>
              <a:rPr lang="en-US" sz="2469">
                <a:solidFill>
                  <a:srgbClr val="534C57"/>
                </a:solidFill>
                <a:latin typeface="Glacial Indifference"/>
              </a:rPr>
              <a:t>a father of 2 kids living in the US whose parents and siblings live in South Korea</a:t>
            </a:r>
          </a:p>
          <a:p>
            <a:pPr algn="ctr">
              <a:lnSpc>
                <a:spcPts val="2765"/>
              </a:lnSpc>
              <a:spcBef>
                <a:spcPct val="0"/>
              </a:spcBef>
            </a:pPr>
          </a:p>
        </p:txBody>
      </p:sp>
      <p:sp>
        <p:nvSpPr>
          <p:cNvPr name="TextBox 9" id="9"/>
          <p:cNvSpPr txBox="true"/>
          <p:nvPr/>
        </p:nvSpPr>
        <p:spPr>
          <a:xfrm rot="0">
            <a:off x="7037938" y="6806439"/>
            <a:ext cx="3965041" cy="1725605"/>
          </a:xfrm>
          <a:prstGeom prst="rect">
            <a:avLst/>
          </a:prstGeom>
        </p:spPr>
        <p:txBody>
          <a:bodyPr anchor="t" rtlCol="false" tIns="0" lIns="0" bIns="0" rIns="0">
            <a:spAutoFit/>
          </a:bodyPr>
          <a:lstStyle/>
          <a:p>
            <a:pPr algn="ctr">
              <a:lnSpc>
                <a:spcPts val="3457"/>
              </a:lnSpc>
            </a:pPr>
            <a:r>
              <a:rPr lang="en-US" sz="2469">
                <a:solidFill>
                  <a:srgbClr val="534C57"/>
                </a:solidFill>
                <a:latin typeface="Glacial Indifference Bold"/>
              </a:rPr>
              <a:t>Chris*</a:t>
            </a:r>
          </a:p>
          <a:p>
            <a:pPr algn="ctr">
              <a:lnSpc>
                <a:spcPts val="3457"/>
              </a:lnSpc>
              <a:spcBef>
                <a:spcPct val="0"/>
              </a:spcBef>
            </a:pPr>
            <a:r>
              <a:rPr lang="en-US" sz="2469">
                <a:solidFill>
                  <a:srgbClr val="534C57"/>
                </a:solidFill>
                <a:latin typeface="Glacial Indifference"/>
              </a:rPr>
              <a:t>North Carolina Student whose grandma lives in Connecticut</a:t>
            </a:r>
          </a:p>
        </p:txBody>
      </p:sp>
      <p:sp>
        <p:nvSpPr>
          <p:cNvPr name="TextBox 10" id="10"/>
          <p:cNvSpPr txBox="true"/>
          <p:nvPr/>
        </p:nvSpPr>
        <p:spPr>
          <a:xfrm rot="0">
            <a:off x="11812599" y="6905915"/>
            <a:ext cx="3916718" cy="1737497"/>
          </a:xfrm>
          <a:prstGeom prst="rect">
            <a:avLst/>
          </a:prstGeom>
        </p:spPr>
        <p:txBody>
          <a:bodyPr anchor="t" rtlCol="false" tIns="0" lIns="0" bIns="0" rIns="0">
            <a:spAutoFit/>
          </a:bodyPr>
          <a:lstStyle/>
          <a:p>
            <a:pPr algn="ctr">
              <a:lnSpc>
                <a:spcPts val="3457"/>
              </a:lnSpc>
            </a:pPr>
            <a:r>
              <a:rPr lang="en-US" sz="2469">
                <a:solidFill>
                  <a:srgbClr val="534C57"/>
                </a:solidFill>
                <a:latin typeface="Glacial Indifference Bold"/>
              </a:rPr>
              <a:t>Kayla*</a:t>
            </a:r>
          </a:p>
          <a:p>
            <a:pPr algn="ctr">
              <a:lnSpc>
                <a:spcPts val="3457"/>
              </a:lnSpc>
              <a:spcBef>
                <a:spcPct val="0"/>
              </a:spcBef>
            </a:pPr>
            <a:r>
              <a:rPr lang="en-US" sz="2469">
                <a:solidFill>
                  <a:srgbClr val="534C57"/>
                </a:solidFill>
                <a:latin typeface="Glacial Indifference"/>
              </a:rPr>
              <a:t>Maryland Student whose best friend moved to Alabama</a:t>
            </a:r>
          </a:p>
        </p:txBody>
      </p:sp>
      <p:sp>
        <p:nvSpPr>
          <p:cNvPr name="TextBox 11" id="11"/>
          <p:cNvSpPr txBox="true"/>
          <p:nvPr/>
        </p:nvSpPr>
        <p:spPr>
          <a:xfrm rot="0">
            <a:off x="2624905" y="676160"/>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Additional Interviews</a:t>
            </a:r>
          </a:p>
        </p:txBody>
      </p:sp>
      <p:sp>
        <p:nvSpPr>
          <p:cNvPr name="TextBox 12" id="12"/>
          <p:cNvSpPr txBox="true"/>
          <p:nvPr/>
        </p:nvSpPr>
        <p:spPr>
          <a:xfrm rot="0">
            <a:off x="13770958" y="9634534"/>
            <a:ext cx="5745943" cy="266700"/>
          </a:xfrm>
          <a:prstGeom prst="rect">
            <a:avLst/>
          </a:prstGeom>
        </p:spPr>
        <p:txBody>
          <a:bodyPr anchor="t" rtlCol="false" tIns="0" lIns="0" bIns="0" rIns="0">
            <a:spAutoFit/>
          </a:bodyPr>
          <a:lstStyle/>
          <a:p>
            <a:pPr algn="ctr">
              <a:lnSpc>
                <a:spcPts val="2100"/>
              </a:lnSpc>
              <a:spcBef>
                <a:spcPct val="0"/>
              </a:spcBef>
            </a:pPr>
            <a:r>
              <a:rPr lang="en-US" sz="1500">
                <a:solidFill>
                  <a:srgbClr val="534C57"/>
                </a:solidFill>
                <a:latin typeface="Glacial Indifference"/>
              </a:rPr>
              <a:t>*images are generated by AI</a:t>
            </a:r>
          </a:p>
        </p:txBody>
      </p:sp>
      <p:sp>
        <p:nvSpPr>
          <p:cNvPr name="TextBox 13" id="13"/>
          <p:cNvSpPr txBox="true"/>
          <p:nvPr/>
        </p:nvSpPr>
        <p:spPr>
          <a:xfrm rot="0">
            <a:off x="3614643" y="8951348"/>
            <a:ext cx="1176770" cy="359122"/>
          </a:xfrm>
          <a:prstGeom prst="rect">
            <a:avLst/>
          </a:prstGeom>
        </p:spPr>
        <p:txBody>
          <a:bodyPr anchor="t" rtlCol="false" tIns="0" lIns="0" bIns="0" rIns="0">
            <a:spAutoFit/>
          </a:bodyPr>
          <a:lstStyle/>
          <a:p>
            <a:pPr algn="ctr">
              <a:lnSpc>
                <a:spcPts val="2974"/>
              </a:lnSpc>
            </a:pPr>
            <a:r>
              <a:rPr lang="en-US" sz="2124">
                <a:solidFill>
                  <a:srgbClr val="534C57"/>
                </a:solidFill>
                <a:latin typeface="Canva Sans"/>
              </a:rPr>
              <a:t>via Zoom</a:t>
            </a:r>
          </a:p>
        </p:txBody>
      </p:sp>
      <p:sp>
        <p:nvSpPr>
          <p:cNvPr name="TextBox 14" id="14"/>
          <p:cNvSpPr txBox="true"/>
          <p:nvPr/>
        </p:nvSpPr>
        <p:spPr>
          <a:xfrm rot="0">
            <a:off x="7766636" y="8951348"/>
            <a:ext cx="2507645" cy="359122"/>
          </a:xfrm>
          <a:prstGeom prst="rect">
            <a:avLst/>
          </a:prstGeom>
        </p:spPr>
        <p:txBody>
          <a:bodyPr anchor="t" rtlCol="false" tIns="0" lIns="0" bIns="0" rIns="0">
            <a:spAutoFit/>
          </a:bodyPr>
          <a:lstStyle/>
          <a:p>
            <a:pPr algn="ctr">
              <a:lnSpc>
                <a:spcPts val="2974"/>
              </a:lnSpc>
            </a:pPr>
            <a:r>
              <a:rPr lang="en-US" sz="2124">
                <a:solidFill>
                  <a:srgbClr val="534C57"/>
                </a:solidFill>
                <a:latin typeface="Canva Sans"/>
              </a:rPr>
              <a:t>in-person at UPenn</a:t>
            </a:r>
          </a:p>
        </p:txBody>
      </p:sp>
      <p:sp>
        <p:nvSpPr>
          <p:cNvPr name="TextBox 15" id="15"/>
          <p:cNvSpPr txBox="true"/>
          <p:nvPr/>
        </p:nvSpPr>
        <p:spPr>
          <a:xfrm rot="0">
            <a:off x="12521083" y="8899178"/>
            <a:ext cx="2507645" cy="359122"/>
          </a:xfrm>
          <a:prstGeom prst="rect">
            <a:avLst/>
          </a:prstGeom>
        </p:spPr>
        <p:txBody>
          <a:bodyPr anchor="t" rtlCol="false" tIns="0" lIns="0" bIns="0" rIns="0">
            <a:spAutoFit/>
          </a:bodyPr>
          <a:lstStyle/>
          <a:p>
            <a:pPr algn="ctr">
              <a:lnSpc>
                <a:spcPts val="2974"/>
              </a:lnSpc>
            </a:pPr>
            <a:r>
              <a:rPr lang="en-US" sz="2124">
                <a:solidFill>
                  <a:srgbClr val="534C57"/>
                </a:solidFill>
                <a:latin typeface="Canva Sans"/>
              </a:rPr>
              <a:t>in-person at UPenn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AutoShape 5" id="5"/>
          <p:cNvSpPr/>
          <p:nvPr/>
        </p:nvSpPr>
        <p:spPr>
          <a:xfrm flipV="true">
            <a:off x="2171927" y="2468853"/>
            <a:ext cx="0" cy="6492240"/>
          </a:xfrm>
          <a:prstGeom prst="line">
            <a:avLst/>
          </a:prstGeom>
          <a:ln cap="flat" w="66675">
            <a:solidFill>
              <a:srgbClr val="C38063"/>
            </a:solidFill>
            <a:prstDash val="solid"/>
            <a:headEnd type="none" len="sm" w="sm"/>
            <a:tailEnd type="none" len="sm" w="sm"/>
          </a:ln>
        </p:spPr>
      </p:sp>
      <p:grpSp>
        <p:nvGrpSpPr>
          <p:cNvPr name="Group 6" id="6"/>
          <p:cNvGrpSpPr/>
          <p:nvPr/>
        </p:nvGrpSpPr>
        <p:grpSpPr>
          <a:xfrm rot="0">
            <a:off x="12731213" y="2726611"/>
            <a:ext cx="2559620" cy="6134227"/>
            <a:chOff x="0" y="0"/>
            <a:chExt cx="3412827" cy="8178970"/>
          </a:xfrm>
        </p:grpSpPr>
        <p:grpSp>
          <p:nvGrpSpPr>
            <p:cNvPr name="Group 7" id="7"/>
            <p:cNvGrpSpPr>
              <a:grpSpLocks noChangeAspect="true"/>
            </p:cNvGrpSpPr>
            <p:nvPr/>
          </p:nvGrpSpPr>
          <p:grpSpPr>
            <a:xfrm rot="0">
              <a:off x="326396" y="0"/>
              <a:ext cx="2760035" cy="2760024"/>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0" t="0" r="0" b="0"/>
                </a:stretch>
              </a:blipFill>
            </p:spPr>
          </p:sp>
        </p:grpSp>
        <p:sp>
          <p:nvSpPr>
            <p:cNvPr name="TextBox 9" id="9"/>
            <p:cNvSpPr txBox="true"/>
            <p:nvPr/>
          </p:nvSpPr>
          <p:spPr>
            <a:xfrm rot="0">
              <a:off x="0" y="2794567"/>
              <a:ext cx="3412827" cy="951240"/>
            </a:xfrm>
            <a:prstGeom prst="rect">
              <a:avLst/>
            </a:prstGeom>
          </p:spPr>
          <p:txBody>
            <a:bodyPr anchor="t" rtlCol="false" tIns="0" lIns="0" bIns="0" rIns="0">
              <a:spAutoFit/>
            </a:bodyPr>
            <a:lstStyle/>
            <a:p>
              <a:pPr algn="ctr">
                <a:lnSpc>
                  <a:spcPts val="2231"/>
                </a:lnSpc>
              </a:pPr>
              <a:r>
                <a:rPr lang="en-US" sz="1594">
                  <a:solidFill>
                    <a:srgbClr val="534C57"/>
                  </a:solidFill>
                  <a:latin typeface="Glacial Indifference Bold"/>
                </a:rPr>
                <a:t>Brian*</a:t>
              </a:r>
            </a:p>
            <a:p>
              <a:pPr algn="ctr">
                <a:lnSpc>
                  <a:spcPts val="1785"/>
                </a:lnSpc>
                <a:spcBef>
                  <a:spcPct val="0"/>
                </a:spcBef>
              </a:pPr>
              <a:r>
                <a:rPr lang="en-US" sz="1275">
                  <a:solidFill>
                    <a:srgbClr val="534C57"/>
                  </a:solidFill>
                  <a:latin typeface="Glacial Indifference"/>
                </a:rPr>
                <a:t>Online college student living in Stanford couples housing</a:t>
              </a:r>
            </a:p>
          </p:txBody>
        </p:sp>
        <p:grpSp>
          <p:nvGrpSpPr>
            <p:cNvPr name="Group 10" id="10"/>
            <p:cNvGrpSpPr>
              <a:grpSpLocks noChangeAspect="true"/>
            </p:cNvGrpSpPr>
            <p:nvPr/>
          </p:nvGrpSpPr>
          <p:grpSpPr>
            <a:xfrm rot="0">
              <a:off x="261495" y="4092390"/>
              <a:ext cx="2760035" cy="2760024"/>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14012" t="-14012" r="0" b="0"/>
                </a:stretch>
              </a:blipFill>
            </p:spPr>
          </p:sp>
        </p:grpSp>
        <p:sp>
          <p:nvSpPr>
            <p:cNvPr name="TextBox 12" id="12"/>
            <p:cNvSpPr txBox="true"/>
            <p:nvPr/>
          </p:nvSpPr>
          <p:spPr>
            <a:xfrm rot="0">
              <a:off x="0" y="6934148"/>
              <a:ext cx="3412827" cy="1244822"/>
            </a:xfrm>
            <a:prstGeom prst="rect">
              <a:avLst/>
            </a:prstGeom>
          </p:spPr>
          <p:txBody>
            <a:bodyPr anchor="t" rtlCol="false" tIns="0" lIns="0" bIns="0" rIns="0">
              <a:spAutoFit/>
            </a:bodyPr>
            <a:lstStyle/>
            <a:p>
              <a:pPr algn="ctr">
                <a:lnSpc>
                  <a:spcPts val="2231"/>
                </a:lnSpc>
              </a:pPr>
              <a:r>
                <a:rPr lang="en-US" sz="1594">
                  <a:solidFill>
                    <a:srgbClr val="534C57"/>
                  </a:solidFill>
                  <a:latin typeface="Glacial Indifference Bold"/>
                </a:rPr>
                <a:t>Kevin*</a:t>
              </a:r>
            </a:p>
            <a:p>
              <a:pPr algn="ctr">
                <a:lnSpc>
                  <a:spcPts val="1785"/>
                </a:lnSpc>
                <a:spcBef>
                  <a:spcPct val="0"/>
                </a:spcBef>
              </a:pPr>
              <a:r>
                <a:rPr lang="en-US" sz="1275">
                  <a:solidFill>
                    <a:srgbClr val="534C57"/>
                  </a:solidFill>
                  <a:latin typeface="Glacial Indifference"/>
                </a:rPr>
                <a:t>Stanford undergraduate who recently broke up with his long-distance international relationship </a:t>
              </a:r>
            </a:p>
          </p:txBody>
        </p:sp>
      </p:grpSp>
      <p:grpSp>
        <p:nvGrpSpPr>
          <p:cNvPr name="Group 13" id="13"/>
          <p:cNvGrpSpPr/>
          <p:nvPr/>
        </p:nvGrpSpPr>
        <p:grpSpPr>
          <a:xfrm rot="0">
            <a:off x="2629668" y="2468707"/>
            <a:ext cx="6323856" cy="6571138"/>
            <a:chOff x="0" y="0"/>
            <a:chExt cx="8431808" cy="8761517"/>
          </a:xfrm>
        </p:grpSpPr>
        <p:grpSp>
          <p:nvGrpSpPr>
            <p:cNvPr name="Group 14" id="14"/>
            <p:cNvGrpSpPr>
              <a:grpSpLocks noChangeAspect="true"/>
            </p:cNvGrpSpPr>
            <p:nvPr/>
          </p:nvGrpSpPr>
          <p:grpSpPr>
            <a:xfrm rot="0">
              <a:off x="573413" y="3874"/>
              <a:ext cx="3069078" cy="3069066"/>
              <a:chOff x="0" y="0"/>
              <a:chExt cx="6350000" cy="6349975"/>
            </a:xfrm>
          </p:grpSpPr>
          <p:sp>
            <p:nvSpPr>
              <p:cNvPr name="Freeform 15" id="1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8838" t="0" r="-24305" b="-33144"/>
                </a:stretch>
              </a:blipFill>
            </p:spPr>
          </p:sp>
        </p:grpSp>
        <p:grpSp>
          <p:nvGrpSpPr>
            <p:cNvPr name="Group 16" id="16"/>
            <p:cNvGrpSpPr>
              <a:grpSpLocks noChangeAspect="true"/>
            </p:cNvGrpSpPr>
            <p:nvPr/>
          </p:nvGrpSpPr>
          <p:grpSpPr>
            <a:xfrm rot="0">
              <a:off x="4994809" y="0"/>
              <a:ext cx="3069078" cy="3069066"/>
              <a:chOff x="0" y="0"/>
              <a:chExt cx="6350000" cy="6349975"/>
            </a:xfrm>
          </p:grpSpPr>
          <p:sp>
            <p:nvSpPr>
              <p:cNvPr name="Freeform 17" id="17"/>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nvGrpSpPr>
            <p:cNvPr name="Group 18" id="18"/>
            <p:cNvGrpSpPr>
              <a:grpSpLocks noChangeAspect="true"/>
            </p:cNvGrpSpPr>
            <p:nvPr/>
          </p:nvGrpSpPr>
          <p:grpSpPr>
            <a:xfrm rot="0">
              <a:off x="573413" y="4536863"/>
              <a:ext cx="3069078" cy="3069066"/>
              <a:chOff x="0" y="0"/>
              <a:chExt cx="6350000" cy="6349975"/>
            </a:xfrm>
          </p:grpSpPr>
          <p:sp>
            <p:nvSpPr>
              <p:cNvPr name="Freeform 19" id="1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0" t="0" r="0" b="0"/>
                </a:stretch>
              </a:blipFill>
            </p:spPr>
          </p:sp>
        </p:grpSp>
        <p:grpSp>
          <p:nvGrpSpPr>
            <p:cNvPr name="Group 20" id="20"/>
            <p:cNvGrpSpPr>
              <a:grpSpLocks noChangeAspect="true"/>
            </p:cNvGrpSpPr>
            <p:nvPr/>
          </p:nvGrpSpPr>
          <p:grpSpPr>
            <a:xfrm rot="0">
              <a:off x="4953234" y="4540737"/>
              <a:ext cx="3069078" cy="3069066"/>
              <a:chOff x="0" y="0"/>
              <a:chExt cx="6350000" cy="6349975"/>
            </a:xfrm>
          </p:grpSpPr>
          <p:sp>
            <p:nvSpPr>
              <p:cNvPr name="Freeform 21" id="2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0" t="0" r="0" b="0"/>
                </a:stretch>
              </a:blipFill>
            </p:spPr>
          </p:sp>
        </p:grpSp>
        <p:sp>
          <p:nvSpPr>
            <p:cNvPr name="TextBox 22" id="22"/>
            <p:cNvSpPr txBox="true"/>
            <p:nvPr/>
          </p:nvSpPr>
          <p:spPr>
            <a:xfrm rot="0">
              <a:off x="279499" y="3198109"/>
              <a:ext cx="3687430" cy="1024713"/>
            </a:xfrm>
            <a:prstGeom prst="rect">
              <a:avLst/>
            </a:prstGeom>
          </p:spPr>
          <p:txBody>
            <a:bodyPr anchor="t" rtlCol="false" tIns="0" lIns="0" bIns="0" rIns="0">
              <a:spAutoFit/>
            </a:bodyPr>
            <a:lstStyle/>
            <a:p>
              <a:pPr algn="ctr">
                <a:lnSpc>
                  <a:spcPts val="2411"/>
                </a:lnSpc>
              </a:pPr>
              <a:r>
                <a:rPr lang="en-US" sz="1722">
                  <a:solidFill>
                    <a:srgbClr val="534C57"/>
                  </a:solidFill>
                  <a:latin typeface="Glacial Indifference Bold"/>
                </a:rPr>
                <a:t>Patty*</a:t>
              </a:r>
            </a:p>
            <a:p>
              <a:pPr algn="ctr">
                <a:lnSpc>
                  <a:spcPts val="1929"/>
                </a:lnSpc>
                <a:spcBef>
                  <a:spcPct val="0"/>
                </a:spcBef>
              </a:pPr>
              <a:r>
                <a:rPr lang="en-US" sz="1378">
                  <a:solidFill>
                    <a:srgbClr val="534C57"/>
                  </a:solidFill>
                  <a:latin typeface="Glacial Indifference"/>
                </a:rPr>
                <a:t>Married mother with two toddlers and family on the East Coast</a:t>
              </a:r>
            </a:p>
          </p:txBody>
        </p:sp>
        <p:sp>
          <p:nvSpPr>
            <p:cNvPr name="TextBox 23" id="23"/>
            <p:cNvSpPr txBox="true"/>
            <p:nvPr/>
          </p:nvSpPr>
          <p:spPr>
            <a:xfrm rot="0">
              <a:off x="4744378" y="3267961"/>
              <a:ext cx="3687430" cy="1024713"/>
            </a:xfrm>
            <a:prstGeom prst="rect">
              <a:avLst/>
            </a:prstGeom>
          </p:spPr>
          <p:txBody>
            <a:bodyPr anchor="t" rtlCol="false" tIns="0" lIns="0" bIns="0" rIns="0">
              <a:spAutoFit/>
            </a:bodyPr>
            <a:lstStyle/>
            <a:p>
              <a:pPr algn="ctr">
                <a:lnSpc>
                  <a:spcPts val="2411"/>
                </a:lnSpc>
              </a:pPr>
              <a:r>
                <a:rPr lang="en-US" sz="1722">
                  <a:solidFill>
                    <a:srgbClr val="534C57"/>
                  </a:solidFill>
                  <a:latin typeface="Glacial Indifference Bold"/>
                </a:rPr>
                <a:t>Justin*</a:t>
              </a:r>
            </a:p>
            <a:p>
              <a:pPr algn="ctr">
                <a:lnSpc>
                  <a:spcPts val="1929"/>
                </a:lnSpc>
                <a:spcBef>
                  <a:spcPct val="0"/>
                </a:spcBef>
              </a:pPr>
              <a:r>
                <a:rPr lang="en-US" sz="1378">
                  <a:solidFill>
                    <a:srgbClr val="534C57"/>
                  </a:solidFill>
                  <a:latin typeface="Glacial Indifference"/>
                </a:rPr>
                <a:t>Hardware store employee with in-laws in Hong Kong</a:t>
              </a:r>
            </a:p>
          </p:txBody>
        </p:sp>
        <p:sp>
          <p:nvSpPr>
            <p:cNvPr name="TextBox 24" id="24"/>
            <p:cNvSpPr txBox="true"/>
            <p:nvPr/>
          </p:nvSpPr>
          <p:spPr>
            <a:xfrm rot="0">
              <a:off x="0" y="7736803"/>
              <a:ext cx="4215904" cy="1024713"/>
            </a:xfrm>
            <a:prstGeom prst="rect">
              <a:avLst/>
            </a:prstGeom>
          </p:spPr>
          <p:txBody>
            <a:bodyPr anchor="t" rtlCol="false" tIns="0" lIns="0" bIns="0" rIns="0">
              <a:spAutoFit/>
            </a:bodyPr>
            <a:lstStyle/>
            <a:p>
              <a:pPr algn="ctr">
                <a:lnSpc>
                  <a:spcPts val="2411"/>
                </a:lnSpc>
              </a:pPr>
              <a:r>
                <a:rPr lang="en-US" sz="1722">
                  <a:solidFill>
                    <a:srgbClr val="534C57"/>
                  </a:solidFill>
                  <a:latin typeface="Glacial Indifference Bold"/>
                </a:rPr>
                <a:t>Claire*</a:t>
              </a:r>
            </a:p>
            <a:p>
              <a:pPr algn="ctr">
                <a:lnSpc>
                  <a:spcPts val="1929"/>
                </a:lnSpc>
                <a:spcBef>
                  <a:spcPct val="0"/>
                </a:spcBef>
              </a:pPr>
              <a:r>
                <a:rPr lang="en-US" sz="1378">
                  <a:solidFill>
                    <a:srgbClr val="534C57"/>
                  </a:solidFill>
                  <a:latin typeface="Glacial Indifference"/>
                </a:rPr>
                <a:t>High school junior who recently closed the gap in her long-distance relationship</a:t>
              </a:r>
            </a:p>
          </p:txBody>
        </p:sp>
        <p:sp>
          <p:nvSpPr>
            <p:cNvPr name="TextBox 25" id="25"/>
            <p:cNvSpPr txBox="true"/>
            <p:nvPr/>
          </p:nvSpPr>
          <p:spPr>
            <a:xfrm rot="0">
              <a:off x="4642488" y="7736803"/>
              <a:ext cx="3789319" cy="1024713"/>
            </a:xfrm>
            <a:prstGeom prst="rect">
              <a:avLst/>
            </a:prstGeom>
          </p:spPr>
          <p:txBody>
            <a:bodyPr anchor="t" rtlCol="false" tIns="0" lIns="0" bIns="0" rIns="0">
              <a:spAutoFit/>
            </a:bodyPr>
            <a:lstStyle/>
            <a:p>
              <a:pPr algn="ctr">
                <a:lnSpc>
                  <a:spcPts val="2411"/>
                </a:lnSpc>
              </a:pPr>
              <a:r>
                <a:rPr lang="en-US" sz="1722">
                  <a:solidFill>
                    <a:srgbClr val="534C57"/>
                  </a:solidFill>
                  <a:latin typeface="Glacial Indifference Bold"/>
                </a:rPr>
                <a:t>Janice*</a:t>
              </a:r>
            </a:p>
            <a:p>
              <a:pPr algn="ctr">
                <a:lnSpc>
                  <a:spcPts val="1929"/>
                </a:lnSpc>
                <a:spcBef>
                  <a:spcPct val="0"/>
                </a:spcBef>
              </a:pPr>
              <a:r>
                <a:rPr lang="en-US" sz="1378">
                  <a:solidFill>
                    <a:srgbClr val="534C57"/>
                  </a:solidFill>
                  <a:latin typeface="Glacial Indifference"/>
                </a:rPr>
                <a:t>Grandmother of young grandchildren, Stanford employee</a:t>
              </a:r>
            </a:p>
          </p:txBody>
        </p:sp>
      </p:grpSp>
      <p:sp>
        <p:nvSpPr>
          <p:cNvPr name="TextBox 26" id="26"/>
          <p:cNvSpPr txBox="true"/>
          <p:nvPr/>
        </p:nvSpPr>
        <p:spPr>
          <a:xfrm rot="0">
            <a:off x="2629668" y="308231"/>
            <a:ext cx="13038189"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Our Previous Participants</a:t>
            </a:r>
          </a:p>
        </p:txBody>
      </p:sp>
      <p:sp>
        <p:nvSpPr>
          <p:cNvPr name="TextBox 27" id="27"/>
          <p:cNvSpPr txBox="true"/>
          <p:nvPr/>
        </p:nvSpPr>
        <p:spPr>
          <a:xfrm rot="0">
            <a:off x="13770958" y="9634534"/>
            <a:ext cx="5745943" cy="266700"/>
          </a:xfrm>
          <a:prstGeom prst="rect">
            <a:avLst/>
          </a:prstGeom>
        </p:spPr>
        <p:txBody>
          <a:bodyPr anchor="t" rtlCol="false" tIns="0" lIns="0" bIns="0" rIns="0">
            <a:spAutoFit/>
          </a:bodyPr>
          <a:lstStyle/>
          <a:p>
            <a:pPr algn="ctr">
              <a:lnSpc>
                <a:spcPts val="2100"/>
              </a:lnSpc>
              <a:spcBef>
                <a:spcPct val="0"/>
              </a:spcBef>
            </a:pPr>
            <a:r>
              <a:rPr lang="en-US" sz="1500">
                <a:solidFill>
                  <a:srgbClr val="534C57"/>
                </a:solidFill>
                <a:latin typeface="Glacial Indifference"/>
              </a:rPr>
              <a:t>*images are generated by AI</a:t>
            </a:r>
          </a:p>
        </p:txBody>
      </p:sp>
      <p:sp>
        <p:nvSpPr>
          <p:cNvPr name="AutoShape 28" id="28"/>
          <p:cNvSpPr/>
          <p:nvPr/>
        </p:nvSpPr>
        <p:spPr>
          <a:xfrm flipV="true">
            <a:off x="12141460" y="2547605"/>
            <a:ext cx="0" cy="6492240"/>
          </a:xfrm>
          <a:prstGeom prst="line">
            <a:avLst/>
          </a:prstGeom>
          <a:ln cap="flat" w="66675">
            <a:solidFill>
              <a:srgbClr val="C38063"/>
            </a:solidFill>
            <a:prstDash val="solid"/>
            <a:headEnd type="none" len="sm" w="sm"/>
            <a:tailEnd type="none" len="sm" w="sm"/>
          </a:ln>
        </p:spPr>
      </p:sp>
      <p:sp>
        <p:nvSpPr>
          <p:cNvPr name="TextBox 29" id="29"/>
          <p:cNvSpPr txBox="true"/>
          <p:nvPr/>
        </p:nvSpPr>
        <p:spPr>
          <a:xfrm rot="-5400000">
            <a:off x="130244" y="5596650"/>
            <a:ext cx="3959541" cy="752162"/>
          </a:xfrm>
          <a:prstGeom prst="rect">
            <a:avLst/>
          </a:prstGeom>
        </p:spPr>
        <p:txBody>
          <a:bodyPr anchor="t" rtlCol="false" tIns="0" lIns="0" bIns="0" rIns="0">
            <a:spAutoFit/>
          </a:bodyPr>
          <a:lstStyle/>
          <a:p>
            <a:pPr algn="ctr">
              <a:lnSpc>
                <a:spcPts val="6175"/>
              </a:lnSpc>
            </a:pPr>
            <a:r>
              <a:rPr lang="en-US" sz="4410">
                <a:solidFill>
                  <a:srgbClr val="534C57"/>
                </a:solidFill>
                <a:latin typeface="Canva Sans Bold"/>
              </a:rPr>
              <a:t>Regular Users</a:t>
            </a:r>
          </a:p>
        </p:txBody>
      </p:sp>
      <p:sp>
        <p:nvSpPr>
          <p:cNvPr name="TextBox 30" id="30"/>
          <p:cNvSpPr txBox="true"/>
          <p:nvPr/>
        </p:nvSpPr>
        <p:spPr>
          <a:xfrm rot="-5400000">
            <a:off x="10085490" y="5596650"/>
            <a:ext cx="3959541" cy="752162"/>
          </a:xfrm>
          <a:prstGeom prst="rect">
            <a:avLst/>
          </a:prstGeom>
        </p:spPr>
        <p:txBody>
          <a:bodyPr anchor="t" rtlCol="false" tIns="0" lIns="0" bIns="0" rIns="0">
            <a:spAutoFit/>
          </a:bodyPr>
          <a:lstStyle/>
          <a:p>
            <a:pPr algn="ctr">
              <a:lnSpc>
                <a:spcPts val="6175"/>
              </a:lnSpc>
            </a:pPr>
            <a:r>
              <a:rPr lang="en-US" sz="4410">
                <a:solidFill>
                  <a:srgbClr val="534C57"/>
                </a:solidFill>
                <a:latin typeface="Canva Sans Bold"/>
              </a:rPr>
              <a:t>Extreme Users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3759268" y="9621338"/>
            <a:ext cx="5745943" cy="266700"/>
          </a:xfrm>
          <a:prstGeom prst="rect">
            <a:avLst/>
          </a:prstGeom>
        </p:spPr>
        <p:txBody>
          <a:bodyPr anchor="t" rtlCol="false" tIns="0" lIns="0" bIns="0" rIns="0">
            <a:spAutoFit/>
          </a:bodyPr>
          <a:lstStyle/>
          <a:p>
            <a:pPr algn="ctr">
              <a:lnSpc>
                <a:spcPts val="2100"/>
              </a:lnSpc>
              <a:spcBef>
                <a:spcPct val="0"/>
              </a:spcBef>
            </a:pPr>
            <a:r>
              <a:rPr lang="en-US" sz="1500">
                <a:solidFill>
                  <a:srgbClr val="534C57"/>
                </a:solidFill>
                <a:latin typeface="Glacial Indifference"/>
              </a:rPr>
              <a:t>*images are generated by AI</a:t>
            </a:r>
          </a:p>
        </p:txBody>
      </p:sp>
      <p:grpSp>
        <p:nvGrpSpPr>
          <p:cNvPr name="Group 6" id="6"/>
          <p:cNvGrpSpPr>
            <a:grpSpLocks noChangeAspect="true"/>
          </p:cNvGrpSpPr>
          <p:nvPr/>
        </p:nvGrpSpPr>
        <p:grpSpPr>
          <a:xfrm rot="0">
            <a:off x="14224277" y="1028700"/>
            <a:ext cx="3035023" cy="3035011"/>
            <a:chOff x="0" y="0"/>
            <a:chExt cx="6350000" cy="6349975"/>
          </a:xfrm>
        </p:grpSpPr>
        <p:sp>
          <p:nvSpPr>
            <p:cNvPr name="Freeform 7" id="7"/>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0" r="0" b="0"/>
              </a:stretch>
            </a:blipFill>
          </p:spPr>
        </p:sp>
      </p:grpSp>
      <p:sp>
        <p:nvSpPr>
          <p:cNvPr name="TextBox 8" id="8"/>
          <p:cNvSpPr txBox="true"/>
          <p:nvPr/>
        </p:nvSpPr>
        <p:spPr>
          <a:xfrm rot="0">
            <a:off x="13759268" y="4264921"/>
            <a:ext cx="3965041" cy="2160782"/>
          </a:xfrm>
          <a:prstGeom prst="rect">
            <a:avLst/>
          </a:prstGeom>
        </p:spPr>
        <p:txBody>
          <a:bodyPr anchor="t" rtlCol="false" tIns="0" lIns="0" bIns="0" rIns="0">
            <a:spAutoFit/>
          </a:bodyPr>
          <a:lstStyle/>
          <a:p>
            <a:pPr algn="ctr">
              <a:lnSpc>
                <a:spcPts val="3457"/>
              </a:lnSpc>
            </a:pPr>
            <a:r>
              <a:rPr lang="en-US" sz="2469">
                <a:solidFill>
                  <a:srgbClr val="534C57"/>
                </a:solidFill>
                <a:latin typeface="Glacial Indifference Bold"/>
              </a:rPr>
              <a:t>Dr. Song*</a:t>
            </a:r>
          </a:p>
          <a:p>
            <a:pPr algn="ctr">
              <a:lnSpc>
                <a:spcPts val="3457"/>
              </a:lnSpc>
            </a:pPr>
            <a:r>
              <a:rPr lang="en-US" sz="2469">
                <a:solidFill>
                  <a:srgbClr val="534C57"/>
                </a:solidFill>
                <a:latin typeface="Glacial Indifference"/>
              </a:rPr>
              <a:t>a father of 2 kids living in the US whose parents and siblings live in South Korea</a:t>
            </a:r>
          </a:p>
          <a:p>
            <a:pPr algn="ctr">
              <a:lnSpc>
                <a:spcPts val="3457"/>
              </a:lnSpc>
              <a:spcBef>
                <a:spcPct val="0"/>
              </a:spcBef>
            </a:pPr>
          </a:p>
        </p:txBody>
      </p:sp>
      <p:sp>
        <p:nvSpPr>
          <p:cNvPr name="TextBox 9" id="9"/>
          <p:cNvSpPr txBox="true"/>
          <p:nvPr/>
        </p:nvSpPr>
        <p:spPr>
          <a:xfrm rot="0">
            <a:off x="1028700" y="847725"/>
            <a:ext cx="11830339" cy="1519556"/>
          </a:xfrm>
          <a:prstGeom prst="rect">
            <a:avLst/>
          </a:prstGeom>
        </p:spPr>
        <p:txBody>
          <a:bodyPr anchor="t" rtlCol="false" tIns="0" lIns="0" bIns="0" rIns="0">
            <a:spAutoFit/>
          </a:bodyPr>
          <a:lstStyle/>
          <a:p>
            <a:pPr>
              <a:lnSpc>
                <a:spcPts val="12319"/>
              </a:lnSpc>
            </a:pPr>
            <a:r>
              <a:rPr lang="en-US" sz="8799">
                <a:solidFill>
                  <a:srgbClr val="534C57"/>
                </a:solidFill>
                <a:latin typeface="Glacial Indifference Bold"/>
              </a:rPr>
              <a:t>Learnings</a:t>
            </a:r>
          </a:p>
        </p:txBody>
      </p:sp>
      <p:sp>
        <p:nvSpPr>
          <p:cNvPr name="TextBox 10" id="10"/>
          <p:cNvSpPr txBox="true"/>
          <p:nvPr/>
        </p:nvSpPr>
        <p:spPr>
          <a:xfrm rot="0">
            <a:off x="621235" y="2492946"/>
            <a:ext cx="12645268" cy="5908675"/>
          </a:xfrm>
          <a:prstGeom prst="rect">
            <a:avLst/>
          </a:prstGeom>
        </p:spPr>
        <p:txBody>
          <a:bodyPr anchor="t" rtlCol="false" tIns="0" lIns="0" bIns="0" rIns="0">
            <a:spAutoFit/>
          </a:bodyPr>
          <a:lstStyle/>
          <a:p>
            <a:pPr marL="863601" indent="-431801" lvl="1">
              <a:lnSpc>
                <a:spcPts val="5600"/>
              </a:lnSpc>
              <a:buFont typeface="Arial"/>
              <a:buChar char="•"/>
            </a:pPr>
            <a:r>
              <a:rPr lang="en-US" sz="4000">
                <a:solidFill>
                  <a:srgbClr val="534C57"/>
                </a:solidFill>
                <a:latin typeface="Glacial Indifference"/>
              </a:rPr>
              <a:t>“I don’t urge my children to make conversation with my parents.” - Dr. Song acts as the </a:t>
            </a:r>
            <a:r>
              <a:rPr lang="en-US" sz="4000">
                <a:solidFill>
                  <a:srgbClr val="534C57"/>
                </a:solidFill>
                <a:latin typeface="Glacial Indifference Bold"/>
              </a:rPr>
              <a:t>intermediary</a:t>
            </a:r>
            <a:r>
              <a:rPr lang="en-US" sz="4000">
                <a:solidFill>
                  <a:srgbClr val="534C57"/>
                </a:solidFill>
                <a:latin typeface="Glacial Indifference"/>
              </a:rPr>
              <a:t> between the kids and parents</a:t>
            </a:r>
          </a:p>
          <a:p>
            <a:pPr marL="1381761" indent="-460587" lvl="2">
              <a:lnSpc>
                <a:spcPts val="4480"/>
              </a:lnSpc>
              <a:buFont typeface="Arial"/>
              <a:buChar char="⚬"/>
            </a:pPr>
            <a:r>
              <a:rPr lang="en-US" sz="3200">
                <a:solidFill>
                  <a:srgbClr val="534C57"/>
                </a:solidFill>
                <a:latin typeface="Glacial Indifference"/>
              </a:rPr>
              <a:t>“I am familiar with both Korean and US culture. My parents are only familiar with Korean culture. My kids are only familiar with US culture.”</a:t>
            </a:r>
          </a:p>
          <a:p>
            <a:pPr marL="863601" indent="-431801" lvl="1">
              <a:lnSpc>
                <a:spcPts val="5600"/>
              </a:lnSpc>
              <a:buFont typeface="Arial"/>
              <a:buChar char="•"/>
            </a:pPr>
            <a:r>
              <a:rPr lang="en-US" sz="4000">
                <a:solidFill>
                  <a:srgbClr val="534C57"/>
                </a:solidFill>
                <a:latin typeface="Glacial Indifference"/>
              </a:rPr>
              <a:t>“My thought is when I use video call, I might have to be more emotional with my parents. I intentionally avoid using video call with my parents.”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a:grpSpLocks noChangeAspect="true"/>
          </p:cNvGrpSpPr>
          <p:nvPr/>
        </p:nvGrpSpPr>
        <p:grpSpPr>
          <a:xfrm rot="0">
            <a:off x="14224277" y="1028700"/>
            <a:ext cx="3035023" cy="3035011"/>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0" r="0" b="0"/>
              </a:stretch>
            </a:blipFill>
          </p:spPr>
        </p:sp>
      </p:grpSp>
      <p:sp>
        <p:nvSpPr>
          <p:cNvPr name="TextBox 7" id="7"/>
          <p:cNvSpPr txBox="true"/>
          <p:nvPr/>
        </p:nvSpPr>
        <p:spPr>
          <a:xfrm rot="0">
            <a:off x="13770958" y="9634534"/>
            <a:ext cx="5745943" cy="266700"/>
          </a:xfrm>
          <a:prstGeom prst="rect">
            <a:avLst/>
          </a:prstGeom>
        </p:spPr>
        <p:txBody>
          <a:bodyPr anchor="t" rtlCol="false" tIns="0" lIns="0" bIns="0" rIns="0">
            <a:spAutoFit/>
          </a:bodyPr>
          <a:lstStyle/>
          <a:p>
            <a:pPr algn="ctr">
              <a:lnSpc>
                <a:spcPts val="2100"/>
              </a:lnSpc>
              <a:spcBef>
                <a:spcPct val="0"/>
              </a:spcBef>
            </a:pPr>
            <a:r>
              <a:rPr lang="en-US" sz="1500">
                <a:solidFill>
                  <a:srgbClr val="534C57"/>
                </a:solidFill>
                <a:latin typeface="Glacial Indifference"/>
              </a:rPr>
              <a:t>*images are generated by AI</a:t>
            </a:r>
          </a:p>
        </p:txBody>
      </p:sp>
      <p:sp>
        <p:nvSpPr>
          <p:cNvPr name="TextBox 8" id="8"/>
          <p:cNvSpPr txBox="true"/>
          <p:nvPr/>
        </p:nvSpPr>
        <p:spPr>
          <a:xfrm rot="0">
            <a:off x="1028700" y="847725"/>
            <a:ext cx="11830339" cy="1519556"/>
          </a:xfrm>
          <a:prstGeom prst="rect">
            <a:avLst/>
          </a:prstGeom>
        </p:spPr>
        <p:txBody>
          <a:bodyPr anchor="t" rtlCol="false" tIns="0" lIns="0" bIns="0" rIns="0">
            <a:spAutoFit/>
          </a:bodyPr>
          <a:lstStyle/>
          <a:p>
            <a:pPr>
              <a:lnSpc>
                <a:spcPts val="12319"/>
              </a:lnSpc>
            </a:pPr>
            <a:r>
              <a:rPr lang="en-US" sz="8799">
                <a:solidFill>
                  <a:srgbClr val="534C57"/>
                </a:solidFill>
                <a:latin typeface="Glacial Indifference Bold"/>
              </a:rPr>
              <a:t>Learnings</a:t>
            </a:r>
          </a:p>
        </p:txBody>
      </p:sp>
      <p:sp>
        <p:nvSpPr>
          <p:cNvPr name="TextBox 9" id="9"/>
          <p:cNvSpPr txBox="true"/>
          <p:nvPr/>
        </p:nvSpPr>
        <p:spPr>
          <a:xfrm rot="0">
            <a:off x="13759268" y="4264921"/>
            <a:ext cx="3965041" cy="1725605"/>
          </a:xfrm>
          <a:prstGeom prst="rect">
            <a:avLst/>
          </a:prstGeom>
        </p:spPr>
        <p:txBody>
          <a:bodyPr anchor="t" rtlCol="false" tIns="0" lIns="0" bIns="0" rIns="0">
            <a:spAutoFit/>
          </a:bodyPr>
          <a:lstStyle/>
          <a:p>
            <a:pPr algn="ctr">
              <a:lnSpc>
                <a:spcPts val="3457"/>
              </a:lnSpc>
            </a:pPr>
            <a:r>
              <a:rPr lang="en-US" sz="2469">
                <a:solidFill>
                  <a:srgbClr val="534C57"/>
                </a:solidFill>
                <a:latin typeface="Glacial Indifference Bold"/>
              </a:rPr>
              <a:t>Chris*</a:t>
            </a:r>
          </a:p>
          <a:p>
            <a:pPr algn="ctr">
              <a:lnSpc>
                <a:spcPts val="3457"/>
              </a:lnSpc>
              <a:spcBef>
                <a:spcPct val="0"/>
              </a:spcBef>
            </a:pPr>
            <a:r>
              <a:rPr lang="en-US" sz="2469">
                <a:solidFill>
                  <a:srgbClr val="534C57"/>
                </a:solidFill>
                <a:latin typeface="Glacial Indifference"/>
              </a:rPr>
              <a:t>North Carolina Student whose grandma lives in Connecticut</a:t>
            </a:r>
          </a:p>
        </p:txBody>
      </p:sp>
      <p:sp>
        <p:nvSpPr>
          <p:cNvPr name="TextBox 10" id="10"/>
          <p:cNvSpPr txBox="true"/>
          <p:nvPr/>
        </p:nvSpPr>
        <p:spPr>
          <a:xfrm rot="0">
            <a:off x="621235" y="2492946"/>
            <a:ext cx="12645268" cy="6899910"/>
          </a:xfrm>
          <a:prstGeom prst="rect">
            <a:avLst/>
          </a:prstGeom>
        </p:spPr>
        <p:txBody>
          <a:bodyPr anchor="t" rtlCol="false" tIns="0" lIns="0" bIns="0" rIns="0">
            <a:spAutoFit/>
          </a:bodyPr>
          <a:lstStyle/>
          <a:p>
            <a:pPr marL="863601" indent="-431801" lvl="1">
              <a:lnSpc>
                <a:spcPts val="5600"/>
              </a:lnSpc>
              <a:buFont typeface="Arial"/>
              <a:buChar char="•"/>
            </a:pPr>
            <a:r>
              <a:rPr lang="en-US" sz="4000">
                <a:solidFill>
                  <a:srgbClr val="534C57"/>
                </a:solidFill>
                <a:latin typeface="Glacial Indifference"/>
              </a:rPr>
              <a:t>There is a </a:t>
            </a:r>
            <a:r>
              <a:rPr lang="en-US" sz="4000">
                <a:solidFill>
                  <a:srgbClr val="534C57"/>
                </a:solidFill>
                <a:latin typeface="Glacial Indifference Bold"/>
              </a:rPr>
              <a:t>knowledge barrier</a:t>
            </a:r>
            <a:r>
              <a:rPr lang="en-US" sz="4000">
                <a:solidFill>
                  <a:srgbClr val="534C57"/>
                </a:solidFill>
                <a:latin typeface="Glacial Indifference"/>
              </a:rPr>
              <a:t> between him and his grandma, as they are unable to call, send photos, or other key communication methods</a:t>
            </a:r>
          </a:p>
          <a:p>
            <a:pPr marL="1381761" indent="-460587" lvl="2">
              <a:lnSpc>
                <a:spcPts val="4480"/>
              </a:lnSpc>
              <a:buFont typeface="Arial"/>
              <a:buChar char="⚬"/>
            </a:pPr>
            <a:r>
              <a:rPr lang="en-US" sz="3200">
                <a:solidFill>
                  <a:srgbClr val="534C57"/>
                </a:solidFill>
                <a:latin typeface="Glacial Indifference"/>
              </a:rPr>
              <a:t>“She'll be able to do it, but she'll forget. So it doesn't stick for very long and then that frustrates her. And socially, she doesn't use it very often.”</a:t>
            </a:r>
          </a:p>
          <a:p>
            <a:pPr marL="863601" indent="-431801" lvl="1">
              <a:lnSpc>
                <a:spcPts val="5600"/>
              </a:lnSpc>
              <a:buFont typeface="Arial"/>
              <a:buChar char="•"/>
            </a:pPr>
            <a:r>
              <a:rPr lang="en-US" sz="4000">
                <a:solidFill>
                  <a:srgbClr val="534C57"/>
                </a:solidFill>
                <a:latin typeface="Glacial Indifference"/>
              </a:rPr>
              <a:t>Is afraid that grandma won’t remember him because of the distance and she’s experiencing memory loss</a:t>
            </a:r>
          </a:p>
          <a:p>
            <a:pPr marL="1381761" indent="-460587" lvl="2">
              <a:lnSpc>
                <a:spcPts val="4480"/>
              </a:lnSpc>
              <a:buFont typeface="Arial"/>
              <a:buChar char="⚬"/>
            </a:pPr>
            <a:r>
              <a:rPr lang="en-US" sz="3200">
                <a:solidFill>
                  <a:srgbClr val="534C57"/>
                </a:solidFill>
                <a:latin typeface="Glacial Indifference"/>
              </a:rPr>
              <a:t> “And so when I'm at school, it's it feels easier to not communicate with her because I'm scared that I'm gonna call her one day and she's not gonna remember who I am.”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a:grpSpLocks noChangeAspect="true"/>
          </p:cNvGrpSpPr>
          <p:nvPr/>
        </p:nvGrpSpPr>
        <p:grpSpPr>
          <a:xfrm rot="0">
            <a:off x="14224277" y="1028700"/>
            <a:ext cx="3035023" cy="3035011"/>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0" r="0" b="0"/>
              </a:stretch>
            </a:blipFill>
          </p:spPr>
        </p:sp>
      </p:grpSp>
      <p:sp>
        <p:nvSpPr>
          <p:cNvPr name="TextBox 7" id="7"/>
          <p:cNvSpPr txBox="true"/>
          <p:nvPr/>
        </p:nvSpPr>
        <p:spPr>
          <a:xfrm rot="0">
            <a:off x="13770958" y="9634534"/>
            <a:ext cx="5745943" cy="266700"/>
          </a:xfrm>
          <a:prstGeom prst="rect">
            <a:avLst/>
          </a:prstGeom>
        </p:spPr>
        <p:txBody>
          <a:bodyPr anchor="t" rtlCol="false" tIns="0" lIns="0" bIns="0" rIns="0">
            <a:spAutoFit/>
          </a:bodyPr>
          <a:lstStyle/>
          <a:p>
            <a:pPr algn="ctr">
              <a:lnSpc>
                <a:spcPts val="2100"/>
              </a:lnSpc>
              <a:spcBef>
                <a:spcPct val="0"/>
              </a:spcBef>
            </a:pPr>
            <a:r>
              <a:rPr lang="en-US" sz="1500">
                <a:solidFill>
                  <a:srgbClr val="534C57"/>
                </a:solidFill>
                <a:latin typeface="Glacial Indifference"/>
              </a:rPr>
              <a:t>*images are generated by AI</a:t>
            </a:r>
          </a:p>
        </p:txBody>
      </p:sp>
      <p:sp>
        <p:nvSpPr>
          <p:cNvPr name="TextBox 8" id="8"/>
          <p:cNvSpPr txBox="true"/>
          <p:nvPr/>
        </p:nvSpPr>
        <p:spPr>
          <a:xfrm rot="0">
            <a:off x="1028700" y="847725"/>
            <a:ext cx="11830339" cy="1519556"/>
          </a:xfrm>
          <a:prstGeom prst="rect">
            <a:avLst/>
          </a:prstGeom>
        </p:spPr>
        <p:txBody>
          <a:bodyPr anchor="t" rtlCol="false" tIns="0" lIns="0" bIns="0" rIns="0">
            <a:spAutoFit/>
          </a:bodyPr>
          <a:lstStyle/>
          <a:p>
            <a:pPr>
              <a:lnSpc>
                <a:spcPts val="12319"/>
              </a:lnSpc>
            </a:pPr>
            <a:r>
              <a:rPr lang="en-US" sz="8799">
                <a:solidFill>
                  <a:srgbClr val="534C57"/>
                </a:solidFill>
                <a:latin typeface="Glacial Indifference Bold"/>
              </a:rPr>
              <a:t>Learnings</a:t>
            </a:r>
          </a:p>
        </p:txBody>
      </p:sp>
      <p:sp>
        <p:nvSpPr>
          <p:cNvPr name="TextBox 9" id="9"/>
          <p:cNvSpPr txBox="true"/>
          <p:nvPr/>
        </p:nvSpPr>
        <p:spPr>
          <a:xfrm rot="0">
            <a:off x="13759268" y="4264921"/>
            <a:ext cx="3965041" cy="2160782"/>
          </a:xfrm>
          <a:prstGeom prst="rect">
            <a:avLst/>
          </a:prstGeom>
        </p:spPr>
        <p:txBody>
          <a:bodyPr anchor="t" rtlCol="false" tIns="0" lIns="0" bIns="0" rIns="0">
            <a:spAutoFit/>
          </a:bodyPr>
          <a:lstStyle/>
          <a:p>
            <a:pPr algn="ctr">
              <a:lnSpc>
                <a:spcPts val="3457"/>
              </a:lnSpc>
            </a:pPr>
            <a:r>
              <a:rPr lang="en-US" sz="2469">
                <a:solidFill>
                  <a:srgbClr val="534C57"/>
                </a:solidFill>
                <a:latin typeface="Glacial Indifference Bold"/>
              </a:rPr>
              <a:t>Kayla*</a:t>
            </a:r>
          </a:p>
          <a:p>
            <a:pPr algn="ctr">
              <a:lnSpc>
                <a:spcPts val="3457"/>
              </a:lnSpc>
            </a:pPr>
            <a:r>
              <a:rPr lang="en-US" sz="2469">
                <a:solidFill>
                  <a:srgbClr val="534C57"/>
                </a:solidFill>
                <a:latin typeface="Glacial Indifference"/>
              </a:rPr>
              <a:t>Maryland Student whose best friend moved to Alabama</a:t>
            </a:r>
          </a:p>
          <a:p>
            <a:pPr algn="ctr">
              <a:lnSpc>
                <a:spcPts val="3457"/>
              </a:lnSpc>
              <a:spcBef>
                <a:spcPct val="0"/>
              </a:spcBef>
            </a:pPr>
          </a:p>
        </p:txBody>
      </p:sp>
      <p:sp>
        <p:nvSpPr>
          <p:cNvPr name="TextBox 10" id="10"/>
          <p:cNvSpPr txBox="true"/>
          <p:nvPr/>
        </p:nvSpPr>
        <p:spPr>
          <a:xfrm rot="0">
            <a:off x="1135215" y="2673957"/>
            <a:ext cx="12645268" cy="6897370"/>
          </a:xfrm>
          <a:prstGeom prst="rect">
            <a:avLst/>
          </a:prstGeom>
        </p:spPr>
        <p:txBody>
          <a:bodyPr anchor="t" rtlCol="false" tIns="0" lIns="0" bIns="0" rIns="0">
            <a:spAutoFit/>
          </a:bodyPr>
          <a:lstStyle/>
          <a:p>
            <a:pPr marL="906780" indent="-453390" lvl="1">
              <a:lnSpc>
                <a:spcPts val="5880"/>
              </a:lnSpc>
              <a:buFont typeface="Arial"/>
              <a:buChar char="•"/>
            </a:pPr>
            <a:r>
              <a:rPr lang="en-US" sz="4200">
                <a:solidFill>
                  <a:srgbClr val="534C57"/>
                </a:solidFill>
                <a:latin typeface="Glacial Indifference"/>
              </a:rPr>
              <a:t>Trust and care are essential to friendship, even if communication is infrequent</a:t>
            </a:r>
          </a:p>
          <a:p>
            <a:pPr marL="1381761" indent="-460587" lvl="2">
              <a:lnSpc>
                <a:spcPts val="4480"/>
              </a:lnSpc>
              <a:buFont typeface="Arial"/>
              <a:buChar char="⚬"/>
            </a:pPr>
            <a:r>
              <a:rPr lang="en-US" sz="3200">
                <a:solidFill>
                  <a:srgbClr val="534C57"/>
                </a:solidFill>
                <a:latin typeface="Glacial Indifference"/>
              </a:rPr>
              <a:t>“</a:t>
            </a:r>
            <a:r>
              <a:rPr lang="en-US" sz="3200">
                <a:solidFill>
                  <a:srgbClr val="534C57"/>
                </a:solidFill>
                <a:latin typeface="Glacial Indifference"/>
              </a:rPr>
              <a:t>And then, like maybe go without talking and then a week where the day where we talk for like at least an hour. So it's kind of like up and down was always at baseline level of life... I'm hoping that as we continue to have this long distance friendship that we can, like, get better at communicating and maintaining”</a:t>
            </a:r>
          </a:p>
          <a:p>
            <a:pPr marL="906780" indent="-453390" lvl="1">
              <a:lnSpc>
                <a:spcPts val="5880"/>
              </a:lnSpc>
              <a:buFont typeface="Arial"/>
              <a:buChar char="•"/>
            </a:pPr>
            <a:r>
              <a:rPr lang="en-US" sz="4200">
                <a:solidFill>
                  <a:srgbClr val="534C57"/>
                </a:solidFill>
                <a:latin typeface="Glacial Indifference"/>
              </a:rPr>
              <a:t>Seeing </a:t>
            </a:r>
            <a:r>
              <a:rPr lang="en-US" sz="4200">
                <a:solidFill>
                  <a:srgbClr val="534C57"/>
                </a:solidFill>
                <a:latin typeface="Glacial Indifference Bold"/>
              </a:rPr>
              <a:t>snippets of each others day</a:t>
            </a:r>
            <a:r>
              <a:rPr lang="en-US" sz="4200">
                <a:solidFill>
                  <a:srgbClr val="534C57"/>
                </a:solidFill>
                <a:latin typeface="Glacial Indifference"/>
              </a:rPr>
              <a:t> is a valuable way to connect</a:t>
            </a:r>
          </a:p>
          <a:p>
            <a:pPr marL="1381761" indent="-460587" lvl="2">
              <a:lnSpc>
                <a:spcPts val="4480"/>
              </a:lnSpc>
              <a:buFont typeface="Arial"/>
              <a:buChar char="⚬"/>
            </a:pPr>
            <a:r>
              <a:rPr lang="en-US" sz="3200">
                <a:solidFill>
                  <a:srgbClr val="534C57"/>
                </a:solidFill>
                <a:latin typeface="Glacial Indifference"/>
              </a:rPr>
              <a:t>Shared Snapchat story of moments from their everyday lives facilitates connection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2620143" y="2724912"/>
            <a:ext cx="13038189" cy="5208651"/>
          </a:xfrm>
          <a:prstGeom prst="rect">
            <a:avLst/>
          </a:prstGeom>
        </p:spPr>
        <p:txBody>
          <a:bodyPr anchor="t" rtlCol="false" tIns="0" lIns="0" bIns="0" rIns="0">
            <a:spAutoFit/>
          </a:bodyPr>
          <a:lstStyle/>
          <a:p>
            <a:pPr algn="ctr">
              <a:lnSpc>
                <a:spcPts val="13392"/>
              </a:lnSpc>
            </a:pPr>
            <a:r>
              <a:rPr lang="en-US" sz="14400">
                <a:solidFill>
                  <a:srgbClr val="C38063"/>
                </a:solidFill>
                <a:latin typeface="Glacial Indifference Bold"/>
              </a:rPr>
              <a:t>POVs</a:t>
            </a:r>
          </a:p>
          <a:p>
            <a:pPr algn="ctr">
              <a:lnSpc>
                <a:spcPts val="13392"/>
              </a:lnSpc>
            </a:pPr>
            <a:r>
              <a:rPr lang="en-US" sz="14400">
                <a:solidFill>
                  <a:srgbClr val="C38063"/>
                </a:solidFill>
                <a:latin typeface="Glacial Indifference Bold"/>
              </a:rPr>
              <a:t>&amp;</a:t>
            </a:r>
          </a:p>
          <a:p>
            <a:pPr algn="ctr">
              <a:lnSpc>
                <a:spcPts val="13392"/>
              </a:lnSpc>
            </a:pPr>
            <a:r>
              <a:rPr lang="en-US" sz="14400">
                <a:solidFill>
                  <a:srgbClr val="C38063"/>
                </a:solidFill>
                <a:latin typeface="Glacial Indifference Bold"/>
              </a:rPr>
              <a:t>HMWs</a:t>
            </a:r>
          </a:p>
        </p:txBody>
      </p:sp>
      <p:sp>
        <p:nvSpPr>
          <p:cNvPr name="Freeform 6" id="6"/>
          <p:cNvSpPr/>
          <p:nvPr/>
        </p:nvSpPr>
        <p:spPr>
          <a:xfrm flipH="false" flipV="false" rot="0">
            <a:off x="-1523333" y="-1124941"/>
            <a:ext cx="7315200" cy="3777303"/>
          </a:xfrm>
          <a:custGeom>
            <a:avLst/>
            <a:gdLst/>
            <a:ahLst/>
            <a:cxnLst/>
            <a:rect r="r" b="b" t="t" l="l"/>
            <a:pathLst>
              <a:path h="3777303" w="7315200">
                <a:moveTo>
                  <a:pt x="0" y="0"/>
                </a:moveTo>
                <a:lnTo>
                  <a:pt x="7315200" y="0"/>
                </a:lnTo>
                <a:lnTo>
                  <a:pt x="7315200" y="3777304"/>
                </a:lnTo>
                <a:lnTo>
                  <a:pt x="0" y="3777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true" flipV="true" rot="0">
            <a:off x="15311322" y="7369648"/>
            <a:ext cx="7315200" cy="3777303"/>
          </a:xfrm>
          <a:custGeom>
            <a:avLst/>
            <a:gdLst/>
            <a:ahLst/>
            <a:cxnLst/>
            <a:rect r="r" b="b" t="t" l="l"/>
            <a:pathLst>
              <a:path h="3777303" w="7315200">
                <a:moveTo>
                  <a:pt x="7315200" y="3777304"/>
                </a:moveTo>
                <a:lnTo>
                  <a:pt x="0" y="3777304"/>
                </a:lnTo>
                <a:lnTo>
                  <a:pt x="0" y="0"/>
                </a:lnTo>
                <a:lnTo>
                  <a:pt x="7315200" y="0"/>
                </a:lnTo>
                <a:lnTo>
                  <a:pt x="7315200" y="3777304"/>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1216025"/>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a:t>
            </a:r>
            <a:r>
              <a:rPr lang="en-US" sz="3499">
                <a:solidFill>
                  <a:srgbClr val="534C57"/>
                </a:solidFill>
                <a:latin typeface="Glacial Indifference"/>
              </a:rPr>
              <a:t> </a:t>
            </a:r>
            <a:r>
              <a:rPr lang="en-US" sz="3499">
                <a:solidFill>
                  <a:srgbClr val="534C57"/>
                </a:solidFill>
                <a:latin typeface="Glacial Indifference Bold"/>
              </a:rPr>
              <a:t>Kevin</a:t>
            </a:r>
            <a:r>
              <a:rPr lang="en-US" sz="3499">
                <a:solidFill>
                  <a:srgbClr val="534C57"/>
                </a:solidFill>
                <a:latin typeface="Glacial Indifference"/>
              </a:rPr>
              <a:t>, a Stanford undergrad who </a:t>
            </a:r>
            <a:r>
              <a:rPr lang="en-US" sz="3499">
                <a:solidFill>
                  <a:srgbClr val="534C57"/>
                </a:solidFill>
                <a:latin typeface="Glacial Indifference Bold"/>
              </a:rPr>
              <a:t>recently broke up</a:t>
            </a:r>
            <a:r>
              <a:rPr lang="en-US" sz="3499">
                <a:solidFill>
                  <a:srgbClr val="534C57"/>
                </a:solidFill>
                <a:latin typeface="Glacial Indifference"/>
              </a:rPr>
              <a:t> with his long-distance girlfriend of 2 years from overseas.</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3406775"/>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a:t>
            </a:r>
            <a:r>
              <a:rPr lang="en-US" sz="3499">
                <a:solidFill>
                  <a:srgbClr val="534C57"/>
                </a:solidFill>
                <a:latin typeface="Glacial Indifference"/>
              </a:rPr>
              <a:t> </a:t>
            </a:r>
            <a:r>
              <a:rPr lang="en-US" sz="3499">
                <a:solidFill>
                  <a:srgbClr val="534C57"/>
                </a:solidFill>
                <a:latin typeface="Glacial Indifference Bold"/>
              </a:rPr>
              <a:t>Kevin</a:t>
            </a:r>
            <a:r>
              <a:rPr lang="en-US" sz="3499">
                <a:solidFill>
                  <a:srgbClr val="534C57"/>
                </a:solidFill>
                <a:latin typeface="Glacial Indifference"/>
              </a:rPr>
              <a:t>, a Stanford undergrad who </a:t>
            </a:r>
            <a:r>
              <a:rPr lang="en-US" sz="3499">
                <a:solidFill>
                  <a:srgbClr val="534C57"/>
                </a:solidFill>
                <a:latin typeface="Glacial Indifference Bold"/>
              </a:rPr>
              <a:t>recently broke up</a:t>
            </a:r>
            <a:r>
              <a:rPr lang="en-US" sz="3499">
                <a:solidFill>
                  <a:srgbClr val="534C57"/>
                </a:solidFill>
                <a:latin typeface="Glacial Indifference"/>
              </a:rPr>
              <a:t> with his long-distance girlfriend of 2 years from overseas.</a:t>
            </a:r>
          </a:p>
          <a:p>
            <a:pPr>
              <a:lnSpc>
                <a:spcPts val="2659"/>
              </a:lnSpc>
            </a:pPr>
          </a:p>
          <a:p>
            <a:pPr>
              <a:lnSpc>
                <a:spcPts val="4899"/>
              </a:lnSpc>
            </a:pPr>
            <a:r>
              <a:rPr lang="en-US" sz="3499">
                <a:solidFill>
                  <a:srgbClr val="534C57"/>
                </a:solidFill>
                <a:latin typeface="Glacial Indifference Bold"/>
              </a:rPr>
              <a:t>We were surprised to find</a:t>
            </a:r>
            <a:r>
              <a:rPr lang="en-US" sz="3499">
                <a:solidFill>
                  <a:srgbClr val="534C57"/>
                </a:solidFill>
                <a:latin typeface="Glacial Indifference"/>
              </a:rPr>
              <a:t> that their limited time to talk did not lead to more meaningful and precious conversations but was rather occupied with mundane updates.</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5597525"/>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a:t>
            </a:r>
            <a:r>
              <a:rPr lang="en-US" sz="3499">
                <a:solidFill>
                  <a:srgbClr val="534C57"/>
                </a:solidFill>
                <a:latin typeface="Glacial Indifference"/>
              </a:rPr>
              <a:t> </a:t>
            </a:r>
            <a:r>
              <a:rPr lang="en-US" sz="3499">
                <a:solidFill>
                  <a:srgbClr val="534C57"/>
                </a:solidFill>
                <a:latin typeface="Glacial Indifference Bold"/>
              </a:rPr>
              <a:t>Kevin</a:t>
            </a:r>
            <a:r>
              <a:rPr lang="en-US" sz="3499">
                <a:solidFill>
                  <a:srgbClr val="534C57"/>
                </a:solidFill>
                <a:latin typeface="Glacial Indifference"/>
              </a:rPr>
              <a:t>, a Stanford undergrad who </a:t>
            </a:r>
            <a:r>
              <a:rPr lang="en-US" sz="3499">
                <a:solidFill>
                  <a:srgbClr val="534C57"/>
                </a:solidFill>
                <a:latin typeface="Glacial Indifference Bold"/>
              </a:rPr>
              <a:t>recently broke up</a:t>
            </a:r>
            <a:r>
              <a:rPr lang="en-US" sz="3499">
                <a:solidFill>
                  <a:srgbClr val="534C57"/>
                </a:solidFill>
                <a:latin typeface="Glacial Indifference"/>
              </a:rPr>
              <a:t> with his long-distance girlfriend of 2 years from overseas.</a:t>
            </a:r>
          </a:p>
          <a:p>
            <a:pPr>
              <a:lnSpc>
                <a:spcPts val="2659"/>
              </a:lnSpc>
            </a:pPr>
          </a:p>
          <a:p>
            <a:pPr>
              <a:lnSpc>
                <a:spcPts val="4899"/>
              </a:lnSpc>
            </a:pPr>
            <a:r>
              <a:rPr lang="en-US" sz="3499">
                <a:solidFill>
                  <a:srgbClr val="534C57"/>
                </a:solidFill>
                <a:latin typeface="Glacial Indifference Bold"/>
              </a:rPr>
              <a:t>We were surprised to find</a:t>
            </a:r>
            <a:r>
              <a:rPr lang="en-US" sz="3499">
                <a:solidFill>
                  <a:srgbClr val="534C57"/>
                </a:solidFill>
                <a:latin typeface="Glacial Indifference"/>
              </a:rPr>
              <a:t> that their limited time to talk did not lead to more meaningful and precious conversations but was rather occupied with mundane updates.</a:t>
            </a:r>
          </a:p>
          <a:p>
            <a:pPr>
              <a:lnSpc>
                <a:spcPts val="2659"/>
              </a:lnSpc>
            </a:pPr>
          </a:p>
          <a:p>
            <a:pPr>
              <a:lnSpc>
                <a:spcPts val="4899"/>
              </a:lnSpc>
            </a:pPr>
            <a:r>
              <a:rPr lang="en-US" sz="3499">
                <a:solidFill>
                  <a:srgbClr val="534C57"/>
                </a:solidFill>
                <a:latin typeface="Glacial Indifference Bold"/>
              </a:rPr>
              <a:t>We wondered if this means</a:t>
            </a:r>
            <a:r>
              <a:rPr lang="en-US" sz="3499">
                <a:solidFill>
                  <a:srgbClr val="534C57"/>
                </a:solidFill>
                <a:latin typeface="Glacial Indifference"/>
              </a:rPr>
              <a:t> that Kevin did not have the chance to form a more meaningful relationship because he was unable to give real-time updates and talk about deeper topics.</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716915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a:t>
            </a:r>
            <a:r>
              <a:rPr lang="en-US" sz="3499">
                <a:solidFill>
                  <a:srgbClr val="534C57"/>
                </a:solidFill>
                <a:latin typeface="Glacial Indifference"/>
              </a:rPr>
              <a:t> </a:t>
            </a:r>
            <a:r>
              <a:rPr lang="en-US" sz="3499">
                <a:solidFill>
                  <a:srgbClr val="534C57"/>
                </a:solidFill>
                <a:latin typeface="Glacial Indifference Bold"/>
              </a:rPr>
              <a:t>Kevin</a:t>
            </a:r>
            <a:r>
              <a:rPr lang="en-US" sz="3499">
                <a:solidFill>
                  <a:srgbClr val="534C57"/>
                </a:solidFill>
                <a:latin typeface="Glacial Indifference"/>
              </a:rPr>
              <a:t>, a Stanford undergrad who </a:t>
            </a:r>
            <a:r>
              <a:rPr lang="en-US" sz="3499">
                <a:solidFill>
                  <a:srgbClr val="534C57"/>
                </a:solidFill>
                <a:latin typeface="Glacial Indifference Bold"/>
              </a:rPr>
              <a:t>recently broke up</a:t>
            </a:r>
            <a:r>
              <a:rPr lang="en-US" sz="3499">
                <a:solidFill>
                  <a:srgbClr val="534C57"/>
                </a:solidFill>
                <a:latin typeface="Glacial Indifference"/>
              </a:rPr>
              <a:t> with his long-distance girlfriend of 2 years from overseas.</a:t>
            </a:r>
          </a:p>
          <a:p>
            <a:pPr>
              <a:lnSpc>
                <a:spcPts val="2659"/>
              </a:lnSpc>
            </a:pPr>
          </a:p>
          <a:p>
            <a:pPr>
              <a:lnSpc>
                <a:spcPts val="4899"/>
              </a:lnSpc>
            </a:pPr>
            <a:r>
              <a:rPr lang="en-US" sz="3499">
                <a:solidFill>
                  <a:srgbClr val="534C57"/>
                </a:solidFill>
                <a:latin typeface="Glacial Indifference Bold"/>
              </a:rPr>
              <a:t>We were surprised to find</a:t>
            </a:r>
            <a:r>
              <a:rPr lang="en-US" sz="3499">
                <a:solidFill>
                  <a:srgbClr val="534C57"/>
                </a:solidFill>
                <a:latin typeface="Glacial Indifference"/>
              </a:rPr>
              <a:t> that their limited time to talk did not lead to more meaningful and precious conversations but was rather occupied with mundane updates.</a:t>
            </a:r>
          </a:p>
          <a:p>
            <a:pPr>
              <a:lnSpc>
                <a:spcPts val="2659"/>
              </a:lnSpc>
            </a:pPr>
          </a:p>
          <a:p>
            <a:pPr>
              <a:lnSpc>
                <a:spcPts val="4899"/>
              </a:lnSpc>
            </a:pPr>
            <a:r>
              <a:rPr lang="en-US" sz="3499">
                <a:solidFill>
                  <a:srgbClr val="534C57"/>
                </a:solidFill>
                <a:latin typeface="Glacial Indifference Bold"/>
              </a:rPr>
              <a:t>We wondered if this means</a:t>
            </a:r>
            <a:r>
              <a:rPr lang="en-US" sz="3499">
                <a:solidFill>
                  <a:srgbClr val="534C57"/>
                </a:solidFill>
                <a:latin typeface="Glacial Indifference"/>
              </a:rPr>
              <a:t> that Kevin did not have the chance to form a more meaningful relationship because he was unable to give real-time updates and talk about deeper topics.</a:t>
            </a:r>
          </a:p>
          <a:p>
            <a:pPr>
              <a:lnSpc>
                <a:spcPts val="2659"/>
              </a:lnSpc>
            </a:pPr>
          </a:p>
          <a:p>
            <a:pPr>
              <a:lnSpc>
                <a:spcPts val="4899"/>
              </a:lnSpc>
            </a:pPr>
            <a:r>
              <a:rPr lang="en-US" sz="3499">
                <a:solidFill>
                  <a:srgbClr val="534C57"/>
                </a:solidFill>
                <a:latin typeface="Glacial Indifference Bold"/>
              </a:rPr>
              <a:t>It would be game-changing to</a:t>
            </a:r>
            <a:r>
              <a:rPr lang="en-US" sz="3499">
                <a:solidFill>
                  <a:srgbClr val="534C57"/>
                </a:solidFill>
                <a:latin typeface="Glacial Indifference"/>
              </a:rPr>
              <a:t> shift their conversation priorities to meaningful topics that preserve their connection instead of trivial updates. </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337518" y="4187657"/>
            <a:ext cx="14713354" cy="59690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Italics"/>
              </a:rPr>
              <a:t>How might we...</a:t>
            </a:r>
          </a:p>
        </p:txBody>
      </p:sp>
      <p:sp>
        <p:nvSpPr>
          <p:cNvPr name="TextBox 6" id="6"/>
          <p:cNvSpPr txBox="true"/>
          <p:nvPr/>
        </p:nvSpPr>
        <p:spPr>
          <a:xfrm rot="0">
            <a:off x="8456269" y="506846"/>
            <a:ext cx="3189850"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HMW</a:t>
            </a:r>
          </a:p>
        </p:txBody>
      </p:sp>
      <p:sp>
        <p:nvSpPr>
          <p:cNvPr name="Freeform 7" id="7"/>
          <p:cNvSpPr/>
          <p:nvPr/>
        </p:nvSpPr>
        <p:spPr>
          <a:xfrm flipH="false" flipV="false" rot="0">
            <a:off x="6632356" y="565190"/>
            <a:ext cx="1596324" cy="1673735"/>
          </a:xfrm>
          <a:custGeom>
            <a:avLst/>
            <a:gdLst/>
            <a:ahLst/>
            <a:cxnLst/>
            <a:rect r="r" b="b" t="t" l="l"/>
            <a:pathLst>
              <a:path h="1673735" w="1596324">
                <a:moveTo>
                  <a:pt x="0" y="0"/>
                </a:moveTo>
                <a:lnTo>
                  <a:pt x="1596324" y="0"/>
                </a:lnTo>
                <a:lnTo>
                  <a:pt x="1596324" y="1673734"/>
                </a:lnTo>
                <a:lnTo>
                  <a:pt x="0" y="167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337518" y="4877716"/>
            <a:ext cx="15486551" cy="2374152"/>
          </a:xfrm>
          <a:prstGeom prst="rect">
            <a:avLst/>
          </a:prstGeom>
        </p:spPr>
        <p:txBody>
          <a:bodyPr anchor="t" rtlCol="false" tIns="0" lIns="0" bIns="0" rIns="0">
            <a:spAutoFit/>
          </a:bodyPr>
          <a:lstStyle/>
          <a:p>
            <a:pPr>
              <a:lnSpc>
                <a:spcPts val="9654"/>
              </a:lnSpc>
              <a:spcBef>
                <a:spcPct val="0"/>
              </a:spcBef>
            </a:pPr>
            <a:r>
              <a:rPr lang="en-US" sz="6436">
                <a:solidFill>
                  <a:srgbClr val="534C57"/>
                </a:solidFill>
                <a:latin typeface="Glacial Indifference Bold"/>
              </a:rPr>
              <a:t>make life updates and trivial topics more exciting</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1144905"/>
          </a:xfrm>
          <a:prstGeom prst="rect">
            <a:avLst/>
          </a:prstGeom>
        </p:spPr>
        <p:txBody>
          <a:bodyPr anchor="t" rtlCol="false" tIns="0" lIns="0" bIns="0" rIns="0">
            <a:spAutoFit/>
          </a:bodyPr>
          <a:lstStyle/>
          <a:p>
            <a:pPr>
              <a:lnSpc>
                <a:spcPts val="4620"/>
              </a:lnSpc>
            </a:pPr>
            <a:r>
              <a:rPr lang="en-US" sz="3300">
                <a:solidFill>
                  <a:srgbClr val="534C57"/>
                </a:solidFill>
                <a:latin typeface="Glacial Indifference Bold"/>
              </a:rPr>
              <a:t>We met Dr. Song</a:t>
            </a:r>
            <a:r>
              <a:rPr lang="en-US" sz="3300">
                <a:solidFill>
                  <a:srgbClr val="534C57"/>
                </a:solidFill>
                <a:latin typeface="Glacial Indifference"/>
              </a:rPr>
              <a:t>, a father of 2 kids who moved to the US from South Korea in 2006 and whose parents and siblings currently live in South Korea.</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3469005"/>
          </a:xfrm>
          <a:prstGeom prst="rect">
            <a:avLst/>
          </a:prstGeom>
        </p:spPr>
        <p:txBody>
          <a:bodyPr anchor="t" rtlCol="false" tIns="0" lIns="0" bIns="0" rIns="0">
            <a:spAutoFit/>
          </a:bodyPr>
          <a:lstStyle/>
          <a:p>
            <a:pPr>
              <a:lnSpc>
                <a:spcPts val="4620"/>
              </a:lnSpc>
            </a:pPr>
            <a:r>
              <a:rPr lang="en-US" sz="3300">
                <a:solidFill>
                  <a:srgbClr val="534C57"/>
                </a:solidFill>
                <a:latin typeface="Glacial Indifference Bold"/>
              </a:rPr>
              <a:t>We met Dr. Song</a:t>
            </a:r>
            <a:r>
              <a:rPr lang="en-US" sz="3300">
                <a:solidFill>
                  <a:srgbClr val="534C57"/>
                </a:solidFill>
                <a:latin typeface="Glacial Indifference"/>
              </a:rPr>
              <a:t>, a father of 2 kids who moved to the US from South Korea in 2006 and whose parents and siblings currently live in South Korea.</a:t>
            </a:r>
          </a:p>
          <a:p>
            <a:pPr>
              <a:lnSpc>
                <a:spcPts val="4620"/>
              </a:lnSpc>
            </a:pPr>
          </a:p>
          <a:p>
            <a:pPr>
              <a:lnSpc>
                <a:spcPts val="4620"/>
              </a:lnSpc>
            </a:pPr>
            <a:r>
              <a:rPr lang="en-US" sz="3300">
                <a:solidFill>
                  <a:srgbClr val="534C57"/>
                </a:solidFill>
                <a:latin typeface="Glacial Indifference Bold"/>
              </a:rPr>
              <a:t>We were surprised to realize</a:t>
            </a:r>
            <a:r>
              <a:rPr lang="en-US" sz="3300">
                <a:solidFill>
                  <a:srgbClr val="534C57"/>
                </a:solidFill>
                <a:latin typeface="Glacial Indifference"/>
              </a:rPr>
              <a:t> that he acts as an intermediary between his children and his parents but does not urge his children to make conversation with his parents due to cultural and linguistic barriers.</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5212080"/>
          </a:xfrm>
          <a:prstGeom prst="rect">
            <a:avLst/>
          </a:prstGeom>
        </p:spPr>
        <p:txBody>
          <a:bodyPr anchor="t" rtlCol="false" tIns="0" lIns="0" bIns="0" rIns="0">
            <a:spAutoFit/>
          </a:bodyPr>
          <a:lstStyle/>
          <a:p>
            <a:pPr>
              <a:lnSpc>
                <a:spcPts val="4620"/>
              </a:lnSpc>
            </a:pPr>
            <a:r>
              <a:rPr lang="en-US" sz="3300">
                <a:solidFill>
                  <a:srgbClr val="534C57"/>
                </a:solidFill>
                <a:latin typeface="Glacial Indifference Bold"/>
              </a:rPr>
              <a:t>We met Dr. Song</a:t>
            </a:r>
            <a:r>
              <a:rPr lang="en-US" sz="3300">
                <a:solidFill>
                  <a:srgbClr val="534C57"/>
                </a:solidFill>
                <a:latin typeface="Glacial Indifference"/>
              </a:rPr>
              <a:t>, a father of 2 kids who moved to the US from South Korea in 2006 and whose parents and siblings currently live in South Korea.</a:t>
            </a:r>
          </a:p>
          <a:p>
            <a:pPr>
              <a:lnSpc>
                <a:spcPts val="4620"/>
              </a:lnSpc>
            </a:pPr>
          </a:p>
          <a:p>
            <a:pPr>
              <a:lnSpc>
                <a:spcPts val="4620"/>
              </a:lnSpc>
            </a:pPr>
            <a:r>
              <a:rPr lang="en-US" sz="3300">
                <a:solidFill>
                  <a:srgbClr val="534C57"/>
                </a:solidFill>
                <a:latin typeface="Glacial Indifference Bold"/>
              </a:rPr>
              <a:t>We were surprised to realize</a:t>
            </a:r>
            <a:r>
              <a:rPr lang="en-US" sz="3300">
                <a:solidFill>
                  <a:srgbClr val="534C57"/>
                </a:solidFill>
                <a:latin typeface="Glacial Indifference"/>
              </a:rPr>
              <a:t> that he acts as an intermediary between his children and his parents and does not urge his children to make conversation with his parents due to cultural and linguistic barriers.</a:t>
            </a:r>
          </a:p>
          <a:p>
            <a:pPr>
              <a:lnSpc>
                <a:spcPts val="4620"/>
              </a:lnSpc>
            </a:pPr>
          </a:p>
          <a:p>
            <a:pPr>
              <a:lnSpc>
                <a:spcPts val="4620"/>
              </a:lnSpc>
            </a:pPr>
            <a:r>
              <a:rPr lang="en-US" sz="3300">
                <a:solidFill>
                  <a:srgbClr val="534C57"/>
                </a:solidFill>
                <a:latin typeface="Glacial Indifference Bold"/>
              </a:rPr>
              <a:t>We wondered if this means that</a:t>
            </a:r>
            <a:r>
              <a:rPr lang="en-US" sz="3300">
                <a:solidFill>
                  <a:srgbClr val="534C57"/>
                </a:solidFill>
                <a:latin typeface="Glacial Indifference"/>
              </a:rPr>
              <a:t> he thinks that his children and their grandparents are so different that they can not communicate with them without him as a bridge.</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6955155"/>
          </a:xfrm>
          <a:prstGeom prst="rect">
            <a:avLst/>
          </a:prstGeom>
        </p:spPr>
        <p:txBody>
          <a:bodyPr anchor="t" rtlCol="false" tIns="0" lIns="0" bIns="0" rIns="0">
            <a:spAutoFit/>
          </a:bodyPr>
          <a:lstStyle/>
          <a:p>
            <a:pPr>
              <a:lnSpc>
                <a:spcPts val="4620"/>
              </a:lnSpc>
            </a:pPr>
            <a:r>
              <a:rPr lang="en-US" sz="3300">
                <a:solidFill>
                  <a:srgbClr val="534C57"/>
                </a:solidFill>
                <a:latin typeface="Glacial Indifference Bold"/>
              </a:rPr>
              <a:t>We met Dr. Song</a:t>
            </a:r>
            <a:r>
              <a:rPr lang="en-US" sz="3300">
                <a:solidFill>
                  <a:srgbClr val="534C57"/>
                </a:solidFill>
                <a:latin typeface="Glacial Indifference"/>
              </a:rPr>
              <a:t>, a father of 2 kids who moved to the US from South Korea in 2006 and whose parents and siblings currently live in South Korea.</a:t>
            </a:r>
          </a:p>
          <a:p>
            <a:pPr>
              <a:lnSpc>
                <a:spcPts val="4620"/>
              </a:lnSpc>
            </a:pPr>
          </a:p>
          <a:p>
            <a:pPr>
              <a:lnSpc>
                <a:spcPts val="4620"/>
              </a:lnSpc>
            </a:pPr>
            <a:r>
              <a:rPr lang="en-US" sz="3300">
                <a:solidFill>
                  <a:srgbClr val="534C57"/>
                </a:solidFill>
                <a:latin typeface="Glacial Indifference Bold"/>
              </a:rPr>
              <a:t>We were surprised to realize</a:t>
            </a:r>
            <a:r>
              <a:rPr lang="en-US" sz="3300">
                <a:solidFill>
                  <a:srgbClr val="534C57"/>
                </a:solidFill>
                <a:latin typeface="Glacial Indifference"/>
              </a:rPr>
              <a:t> that he acts as an intermediary between his children and his parents and does not urge his children to make conversation with his parents due to cultural and linguistic barriers.</a:t>
            </a:r>
          </a:p>
          <a:p>
            <a:pPr>
              <a:lnSpc>
                <a:spcPts val="4620"/>
              </a:lnSpc>
            </a:pPr>
          </a:p>
          <a:p>
            <a:pPr>
              <a:lnSpc>
                <a:spcPts val="4620"/>
              </a:lnSpc>
            </a:pPr>
            <a:r>
              <a:rPr lang="en-US" sz="3300">
                <a:solidFill>
                  <a:srgbClr val="534C57"/>
                </a:solidFill>
                <a:latin typeface="Glacial Indifference Bold"/>
              </a:rPr>
              <a:t>We wondered if this means that</a:t>
            </a:r>
            <a:r>
              <a:rPr lang="en-US" sz="3300">
                <a:solidFill>
                  <a:srgbClr val="534C57"/>
                </a:solidFill>
                <a:latin typeface="Glacial Indifference"/>
              </a:rPr>
              <a:t> he thinks that his children and their grandparents are so different that they can not communicate with them without him as a bridge.</a:t>
            </a:r>
          </a:p>
          <a:p>
            <a:pPr>
              <a:lnSpc>
                <a:spcPts val="4620"/>
              </a:lnSpc>
            </a:pPr>
          </a:p>
          <a:p>
            <a:pPr>
              <a:lnSpc>
                <a:spcPts val="4620"/>
              </a:lnSpc>
            </a:pPr>
            <a:r>
              <a:rPr lang="en-US" sz="3300">
                <a:solidFill>
                  <a:srgbClr val="534C57"/>
                </a:solidFill>
                <a:latin typeface="Glacial Indifference Bold"/>
              </a:rPr>
              <a:t>It would be game-changing to</a:t>
            </a:r>
            <a:r>
              <a:rPr lang="en-US" sz="3300">
                <a:solidFill>
                  <a:srgbClr val="534C57"/>
                </a:solidFill>
                <a:latin typeface="Glacial Indifference"/>
              </a:rPr>
              <a:t> remove the cultural barrier between his children and their grandparents.</a:t>
            </a: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178347" y="3074446"/>
            <a:ext cx="14713354" cy="59690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Italics"/>
              </a:rPr>
              <a:t>How might we...</a:t>
            </a:r>
          </a:p>
        </p:txBody>
      </p:sp>
      <p:sp>
        <p:nvSpPr>
          <p:cNvPr name="TextBox 6" id="6"/>
          <p:cNvSpPr txBox="true"/>
          <p:nvPr/>
        </p:nvSpPr>
        <p:spPr>
          <a:xfrm rot="0">
            <a:off x="8456269" y="506846"/>
            <a:ext cx="3189850"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HMW</a:t>
            </a:r>
          </a:p>
        </p:txBody>
      </p:sp>
      <p:sp>
        <p:nvSpPr>
          <p:cNvPr name="Freeform 7" id="7"/>
          <p:cNvSpPr/>
          <p:nvPr/>
        </p:nvSpPr>
        <p:spPr>
          <a:xfrm flipH="false" flipV="false" rot="0">
            <a:off x="6632356" y="565190"/>
            <a:ext cx="1596324" cy="1673735"/>
          </a:xfrm>
          <a:custGeom>
            <a:avLst/>
            <a:gdLst/>
            <a:ahLst/>
            <a:cxnLst/>
            <a:rect r="r" b="b" t="t" l="l"/>
            <a:pathLst>
              <a:path h="1673735" w="1596324">
                <a:moveTo>
                  <a:pt x="0" y="0"/>
                </a:moveTo>
                <a:lnTo>
                  <a:pt x="1596324" y="0"/>
                </a:lnTo>
                <a:lnTo>
                  <a:pt x="1596324" y="1673734"/>
                </a:lnTo>
                <a:lnTo>
                  <a:pt x="0" y="167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178347" y="3754979"/>
            <a:ext cx="15921782" cy="3390900"/>
          </a:xfrm>
          <a:prstGeom prst="rect">
            <a:avLst/>
          </a:prstGeom>
        </p:spPr>
        <p:txBody>
          <a:bodyPr anchor="t" rtlCol="false" tIns="0" lIns="0" bIns="0" rIns="0">
            <a:spAutoFit/>
          </a:bodyPr>
          <a:lstStyle/>
          <a:p>
            <a:pPr>
              <a:lnSpc>
                <a:spcPts val="9000"/>
              </a:lnSpc>
              <a:spcBef>
                <a:spcPct val="0"/>
              </a:spcBef>
            </a:pPr>
            <a:r>
              <a:rPr lang="en-US" sz="6000">
                <a:solidFill>
                  <a:srgbClr val="534C57"/>
                </a:solidFill>
                <a:latin typeface="Glacial Indifference Bold"/>
              </a:rPr>
              <a:t>create opportunities for parents to support shared storytelling and bonding between children and their grandparents?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183515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 Patty</a:t>
            </a:r>
            <a:r>
              <a:rPr lang="en-US" sz="3499">
                <a:solidFill>
                  <a:srgbClr val="534C57"/>
                </a:solidFill>
                <a:latin typeface="Glacial Indifference"/>
              </a:rPr>
              <a:t>, a mother living in Palo Alto whose family is on the East Coast.</a:t>
            </a:r>
          </a:p>
          <a:p>
            <a:pPr>
              <a:lnSpc>
                <a:spcPts val="4899"/>
              </a:lnSpc>
            </a:pPr>
          </a:p>
          <a:p>
            <a:pPr>
              <a:lnSpc>
                <a:spcPts val="4899"/>
              </a:lnSpc>
            </a:pP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431165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 Patty</a:t>
            </a:r>
            <a:r>
              <a:rPr lang="en-US" sz="3499">
                <a:solidFill>
                  <a:srgbClr val="534C57"/>
                </a:solidFill>
                <a:latin typeface="Glacial Indifference"/>
              </a:rPr>
              <a:t>, a mother living in Palo Alto whose family is on the East Coast.</a:t>
            </a:r>
          </a:p>
          <a:p>
            <a:pPr>
              <a:lnSpc>
                <a:spcPts val="4899"/>
              </a:lnSpc>
            </a:pPr>
          </a:p>
          <a:p>
            <a:pPr>
              <a:lnSpc>
                <a:spcPts val="4899"/>
              </a:lnSpc>
            </a:pPr>
            <a:r>
              <a:rPr lang="en-US" sz="3499">
                <a:solidFill>
                  <a:srgbClr val="534C57"/>
                </a:solidFill>
                <a:latin typeface="Glacial Indifference Bold"/>
              </a:rPr>
              <a:t>We were surprised to realize</a:t>
            </a:r>
            <a:r>
              <a:rPr lang="en-US" sz="3499">
                <a:solidFill>
                  <a:srgbClr val="534C57"/>
                </a:solidFill>
                <a:latin typeface="Glacial Indifference"/>
              </a:rPr>
              <a:t> that she feels that her communication with her long-distance family is sufficient but wishes there was more interaction and connection for her kids.</a:t>
            </a:r>
          </a:p>
          <a:p>
            <a:pPr>
              <a:lnSpc>
                <a:spcPts val="4899"/>
              </a:lnSpc>
            </a:pPr>
          </a:p>
          <a:p>
            <a:pPr>
              <a:lnSpc>
                <a:spcPts val="4899"/>
              </a:lnSpc>
            </a:pP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554990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 Patty</a:t>
            </a:r>
            <a:r>
              <a:rPr lang="en-US" sz="3499">
                <a:solidFill>
                  <a:srgbClr val="534C57"/>
                </a:solidFill>
                <a:latin typeface="Glacial Indifference"/>
              </a:rPr>
              <a:t>, a mother living in Palo Alto whose family is on the East Coast.</a:t>
            </a:r>
          </a:p>
          <a:p>
            <a:pPr>
              <a:lnSpc>
                <a:spcPts val="4899"/>
              </a:lnSpc>
            </a:pPr>
          </a:p>
          <a:p>
            <a:pPr>
              <a:lnSpc>
                <a:spcPts val="4899"/>
              </a:lnSpc>
            </a:pPr>
            <a:r>
              <a:rPr lang="en-US" sz="3499">
                <a:solidFill>
                  <a:srgbClr val="534C57"/>
                </a:solidFill>
                <a:latin typeface="Glacial Indifference Bold"/>
              </a:rPr>
              <a:t>We were surprised to realize</a:t>
            </a:r>
            <a:r>
              <a:rPr lang="en-US" sz="3499">
                <a:solidFill>
                  <a:srgbClr val="534C57"/>
                </a:solidFill>
                <a:latin typeface="Glacial Indifference"/>
              </a:rPr>
              <a:t> that she feels that her communication with her long-distance family is sufficient but wishes there was more interaction and connection for her kids.</a:t>
            </a:r>
          </a:p>
          <a:p>
            <a:pPr>
              <a:lnSpc>
                <a:spcPts val="4899"/>
              </a:lnSpc>
            </a:pPr>
          </a:p>
          <a:p>
            <a:pPr>
              <a:lnSpc>
                <a:spcPts val="4899"/>
              </a:lnSpc>
            </a:pPr>
            <a:r>
              <a:rPr lang="en-US" sz="3499">
                <a:solidFill>
                  <a:srgbClr val="534C57"/>
                </a:solidFill>
                <a:latin typeface="Glacial Indifference Bold"/>
              </a:rPr>
              <a:t>We wondered if this means that</a:t>
            </a:r>
            <a:r>
              <a:rPr lang="en-US" sz="3499">
                <a:solidFill>
                  <a:srgbClr val="534C57"/>
                </a:solidFill>
                <a:latin typeface="Glacial Indifference"/>
              </a:rPr>
              <a:t> she’s anxious her kids will grow up without knowing their long-distance family.</a:t>
            </a:r>
          </a:p>
          <a:p>
            <a:pPr>
              <a:lnSpc>
                <a:spcPts val="4899"/>
              </a:lnSpc>
            </a:pP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561847" y="2413150"/>
            <a:ext cx="15154782" cy="7407275"/>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Bold"/>
              </a:rPr>
              <a:t>We met Patty</a:t>
            </a:r>
            <a:r>
              <a:rPr lang="en-US" sz="3499">
                <a:solidFill>
                  <a:srgbClr val="534C57"/>
                </a:solidFill>
                <a:latin typeface="Glacial Indifference"/>
              </a:rPr>
              <a:t>, a mother living in Palo Alto whose family is on the East Coast.</a:t>
            </a:r>
          </a:p>
          <a:p>
            <a:pPr>
              <a:lnSpc>
                <a:spcPts val="4899"/>
              </a:lnSpc>
            </a:pPr>
          </a:p>
          <a:p>
            <a:pPr>
              <a:lnSpc>
                <a:spcPts val="4899"/>
              </a:lnSpc>
            </a:pPr>
            <a:r>
              <a:rPr lang="en-US" sz="3499">
                <a:solidFill>
                  <a:srgbClr val="534C57"/>
                </a:solidFill>
                <a:latin typeface="Glacial Indifference Bold"/>
              </a:rPr>
              <a:t>We were surprised to realize</a:t>
            </a:r>
            <a:r>
              <a:rPr lang="en-US" sz="3499">
                <a:solidFill>
                  <a:srgbClr val="534C57"/>
                </a:solidFill>
                <a:latin typeface="Glacial Indifference"/>
              </a:rPr>
              <a:t> that she feels that her communication with her long-distance family is sufficient but wishes there was more interaction and connection for her kids.</a:t>
            </a:r>
          </a:p>
          <a:p>
            <a:pPr>
              <a:lnSpc>
                <a:spcPts val="4899"/>
              </a:lnSpc>
            </a:pPr>
          </a:p>
          <a:p>
            <a:pPr>
              <a:lnSpc>
                <a:spcPts val="4899"/>
              </a:lnSpc>
            </a:pPr>
            <a:r>
              <a:rPr lang="en-US" sz="3499">
                <a:solidFill>
                  <a:srgbClr val="534C57"/>
                </a:solidFill>
                <a:latin typeface="Glacial Indifference Bold"/>
              </a:rPr>
              <a:t>We wondered if this means that</a:t>
            </a:r>
            <a:r>
              <a:rPr lang="en-US" sz="3499">
                <a:solidFill>
                  <a:srgbClr val="534C57"/>
                </a:solidFill>
                <a:latin typeface="Glacial Indifference"/>
              </a:rPr>
              <a:t> she’s anxious her kids will grow up without knowing their long-distance family.</a:t>
            </a:r>
          </a:p>
          <a:p>
            <a:pPr>
              <a:lnSpc>
                <a:spcPts val="4899"/>
              </a:lnSpc>
            </a:pPr>
          </a:p>
          <a:p>
            <a:pPr>
              <a:lnSpc>
                <a:spcPts val="4899"/>
              </a:lnSpc>
            </a:pPr>
            <a:r>
              <a:rPr lang="en-US" sz="3499">
                <a:solidFill>
                  <a:srgbClr val="534C57"/>
                </a:solidFill>
                <a:latin typeface="Glacial Indifference Bold"/>
              </a:rPr>
              <a:t>It would be game-changing to</a:t>
            </a:r>
            <a:r>
              <a:rPr lang="en-US" sz="3499">
                <a:solidFill>
                  <a:srgbClr val="534C57"/>
                </a:solidFill>
                <a:latin typeface="Glacial Indifference"/>
              </a:rPr>
              <a:t> facilitate convenient and engaging ways for family members to feel connected to their children.</a:t>
            </a:r>
          </a:p>
          <a:p>
            <a:pPr>
              <a:lnSpc>
                <a:spcPts val="4899"/>
              </a:lnSpc>
            </a:pPr>
          </a:p>
        </p:txBody>
      </p:sp>
      <p:sp>
        <p:nvSpPr>
          <p:cNvPr name="Freeform 6" id="6"/>
          <p:cNvSpPr/>
          <p:nvPr/>
        </p:nvSpPr>
        <p:spPr>
          <a:xfrm flipH="false" flipV="false" rot="0">
            <a:off x="6478174" y="437474"/>
            <a:ext cx="1770749" cy="1425453"/>
          </a:xfrm>
          <a:custGeom>
            <a:avLst/>
            <a:gdLst/>
            <a:ahLst/>
            <a:cxnLst/>
            <a:rect r="r" b="b" t="t" l="l"/>
            <a:pathLst>
              <a:path h="1425453" w="1770749">
                <a:moveTo>
                  <a:pt x="0" y="0"/>
                </a:moveTo>
                <a:lnTo>
                  <a:pt x="1770750" y="0"/>
                </a:lnTo>
                <a:lnTo>
                  <a:pt x="1770750" y="1425453"/>
                </a:lnTo>
                <a:lnTo>
                  <a:pt x="0" y="14254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337332" y="256499"/>
            <a:ext cx="2689155"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POV</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183109" y="3578057"/>
            <a:ext cx="14713354" cy="596900"/>
          </a:xfrm>
          <a:prstGeom prst="rect">
            <a:avLst/>
          </a:prstGeom>
        </p:spPr>
        <p:txBody>
          <a:bodyPr anchor="t" rtlCol="false" tIns="0" lIns="0" bIns="0" rIns="0">
            <a:spAutoFit/>
          </a:bodyPr>
          <a:lstStyle/>
          <a:p>
            <a:pPr>
              <a:lnSpc>
                <a:spcPts val="4899"/>
              </a:lnSpc>
            </a:pPr>
            <a:r>
              <a:rPr lang="en-US" sz="3499">
                <a:solidFill>
                  <a:srgbClr val="534C57"/>
                </a:solidFill>
                <a:latin typeface="Glacial Indifference Italics"/>
              </a:rPr>
              <a:t>How might we...</a:t>
            </a:r>
          </a:p>
        </p:txBody>
      </p:sp>
      <p:sp>
        <p:nvSpPr>
          <p:cNvPr name="TextBox 6" id="6"/>
          <p:cNvSpPr txBox="true"/>
          <p:nvPr/>
        </p:nvSpPr>
        <p:spPr>
          <a:xfrm rot="0">
            <a:off x="8456269" y="506846"/>
            <a:ext cx="3189850" cy="1609447"/>
          </a:xfrm>
          <a:prstGeom prst="rect">
            <a:avLst/>
          </a:prstGeom>
        </p:spPr>
        <p:txBody>
          <a:bodyPr anchor="t" rtlCol="false" tIns="0" lIns="0" bIns="0" rIns="0">
            <a:spAutoFit/>
          </a:bodyPr>
          <a:lstStyle/>
          <a:p>
            <a:pPr algn="ctr">
              <a:lnSpc>
                <a:spcPts val="13140"/>
              </a:lnSpc>
            </a:pPr>
            <a:r>
              <a:rPr lang="en-US" sz="9385">
                <a:solidFill>
                  <a:srgbClr val="534C57"/>
                </a:solidFill>
                <a:latin typeface="Glacial Indifference Bold"/>
              </a:rPr>
              <a:t>HMW</a:t>
            </a:r>
          </a:p>
        </p:txBody>
      </p:sp>
      <p:sp>
        <p:nvSpPr>
          <p:cNvPr name="Freeform 7" id="7"/>
          <p:cNvSpPr/>
          <p:nvPr/>
        </p:nvSpPr>
        <p:spPr>
          <a:xfrm flipH="false" flipV="false" rot="0">
            <a:off x="6632356" y="565190"/>
            <a:ext cx="1596324" cy="1673735"/>
          </a:xfrm>
          <a:custGeom>
            <a:avLst/>
            <a:gdLst/>
            <a:ahLst/>
            <a:cxnLst/>
            <a:rect r="r" b="b" t="t" l="l"/>
            <a:pathLst>
              <a:path h="1673735" w="1596324">
                <a:moveTo>
                  <a:pt x="0" y="0"/>
                </a:moveTo>
                <a:lnTo>
                  <a:pt x="1596324" y="0"/>
                </a:lnTo>
                <a:lnTo>
                  <a:pt x="1596324" y="1673734"/>
                </a:lnTo>
                <a:lnTo>
                  <a:pt x="0" y="167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183109" y="4268116"/>
            <a:ext cx="15921782" cy="2374152"/>
          </a:xfrm>
          <a:prstGeom prst="rect">
            <a:avLst/>
          </a:prstGeom>
        </p:spPr>
        <p:txBody>
          <a:bodyPr anchor="t" rtlCol="false" tIns="0" lIns="0" bIns="0" rIns="0">
            <a:spAutoFit/>
          </a:bodyPr>
          <a:lstStyle/>
          <a:p>
            <a:pPr>
              <a:lnSpc>
                <a:spcPts val="9654"/>
              </a:lnSpc>
              <a:spcBef>
                <a:spcPct val="0"/>
              </a:spcBef>
            </a:pPr>
            <a:r>
              <a:rPr lang="en-US" sz="6436">
                <a:solidFill>
                  <a:srgbClr val="534C57"/>
                </a:solidFill>
                <a:latin typeface="Glacial Indifference Bold"/>
              </a:rPr>
              <a:t>make children interested in connecting with their long-distance relatives?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2620143" y="2724912"/>
            <a:ext cx="13038189" cy="5208651"/>
          </a:xfrm>
          <a:prstGeom prst="rect">
            <a:avLst/>
          </a:prstGeom>
        </p:spPr>
        <p:txBody>
          <a:bodyPr anchor="t" rtlCol="false" tIns="0" lIns="0" bIns="0" rIns="0">
            <a:spAutoFit/>
          </a:bodyPr>
          <a:lstStyle/>
          <a:p>
            <a:pPr algn="ctr">
              <a:lnSpc>
                <a:spcPts val="13392"/>
              </a:lnSpc>
            </a:pPr>
            <a:r>
              <a:rPr lang="en-US" sz="14400">
                <a:solidFill>
                  <a:srgbClr val="C38063"/>
                </a:solidFill>
                <a:latin typeface="Glacial Indifference Bold"/>
              </a:rPr>
              <a:t>Solutions</a:t>
            </a:r>
          </a:p>
          <a:p>
            <a:pPr algn="ctr">
              <a:lnSpc>
                <a:spcPts val="13392"/>
              </a:lnSpc>
            </a:pPr>
            <a:r>
              <a:rPr lang="en-US" sz="14400">
                <a:solidFill>
                  <a:srgbClr val="C38063"/>
                </a:solidFill>
                <a:latin typeface="Glacial Indifference Bold"/>
              </a:rPr>
              <a:t>&amp;</a:t>
            </a:r>
          </a:p>
          <a:p>
            <a:pPr algn="ctr">
              <a:lnSpc>
                <a:spcPts val="13392"/>
              </a:lnSpc>
            </a:pPr>
            <a:r>
              <a:rPr lang="en-US" sz="14400">
                <a:solidFill>
                  <a:srgbClr val="C38063"/>
                </a:solidFill>
                <a:latin typeface="Glacial Indifference Bold"/>
              </a:rPr>
              <a:t>Assumptions</a:t>
            </a:r>
          </a:p>
        </p:txBody>
      </p:sp>
      <p:sp>
        <p:nvSpPr>
          <p:cNvPr name="Freeform 6" id="6"/>
          <p:cNvSpPr/>
          <p:nvPr/>
        </p:nvSpPr>
        <p:spPr>
          <a:xfrm flipH="false" flipV="false" rot="0">
            <a:off x="-1523333" y="-1124941"/>
            <a:ext cx="7315200" cy="3777303"/>
          </a:xfrm>
          <a:custGeom>
            <a:avLst/>
            <a:gdLst/>
            <a:ahLst/>
            <a:cxnLst/>
            <a:rect r="r" b="b" t="t" l="l"/>
            <a:pathLst>
              <a:path h="3777303" w="7315200">
                <a:moveTo>
                  <a:pt x="0" y="0"/>
                </a:moveTo>
                <a:lnTo>
                  <a:pt x="7315200" y="0"/>
                </a:lnTo>
                <a:lnTo>
                  <a:pt x="7315200" y="3777304"/>
                </a:lnTo>
                <a:lnTo>
                  <a:pt x="0" y="3777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true" flipV="true" rot="0">
            <a:off x="15311322" y="7369648"/>
            <a:ext cx="7315200" cy="3777303"/>
          </a:xfrm>
          <a:custGeom>
            <a:avLst/>
            <a:gdLst/>
            <a:ahLst/>
            <a:cxnLst/>
            <a:rect r="r" b="b" t="t" l="l"/>
            <a:pathLst>
              <a:path h="3777303" w="7315200">
                <a:moveTo>
                  <a:pt x="7315200" y="3777304"/>
                </a:moveTo>
                <a:lnTo>
                  <a:pt x="0" y="3777304"/>
                </a:lnTo>
                <a:lnTo>
                  <a:pt x="0" y="0"/>
                </a:lnTo>
                <a:lnTo>
                  <a:pt x="7315200" y="0"/>
                </a:lnTo>
                <a:lnTo>
                  <a:pt x="7315200" y="3777304"/>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9213953" y="705137"/>
            <a:ext cx="7771971" cy="4367994"/>
          </a:xfrm>
          <a:custGeom>
            <a:avLst/>
            <a:gdLst/>
            <a:ahLst/>
            <a:cxnLst/>
            <a:rect r="r" b="b" t="t" l="l"/>
            <a:pathLst>
              <a:path h="4367994" w="7771971">
                <a:moveTo>
                  <a:pt x="0" y="0"/>
                </a:moveTo>
                <a:lnTo>
                  <a:pt x="7771971" y="0"/>
                </a:lnTo>
                <a:lnTo>
                  <a:pt x="7771971" y="4367994"/>
                </a:lnTo>
                <a:lnTo>
                  <a:pt x="0" y="4367994"/>
                </a:lnTo>
                <a:lnTo>
                  <a:pt x="0" y="0"/>
                </a:lnTo>
                <a:close/>
              </a:path>
            </a:pathLst>
          </a:custGeom>
          <a:blipFill>
            <a:blip r:embed="rId2"/>
            <a:stretch>
              <a:fillRect l="0" t="0" r="0" b="0"/>
            </a:stretch>
          </a:blipFill>
        </p:spPr>
      </p:sp>
      <p:sp>
        <p:nvSpPr>
          <p:cNvPr name="Freeform 6" id="6"/>
          <p:cNvSpPr/>
          <p:nvPr/>
        </p:nvSpPr>
        <p:spPr>
          <a:xfrm flipH="false" flipV="false" rot="0">
            <a:off x="1302076" y="5218886"/>
            <a:ext cx="7729842" cy="4362978"/>
          </a:xfrm>
          <a:custGeom>
            <a:avLst/>
            <a:gdLst/>
            <a:ahLst/>
            <a:cxnLst/>
            <a:rect r="r" b="b" t="t" l="l"/>
            <a:pathLst>
              <a:path h="4362978" w="7729842">
                <a:moveTo>
                  <a:pt x="0" y="0"/>
                </a:moveTo>
                <a:lnTo>
                  <a:pt x="7729842" y="0"/>
                </a:lnTo>
                <a:lnTo>
                  <a:pt x="7729842" y="4362977"/>
                </a:lnTo>
                <a:lnTo>
                  <a:pt x="0" y="4362977"/>
                </a:lnTo>
                <a:lnTo>
                  <a:pt x="0" y="0"/>
                </a:lnTo>
                <a:close/>
              </a:path>
            </a:pathLst>
          </a:custGeom>
          <a:blipFill>
            <a:blip r:embed="rId3"/>
            <a:stretch>
              <a:fillRect l="-271" t="0" r="-271" b="0"/>
            </a:stretch>
          </a:blipFill>
        </p:spPr>
      </p:sp>
      <p:sp>
        <p:nvSpPr>
          <p:cNvPr name="Freeform 7" id="7"/>
          <p:cNvSpPr/>
          <p:nvPr/>
        </p:nvSpPr>
        <p:spPr>
          <a:xfrm flipH="false" flipV="false" rot="0">
            <a:off x="9213953" y="5218886"/>
            <a:ext cx="7771971" cy="4362978"/>
          </a:xfrm>
          <a:custGeom>
            <a:avLst/>
            <a:gdLst/>
            <a:ahLst/>
            <a:cxnLst/>
            <a:rect r="r" b="b" t="t" l="l"/>
            <a:pathLst>
              <a:path h="4362978" w="7771971">
                <a:moveTo>
                  <a:pt x="0" y="0"/>
                </a:moveTo>
                <a:lnTo>
                  <a:pt x="7771971" y="0"/>
                </a:lnTo>
                <a:lnTo>
                  <a:pt x="7771971" y="4362977"/>
                </a:lnTo>
                <a:lnTo>
                  <a:pt x="0" y="4362977"/>
                </a:lnTo>
                <a:lnTo>
                  <a:pt x="0" y="0"/>
                </a:lnTo>
                <a:close/>
              </a:path>
            </a:pathLst>
          </a:custGeom>
          <a:blipFill>
            <a:blip r:embed="rId4"/>
            <a:stretch>
              <a:fillRect l="0" t="0" r="0" b="0"/>
            </a:stretch>
          </a:blipFill>
        </p:spPr>
      </p:sp>
      <p:sp>
        <p:nvSpPr>
          <p:cNvPr name="TextBox 8" id="8"/>
          <p:cNvSpPr txBox="true"/>
          <p:nvPr/>
        </p:nvSpPr>
        <p:spPr>
          <a:xfrm rot="0">
            <a:off x="1302076" y="1356246"/>
            <a:ext cx="7729842" cy="2894326"/>
          </a:xfrm>
          <a:prstGeom prst="rect">
            <a:avLst/>
          </a:prstGeom>
        </p:spPr>
        <p:txBody>
          <a:bodyPr anchor="t" rtlCol="false" tIns="0" lIns="0" bIns="0" rIns="0">
            <a:spAutoFit/>
          </a:bodyPr>
          <a:lstStyle/>
          <a:p>
            <a:pPr algn="ctr">
              <a:lnSpc>
                <a:spcPts val="11620"/>
              </a:lnSpc>
            </a:pPr>
            <a:r>
              <a:rPr lang="en-US" sz="8300">
                <a:solidFill>
                  <a:srgbClr val="534C57"/>
                </a:solidFill>
                <a:latin typeface="Glacial Indifference Bold"/>
              </a:rPr>
              <a:t>Brainstorming Solutions</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7688821" y="5936508"/>
            <a:ext cx="2910357" cy="2910357"/>
          </a:xfrm>
          <a:custGeom>
            <a:avLst/>
            <a:gdLst/>
            <a:ahLst/>
            <a:cxnLst/>
            <a:rect r="r" b="b" t="t" l="l"/>
            <a:pathLst>
              <a:path h="2910357" w="2910357">
                <a:moveTo>
                  <a:pt x="0" y="0"/>
                </a:moveTo>
                <a:lnTo>
                  <a:pt x="2910358" y="0"/>
                </a:lnTo>
                <a:lnTo>
                  <a:pt x="2910358" y="2910357"/>
                </a:lnTo>
                <a:lnTo>
                  <a:pt x="0" y="2910357"/>
                </a:lnTo>
                <a:lnTo>
                  <a:pt x="0" y="0"/>
                </a:lnTo>
                <a:close/>
              </a:path>
            </a:pathLst>
          </a:custGeom>
          <a:blipFill>
            <a:blip r:embed="rId2"/>
            <a:stretch>
              <a:fillRect l="0" t="0" r="0" b="0"/>
            </a:stretch>
          </a:blipFill>
        </p:spPr>
      </p:sp>
      <p:sp>
        <p:nvSpPr>
          <p:cNvPr name="TextBox 6" id="6"/>
          <p:cNvSpPr txBox="true"/>
          <p:nvPr/>
        </p:nvSpPr>
        <p:spPr>
          <a:xfrm rot="0">
            <a:off x="1458497" y="4379488"/>
            <a:ext cx="15371005"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The idea</a:t>
            </a:r>
            <a:r>
              <a:rPr lang="en-US" sz="3200">
                <a:solidFill>
                  <a:srgbClr val="534C57"/>
                </a:solidFill>
                <a:latin typeface="Glacial Indifference"/>
              </a:rPr>
              <a:t>: Users a</a:t>
            </a:r>
            <a:r>
              <a:rPr lang="en-US" sz="3200">
                <a:solidFill>
                  <a:srgbClr val="534C57"/>
                </a:solidFill>
                <a:latin typeface="Glacial Indifference"/>
              </a:rPr>
              <a:t>dd updates to a message in a bottle, prerecord voice messages to send daily updates and open at a specified time</a:t>
            </a:r>
          </a:p>
        </p:txBody>
      </p:sp>
      <p:sp>
        <p:nvSpPr>
          <p:cNvPr name="TextBox 7" id="7"/>
          <p:cNvSpPr txBox="true"/>
          <p:nvPr/>
        </p:nvSpPr>
        <p:spPr>
          <a:xfrm rot="0">
            <a:off x="5794193" y="857250"/>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1.</a:t>
            </a:r>
          </a:p>
        </p:txBody>
      </p:sp>
      <p:sp>
        <p:nvSpPr>
          <p:cNvPr name="TextBox 8" id="8"/>
          <p:cNvSpPr txBox="true"/>
          <p:nvPr/>
        </p:nvSpPr>
        <p:spPr>
          <a:xfrm rot="0">
            <a:off x="2447639" y="2871926"/>
            <a:ext cx="13392721" cy="1104265"/>
          </a:xfrm>
          <a:prstGeom prst="rect">
            <a:avLst/>
          </a:prstGeom>
        </p:spPr>
        <p:txBody>
          <a:bodyPr anchor="t" rtlCol="false" tIns="0" lIns="0" bIns="0" rIns="0">
            <a:spAutoFit/>
          </a:bodyPr>
          <a:lstStyle/>
          <a:p>
            <a:pPr algn="ctr">
              <a:lnSpc>
                <a:spcPts val="8959"/>
              </a:lnSpc>
            </a:pPr>
            <a:r>
              <a:rPr lang="en-US" sz="6399">
                <a:solidFill>
                  <a:srgbClr val="534C57"/>
                </a:solidFill>
                <a:latin typeface="Glacial Indifference Bold"/>
              </a:rPr>
              <a:t>Message in a Bottle</a:t>
            </a:r>
          </a:p>
        </p:txBody>
      </p:sp>
    </p:spTree>
  </p:cSld>
  <p:clrMapOvr>
    <a:masterClrMapping/>
  </p:clrMapOvr>
</p:sld>
</file>

<file path=ppt/slides/slide32.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028700" y="3785464"/>
            <a:ext cx="16549707" cy="3813810"/>
          </a:xfrm>
          <a:prstGeom prst="rect">
            <a:avLst/>
          </a:prstGeom>
        </p:spPr>
        <p:txBody>
          <a:bodyPr anchor="t" rtlCol="false" tIns="0" lIns="0" bIns="0" rIns="0">
            <a:spAutoFit/>
          </a:bodyPr>
          <a:lstStyle/>
          <a:p>
            <a:pPr marL="777238" indent="-388619" lvl="1">
              <a:lnSpc>
                <a:spcPts val="5039"/>
              </a:lnSpc>
              <a:buFont typeface="Arial"/>
              <a:buChar char="•"/>
            </a:pPr>
            <a:r>
              <a:rPr lang="en-US" sz="3599">
                <a:solidFill>
                  <a:srgbClr val="534C57"/>
                </a:solidFill>
                <a:latin typeface="Glacial Indifference"/>
              </a:rPr>
              <a:t>Receiving and recording mundane moments brings value to the sender and receiver</a:t>
            </a:r>
          </a:p>
          <a:p>
            <a:pPr marL="777238" indent="-388619" lvl="1">
              <a:lnSpc>
                <a:spcPts val="5039"/>
              </a:lnSpc>
              <a:buFont typeface="Arial"/>
              <a:buChar char="•"/>
            </a:pPr>
            <a:r>
              <a:rPr lang="en-US" sz="3599">
                <a:solidFill>
                  <a:srgbClr val="534C57"/>
                </a:solidFill>
                <a:latin typeface="Glacial Indifference"/>
              </a:rPr>
              <a:t>It is not a burden to record your mundane moments</a:t>
            </a:r>
          </a:p>
          <a:p>
            <a:pPr marL="777238" indent="-388619" lvl="1">
              <a:lnSpc>
                <a:spcPts val="5039"/>
              </a:lnSpc>
              <a:buFont typeface="Arial"/>
              <a:buChar char="•"/>
            </a:pPr>
            <a:r>
              <a:rPr lang="en-US" sz="3599">
                <a:solidFill>
                  <a:srgbClr val="534C57"/>
                </a:solidFill>
                <a:latin typeface="Glacial Indifference"/>
              </a:rPr>
              <a:t>People want to take time to go through a curated recap of another’s day</a:t>
            </a:r>
          </a:p>
          <a:p>
            <a:pPr marL="777238" indent="-388619" lvl="1">
              <a:lnSpc>
                <a:spcPts val="5039"/>
              </a:lnSpc>
              <a:buFont typeface="Arial"/>
              <a:buChar char="•"/>
            </a:pPr>
            <a:r>
              <a:rPr lang="en-US" sz="3599">
                <a:solidFill>
                  <a:srgbClr val="534C57"/>
                </a:solidFill>
                <a:latin typeface="Glacial Indifference"/>
              </a:rPr>
              <a:t>Waiting to open messages creates anticipation and excitement</a:t>
            </a:r>
          </a:p>
          <a:p>
            <a:pPr marL="777238" indent="-388619" lvl="1">
              <a:lnSpc>
                <a:spcPts val="5039"/>
              </a:lnSpc>
              <a:buFont typeface="Arial"/>
              <a:buChar char="•"/>
            </a:pPr>
            <a:r>
              <a:rPr lang="en-US" sz="3599">
                <a:solidFill>
                  <a:srgbClr val="534C57"/>
                </a:solidFill>
                <a:latin typeface="Glacial Indifference"/>
              </a:rPr>
              <a:t>People are willing to wait to share their vulnerable or challenging moments.</a:t>
            </a:r>
          </a:p>
        </p:txBody>
      </p:sp>
      <p:sp>
        <p:nvSpPr>
          <p:cNvPr name="TextBox 6" id="6"/>
          <p:cNvSpPr txBox="true"/>
          <p:nvPr/>
        </p:nvSpPr>
        <p:spPr>
          <a:xfrm rot="0">
            <a:off x="5794193" y="2274165"/>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Assumptions</a:t>
            </a:r>
          </a:p>
        </p:txBody>
      </p:sp>
      <p:sp>
        <p:nvSpPr>
          <p:cNvPr name="TextBox 7" id="7"/>
          <p:cNvSpPr txBox="true"/>
          <p:nvPr/>
        </p:nvSpPr>
        <p:spPr>
          <a:xfrm rot="0">
            <a:off x="5794193" y="857250"/>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1.</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13060458" y="3252735"/>
            <a:ext cx="4196119" cy="4329954"/>
          </a:xfrm>
          <a:custGeom>
            <a:avLst/>
            <a:gdLst/>
            <a:ahLst/>
            <a:cxnLst/>
            <a:rect r="r" b="b" t="t" l="l"/>
            <a:pathLst>
              <a:path h="4329954" w="4196119">
                <a:moveTo>
                  <a:pt x="0" y="0"/>
                </a:moveTo>
                <a:lnTo>
                  <a:pt x="4196118" y="0"/>
                </a:lnTo>
                <a:lnTo>
                  <a:pt x="4196118" y="4329953"/>
                </a:lnTo>
                <a:lnTo>
                  <a:pt x="0" y="43299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1290960" y="5104777"/>
            <a:ext cx="1432229" cy="737598"/>
          </a:xfrm>
          <a:custGeom>
            <a:avLst/>
            <a:gdLst/>
            <a:ahLst/>
            <a:cxnLst/>
            <a:rect r="r" b="b" t="t" l="l"/>
            <a:pathLst>
              <a:path h="737598" w="1432229">
                <a:moveTo>
                  <a:pt x="0" y="0"/>
                </a:moveTo>
                <a:lnTo>
                  <a:pt x="1432229" y="0"/>
                </a:lnTo>
                <a:lnTo>
                  <a:pt x="1432229" y="737598"/>
                </a:lnTo>
                <a:lnTo>
                  <a:pt x="0" y="7375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7510095" y="6016200"/>
            <a:ext cx="1488851" cy="1385985"/>
          </a:xfrm>
          <a:custGeom>
            <a:avLst/>
            <a:gdLst/>
            <a:ahLst/>
            <a:cxnLst/>
            <a:rect r="r" b="b" t="t" l="l"/>
            <a:pathLst>
              <a:path h="1385985" w="1488851">
                <a:moveTo>
                  <a:pt x="0" y="0"/>
                </a:moveTo>
                <a:lnTo>
                  <a:pt x="1488852" y="0"/>
                </a:lnTo>
                <a:lnTo>
                  <a:pt x="1488852" y="1385986"/>
                </a:lnTo>
                <a:lnTo>
                  <a:pt x="0" y="13859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true" flipV="false" rot="0">
            <a:off x="9162459" y="6016200"/>
            <a:ext cx="1488851" cy="1385985"/>
          </a:xfrm>
          <a:custGeom>
            <a:avLst/>
            <a:gdLst/>
            <a:ahLst/>
            <a:cxnLst/>
            <a:rect r="r" b="b" t="t" l="l"/>
            <a:pathLst>
              <a:path h="1385985" w="1488851">
                <a:moveTo>
                  <a:pt x="1488851" y="0"/>
                </a:moveTo>
                <a:lnTo>
                  <a:pt x="0" y="0"/>
                </a:lnTo>
                <a:lnTo>
                  <a:pt x="0" y="1385986"/>
                </a:lnTo>
                <a:lnTo>
                  <a:pt x="1488851" y="1385986"/>
                </a:lnTo>
                <a:lnTo>
                  <a:pt x="1488851"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7647586" y="2448370"/>
            <a:ext cx="1213869" cy="3338140"/>
          </a:xfrm>
          <a:custGeom>
            <a:avLst/>
            <a:gdLst/>
            <a:ahLst/>
            <a:cxnLst/>
            <a:rect r="r" b="b" t="t" l="l"/>
            <a:pathLst>
              <a:path h="3338140" w="1213869">
                <a:moveTo>
                  <a:pt x="0" y="0"/>
                </a:moveTo>
                <a:lnTo>
                  <a:pt x="1213870" y="0"/>
                </a:lnTo>
                <a:lnTo>
                  <a:pt x="1213870" y="3338140"/>
                </a:lnTo>
                <a:lnTo>
                  <a:pt x="0" y="33381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9287496" y="2448370"/>
            <a:ext cx="1213869" cy="3338140"/>
          </a:xfrm>
          <a:custGeom>
            <a:avLst/>
            <a:gdLst/>
            <a:ahLst/>
            <a:cxnLst/>
            <a:rect r="r" b="b" t="t" l="l"/>
            <a:pathLst>
              <a:path h="3338140" w="1213869">
                <a:moveTo>
                  <a:pt x="0" y="0"/>
                </a:moveTo>
                <a:lnTo>
                  <a:pt x="1213869" y="0"/>
                </a:lnTo>
                <a:lnTo>
                  <a:pt x="1213869" y="3338140"/>
                </a:lnTo>
                <a:lnTo>
                  <a:pt x="0" y="33381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5223406" y="5048912"/>
            <a:ext cx="1432229" cy="737598"/>
          </a:xfrm>
          <a:custGeom>
            <a:avLst/>
            <a:gdLst/>
            <a:ahLst/>
            <a:cxnLst/>
            <a:rect r="r" b="b" t="t" l="l"/>
            <a:pathLst>
              <a:path h="737598" w="1432229">
                <a:moveTo>
                  <a:pt x="0" y="0"/>
                </a:moveTo>
                <a:lnTo>
                  <a:pt x="1432229" y="0"/>
                </a:lnTo>
                <a:lnTo>
                  <a:pt x="1432229" y="737598"/>
                </a:lnTo>
                <a:lnTo>
                  <a:pt x="0" y="7375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222122">
            <a:off x="9371465" y="6512240"/>
            <a:ext cx="1045932" cy="526769"/>
          </a:xfrm>
          <a:custGeom>
            <a:avLst/>
            <a:gdLst/>
            <a:ahLst/>
            <a:cxnLst/>
            <a:rect r="r" b="b" t="t" l="l"/>
            <a:pathLst>
              <a:path h="526769" w="1045932">
                <a:moveTo>
                  <a:pt x="0" y="0"/>
                </a:moveTo>
                <a:lnTo>
                  <a:pt x="1045932" y="0"/>
                </a:lnTo>
                <a:lnTo>
                  <a:pt x="1045932" y="526770"/>
                </a:lnTo>
                <a:lnTo>
                  <a:pt x="0" y="52677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103692">
            <a:off x="7696201" y="6531546"/>
            <a:ext cx="1116640" cy="355295"/>
          </a:xfrm>
          <a:custGeom>
            <a:avLst/>
            <a:gdLst/>
            <a:ahLst/>
            <a:cxnLst/>
            <a:rect r="r" b="b" t="t" l="l"/>
            <a:pathLst>
              <a:path h="355295" w="1116640">
                <a:moveTo>
                  <a:pt x="0" y="0"/>
                </a:moveTo>
                <a:lnTo>
                  <a:pt x="1116640" y="0"/>
                </a:lnTo>
                <a:lnTo>
                  <a:pt x="1116640" y="355294"/>
                </a:lnTo>
                <a:lnTo>
                  <a:pt x="0" y="3552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4" id="14"/>
          <p:cNvSpPr/>
          <p:nvPr/>
        </p:nvSpPr>
        <p:spPr>
          <a:xfrm flipH="false" flipV="false" rot="0">
            <a:off x="1517532" y="1472994"/>
            <a:ext cx="3251817" cy="6683007"/>
          </a:xfrm>
          <a:custGeom>
            <a:avLst/>
            <a:gdLst/>
            <a:ahLst/>
            <a:cxnLst/>
            <a:rect r="r" b="b" t="t" l="l"/>
            <a:pathLst>
              <a:path h="6683007" w="3251817">
                <a:moveTo>
                  <a:pt x="0" y="0"/>
                </a:moveTo>
                <a:lnTo>
                  <a:pt x="3251817" y="0"/>
                </a:lnTo>
                <a:lnTo>
                  <a:pt x="3251817" y="6683007"/>
                </a:lnTo>
                <a:lnTo>
                  <a:pt x="0" y="6683007"/>
                </a:lnTo>
                <a:lnTo>
                  <a:pt x="0" y="0"/>
                </a:lnTo>
                <a:close/>
              </a:path>
            </a:pathLst>
          </a:custGeom>
          <a:blipFill>
            <a:blip r:embed="rId14"/>
            <a:stretch>
              <a:fillRect l="0" t="-5301" r="0" b="0"/>
            </a:stretch>
          </a:blipFill>
        </p:spPr>
      </p:sp>
      <p:sp>
        <p:nvSpPr>
          <p:cNvPr name="TextBox 15" id="15"/>
          <p:cNvSpPr txBox="true"/>
          <p:nvPr/>
        </p:nvSpPr>
        <p:spPr>
          <a:xfrm rot="0">
            <a:off x="276949" y="1123760"/>
            <a:ext cx="17724577" cy="962660"/>
          </a:xfrm>
          <a:prstGeom prst="rect">
            <a:avLst/>
          </a:prstGeom>
        </p:spPr>
        <p:txBody>
          <a:bodyPr anchor="t" rtlCol="false" tIns="0" lIns="0" bIns="0" rIns="0">
            <a:spAutoFit/>
          </a:bodyPr>
          <a:lstStyle/>
          <a:p>
            <a:pPr algn="ctr">
              <a:lnSpc>
                <a:spcPts val="7840"/>
              </a:lnSpc>
            </a:pPr>
            <a:r>
              <a:rPr lang="en-US" sz="5600">
                <a:solidFill>
                  <a:srgbClr val="534C57"/>
                </a:solidFill>
                <a:latin typeface="Glacial Indifference Bold"/>
              </a:rPr>
              <a:t>Experience Prototype</a:t>
            </a:r>
          </a:p>
        </p:txBody>
      </p:sp>
      <p:sp>
        <p:nvSpPr>
          <p:cNvPr name="TextBox 16" id="16"/>
          <p:cNvSpPr txBox="true"/>
          <p:nvPr/>
        </p:nvSpPr>
        <p:spPr>
          <a:xfrm rot="0">
            <a:off x="6677734" y="7698065"/>
            <a:ext cx="4969448" cy="21240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Bold"/>
              </a:rPr>
              <a:t>Had them fill their bottles with updates / random thoughts throughout the day</a:t>
            </a:r>
          </a:p>
        </p:txBody>
      </p:sp>
      <p:sp>
        <p:nvSpPr>
          <p:cNvPr name="TextBox 17" id="17"/>
          <p:cNvSpPr txBox="true"/>
          <p:nvPr/>
        </p:nvSpPr>
        <p:spPr>
          <a:xfrm rot="0">
            <a:off x="665280" y="8504114"/>
            <a:ext cx="4956321" cy="15906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Bold"/>
              </a:rPr>
              <a:t>Maxine &amp; Cody  (gf/bf, both Stanford undergrads) given 2 empty bottles</a:t>
            </a:r>
          </a:p>
        </p:txBody>
      </p:sp>
      <p:sp>
        <p:nvSpPr>
          <p:cNvPr name="TextBox 18" id="18"/>
          <p:cNvSpPr txBox="true"/>
          <p:nvPr/>
        </p:nvSpPr>
        <p:spPr>
          <a:xfrm rot="0">
            <a:off x="12876431" y="7698065"/>
            <a:ext cx="4564172" cy="21240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Bold"/>
              </a:rPr>
              <a:t> They exchanged their bottles at the end of the day and open each other’s messages</a:t>
            </a:r>
            <a:r>
              <a:rPr lang="en-US" sz="3000">
                <a:solidFill>
                  <a:srgbClr val="534C57"/>
                </a:solidFill>
                <a:latin typeface="Glacial Indifference Bold"/>
              </a:rPr>
              <a:t> </a:t>
            </a:r>
          </a:p>
        </p:txBody>
      </p:sp>
      <p:sp>
        <p:nvSpPr>
          <p:cNvPr name="TextBox 19" id="19"/>
          <p:cNvSpPr txBox="true"/>
          <p:nvPr/>
        </p:nvSpPr>
        <p:spPr>
          <a:xfrm rot="0">
            <a:off x="5794193" y="603451"/>
            <a:ext cx="6699615" cy="721995"/>
          </a:xfrm>
          <a:prstGeom prst="rect">
            <a:avLst/>
          </a:prstGeom>
        </p:spPr>
        <p:txBody>
          <a:bodyPr anchor="t" rtlCol="false" tIns="0" lIns="0" bIns="0" rIns="0">
            <a:spAutoFit/>
          </a:bodyPr>
          <a:lstStyle/>
          <a:p>
            <a:pPr algn="ctr">
              <a:lnSpc>
                <a:spcPts val="5880"/>
              </a:lnSpc>
            </a:pPr>
            <a:r>
              <a:rPr lang="en-US" sz="4200">
                <a:solidFill>
                  <a:srgbClr val="534C57"/>
                </a:solidFill>
                <a:latin typeface="Glacial Indifference Bold"/>
              </a:rPr>
              <a:t>1.</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sp>
        <p:nvSpPr>
          <p:cNvPr name="Freeform 2" id="2"/>
          <p:cNvSpPr/>
          <p:nvPr/>
        </p:nvSpPr>
        <p:spPr>
          <a:xfrm flipH="false" flipV="false" rot="0">
            <a:off x="13930717" y="1176072"/>
            <a:ext cx="3328583" cy="4438110"/>
          </a:xfrm>
          <a:custGeom>
            <a:avLst/>
            <a:gdLst/>
            <a:ahLst/>
            <a:cxnLst/>
            <a:rect r="r" b="b" t="t" l="l"/>
            <a:pathLst>
              <a:path h="4438110" w="3328583">
                <a:moveTo>
                  <a:pt x="0" y="0"/>
                </a:moveTo>
                <a:lnTo>
                  <a:pt x="3328583" y="0"/>
                </a:lnTo>
                <a:lnTo>
                  <a:pt x="3328583" y="4438110"/>
                </a:lnTo>
                <a:lnTo>
                  <a:pt x="0" y="4438110"/>
                </a:lnTo>
                <a:lnTo>
                  <a:pt x="0" y="0"/>
                </a:lnTo>
                <a:close/>
              </a:path>
            </a:pathLst>
          </a:custGeom>
          <a:blipFill>
            <a:blip r:embed="rId2"/>
            <a:stretch>
              <a:fillRect l="0" t="0" r="0" b="0"/>
            </a:stretch>
          </a:blipFill>
        </p:spPr>
      </p:sp>
      <p:sp>
        <p:nvSpPr>
          <p:cNvPr name="Freeform 3" id="3"/>
          <p:cNvSpPr/>
          <p:nvPr/>
        </p:nvSpPr>
        <p:spPr>
          <a:xfrm flipH="false" flipV="false" rot="0">
            <a:off x="8867585" y="4600978"/>
            <a:ext cx="4662329" cy="3496746"/>
          </a:xfrm>
          <a:custGeom>
            <a:avLst/>
            <a:gdLst/>
            <a:ahLst/>
            <a:cxnLst/>
            <a:rect r="r" b="b" t="t" l="l"/>
            <a:pathLst>
              <a:path h="3496746" w="4662329">
                <a:moveTo>
                  <a:pt x="0" y="0"/>
                </a:moveTo>
                <a:lnTo>
                  <a:pt x="4662329" y="0"/>
                </a:lnTo>
                <a:lnTo>
                  <a:pt x="4662329" y="3496746"/>
                </a:lnTo>
                <a:lnTo>
                  <a:pt x="0" y="3496746"/>
                </a:lnTo>
                <a:lnTo>
                  <a:pt x="0" y="0"/>
                </a:lnTo>
                <a:close/>
              </a:path>
            </a:pathLst>
          </a:custGeom>
          <a:blipFill>
            <a:blip r:embed="rId3"/>
            <a:stretch>
              <a:fillRect l="0" t="0" r="0" b="0"/>
            </a:stretch>
          </a:blipFill>
        </p:spPr>
      </p:sp>
      <p:sp>
        <p:nvSpPr>
          <p:cNvPr name="Freeform 4" id="4"/>
          <p:cNvSpPr/>
          <p:nvPr/>
        </p:nvSpPr>
        <p:spPr>
          <a:xfrm flipH="false" flipV="false" rot="0">
            <a:off x="5115327" y="946355"/>
            <a:ext cx="3147859" cy="4197145"/>
          </a:xfrm>
          <a:custGeom>
            <a:avLst/>
            <a:gdLst/>
            <a:ahLst/>
            <a:cxnLst/>
            <a:rect r="r" b="b" t="t" l="l"/>
            <a:pathLst>
              <a:path h="4197145" w="3147859">
                <a:moveTo>
                  <a:pt x="0" y="0"/>
                </a:moveTo>
                <a:lnTo>
                  <a:pt x="3147858" y="0"/>
                </a:lnTo>
                <a:lnTo>
                  <a:pt x="3147858" y="4197145"/>
                </a:lnTo>
                <a:lnTo>
                  <a:pt x="0" y="4197145"/>
                </a:lnTo>
                <a:lnTo>
                  <a:pt x="0" y="0"/>
                </a:lnTo>
                <a:close/>
              </a:path>
            </a:pathLst>
          </a:custGeom>
          <a:blipFill>
            <a:blip r:embed="rId4"/>
            <a:stretch>
              <a:fillRect l="0" t="0" r="0" b="0"/>
            </a:stretch>
          </a:blipFill>
        </p:spPr>
      </p:sp>
      <p:sp>
        <p:nvSpPr>
          <p:cNvPr name="Freeform 5" id="5"/>
          <p:cNvSpPr/>
          <p:nvPr/>
        </p:nvSpPr>
        <p:spPr>
          <a:xfrm flipH="false" flipV="false" rot="0">
            <a:off x="779242" y="3044927"/>
            <a:ext cx="3731684" cy="4975579"/>
          </a:xfrm>
          <a:custGeom>
            <a:avLst/>
            <a:gdLst/>
            <a:ahLst/>
            <a:cxnLst/>
            <a:rect r="r" b="b" t="t" l="l"/>
            <a:pathLst>
              <a:path h="4975579" w="3731684">
                <a:moveTo>
                  <a:pt x="0" y="0"/>
                </a:moveTo>
                <a:lnTo>
                  <a:pt x="3731685" y="0"/>
                </a:lnTo>
                <a:lnTo>
                  <a:pt x="3731685" y="4975579"/>
                </a:lnTo>
                <a:lnTo>
                  <a:pt x="0" y="4975579"/>
                </a:lnTo>
                <a:lnTo>
                  <a:pt x="0" y="0"/>
                </a:lnTo>
                <a:close/>
              </a:path>
            </a:pathLst>
          </a:custGeom>
          <a:blipFill>
            <a:blip r:embed="rId5"/>
            <a:stretch>
              <a:fillRect l="0" t="0" r="0" b="0"/>
            </a:stretch>
          </a:blipFill>
        </p:spPr>
      </p:sp>
      <p:sp>
        <p:nvSpPr>
          <p:cNvPr name="Freeform 6" id="6"/>
          <p:cNvSpPr/>
          <p:nvPr/>
        </p:nvSpPr>
        <p:spPr>
          <a:xfrm flipH="true" flipV="false" rot="-3088625">
            <a:off x="1981653" y="772478"/>
            <a:ext cx="2529274" cy="1871662"/>
          </a:xfrm>
          <a:custGeom>
            <a:avLst/>
            <a:gdLst/>
            <a:ahLst/>
            <a:cxnLst/>
            <a:rect r="r" b="b" t="t" l="l"/>
            <a:pathLst>
              <a:path h="1871662" w="2529274">
                <a:moveTo>
                  <a:pt x="2529274" y="0"/>
                </a:moveTo>
                <a:lnTo>
                  <a:pt x="0" y="0"/>
                </a:lnTo>
                <a:lnTo>
                  <a:pt x="0" y="1871662"/>
                </a:lnTo>
                <a:lnTo>
                  <a:pt x="2529274" y="1871662"/>
                </a:lnTo>
                <a:lnTo>
                  <a:pt x="2529274"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478483" y="8263322"/>
            <a:ext cx="4424214" cy="5238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a:rPr>
              <a:t>a day’s worth of little notes</a:t>
            </a:r>
          </a:p>
        </p:txBody>
      </p:sp>
      <p:sp>
        <p:nvSpPr>
          <p:cNvPr name="TextBox 8" id="8"/>
          <p:cNvSpPr txBox="true"/>
          <p:nvPr/>
        </p:nvSpPr>
        <p:spPr>
          <a:xfrm rot="0">
            <a:off x="5368702" y="5237442"/>
            <a:ext cx="2894484" cy="5238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a:rPr>
              <a:t>exchanging notes</a:t>
            </a:r>
          </a:p>
        </p:txBody>
      </p:sp>
      <p:sp>
        <p:nvSpPr>
          <p:cNvPr name="TextBox 9" id="9"/>
          <p:cNvSpPr txBox="true"/>
          <p:nvPr/>
        </p:nvSpPr>
        <p:spPr>
          <a:xfrm rot="0">
            <a:off x="8661267" y="8263322"/>
            <a:ext cx="5074965" cy="5238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a:rPr>
              <a:t>reading each other’s messages</a:t>
            </a:r>
          </a:p>
        </p:txBody>
      </p:sp>
      <p:sp>
        <p:nvSpPr>
          <p:cNvPr name="TextBox 10" id="10"/>
          <p:cNvSpPr txBox="true"/>
          <p:nvPr/>
        </p:nvSpPr>
        <p:spPr>
          <a:xfrm rot="0">
            <a:off x="14480174" y="5825476"/>
            <a:ext cx="2229669" cy="5238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a:rPr>
              <a:t>conversations</a:t>
            </a:r>
          </a:p>
        </p:txBody>
      </p:sp>
      <p:sp>
        <p:nvSpPr>
          <p:cNvPr name="TextBox 11" id="11"/>
          <p:cNvSpPr txBox="true"/>
          <p:nvPr/>
        </p:nvSpPr>
        <p:spPr>
          <a:xfrm rot="0">
            <a:off x="25425" y="9025322"/>
            <a:ext cx="8478720" cy="1057275"/>
          </a:xfrm>
          <a:prstGeom prst="rect">
            <a:avLst/>
          </a:prstGeom>
        </p:spPr>
        <p:txBody>
          <a:bodyPr anchor="t" rtlCol="false" tIns="0" lIns="0" bIns="0" rIns="0">
            <a:spAutoFit/>
          </a:bodyPr>
          <a:lstStyle/>
          <a:p>
            <a:pPr algn="ctr">
              <a:lnSpc>
                <a:spcPts val="4200"/>
              </a:lnSpc>
            </a:pPr>
            <a:r>
              <a:rPr lang="en-US" sz="3000">
                <a:solidFill>
                  <a:srgbClr val="534C57"/>
                </a:solidFill>
                <a:latin typeface="Glacial Indifference Bold"/>
              </a:rPr>
              <a:t>Recruited through mutual friends</a:t>
            </a:r>
          </a:p>
          <a:p>
            <a:pPr algn="ctr">
              <a:lnSpc>
                <a:spcPts val="4200"/>
              </a:lnSpc>
              <a:spcBef>
                <a:spcPct val="0"/>
              </a:spcBef>
            </a:pPr>
            <a:r>
              <a:rPr lang="en-US" sz="3000">
                <a:solidFill>
                  <a:srgbClr val="534C57"/>
                </a:solidFill>
                <a:latin typeface="Glacial Indifference Bold"/>
              </a:rPr>
              <a:t>Environment of Exchange: Ng Study Room</a:t>
            </a:r>
          </a:p>
        </p:txBody>
      </p:sp>
      <p:sp>
        <p:nvSpPr>
          <p:cNvPr name="Freeform 12" id="12"/>
          <p:cNvSpPr/>
          <p:nvPr/>
        </p:nvSpPr>
        <p:spPr>
          <a:xfrm flipH="false" flipV="false" rot="-6810863">
            <a:off x="5876824" y="5940547"/>
            <a:ext cx="2529274" cy="1871662"/>
          </a:xfrm>
          <a:custGeom>
            <a:avLst/>
            <a:gdLst/>
            <a:ahLst/>
            <a:cxnLst/>
            <a:rect r="r" b="b" t="t" l="l"/>
            <a:pathLst>
              <a:path h="1871662" w="2529274">
                <a:moveTo>
                  <a:pt x="0" y="0"/>
                </a:moveTo>
                <a:lnTo>
                  <a:pt x="2529273" y="0"/>
                </a:lnTo>
                <a:lnTo>
                  <a:pt x="2529273" y="1871663"/>
                </a:lnTo>
                <a:lnTo>
                  <a:pt x="0" y="18716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true" flipV="false" rot="-3878836">
            <a:off x="11108911" y="1903548"/>
            <a:ext cx="2529274" cy="1871662"/>
          </a:xfrm>
          <a:custGeom>
            <a:avLst/>
            <a:gdLst/>
            <a:ahLst/>
            <a:cxnLst/>
            <a:rect r="r" b="b" t="t" l="l"/>
            <a:pathLst>
              <a:path h="1871662" w="2529274">
                <a:moveTo>
                  <a:pt x="2529274" y="0"/>
                </a:moveTo>
                <a:lnTo>
                  <a:pt x="0" y="0"/>
                </a:lnTo>
                <a:lnTo>
                  <a:pt x="0" y="1871663"/>
                </a:lnTo>
                <a:lnTo>
                  <a:pt x="2529274" y="1871663"/>
                </a:lnTo>
                <a:lnTo>
                  <a:pt x="2529274"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36153" cy="6693471"/>
            <a:chOff x="0" y="0"/>
            <a:chExt cx="1273719" cy="1762890"/>
          </a:xfrm>
        </p:grpSpPr>
        <p:sp>
          <p:nvSpPr>
            <p:cNvPr name="Freeform 6" id="6"/>
            <p:cNvSpPr/>
            <p:nvPr/>
          </p:nvSpPr>
          <p:spPr>
            <a:xfrm flipH="false" flipV="false" rot="0">
              <a:off x="0" y="0"/>
              <a:ext cx="1273719" cy="1762889"/>
            </a:xfrm>
            <a:custGeom>
              <a:avLst/>
              <a:gdLst/>
              <a:ahLst/>
              <a:cxnLst/>
              <a:rect r="r" b="b" t="t" l="l"/>
              <a:pathLst>
                <a:path h="1762889" w="1273719">
                  <a:moveTo>
                    <a:pt x="0" y="0"/>
                  </a:moveTo>
                  <a:lnTo>
                    <a:pt x="1273719" y="0"/>
                  </a:lnTo>
                  <a:lnTo>
                    <a:pt x="1273719" y="1762889"/>
                  </a:lnTo>
                  <a:lnTo>
                    <a:pt x="0" y="1762889"/>
                  </a:lnTo>
                  <a:close/>
                </a:path>
              </a:pathLst>
            </a:custGeom>
            <a:solidFill>
              <a:srgbClr val="C38063">
                <a:alpha val="44706"/>
              </a:srgbClr>
            </a:solidFill>
          </p:spPr>
        </p:sp>
        <p:sp>
          <p:nvSpPr>
            <p:cNvPr name="TextBox 7" id="7"/>
            <p:cNvSpPr txBox="true"/>
            <p:nvPr/>
          </p:nvSpPr>
          <p:spPr>
            <a:xfrm>
              <a:off x="0" y="-66675"/>
              <a:ext cx="1273719" cy="1829565"/>
            </a:xfrm>
            <a:prstGeom prst="rect">
              <a:avLst/>
            </a:prstGeom>
          </p:spPr>
          <p:txBody>
            <a:bodyPr anchor="ctr" rtlCol="false" tIns="50800" lIns="50800" bIns="50800" rIns="50800"/>
            <a:lstStyle/>
            <a:p>
              <a:pPr algn="ctr">
                <a:lnSpc>
                  <a:spcPts val="3000"/>
                </a:lnSpc>
              </a:pPr>
            </a:p>
          </p:txBody>
        </p:sp>
      </p:grpSp>
      <p:sp>
        <p:nvSpPr>
          <p:cNvPr name="Freeform 8" id="8"/>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0" id="10"/>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1" id="11"/>
          <p:cNvSpPr txBox="true"/>
          <p:nvPr/>
        </p:nvSpPr>
        <p:spPr>
          <a:xfrm rot="0">
            <a:off x="1028700" y="5049058"/>
            <a:ext cx="4836153" cy="3937000"/>
          </a:xfrm>
          <a:prstGeom prst="rect">
            <a:avLst/>
          </a:prstGeom>
        </p:spPr>
        <p:txBody>
          <a:bodyPr anchor="t" rtlCol="false" tIns="0" lIns="0" bIns="0" rIns="0">
            <a:spAutoFit/>
          </a:bodyPr>
          <a:lstStyle/>
          <a:p>
            <a:pPr marL="539751" indent="-269876" lvl="1">
              <a:lnSpc>
                <a:spcPts val="3500"/>
              </a:lnSpc>
              <a:buFont typeface="Arial"/>
              <a:buChar char="•"/>
            </a:pPr>
            <a:r>
              <a:rPr lang="en-US" sz="2500">
                <a:solidFill>
                  <a:srgbClr val="534C57"/>
                </a:solidFill>
                <a:latin typeface="Glacial Indifference"/>
              </a:rPr>
              <a:t>Both were happy to share things they otherwise would’ve forgotten</a:t>
            </a:r>
          </a:p>
          <a:p>
            <a:pPr marL="539751" indent="-269876" lvl="1">
              <a:lnSpc>
                <a:spcPts val="3500"/>
              </a:lnSpc>
              <a:buFont typeface="Arial"/>
              <a:buChar char="•"/>
            </a:pPr>
            <a:r>
              <a:rPr lang="en-US" sz="2500">
                <a:solidFill>
                  <a:srgbClr val="534C57"/>
                </a:solidFill>
                <a:latin typeface="Glacial Indifference"/>
              </a:rPr>
              <a:t>Recording wasn’t inconvenient</a:t>
            </a:r>
          </a:p>
          <a:p>
            <a:pPr marL="539751" indent="-269876" lvl="1">
              <a:lnSpc>
                <a:spcPts val="3500"/>
              </a:lnSpc>
              <a:buFont typeface="Arial"/>
              <a:buChar char="•"/>
            </a:pPr>
            <a:r>
              <a:rPr lang="en-US" sz="2500">
                <a:solidFill>
                  <a:srgbClr val="534C57"/>
                </a:solidFill>
                <a:latin typeface="Glacial Indifference"/>
              </a:rPr>
              <a:t>Felt </a:t>
            </a:r>
            <a:r>
              <a:rPr lang="en-US" sz="2500">
                <a:solidFill>
                  <a:srgbClr val="534C57"/>
                </a:solidFill>
                <a:latin typeface="Glacial Indifference"/>
              </a:rPr>
              <a:t>excited to share later</a:t>
            </a:r>
          </a:p>
          <a:p>
            <a:pPr marL="539751" indent="-269876" lvl="1">
              <a:lnSpc>
                <a:spcPts val="3500"/>
              </a:lnSpc>
              <a:buFont typeface="Arial"/>
              <a:buChar char="•"/>
            </a:pPr>
            <a:r>
              <a:rPr lang="en-US" sz="2500">
                <a:solidFill>
                  <a:srgbClr val="534C57"/>
                </a:solidFill>
                <a:latin typeface="Glacial Indifference"/>
              </a:rPr>
              <a:t>More efficient updating; could ask clarification on things that piqued their interest</a:t>
            </a:r>
          </a:p>
          <a:p>
            <a:pPr>
              <a:lnSpc>
                <a:spcPts val="3500"/>
              </a:lnSpc>
            </a:pP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36153" cy="6693471"/>
            <a:chOff x="0" y="0"/>
            <a:chExt cx="1273719" cy="1762890"/>
          </a:xfrm>
        </p:grpSpPr>
        <p:sp>
          <p:nvSpPr>
            <p:cNvPr name="Freeform 6" id="6"/>
            <p:cNvSpPr/>
            <p:nvPr/>
          </p:nvSpPr>
          <p:spPr>
            <a:xfrm flipH="false" flipV="false" rot="0">
              <a:off x="0" y="0"/>
              <a:ext cx="1273719" cy="1762889"/>
            </a:xfrm>
            <a:custGeom>
              <a:avLst/>
              <a:gdLst/>
              <a:ahLst/>
              <a:cxnLst/>
              <a:rect r="r" b="b" t="t" l="l"/>
              <a:pathLst>
                <a:path h="1762889" w="1273719">
                  <a:moveTo>
                    <a:pt x="0" y="0"/>
                  </a:moveTo>
                  <a:lnTo>
                    <a:pt x="1273719" y="0"/>
                  </a:lnTo>
                  <a:lnTo>
                    <a:pt x="1273719" y="1762889"/>
                  </a:lnTo>
                  <a:lnTo>
                    <a:pt x="0" y="1762889"/>
                  </a:lnTo>
                  <a:close/>
                </a:path>
              </a:pathLst>
            </a:custGeom>
            <a:solidFill>
              <a:srgbClr val="C38063">
                <a:alpha val="44706"/>
              </a:srgbClr>
            </a:solidFill>
          </p:spPr>
        </p:sp>
        <p:sp>
          <p:nvSpPr>
            <p:cNvPr name="TextBox 7" id="7"/>
            <p:cNvSpPr txBox="true"/>
            <p:nvPr/>
          </p:nvSpPr>
          <p:spPr>
            <a:xfrm>
              <a:off x="0" y="-66675"/>
              <a:ext cx="1273719" cy="182956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6731628" y="2564829"/>
            <a:ext cx="4824744" cy="6693471"/>
            <a:chOff x="0" y="0"/>
            <a:chExt cx="1270715" cy="1762890"/>
          </a:xfrm>
        </p:grpSpPr>
        <p:sp>
          <p:nvSpPr>
            <p:cNvPr name="Freeform 9" id="9"/>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10" id="10"/>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sp>
        <p:nvSpPr>
          <p:cNvPr name="Freeform 11" id="11"/>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8618336" y="3046232"/>
            <a:ext cx="1051327" cy="1017159"/>
          </a:xfrm>
          <a:custGeom>
            <a:avLst/>
            <a:gdLst/>
            <a:ahLst/>
            <a:cxnLst/>
            <a:rect r="r" b="b" t="t" l="l"/>
            <a:pathLst>
              <a:path h="1017159" w="1051327">
                <a:moveTo>
                  <a:pt x="0" y="0"/>
                </a:moveTo>
                <a:lnTo>
                  <a:pt x="1051328" y="0"/>
                </a:lnTo>
                <a:lnTo>
                  <a:pt x="1051328" y="1017159"/>
                </a:lnTo>
                <a:lnTo>
                  <a:pt x="0" y="10171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4" id="14"/>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5" id="15"/>
          <p:cNvSpPr txBox="true"/>
          <p:nvPr/>
        </p:nvSpPr>
        <p:spPr>
          <a:xfrm rot="0">
            <a:off x="6893574" y="4194321"/>
            <a:ext cx="4491327" cy="497840"/>
          </a:xfrm>
          <a:prstGeom prst="rect">
            <a:avLst/>
          </a:prstGeom>
        </p:spPr>
        <p:txBody>
          <a:bodyPr anchor="t" rtlCol="false" tIns="0" lIns="0" bIns="0" rIns="0">
            <a:spAutoFit/>
          </a:bodyPr>
          <a:lstStyle/>
          <a:p>
            <a:pPr algn="ctr">
              <a:lnSpc>
                <a:spcPts val="4060"/>
              </a:lnSpc>
            </a:pPr>
            <a:r>
              <a:rPr lang="en-US" sz="2900">
                <a:solidFill>
                  <a:srgbClr val="534C57"/>
                </a:solidFill>
                <a:latin typeface="Glacial Indifference Bold"/>
              </a:rPr>
              <a:t>Things that didn’t work...</a:t>
            </a:r>
          </a:p>
        </p:txBody>
      </p:sp>
      <p:sp>
        <p:nvSpPr>
          <p:cNvPr name="TextBox 16" id="16"/>
          <p:cNvSpPr txBox="true"/>
          <p:nvPr/>
        </p:nvSpPr>
        <p:spPr>
          <a:xfrm rot="0">
            <a:off x="1028700" y="5049058"/>
            <a:ext cx="4836153" cy="3937000"/>
          </a:xfrm>
          <a:prstGeom prst="rect">
            <a:avLst/>
          </a:prstGeom>
        </p:spPr>
        <p:txBody>
          <a:bodyPr anchor="t" rtlCol="false" tIns="0" lIns="0" bIns="0" rIns="0">
            <a:spAutoFit/>
          </a:bodyPr>
          <a:lstStyle/>
          <a:p>
            <a:pPr marL="539751" indent="-269876" lvl="1">
              <a:lnSpc>
                <a:spcPts val="3500"/>
              </a:lnSpc>
              <a:buFont typeface="Arial"/>
              <a:buChar char="•"/>
            </a:pPr>
            <a:r>
              <a:rPr lang="en-US" sz="2500">
                <a:solidFill>
                  <a:srgbClr val="534C57"/>
                </a:solidFill>
                <a:latin typeface="Glacial Indifference"/>
              </a:rPr>
              <a:t>Both were happy to share things they otherwise would’ve forgotten</a:t>
            </a:r>
          </a:p>
          <a:p>
            <a:pPr marL="539751" indent="-269876" lvl="1">
              <a:lnSpc>
                <a:spcPts val="3500"/>
              </a:lnSpc>
              <a:buFont typeface="Arial"/>
              <a:buChar char="•"/>
            </a:pPr>
            <a:r>
              <a:rPr lang="en-US" sz="2500">
                <a:solidFill>
                  <a:srgbClr val="534C57"/>
                </a:solidFill>
                <a:latin typeface="Glacial Indifference"/>
              </a:rPr>
              <a:t>Recording wasn’t inconvenient</a:t>
            </a:r>
          </a:p>
          <a:p>
            <a:pPr marL="539751" indent="-269876" lvl="1">
              <a:lnSpc>
                <a:spcPts val="3500"/>
              </a:lnSpc>
              <a:buFont typeface="Arial"/>
              <a:buChar char="•"/>
            </a:pPr>
            <a:r>
              <a:rPr lang="en-US" sz="2500">
                <a:solidFill>
                  <a:srgbClr val="534C57"/>
                </a:solidFill>
                <a:latin typeface="Glacial Indifference"/>
              </a:rPr>
              <a:t>Felt </a:t>
            </a:r>
            <a:r>
              <a:rPr lang="en-US" sz="2500">
                <a:solidFill>
                  <a:srgbClr val="534C57"/>
                </a:solidFill>
                <a:latin typeface="Glacial Indifference"/>
              </a:rPr>
              <a:t>excited to share later</a:t>
            </a:r>
          </a:p>
          <a:p>
            <a:pPr marL="539751" indent="-269876" lvl="1">
              <a:lnSpc>
                <a:spcPts val="3500"/>
              </a:lnSpc>
              <a:buFont typeface="Arial"/>
              <a:buChar char="•"/>
            </a:pPr>
            <a:r>
              <a:rPr lang="en-US" sz="2500">
                <a:solidFill>
                  <a:srgbClr val="534C57"/>
                </a:solidFill>
                <a:latin typeface="Glacial Indifference"/>
              </a:rPr>
              <a:t>More efficient updating; could ask clarification on things that piqued their interest</a:t>
            </a:r>
          </a:p>
          <a:p>
            <a:pPr>
              <a:lnSpc>
                <a:spcPts val="3500"/>
              </a:lnSpc>
            </a:pPr>
          </a:p>
        </p:txBody>
      </p:sp>
      <p:sp>
        <p:nvSpPr>
          <p:cNvPr name="TextBox 17" id="17"/>
          <p:cNvSpPr txBox="true"/>
          <p:nvPr/>
        </p:nvSpPr>
        <p:spPr>
          <a:xfrm rot="0">
            <a:off x="6893574" y="5039533"/>
            <a:ext cx="4491327" cy="39579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Updates aren’t detailed</a:t>
            </a:r>
          </a:p>
          <a:p>
            <a:pPr marL="604519" indent="-302260" lvl="1">
              <a:lnSpc>
                <a:spcPts val="3919"/>
              </a:lnSpc>
              <a:buFont typeface="Arial"/>
              <a:buChar char="•"/>
            </a:pPr>
            <a:r>
              <a:rPr lang="en-US" sz="2799">
                <a:solidFill>
                  <a:srgbClr val="534C57"/>
                </a:solidFill>
                <a:latin typeface="Glacial Indifference"/>
              </a:rPr>
              <a:t>Would rather just receive updates in real time </a:t>
            </a:r>
          </a:p>
          <a:p>
            <a:pPr marL="604519" indent="-302260" lvl="1">
              <a:lnSpc>
                <a:spcPts val="3919"/>
              </a:lnSpc>
              <a:buFont typeface="Arial"/>
              <a:buChar char="•"/>
            </a:pPr>
            <a:r>
              <a:rPr lang="en-US" sz="2799">
                <a:solidFill>
                  <a:srgbClr val="534C57"/>
                </a:solidFill>
                <a:latin typeface="Glacial Indifference"/>
              </a:rPr>
              <a:t>Couple was not long-distanc</a:t>
            </a:r>
            <a:r>
              <a:rPr lang="en-US" sz="2799">
                <a:solidFill>
                  <a:srgbClr val="534C57"/>
                </a:solidFill>
                <a:latin typeface="Glacial Indifference"/>
              </a:rPr>
              <a:t>e -&gt; couple didn’t have many communication problems </a:t>
            </a:r>
          </a:p>
          <a:p>
            <a:pPr>
              <a:lnSpc>
                <a:spcPts val="3919"/>
              </a:lnSpc>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36153" cy="6693471"/>
            <a:chOff x="0" y="0"/>
            <a:chExt cx="1273719" cy="1762890"/>
          </a:xfrm>
        </p:grpSpPr>
        <p:sp>
          <p:nvSpPr>
            <p:cNvPr name="Freeform 6" id="6"/>
            <p:cNvSpPr/>
            <p:nvPr/>
          </p:nvSpPr>
          <p:spPr>
            <a:xfrm flipH="false" flipV="false" rot="0">
              <a:off x="0" y="0"/>
              <a:ext cx="1273719" cy="1762889"/>
            </a:xfrm>
            <a:custGeom>
              <a:avLst/>
              <a:gdLst/>
              <a:ahLst/>
              <a:cxnLst/>
              <a:rect r="r" b="b" t="t" l="l"/>
              <a:pathLst>
                <a:path h="1762889" w="1273719">
                  <a:moveTo>
                    <a:pt x="0" y="0"/>
                  </a:moveTo>
                  <a:lnTo>
                    <a:pt x="1273719" y="0"/>
                  </a:lnTo>
                  <a:lnTo>
                    <a:pt x="1273719" y="1762889"/>
                  </a:lnTo>
                  <a:lnTo>
                    <a:pt x="0" y="1762889"/>
                  </a:lnTo>
                  <a:close/>
                </a:path>
              </a:pathLst>
            </a:custGeom>
            <a:solidFill>
              <a:srgbClr val="C38063">
                <a:alpha val="44706"/>
              </a:srgbClr>
            </a:solidFill>
          </p:spPr>
        </p:sp>
        <p:sp>
          <p:nvSpPr>
            <p:cNvPr name="TextBox 7" id="7"/>
            <p:cNvSpPr txBox="true"/>
            <p:nvPr/>
          </p:nvSpPr>
          <p:spPr>
            <a:xfrm>
              <a:off x="0" y="-66675"/>
              <a:ext cx="1273719" cy="182956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6731628" y="2564829"/>
            <a:ext cx="4824744" cy="6693471"/>
            <a:chOff x="0" y="0"/>
            <a:chExt cx="1270715" cy="1762890"/>
          </a:xfrm>
        </p:grpSpPr>
        <p:sp>
          <p:nvSpPr>
            <p:cNvPr name="Freeform 9" id="9"/>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10" id="10"/>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12426950" y="2564829"/>
            <a:ext cx="4832350" cy="6693471"/>
            <a:chOff x="0" y="0"/>
            <a:chExt cx="1272718" cy="1762890"/>
          </a:xfrm>
        </p:grpSpPr>
        <p:sp>
          <p:nvSpPr>
            <p:cNvPr name="Freeform 12" id="12"/>
            <p:cNvSpPr/>
            <p:nvPr/>
          </p:nvSpPr>
          <p:spPr>
            <a:xfrm flipH="false" flipV="false" rot="0">
              <a:off x="0" y="0"/>
              <a:ext cx="1272718" cy="1762889"/>
            </a:xfrm>
            <a:custGeom>
              <a:avLst/>
              <a:gdLst/>
              <a:ahLst/>
              <a:cxnLst/>
              <a:rect r="r" b="b" t="t" l="l"/>
              <a:pathLst>
                <a:path h="1762889" w="1272718">
                  <a:moveTo>
                    <a:pt x="0" y="0"/>
                  </a:moveTo>
                  <a:lnTo>
                    <a:pt x="1272718" y="0"/>
                  </a:lnTo>
                  <a:lnTo>
                    <a:pt x="1272718" y="1762889"/>
                  </a:lnTo>
                  <a:lnTo>
                    <a:pt x="0" y="1762889"/>
                  </a:lnTo>
                  <a:close/>
                </a:path>
              </a:pathLst>
            </a:custGeom>
            <a:solidFill>
              <a:srgbClr val="C38063">
                <a:alpha val="44706"/>
              </a:srgbClr>
            </a:solidFill>
          </p:spPr>
        </p:sp>
        <p:sp>
          <p:nvSpPr>
            <p:cNvPr name="TextBox 13" id="13"/>
            <p:cNvSpPr txBox="true"/>
            <p:nvPr/>
          </p:nvSpPr>
          <p:spPr>
            <a:xfrm>
              <a:off x="0" y="-66675"/>
              <a:ext cx="1272718" cy="1829565"/>
            </a:xfrm>
            <a:prstGeom prst="rect">
              <a:avLst/>
            </a:prstGeom>
          </p:spPr>
          <p:txBody>
            <a:bodyPr anchor="ctr" rtlCol="false" tIns="50800" lIns="50800" bIns="50800" rIns="50800"/>
            <a:lstStyle/>
            <a:p>
              <a:pPr algn="ctr">
                <a:lnSpc>
                  <a:spcPts val="3000"/>
                </a:lnSpc>
              </a:pPr>
            </a:p>
          </p:txBody>
        </p:sp>
      </p:grpSp>
      <p:sp>
        <p:nvSpPr>
          <p:cNvPr name="Freeform 14" id="14"/>
          <p:cNvSpPr/>
          <p:nvPr/>
        </p:nvSpPr>
        <p:spPr>
          <a:xfrm flipH="false" flipV="false" rot="0">
            <a:off x="14627814" y="2738399"/>
            <a:ext cx="430622" cy="1324992"/>
          </a:xfrm>
          <a:custGeom>
            <a:avLst/>
            <a:gdLst/>
            <a:ahLst/>
            <a:cxnLst/>
            <a:rect r="r" b="b" t="t" l="l"/>
            <a:pathLst>
              <a:path h="1324992" w="430622">
                <a:moveTo>
                  <a:pt x="0" y="0"/>
                </a:moveTo>
                <a:lnTo>
                  <a:pt x="430622" y="0"/>
                </a:lnTo>
                <a:lnTo>
                  <a:pt x="430622" y="1324992"/>
                </a:lnTo>
                <a:lnTo>
                  <a:pt x="0" y="13249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8618336" y="3046232"/>
            <a:ext cx="1051327" cy="1017159"/>
          </a:xfrm>
          <a:custGeom>
            <a:avLst/>
            <a:gdLst/>
            <a:ahLst/>
            <a:cxnLst/>
            <a:rect r="r" b="b" t="t" l="l"/>
            <a:pathLst>
              <a:path h="1017159" w="1051327">
                <a:moveTo>
                  <a:pt x="0" y="0"/>
                </a:moveTo>
                <a:lnTo>
                  <a:pt x="1051328" y="0"/>
                </a:lnTo>
                <a:lnTo>
                  <a:pt x="1051328" y="1017159"/>
                </a:lnTo>
                <a:lnTo>
                  <a:pt x="0" y="1017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8" id="18"/>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9" id="19"/>
          <p:cNvSpPr txBox="true"/>
          <p:nvPr/>
        </p:nvSpPr>
        <p:spPr>
          <a:xfrm rot="0">
            <a:off x="6893574" y="4194321"/>
            <a:ext cx="4491327" cy="497840"/>
          </a:xfrm>
          <a:prstGeom prst="rect">
            <a:avLst/>
          </a:prstGeom>
        </p:spPr>
        <p:txBody>
          <a:bodyPr anchor="t" rtlCol="false" tIns="0" lIns="0" bIns="0" rIns="0">
            <a:spAutoFit/>
          </a:bodyPr>
          <a:lstStyle/>
          <a:p>
            <a:pPr algn="ctr">
              <a:lnSpc>
                <a:spcPts val="4060"/>
              </a:lnSpc>
            </a:pPr>
            <a:r>
              <a:rPr lang="en-US" sz="2900">
                <a:solidFill>
                  <a:srgbClr val="534C57"/>
                </a:solidFill>
                <a:latin typeface="Glacial Indifference Bold"/>
              </a:rPr>
              <a:t>Things that didn’t work...</a:t>
            </a:r>
          </a:p>
        </p:txBody>
      </p:sp>
      <p:sp>
        <p:nvSpPr>
          <p:cNvPr name="TextBox 20" id="20"/>
          <p:cNvSpPr txBox="true"/>
          <p:nvPr/>
        </p:nvSpPr>
        <p:spPr>
          <a:xfrm rot="0">
            <a:off x="12914929" y="4194321"/>
            <a:ext cx="3937658"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Learnings</a:t>
            </a:r>
          </a:p>
        </p:txBody>
      </p:sp>
      <p:sp>
        <p:nvSpPr>
          <p:cNvPr name="TextBox 21" id="21"/>
          <p:cNvSpPr txBox="true"/>
          <p:nvPr/>
        </p:nvSpPr>
        <p:spPr>
          <a:xfrm rot="0">
            <a:off x="1028700" y="5049058"/>
            <a:ext cx="4836153" cy="3937000"/>
          </a:xfrm>
          <a:prstGeom prst="rect">
            <a:avLst/>
          </a:prstGeom>
        </p:spPr>
        <p:txBody>
          <a:bodyPr anchor="t" rtlCol="false" tIns="0" lIns="0" bIns="0" rIns="0">
            <a:spAutoFit/>
          </a:bodyPr>
          <a:lstStyle/>
          <a:p>
            <a:pPr marL="539751" indent="-269876" lvl="1">
              <a:lnSpc>
                <a:spcPts val="3500"/>
              </a:lnSpc>
              <a:buFont typeface="Arial"/>
              <a:buChar char="•"/>
            </a:pPr>
            <a:r>
              <a:rPr lang="en-US" sz="2500">
                <a:solidFill>
                  <a:srgbClr val="534C57"/>
                </a:solidFill>
                <a:latin typeface="Glacial Indifference"/>
              </a:rPr>
              <a:t>Both were happy to share things they otherwise would’ve forgotten</a:t>
            </a:r>
          </a:p>
          <a:p>
            <a:pPr marL="539751" indent="-269876" lvl="1">
              <a:lnSpc>
                <a:spcPts val="3500"/>
              </a:lnSpc>
              <a:buFont typeface="Arial"/>
              <a:buChar char="•"/>
            </a:pPr>
            <a:r>
              <a:rPr lang="en-US" sz="2500">
                <a:solidFill>
                  <a:srgbClr val="534C57"/>
                </a:solidFill>
                <a:latin typeface="Glacial Indifference"/>
              </a:rPr>
              <a:t>Recording wasn’t inconvenient</a:t>
            </a:r>
          </a:p>
          <a:p>
            <a:pPr marL="539751" indent="-269876" lvl="1">
              <a:lnSpc>
                <a:spcPts val="3500"/>
              </a:lnSpc>
              <a:buFont typeface="Arial"/>
              <a:buChar char="•"/>
            </a:pPr>
            <a:r>
              <a:rPr lang="en-US" sz="2500">
                <a:solidFill>
                  <a:srgbClr val="534C57"/>
                </a:solidFill>
                <a:latin typeface="Glacial Indifference"/>
              </a:rPr>
              <a:t>Felt </a:t>
            </a:r>
            <a:r>
              <a:rPr lang="en-US" sz="2500">
                <a:solidFill>
                  <a:srgbClr val="534C57"/>
                </a:solidFill>
                <a:latin typeface="Glacial Indifference"/>
              </a:rPr>
              <a:t>excited to share later</a:t>
            </a:r>
          </a:p>
          <a:p>
            <a:pPr marL="539751" indent="-269876" lvl="1">
              <a:lnSpc>
                <a:spcPts val="3500"/>
              </a:lnSpc>
              <a:buFont typeface="Arial"/>
              <a:buChar char="•"/>
            </a:pPr>
            <a:r>
              <a:rPr lang="en-US" sz="2500">
                <a:solidFill>
                  <a:srgbClr val="534C57"/>
                </a:solidFill>
                <a:latin typeface="Glacial Indifference"/>
              </a:rPr>
              <a:t>More efficient updating; could ask clarification on things that piqued their interest</a:t>
            </a:r>
          </a:p>
          <a:p>
            <a:pPr>
              <a:lnSpc>
                <a:spcPts val="3500"/>
              </a:lnSpc>
            </a:pPr>
          </a:p>
        </p:txBody>
      </p:sp>
      <p:sp>
        <p:nvSpPr>
          <p:cNvPr name="TextBox 22" id="22"/>
          <p:cNvSpPr txBox="true"/>
          <p:nvPr/>
        </p:nvSpPr>
        <p:spPr>
          <a:xfrm rot="0">
            <a:off x="6893574" y="5039533"/>
            <a:ext cx="4491327" cy="39579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Updates aren’t detailed</a:t>
            </a:r>
          </a:p>
          <a:p>
            <a:pPr marL="604519" indent="-302260" lvl="1">
              <a:lnSpc>
                <a:spcPts val="3919"/>
              </a:lnSpc>
              <a:buFont typeface="Arial"/>
              <a:buChar char="•"/>
            </a:pPr>
            <a:r>
              <a:rPr lang="en-US" sz="2799">
                <a:solidFill>
                  <a:srgbClr val="534C57"/>
                </a:solidFill>
                <a:latin typeface="Glacial Indifference"/>
              </a:rPr>
              <a:t>Would rather just receive updates in real time </a:t>
            </a:r>
          </a:p>
          <a:p>
            <a:pPr marL="604519" indent="-302260" lvl="1">
              <a:lnSpc>
                <a:spcPts val="3919"/>
              </a:lnSpc>
              <a:buFont typeface="Arial"/>
              <a:buChar char="•"/>
            </a:pPr>
            <a:r>
              <a:rPr lang="en-US" sz="2799">
                <a:solidFill>
                  <a:srgbClr val="534C57"/>
                </a:solidFill>
                <a:latin typeface="Glacial Indifference"/>
              </a:rPr>
              <a:t>Couple was not long-distanc</a:t>
            </a:r>
            <a:r>
              <a:rPr lang="en-US" sz="2799">
                <a:solidFill>
                  <a:srgbClr val="534C57"/>
                </a:solidFill>
                <a:latin typeface="Glacial Indifference"/>
              </a:rPr>
              <a:t>e -&gt; couple didn’t have many communication problems </a:t>
            </a:r>
          </a:p>
          <a:p>
            <a:pPr>
              <a:lnSpc>
                <a:spcPts val="3919"/>
              </a:lnSpc>
            </a:pPr>
          </a:p>
        </p:txBody>
      </p:sp>
      <p:sp>
        <p:nvSpPr>
          <p:cNvPr name="TextBox 23" id="23"/>
          <p:cNvSpPr txBox="true"/>
          <p:nvPr/>
        </p:nvSpPr>
        <p:spPr>
          <a:xfrm rot="0">
            <a:off x="12608881" y="5039533"/>
            <a:ext cx="4443526" cy="39579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People want their updates to be a balance of efficient, detailed, and interesting</a:t>
            </a:r>
          </a:p>
          <a:p>
            <a:pPr marL="604519" indent="-302260" lvl="1">
              <a:lnSpc>
                <a:spcPts val="3919"/>
              </a:lnSpc>
              <a:buFont typeface="Arial"/>
              <a:buChar char="•"/>
            </a:pPr>
            <a:r>
              <a:rPr lang="en-US" sz="2799">
                <a:solidFill>
                  <a:srgbClr val="534C57"/>
                </a:solidFill>
                <a:latin typeface="Glacial Indifference"/>
              </a:rPr>
              <a:t>Mundane moments and random thoughts are interesting for both the receiver and sender</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7158143" y="5837675"/>
            <a:ext cx="3420625" cy="3420625"/>
          </a:xfrm>
          <a:custGeom>
            <a:avLst/>
            <a:gdLst/>
            <a:ahLst/>
            <a:cxnLst/>
            <a:rect r="r" b="b" t="t" l="l"/>
            <a:pathLst>
              <a:path h="3420625" w="3420625">
                <a:moveTo>
                  <a:pt x="0" y="0"/>
                </a:moveTo>
                <a:lnTo>
                  <a:pt x="3420625" y="0"/>
                </a:lnTo>
                <a:lnTo>
                  <a:pt x="3420625" y="3420625"/>
                </a:lnTo>
                <a:lnTo>
                  <a:pt x="0" y="3420625"/>
                </a:lnTo>
                <a:lnTo>
                  <a:pt x="0" y="0"/>
                </a:lnTo>
                <a:close/>
              </a:path>
            </a:pathLst>
          </a:custGeom>
          <a:blipFill>
            <a:blip r:embed="rId2"/>
            <a:stretch>
              <a:fillRect l="0" t="0" r="0" b="0"/>
            </a:stretch>
          </a:blipFill>
        </p:spPr>
      </p:sp>
      <p:sp>
        <p:nvSpPr>
          <p:cNvPr name="TextBox 6" id="6"/>
          <p:cNvSpPr txBox="true"/>
          <p:nvPr/>
        </p:nvSpPr>
        <p:spPr>
          <a:xfrm rot="0">
            <a:off x="1243599" y="4377865"/>
            <a:ext cx="15800803"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The idea</a:t>
            </a:r>
            <a:r>
              <a:rPr lang="en-US" sz="3200">
                <a:solidFill>
                  <a:srgbClr val="534C57"/>
                </a:solidFill>
                <a:latin typeface="Glacial Indifference"/>
              </a:rPr>
              <a:t>: Relatives create physical or digital memory boxes containing items of sentimental value or significance and take turns sharing why they entered a certain item.</a:t>
            </a:r>
          </a:p>
        </p:txBody>
      </p:sp>
      <p:sp>
        <p:nvSpPr>
          <p:cNvPr name="TextBox 7" id="7"/>
          <p:cNvSpPr txBox="true"/>
          <p:nvPr/>
        </p:nvSpPr>
        <p:spPr>
          <a:xfrm rot="0">
            <a:off x="5794193" y="857250"/>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2.</a:t>
            </a:r>
          </a:p>
        </p:txBody>
      </p:sp>
      <p:sp>
        <p:nvSpPr>
          <p:cNvPr name="TextBox 8" id="8"/>
          <p:cNvSpPr txBox="true"/>
          <p:nvPr/>
        </p:nvSpPr>
        <p:spPr>
          <a:xfrm rot="0">
            <a:off x="2447639" y="2871926"/>
            <a:ext cx="13392721" cy="1104265"/>
          </a:xfrm>
          <a:prstGeom prst="rect">
            <a:avLst/>
          </a:prstGeom>
        </p:spPr>
        <p:txBody>
          <a:bodyPr anchor="t" rtlCol="false" tIns="0" lIns="0" bIns="0" rIns="0">
            <a:spAutoFit/>
          </a:bodyPr>
          <a:lstStyle/>
          <a:p>
            <a:pPr algn="ctr">
              <a:lnSpc>
                <a:spcPts val="8959"/>
              </a:lnSpc>
            </a:pPr>
            <a:r>
              <a:rPr lang="en-US" sz="6399">
                <a:solidFill>
                  <a:srgbClr val="534C57"/>
                </a:solidFill>
                <a:latin typeface="Glacial Indifference Bold"/>
              </a:rPr>
              <a:t>Family Memory Box</a:t>
            </a:r>
          </a:p>
        </p:txBody>
      </p:sp>
    </p:spTree>
  </p:cSld>
  <p:clrMapOvr>
    <a:masterClrMapping/>
  </p:clrMapOvr>
</p:sld>
</file>

<file path=ppt/slides/slide40.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028700" y="4066740"/>
            <a:ext cx="16273771" cy="2537460"/>
          </a:xfrm>
          <a:prstGeom prst="rect">
            <a:avLst/>
          </a:prstGeom>
        </p:spPr>
        <p:txBody>
          <a:bodyPr anchor="t" rtlCol="false" tIns="0" lIns="0" bIns="0" rIns="0">
            <a:spAutoFit/>
          </a:bodyPr>
          <a:lstStyle/>
          <a:p>
            <a:pPr marL="777238" indent="-388619" lvl="1">
              <a:lnSpc>
                <a:spcPts val="5039"/>
              </a:lnSpc>
              <a:buFont typeface="Arial"/>
              <a:buChar char="•"/>
            </a:pPr>
            <a:r>
              <a:rPr lang="en-US" sz="3599">
                <a:solidFill>
                  <a:srgbClr val="534C57"/>
                </a:solidFill>
                <a:latin typeface="Glacial Indifference"/>
              </a:rPr>
              <a:t>Having a dedicated space for memories enhances the emotional connection to those memories</a:t>
            </a:r>
          </a:p>
          <a:p>
            <a:pPr marL="777238" indent="-388619" lvl="1">
              <a:lnSpc>
                <a:spcPts val="5039"/>
              </a:lnSpc>
              <a:buFont typeface="Arial"/>
              <a:buChar char="•"/>
            </a:pPr>
            <a:r>
              <a:rPr lang="en-US" sz="3599">
                <a:solidFill>
                  <a:srgbClr val="534C57"/>
                </a:solidFill>
                <a:latin typeface="Glacial Indifference"/>
              </a:rPr>
              <a:t>People have moments of significance tied to objects, pictures, or videos</a:t>
            </a:r>
          </a:p>
          <a:p>
            <a:pPr>
              <a:lnSpc>
                <a:spcPts val="5039"/>
              </a:lnSpc>
            </a:pPr>
          </a:p>
        </p:txBody>
      </p:sp>
      <p:sp>
        <p:nvSpPr>
          <p:cNvPr name="TextBox 6" id="6"/>
          <p:cNvSpPr txBox="true"/>
          <p:nvPr/>
        </p:nvSpPr>
        <p:spPr>
          <a:xfrm rot="0">
            <a:off x="5794193" y="2274165"/>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Assumptions</a:t>
            </a:r>
          </a:p>
        </p:txBody>
      </p:sp>
      <p:sp>
        <p:nvSpPr>
          <p:cNvPr name="TextBox 7" id="7"/>
          <p:cNvSpPr txBox="true"/>
          <p:nvPr/>
        </p:nvSpPr>
        <p:spPr>
          <a:xfrm rot="0">
            <a:off x="5794193" y="857250"/>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2.</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11290960" y="5104777"/>
            <a:ext cx="1432229" cy="737598"/>
          </a:xfrm>
          <a:custGeom>
            <a:avLst/>
            <a:gdLst/>
            <a:ahLst/>
            <a:cxnLst/>
            <a:rect r="r" b="b" t="t" l="l"/>
            <a:pathLst>
              <a:path h="737598" w="1432229">
                <a:moveTo>
                  <a:pt x="0" y="0"/>
                </a:moveTo>
                <a:lnTo>
                  <a:pt x="1432229" y="0"/>
                </a:lnTo>
                <a:lnTo>
                  <a:pt x="1432229" y="737598"/>
                </a:lnTo>
                <a:lnTo>
                  <a:pt x="0" y="7375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223406" y="5048912"/>
            <a:ext cx="1432229" cy="737598"/>
          </a:xfrm>
          <a:custGeom>
            <a:avLst/>
            <a:gdLst/>
            <a:ahLst/>
            <a:cxnLst/>
            <a:rect r="r" b="b" t="t" l="l"/>
            <a:pathLst>
              <a:path h="737598" w="1432229">
                <a:moveTo>
                  <a:pt x="0" y="0"/>
                </a:moveTo>
                <a:lnTo>
                  <a:pt x="1432229" y="0"/>
                </a:lnTo>
                <a:lnTo>
                  <a:pt x="1432229" y="737598"/>
                </a:lnTo>
                <a:lnTo>
                  <a:pt x="0" y="7375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448898" y="3086100"/>
            <a:ext cx="3389086" cy="4114800"/>
          </a:xfrm>
          <a:custGeom>
            <a:avLst/>
            <a:gdLst/>
            <a:ahLst/>
            <a:cxnLst/>
            <a:rect r="r" b="b" t="t" l="l"/>
            <a:pathLst>
              <a:path h="4114800" w="3389086">
                <a:moveTo>
                  <a:pt x="0" y="0"/>
                </a:moveTo>
                <a:lnTo>
                  <a:pt x="3389086" y="0"/>
                </a:lnTo>
                <a:lnTo>
                  <a:pt x="338908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6850693" y="3491237"/>
            <a:ext cx="4623531" cy="3964678"/>
          </a:xfrm>
          <a:custGeom>
            <a:avLst/>
            <a:gdLst/>
            <a:ahLst/>
            <a:cxnLst/>
            <a:rect r="r" b="b" t="t" l="l"/>
            <a:pathLst>
              <a:path h="3964678" w="4623531">
                <a:moveTo>
                  <a:pt x="0" y="0"/>
                </a:moveTo>
                <a:lnTo>
                  <a:pt x="4623531" y="0"/>
                </a:lnTo>
                <a:lnTo>
                  <a:pt x="4623531" y="3964678"/>
                </a:lnTo>
                <a:lnTo>
                  <a:pt x="0" y="3964678"/>
                </a:lnTo>
                <a:lnTo>
                  <a:pt x="0" y="0"/>
                </a:lnTo>
                <a:close/>
              </a:path>
            </a:pathLst>
          </a:custGeom>
          <a:blipFill>
            <a:blip r:embed="rId6"/>
            <a:stretch>
              <a:fillRect l="0" t="0" r="0" b="0"/>
            </a:stretch>
          </a:blipFill>
        </p:spPr>
      </p:sp>
      <p:sp>
        <p:nvSpPr>
          <p:cNvPr name="Freeform 9" id="9"/>
          <p:cNvSpPr/>
          <p:nvPr/>
        </p:nvSpPr>
        <p:spPr>
          <a:xfrm flipH="false" flipV="false" rot="0">
            <a:off x="8516065" y="4640991"/>
            <a:ext cx="674567" cy="737598"/>
          </a:xfrm>
          <a:custGeom>
            <a:avLst/>
            <a:gdLst/>
            <a:ahLst/>
            <a:cxnLst/>
            <a:rect r="r" b="b" t="t" l="l"/>
            <a:pathLst>
              <a:path h="737598" w="674567">
                <a:moveTo>
                  <a:pt x="0" y="0"/>
                </a:moveTo>
                <a:lnTo>
                  <a:pt x="674567" y="0"/>
                </a:lnTo>
                <a:lnTo>
                  <a:pt x="674567" y="737597"/>
                </a:lnTo>
                <a:lnTo>
                  <a:pt x="0" y="7375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7926551" y="4987108"/>
            <a:ext cx="762772" cy="678867"/>
          </a:xfrm>
          <a:custGeom>
            <a:avLst/>
            <a:gdLst/>
            <a:ahLst/>
            <a:cxnLst/>
            <a:rect r="r" b="b" t="t" l="l"/>
            <a:pathLst>
              <a:path h="678867" w="762772">
                <a:moveTo>
                  <a:pt x="0" y="0"/>
                </a:moveTo>
                <a:lnTo>
                  <a:pt x="762772" y="0"/>
                </a:lnTo>
                <a:lnTo>
                  <a:pt x="762772" y="678867"/>
                </a:lnTo>
                <a:lnTo>
                  <a:pt x="0" y="67886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9162459" y="5091201"/>
            <a:ext cx="950040" cy="574774"/>
          </a:xfrm>
          <a:custGeom>
            <a:avLst/>
            <a:gdLst/>
            <a:ahLst/>
            <a:cxnLst/>
            <a:rect r="r" b="b" t="t" l="l"/>
            <a:pathLst>
              <a:path h="574774" w="950040">
                <a:moveTo>
                  <a:pt x="0" y="0"/>
                </a:moveTo>
                <a:lnTo>
                  <a:pt x="950040" y="0"/>
                </a:lnTo>
                <a:lnTo>
                  <a:pt x="950040" y="574774"/>
                </a:lnTo>
                <a:lnTo>
                  <a:pt x="0" y="57477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8516065" y="5326542"/>
            <a:ext cx="646393" cy="760463"/>
          </a:xfrm>
          <a:custGeom>
            <a:avLst/>
            <a:gdLst/>
            <a:ahLst/>
            <a:cxnLst/>
            <a:rect r="r" b="b" t="t" l="l"/>
            <a:pathLst>
              <a:path h="760463" w="646393">
                <a:moveTo>
                  <a:pt x="0" y="0"/>
                </a:moveTo>
                <a:lnTo>
                  <a:pt x="646394" y="0"/>
                </a:lnTo>
                <a:lnTo>
                  <a:pt x="646394" y="760463"/>
                </a:lnTo>
                <a:lnTo>
                  <a:pt x="0" y="76046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3" id="13"/>
          <p:cNvSpPr/>
          <p:nvPr/>
        </p:nvSpPr>
        <p:spPr>
          <a:xfrm flipH="false" flipV="false" rot="0">
            <a:off x="13104189" y="3677297"/>
            <a:ext cx="4435621" cy="3298489"/>
          </a:xfrm>
          <a:custGeom>
            <a:avLst/>
            <a:gdLst/>
            <a:ahLst/>
            <a:cxnLst/>
            <a:rect r="r" b="b" t="t" l="l"/>
            <a:pathLst>
              <a:path h="3298489" w="4435621">
                <a:moveTo>
                  <a:pt x="0" y="0"/>
                </a:moveTo>
                <a:lnTo>
                  <a:pt x="4435621" y="0"/>
                </a:lnTo>
                <a:lnTo>
                  <a:pt x="4435621" y="3298489"/>
                </a:lnTo>
                <a:lnTo>
                  <a:pt x="0" y="3298489"/>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14" id="14"/>
          <p:cNvSpPr txBox="true"/>
          <p:nvPr/>
        </p:nvSpPr>
        <p:spPr>
          <a:xfrm rot="0">
            <a:off x="276949" y="1123760"/>
            <a:ext cx="17724577" cy="962660"/>
          </a:xfrm>
          <a:prstGeom prst="rect">
            <a:avLst/>
          </a:prstGeom>
        </p:spPr>
        <p:txBody>
          <a:bodyPr anchor="t" rtlCol="false" tIns="0" lIns="0" bIns="0" rIns="0">
            <a:spAutoFit/>
          </a:bodyPr>
          <a:lstStyle/>
          <a:p>
            <a:pPr algn="ctr">
              <a:lnSpc>
                <a:spcPts val="7840"/>
              </a:lnSpc>
            </a:pPr>
            <a:r>
              <a:rPr lang="en-US" sz="5600">
                <a:solidFill>
                  <a:srgbClr val="534C57"/>
                </a:solidFill>
                <a:latin typeface="Glacial Indifference Bold"/>
              </a:rPr>
              <a:t>Experience Prototype</a:t>
            </a:r>
          </a:p>
        </p:txBody>
      </p:sp>
      <p:sp>
        <p:nvSpPr>
          <p:cNvPr name="TextBox 15" id="15"/>
          <p:cNvSpPr txBox="true"/>
          <p:nvPr/>
        </p:nvSpPr>
        <p:spPr>
          <a:xfrm rot="0">
            <a:off x="6677734" y="7698065"/>
            <a:ext cx="4969448" cy="21240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Bold"/>
              </a:rPr>
              <a:t>they put objects associated with those memories into a box, or other form of compilation</a:t>
            </a:r>
          </a:p>
        </p:txBody>
      </p:sp>
      <p:sp>
        <p:nvSpPr>
          <p:cNvPr name="TextBox 16" id="16"/>
          <p:cNvSpPr txBox="true"/>
          <p:nvPr/>
        </p:nvSpPr>
        <p:spPr>
          <a:xfrm rot="0">
            <a:off x="837872" y="7698065"/>
            <a:ext cx="4611137" cy="21240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Bold"/>
              </a:rPr>
              <a:t>child and grandparent talk about what memories are important to their family</a:t>
            </a:r>
          </a:p>
        </p:txBody>
      </p:sp>
      <p:sp>
        <p:nvSpPr>
          <p:cNvPr name="TextBox 17" id="17"/>
          <p:cNvSpPr txBox="true"/>
          <p:nvPr/>
        </p:nvSpPr>
        <p:spPr>
          <a:xfrm rot="0">
            <a:off x="12876431" y="7698065"/>
            <a:ext cx="4564172" cy="15906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Bold"/>
              </a:rPr>
              <a:t>they go through the collection together with another family member</a:t>
            </a:r>
          </a:p>
        </p:txBody>
      </p:sp>
      <p:sp>
        <p:nvSpPr>
          <p:cNvPr name="TextBox 18" id="18"/>
          <p:cNvSpPr txBox="true"/>
          <p:nvPr/>
        </p:nvSpPr>
        <p:spPr>
          <a:xfrm rot="0">
            <a:off x="5794193" y="603451"/>
            <a:ext cx="6699615" cy="721995"/>
          </a:xfrm>
          <a:prstGeom prst="rect">
            <a:avLst/>
          </a:prstGeom>
        </p:spPr>
        <p:txBody>
          <a:bodyPr anchor="t" rtlCol="false" tIns="0" lIns="0" bIns="0" rIns="0">
            <a:spAutoFit/>
          </a:bodyPr>
          <a:lstStyle/>
          <a:p>
            <a:pPr algn="ctr">
              <a:lnSpc>
                <a:spcPts val="5880"/>
              </a:lnSpc>
            </a:pPr>
            <a:r>
              <a:rPr lang="en-US" sz="4200">
                <a:solidFill>
                  <a:srgbClr val="534C57"/>
                </a:solidFill>
                <a:latin typeface="Glacial Indifference Bold"/>
              </a:rPr>
              <a:t>2.</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sp>
        <p:nvSpPr>
          <p:cNvPr name="Freeform 2" id="2"/>
          <p:cNvSpPr/>
          <p:nvPr/>
        </p:nvSpPr>
        <p:spPr>
          <a:xfrm flipH="false" flipV="false" rot="0">
            <a:off x="7478726" y="2013289"/>
            <a:ext cx="10340732" cy="5696020"/>
          </a:xfrm>
          <a:custGeom>
            <a:avLst/>
            <a:gdLst/>
            <a:ahLst/>
            <a:cxnLst/>
            <a:rect r="r" b="b" t="t" l="l"/>
            <a:pathLst>
              <a:path h="5696020" w="10340732">
                <a:moveTo>
                  <a:pt x="0" y="0"/>
                </a:moveTo>
                <a:lnTo>
                  <a:pt x="10340732" y="0"/>
                </a:lnTo>
                <a:lnTo>
                  <a:pt x="10340732" y="5696020"/>
                </a:lnTo>
                <a:lnTo>
                  <a:pt x="0" y="5696020"/>
                </a:lnTo>
                <a:lnTo>
                  <a:pt x="0" y="0"/>
                </a:lnTo>
                <a:close/>
              </a:path>
            </a:pathLst>
          </a:custGeom>
          <a:blipFill>
            <a:blip r:embed="rId2"/>
            <a:stretch>
              <a:fillRect l="0" t="0" r="0" b="0"/>
            </a:stretch>
          </a:blipFill>
        </p:spPr>
      </p:sp>
      <p:grpSp>
        <p:nvGrpSpPr>
          <p:cNvPr name="Group 3" id="3"/>
          <p:cNvGrpSpPr/>
          <p:nvPr/>
        </p:nvGrpSpPr>
        <p:grpSpPr>
          <a:xfrm rot="0">
            <a:off x="10345530" y="5298407"/>
            <a:ext cx="2696317" cy="736574"/>
            <a:chOff x="0" y="0"/>
            <a:chExt cx="710141" cy="193995"/>
          </a:xfrm>
        </p:grpSpPr>
        <p:sp>
          <p:nvSpPr>
            <p:cNvPr name="Freeform 4" id="4"/>
            <p:cNvSpPr/>
            <p:nvPr/>
          </p:nvSpPr>
          <p:spPr>
            <a:xfrm flipH="false" flipV="false" rot="0">
              <a:off x="0" y="0"/>
              <a:ext cx="710141" cy="193995"/>
            </a:xfrm>
            <a:custGeom>
              <a:avLst/>
              <a:gdLst/>
              <a:ahLst/>
              <a:cxnLst/>
              <a:rect r="r" b="b" t="t" l="l"/>
              <a:pathLst>
                <a:path h="193995" w="710141">
                  <a:moveTo>
                    <a:pt x="0" y="0"/>
                  </a:moveTo>
                  <a:lnTo>
                    <a:pt x="710141" y="0"/>
                  </a:lnTo>
                  <a:lnTo>
                    <a:pt x="710141" y="193995"/>
                  </a:lnTo>
                  <a:lnTo>
                    <a:pt x="0" y="193995"/>
                  </a:lnTo>
                  <a:close/>
                </a:path>
              </a:pathLst>
            </a:custGeom>
            <a:solidFill>
              <a:srgbClr val="242424"/>
            </a:solidFill>
          </p:spPr>
        </p:sp>
        <p:sp>
          <p:nvSpPr>
            <p:cNvPr name="TextBox 5" id="5"/>
            <p:cNvSpPr txBox="true"/>
            <p:nvPr/>
          </p:nvSpPr>
          <p:spPr>
            <a:xfrm>
              <a:off x="0" y="-66675"/>
              <a:ext cx="710141" cy="260670"/>
            </a:xfrm>
            <a:prstGeom prst="rect">
              <a:avLst/>
            </a:prstGeom>
          </p:spPr>
          <p:txBody>
            <a:bodyPr anchor="ctr" rtlCol="false" tIns="50800" lIns="50800" bIns="50800" rIns="50800"/>
            <a:lstStyle/>
            <a:p>
              <a:pPr algn="ctr">
                <a:lnSpc>
                  <a:spcPts val="3000"/>
                </a:lnSpc>
              </a:pPr>
            </a:p>
          </p:txBody>
        </p:sp>
      </p:grpSp>
      <p:sp>
        <p:nvSpPr>
          <p:cNvPr name="TextBox 6" id="6"/>
          <p:cNvSpPr txBox="true"/>
          <p:nvPr/>
        </p:nvSpPr>
        <p:spPr>
          <a:xfrm rot="0">
            <a:off x="10410494" y="7860632"/>
            <a:ext cx="4477196" cy="523875"/>
          </a:xfrm>
          <a:prstGeom prst="rect">
            <a:avLst/>
          </a:prstGeom>
        </p:spPr>
        <p:txBody>
          <a:bodyPr anchor="t" rtlCol="false" tIns="0" lIns="0" bIns="0" rIns="0">
            <a:spAutoFit/>
          </a:bodyPr>
          <a:lstStyle/>
          <a:p>
            <a:pPr algn="ctr">
              <a:lnSpc>
                <a:spcPts val="4200"/>
              </a:lnSpc>
              <a:spcBef>
                <a:spcPct val="0"/>
              </a:spcBef>
            </a:pPr>
            <a:r>
              <a:rPr lang="en-US" sz="3000">
                <a:solidFill>
                  <a:srgbClr val="534C57"/>
                </a:solidFill>
                <a:latin typeface="Glacial Indifference"/>
              </a:rPr>
              <a:t>Sharing Memories Together</a:t>
            </a:r>
          </a:p>
        </p:txBody>
      </p:sp>
      <p:sp>
        <p:nvSpPr>
          <p:cNvPr name="TextBox 7" id="7"/>
          <p:cNvSpPr txBox="true"/>
          <p:nvPr/>
        </p:nvSpPr>
        <p:spPr>
          <a:xfrm rot="0">
            <a:off x="1028700" y="3159017"/>
            <a:ext cx="5854381" cy="3347413"/>
          </a:xfrm>
          <a:prstGeom prst="rect">
            <a:avLst/>
          </a:prstGeom>
        </p:spPr>
        <p:txBody>
          <a:bodyPr anchor="t" rtlCol="false" tIns="0" lIns="0" bIns="0" rIns="0">
            <a:spAutoFit/>
          </a:bodyPr>
          <a:lstStyle/>
          <a:p>
            <a:pPr>
              <a:lnSpc>
                <a:spcPts val="4496"/>
              </a:lnSpc>
              <a:spcBef>
                <a:spcPct val="0"/>
              </a:spcBef>
            </a:pPr>
            <a:r>
              <a:rPr lang="en-US" sz="3212">
                <a:solidFill>
                  <a:srgbClr val="534C57"/>
                </a:solidFill>
                <a:latin typeface="Glacial Indifference Bold"/>
                <a:ea typeface="Glacial Indifference Bold"/>
              </a:rPr>
              <a:t>🧑 Participants: </a:t>
            </a:r>
          </a:p>
          <a:p>
            <a:pPr>
              <a:lnSpc>
                <a:spcPts val="4496"/>
              </a:lnSpc>
              <a:spcBef>
                <a:spcPct val="0"/>
              </a:spcBef>
            </a:pPr>
            <a:r>
              <a:rPr lang="en-US" sz="3212">
                <a:solidFill>
                  <a:srgbClr val="534C57"/>
                </a:solidFill>
                <a:latin typeface="Glacial Indifference"/>
              </a:rPr>
              <a:t>Bridget - Stanford undergrad</a:t>
            </a:r>
          </a:p>
          <a:p>
            <a:pPr>
              <a:lnSpc>
                <a:spcPts val="4496"/>
              </a:lnSpc>
              <a:spcBef>
                <a:spcPct val="0"/>
              </a:spcBef>
            </a:pPr>
            <a:r>
              <a:rPr lang="en-US" sz="3212">
                <a:solidFill>
                  <a:srgbClr val="534C57"/>
                </a:solidFill>
                <a:latin typeface="Glacial Indifference"/>
              </a:rPr>
              <a:t>Bridget grandfather - lives in Palm Springs</a:t>
            </a:r>
          </a:p>
          <a:p>
            <a:pPr>
              <a:lnSpc>
                <a:spcPts val="4496"/>
              </a:lnSpc>
              <a:spcBef>
                <a:spcPct val="0"/>
              </a:spcBef>
            </a:pPr>
            <a:r>
              <a:rPr lang="en-US" sz="3212">
                <a:solidFill>
                  <a:srgbClr val="534C57"/>
                </a:solidFill>
                <a:latin typeface="Glacial Indifference Bold"/>
                <a:ea typeface="Glacial Indifference Bold"/>
              </a:rPr>
              <a:t>🏠 Environment: </a:t>
            </a:r>
            <a:r>
              <a:rPr lang="en-US" sz="3212">
                <a:solidFill>
                  <a:srgbClr val="534C57"/>
                </a:solidFill>
                <a:latin typeface="Glacial Indifference"/>
              </a:rPr>
              <a:t>Zoom due to long distance</a:t>
            </a:r>
          </a:p>
        </p:txBody>
      </p:sp>
      <p:grpSp>
        <p:nvGrpSpPr>
          <p:cNvPr name="Group 8" id="8"/>
          <p:cNvGrpSpPr/>
          <p:nvPr/>
        </p:nvGrpSpPr>
        <p:grpSpPr>
          <a:xfrm rot="0">
            <a:off x="15613338" y="3479803"/>
            <a:ext cx="1765168" cy="185583"/>
            <a:chOff x="0" y="0"/>
            <a:chExt cx="464900" cy="48878"/>
          </a:xfrm>
        </p:grpSpPr>
        <p:sp>
          <p:nvSpPr>
            <p:cNvPr name="Freeform 9" id="9"/>
            <p:cNvSpPr/>
            <p:nvPr/>
          </p:nvSpPr>
          <p:spPr>
            <a:xfrm flipH="false" flipV="false" rot="0">
              <a:off x="0" y="0"/>
              <a:ext cx="464900" cy="48878"/>
            </a:xfrm>
            <a:custGeom>
              <a:avLst/>
              <a:gdLst/>
              <a:ahLst/>
              <a:cxnLst/>
              <a:rect r="r" b="b" t="t" l="l"/>
              <a:pathLst>
                <a:path h="48878" w="464900">
                  <a:moveTo>
                    <a:pt x="0" y="0"/>
                  </a:moveTo>
                  <a:lnTo>
                    <a:pt x="464900" y="0"/>
                  </a:lnTo>
                  <a:lnTo>
                    <a:pt x="464900" y="48878"/>
                  </a:lnTo>
                  <a:lnTo>
                    <a:pt x="0" y="48878"/>
                  </a:lnTo>
                  <a:close/>
                </a:path>
              </a:pathLst>
            </a:custGeom>
            <a:solidFill>
              <a:srgbClr val="FFF7F4"/>
            </a:solidFill>
          </p:spPr>
        </p:sp>
        <p:sp>
          <p:nvSpPr>
            <p:cNvPr name="TextBox 10" id="10"/>
            <p:cNvSpPr txBox="true"/>
            <p:nvPr/>
          </p:nvSpPr>
          <p:spPr>
            <a:xfrm>
              <a:off x="0" y="-66675"/>
              <a:ext cx="464900" cy="115553"/>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15726027" y="3123376"/>
            <a:ext cx="1616252" cy="185583"/>
            <a:chOff x="0" y="0"/>
            <a:chExt cx="425680" cy="48878"/>
          </a:xfrm>
        </p:grpSpPr>
        <p:sp>
          <p:nvSpPr>
            <p:cNvPr name="Freeform 12" id="12"/>
            <p:cNvSpPr/>
            <p:nvPr/>
          </p:nvSpPr>
          <p:spPr>
            <a:xfrm flipH="false" flipV="false" rot="0">
              <a:off x="0" y="0"/>
              <a:ext cx="425679" cy="48878"/>
            </a:xfrm>
            <a:custGeom>
              <a:avLst/>
              <a:gdLst/>
              <a:ahLst/>
              <a:cxnLst/>
              <a:rect r="r" b="b" t="t" l="l"/>
              <a:pathLst>
                <a:path h="48878" w="425679">
                  <a:moveTo>
                    <a:pt x="0" y="0"/>
                  </a:moveTo>
                  <a:lnTo>
                    <a:pt x="425679" y="0"/>
                  </a:lnTo>
                  <a:lnTo>
                    <a:pt x="425679" y="48878"/>
                  </a:lnTo>
                  <a:lnTo>
                    <a:pt x="0" y="48878"/>
                  </a:lnTo>
                  <a:close/>
                </a:path>
              </a:pathLst>
            </a:custGeom>
            <a:solidFill>
              <a:srgbClr val="FFF7F4"/>
            </a:solidFill>
          </p:spPr>
        </p:sp>
        <p:sp>
          <p:nvSpPr>
            <p:cNvPr name="TextBox 13" id="13"/>
            <p:cNvSpPr txBox="true"/>
            <p:nvPr/>
          </p:nvSpPr>
          <p:spPr>
            <a:xfrm>
              <a:off x="0" y="-66675"/>
              <a:ext cx="425680" cy="115553"/>
            </a:xfrm>
            <a:prstGeom prst="rect">
              <a:avLst/>
            </a:prstGeom>
          </p:spPr>
          <p:txBody>
            <a:bodyPr anchor="ctr" rtlCol="false" tIns="50800" lIns="50800" bIns="50800" rIns="50800"/>
            <a:lstStyle/>
            <a:p>
              <a:pPr algn="ctr">
                <a:lnSpc>
                  <a:spcPts val="3000"/>
                </a:lnSpc>
              </a:pPr>
            </a:p>
          </p:txBody>
        </p:sp>
      </p:grpSp>
    </p:spTree>
  </p:cSld>
  <p:clrMapOvr>
    <a:masterClrMapping/>
  </p:clrMapOvr>
</p:sld>
</file>

<file path=ppt/slides/slide43.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24744" cy="6693471"/>
            <a:chOff x="0" y="0"/>
            <a:chExt cx="1270715" cy="1762890"/>
          </a:xfrm>
        </p:grpSpPr>
        <p:sp>
          <p:nvSpPr>
            <p:cNvPr name="Freeform 6" id="6"/>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7" id="7"/>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sp>
        <p:nvSpPr>
          <p:cNvPr name="Freeform 8" id="8"/>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0" id="10"/>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1" id="11"/>
          <p:cNvSpPr txBox="true"/>
          <p:nvPr/>
        </p:nvSpPr>
        <p:spPr>
          <a:xfrm rot="0">
            <a:off x="1232684" y="5076825"/>
            <a:ext cx="4416776" cy="34626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Both were able to come up with meaningful memories to share</a:t>
            </a:r>
          </a:p>
          <a:p>
            <a:pPr marL="604519" indent="-302260" lvl="1">
              <a:lnSpc>
                <a:spcPts val="3919"/>
              </a:lnSpc>
              <a:buFont typeface="Arial"/>
              <a:buChar char="•"/>
            </a:pPr>
            <a:r>
              <a:rPr lang="en-US" sz="2799">
                <a:solidFill>
                  <a:srgbClr val="534C57"/>
                </a:solidFill>
                <a:latin typeface="Glacial Indifference"/>
              </a:rPr>
              <a:t>Sharing brought up emotions of closeness</a:t>
            </a:r>
          </a:p>
          <a:p>
            <a:pPr marL="604519" indent="-302260" lvl="1">
              <a:lnSpc>
                <a:spcPts val="3919"/>
              </a:lnSpc>
              <a:buFont typeface="Arial"/>
              <a:buChar char="•"/>
            </a:pPr>
            <a:r>
              <a:rPr lang="en-US" sz="2799">
                <a:solidFill>
                  <a:srgbClr val="534C57"/>
                </a:solidFill>
                <a:latin typeface="Glacial Indifference"/>
              </a:rPr>
              <a:t>The activity reminded them that they are loved</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24744" cy="6693471"/>
            <a:chOff x="0" y="0"/>
            <a:chExt cx="1270715" cy="1762890"/>
          </a:xfrm>
        </p:grpSpPr>
        <p:sp>
          <p:nvSpPr>
            <p:cNvPr name="Freeform 6" id="6"/>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7" id="7"/>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6731628" y="2564829"/>
            <a:ext cx="4824744" cy="6693471"/>
            <a:chOff x="0" y="0"/>
            <a:chExt cx="1270715" cy="1762890"/>
          </a:xfrm>
        </p:grpSpPr>
        <p:sp>
          <p:nvSpPr>
            <p:cNvPr name="Freeform 9" id="9"/>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10" id="10"/>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sp>
        <p:nvSpPr>
          <p:cNvPr name="Freeform 11" id="11"/>
          <p:cNvSpPr/>
          <p:nvPr/>
        </p:nvSpPr>
        <p:spPr>
          <a:xfrm flipH="false" flipV="false" rot="0">
            <a:off x="14627814" y="2738399"/>
            <a:ext cx="430622" cy="1324992"/>
          </a:xfrm>
          <a:custGeom>
            <a:avLst/>
            <a:gdLst/>
            <a:ahLst/>
            <a:cxnLst/>
            <a:rect r="r" b="b" t="t" l="l"/>
            <a:pathLst>
              <a:path h="1324992" w="430622">
                <a:moveTo>
                  <a:pt x="0" y="0"/>
                </a:moveTo>
                <a:lnTo>
                  <a:pt x="430622" y="0"/>
                </a:lnTo>
                <a:lnTo>
                  <a:pt x="430622" y="1324992"/>
                </a:lnTo>
                <a:lnTo>
                  <a:pt x="0" y="13249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8618336" y="3046232"/>
            <a:ext cx="1051327" cy="1017159"/>
          </a:xfrm>
          <a:custGeom>
            <a:avLst/>
            <a:gdLst/>
            <a:ahLst/>
            <a:cxnLst/>
            <a:rect r="r" b="b" t="t" l="l"/>
            <a:pathLst>
              <a:path h="1017159" w="1051327">
                <a:moveTo>
                  <a:pt x="0" y="0"/>
                </a:moveTo>
                <a:lnTo>
                  <a:pt x="1051328" y="0"/>
                </a:lnTo>
                <a:lnTo>
                  <a:pt x="1051328" y="1017159"/>
                </a:lnTo>
                <a:lnTo>
                  <a:pt x="0" y="1017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5" id="15"/>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6" id="16"/>
          <p:cNvSpPr txBox="true"/>
          <p:nvPr/>
        </p:nvSpPr>
        <p:spPr>
          <a:xfrm rot="0">
            <a:off x="6893574" y="4194321"/>
            <a:ext cx="4491327" cy="497840"/>
          </a:xfrm>
          <a:prstGeom prst="rect">
            <a:avLst/>
          </a:prstGeom>
        </p:spPr>
        <p:txBody>
          <a:bodyPr anchor="t" rtlCol="false" tIns="0" lIns="0" bIns="0" rIns="0">
            <a:spAutoFit/>
          </a:bodyPr>
          <a:lstStyle/>
          <a:p>
            <a:pPr algn="ctr">
              <a:lnSpc>
                <a:spcPts val="4060"/>
              </a:lnSpc>
            </a:pPr>
            <a:r>
              <a:rPr lang="en-US" sz="2900">
                <a:solidFill>
                  <a:srgbClr val="534C57"/>
                </a:solidFill>
                <a:latin typeface="Glacial Indifference Bold"/>
              </a:rPr>
              <a:t>Things that didn’t work...</a:t>
            </a:r>
          </a:p>
        </p:txBody>
      </p:sp>
      <p:sp>
        <p:nvSpPr>
          <p:cNvPr name="TextBox 17" id="17"/>
          <p:cNvSpPr txBox="true"/>
          <p:nvPr/>
        </p:nvSpPr>
        <p:spPr>
          <a:xfrm rot="0">
            <a:off x="6893574" y="5049058"/>
            <a:ext cx="4491327" cy="4105910"/>
          </a:xfrm>
          <a:prstGeom prst="rect">
            <a:avLst/>
          </a:prstGeom>
        </p:spPr>
        <p:txBody>
          <a:bodyPr anchor="t" rtlCol="false" tIns="0" lIns="0" bIns="0" rIns="0">
            <a:spAutoFit/>
          </a:bodyPr>
          <a:lstStyle/>
          <a:p>
            <a:pPr marL="561341" indent="-280670" lvl="1">
              <a:lnSpc>
                <a:spcPts val="3640"/>
              </a:lnSpc>
              <a:buFont typeface="Arial"/>
              <a:buChar char="•"/>
            </a:pPr>
            <a:r>
              <a:rPr lang="en-US" sz="2600">
                <a:solidFill>
                  <a:srgbClr val="534C57"/>
                </a:solidFill>
                <a:latin typeface="Glacial Indifference"/>
              </a:rPr>
              <a:t>It was difficult to have a physical box when users were LD</a:t>
            </a:r>
          </a:p>
          <a:p>
            <a:pPr marL="561341" indent="-280670" lvl="1">
              <a:lnSpc>
                <a:spcPts val="3640"/>
              </a:lnSpc>
              <a:buFont typeface="Arial"/>
              <a:buChar char="•"/>
            </a:pPr>
            <a:r>
              <a:rPr lang="en-US" sz="2600">
                <a:solidFill>
                  <a:srgbClr val="534C57"/>
                </a:solidFill>
                <a:latin typeface="Glacial Indifference"/>
              </a:rPr>
              <a:t>Had connection issues with older relative</a:t>
            </a:r>
          </a:p>
          <a:p>
            <a:pPr marL="561341" indent="-280670" lvl="1">
              <a:lnSpc>
                <a:spcPts val="3640"/>
              </a:lnSpc>
              <a:buFont typeface="Arial"/>
              <a:buChar char="•"/>
            </a:pPr>
            <a:r>
              <a:rPr lang="en-US" sz="2600">
                <a:solidFill>
                  <a:srgbClr val="534C57"/>
                </a:solidFill>
                <a:latin typeface="Glacial Indifference"/>
              </a:rPr>
              <a:t>Some significant things do not have physical manifestations. Some only exist in memory.</a:t>
            </a:r>
          </a:p>
        </p:txBody>
      </p:sp>
      <p:sp>
        <p:nvSpPr>
          <p:cNvPr name="TextBox 18" id="18"/>
          <p:cNvSpPr txBox="true"/>
          <p:nvPr/>
        </p:nvSpPr>
        <p:spPr>
          <a:xfrm rot="0">
            <a:off x="1232684" y="5076825"/>
            <a:ext cx="4416776" cy="34626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Both were able to come up with meaningful memories to share</a:t>
            </a:r>
          </a:p>
          <a:p>
            <a:pPr marL="604519" indent="-302260" lvl="1">
              <a:lnSpc>
                <a:spcPts val="3919"/>
              </a:lnSpc>
              <a:buFont typeface="Arial"/>
              <a:buChar char="•"/>
            </a:pPr>
            <a:r>
              <a:rPr lang="en-US" sz="2799">
                <a:solidFill>
                  <a:srgbClr val="534C57"/>
                </a:solidFill>
                <a:latin typeface="Glacial Indifference"/>
              </a:rPr>
              <a:t>Sharing brought up emotions of closeness</a:t>
            </a:r>
          </a:p>
          <a:p>
            <a:pPr marL="604519" indent="-302260" lvl="1">
              <a:lnSpc>
                <a:spcPts val="3919"/>
              </a:lnSpc>
              <a:buFont typeface="Arial"/>
              <a:buChar char="•"/>
            </a:pPr>
            <a:r>
              <a:rPr lang="en-US" sz="2799">
                <a:solidFill>
                  <a:srgbClr val="534C57"/>
                </a:solidFill>
                <a:latin typeface="Glacial Indifference"/>
              </a:rPr>
              <a:t>The activity reminded them that they are loved</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24744" cy="6693471"/>
            <a:chOff x="0" y="0"/>
            <a:chExt cx="1270715" cy="1762890"/>
          </a:xfrm>
        </p:grpSpPr>
        <p:sp>
          <p:nvSpPr>
            <p:cNvPr name="Freeform 6" id="6"/>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7" id="7"/>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6731628" y="2564829"/>
            <a:ext cx="4824744" cy="6693471"/>
            <a:chOff x="0" y="0"/>
            <a:chExt cx="1270715" cy="1762890"/>
          </a:xfrm>
        </p:grpSpPr>
        <p:sp>
          <p:nvSpPr>
            <p:cNvPr name="Freeform 9" id="9"/>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10" id="10"/>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12426950" y="2564829"/>
            <a:ext cx="4832350" cy="6693471"/>
            <a:chOff x="0" y="0"/>
            <a:chExt cx="1272718" cy="1762890"/>
          </a:xfrm>
        </p:grpSpPr>
        <p:sp>
          <p:nvSpPr>
            <p:cNvPr name="Freeform 12" id="12"/>
            <p:cNvSpPr/>
            <p:nvPr/>
          </p:nvSpPr>
          <p:spPr>
            <a:xfrm flipH="false" flipV="false" rot="0">
              <a:off x="0" y="0"/>
              <a:ext cx="1272718" cy="1762889"/>
            </a:xfrm>
            <a:custGeom>
              <a:avLst/>
              <a:gdLst/>
              <a:ahLst/>
              <a:cxnLst/>
              <a:rect r="r" b="b" t="t" l="l"/>
              <a:pathLst>
                <a:path h="1762889" w="1272718">
                  <a:moveTo>
                    <a:pt x="0" y="0"/>
                  </a:moveTo>
                  <a:lnTo>
                    <a:pt x="1272718" y="0"/>
                  </a:lnTo>
                  <a:lnTo>
                    <a:pt x="1272718" y="1762889"/>
                  </a:lnTo>
                  <a:lnTo>
                    <a:pt x="0" y="1762889"/>
                  </a:lnTo>
                  <a:close/>
                </a:path>
              </a:pathLst>
            </a:custGeom>
            <a:solidFill>
              <a:srgbClr val="C38063">
                <a:alpha val="44706"/>
              </a:srgbClr>
            </a:solidFill>
          </p:spPr>
        </p:sp>
        <p:sp>
          <p:nvSpPr>
            <p:cNvPr name="TextBox 13" id="13"/>
            <p:cNvSpPr txBox="true"/>
            <p:nvPr/>
          </p:nvSpPr>
          <p:spPr>
            <a:xfrm>
              <a:off x="0" y="-66675"/>
              <a:ext cx="1272718" cy="1829565"/>
            </a:xfrm>
            <a:prstGeom prst="rect">
              <a:avLst/>
            </a:prstGeom>
          </p:spPr>
          <p:txBody>
            <a:bodyPr anchor="ctr" rtlCol="false" tIns="50800" lIns="50800" bIns="50800" rIns="50800"/>
            <a:lstStyle/>
            <a:p>
              <a:pPr algn="ctr">
                <a:lnSpc>
                  <a:spcPts val="3000"/>
                </a:lnSpc>
              </a:pPr>
            </a:p>
          </p:txBody>
        </p:sp>
      </p:grpSp>
      <p:sp>
        <p:nvSpPr>
          <p:cNvPr name="Freeform 14" id="14"/>
          <p:cNvSpPr/>
          <p:nvPr/>
        </p:nvSpPr>
        <p:spPr>
          <a:xfrm flipH="false" flipV="false" rot="0">
            <a:off x="14627814" y="2738399"/>
            <a:ext cx="430622" cy="1324992"/>
          </a:xfrm>
          <a:custGeom>
            <a:avLst/>
            <a:gdLst/>
            <a:ahLst/>
            <a:cxnLst/>
            <a:rect r="r" b="b" t="t" l="l"/>
            <a:pathLst>
              <a:path h="1324992" w="430622">
                <a:moveTo>
                  <a:pt x="0" y="0"/>
                </a:moveTo>
                <a:lnTo>
                  <a:pt x="430622" y="0"/>
                </a:lnTo>
                <a:lnTo>
                  <a:pt x="430622" y="1324992"/>
                </a:lnTo>
                <a:lnTo>
                  <a:pt x="0" y="13249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8618336" y="3046232"/>
            <a:ext cx="1051327" cy="1017159"/>
          </a:xfrm>
          <a:custGeom>
            <a:avLst/>
            <a:gdLst/>
            <a:ahLst/>
            <a:cxnLst/>
            <a:rect r="r" b="b" t="t" l="l"/>
            <a:pathLst>
              <a:path h="1017159" w="1051327">
                <a:moveTo>
                  <a:pt x="0" y="0"/>
                </a:moveTo>
                <a:lnTo>
                  <a:pt x="1051328" y="0"/>
                </a:lnTo>
                <a:lnTo>
                  <a:pt x="1051328" y="1017159"/>
                </a:lnTo>
                <a:lnTo>
                  <a:pt x="0" y="1017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8" id="18"/>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9" id="19"/>
          <p:cNvSpPr txBox="true"/>
          <p:nvPr/>
        </p:nvSpPr>
        <p:spPr>
          <a:xfrm rot="0">
            <a:off x="6893574" y="4194321"/>
            <a:ext cx="4491327" cy="497840"/>
          </a:xfrm>
          <a:prstGeom prst="rect">
            <a:avLst/>
          </a:prstGeom>
        </p:spPr>
        <p:txBody>
          <a:bodyPr anchor="t" rtlCol="false" tIns="0" lIns="0" bIns="0" rIns="0">
            <a:spAutoFit/>
          </a:bodyPr>
          <a:lstStyle/>
          <a:p>
            <a:pPr algn="ctr">
              <a:lnSpc>
                <a:spcPts val="4060"/>
              </a:lnSpc>
            </a:pPr>
            <a:r>
              <a:rPr lang="en-US" sz="2900">
                <a:solidFill>
                  <a:srgbClr val="534C57"/>
                </a:solidFill>
                <a:latin typeface="Glacial Indifference Bold"/>
              </a:rPr>
              <a:t>Things that didn’t work...</a:t>
            </a:r>
          </a:p>
        </p:txBody>
      </p:sp>
      <p:sp>
        <p:nvSpPr>
          <p:cNvPr name="TextBox 20" id="20"/>
          <p:cNvSpPr txBox="true"/>
          <p:nvPr/>
        </p:nvSpPr>
        <p:spPr>
          <a:xfrm rot="0">
            <a:off x="12914929" y="4194321"/>
            <a:ext cx="3937658"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Learnings</a:t>
            </a:r>
          </a:p>
        </p:txBody>
      </p:sp>
      <p:sp>
        <p:nvSpPr>
          <p:cNvPr name="TextBox 21" id="21"/>
          <p:cNvSpPr txBox="true"/>
          <p:nvPr/>
        </p:nvSpPr>
        <p:spPr>
          <a:xfrm rot="0">
            <a:off x="6893574" y="5086350"/>
            <a:ext cx="4491327" cy="4105910"/>
          </a:xfrm>
          <a:prstGeom prst="rect">
            <a:avLst/>
          </a:prstGeom>
        </p:spPr>
        <p:txBody>
          <a:bodyPr anchor="t" rtlCol="false" tIns="0" lIns="0" bIns="0" rIns="0">
            <a:spAutoFit/>
          </a:bodyPr>
          <a:lstStyle/>
          <a:p>
            <a:pPr marL="561341" indent="-280670" lvl="1">
              <a:lnSpc>
                <a:spcPts val="3640"/>
              </a:lnSpc>
              <a:buFont typeface="Arial"/>
              <a:buChar char="•"/>
            </a:pPr>
            <a:r>
              <a:rPr lang="en-US" sz="2600">
                <a:solidFill>
                  <a:srgbClr val="534C57"/>
                </a:solidFill>
                <a:latin typeface="Glacial Indifference"/>
              </a:rPr>
              <a:t>It was difficult to have a physical box when users were LD</a:t>
            </a:r>
          </a:p>
          <a:p>
            <a:pPr marL="561341" indent="-280670" lvl="1">
              <a:lnSpc>
                <a:spcPts val="3640"/>
              </a:lnSpc>
              <a:buFont typeface="Arial"/>
              <a:buChar char="•"/>
            </a:pPr>
            <a:r>
              <a:rPr lang="en-US" sz="2600">
                <a:solidFill>
                  <a:srgbClr val="534C57"/>
                </a:solidFill>
                <a:latin typeface="Glacial Indifference"/>
              </a:rPr>
              <a:t>Had connection issues with older relative</a:t>
            </a:r>
          </a:p>
          <a:p>
            <a:pPr marL="561341" indent="-280670" lvl="1">
              <a:lnSpc>
                <a:spcPts val="3640"/>
              </a:lnSpc>
              <a:buFont typeface="Arial"/>
              <a:buChar char="•"/>
            </a:pPr>
            <a:r>
              <a:rPr lang="en-US" sz="2600">
                <a:solidFill>
                  <a:srgbClr val="534C57"/>
                </a:solidFill>
                <a:latin typeface="Glacial Indifference"/>
              </a:rPr>
              <a:t>Some significant things do not have physical manifestations. Some only exist in memory.</a:t>
            </a:r>
          </a:p>
        </p:txBody>
      </p:sp>
      <p:sp>
        <p:nvSpPr>
          <p:cNvPr name="TextBox 22" id="22"/>
          <p:cNvSpPr txBox="true"/>
          <p:nvPr/>
        </p:nvSpPr>
        <p:spPr>
          <a:xfrm rot="0">
            <a:off x="1232684" y="5076825"/>
            <a:ext cx="4416776" cy="34626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Both were able to come up with meaningful memories to share</a:t>
            </a:r>
          </a:p>
          <a:p>
            <a:pPr marL="604519" indent="-302260" lvl="1">
              <a:lnSpc>
                <a:spcPts val="3919"/>
              </a:lnSpc>
              <a:buFont typeface="Arial"/>
              <a:buChar char="•"/>
            </a:pPr>
            <a:r>
              <a:rPr lang="en-US" sz="2799">
                <a:solidFill>
                  <a:srgbClr val="534C57"/>
                </a:solidFill>
                <a:latin typeface="Glacial Indifference"/>
              </a:rPr>
              <a:t>Sharing brought up emotions of closeness</a:t>
            </a:r>
          </a:p>
          <a:p>
            <a:pPr marL="604519" indent="-302260" lvl="1">
              <a:lnSpc>
                <a:spcPts val="3919"/>
              </a:lnSpc>
              <a:buFont typeface="Arial"/>
              <a:buChar char="•"/>
            </a:pPr>
            <a:r>
              <a:rPr lang="en-US" sz="2799">
                <a:solidFill>
                  <a:srgbClr val="534C57"/>
                </a:solidFill>
                <a:latin typeface="Glacial Indifference"/>
              </a:rPr>
              <a:t>The activity reminded them that they are loved</a:t>
            </a:r>
          </a:p>
        </p:txBody>
      </p:sp>
      <p:sp>
        <p:nvSpPr>
          <p:cNvPr name="TextBox 23" id="23"/>
          <p:cNvSpPr txBox="true"/>
          <p:nvPr/>
        </p:nvSpPr>
        <p:spPr>
          <a:xfrm rot="0">
            <a:off x="12638095" y="5086350"/>
            <a:ext cx="4491327" cy="4105910"/>
          </a:xfrm>
          <a:prstGeom prst="rect">
            <a:avLst/>
          </a:prstGeom>
        </p:spPr>
        <p:txBody>
          <a:bodyPr anchor="t" rtlCol="false" tIns="0" lIns="0" bIns="0" rIns="0">
            <a:spAutoFit/>
          </a:bodyPr>
          <a:lstStyle/>
          <a:p>
            <a:pPr marL="561341" indent="-280670" lvl="1">
              <a:lnSpc>
                <a:spcPts val="3640"/>
              </a:lnSpc>
              <a:buFont typeface="Arial"/>
              <a:buChar char="•"/>
            </a:pPr>
            <a:r>
              <a:rPr lang="en-US" sz="2600">
                <a:solidFill>
                  <a:srgbClr val="534C57"/>
                </a:solidFill>
                <a:latin typeface="Glacial Indifference"/>
              </a:rPr>
              <a:t>This prototype was not effective for relatives who are already very close</a:t>
            </a:r>
          </a:p>
          <a:p>
            <a:pPr marL="561341" indent="-280670" lvl="1">
              <a:lnSpc>
                <a:spcPts val="3640"/>
              </a:lnSpc>
              <a:buFont typeface="Arial"/>
              <a:buChar char="•"/>
            </a:pPr>
            <a:r>
              <a:rPr lang="en-US" sz="2600">
                <a:solidFill>
                  <a:srgbClr val="534C57"/>
                </a:solidFill>
                <a:latin typeface="Glacial Indifference"/>
              </a:rPr>
              <a:t>Older relatives feel a greater sense of nostalgia than than the younger relatives because they have more time in their day to reflect</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7650540" y="5934885"/>
            <a:ext cx="2986919" cy="3323415"/>
          </a:xfrm>
          <a:custGeom>
            <a:avLst/>
            <a:gdLst/>
            <a:ahLst/>
            <a:cxnLst/>
            <a:rect r="r" b="b" t="t" l="l"/>
            <a:pathLst>
              <a:path h="3323415" w="2986919">
                <a:moveTo>
                  <a:pt x="0" y="0"/>
                </a:moveTo>
                <a:lnTo>
                  <a:pt x="2986920" y="0"/>
                </a:lnTo>
                <a:lnTo>
                  <a:pt x="2986920" y="3323415"/>
                </a:lnTo>
                <a:lnTo>
                  <a:pt x="0" y="3323415"/>
                </a:lnTo>
                <a:lnTo>
                  <a:pt x="0" y="0"/>
                </a:lnTo>
                <a:close/>
              </a:path>
            </a:pathLst>
          </a:custGeom>
          <a:blipFill>
            <a:blip r:embed="rId2"/>
            <a:stretch>
              <a:fillRect l="0" t="0" r="0" b="0"/>
            </a:stretch>
          </a:blipFill>
        </p:spPr>
      </p:sp>
      <p:sp>
        <p:nvSpPr>
          <p:cNvPr name="TextBox 6" id="6"/>
          <p:cNvSpPr txBox="true"/>
          <p:nvPr/>
        </p:nvSpPr>
        <p:spPr>
          <a:xfrm rot="0">
            <a:off x="1243599" y="4377865"/>
            <a:ext cx="15800803" cy="1099820"/>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The idea</a:t>
            </a:r>
            <a:r>
              <a:rPr lang="en-US" sz="3200">
                <a:solidFill>
                  <a:srgbClr val="534C57"/>
                </a:solidFill>
                <a:latin typeface="Glacial Indifference"/>
              </a:rPr>
              <a:t>: Children and relatives work on a project together, researching and documenting the family's heritage, stories, and traditions.</a:t>
            </a:r>
          </a:p>
        </p:txBody>
      </p:sp>
      <p:sp>
        <p:nvSpPr>
          <p:cNvPr name="TextBox 7" id="7"/>
          <p:cNvSpPr txBox="true"/>
          <p:nvPr/>
        </p:nvSpPr>
        <p:spPr>
          <a:xfrm rot="0">
            <a:off x="5794193" y="857250"/>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3.</a:t>
            </a:r>
          </a:p>
        </p:txBody>
      </p:sp>
      <p:sp>
        <p:nvSpPr>
          <p:cNvPr name="TextBox 8" id="8"/>
          <p:cNvSpPr txBox="true"/>
          <p:nvPr/>
        </p:nvSpPr>
        <p:spPr>
          <a:xfrm rot="0">
            <a:off x="2447639" y="2871926"/>
            <a:ext cx="13392721" cy="1104265"/>
          </a:xfrm>
          <a:prstGeom prst="rect">
            <a:avLst/>
          </a:prstGeom>
        </p:spPr>
        <p:txBody>
          <a:bodyPr anchor="t" rtlCol="false" tIns="0" lIns="0" bIns="0" rIns="0">
            <a:spAutoFit/>
          </a:bodyPr>
          <a:lstStyle/>
          <a:p>
            <a:pPr algn="ctr">
              <a:lnSpc>
                <a:spcPts val="8959"/>
              </a:lnSpc>
            </a:pPr>
            <a:r>
              <a:rPr lang="en-US" sz="6399">
                <a:solidFill>
                  <a:srgbClr val="534C57"/>
                </a:solidFill>
                <a:latin typeface="Glacial Indifference Bold"/>
              </a:rPr>
              <a:t>Family History Project</a:t>
            </a:r>
          </a:p>
        </p:txBody>
      </p:sp>
    </p:spTree>
  </p:cSld>
  <p:clrMapOvr>
    <a:masterClrMapping/>
  </p:clrMapOvr>
</p:sld>
</file>

<file path=ppt/slides/slide48.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7802" y="184730"/>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1028700" y="4066740"/>
            <a:ext cx="16273771" cy="3175635"/>
          </a:xfrm>
          <a:prstGeom prst="rect">
            <a:avLst/>
          </a:prstGeom>
        </p:spPr>
        <p:txBody>
          <a:bodyPr anchor="t" rtlCol="false" tIns="0" lIns="0" bIns="0" rIns="0">
            <a:spAutoFit/>
          </a:bodyPr>
          <a:lstStyle/>
          <a:p>
            <a:pPr marL="777238" indent="-388619" lvl="1">
              <a:lnSpc>
                <a:spcPts val="5039"/>
              </a:lnSpc>
              <a:buFont typeface="Arial"/>
              <a:buChar char="•"/>
            </a:pPr>
            <a:r>
              <a:rPr lang="en-US" sz="3599">
                <a:solidFill>
                  <a:srgbClr val="534C57"/>
                </a:solidFill>
                <a:latin typeface="Glacial Indifference"/>
              </a:rPr>
              <a:t>Children and younger family members have an interest in their family's heritage and history.</a:t>
            </a:r>
          </a:p>
          <a:p>
            <a:pPr marL="777238" indent="-388619" lvl="1">
              <a:lnSpc>
                <a:spcPts val="5039"/>
              </a:lnSpc>
              <a:buFont typeface="Arial"/>
              <a:buChar char="•"/>
            </a:pPr>
            <a:r>
              <a:rPr lang="en-US" sz="3599">
                <a:solidFill>
                  <a:srgbClr val="534C57"/>
                </a:solidFill>
                <a:latin typeface="Glacial Indifference"/>
              </a:rPr>
              <a:t>Children have the capacity to research and document their family history.</a:t>
            </a:r>
          </a:p>
          <a:p>
            <a:pPr marL="777238" indent="-388619" lvl="1">
              <a:lnSpc>
                <a:spcPts val="5039"/>
              </a:lnSpc>
              <a:buFont typeface="Arial"/>
              <a:buChar char="•"/>
            </a:pPr>
            <a:r>
              <a:rPr lang="en-US" sz="3599">
                <a:solidFill>
                  <a:srgbClr val="534C57"/>
                </a:solidFill>
                <a:latin typeface="Glacial Indifference"/>
              </a:rPr>
              <a:t>Children and their relatives will have engaging conversations or interactions upon going through the process of document their family history.</a:t>
            </a:r>
          </a:p>
        </p:txBody>
      </p:sp>
      <p:sp>
        <p:nvSpPr>
          <p:cNvPr name="TextBox 6" id="6"/>
          <p:cNvSpPr txBox="true"/>
          <p:nvPr/>
        </p:nvSpPr>
        <p:spPr>
          <a:xfrm rot="0">
            <a:off x="5794193" y="2274165"/>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Assumptions</a:t>
            </a:r>
          </a:p>
        </p:txBody>
      </p:sp>
      <p:sp>
        <p:nvSpPr>
          <p:cNvPr name="TextBox 7" id="7"/>
          <p:cNvSpPr txBox="true"/>
          <p:nvPr/>
        </p:nvSpPr>
        <p:spPr>
          <a:xfrm rot="0">
            <a:off x="5794193" y="857250"/>
            <a:ext cx="6699615" cy="1387474"/>
          </a:xfrm>
          <a:prstGeom prst="rect">
            <a:avLst/>
          </a:prstGeom>
        </p:spPr>
        <p:txBody>
          <a:bodyPr anchor="t" rtlCol="false" tIns="0" lIns="0" bIns="0" rIns="0">
            <a:spAutoFit/>
          </a:bodyPr>
          <a:lstStyle/>
          <a:p>
            <a:pPr algn="ctr">
              <a:lnSpc>
                <a:spcPts val="11200"/>
              </a:lnSpc>
            </a:pPr>
            <a:r>
              <a:rPr lang="en-US" sz="8000">
                <a:solidFill>
                  <a:srgbClr val="534C57"/>
                </a:solidFill>
                <a:latin typeface="Glacial Indifference Bold"/>
              </a:rPr>
              <a:t>3.</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Freeform 5" id="5"/>
          <p:cNvSpPr/>
          <p:nvPr/>
        </p:nvSpPr>
        <p:spPr>
          <a:xfrm flipH="false" flipV="false" rot="0">
            <a:off x="894437" y="2369554"/>
            <a:ext cx="4536740" cy="3402555"/>
          </a:xfrm>
          <a:custGeom>
            <a:avLst/>
            <a:gdLst/>
            <a:ahLst/>
            <a:cxnLst/>
            <a:rect r="r" b="b" t="t" l="l"/>
            <a:pathLst>
              <a:path h="3402555" w="4536740">
                <a:moveTo>
                  <a:pt x="0" y="0"/>
                </a:moveTo>
                <a:lnTo>
                  <a:pt x="4536740" y="0"/>
                </a:lnTo>
                <a:lnTo>
                  <a:pt x="4536740" y="3402555"/>
                </a:lnTo>
                <a:lnTo>
                  <a:pt x="0" y="3402555"/>
                </a:lnTo>
                <a:lnTo>
                  <a:pt x="0" y="0"/>
                </a:lnTo>
                <a:close/>
              </a:path>
            </a:pathLst>
          </a:custGeom>
          <a:blipFill>
            <a:blip r:embed="rId2"/>
            <a:stretch>
              <a:fillRect l="0" t="0" r="0" b="0"/>
            </a:stretch>
          </a:blipFill>
        </p:spPr>
      </p:sp>
      <p:sp>
        <p:nvSpPr>
          <p:cNvPr name="TextBox 6" id="6"/>
          <p:cNvSpPr txBox="true"/>
          <p:nvPr/>
        </p:nvSpPr>
        <p:spPr>
          <a:xfrm rot="0">
            <a:off x="6176262" y="2784957"/>
            <a:ext cx="4364667" cy="2124075"/>
          </a:xfrm>
          <a:prstGeom prst="rect">
            <a:avLst/>
          </a:prstGeom>
        </p:spPr>
        <p:txBody>
          <a:bodyPr anchor="t" rtlCol="false" tIns="0" lIns="0" bIns="0" rIns="0">
            <a:spAutoFit/>
          </a:bodyPr>
          <a:lstStyle/>
          <a:p>
            <a:pPr>
              <a:lnSpc>
                <a:spcPts val="4200"/>
              </a:lnSpc>
            </a:pPr>
            <a:r>
              <a:rPr lang="en-US" sz="3000">
                <a:solidFill>
                  <a:srgbClr val="534C57"/>
                </a:solidFill>
                <a:latin typeface="Glacial Indifference"/>
              </a:rPr>
              <a:t>Participants</a:t>
            </a:r>
            <a:r>
              <a:rPr lang="en-US" sz="3000">
                <a:solidFill>
                  <a:srgbClr val="534C57"/>
                </a:solidFill>
                <a:latin typeface="Glacial Indifference"/>
              </a:rPr>
              <a:t> are given:</a:t>
            </a:r>
          </a:p>
          <a:p>
            <a:pPr marL="647700" indent="-323850" lvl="1">
              <a:lnSpc>
                <a:spcPts val="4200"/>
              </a:lnSpc>
              <a:buFont typeface="Arial"/>
              <a:buChar char="•"/>
            </a:pPr>
            <a:r>
              <a:rPr lang="en-US" sz="3000">
                <a:solidFill>
                  <a:srgbClr val="534C57"/>
                </a:solidFill>
                <a:latin typeface="Glacial Indifference Bold"/>
              </a:rPr>
              <a:t>a notetaking paper with prompts</a:t>
            </a:r>
          </a:p>
          <a:p>
            <a:pPr marL="647700" indent="-323850" lvl="1">
              <a:lnSpc>
                <a:spcPts val="4200"/>
              </a:lnSpc>
              <a:spcBef>
                <a:spcPct val="0"/>
              </a:spcBef>
              <a:buFont typeface="Arial"/>
              <a:buChar char="•"/>
            </a:pPr>
            <a:r>
              <a:rPr lang="en-US" sz="3000">
                <a:solidFill>
                  <a:srgbClr val="534C57"/>
                </a:solidFill>
                <a:latin typeface="Glacial Indifference Bold"/>
              </a:rPr>
              <a:t>voice memo app</a:t>
            </a:r>
          </a:p>
        </p:txBody>
      </p:sp>
      <p:sp>
        <p:nvSpPr>
          <p:cNvPr name="TextBox 7" id="7"/>
          <p:cNvSpPr txBox="true"/>
          <p:nvPr/>
        </p:nvSpPr>
        <p:spPr>
          <a:xfrm rot="0">
            <a:off x="703786" y="6010275"/>
            <a:ext cx="4918043" cy="3190875"/>
          </a:xfrm>
          <a:prstGeom prst="rect">
            <a:avLst/>
          </a:prstGeom>
        </p:spPr>
        <p:txBody>
          <a:bodyPr anchor="t" rtlCol="false" tIns="0" lIns="0" bIns="0" rIns="0">
            <a:spAutoFit/>
          </a:bodyPr>
          <a:lstStyle/>
          <a:p>
            <a:pPr>
              <a:lnSpc>
                <a:spcPts val="4200"/>
              </a:lnSpc>
            </a:pPr>
            <a:r>
              <a:rPr lang="en-US" sz="3000">
                <a:solidFill>
                  <a:srgbClr val="534C57"/>
                </a:solidFill>
                <a:latin typeface="Glacial Indifference Bold"/>
                <a:ea typeface="Glacial Indifference Bold"/>
              </a:rPr>
              <a:t>🧑 Participants: </a:t>
            </a:r>
          </a:p>
          <a:p>
            <a:pPr marL="647700" indent="-323850" lvl="1">
              <a:lnSpc>
                <a:spcPts val="4200"/>
              </a:lnSpc>
              <a:buFont typeface="Arial"/>
              <a:buChar char="•"/>
            </a:pPr>
            <a:r>
              <a:rPr lang="en-US" sz="3000">
                <a:solidFill>
                  <a:srgbClr val="534C57"/>
                </a:solidFill>
                <a:latin typeface="Glacial Indifference"/>
              </a:rPr>
              <a:t>Lisa - Stanford undergrad</a:t>
            </a:r>
          </a:p>
          <a:p>
            <a:pPr marL="647700" indent="-323850" lvl="1">
              <a:lnSpc>
                <a:spcPts val="4200"/>
              </a:lnSpc>
              <a:buFont typeface="Arial"/>
              <a:buChar char="•"/>
            </a:pPr>
            <a:r>
              <a:rPr lang="en-US" sz="3000">
                <a:solidFill>
                  <a:srgbClr val="534C57"/>
                </a:solidFill>
                <a:latin typeface="Glacial Indifference"/>
              </a:rPr>
              <a:t>Lisa’s grandmother - lives in the Bay Area</a:t>
            </a:r>
          </a:p>
          <a:p>
            <a:pPr>
              <a:lnSpc>
                <a:spcPts val="4200"/>
              </a:lnSpc>
              <a:spcBef>
                <a:spcPct val="0"/>
              </a:spcBef>
            </a:pPr>
            <a:r>
              <a:rPr lang="en-US" sz="3000">
                <a:solidFill>
                  <a:srgbClr val="534C57"/>
                </a:solidFill>
                <a:ea typeface="Glacial Indifference"/>
              </a:rPr>
              <a:t>🏠 </a:t>
            </a:r>
            <a:r>
              <a:rPr lang="en-US" sz="3000">
                <a:solidFill>
                  <a:srgbClr val="534C57"/>
                </a:solidFill>
                <a:latin typeface="Glacial Indifference Bold"/>
              </a:rPr>
              <a:t>Environment</a:t>
            </a:r>
            <a:r>
              <a:rPr lang="en-US" sz="3000">
                <a:solidFill>
                  <a:srgbClr val="534C57"/>
                </a:solidFill>
                <a:latin typeface="Glacial Indifference"/>
              </a:rPr>
              <a:t>: Lisa’s grandmother’s house</a:t>
            </a:r>
          </a:p>
        </p:txBody>
      </p:sp>
      <p:grpSp>
        <p:nvGrpSpPr>
          <p:cNvPr name="Group 8" id="8"/>
          <p:cNvGrpSpPr/>
          <p:nvPr/>
        </p:nvGrpSpPr>
        <p:grpSpPr>
          <a:xfrm rot="0">
            <a:off x="10540929" y="5711064"/>
            <a:ext cx="3287311" cy="2834800"/>
            <a:chOff x="0" y="0"/>
            <a:chExt cx="4383082" cy="3779734"/>
          </a:xfrm>
        </p:grpSpPr>
        <p:sp>
          <p:nvSpPr>
            <p:cNvPr name="Freeform 9" id="9"/>
            <p:cNvSpPr/>
            <p:nvPr/>
          </p:nvSpPr>
          <p:spPr>
            <a:xfrm flipH="false" flipV="false" rot="0">
              <a:off x="0" y="0"/>
              <a:ext cx="4383082" cy="3779734"/>
            </a:xfrm>
            <a:custGeom>
              <a:avLst/>
              <a:gdLst/>
              <a:ahLst/>
              <a:cxnLst/>
              <a:rect r="r" b="b" t="t" l="l"/>
              <a:pathLst>
                <a:path h="3779734" w="4383082">
                  <a:moveTo>
                    <a:pt x="0" y="0"/>
                  </a:moveTo>
                  <a:lnTo>
                    <a:pt x="4383082" y="0"/>
                  </a:lnTo>
                  <a:lnTo>
                    <a:pt x="4383082" y="3779734"/>
                  </a:lnTo>
                  <a:lnTo>
                    <a:pt x="0" y="3779734"/>
                  </a:lnTo>
                  <a:lnTo>
                    <a:pt x="0" y="0"/>
                  </a:lnTo>
                  <a:close/>
                </a:path>
              </a:pathLst>
            </a:custGeom>
            <a:blipFill>
              <a:blip r:embed="rId3"/>
              <a:stretch>
                <a:fillRect l="0" t="0" r="0" b="-15962"/>
              </a:stretch>
            </a:blipFill>
          </p:spPr>
        </p:sp>
        <p:grpSp>
          <p:nvGrpSpPr>
            <p:cNvPr name="Group 10" id="10"/>
            <p:cNvGrpSpPr/>
            <p:nvPr/>
          </p:nvGrpSpPr>
          <p:grpSpPr>
            <a:xfrm rot="1441569">
              <a:off x="1232928" y="1543452"/>
              <a:ext cx="221209" cy="692152"/>
              <a:chOff x="0" y="0"/>
              <a:chExt cx="259768" cy="812800"/>
            </a:xfrm>
          </p:grpSpPr>
          <p:sp>
            <p:nvSpPr>
              <p:cNvPr name="Freeform 11" id="11"/>
              <p:cNvSpPr/>
              <p:nvPr/>
            </p:nvSpPr>
            <p:spPr>
              <a:xfrm flipH="false" flipV="false" rot="0">
                <a:off x="0" y="0"/>
                <a:ext cx="259768" cy="812800"/>
              </a:xfrm>
              <a:custGeom>
                <a:avLst/>
                <a:gdLst/>
                <a:ahLst/>
                <a:cxnLst/>
                <a:rect r="r" b="b" t="t" l="l"/>
                <a:pathLst>
                  <a:path h="812800" w="259768">
                    <a:moveTo>
                      <a:pt x="129884" y="0"/>
                    </a:moveTo>
                    <a:cubicBezTo>
                      <a:pt x="58151" y="0"/>
                      <a:pt x="0" y="181951"/>
                      <a:pt x="0" y="406400"/>
                    </a:cubicBezTo>
                    <a:cubicBezTo>
                      <a:pt x="0" y="630849"/>
                      <a:pt x="58151" y="812800"/>
                      <a:pt x="129884" y="812800"/>
                    </a:cubicBezTo>
                    <a:cubicBezTo>
                      <a:pt x="201617" y="812800"/>
                      <a:pt x="259768" y="630849"/>
                      <a:pt x="259768" y="406400"/>
                    </a:cubicBezTo>
                    <a:cubicBezTo>
                      <a:pt x="259768" y="181951"/>
                      <a:pt x="201617" y="0"/>
                      <a:pt x="129884" y="0"/>
                    </a:cubicBezTo>
                    <a:close/>
                  </a:path>
                </a:pathLst>
              </a:custGeom>
              <a:solidFill>
                <a:srgbClr val="EBB39B">
                  <a:alpha val="88627"/>
                </a:srgbClr>
              </a:solidFill>
            </p:spPr>
          </p:sp>
          <p:sp>
            <p:nvSpPr>
              <p:cNvPr name="TextBox 12" id="12"/>
              <p:cNvSpPr txBox="true"/>
              <p:nvPr/>
            </p:nvSpPr>
            <p:spPr>
              <a:xfrm>
                <a:off x="24353" y="9525"/>
                <a:ext cx="211062" cy="727075"/>
              </a:xfrm>
              <a:prstGeom prst="rect">
                <a:avLst/>
              </a:prstGeom>
            </p:spPr>
            <p:txBody>
              <a:bodyPr anchor="ctr" rtlCol="false" tIns="50800" lIns="50800" bIns="50800" rIns="50800"/>
              <a:lstStyle/>
              <a:p>
                <a:pPr algn="ctr">
                  <a:lnSpc>
                    <a:spcPts val="3000"/>
                  </a:lnSpc>
                </a:pPr>
              </a:p>
            </p:txBody>
          </p:sp>
        </p:grpSp>
        <p:grpSp>
          <p:nvGrpSpPr>
            <p:cNvPr name="Group 13" id="13"/>
            <p:cNvGrpSpPr/>
            <p:nvPr/>
          </p:nvGrpSpPr>
          <p:grpSpPr>
            <a:xfrm rot="939531">
              <a:off x="2763114" y="1379575"/>
              <a:ext cx="577761" cy="632903"/>
              <a:chOff x="0" y="0"/>
              <a:chExt cx="741984" cy="812800"/>
            </a:xfrm>
          </p:grpSpPr>
          <p:sp>
            <p:nvSpPr>
              <p:cNvPr name="Freeform 14" id="14"/>
              <p:cNvSpPr/>
              <p:nvPr/>
            </p:nvSpPr>
            <p:spPr>
              <a:xfrm flipH="false" flipV="false" rot="0">
                <a:off x="0" y="0"/>
                <a:ext cx="741984" cy="812800"/>
              </a:xfrm>
              <a:custGeom>
                <a:avLst/>
                <a:gdLst/>
                <a:ahLst/>
                <a:cxnLst/>
                <a:rect r="r" b="b" t="t" l="l"/>
                <a:pathLst>
                  <a:path h="812800" w="741984">
                    <a:moveTo>
                      <a:pt x="370992" y="0"/>
                    </a:moveTo>
                    <a:cubicBezTo>
                      <a:pt x="166099" y="0"/>
                      <a:pt x="0" y="181951"/>
                      <a:pt x="0" y="406400"/>
                    </a:cubicBezTo>
                    <a:cubicBezTo>
                      <a:pt x="0" y="630849"/>
                      <a:pt x="166099" y="812800"/>
                      <a:pt x="370992" y="812800"/>
                    </a:cubicBezTo>
                    <a:cubicBezTo>
                      <a:pt x="575885" y="812800"/>
                      <a:pt x="741984" y="630849"/>
                      <a:pt x="741984" y="406400"/>
                    </a:cubicBezTo>
                    <a:cubicBezTo>
                      <a:pt x="741984" y="181951"/>
                      <a:pt x="575885" y="0"/>
                      <a:pt x="370992" y="0"/>
                    </a:cubicBezTo>
                    <a:close/>
                  </a:path>
                </a:pathLst>
              </a:custGeom>
              <a:solidFill>
                <a:srgbClr val="D6A089">
                  <a:alpha val="88627"/>
                </a:srgbClr>
              </a:solidFill>
            </p:spPr>
          </p:sp>
          <p:sp>
            <p:nvSpPr>
              <p:cNvPr name="TextBox 15" id="15"/>
              <p:cNvSpPr txBox="true"/>
              <p:nvPr/>
            </p:nvSpPr>
            <p:spPr>
              <a:xfrm>
                <a:off x="69561" y="9525"/>
                <a:ext cx="602862" cy="727075"/>
              </a:xfrm>
              <a:prstGeom prst="rect">
                <a:avLst/>
              </a:prstGeom>
            </p:spPr>
            <p:txBody>
              <a:bodyPr anchor="ctr" rtlCol="false" tIns="50800" lIns="50800" bIns="50800" rIns="50800"/>
              <a:lstStyle/>
              <a:p>
                <a:pPr algn="ctr">
                  <a:lnSpc>
                    <a:spcPts val="3000"/>
                  </a:lnSpc>
                </a:pPr>
              </a:p>
            </p:txBody>
          </p:sp>
        </p:grpSp>
      </p:grpSp>
      <p:grpSp>
        <p:nvGrpSpPr>
          <p:cNvPr name="Group 16" id="16"/>
          <p:cNvGrpSpPr/>
          <p:nvPr/>
        </p:nvGrpSpPr>
        <p:grpSpPr>
          <a:xfrm rot="0">
            <a:off x="6176262" y="5625339"/>
            <a:ext cx="2619191" cy="3424651"/>
            <a:chOff x="0" y="0"/>
            <a:chExt cx="689828" cy="901966"/>
          </a:xfrm>
        </p:grpSpPr>
        <p:sp>
          <p:nvSpPr>
            <p:cNvPr name="Freeform 17" id="17"/>
            <p:cNvSpPr/>
            <p:nvPr/>
          </p:nvSpPr>
          <p:spPr>
            <a:xfrm flipH="false" flipV="false" rot="0">
              <a:off x="0" y="0"/>
              <a:ext cx="689828" cy="901966"/>
            </a:xfrm>
            <a:custGeom>
              <a:avLst/>
              <a:gdLst/>
              <a:ahLst/>
              <a:cxnLst/>
              <a:rect r="r" b="b" t="t" l="l"/>
              <a:pathLst>
                <a:path h="901966" w="689828">
                  <a:moveTo>
                    <a:pt x="0" y="0"/>
                  </a:moveTo>
                  <a:lnTo>
                    <a:pt x="689828" y="0"/>
                  </a:lnTo>
                  <a:lnTo>
                    <a:pt x="689828" y="901966"/>
                  </a:lnTo>
                  <a:lnTo>
                    <a:pt x="0" y="901966"/>
                  </a:lnTo>
                  <a:close/>
                </a:path>
              </a:pathLst>
            </a:custGeom>
            <a:solidFill>
              <a:srgbClr val="FFFFFF"/>
            </a:solidFill>
          </p:spPr>
        </p:sp>
        <p:sp>
          <p:nvSpPr>
            <p:cNvPr name="TextBox 18" id="18"/>
            <p:cNvSpPr txBox="true"/>
            <p:nvPr/>
          </p:nvSpPr>
          <p:spPr>
            <a:xfrm>
              <a:off x="0" y="-47625"/>
              <a:ext cx="689828" cy="949591"/>
            </a:xfrm>
            <a:prstGeom prst="rect">
              <a:avLst/>
            </a:prstGeom>
          </p:spPr>
          <p:txBody>
            <a:bodyPr anchor="t" rtlCol="false" tIns="50800" lIns="50800" bIns="50800" rIns="50800"/>
            <a:lstStyle/>
            <a:p>
              <a:pPr>
                <a:lnSpc>
                  <a:spcPts val="1950"/>
                </a:lnSpc>
              </a:pPr>
              <a:r>
                <a:rPr lang="en-US" sz="1300">
                  <a:solidFill>
                    <a:srgbClr val="000000"/>
                  </a:solidFill>
                  <a:latin typeface="Aileron"/>
                </a:rPr>
                <a:t>What is an interesting part of your family history?</a:t>
              </a:r>
            </a:p>
            <a:p>
              <a:pPr>
                <a:lnSpc>
                  <a:spcPts val="1950"/>
                </a:lnSpc>
              </a:pPr>
            </a:p>
            <a:p>
              <a:pPr>
                <a:lnSpc>
                  <a:spcPts val="1950"/>
                </a:lnSpc>
              </a:pPr>
            </a:p>
            <a:p>
              <a:pPr>
                <a:lnSpc>
                  <a:spcPts val="1950"/>
                </a:lnSpc>
              </a:pPr>
              <a:r>
                <a:rPr lang="en-US" sz="1300">
                  <a:solidFill>
                    <a:srgbClr val="000000"/>
                  </a:solidFill>
                  <a:latin typeface="Aileron"/>
                </a:rPr>
                <a:t>______________________________</a:t>
              </a:r>
            </a:p>
            <a:p>
              <a:pPr>
                <a:lnSpc>
                  <a:spcPts val="1950"/>
                </a:lnSpc>
              </a:pPr>
              <a:r>
                <a:rPr lang="en-US" sz="1300">
                  <a:solidFill>
                    <a:srgbClr val="000000"/>
                  </a:solidFill>
                  <a:latin typeface="Aileron"/>
                </a:rPr>
                <a:t>What traditions do we celebrate as a family?</a:t>
              </a:r>
            </a:p>
            <a:p>
              <a:pPr>
                <a:lnSpc>
                  <a:spcPts val="1950"/>
                </a:lnSpc>
              </a:pPr>
            </a:p>
            <a:p>
              <a:pPr>
                <a:lnSpc>
                  <a:spcPts val="1950"/>
                </a:lnSpc>
              </a:pPr>
            </a:p>
            <a:p>
              <a:pPr>
                <a:lnSpc>
                  <a:spcPts val="1950"/>
                </a:lnSpc>
              </a:pPr>
              <a:r>
                <a:rPr lang="en-US" sz="1300">
                  <a:solidFill>
                    <a:srgbClr val="000000"/>
                  </a:solidFill>
                  <a:latin typeface="Aileron"/>
                </a:rPr>
                <a:t>____________________________</a:t>
              </a:r>
            </a:p>
            <a:p>
              <a:pPr>
                <a:lnSpc>
                  <a:spcPts val="1950"/>
                </a:lnSpc>
              </a:pPr>
              <a:r>
                <a:rPr lang="en-US" sz="1300">
                  <a:solidFill>
                    <a:srgbClr val="000000"/>
                  </a:solidFill>
                  <a:latin typeface="Aileron"/>
                </a:rPr>
                <a:t>Can you describe one of your childhood memories</a:t>
              </a:r>
            </a:p>
          </p:txBody>
        </p:sp>
      </p:grpSp>
      <p:sp>
        <p:nvSpPr>
          <p:cNvPr name="Freeform 19" id="19"/>
          <p:cNvSpPr/>
          <p:nvPr/>
        </p:nvSpPr>
        <p:spPr>
          <a:xfrm flipH="false" flipV="false" rot="-2274596">
            <a:off x="14924811" y="6330461"/>
            <a:ext cx="3088973" cy="1803249"/>
          </a:xfrm>
          <a:custGeom>
            <a:avLst/>
            <a:gdLst/>
            <a:ahLst/>
            <a:cxnLst/>
            <a:rect r="r" b="b" t="t" l="l"/>
            <a:pathLst>
              <a:path h="1803249" w="3088973">
                <a:moveTo>
                  <a:pt x="0" y="0"/>
                </a:moveTo>
                <a:lnTo>
                  <a:pt x="3088974" y="0"/>
                </a:lnTo>
                <a:lnTo>
                  <a:pt x="3088974" y="1803249"/>
                </a:lnTo>
                <a:lnTo>
                  <a:pt x="0" y="1803249"/>
                </a:lnTo>
                <a:lnTo>
                  <a:pt x="0" y="0"/>
                </a:lnTo>
                <a:close/>
              </a:path>
            </a:pathLst>
          </a:custGeom>
          <a:blipFill>
            <a:blip r:embed="rId4"/>
            <a:stretch>
              <a:fillRect l="0" t="0" r="0" b="0"/>
            </a:stretch>
          </a:blipFill>
        </p:spPr>
      </p:sp>
      <p:sp>
        <p:nvSpPr>
          <p:cNvPr name="Freeform 20" id="20"/>
          <p:cNvSpPr/>
          <p:nvPr/>
        </p:nvSpPr>
        <p:spPr>
          <a:xfrm flipH="false" flipV="false" rot="0">
            <a:off x="8418867" y="7817559"/>
            <a:ext cx="1440741" cy="1440741"/>
          </a:xfrm>
          <a:custGeom>
            <a:avLst/>
            <a:gdLst/>
            <a:ahLst/>
            <a:cxnLst/>
            <a:rect r="r" b="b" t="t" l="l"/>
            <a:pathLst>
              <a:path h="1440741" w="1440741">
                <a:moveTo>
                  <a:pt x="0" y="0"/>
                </a:moveTo>
                <a:lnTo>
                  <a:pt x="1440741" y="0"/>
                </a:lnTo>
                <a:lnTo>
                  <a:pt x="1440741" y="1440741"/>
                </a:lnTo>
                <a:lnTo>
                  <a:pt x="0" y="1440741"/>
                </a:lnTo>
                <a:lnTo>
                  <a:pt x="0" y="0"/>
                </a:lnTo>
                <a:close/>
              </a:path>
            </a:pathLst>
          </a:custGeom>
          <a:blipFill>
            <a:blip r:embed="rId5"/>
            <a:stretch>
              <a:fillRect l="0" t="0" r="0" b="0"/>
            </a:stretch>
          </a:blipFill>
        </p:spPr>
      </p:sp>
      <p:sp>
        <p:nvSpPr>
          <p:cNvPr name="TextBox 21" id="21"/>
          <p:cNvSpPr txBox="true"/>
          <p:nvPr/>
        </p:nvSpPr>
        <p:spPr>
          <a:xfrm rot="0">
            <a:off x="281712" y="1025894"/>
            <a:ext cx="17724577" cy="962660"/>
          </a:xfrm>
          <a:prstGeom prst="rect">
            <a:avLst/>
          </a:prstGeom>
        </p:spPr>
        <p:txBody>
          <a:bodyPr anchor="t" rtlCol="false" tIns="0" lIns="0" bIns="0" rIns="0">
            <a:spAutoFit/>
          </a:bodyPr>
          <a:lstStyle/>
          <a:p>
            <a:pPr algn="ctr">
              <a:lnSpc>
                <a:spcPts val="7840"/>
              </a:lnSpc>
            </a:pPr>
            <a:r>
              <a:rPr lang="en-US" sz="5600">
                <a:solidFill>
                  <a:srgbClr val="534C57"/>
                </a:solidFill>
                <a:latin typeface="Glacial Indifference Bold"/>
              </a:rPr>
              <a:t>Experience Prototype</a:t>
            </a:r>
          </a:p>
        </p:txBody>
      </p:sp>
      <p:sp>
        <p:nvSpPr>
          <p:cNvPr name="TextBox 22" id="22"/>
          <p:cNvSpPr txBox="true"/>
          <p:nvPr/>
        </p:nvSpPr>
        <p:spPr>
          <a:xfrm rot="0">
            <a:off x="5798955" y="505585"/>
            <a:ext cx="6699615" cy="721995"/>
          </a:xfrm>
          <a:prstGeom prst="rect">
            <a:avLst/>
          </a:prstGeom>
        </p:spPr>
        <p:txBody>
          <a:bodyPr anchor="t" rtlCol="false" tIns="0" lIns="0" bIns="0" rIns="0">
            <a:spAutoFit/>
          </a:bodyPr>
          <a:lstStyle/>
          <a:p>
            <a:pPr algn="ctr">
              <a:lnSpc>
                <a:spcPts val="5880"/>
              </a:lnSpc>
            </a:pPr>
            <a:r>
              <a:rPr lang="en-US" sz="4200">
                <a:solidFill>
                  <a:srgbClr val="534C57"/>
                </a:solidFill>
                <a:latin typeface="Glacial Indifference Bold"/>
              </a:rPr>
              <a:t>3.</a:t>
            </a:r>
          </a:p>
        </p:txBody>
      </p:sp>
      <p:sp>
        <p:nvSpPr>
          <p:cNvPr name="TextBox 23" id="23"/>
          <p:cNvSpPr txBox="true"/>
          <p:nvPr/>
        </p:nvSpPr>
        <p:spPr>
          <a:xfrm rot="0">
            <a:off x="11660542" y="3051657"/>
            <a:ext cx="5726126" cy="1590675"/>
          </a:xfrm>
          <a:prstGeom prst="rect">
            <a:avLst/>
          </a:prstGeom>
        </p:spPr>
        <p:txBody>
          <a:bodyPr anchor="t" rtlCol="false" tIns="0" lIns="0" bIns="0" rIns="0">
            <a:spAutoFit/>
          </a:bodyPr>
          <a:lstStyle/>
          <a:p>
            <a:pPr>
              <a:lnSpc>
                <a:spcPts val="4200"/>
              </a:lnSpc>
              <a:spcBef>
                <a:spcPct val="0"/>
              </a:spcBef>
            </a:pPr>
            <a:r>
              <a:rPr lang="en-US" sz="3000">
                <a:solidFill>
                  <a:srgbClr val="534C57"/>
                </a:solidFill>
                <a:latin typeface="Glacial Indifference"/>
              </a:rPr>
              <a:t>They go through the prompts on the paper together and take notes/voice record their answers.</a:t>
            </a:r>
          </a:p>
        </p:txBody>
      </p:sp>
      <p:sp>
        <p:nvSpPr>
          <p:cNvPr name="Freeform 24" id="24"/>
          <p:cNvSpPr/>
          <p:nvPr/>
        </p:nvSpPr>
        <p:spPr>
          <a:xfrm flipH="false" flipV="false" rot="0">
            <a:off x="8952077" y="6759665"/>
            <a:ext cx="1432229" cy="737598"/>
          </a:xfrm>
          <a:custGeom>
            <a:avLst/>
            <a:gdLst/>
            <a:ahLst/>
            <a:cxnLst/>
            <a:rect r="r" b="b" t="t" l="l"/>
            <a:pathLst>
              <a:path h="737598" w="1432229">
                <a:moveTo>
                  <a:pt x="0" y="0"/>
                </a:moveTo>
                <a:lnTo>
                  <a:pt x="1432228" y="0"/>
                </a:lnTo>
                <a:lnTo>
                  <a:pt x="1432228" y="737598"/>
                </a:lnTo>
                <a:lnTo>
                  <a:pt x="0" y="7375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5" id="25"/>
          <p:cNvSpPr/>
          <p:nvPr/>
        </p:nvSpPr>
        <p:spPr>
          <a:xfrm flipH="false" flipV="false" rot="0">
            <a:off x="13980640" y="6818640"/>
            <a:ext cx="1432229" cy="737598"/>
          </a:xfrm>
          <a:custGeom>
            <a:avLst/>
            <a:gdLst/>
            <a:ahLst/>
            <a:cxnLst/>
            <a:rect r="r" b="b" t="t" l="l"/>
            <a:pathLst>
              <a:path h="737598" w="1432229">
                <a:moveTo>
                  <a:pt x="0" y="0"/>
                </a:moveTo>
                <a:lnTo>
                  <a:pt x="1432229" y="0"/>
                </a:lnTo>
                <a:lnTo>
                  <a:pt x="1432229" y="737598"/>
                </a:lnTo>
                <a:lnTo>
                  <a:pt x="0" y="7375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6" id="26"/>
          <p:cNvSpPr txBox="true"/>
          <p:nvPr/>
        </p:nvSpPr>
        <p:spPr>
          <a:xfrm rot="0">
            <a:off x="14346631" y="8873364"/>
            <a:ext cx="3040038" cy="198120"/>
          </a:xfrm>
          <a:prstGeom prst="rect">
            <a:avLst/>
          </a:prstGeom>
        </p:spPr>
        <p:txBody>
          <a:bodyPr anchor="t" rtlCol="false" tIns="0" lIns="0" bIns="0" rIns="0">
            <a:spAutoFit/>
          </a:bodyPr>
          <a:lstStyle/>
          <a:p>
            <a:pPr algn="ctr">
              <a:lnSpc>
                <a:spcPts val="1679"/>
              </a:lnSpc>
            </a:pPr>
            <a:r>
              <a:rPr lang="en-US" sz="1200">
                <a:solidFill>
                  <a:srgbClr val="534C57"/>
                </a:solidFill>
                <a:latin typeface="Canva Sans"/>
              </a:rPr>
              <a:t>*faces blurred for privacy of participants </a:t>
            </a:r>
          </a:p>
        </p:txBody>
      </p:sp>
    </p:spTree>
  </p:cSld>
  <p:clrMapOvr>
    <a:masterClrMapping/>
  </p:clrMapOvr>
</p:sld>
</file>

<file path=ppt/slides/slide50.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sp>
        <p:nvSpPr>
          <p:cNvPr name="TextBox 5" id="5"/>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24744" cy="6693471"/>
            <a:chOff x="0" y="0"/>
            <a:chExt cx="1270715" cy="1762890"/>
          </a:xfrm>
        </p:grpSpPr>
        <p:sp>
          <p:nvSpPr>
            <p:cNvPr name="Freeform 6" id="6"/>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7" id="7"/>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sp>
        <p:nvSpPr>
          <p:cNvPr name="Freeform 8" id="8"/>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0" id="10"/>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1" id="11"/>
          <p:cNvSpPr txBox="true"/>
          <p:nvPr/>
        </p:nvSpPr>
        <p:spPr>
          <a:xfrm rot="0">
            <a:off x="1028700" y="4877850"/>
            <a:ext cx="4824744" cy="39579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Stories that Lisa had never heard before (like her grandmother’s childhood during WWII) were shared.</a:t>
            </a:r>
          </a:p>
          <a:p>
            <a:pPr marL="604519" indent="-302260" lvl="1">
              <a:lnSpc>
                <a:spcPts val="3919"/>
              </a:lnSpc>
              <a:buFont typeface="Arial"/>
              <a:buChar char="•"/>
            </a:pPr>
            <a:r>
              <a:rPr lang="en-US" sz="2799">
                <a:solidFill>
                  <a:srgbClr val="534C57"/>
                </a:solidFill>
                <a:latin typeface="Glacial Indifference"/>
              </a:rPr>
              <a:t>Lisa felt like she grew closer to her grandmother.</a:t>
            </a:r>
          </a:p>
          <a:p>
            <a:pPr marL="604519" indent="-302260" lvl="1">
              <a:lnSpc>
                <a:spcPts val="3919"/>
              </a:lnSpc>
              <a:buFont typeface="Arial"/>
              <a:buChar char="•"/>
            </a:pPr>
            <a:r>
              <a:rPr lang="en-US" sz="2799">
                <a:solidFill>
                  <a:srgbClr val="534C57"/>
                </a:solidFill>
                <a:latin typeface="Glacial Indifference"/>
              </a:rPr>
              <a:t>Lisa liked having these notes to look back on.</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24744" cy="6693471"/>
            <a:chOff x="0" y="0"/>
            <a:chExt cx="1270715" cy="1762890"/>
          </a:xfrm>
        </p:grpSpPr>
        <p:sp>
          <p:nvSpPr>
            <p:cNvPr name="Freeform 6" id="6"/>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7" id="7"/>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6731628" y="2564829"/>
            <a:ext cx="4824744" cy="6693471"/>
            <a:chOff x="0" y="0"/>
            <a:chExt cx="1270715" cy="1762890"/>
          </a:xfrm>
        </p:grpSpPr>
        <p:sp>
          <p:nvSpPr>
            <p:cNvPr name="Freeform 9" id="9"/>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10" id="10"/>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sp>
        <p:nvSpPr>
          <p:cNvPr name="Freeform 11" id="11"/>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8618336" y="3046232"/>
            <a:ext cx="1051327" cy="1017159"/>
          </a:xfrm>
          <a:custGeom>
            <a:avLst/>
            <a:gdLst/>
            <a:ahLst/>
            <a:cxnLst/>
            <a:rect r="r" b="b" t="t" l="l"/>
            <a:pathLst>
              <a:path h="1017159" w="1051327">
                <a:moveTo>
                  <a:pt x="0" y="0"/>
                </a:moveTo>
                <a:lnTo>
                  <a:pt x="1051328" y="0"/>
                </a:lnTo>
                <a:lnTo>
                  <a:pt x="1051328" y="1017159"/>
                </a:lnTo>
                <a:lnTo>
                  <a:pt x="0" y="10171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4" id="14"/>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5" id="15"/>
          <p:cNvSpPr txBox="true"/>
          <p:nvPr/>
        </p:nvSpPr>
        <p:spPr>
          <a:xfrm rot="0">
            <a:off x="6893574" y="4194321"/>
            <a:ext cx="4491327" cy="497840"/>
          </a:xfrm>
          <a:prstGeom prst="rect">
            <a:avLst/>
          </a:prstGeom>
        </p:spPr>
        <p:txBody>
          <a:bodyPr anchor="t" rtlCol="false" tIns="0" lIns="0" bIns="0" rIns="0">
            <a:spAutoFit/>
          </a:bodyPr>
          <a:lstStyle/>
          <a:p>
            <a:pPr algn="ctr">
              <a:lnSpc>
                <a:spcPts val="4060"/>
              </a:lnSpc>
            </a:pPr>
            <a:r>
              <a:rPr lang="en-US" sz="2900">
                <a:solidFill>
                  <a:srgbClr val="534C57"/>
                </a:solidFill>
                <a:latin typeface="Glacial Indifference Bold"/>
              </a:rPr>
              <a:t>Things that didn’t work...</a:t>
            </a:r>
          </a:p>
        </p:txBody>
      </p:sp>
      <p:sp>
        <p:nvSpPr>
          <p:cNvPr name="TextBox 16" id="16"/>
          <p:cNvSpPr txBox="true"/>
          <p:nvPr/>
        </p:nvSpPr>
        <p:spPr>
          <a:xfrm rot="0">
            <a:off x="6893574" y="4877850"/>
            <a:ext cx="4314317" cy="29673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The information-sharing seems very one-sided, often coming from Lisa’s grandmother.</a:t>
            </a:r>
          </a:p>
          <a:p>
            <a:pPr marL="604519" indent="-302260" lvl="1">
              <a:lnSpc>
                <a:spcPts val="3919"/>
              </a:lnSpc>
              <a:buFont typeface="Arial"/>
              <a:buChar char="•"/>
            </a:pPr>
            <a:r>
              <a:rPr lang="en-US" sz="2799">
                <a:solidFill>
                  <a:srgbClr val="534C57"/>
                </a:solidFill>
                <a:latin typeface="Glacial Indifference"/>
              </a:rPr>
              <a:t>Lisa mainly listened and took notes</a:t>
            </a:r>
          </a:p>
        </p:txBody>
      </p:sp>
      <p:sp>
        <p:nvSpPr>
          <p:cNvPr name="TextBox 17" id="17"/>
          <p:cNvSpPr txBox="true"/>
          <p:nvPr/>
        </p:nvSpPr>
        <p:spPr>
          <a:xfrm rot="0">
            <a:off x="1028700" y="4877850"/>
            <a:ext cx="4824744" cy="39579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Stories that Lisa had never heard before (like her grandmother’s childhood during WWII) were shared.</a:t>
            </a:r>
          </a:p>
          <a:p>
            <a:pPr marL="604519" indent="-302260" lvl="1">
              <a:lnSpc>
                <a:spcPts val="3919"/>
              </a:lnSpc>
              <a:buFont typeface="Arial"/>
              <a:buChar char="•"/>
            </a:pPr>
            <a:r>
              <a:rPr lang="en-US" sz="2799">
                <a:solidFill>
                  <a:srgbClr val="534C57"/>
                </a:solidFill>
                <a:latin typeface="Glacial Indifference"/>
              </a:rPr>
              <a:t>Lisa felt like she grew closer to her grandmother.</a:t>
            </a:r>
          </a:p>
          <a:p>
            <a:pPr marL="604519" indent="-302260" lvl="1">
              <a:lnSpc>
                <a:spcPts val="3919"/>
              </a:lnSpc>
              <a:buFont typeface="Arial"/>
              <a:buChar char="•"/>
            </a:pPr>
            <a:r>
              <a:rPr lang="en-US" sz="2799">
                <a:solidFill>
                  <a:srgbClr val="534C57"/>
                </a:solidFill>
                <a:latin typeface="Glacial Indifference"/>
              </a:rPr>
              <a:t>Lisa liked having these notes to look back on.</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193039" y="192211"/>
            <a:ext cx="17892396" cy="9902578"/>
            <a:chOff x="0" y="0"/>
            <a:chExt cx="19388672" cy="10730695"/>
          </a:xfrm>
        </p:grpSpPr>
        <p:sp>
          <p:nvSpPr>
            <p:cNvPr name="Freeform 3" id="3"/>
            <p:cNvSpPr/>
            <p:nvPr/>
          </p:nvSpPr>
          <p:spPr>
            <a:xfrm flipH="false" flipV="false" rot="0">
              <a:off x="10160" y="16510"/>
              <a:ext cx="19365812" cy="10702755"/>
            </a:xfrm>
            <a:custGeom>
              <a:avLst/>
              <a:gdLst/>
              <a:ahLst/>
              <a:cxnLst/>
              <a:rect r="r" b="b" t="t" l="l"/>
              <a:pathLst>
                <a:path h="10702755" w="19365812">
                  <a:moveTo>
                    <a:pt x="19365812" y="10702755"/>
                  </a:moveTo>
                  <a:lnTo>
                    <a:pt x="0" y="10695135"/>
                  </a:lnTo>
                  <a:lnTo>
                    <a:pt x="0" y="3725222"/>
                  </a:lnTo>
                  <a:lnTo>
                    <a:pt x="17780" y="19050"/>
                  </a:lnTo>
                  <a:lnTo>
                    <a:pt x="9655731" y="0"/>
                  </a:lnTo>
                  <a:lnTo>
                    <a:pt x="19346762" y="5080"/>
                  </a:lnTo>
                  <a:close/>
                </a:path>
              </a:pathLst>
            </a:custGeom>
            <a:solidFill>
              <a:srgbClr val="FFF7EF"/>
            </a:solidFill>
          </p:spPr>
        </p:sp>
        <p:sp>
          <p:nvSpPr>
            <p:cNvPr name="Freeform 4" id="4"/>
            <p:cNvSpPr/>
            <p:nvPr/>
          </p:nvSpPr>
          <p:spPr>
            <a:xfrm flipH="false" flipV="false" rot="0">
              <a:off x="-3810" y="0"/>
              <a:ext cx="19395022" cy="10729425"/>
            </a:xfrm>
            <a:custGeom>
              <a:avLst/>
              <a:gdLst/>
              <a:ahLst/>
              <a:cxnLst/>
              <a:rect r="r" b="b" t="t" l="l"/>
              <a:pathLst>
                <a:path h="10729425" w="19395022">
                  <a:moveTo>
                    <a:pt x="19360732" y="21590"/>
                  </a:moveTo>
                  <a:cubicBezTo>
                    <a:pt x="19362002" y="34290"/>
                    <a:pt x="19362002" y="44450"/>
                    <a:pt x="19363272" y="54610"/>
                  </a:cubicBezTo>
                  <a:cubicBezTo>
                    <a:pt x="19365813" y="228407"/>
                    <a:pt x="19367082" y="466023"/>
                    <a:pt x="19369622" y="695153"/>
                  </a:cubicBezTo>
                  <a:cubicBezTo>
                    <a:pt x="19369622" y="1026118"/>
                    <a:pt x="19382322" y="7552077"/>
                    <a:pt x="19388672" y="7883042"/>
                  </a:cubicBezTo>
                  <a:cubicBezTo>
                    <a:pt x="19395022" y="8383733"/>
                    <a:pt x="19391213" y="8892911"/>
                    <a:pt x="19391213" y="9393602"/>
                  </a:cubicBezTo>
                  <a:cubicBezTo>
                    <a:pt x="19391213" y="9834889"/>
                    <a:pt x="19392482" y="10242231"/>
                    <a:pt x="19393752" y="10668464"/>
                  </a:cubicBezTo>
                  <a:cubicBezTo>
                    <a:pt x="19393752" y="10690054"/>
                    <a:pt x="19393752" y="10704025"/>
                    <a:pt x="19393752" y="10728154"/>
                  </a:cubicBezTo>
                  <a:cubicBezTo>
                    <a:pt x="19370893" y="10728154"/>
                    <a:pt x="19350572" y="10729425"/>
                    <a:pt x="19272905" y="10728154"/>
                  </a:cubicBezTo>
                  <a:cubicBezTo>
                    <a:pt x="18278943" y="10723075"/>
                    <a:pt x="17269688" y="10729425"/>
                    <a:pt x="16275727" y="10724345"/>
                  </a:cubicBezTo>
                  <a:cubicBezTo>
                    <a:pt x="15679349" y="10720535"/>
                    <a:pt x="15098264" y="10723075"/>
                    <a:pt x="14501886" y="10720535"/>
                  </a:cubicBezTo>
                  <a:cubicBezTo>
                    <a:pt x="14226635" y="10719264"/>
                    <a:pt x="13951383" y="10717995"/>
                    <a:pt x="13676132" y="10716725"/>
                  </a:cubicBezTo>
                  <a:cubicBezTo>
                    <a:pt x="13507924" y="10716725"/>
                    <a:pt x="13355006" y="10717995"/>
                    <a:pt x="13186796" y="10717995"/>
                  </a:cubicBezTo>
                  <a:cubicBezTo>
                    <a:pt x="12758629" y="10716725"/>
                    <a:pt x="11581165" y="10717995"/>
                    <a:pt x="11152998" y="10716725"/>
                  </a:cubicBezTo>
                  <a:cubicBezTo>
                    <a:pt x="10847163" y="10715454"/>
                    <a:pt x="4730472" y="10724345"/>
                    <a:pt x="4424637" y="10723075"/>
                  </a:cubicBezTo>
                  <a:cubicBezTo>
                    <a:pt x="4348178" y="10723075"/>
                    <a:pt x="4256428" y="10724345"/>
                    <a:pt x="4179969" y="10724345"/>
                  </a:cubicBezTo>
                  <a:cubicBezTo>
                    <a:pt x="3996469" y="10724345"/>
                    <a:pt x="3828260" y="10725614"/>
                    <a:pt x="3644759" y="10725614"/>
                  </a:cubicBezTo>
                  <a:cubicBezTo>
                    <a:pt x="3186007" y="10725614"/>
                    <a:pt x="2742547" y="10724345"/>
                    <a:pt x="2283795" y="10723075"/>
                  </a:cubicBezTo>
                  <a:cubicBezTo>
                    <a:pt x="2008544" y="10721804"/>
                    <a:pt x="1733293" y="10720535"/>
                    <a:pt x="1473334" y="10719264"/>
                  </a:cubicBezTo>
                  <a:cubicBezTo>
                    <a:pt x="983998" y="10717995"/>
                    <a:pt x="494663"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2370" y="30480"/>
                    <a:pt x="357038" y="29210"/>
                  </a:cubicBezTo>
                  <a:cubicBezTo>
                    <a:pt x="769914" y="25400"/>
                    <a:pt x="1182791" y="22860"/>
                    <a:pt x="1610959" y="20320"/>
                  </a:cubicBezTo>
                  <a:cubicBezTo>
                    <a:pt x="1901502" y="17780"/>
                    <a:pt x="2192045" y="16510"/>
                    <a:pt x="2467296" y="13970"/>
                  </a:cubicBezTo>
                  <a:cubicBezTo>
                    <a:pt x="2742547" y="11430"/>
                    <a:pt x="3033090" y="8890"/>
                    <a:pt x="3308341" y="8890"/>
                  </a:cubicBezTo>
                  <a:cubicBezTo>
                    <a:pt x="3614176" y="7620"/>
                    <a:pt x="3920010" y="10160"/>
                    <a:pt x="4225845" y="8890"/>
                  </a:cubicBezTo>
                  <a:cubicBezTo>
                    <a:pt x="4608138" y="8890"/>
                    <a:pt x="11535291" y="6350"/>
                    <a:pt x="11917584" y="5080"/>
                  </a:cubicBezTo>
                  <a:cubicBezTo>
                    <a:pt x="12284585" y="3810"/>
                    <a:pt x="12651587" y="2540"/>
                    <a:pt x="13033880" y="2540"/>
                  </a:cubicBezTo>
                  <a:cubicBezTo>
                    <a:pt x="13660842" y="1270"/>
                    <a:pt x="14272510" y="0"/>
                    <a:pt x="14899471" y="0"/>
                  </a:cubicBezTo>
                  <a:cubicBezTo>
                    <a:pt x="15159431" y="0"/>
                    <a:pt x="15434681" y="2540"/>
                    <a:pt x="15694640" y="2540"/>
                  </a:cubicBezTo>
                  <a:cubicBezTo>
                    <a:pt x="16413353" y="3810"/>
                    <a:pt x="17147354" y="5080"/>
                    <a:pt x="17866065" y="7620"/>
                  </a:cubicBezTo>
                  <a:cubicBezTo>
                    <a:pt x="18248360" y="8890"/>
                    <a:pt x="18630653" y="12700"/>
                    <a:pt x="19012946" y="16510"/>
                  </a:cubicBezTo>
                  <a:cubicBezTo>
                    <a:pt x="19104695" y="16510"/>
                    <a:pt x="19196448" y="16510"/>
                    <a:pt x="19272905" y="16510"/>
                  </a:cubicBezTo>
                  <a:cubicBezTo>
                    <a:pt x="19341682" y="17780"/>
                    <a:pt x="19350572" y="20320"/>
                    <a:pt x="19360732" y="21590"/>
                  </a:cubicBezTo>
                  <a:close/>
                  <a:moveTo>
                    <a:pt x="19370893" y="10711645"/>
                  </a:moveTo>
                  <a:cubicBezTo>
                    <a:pt x="19372163" y="10695135"/>
                    <a:pt x="19373432" y="10682435"/>
                    <a:pt x="19373432" y="10669735"/>
                  </a:cubicBezTo>
                  <a:cubicBezTo>
                    <a:pt x="19372163" y="10199800"/>
                    <a:pt x="19370893" y="9750027"/>
                    <a:pt x="19370893" y="9266308"/>
                  </a:cubicBezTo>
                  <a:cubicBezTo>
                    <a:pt x="19370893" y="9045664"/>
                    <a:pt x="19373432" y="8825021"/>
                    <a:pt x="19372163" y="8604376"/>
                  </a:cubicBezTo>
                  <a:cubicBezTo>
                    <a:pt x="19372163" y="8400706"/>
                    <a:pt x="19370893" y="8188548"/>
                    <a:pt x="19369622" y="7984878"/>
                  </a:cubicBezTo>
                  <a:cubicBezTo>
                    <a:pt x="19364543" y="7670884"/>
                    <a:pt x="19353113" y="1170385"/>
                    <a:pt x="19353113" y="856392"/>
                  </a:cubicBezTo>
                  <a:cubicBezTo>
                    <a:pt x="19350572" y="593317"/>
                    <a:pt x="19348032" y="321756"/>
                    <a:pt x="19345493" y="63500"/>
                  </a:cubicBezTo>
                  <a:cubicBezTo>
                    <a:pt x="19344222" y="44450"/>
                    <a:pt x="19342952" y="43180"/>
                    <a:pt x="19227030" y="41910"/>
                  </a:cubicBezTo>
                  <a:cubicBezTo>
                    <a:pt x="19181154" y="41910"/>
                    <a:pt x="19150572" y="41910"/>
                    <a:pt x="19104695" y="40640"/>
                  </a:cubicBezTo>
                  <a:cubicBezTo>
                    <a:pt x="18722404" y="36830"/>
                    <a:pt x="18324817" y="31750"/>
                    <a:pt x="17942524" y="30480"/>
                  </a:cubicBezTo>
                  <a:cubicBezTo>
                    <a:pt x="17009730" y="26670"/>
                    <a:pt x="16061642" y="25400"/>
                    <a:pt x="15128848" y="22860"/>
                  </a:cubicBezTo>
                  <a:cubicBezTo>
                    <a:pt x="14991222" y="22860"/>
                    <a:pt x="14838305" y="22860"/>
                    <a:pt x="14700679" y="22860"/>
                  </a:cubicBezTo>
                  <a:cubicBezTo>
                    <a:pt x="14471304" y="22860"/>
                    <a:pt x="14241927" y="22860"/>
                    <a:pt x="14027842" y="22860"/>
                  </a:cubicBezTo>
                  <a:cubicBezTo>
                    <a:pt x="13538508" y="22860"/>
                    <a:pt x="13049172" y="22860"/>
                    <a:pt x="12575129" y="24130"/>
                  </a:cubicBezTo>
                  <a:cubicBezTo>
                    <a:pt x="12162252" y="25400"/>
                    <a:pt x="5204515" y="29210"/>
                    <a:pt x="4791639" y="29210"/>
                  </a:cubicBezTo>
                  <a:cubicBezTo>
                    <a:pt x="4118803" y="29210"/>
                    <a:pt x="3445967" y="26670"/>
                    <a:pt x="2773131" y="33020"/>
                  </a:cubicBezTo>
                  <a:cubicBezTo>
                    <a:pt x="2421421" y="36830"/>
                    <a:pt x="2085003" y="36830"/>
                    <a:pt x="1748585" y="38100"/>
                  </a:cubicBezTo>
                  <a:cubicBezTo>
                    <a:pt x="1167499" y="41910"/>
                    <a:pt x="586414"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953" y="10693865"/>
                    <a:pt x="357038" y="10695135"/>
                    <a:pt x="555830" y="10695135"/>
                  </a:cubicBezTo>
                  <a:cubicBezTo>
                    <a:pt x="846373" y="10695135"/>
                    <a:pt x="1152208" y="10692595"/>
                    <a:pt x="1442750" y="10695135"/>
                  </a:cubicBezTo>
                  <a:cubicBezTo>
                    <a:pt x="1916794" y="10698945"/>
                    <a:pt x="2390838" y="10701485"/>
                    <a:pt x="2864881" y="10700215"/>
                  </a:cubicBezTo>
                  <a:cubicBezTo>
                    <a:pt x="3170716" y="10698945"/>
                    <a:pt x="3461259" y="10701485"/>
                    <a:pt x="3767093" y="10701485"/>
                  </a:cubicBezTo>
                  <a:cubicBezTo>
                    <a:pt x="4210553" y="10701485"/>
                    <a:pt x="4654013" y="10700215"/>
                    <a:pt x="5097474" y="10701485"/>
                  </a:cubicBezTo>
                  <a:cubicBezTo>
                    <a:pt x="5755018" y="10702754"/>
                    <a:pt x="12972713" y="10692595"/>
                    <a:pt x="13645549" y="10695135"/>
                  </a:cubicBezTo>
                  <a:cubicBezTo>
                    <a:pt x="13936093" y="10696404"/>
                    <a:pt x="14226635" y="10697675"/>
                    <a:pt x="14501886" y="10697675"/>
                  </a:cubicBezTo>
                  <a:cubicBezTo>
                    <a:pt x="15006513" y="10700215"/>
                    <a:pt x="15495849" y="10696404"/>
                    <a:pt x="16000475" y="10700215"/>
                  </a:cubicBezTo>
                  <a:cubicBezTo>
                    <a:pt x="16413353" y="10702754"/>
                    <a:pt x="16826228" y="10702754"/>
                    <a:pt x="17239105" y="10705295"/>
                  </a:cubicBezTo>
                  <a:cubicBezTo>
                    <a:pt x="17850775" y="10709104"/>
                    <a:pt x="18462445" y="10711645"/>
                    <a:pt x="19074113" y="10712915"/>
                  </a:cubicBezTo>
                  <a:cubicBezTo>
                    <a:pt x="19303489" y="10712915"/>
                    <a:pt x="19350572" y="10711645"/>
                    <a:pt x="19370893" y="10711645"/>
                  </a:cubicBezTo>
                  <a:close/>
                </a:path>
              </a:pathLst>
            </a:custGeom>
            <a:solidFill>
              <a:srgbClr val="FFF7EF"/>
            </a:solidFill>
          </p:spPr>
        </p:sp>
      </p:grpSp>
      <p:grpSp>
        <p:nvGrpSpPr>
          <p:cNvPr name="Group 5" id="5"/>
          <p:cNvGrpSpPr/>
          <p:nvPr/>
        </p:nvGrpSpPr>
        <p:grpSpPr>
          <a:xfrm rot="0">
            <a:off x="1028700" y="2564829"/>
            <a:ext cx="4824744" cy="6693471"/>
            <a:chOff x="0" y="0"/>
            <a:chExt cx="1270715" cy="1762890"/>
          </a:xfrm>
        </p:grpSpPr>
        <p:sp>
          <p:nvSpPr>
            <p:cNvPr name="Freeform 6" id="6"/>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7" id="7"/>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6731628" y="2564829"/>
            <a:ext cx="4824744" cy="6693471"/>
            <a:chOff x="0" y="0"/>
            <a:chExt cx="1270715" cy="1762890"/>
          </a:xfrm>
        </p:grpSpPr>
        <p:sp>
          <p:nvSpPr>
            <p:cNvPr name="Freeform 9" id="9"/>
            <p:cNvSpPr/>
            <p:nvPr/>
          </p:nvSpPr>
          <p:spPr>
            <a:xfrm flipH="false" flipV="false" rot="0">
              <a:off x="0" y="0"/>
              <a:ext cx="1270715" cy="1762889"/>
            </a:xfrm>
            <a:custGeom>
              <a:avLst/>
              <a:gdLst/>
              <a:ahLst/>
              <a:cxnLst/>
              <a:rect r="r" b="b" t="t" l="l"/>
              <a:pathLst>
                <a:path h="1762889" w="1270715">
                  <a:moveTo>
                    <a:pt x="0" y="0"/>
                  </a:moveTo>
                  <a:lnTo>
                    <a:pt x="1270715" y="0"/>
                  </a:lnTo>
                  <a:lnTo>
                    <a:pt x="1270715" y="1762889"/>
                  </a:lnTo>
                  <a:lnTo>
                    <a:pt x="0" y="1762889"/>
                  </a:lnTo>
                  <a:close/>
                </a:path>
              </a:pathLst>
            </a:custGeom>
            <a:solidFill>
              <a:srgbClr val="C38063">
                <a:alpha val="44706"/>
              </a:srgbClr>
            </a:solidFill>
          </p:spPr>
        </p:sp>
        <p:sp>
          <p:nvSpPr>
            <p:cNvPr name="TextBox 10" id="10"/>
            <p:cNvSpPr txBox="true"/>
            <p:nvPr/>
          </p:nvSpPr>
          <p:spPr>
            <a:xfrm>
              <a:off x="0" y="-66675"/>
              <a:ext cx="1270715" cy="1829565"/>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12426950" y="2564829"/>
            <a:ext cx="4832350" cy="6693471"/>
            <a:chOff x="0" y="0"/>
            <a:chExt cx="1272718" cy="1762890"/>
          </a:xfrm>
        </p:grpSpPr>
        <p:sp>
          <p:nvSpPr>
            <p:cNvPr name="Freeform 12" id="12"/>
            <p:cNvSpPr/>
            <p:nvPr/>
          </p:nvSpPr>
          <p:spPr>
            <a:xfrm flipH="false" flipV="false" rot="0">
              <a:off x="0" y="0"/>
              <a:ext cx="1272718" cy="1762889"/>
            </a:xfrm>
            <a:custGeom>
              <a:avLst/>
              <a:gdLst/>
              <a:ahLst/>
              <a:cxnLst/>
              <a:rect r="r" b="b" t="t" l="l"/>
              <a:pathLst>
                <a:path h="1762889" w="1272718">
                  <a:moveTo>
                    <a:pt x="0" y="0"/>
                  </a:moveTo>
                  <a:lnTo>
                    <a:pt x="1272718" y="0"/>
                  </a:lnTo>
                  <a:lnTo>
                    <a:pt x="1272718" y="1762889"/>
                  </a:lnTo>
                  <a:lnTo>
                    <a:pt x="0" y="1762889"/>
                  </a:lnTo>
                  <a:close/>
                </a:path>
              </a:pathLst>
            </a:custGeom>
            <a:solidFill>
              <a:srgbClr val="C38063">
                <a:alpha val="44706"/>
              </a:srgbClr>
            </a:solidFill>
          </p:spPr>
        </p:sp>
        <p:sp>
          <p:nvSpPr>
            <p:cNvPr name="TextBox 13" id="13"/>
            <p:cNvSpPr txBox="true"/>
            <p:nvPr/>
          </p:nvSpPr>
          <p:spPr>
            <a:xfrm>
              <a:off x="0" y="-66675"/>
              <a:ext cx="1272718" cy="1829565"/>
            </a:xfrm>
            <a:prstGeom prst="rect">
              <a:avLst/>
            </a:prstGeom>
          </p:spPr>
          <p:txBody>
            <a:bodyPr anchor="ctr" rtlCol="false" tIns="50800" lIns="50800" bIns="50800" rIns="50800"/>
            <a:lstStyle/>
            <a:p>
              <a:pPr algn="ctr">
                <a:lnSpc>
                  <a:spcPts val="3000"/>
                </a:lnSpc>
              </a:pPr>
            </a:p>
          </p:txBody>
        </p:sp>
      </p:grpSp>
      <p:sp>
        <p:nvSpPr>
          <p:cNvPr name="Freeform 14" id="14"/>
          <p:cNvSpPr/>
          <p:nvPr/>
        </p:nvSpPr>
        <p:spPr>
          <a:xfrm flipH="false" flipV="false" rot="0">
            <a:off x="14627814" y="2738399"/>
            <a:ext cx="430622" cy="1324992"/>
          </a:xfrm>
          <a:custGeom>
            <a:avLst/>
            <a:gdLst/>
            <a:ahLst/>
            <a:cxnLst/>
            <a:rect r="r" b="b" t="t" l="l"/>
            <a:pathLst>
              <a:path h="1324992" w="430622">
                <a:moveTo>
                  <a:pt x="0" y="0"/>
                </a:moveTo>
                <a:lnTo>
                  <a:pt x="430622" y="0"/>
                </a:lnTo>
                <a:lnTo>
                  <a:pt x="430622" y="1324992"/>
                </a:lnTo>
                <a:lnTo>
                  <a:pt x="0" y="13249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798353" y="2929512"/>
            <a:ext cx="1285438" cy="1007316"/>
          </a:xfrm>
          <a:custGeom>
            <a:avLst/>
            <a:gdLst/>
            <a:ahLst/>
            <a:cxnLst/>
            <a:rect r="r" b="b" t="t" l="l"/>
            <a:pathLst>
              <a:path h="1007316" w="1285438">
                <a:moveTo>
                  <a:pt x="0" y="0"/>
                </a:moveTo>
                <a:lnTo>
                  <a:pt x="1285438" y="0"/>
                </a:lnTo>
                <a:lnTo>
                  <a:pt x="1285438" y="1007316"/>
                </a:lnTo>
                <a:lnTo>
                  <a:pt x="0" y="10073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8618336" y="3046232"/>
            <a:ext cx="1051327" cy="1017159"/>
          </a:xfrm>
          <a:custGeom>
            <a:avLst/>
            <a:gdLst/>
            <a:ahLst/>
            <a:cxnLst/>
            <a:rect r="r" b="b" t="t" l="l"/>
            <a:pathLst>
              <a:path h="1017159" w="1051327">
                <a:moveTo>
                  <a:pt x="0" y="0"/>
                </a:moveTo>
                <a:lnTo>
                  <a:pt x="1051328" y="0"/>
                </a:lnTo>
                <a:lnTo>
                  <a:pt x="1051328" y="1017159"/>
                </a:lnTo>
                <a:lnTo>
                  <a:pt x="0" y="1017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2624905" y="582062"/>
            <a:ext cx="13038189" cy="1592580"/>
          </a:xfrm>
          <a:prstGeom prst="rect">
            <a:avLst/>
          </a:prstGeom>
        </p:spPr>
        <p:txBody>
          <a:bodyPr anchor="t" rtlCol="false" tIns="0" lIns="0" bIns="0" rIns="0">
            <a:spAutoFit/>
          </a:bodyPr>
          <a:lstStyle/>
          <a:p>
            <a:pPr algn="ctr">
              <a:lnSpc>
                <a:spcPts val="13019"/>
              </a:lnSpc>
            </a:pPr>
            <a:r>
              <a:rPr lang="en-US" sz="9300">
                <a:solidFill>
                  <a:srgbClr val="534C57"/>
                </a:solidFill>
                <a:latin typeface="Glacial Indifference Bold"/>
              </a:rPr>
              <a:t>Results</a:t>
            </a:r>
          </a:p>
        </p:txBody>
      </p:sp>
      <p:sp>
        <p:nvSpPr>
          <p:cNvPr name="TextBox 18" id="18"/>
          <p:cNvSpPr txBox="true"/>
          <p:nvPr/>
        </p:nvSpPr>
        <p:spPr>
          <a:xfrm rot="0">
            <a:off x="1472401" y="4222578"/>
            <a:ext cx="4018609"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Things that worked...</a:t>
            </a:r>
          </a:p>
        </p:txBody>
      </p:sp>
      <p:sp>
        <p:nvSpPr>
          <p:cNvPr name="TextBox 19" id="19"/>
          <p:cNvSpPr txBox="true"/>
          <p:nvPr/>
        </p:nvSpPr>
        <p:spPr>
          <a:xfrm rot="0">
            <a:off x="6893574" y="4194321"/>
            <a:ext cx="4491327" cy="497840"/>
          </a:xfrm>
          <a:prstGeom prst="rect">
            <a:avLst/>
          </a:prstGeom>
        </p:spPr>
        <p:txBody>
          <a:bodyPr anchor="t" rtlCol="false" tIns="0" lIns="0" bIns="0" rIns="0">
            <a:spAutoFit/>
          </a:bodyPr>
          <a:lstStyle/>
          <a:p>
            <a:pPr algn="ctr">
              <a:lnSpc>
                <a:spcPts val="4060"/>
              </a:lnSpc>
            </a:pPr>
            <a:r>
              <a:rPr lang="en-US" sz="2900">
                <a:solidFill>
                  <a:srgbClr val="534C57"/>
                </a:solidFill>
                <a:latin typeface="Glacial Indifference Bold"/>
              </a:rPr>
              <a:t>Things that didn’t work...</a:t>
            </a:r>
          </a:p>
        </p:txBody>
      </p:sp>
      <p:sp>
        <p:nvSpPr>
          <p:cNvPr name="TextBox 20" id="20"/>
          <p:cNvSpPr txBox="true"/>
          <p:nvPr/>
        </p:nvSpPr>
        <p:spPr>
          <a:xfrm rot="0">
            <a:off x="12914929" y="4194321"/>
            <a:ext cx="3937658" cy="537845"/>
          </a:xfrm>
          <a:prstGeom prst="rect">
            <a:avLst/>
          </a:prstGeom>
        </p:spPr>
        <p:txBody>
          <a:bodyPr anchor="t" rtlCol="false" tIns="0" lIns="0" bIns="0" rIns="0">
            <a:spAutoFit/>
          </a:bodyPr>
          <a:lstStyle/>
          <a:p>
            <a:pPr algn="ctr">
              <a:lnSpc>
                <a:spcPts val="4480"/>
              </a:lnSpc>
            </a:pPr>
            <a:r>
              <a:rPr lang="en-US" sz="3200">
                <a:solidFill>
                  <a:srgbClr val="534C57"/>
                </a:solidFill>
                <a:latin typeface="Glacial Indifference Bold"/>
              </a:rPr>
              <a:t>Learnings</a:t>
            </a:r>
          </a:p>
        </p:txBody>
      </p:sp>
      <p:sp>
        <p:nvSpPr>
          <p:cNvPr name="TextBox 21" id="21"/>
          <p:cNvSpPr txBox="true"/>
          <p:nvPr/>
        </p:nvSpPr>
        <p:spPr>
          <a:xfrm rot="0">
            <a:off x="12432672" y="4877850"/>
            <a:ext cx="4826628" cy="388302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Working together on recording family history deepens bonds between family members.</a:t>
            </a:r>
          </a:p>
          <a:p>
            <a:pPr marL="582930" indent="-291465" lvl="1">
              <a:lnSpc>
                <a:spcPts val="3779"/>
              </a:lnSpc>
              <a:buFont typeface="Arial"/>
              <a:buChar char="•"/>
            </a:pPr>
            <a:r>
              <a:rPr lang="en-US" sz="2700">
                <a:solidFill>
                  <a:srgbClr val="534C57"/>
                </a:solidFill>
                <a:latin typeface="Glacial Indifference"/>
              </a:rPr>
              <a:t>This interaction is usually one-way, with the older generation talking while the younger generation listens.</a:t>
            </a:r>
          </a:p>
        </p:txBody>
      </p:sp>
      <p:sp>
        <p:nvSpPr>
          <p:cNvPr name="TextBox 22" id="22"/>
          <p:cNvSpPr txBox="true"/>
          <p:nvPr/>
        </p:nvSpPr>
        <p:spPr>
          <a:xfrm rot="0">
            <a:off x="6893574" y="4877850"/>
            <a:ext cx="4314317" cy="29673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The information-sharing seems very one-sided, often coming from Lisa’s grandmother.</a:t>
            </a:r>
          </a:p>
          <a:p>
            <a:pPr marL="604519" indent="-302260" lvl="1">
              <a:lnSpc>
                <a:spcPts val="3919"/>
              </a:lnSpc>
              <a:buFont typeface="Arial"/>
              <a:buChar char="•"/>
            </a:pPr>
            <a:r>
              <a:rPr lang="en-US" sz="2799">
                <a:solidFill>
                  <a:srgbClr val="534C57"/>
                </a:solidFill>
                <a:latin typeface="Glacial Indifference"/>
              </a:rPr>
              <a:t>Lisa mainly listened and took notes</a:t>
            </a:r>
          </a:p>
        </p:txBody>
      </p:sp>
      <p:sp>
        <p:nvSpPr>
          <p:cNvPr name="TextBox 23" id="23"/>
          <p:cNvSpPr txBox="true"/>
          <p:nvPr/>
        </p:nvSpPr>
        <p:spPr>
          <a:xfrm rot="0">
            <a:off x="1028700" y="4877850"/>
            <a:ext cx="4824744" cy="395795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534C57"/>
                </a:solidFill>
                <a:latin typeface="Glacial Indifference"/>
              </a:rPr>
              <a:t>Stories that Lisa had never heard before (like her grandmother’s childhood during WWII) were shared.</a:t>
            </a:r>
          </a:p>
          <a:p>
            <a:pPr marL="604519" indent="-302260" lvl="1">
              <a:lnSpc>
                <a:spcPts val="3919"/>
              </a:lnSpc>
              <a:buFont typeface="Arial"/>
              <a:buChar char="•"/>
            </a:pPr>
            <a:r>
              <a:rPr lang="en-US" sz="2799">
                <a:solidFill>
                  <a:srgbClr val="534C57"/>
                </a:solidFill>
                <a:latin typeface="Glacial Indifference"/>
              </a:rPr>
              <a:t>Lisa felt like she grew closer to her grandmother.</a:t>
            </a:r>
          </a:p>
          <a:p>
            <a:pPr marL="604519" indent="-302260" lvl="1">
              <a:lnSpc>
                <a:spcPts val="3919"/>
              </a:lnSpc>
              <a:buFont typeface="Arial"/>
              <a:buChar char="•"/>
            </a:pPr>
            <a:r>
              <a:rPr lang="en-US" sz="2799">
                <a:solidFill>
                  <a:srgbClr val="534C57"/>
                </a:solidFill>
                <a:latin typeface="Glacial Indifference"/>
              </a:rPr>
              <a:t>Lisa liked having these notes to look back on.</a:t>
            </a:r>
          </a:p>
        </p:txBody>
      </p:sp>
    </p:spTree>
  </p:cSld>
  <p:clrMapOvr>
    <a:masterClrMapping/>
  </p:clrMapOvr>
</p:sld>
</file>

<file path=ppt/slides/slide54.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264813" y="192211"/>
            <a:ext cx="17758374" cy="9902578"/>
            <a:chOff x="0" y="0"/>
            <a:chExt cx="19243443" cy="10730695"/>
          </a:xfrm>
        </p:grpSpPr>
        <p:sp>
          <p:nvSpPr>
            <p:cNvPr name="Freeform 3" id="3"/>
            <p:cNvSpPr/>
            <p:nvPr/>
          </p:nvSpPr>
          <p:spPr>
            <a:xfrm flipH="false" flipV="false" rot="0">
              <a:off x="10160" y="16510"/>
              <a:ext cx="19220582" cy="10702755"/>
            </a:xfrm>
            <a:custGeom>
              <a:avLst/>
              <a:gdLst/>
              <a:ahLst/>
              <a:cxnLst/>
              <a:rect r="r" b="b" t="t" l="l"/>
              <a:pathLst>
                <a:path h="10702755" w="19220582">
                  <a:moveTo>
                    <a:pt x="19220582" y="10702755"/>
                  </a:moveTo>
                  <a:lnTo>
                    <a:pt x="0" y="10695135"/>
                  </a:lnTo>
                  <a:lnTo>
                    <a:pt x="0" y="3725222"/>
                  </a:lnTo>
                  <a:lnTo>
                    <a:pt x="17780" y="19050"/>
                  </a:lnTo>
                  <a:lnTo>
                    <a:pt x="9583302" y="0"/>
                  </a:lnTo>
                  <a:lnTo>
                    <a:pt x="19201532" y="5080"/>
                  </a:lnTo>
                  <a:close/>
                </a:path>
              </a:pathLst>
            </a:custGeom>
            <a:solidFill>
              <a:srgbClr val="FFF7EF"/>
            </a:solidFill>
          </p:spPr>
        </p:sp>
        <p:sp>
          <p:nvSpPr>
            <p:cNvPr name="Freeform 4" id="4"/>
            <p:cNvSpPr/>
            <p:nvPr/>
          </p:nvSpPr>
          <p:spPr>
            <a:xfrm flipH="false" flipV="false" rot="0">
              <a:off x="-3810" y="0"/>
              <a:ext cx="19249793" cy="10729425"/>
            </a:xfrm>
            <a:custGeom>
              <a:avLst/>
              <a:gdLst/>
              <a:ahLst/>
              <a:cxnLst/>
              <a:rect r="r" b="b" t="t" l="l"/>
              <a:pathLst>
                <a:path h="10729425" w="19249793">
                  <a:moveTo>
                    <a:pt x="19215502" y="21590"/>
                  </a:moveTo>
                  <a:cubicBezTo>
                    <a:pt x="19216774" y="34290"/>
                    <a:pt x="19216774" y="44450"/>
                    <a:pt x="19218043" y="54610"/>
                  </a:cubicBezTo>
                  <a:cubicBezTo>
                    <a:pt x="19220583" y="228407"/>
                    <a:pt x="19221852" y="466023"/>
                    <a:pt x="19224393" y="695153"/>
                  </a:cubicBezTo>
                  <a:cubicBezTo>
                    <a:pt x="19224393" y="1026118"/>
                    <a:pt x="19237093" y="7552077"/>
                    <a:pt x="19243443" y="7883042"/>
                  </a:cubicBezTo>
                  <a:cubicBezTo>
                    <a:pt x="19249793" y="8383733"/>
                    <a:pt x="19245983" y="8892911"/>
                    <a:pt x="19245983" y="9393602"/>
                  </a:cubicBezTo>
                  <a:cubicBezTo>
                    <a:pt x="19245983" y="9834889"/>
                    <a:pt x="19247252" y="10242231"/>
                    <a:pt x="19248524" y="10668464"/>
                  </a:cubicBezTo>
                  <a:cubicBezTo>
                    <a:pt x="19248524" y="10690054"/>
                    <a:pt x="19248524" y="10704025"/>
                    <a:pt x="19248524" y="10728154"/>
                  </a:cubicBezTo>
                  <a:cubicBezTo>
                    <a:pt x="19225663" y="10728154"/>
                    <a:pt x="19205343" y="10729425"/>
                    <a:pt x="19128148" y="10728154"/>
                  </a:cubicBezTo>
                  <a:cubicBezTo>
                    <a:pt x="18141670" y="10723075"/>
                    <a:pt x="17140018" y="10729425"/>
                    <a:pt x="16153542" y="10724345"/>
                  </a:cubicBezTo>
                  <a:cubicBezTo>
                    <a:pt x="15561657" y="10720535"/>
                    <a:pt x="14984948" y="10723075"/>
                    <a:pt x="14393062" y="10720535"/>
                  </a:cubicBezTo>
                  <a:cubicBezTo>
                    <a:pt x="14119885" y="10719264"/>
                    <a:pt x="13846706" y="10717995"/>
                    <a:pt x="13573529" y="10716725"/>
                  </a:cubicBezTo>
                  <a:cubicBezTo>
                    <a:pt x="13406587" y="10716725"/>
                    <a:pt x="13254821" y="10717995"/>
                    <a:pt x="13087878" y="10717995"/>
                  </a:cubicBezTo>
                  <a:cubicBezTo>
                    <a:pt x="12662935" y="10716725"/>
                    <a:pt x="11494340" y="10717995"/>
                    <a:pt x="11069397" y="10716725"/>
                  </a:cubicBezTo>
                  <a:cubicBezTo>
                    <a:pt x="10765866" y="10715454"/>
                    <a:pt x="4695246" y="10724345"/>
                    <a:pt x="4391715" y="10723075"/>
                  </a:cubicBezTo>
                  <a:cubicBezTo>
                    <a:pt x="4315831" y="10723075"/>
                    <a:pt x="4224773" y="10724345"/>
                    <a:pt x="4148890" y="10724345"/>
                  </a:cubicBezTo>
                  <a:cubicBezTo>
                    <a:pt x="3966771" y="10724345"/>
                    <a:pt x="3799829" y="10725614"/>
                    <a:pt x="3617710" y="10725614"/>
                  </a:cubicBezTo>
                  <a:cubicBezTo>
                    <a:pt x="3162414" y="10725614"/>
                    <a:pt x="2722293" y="10724345"/>
                    <a:pt x="2266997" y="10723075"/>
                  </a:cubicBezTo>
                  <a:cubicBezTo>
                    <a:pt x="1993819" y="10721804"/>
                    <a:pt x="1720641" y="10720535"/>
                    <a:pt x="1462640" y="10719264"/>
                  </a:cubicBezTo>
                  <a:cubicBezTo>
                    <a:pt x="976990" y="10717995"/>
                    <a:pt x="491341"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1927" y="30480"/>
                    <a:pt x="354752" y="29210"/>
                  </a:cubicBezTo>
                  <a:cubicBezTo>
                    <a:pt x="764519" y="25400"/>
                    <a:pt x="1174286" y="22860"/>
                    <a:pt x="1599229" y="20320"/>
                  </a:cubicBezTo>
                  <a:cubicBezTo>
                    <a:pt x="1887583" y="17780"/>
                    <a:pt x="2175938" y="16510"/>
                    <a:pt x="2449116" y="13970"/>
                  </a:cubicBezTo>
                  <a:cubicBezTo>
                    <a:pt x="2722294" y="11430"/>
                    <a:pt x="3010648" y="8890"/>
                    <a:pt x="3283826" y="8890"/>
                  </a:cubicBezTo>
                  <a:cubicBezTo>
                    <a:pt x="3587358" y="7620"/>
                    <a:pt x="3890888" y="10160"/>
                    <a:pt x="4194419" y="8890"/>
                  </a:cubicBezTo>
                  <a:cubicBezTo>
                    <a:pt x="4573833" y="8890"/>
                    <a:pt x="11448811" y="6350"/>
                    <a:pt x="11828225" y="5080"/>
                  </a:cubicBezTo>
                  <a:cubicBezTo>
                    <a:pt x="12192462" y="3810"/>
                    <a:pt x="12556700" y="2540"/>
                    <a:pt x="12936114" y="2540"/>
                  </a:cubicBezTo>
                  <a:cubicBezTo>
                    <a:pt x="13558352" y="1270"/>
                    <a:pt x="14165414" y="0"/>
                    <a:pt x="14787653" y="0"/>
                  </a:cubicBezTo>
                  <a:cubicBezTo>
                    <a:pt x="15045655" y="0"/>
                    <a:pt x="15318832" y="2540"/>
                    <a:pt x="15576833" y="2540"/>
                  </a:cubicBezTo>
                  <a:cubicBezTo>
                    <a:pt x="16290132" y="3810"/>
                    <a:pt x="17018606" y="5080"/>
                    <a:pt x="17731905" y="7620"/>
                  </a:cubicBezTo>
                  <a:cubicBezTo>
                    <a:pt x="18111317" y="8890"/>
                    <a:pt x="18490731" y="12700"/>
                    <a:pt x="18870145" y="16510"/>
                  </a:cubicBezTo>
                  <a:cubicBezTo>
                    <a:pt x="18961205" y="16510"/>
                    <a:pt x="19052264" y="16510"/>
                    <a:pt x="19128148" y="16510"/>
                  </a:cubicBezTo>
                  <a:cubicBezTo>
                    <a:pt x="19196452" y="17780"/>
                    <a:pt x="19205343" y="20320"/>
                    <a:pt x="19215502" y="21590"/>
                  </a:cubicBezTo>
                  <a:close/>
                  <a:moveTo>
                    <a:pt x="19225663" y="10711645"/>
                  </a:moveTo>
                  <a:cubicBezTo>
                    <a:pt x="19226933" y="10695135"/>
                    <a:pt x="19228202" y="10682435"/>
                    <a:pt x="19228202" y="10669735"/>
                  </a:cubicBezTo>
                  <a:cubicBezTo>
                    <a:pt x="19226933" y="10199800"/>
                    <a:pt x="19225663" y="9750027"/>
                    <a:pt x="19225663" y="9266308"/>
                  </a:cubicBezTo>
                  <a:cubicBezTo>
                    <a:pt x="19225663" y="9045664"/>
                    <a:pt x="19228202" y="8825021"/>
                    <a:pt x="19226933" y="8604376"/>
                  </a:cubicBezTo>
                  <a:cubicBezTo>
                    <a:pt x="19226933" y="8400706"/>
                    <a:pt x="19225663" y="8188548"/>
                    <a:pt x="19224393" y="7984878"/>
                  </a:cubicBezTo>
                  <a:cubicBezTo>
                    <a:pt x="19219313" y="7670884"/>
                    <a:pt x="19207883" y="1170385"/>
                    <a:pt x="19207883" y="856392"/>
                  </a:cubicBezTo>
                  <a:cubicBezTo>
                    <a:pt x="19205343" y="593317"/>
                    <a:pt x="19202802" y="321756"/>
                    <a:pt x="19200263" y="63500"/>
                  </a:cubicBezTo>
                  <a:cubicBezTo>
                    <a:pt x="19198993" y="44450"/>
                    <a:pt x="19197724" y="43180"/>
                    <a:pt x="19082618" y="41910"/>
                  </a:cubicBezTo>
                  <a:cubicBezTo>
                    <a:pt x="19037087" y="41910"/>
                    <a:pt x="19006734" y="41910"/>
                    <a:pt x="18961205" y="40640"/>
                  </a:cubicBezTo>
                  <a:cubicBezTo>
                    <a:pt x="18581792" y="36830"/>
                    <a:pt x="18187201" y="31750"/>
                    <a:pt x="17807787" y="30480"/>
                  </a:cubicBezTo>
                  <a:cubicBezTo>
                    <a:pt x="16882017" y="26670"/>
                    <a:pt x="15941071" y="25400"/>
                    <a:pt x="15015301" y="22860"/>
                  </a:cubicBezTo>
                  <a:cubicBezTo>
                    <a:pt x="14878713" y="22860"/>
                    <a:pt x="14726947" y="22860"/>
                    <a:pt x="14590358" y="22860"/>
                  </a:cubicBezTo>
                  <a:cubicBezTo>
                    <a:pt x="14362710" y="22860"/>
                    <a:pt x="14135062" y="22860"/>
                    <a:pt x="13922590" y="22860"/>
                  </a:cubicBezTo>
                  <a:cubicBezTo>
                    <a:pt x="13436940" y="22860"/>
                    <a:pt x="12951290" y="22860"/>
                    <a:pt x="12480817" y="24130"/>
                  </a:cubicBezTo>
                  <a:cubicBezTo>
                    <a:pt x="12071049" y="25400"/>
                    <a:pt x="5165719" y="29210"/>
                    <a:pt x="4755952" y="29210"/>
                  </a:cubicBezTo>
                  <a:cubicBezTo>
                    <a:pt x="4088184" y="29210"/>
                    <a:pt x="3420415" y="26670"/>
                    <a:pt x="2752647" y="33020"/>
                  </a:cubicBezTo>
                  <a:cubicBezTo>
                    <a:pt x="2403586" y="36830"/>
                    <a:pt x="2069702" y="36830"/>
                    <a:pt x="1735818" y="38100"/>
                  </a:cubicBezTo>
                  <a:cubicBezTo>
                    <a:pt x="1159109" y="41910"/>
                    <a:pt x="582400"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280" y="10693865"/>
                    <a:pt x="354752" y="10695135"/>
                    <a:pt x="552047" y="10695135"/>
                  </a:cubicBezTo>
                  <a:cubicBezTo>
                    <a:pt x="840401" y="10695135"/>
                    <a:pt x="1143932" y="10692595"/>
                    <a:pt x="1432287" y="10695135"/>
                  </a:cubicBezTo>
                  <a:cubicBezTo>
                    <a:pt x="1902760" y="10698945"/>
                    <a:pt x="2373233" y="10701485"/>
                    <a:pt x="2843706" y="10700215"/>
                  </a:cubicBezTo>
                  <a:cubicBezTo>
                    <a:pt x="3147238" y="10698945"/>
                    <a:pt x="3435592" y="10701485"/>
                    <a:pt x="3739123" y="10701485"/>
                  </a:cubicBezTo>
                  <a:cubicBezTo>
                    <a:pt x="4179243" y="10701485"/>
                    <a:pt x="4619363" y="10700215"/>
                    <a:pt x="5059483" y="10701485"/>
                  </a:cubicBezTo>
                  <a:cubicBezTo>
                    <a:pt x="5712075" y="10702754"/>
                    <a:pt x="12875407" y="10692595"/>
                    <a:pt x="13543176" y="10695135"/>
                  </a:cubicBezTo>
                  <a:cubicBezTo>
                    <a:pt x="13831530" y="10696404"/>
                    <a:pt x="14119885" y="10697675"/>
                    <a:pt x="14393062" y="10697675"/>
                  </a:cubicBezTo>
                  <a:cubicBezTo>
                    <a:pt x="14893889" y="10700215"/>
                    <a:pt x="15379538" y="10696404"/>
                    <a:pt x="15880365" y="10700215"/>
                  </a:cubicBezTo>
                  <a:cubicBezTo>
                    <a:pt x="16290132" y="10702754"/>
                    <a:pt x="16699898" y="10702754"/>
                    <a:pt x="17109665" y="10705295"/>
                  </a:cubicBezTo>
                  <a:cubicBezTo>
                    <a:pt x="17716727" y="10709104"/>
                    <a:pt x="18323789" y="10711645"/>
                    <a:pt x="18930852" y="10712915"/>
                  </a:cubicBezTo>
                  <a:cubicBezTo>
                    <a:pt x="19158500" y="10712915"/>
                    <a:pt x="19205343" y="10711645"/>
                    <a:pt x="19225663" y="10711645"/>
                  </a:cubicBezTo>
                  <a:close/>
                </a:path>
              </a:pathLst>
            </a:custGeom>
            <a:solidFill>
              <a:srgbClr val="FFF7EF"/>
            </a:solidFill>
          </p:spPr>
        </p:sp>
      </p:grpSp>
      <p:sp>
        <p:nvSpPr>
          <p:cNvPr name="TextBox 5" id="5"/>
          <p:cNvSpPr txBox="true"/>
          <p:nvPr/>
        </p:nvSpPr>
        <p:spPr>
          <a:xfrm rot="0">
            <a:off x="1114000" y="2374109"/>
            <a:ext cx="16060000" cy="7259320"/>
          </a:xfrm>
          <a:prstGeom prst="rect">
            <a:avLst/>
          </a:prstGeom>
        </p:spPr>
        <p:txBody>
          <a:bodyPr anchor="t" rtlCol="false" tIns="0" lIns="0" bIns="0" rIns="0">
            <a:spAutoFit/>
          </a:bodyPr>
          <a:lstStyle/>
          <a:p>
            <a:pPr marL="906780" indent="-453390" lvl="1">
              <a:lnSpc>
                <a:spcPts val="5880"/>
              </a:lnSpc>
              <a:buFont typeface="Arial"/>
              <a:buChar char="•"/>
            </a:pPr>
            <a:r>
              <a:rPr lang="en-US" sz="4200">
                <a:solidFill>
                  <a:srgbClr val="534C57"/>
                </a:solidFill>
                <a:latin typeface="Glacial Indifference"/>
              </a:rPr>
              <a:t>We plan to move forward with the </a:t>
            </a:r>
            <a:r>
              <a:rPr lang="en-US" sz="4200">
                <a:solidFill>
                  <a:srgbClr val="534C57"/>
                </a:solidFill>
                <a:latin typeface="Glacial Indifference Bold"/>
              </a:rPr>
              <a:t>messages in a bottle</a:t>
            </a:r>
            <a:r>
              <a:rPr lang="en-US" sz="4200">
                <a:solidFill>
                  <a:srgbClr val="534C57"/>
                </a:solidFill>
                <a:latin typeface="Glacial Indifference"/>
              </a:rPr>
              <a:t> idea, but revised.</a:t>
            </a:r>
          </a:p>
          <a:p>
            <a:pPr>
              <a:lnSpc>
                <a:spcPts val="5880"/>
              </a:lnSpc>
            </a:pPr>
          </a:p>
          <a:p>
            <a:pPr marL="906780" indent="-453390" lvl="1">
              <a:lnSpc>
                <a:spcPts val="5880"/>
              </a:lnSpc>
              <a:buFont typeface="Arial"/>
              <a:buChar char="•"/>
            </a:pPr>
            <a:r>
              <a:rPr lang="en-US" sz="4200">
                <a:solidFill>
                  <a:srgbClr val="534C57"/>
                </a:solidFill>
                <a:latin typeface="Glacial Indifference Bold"/>
              </a:rPr>
              <a:t>Ethical Implications</a:t>
            </a:r>
          </a:p>
          <a:p>
            <a:pPr marL="1381761" indent="-460587" lvl="2">
              <a:lnSpc>
                <a:spcPts val="4480"/>
              </a:lnSpc>
              <a:buFont typeface="Arial"/>
              <a:buChar char="⚬"/>
            </a:pPr>
            <a:r>
              <a:rPr lang="en-US" sz="3200">
                <a:solidFill>
                  <a:srgbClr val="534C57"/>
                </a:solidFill>
                <a:latin typeface="Glacial Indifference"/>
              </a:rPr>
              <a:t>People may intend their messages in their bottle to only be seen by the receiver, but it may be leaked if there are problems with data security.</a:t>
            </a:r>
          </a:p>
          <a:p>
            <a:pPr marL="906780" indent="-453390" lvl="1">
              <a:lnSpc>
                <a:spcPts val="5880"/>
              </a:lnSpc>
              <a:buFont typeface="Arial"/>
              <a:buChar char="•"/>
            </a:pPr>
            <a:r>
              <a:rPr lang="en-US" sz="4200">
                <a:solidFill>
                  <a:srgbClr val="534C57"/>
                </a:solidFill>
                <a:latin typeface="Glacial Indifference Bold"/>
              </a:rPr>
              <a:t>Who does this serve?</a:t>
            </a:r>
          </a:p>
          <a:p>
            <a:pPr marL="1381761" indent="-460587" lvl="2">
              <a:lnSpc>
                <a:spcPts val="4480"/>
              </a:lnSpc>
              <a:buFont typeface="Arial"/>
              <a:buChar char="⚬"/>
            </a:pPr>
            <a:r>
              <a:rPr lang="en-US" sz="3200">
                <a:solidFill>
                  <a:srgbClr val="534C57"/>
                </a:solidFill>
                <a:latin typeface="Glacial Indifference"/>
              </a:rPr>
              <a:t>This solution serves people in relationships (friends, family, romantic partners)</a:t>
            </a:r>
          </a:p>
          <a:p>
            <a:pPr marL="906780" indent="-453390" lvl="1">
              <a:lnSpc>
                <a:spcPts val="5880"/>
              </a:lnSpc>
              <a:buFont typeface="Arial"/>
              <a:buChar char="•"/>
            </a:pPr>
            <a:r>
              <a:rPr lang="en-US" sz="4200">
                <a:solidFill>
                  <a:srgbClr val="534C57"/>
                </a:solidFill>
                <a:latin typeface="Glacial Indifference Bold"/>
              </a:rPr>
              <a:t>Who does this leave out?</a:t>
            </a:r>
          </a:p>
          <a:p>
            <a:pPr marL="1381761" indent="-460587" lvl="2">
              <a:lnSpc>
                <a:spcPts val="4480"/>
              </a:lnSpc>
              <a:buFont typeface="Arial"/>
              <a:buChar char="⚬"/>
            </a:pPr>
            <a:r>
              <a:rPr lang="en-US" sz="3200">
                <a:solidFill>
                  <a:srgbClr val="534C57"/>
                </a:solidFill>
                <a:latin typeface="Glacial Indifference"/>
              </a:rPr>
              <a:t>This solution may leave out people who do not have access to the internet or digital devices would be excluded. </a:t>
            </a:r>
          </a:p>
        </p:txBody>
      </p:sp>
      <p:sp>
        <p:nvSpPr>
          <p:cNvPr name="TextBox 6" id="6"/>
          <p:cNvSpPr txBox="true"/>
          <p:nvPr/>
        </p:nvSpPr>
        <p:spPr>
          <a:xfrm rot="0">
            <a:off x="1028700" y="596825"/>
            <a:ext cx="16230600" cy="1717676"/>
          </a:xfrm>
          <a:prstGeom prst="rect">
            <a:avLst/>
          </a:prstGeom>
        </p:spPr>
        <p:txBody>
          <a:bodyPr anchor="t" rtlCol="false" tIns="0" lIns="0" bIns="0" rIns="0">
            <a:spAutoFit/>
          </a:bodyPr>
          <a:lstStyle/>
          <a:p>
            <a:pPr algn="ctr">
              <a:lnSpc>
                <a:spcPts val="13999"/>
              </a:lnSpc>
            </a:pPr>
            <a:r>
              <a:rPr lang="en-US" sz="9999">
                <a:solidFill>
                  <a:srgbClr val="C38063"/>
                </a:solidFill>
                <a:latin typeface="Glacial Indifference Bold"/>
              </a:rPr>
              <a:t>What’s next?</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C38063"/>
        </a:solidFill>
      </p:bgPr>
    </p:bg>
    <p:spTree>
      <p:nvGrpSpPr>
        <p:cNvPr id="1" name=""/>
        <p:cNvGrpSpPr/>
        <p:nvPr/>
      </p:nvGrpSpPr>
      <p:grpSpPr>
        <a:xfrm>
          <a:off x="0" y="0"/>
          <a:ext cx="0" cy="0"/>
          <a:chOff x="0" y="0"/>
          <a:chExt cx="0" cy="0"/>
        </a:xfrm>
      </p:grpSpPr>
      <p:sp>
        <p:nvSpPr>
          <p:cNvPr name="TextBox 2" id="2"/>
          <p:cNvSpPr txBox="true"/>
          <p:nvPr/>
        </p:nvSpPr>
        <p:spPr>
          <a:xfrm rot="0">
            <a:off x="1028700" y="3705225"/>
            <a:ext cx="16230600" cy="2581275"/>
          </a:xfrm>
          <a:prstGeom prst="rect">
            <a:avLst/>
          </a:prstGeom>
        </p:spPr>
        <p:txBody>
          <a:bodyPr anchor="t" rtlCol="false" tIns="0" lIns="0" bIns="0" rIns="0">
            <a:spAutoFit/>
          </a:bodyPr>
          <a:lstStyle/>
          <a:p>
            <a:pPr algn="ctr">
              <a:lnSpc>
                <a:spcPts val="21000"/>
              </a:lnSpc>
            </a:pPr>
            <a:r>
              <a:rPr lang="en-US" sz="15000">
                <a:solidFill>
                  <a:srgbClr val="C38063"/>
                </a:solidFill>
                <a:latin typeface="Glacial Indifference Bold"/>
              </a:rPr>
              <a:t>Thank you!</a:t>
            </a:r>
          </a:p>
        </p:txBody>
      </p:sp>
      <p:sp>
        <p:nvSpPr>
          <p:cNvPr name="Freeform 3" id="3"/>
          <p:cNvSpPr/>
          <p:nvPr/>
        </p:nvSpPr>
        <p:spPr>
          <a:xfrm flipH="true" flipV="true" rot="0">
            <a:off x="15311322" y="7369648"/>
            <a:ext cx="7315200" cy="3777303"/>
          </a:xfrm>
          <a:custGeom>
            <a:avLst/>
            <a:gdLst/>
            <a:ahLst/>
            <a:cxnLst/>
            <a:rect r="r" b="b" t="t" l="l"/>
            <a:pathLst>
              <a:path h="3777303" w="7315200">
                <a:moveTo>
                  <a:pt x="7315200" y="3777304"/>
                </a:moveTo>
                <a:lnTo>
                  <a:pt x="0" y="3777304"/>
                </a:lnTo>
                <a:lnTo>
                  <a:pt x="0" y="0"/>
                </a:lnTo>
                <a:lnTo>
                  <a:pt x="7315200" y="0"/>
                </a:lnTo>
                <a:lnTo>
                  <a:pt x="7315200" y="3777304"/>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23333" y="-1124941"/>
            <a:ext cx="7315200" cy="3777303"/>
          </a:xfrm>
          <a:custGeom>
            <a:avLst/>
            <a:gdLst/>
            <a:ahLst/>
            <a:cxnLst/>
            <a:rect r="r" b="b" t="t" l="l"/>
            <a:pathLst>
              <a:path h="3777303" w="7315200">
                <a:moveTo>
                  <a:pt x="0" y="0"/>
                </a:moveTo>
                <a:lnTo>
                  <a:pt x="7315200" y="0"/>
                </a:lnTo>
                <a:lnTo>
                  <a:pt x="7315200" y="3777304"/>
                </a:lnTo>
                <a:lnTo>
                  <a:pt x="0" y="3777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56.xml><?xml version="1.0" encoding="utf-8"?>
<p:sld xmlns:p="http://schemas.openxmlformats.org/presentationml/2006/main" xmlns:a="http://schemas.openxmlformats.org/drawingml/2006/main">
  <p:cSld>
    <p:bg>
      <p:bgPr>
        <a:solidFill>
          <a:srgbClr val="FFF7EF"/>
        </a:solidFill>
      </p:bgPr>
    </p:bg>
    <p:spTree>
      <p:nvGrpSpPr>
        <p:cNvPr id="1" name=""/>
        <p:cNvGrpSpPr/>
        <p:nvPr/>
      </p:nvGrpSpPr>
      <p:grpSpPr>
        <a:xfrm>
          <a:off x="0" y="0"/>
          <a:ext cx="0" cy="0"/>
          <a:chOff x="0" y="0"/>
          <a:chExt cx="0" cy="0"/>
        </a:xfrm>
      </p:grpSpPr>
      <p:grpSp>
        <p:nvGrpSpPr>
          <p:cNvPr name="Group 2" id="2"/>
          <p:cNvGrpSpPr/>
          <p:nvPr/>
        </p:nvGrpSpPr>
        <p:grpSpPr>
          <a:xfrm rot="0">
            <a:off x="264813" y="192211"/>
            <a:ext cx="17758374" cy="9902578"/>
            <a:chOff x="0" y="0"/>
            <a:chExt cx="19243443" cy="10730695"/>
          </a:xfrm>
        </p:grpSpPr>
        <p:sp>
          <p:nvSpPr>
            <p:cNvPr name="Freeform 3" id="3"/>
            <p:cNvSpPr/>
            <p:nvPr/>
          </p:nvSpPr>
          <p:spPr>
            <a:xfrm flipH="false" flipV="false" rot="0">
              <a:off x="10160" y="16510"/>
              <a:ext cx="19220582" cy="10702755"/>
            </a:xfrm>
            <a:custGeom>
              <a:avLst/>
              <a:gdLst/>
              <a:ahLst/>
              <a:cxnLst/>
              <a:rect r="r" b="b" t="t" l="l"/>
              <a:pathLst>
                <a:path h="10702755" w="19220582">
                  <a:moveTo>
                    <a:pt x="19220582" y="10702755"/>
                  </a:moveTo>
                  <a:lnTo>
                    <a:pt x="0" y="10695135"/>
                  </a:lnTo>
                  <a:lnTo>
                    <a:pt x="0" y="3725222"/>
                  </a:lnTo>
                  <a:lnTo>
                    <a:pt x="17780" y="19050"/>
                  </a:lnTo>
                  <a:lnTo>
                    <a:pt x="9583302" y="0"/>
                  </a:lnTo>
                  <a:lnTo>
                    <a:pt x="19201532" y="5080"/>
                  </a:lnTo>
                  <a:close/>
                </a:path>
              </a:pathLst>
            </a:custGeom>
            <a:solidFill>
              <a:srgbClr val="FFF7EF"/>
            </a:solidFill>
          </p:spPr>
        </p:sp>
        <p:sp>
          <p:nvSpPr>
            <p:cNvPr name="Freeform 4" id="4"/>
            <p:cNvSpPr/>
            <p:nvPr/>
          </p:nvSpPr>
          <p:spPr>
            <a:xfrm flipH="false" flipV="false" rot="0">
              <a:off x="-3810" y="0"/>
              <a:ext cx="19249793" cy="10729425"/>
            </a:xfrm>
            <a:custGeom>
              <a:avLst/>
              <a:gdLst/>
              <a:ahLst/>
              <a:cxnLst/>
              <a:rect r="r" b="b" t="t" l="l"/>
              <a:pathLst>
                <a:path h="10729425" w="19249793">
                  <a:moveTo>
                    <a:pt x="19215502" y="21590"/>
                  </a:moveTo>
                  <a:cubicBezTo>
                    <a:pt x="19216774" y="34290"/>
                    <a:pt x="19216774" y="44450"/>
                    <a:pt x="19218043" y="54610"/>
                  </a:cubicBezTo>
                  <a:cubicBezTo>
                    <a:pt x="19220583" y="228407"/>
                    <a:pt x="19221852" y="466023"/>
                    <a:pt x="19224393" y="695153"/>
                  </a:cubicBezTo>
                  <a:cubicBezTo>
                    <a:pt x="19224393" y="1026118"/>
                    <a:pt x="19237093" y="7552077"/>
                    <a:pt x="19243443" y="7883042"/>
                  </a:cubicBezTo>
                  <a:cubicBezTo>
                    <a:pt x="19249793" y="8383733"/>
                    <a:pt x="19245983" y="8892911"/>
                    <a:pt x="19245983" y="9393602"/>
                  </a:cubicBezTo>
                  <a:cubicBezTo>
                    <a:pt x="19245983" y="9834889"/>
                    <a:pt x="19247252" y="10242231"/>
                    <a:pt x="19248524" y="10668464"/>
                  </a:cubicBezTo>
                  <a:cubicBezTo>
                    <a:pt x="19248524" y="10690054"/>
                    <a:pt x="19248524" y="10704025"/>
                    <a:pt x="19248524" y="10728154"/>
                  </a:cubicBezTo>
                  <a:cubicBezTo>
                    <a:pt x="19225663" y="10728154"/>
                    <a:pt x="19205343" y="10729425"/>
                    <a:pt x="19128148" y="10728154"/>
                  </a:cubicBezTo>
                  <a:cubicBezTo>
                    <a:pt x="18141670" y="10723075"/>
                    <a:pt x="17140018" y="10729425"/>
                    <a:pt x="16153542" y="10724345"/>
                  </a:cubicBezTo>
                  <a:cubicBezTo>
                    <a:pt x="15561657" y="10720535"/>
                    <a:pt x="14984948" y="10723075"/>
                    <a:pt x="14393062" y="10720535"/>
                  </a:cubicBezTo>
                  <a:cubicBezTo>
                    <a:pt x="14119885" y="10719264"/>
                    <a:pt x="13846706" y="10717995"/>
                    <a:pt x="13573529" y="10716725"/>
                  </a:cubicBezTo>
                  <a:cubicBezTo>
                    <a:pt x="13406587" y="10716725"/>
                    <a:pt x="13254821" y="10717995"/>
                    <a:pt x="13087878" y="10717995"/>
                  </a:cubicBezTo>
                  <a:cubicBezTo>
                    <a:pt x="12662935" y="10716725"/>
                    <a:pt x="11494340" y="10717995"/>
                    <a:pt x="11069397" y="10716725"/>
                  </a:cubicBezTo>
                  <a:cubicBezTo>
                    <a:pt x="10765866" y="10715454"/>
                    <a:pt x="4695246" y="10724345"/>
                    <a:pt x="4391715" y="10723075"/>
                  </a:cubicBezTo>
                  <a:cubicBezTo>
                    <a:pt x="4315831" y="10723075"/>
                    <a:pt x="4224773" y="10724345"/>
                    <a:pt x="4148890" y="10724345"/>
                  </a:cubicBezTo>
                  <a:cubicBezTo>
                    <a:pt x="3966771" y="10724345"/>
                    <a:pt x="3799829" y="10725614"/>
                    <a:pt x="3617710" y="10725614"/>
                  </a:cubicBezTo>
                  <a:cubicBezTo>
                    <a:pt x="3162414" y="10725614"/>
                    <a:pt x="2722293" y="10724345"/>
                    <a:pt x="2266997" y="10723075"/>
                  </a:cubicBezTo>
                  <a:cubicBezTo>
                    <a:pt x="1993819" y="10721804"/>
                    <a:pt x="1720641" y="10720535"/>
                    <a:pt x="1462640" y="10719264"/>
                  </a:cubicBezTo>
                  <a:cubicBezTo>
                    <a:pt x="976990" y="10717995"/>
                    <a:pt x="491341" y="10716725"/>
                    <a:pt x="48260" y="10716725"/>
                  </a:cubicBezTo>
                  <a:cubicBezTo>
                    <a:pt x="38100" y="10716725"/>
                    <a:pt x="29210" y="10716725"/>
                    <a:pt x="19050" y="10715454"/>
                  </a:cubicBezTo>
                  <a:cubicBezTo>
                    <a:pt x="10160" y="10714185"/>
                    <a:pt x="5080" y="10707835"/>
                    <a:pt x="7620" y="10698945"/>
                  </a:cubicBezTo>
                  <a:cubicBezTo>
                    <a:pt x="16510" y="10666546"/>
                    <a:pt x="12700" y="10454389"/>
                    <a:pt x="11430" y="10233744"/>
                  </a:cubicBezTo>
                  <a:cubicBezTo>
                    <a:pt x="10160" y="9783972"/>
                    <a:pt x="6350" y="9342684"/>
                    <a:pt x="7620" y="8892911"/>
                  </a:cubicBezTo>
                  <a:cubicBezTo>
                    <a:pt x="5080" y="8332815"/>
                    <a:pt x="0" y="1399514"/>
                    <a:pt x="7620" y="830933"/>
                  </a:cubicBezTo>
                  <a:cubicBezTo>
                    <a:pt x="8890" y="720611"/>
                    <a:pt x="7620" y="601803"/>
                    <a:pt x="8890" y="491481"/>
                  </a:cubicBezTo>
                  <a:cubicBezTo>
                    <a:pt x="10160" y="313270"/>
                    <a:pt x="12700" y="118085"/>
                    <a:pt x="13970" y="44450"/>
                  </a:cubicBezTo>
                  <a:cubicBezTo>
                    <a:pt x="13970" y="41910"/>
                    <a:pt x="15240" y="39370"/>
                    <a:pt x="16510" y="38100"/>
                  </a:cubicBezTo>
                  <a:cubicBezTo>
                    <a:pt x="38100" y="35560"/>
                    <a:pt x="111927" y="30480"/>
                    <a:pt x="354752" y="29210"/>
                  </a:cubicBezTo>
                  <a:cubicBezTo>
                    <a:pt x="764519" y="25400"/>
                    <a:pt x="1174286" y="22860"/>
                    <a:pt x="1599229" y="20320"/>
                  </a:cubicBezTo>
                  <a:cubicBezTo>
                    <a:pt x="1887583" y="17780"/>
                    <a:pt x="2175938" y="16510"/>
                    <a:pt x="2449116" y="13970"/>
                  </a:cubicBezTo>
                  <a:cubicBezTo>
                    <a:pt x="2722294" y="11430"/>
                    <a:pt x="3010648" y="8890"/>
                    <a:pt x="3283826" y="8890"/>
                  </a:cubicBezTo>
                  <a:cubicBezTo>
                    <a:pt x="3587358" y="7620"/>
                    <a:pt x="3890888" y="10160"/>
                    <a:pt x="4194419" y="8890"/>
                  </a:cubicBezTo>
                  <a:cubicBezTo>
                    <a:pt x="4573833" y="8890"/>
                    <a:pt x="11448811" y="6350"/>
                    <a:pt x="11828225" y="5080"/>
                  </a:cubicBezTo>
                  <a:cubicBezTo>
                    <a:pt x="12192462" y="3810"/>
                    <a:pt x="12556700" y="2540"/>
                    <a:pt x="12936114" y="2540"/>
                  </a:cubicBezTo>
                  <a:cubicBezTo>
                    <a:pt x="13558352" y="1270"/>
                    <a:pt x="14165414" y="0"/>
                    <a:pt x="14787653" y="0"/>
                  </a:cubicBezTo>
                  <a:cubicBezTo>
                    <a:pt x="15045655" y="0"/>
                    <a:pt x="15318832" y="2540"/>
                    <a:pt x="15576833" y="2540"/>
                  </a:cubicBezTo>
                  <a:cubicBezTo>
                    <a:pt x="16290132" y="3810"/>
                    <a:pt x="17018606" y="5080"/>
                    <a:pt x="17731905" y="7620"/>
                  </a:cubicBezTo>
                  <a:cubicBezTo>
                    <a:pt x="18111317" y="8890"/>
                    <a:pt x="18490731" y="12700"/>
                    <a:pt x="18870145" y="16510"/>
                  </a:cubicBezTo>
                  <a:cubicBezTo>
                    <a:pt x="18961205" y="16510"/>
                    <a:pt x="19052264" y="16510"/>
                    <a:pt x="19128148" y="16510"/>
                  </a:cubicBezTo>
                  <a:cubicBezTo>
                    <a:pt x="19196452" y="17780"/>
                    <a:pt x="19205343" y="20320"/>
                    <a:pt x="19215502" y="21590"/>
                  </a:cubicBezTo>
                  <a:close/>
                  <a:moveTo>
                    <a:pt x="19225663" y="10711645"/>
                  </a:moveTo>
                  <a:cubicBezTo>
                    <a:pt x="19226933" y="10695135"/>
                    <a:pt x="19228202" y="10682435"/>
                    <a:pt x="19228202" y="10669735"/>
                  </a:cubicBezTo>
                  <a:cubicBezTo>
                    <a:pt x="19226933" y="10199800"/>
                    <a:pt x="19225663" y="9750027"/>
                    <a:pt x="19225663" y="9266308"/>
                  </a:cubicBezTo>
                  <a:cubicBezTo>
                    <a:pt x="19225663" y="9045664"/>
                    <a:pt x="19228202" y="8825021"/>
                    <a:pt x="19226933" y="8604376"/>
                  </a:cubicBezTo>
                  <a:cubicBezTo>
                    <a:pt x="19226933" y="8400706"/>
                    <a:pt x="19225663" y="8188548"/>
                    <a:pt x="19224393" y="7984878"/>
                  </a:cubicBezTo>
                  <a:cubicBezTo>
                    <a:pt x="19219313" y="7670884"/>
                    <a:pt x="19207883" y="1170385"/>
                    <a:pt x="19207883" y="856392"/>
                  </a:cubicBezTo>
                  <a:cubicBezTo>
                    <a:pt x="19205343" y="593317"/>
                    <a:pt x="19202802" y="321756"/>
                    <a:pt x="19200263" y="63500"/>
                  </a:cubicBezTo>
                  <a:cubicBezTo>
                    <a:pt x="19198993" y="44450"/>
                    <a:pt x="19197724" y="43180"/>
                    <a:pt x="19082618" y="41910"/>
                  </a:cubicBezTo>
                  <a:cubicBezTo>
                    <a:pt x="19037087" y="41910"/>
                    <a:pt x="19006734" y="41910"/>
                    <a:pt x="18961205" y="40640"/>
                  </a:cubicBezTo>
                  <a:cubicBezTo>
                    <a:pt x="18581792" y="36830"/>
                    <a:pt x="18187201" y="31750"/>
                    <a:pt x="17807787" y="30480"/>
                  </a:cubicBezTo>
                  <a:cubicBezTo>
                    <a:pt x="16882017" y="26670"/>
                    <a:pt x="15941071" y="25400"/>
                    <a:pt x="15015301" y="22860"/>
                  </a:cubicBezTo>
                  <a:cubicBezTo>
                    <a:pt x="14878713" y="22860"/>
                    <a:pt x="14726947" y="22860"/>
                    <a:pt x="14590358" y="22860"/>
                  </a:cubicBezTo>
                  <a:cubicBezTo>
                    <a:pt x="14362710" y="22860"/>
                    <a:pt x="14135062" y="22860"/>
                    <a:pt x="13922590" y="22860"/>
                  </a:cubicBezTo>
                  <a:cubicBezTo>
                    <a:pt x="13436940" y="22860"/>
                    <a:pt x="12951290" y="22860"/>
                    <a:pt x="12480817" y="24130"/>
                  </a:cubicBezTo>
                  <a:cubicBezTo>
                    <a:pt x="12071049" y="25400"/>
                    <a:pt x="5165719" y="29210"/>
                    <a:pt x="4755952" y="29210"/>
                  </a:cubicBezTo>
                  <a:cubicBezTo>
                    <a:pt x="4088184" y="29210"/>
                    <a:pt x="3420415" y="26670"/>
                    <a:pt x="2752647" y="33020"/>
                  </a:cubicBezTo>
                  <a:cubicBezTo>
                    <a:pt x="2403586" y="36830"/>
                    <a:pt x="2069702" y="36830"/>
                    <a:pt x="1735818" y="38100"/>
                  </a:cubicBezTo>
                  <a:cubicBezTo>
                    <a:pt x="1159109" y="41910"/>
                    <a:pt x="582400" y="45720"/>
                    <a:pt x="49530" y="50800"/>
                  </a:cubicBezTo>
                  <a:cubicBezTo>
                    <a:pt x="36830" y="50800"/>
                    <a:pt x="34290" y="53340"/>
                    <a:pt x="33020" y="92626"/>
                  </a:cubicBezTo>
                  <a:cubicBezTo>
                    <a:pt x="31750" y="245379"/>
                    <a:pt x="31750" y="398133"/>
                    <a:pt x="30480" y="550886"/>
                  </a:cubicBezTo>
                  <a:cubicBezTo>
                    <a:pt x="29210" y="805475"/>
                    <a:pt x="26670" y="1051577"/>
                    <a:pt x="25400" y="1306166"/>
                  </a:cubicBezTo>
                  <a:cubicBezTo>
                    <a:pt x="20320" y="1577727"/>
                    <a:pt x="26670" y="8214007"/>
                    <a:pt x="29210" y="8485569"/>
                  </a:cubicBezTo>
                  <a:cubicBezTo>
                    <a:pt x="29210" y="8774102"/>
                    <a:pt x="29210" y="9071123"/>
                    <a:pt x="30480" y="9359657"/>
                  </a:cubicBezTo>
                  <a:cubicBezTo>
                    <a:pt x="30480" y="9571814"/>
                    <a:pt x="33020" y="9783972"/>
                    <a:pt x="33020" y="9996129"/>
                  </a:cubicBezTo>
                  <a:cubicBezTo>
                    <a:pt x="33020" y="10225258"/>
                    <a:pt x="33020" y="10454389"/>
                    <a:pt x="31750" y="10669735"/>
                  </a:cubicBezTo>
                  <a:cubicBezTo>
                    <a:pt x="31750" y="10673545"/>
                    <a:pt x="31750" y="10676085"/>
                    <a:pt x="31750" y="10679895"/>
                  </a:cubicBezTo>
                  <a:cubicBezTo>
                    <a:pt x="31750" y="10690054"/>
                    <a:pt x="35560" y="10693865"/>
                    <a:pt x="44450" y="10693865"/>
                  </a:cubicBezTo>
                  <a:cubicBezTo>
                    <a:pt x="142280" y="10693865"/>
                    <a:pt x="354752" y="10695135"/>
                    <a:pt x="552047" y="10695135"/>
                  </a:cubicBezTo>
                  <a:cubicBezTo>
                    <a:pt x="840401" y="10695135"/>
                    <a:pt x="1143932" y="10692595"/>
                    <a:pt x="1432287" y="10695135"/>
                  </a:cubicBezTo>
                  <a:cubicBezTo>
                    <a:pt x="1902760" y="10698945"/>
                    <a:pt x="2373233" y="10701485"/>
                    <a:pt x="2843706" y="10700215"/>
                  </a:cubicBezTo>
                  <a:cubicBezTo>
                    <a:pt x="3147238" y="10698945"/>
                    <a:pt x="3435592" y="10701485"/>
                    <a:pt x="3739123" y="10701485"/>
                  </a:cubicBezTo>
                  <a:cubicBezTo>
                    <a:pt x="4179243" y="10701485"/>
                    <a:pt x="4619363" y="10700215"/>
                    <a:pt x="5059483" y="10701485"/>
                  </a:cubicBezTo>
                  <a:cubicBezTo>
                    <a:pt x="5712075" y="10702754"/>
                    <a:pt x="12875407" y="10692595"/>
                    <a:pt x="13543176" y="10695135"/>
                  </a:cubicBezTo>
                  <a:cubicBezTo>
                    <a:pt x="13831530" y="10696404"/>
                    <a:pt x="14119885" y="10697675"/>
                    <a:pt x="14393062" y="10697675"/>
                  </a:cubicBezTo>
                  <a:cubicBezTo>
                    <a:pt x="14893889" y="10700215"/>
                    <a:pt x="15379538" y="10696404"/>
                    <a:pt x="15880365" y="10700215"/>
                  </a:cubicBezTo>
                  <a:cubicBezTo>
                    <a:pt x="16290132" y="10702754"/>
                    <a:pt x="16699898" y="10702754"/>
                    <a:pt x="17109665" y="10705295"/>
                  </a:cubicBezTo>
                  <a:cubicBezTo>
                    <a:pt x="17716727" y="10709104"/>
                    <a:pt x="18323789" y="10711645"/>
                    <a:pt x="18930852" y="10712915"/>
                  </a:cubicBezTo>
                  <a:cubicBezTo>
                    <a:pt x="19158500" y="10712915"/>
                    <a:pt x="19205343" y="10711645"/>
                    <a:pt x="19225663" y="10711645"/>
                  </a:cubicBezTo>
                  <a:close/>
                </a:path>
              </a:pathLst>
            </a:custGeom>
            <a:solidFill>
              <a:srgbClr val="FFF7EF"/>
            </a:solidFill>
          </p:spPr>
        </p:sp>
      </p:grpSp>
      <p:sp>
        <p:nvSpPr>
          <p:cNvPr name="TextBox 5" id="5"/>
          <p:cNvSpPr txBox="true"/>
          <p:nvPr/>
        </p:nvSpPr>
        <p:spPr>
          <a:xfrm rot="0">
            <a:off x="476256" y="2257058"/>
            <a:ext cx="8087312" cy="7455535"/>
          </a:xfrm>
          <a:prstGeom prst="rect">
            <a:avLst/>
          </a:prstGeom>
        </p:spPr>
        <p:txBody>
          <a:bodyPr anchor="t" rtlCol="false" tIns="0" lIns="0" bIns="0" rIns="0">
            <a:spAutoFit/>
          </a:bodyPr>
          <a:lstStyle/>
          <a:p>
            <a:pPr>
              <a:lnSpc>
                <a:spcPts val="2239"/>
              </a:lnSpc>
            </a:pPr>
            <a:r>
              <a:rPr lang="en-US" sz="1599">
                <a:solidFill>
                  <a:srgbClr val="534C57"/>
                </a:solidFill>
                <a:latin typeface="Glacial Indifference Bold"/>
              </a:rPr>
              <a:t>ALL HMW Statements:</a:t>
            </a:r>
          </a:p>
          <a:p>
            <a:pPr marL="345439" indent="-172720" lvl="1">
              <a:lnSpc>
                <a:spcPts val="2239"/>
              </a:lnSpc>
              <a:buFont typeface="Arial"/>
              <a:buChar char="•"/>
            </a:pPr>
            <a:r>
              <a:rPr lang="en-US" sz="1599">
                <a:solidFill>
                  <a:srgbClr val="534C57"/>
                </a:solidFill>
                <a:latin typeface="Glacial Indifference"/>
              </a:rPr>
              <a:t>Patty:</a:t>
            </a:r>
          </a:p>
          <a:p>
            <a:pPr marL="690879" indent="-230293" lvl="2">
              <a:lnSpc>
                <a:spcPts val="2239"/>
              </a:lnSpc>
              <a:buFont typeface="Arial"/>
              <a:buChar char="⚬"/>
            </a:pPr>
            <a:r>
              <a:rPr lang="en-US" sz="1599">
                <a:solidFill>
                  <a:srgbClr val="534C57"/>
                </a:solidFill>
                <a:latin typeface="Glacial Indifference"/>
              </a:rPr>
              <a:t>make it convenient for family members to communicate with their children?</a:t>
            </a:r>
          </a:p>
          <a:p>
            <a:pPr marL="690879" indent="-230293" lvl="2">
              <a:lnSpc>
                <a:spcPts val="2239"/>
              </a:lnSpc>
              <a:buFont typeface="Arial"/>
              <a:buChar char="⚬"/>
            </a:pPr>
            <a:r>
              <a:rPr lang="en-US" sz="1599">
                <a:solidFill>
                  <a:srgbClr val="534C57"/>
                </a:solidFill>
                <a:latin typeface="Glacial Indifference"/>
              </a:rPr>
              <a:t>make children interested in connecting with their long-distance family members?</a:t>
            </a:r>
          </a:p>
          <a:p>
            <a:pPr marL="690879" indent="-230293" lvl="2">
              <a:lnSpc>
                <a:spcPts val="2239"/>
              </a:lnSpc>
              <a:buFont typeface="Arial"/>
              <a:buChar char="⚬"/>
            </a:pPr>
            <a:r>
              <a:rPr lang="en-US" sz="1599">
                <a:solidFill>
                  <a:srgbClr val="534C57"/>
                </a:solidFill>
                <a:latin typeface="Glacial Indifference"/>
              </a:rPr>
              <a:t>eliminate possible language and technology barriers?</a:t>
            </a:r>
          </a:p>
          <a:p>
            <a:pPr marL="690879" indent="-230293" lvl="2">
              <a:lnSpc>
                <a:spcPts val="2239"/>
              </a:lnSpc>
              <a:buFont typeface="Arial"/>
              <a:buChar char="⚬"/>
            </a:pPr>
            <a:r>
              <a:rPr lang="en-US" sz="1599">
                <a:solidFill>
                  <a:srgbClr val="534C57"/>
                </a:solidFill>
                <a:latin typeface="Glacial Indifference"/>
              </a:rPr>
              <a:t>deal with time zone differences if we want to facilitate real-time interactions?</a:t>
            </a:r>
          </a:p>
          <a:p>
            <a:pPr marL="690879" indent="-230293" lvl="2">
              <a:lnSpc>
                <a:spcPts val="2239"/>
              </a:lnSpc>
              <a:buFont typeface="Arial"/>
              <a:buChar char="⚬"/>
            </a:pPr>
            <a:r>
              <a:rPr lang="en-US" sz="1599">
                <a:solidFill>
                  <a:srgbClr val="534C57"/>
                </a:solidFill>
                <a:latin typeface="Glacial Indifference"/>
              </a:rPr>
              <a:t>create engaging activities that will make children interested in connecting with their long-distance relatives?</a:t>
            </a:r>
          </a:p>
          <a:p>
            <a:pPr marL="690879" indent="-230293" lvl="2">
              <a:lnSpc>
                <a:spcPts val="2239"/>
              </a:lnSpc>
              <a:buFont typeface="Arial"/>
              <a:buChar char="⚬"/>
            </a:pPr>
            <a:r>
              <a:rPr lang="en-US" sz="1599">
                <a:solidFill>
                  <a:srgbClr val="534C57"/>
                </a:solidFill>
                <a:latin typeface="Glacial Indifference"/>
              </a:rPr>
              <a:t>leverage technology to provide tools that simplify communication?</a:t>
            </a:r>
          </a:p>
          <a:p>
            <a:pPr marL="690879" indent="-230293" lvl="2">
              <a:lnSpc>
                <a:spcPts val="2239"/>
              </a:lnSpc>
              <a:buFont typeface="Arial"/>
              <a:buChar char="⚬"/>
            </a:pPr>
            <a:r>
              <a:rPr lang="en-US" sz="1599">
                <a:solidFill>
                  <a:srgbClr val="534C57"/>
                </a:solidFill>
                <a:latin typeface="Glacial Indifference"/>
              </a:rPr>
              <a:t>promote regular and meaningful interactions between families living in different time zones?</a:t>
            </a:r>
          </a:p>
          <a:p>
            <a:pPr marL="690879" indent="-230293" lvl="2">
              <a:lnSpc>
                <a:spcPts val="2239"/>
              </a:lnSpc>
              <a:buFont typeface="Arial"/>
              <a:buChar char="⚬"/>
            </a:pPr>
            <a:r>
              <a:rPr lang="en-US" sz="1599">
                <a:solidFill>
                  <a:srgbClr val="534C57"/>
                </a:solidFill>
                <a:latin typeface="Glacial Indifference"/>
              </a:rPr>
              <a:t>create a sense of consistency in long-distance family interactions to help children feel more secure?</a:t>
            </a:r>
          </a:p>
          <a:p>
            <a:pPr marL="690879" indent="-230293" lvl="2">
              <a:lnSpc>
                <a:spcPts val="2239"/>
              </a:lnSpc>
              <a:buFont typeface="Arial"/>
              <a:buChar char="⚬"/>
            </a:pPr>
            <a:r>
              <a:rPr lang="en-US" sz="1599">
                <a:solidFill>
                  <a:srgbClr val="534C57"/>
                </a:solidFill>
                <a:latin typeface="Glacial Indifference"/>
              </a:rPr>
              <a:t>make it easier for older relatives to share their heritage and wisdom?</a:t>
            </a:r>
          </a:p>
          <a:p>
            <a:pPr marL="690879" indent="-230293" lvl="2">
              <a:lnSpc>
                <a:spcPts val="2239"/>
              </a:lnSpc>
              <a:buFont typeface="Arial"/>
              <a:buChar char="⚬"/>
            </a:pPr>
            <a:r>
              <a:rPr lang="en-US" sz="1599">
                <a:solidFill>
                  <a:srgbClr val="534C57"/>
                </a:solidFill>
                <a:latin typeface="Glacial Indifference"/>
              </a:rPr>
              <a:t>encourage families to capture and share their memories to foster a sense of shared identity and heritage?</a:t>
            </a:r>
          </a:p>
          <a:p>
            <a:pPr marL="345439" indent="-172720" lvl="1">
              <a:lnSpc>
                <a:spcPts val="2239"/>
              </a:lnSpc>
              <a:buFont typeface="Arial"/>
              <a:buChar char="•"/>
            </a:pPr>
            <a:r>
              <a:rPr lang="en-US" sz="1599">
                <a:solidFill>
                  <a:srgbClr val="534C57"/>
                </a:solidFill>
                <a:latin typeface="Glacial Indifference"/>
              </a:rPr>
              <a:t>Dr. Song:</a:t>
            </a:r>
          </a:p>
          <a:p>
            <a:pPr marL="690879" indent="-230293" lvl="2">
              <a:lnSpc>
                <a:spcPts val="2239"/>
              </a:lnSpc>
              <a:buFont typeface="Arial"/>
              <a:buChar char="⚬"/>
            </a:pPr>
            <a:r>
              <a:rPr lang="en-US" sz="1599">
                <a:solidFill>
                  <a:srgbClr val="534C57"/>
                </a:solidFill>
                <a:latin typeface="Glacial Indifference"/>
              </a:rPr>
              <a:t>create opportunities for his children to learn about their cultural background?</a:t>
            </a:r>
          </a:p>
          <a:p>
            <a:pPr marL="690879" indent="-230293" lvl="2">
              <a:lnSpc>
                <a:spcPts val="2239"/>
              </a:lnSpc>
              <a:buFont typeface="Arial"/>
              <a:buChar char="⚬"/>
            </a:pPr>
            <a:r>
              <a:rPr lang="en-US" sz="1599">
                <a:solidFill>
                  <a:srgbClr val="534C57"/>
                </a:solidFill>
                <a:latin typeface="Glacial Indifference"/>
              </a:rPr>
              <a:t>explore the potential fears or apprehensions Dr. Song might have about his children losing touch with their cultural roots?</a:t>
            </a:r>
          </a:p>
          <a:p>
            <a:pPr marL="690879" indent="-230293" lvl="2">
              <a:lnSpc>
                <a:spcPts val="2239"/>
              </a:lnSpc>
              <a:buFont typeface="Arial"/>
              <a:buChar char="⚬"/>
            </a:pPr>
            <a:r>
              <a:rPr lang="en-US" sz="1599">
                <a:solidFill>
                  <a:srgbClr val="534C57"/>
                </a:solidFill>
                <a:latin typeface="Glacial Indifference"/>
              </a:rPr>
              <a:t>encourage Dr. Song's children to actively engage in conversations with their grandparents?</a:t>
            </a:r>
          </a:p>
          <a:p>
            <a:pPr marL="690879" indent="-230293" lvl="2">
              <a:lnSpc>
                <a:spcPts val="2239"/>
              </a:lnSpc>
              <a:buFont typeface="Arial"/>
              <a:buChar char="⚬"/>
            </a:pPr>
            <a:r>
              <a:rPr lang="en-US" sz="1599">
                <a:solidFill>
                  <a:srgbClr val="534C57"/>
                </a:solidFill>
                <a:latin typeface="Glacial Indifference"/>
              </a:rPr>
              <a:t>address any hesitations that his children might have about interacting with their grandparents from a different cultural background?</a:t>
            </a:r>
          </a:p>
          <a:p>
            <a:pPr marL="690879" indent="-230293" lvl="2">
              <a:lnSpc>
                <a:spcPts val="2239"/>
              </a:lnSpc>
              <a:buFont typeface="Arial"/>
              <a:buChar char="⚬"/>
            </a:pPr>
            <a:r>
              <a:rPr lang="en-US" sz="1599">
                <a:solidFill>
                  <a:srgbClr val="534C57"/>
                </a:solidFill>
                <a:latin typeface="Glacial Indifference"/>
              </a:rPr>
              <a:t>enable Dr. Song's children to communicate easily with their grandparents despite the linguistic barriers?</a:t>
            </a:r>
          </a:p>
          <a:p>
            <a:pPr>
              <a:lnSpc>
                <a:spcPts val="2239"/>
              </a:lnSpc>
            </a:pPr>
          </a:p>
        </p:txBody>
      </p:sp>
      <p:sp>
        <p:nvSpPr>
          <p:cNvPr name="TextBox 6" id="6"/>
          <p:cNvSpPr txBox="true"/>
          <p:nvPr/>
        </p:nvSpPr>
        <p:spPr>
          <a:xfrm rot="0">
            <a:off x="476256" y="223690"/>
            <a:ext cx="5984080" cy="1717676"/>
          </a:xfrm>
          <a:prstGeom prst="rect">
            <a:avLst/>
          </a:prstGeom>
        </p:spPr>
        <p:txBody>
          <a:bodyPr anchor="t" rtlCol="false" tIns="0" lIns="0" bIns="0" rIns="0">
            <a:spAutoFit/>
          </a:bodyPr>
          <a:lstStyle/>
          <a:p>
            <a:pPr>
              <a:lnSpc>
                <a:spcPts val="13999"/>
              </a:lnSpc>
            </a:pPr>
            <a:r>
              <a:rPr lang="en-US" sz="9999">
                <a:solidFill>
                  <a:srgbClr val="C38063"/>
                </a:solidFill>
                <a:latin typeface="Glacial Indifference Bold"/>
              </a:rPr>
              <a:t>Appendix</a:t>
            </a:r>
          </a:p>
        </p:txBody>
      </p:sp>
      <p:sp>
        <p:nvSpPr>
          <p:cNvPr name="TextBox 7" id="7"/>
          <p:cNvSpPr txBox="true"/>
          <p:nvPr/>
        </p:nvSpPr>
        <p:spPr>
          <a:xfrm rot="0">
            <a:off x="8915973" y="2266583"/>
            <a:ext cx="8879187" cy="6617335"/>
          </a:xfrm>
          <a:prstGeom prst="rect">
            <a:avLst/>
          </a:prstGeom>
        </p:spPr>
        <p:txBody>
          <a:bodyPr anchor="t" rtlCol="false" tIns="0" lIns="0" bIns="0" rIns="0">
            <a:spAutoFit/>
          </a:bodyPr>
          <a:lstStyle/>
          <a:p>
            <a:pPr>
              <a:lnSpc>
                <a:spcPts val="2240"/>
              </a:lnSpc>
            </a:pPr>
          </a:p>
          <a:p>
            <a:pPr marL="690882" indent="-230294" lvl="2">
              <a:lnSpc>
                <a:spcPts val="2240"/>
              </a:lnSpc>
              <a:buFont typeface="Arial"/>
              <a:buChar char="⚬"/>
            </a:pPr>
            <a:r>
              <a:rPr lang="en-US" sz="1600">
                <a:solidFill>
                  <a:srgbClr val="534C57"/>
                </a:solidFill>
                <a:latin typeface="Glacial Indifference"/>
              </a:rPr>
              <a:t>explore the perspective of the grandparents and how they feel about the perceived barriers in communicating with their grandchildren?</a:t>
            </a:r>
          </a:p>
          <a:p>
            <a:pPr marL="690882" indent="-230294" lvl="2">
              <a:lnSpc>
                <a:spcPts val="2240"/>
              </a:lnSpc>
              <a:buFont typeface="Arial"/>
              <a:buChar char="⚬"/>
            </a:pPr>
            <a:r>
              <a:rPr lang="en-US" sz="1600">
                <a:solidFill>
                  <a:srgbClr val="534C57"/>
                </a:solidFill>
                <a:latin typeface="Glacial Indifference"/>
              </a:rPr>
              <a:t>identify common ground or topics that both Dr. Song's children and their grandparents can engage in, regardless of their cultural differences?</a:t>
            </a:r>
          </a:p>
          <a:p>
            <a:pPr marL="690882" indent="-230294" lvl="2">
              <a:lnSpc>
                <a:spcPts val="2240"/>
              </a:lnSpc>
              <a:buFont typeface="Arial"/>
              <a:buChar char="⚬"/>
            </a:pPr>
            <a:r>
              <a:rPr lang="en-US" sz="1600">
                <a:solidFill>
                  <a:srgbClr val="534C57"/>
                </a:solidFill>
                <a:latin typeface="Glacial Indifference"/>
              </a:rPr>
              <a:t>increase Dr. Song’s children’s interest in their cultural background?</a:t>
            </a:r>
          </a:p>
          <a:p>
            <a:pPr marL="690882" indent="-230294" lvl="2">
              <a:lnSpc>
                <a:spcPts val="2240"/>
              </a:lnSpc>
              <a:buFont typeface="Arial"/>
              <a:buChar char="⚬"/>
            </a:pPr>
            <a:r>
              <a:rPr lang="en-US" sz="1600">
                <a:solidFill>
                  <a:srgbClr val="534C57"/>
                </a:solidFill>
                <a:latin typeface="Glacial Indifference"/>
              </a:rPr>
              <a:t>provide resources or support for Dr. Song in his role as an intermediary, ensuring he feels valued and not overwhelmed?</a:t>
            </a:r>
          </a:p>
          <a:p>
            <a:pPr marL="690882" indent="-230294" lvl="2">
              <a:lnSpc>
                <a:spcPts val="2240"/>
              </a:lnSpc>
              <a:buFont typeface="Arial"/>
              <a:buChar char="⚬"/>
            </a:pPr>
            <a:r>
              <a:rPr lang="en-US" sz="1600">
                <a:solidFill>
                  <a:srgbClr val="534C57"/>
                </a:solidFill>
                <a:latin typeface="Glacial Indifference"/>
              </a:rPr>
              <a:t>create opportunities for shared storytelling or memory sharing between Dr. Song's children and their grandparent</a:t>
            </a:r>
          </a:p>
          <a:p>
            <a:pPr marL="345441" indent="-172721" lvl="1">
              <a:lnSpc>
                <a:spcPts val="2240"/>
              </a:lnSpc>
              <a:buFont typeface="Arial"/>
              <a:buChar char="•"/>
            </a:pPr>
            <a:r>
              <a:rPr lang="en-US" sz="1600">
                <a:solidFill>
                  <a:srgbClr val="534C57"/>
                </a:solidFill>
                <a:latin typeface="Glacial Indifference"/>
              </a:rPr>
              <a:t>Kevin:</a:t>
            </a:r>
          </a:p>
          <a:p>
            <a:pPr marL="690882" indent="-230294" lvl="2">
              <a:lnSpc>
                <a:spcPts val="2240"/>
              </a:lnSpc>
              <a:buFont typeface="Arial"/>
              <a:buChar char="⚬"/>
            </a:pPr>
            <a:r>
              <a:rPr lang="en-US" sz="1600">
                <a:solidFill>
                  <a:srgbClr val="534C57"/>
                </a:solidFill>
                <a:latin typeface="Glacial Indifference"/>
              </a:rPr>
              <a:t>facilitate easy updating?</a:t>
            </a:r>
          </a:p>
          <a:p>
            <a:pPr marL="690882" indent="-230294" lvl="2">
              <a:lnSpc>
                <a:spcPts val="2240"/>
              </a:lnSpc>
              <a:buFont typeface="Arial"/>
              <a:buChar char="⚬"/>
            </a:pPr>
            <a:r>
              <a:rPr lang="en-US" sz="1600">
                <a:solidFill>
                  <a:srgbClr val="534C57"/>
                </a:solidFill>
                <a:latin typeface="Glacial Indifference"/>
              </a:rPr>
              <a:t>make conversation centered around deeper topics easier to transition into?</a:t>
            </a:r>
          </a:p>
          <a:p>
            <a:pPr marL="690882" indent="-230294" lvl="2">
              <a:lnSpc>
                <a:spcPts val="2240"/>
              </a:lnSpc>
              <a:buFont typeface="Arial"/>
              <a:buChar char="⚬"/>
            </a:pPr>
            <a:r>
              <a:rPr lang="en-US" sz="1600">
                <a:solidFill>
                  <a:srgbClr val="534C57"/>
                </a:solidFill>
                <a:latin typeface="Glacial Indifference"/>
              </a:rPr>
              <a:t>address the challenge of time zones and differing schedules?</a:t>
            </a:r>
          </a:p>
          <a:p>
            <a:pPr marL="690882" indent="-230294" lvl="2">
              <a:lnSpc>
                <a:spcPts val="2240"/>
              </a:lnSpc>
              <a:buFont typeface="Arial"/>
              <a:buChar char="⚬"/>
            </a:pPr>
            <a:r>
              <a:rPr lang="en-US" sz="1600">
                <a:solidFill>
                  <a:srgbClr val="534C57"/>
                </a:solidFill>
                <a:latin typeface="Glacial Indifference"/>
              </a:rPr>
              <a:t>create uninterrupted quality time for couples? </a:t>
            </a:r>
          </a:p>
          <a:p>
            <a:pPr marL="690882" indent="-230294" lvl="2">
              <a:lnSpc>
                <a:spcPts val="2240"/>
              </a:lnSpc>
              <a:buFont typeface="Arial"/>
              <a:buChar char="⚬"/>
            </a:pPr>
            <a:r>
              <a:rPr lang="en-US" sz="1600">
                <a:solidFill>
                  <a:srgbClr val="534C57"/>
                </a:solidFill>
                <a:latin typeface="Glacial Indifference"/>
              </a:rPr>
              <a:t>remove the need for trivial updates?</a:t>
            </a:r>
          </a:p>
          <a:p>
            <a:pPr marL="690882" indent="-230294" lvl="2">
              <a:lnSpc>
                <a:spcPts val="2240"/>
              </a:lnSpc>
              <a:buFont typeface="Arial"/>
              <a:buChar char="⚬"/>
            </a:pPr>
            <a:r>
              <a:rPr lang="en-US" sz="1600">
                <a:solidFill>
                  <a:srgbClr val="534C57"/>
                </a:solidFill>
                <a:latin typeface="Glacial Indifference"/>
              </a:rPr>
              <a:t>incorporate emotional check-ins for couples to better understand each other's emotional well-being?</a:t>
            </a:r>
          </a:p>
          <a:p>
            <a:pPr marL="690882" indent="-230294" lvl="2">
              <a:lnSpc>
                <a:spcPts val="2240"/>
              </a:lnSpc>
              <a:buFont typeface="Arial"/>
              <a:buChar char="⚬"/>
            </a:pPr>
            <a:r>
              <a:rPr lang="en-US" sz="1600">
                <a:solidFill>
                  <a:srgbClr val="534C57"/>
                </a:solidFill>
                <a:latin typeface="Glacial Indifference"/>
              </a:rPr>
              <a:t>assist couples in reflecting on the quality of their interactions and encouraging them to deepen their connection?</a:t>
            </a:r>
          </a:p>
          <a:p>
            <a:pPr marL="690882" indent="-230294" lvl="2">
              <a:lnSpc>
                <a:spcPts val="2240"/>
              </a:lnSpc>
              <a:buFont typeface="Arial"/>
              <a:buChar char="⚬"/>
            </a:pPr>
            <a:r>
              <a:rPr lang="en-US" sz="1600">
                <a:solidFill>
                  <a:srgbClr val="534C57"/>
                </a:solidFill>
                <a:latin typeface="Glacial Indifference"/>
              </a:rPr>
              <a:t>capture moments and experiences in real time?</a:t>
            </a:r>
          </a:p>
          <a:p>
            <a:pPr marL="690882" indent="-230294" lvl="2">
              <a:lnSpc>
                <a:spcPts val="2240"/>
              </a:lnSpc>
              <a:buFont typeface="Arial"/>
              <a:buChar char="⚬"/>
            </a:pPr>
            <a:r>
              <a:rPr lang="en-US" sz="1600">
                <a:solidFill>
                  <a:srgbClr val="534C57"/>
                </a:solidFill>
                <a:latin typeface="Glacial Indifference"/>
              </a:rPr>
              <a:t>make life updates and trivial topics more exciting?</a:t>
            </a:r>
          </a:p>
          <a:p>
            <a:pPr marL="690882" indent="-230294" lvl="2">
              <a:lnSpc>
                <a:spcPts val="2240"/>
              </a:lnSpc>
              <a:buFont typeface="Arial"/>
              <a:buChar char="⚬"/>
            </a:pPr>
            <a:r>
              <a:rPr lang="en-US" sz="1600">
                <a:solidFill>
                  <a:srgbClr val="534C57"/>
                </a:solidFill>
                <a:latin typeface="Glacial Indifference"/>
              </a:rPr>
              <a:t>help couples accommodate each other’s love languages?</a:t>
            </a:r>
          </a:p>
          <a:p>
            <a:pPr>
              <a:lnSpc>
                <a:spcPts val="2240"/>
              </a:lnSpc>
            </a:pP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sp>
        <p:nvSpPr>
          <p:cNvPr name="TextBox 2" id="2"/>
          <p:cNvSpPr txBox="true"/>
          <p:nvPr/>
        </p:nvSpPr>
        <p:spPr>
          <a:xfrm rot="0">
            <a:off x="476256" y="223690"/>
            <a:ext cx="5984080" cy="1717676"/>
          </a:xfrm>
          <a:prstGeom prst="rect">
            <a:avLst/>
          </a:prstGeom>
        </p:spPr>
        <p:txBody>
          <a:bodyPr anchor="t" rtlCol="false" tIns="0" lIns="0" bIns="0" rIns="0">
            <a:spAutoFit/>
          </a:bodyPr>
          <a:lstStyle/>
          <a:p>
            <a:pPr>
              <a:lnSpc>
                <a:spcPts val="13999"/>
              </a:lnSpc>
            </a:pPr>
            <a:r>
              <a:rPr lang="en-US" sz="9999">
                <a:solidFill>
                  <a:srgbClr val="C38063"/>
                </a:solidFill>
                <a:latin typeface="Glacial Indifference Bold"/>
              </a:rPr>
              <a:t>Appendix</a:t>
            </a:r>
          </a:p>
        </p:txBody>
      </p:sp>
      <p:sp>
        <p:nvSpPr>
          <p:cNvPr name="Freeform 3" id="3"/>
          <p:cNvSpPr/>
          <p:nvPr/>
        </p:nvSpPr>
        <p:spPr>
          <a:xfrm flipH="false" flipV="false" rot="0">
            <a:off x="7748297" y="3267059"/>
            <a:ext cx="8746720" cy="4247269"/>
          </a:xfrm>
          <a:custGeom>
            <a:avLst/>
            <a:gdLst/>
            <a:ahLst/>
            <a:cxnLst/>
            <a:rect r="r" b="b" t="t" l="l"/>
            <a:pathLst>
              <a:path h="4247269" w="8746720">
                <a:moveTo>
                  <a:pt x="0" y="0"/>
                </a:moveTo>
                <a:lnTo>
                  <a:pt x="8746720" y="0"/>
                </a:lnTo>
                <a:lnTo>
                  <a:pt x="8746720" y="4247270"/>
                </a:lnTo>
                <a:lnTo>
                  <a:pt x="0" y="4247270"/>
                </a:lnTo>
                <a:lnTo>
                  <a:pt x="0" y="0"/>
                </a:lnTo>
                <a:close/>
              </a:path>
            </a:pathLst>
          </a:custGeom>
          <a:blipFill>
            <a:blip r:embed="rId2"/>
            <a:stretch>
              <a:fillRect l="0" t="0" r="0" b="0"/>
            </a:stretch>
          </a:blipFill>
        </p:spPr>
      </p:sp>
      <p:sp>
        <p:nvSpPr>
          <p:cNvPr name="Freeform 4" id="4"/>
          <p:cNvSpPr/>
          <p:nvPr/>
        </p:nvSpPr>
        <p:spPr>
          <a:xfrm flipH="false" flipV="false" rot="0">
            <a:off x="476256" y="3225419"/>
            <a:ext cx="7068854" cy="6641342"/>
          </a:xfrm>
          <a:custGeom>
            <a:avLst/>
            <a:gdLst/>
            <a:ahLst/>
            <a:cxnLst/>
            <a:rect r="r" b="b" t="t" l="l"/>
            <a:pathLst>
              <a:path h="6641342" w="7068854">
                <a:moveTo>
                  <a:pt x="0" y="0"/>
                </a:moveTo>
                <a:lnTo>
                  <a:pt x="7068854" y="0"/>
                </a:lnTo>
                <a:lnTo>
                  <a:pt x="7068854" y="6641343"/>
                </a:lnTo>
                <a:lnTo>
                  <a:pt x="0" y="6641343"/>
                </a:lnTo>
                <a:lnTo>
                  <a:pt x="0" y="0"/>
                </a:lnTo>
                <a:close/>
              </a:path>
            </a:pathLst>
          </a:custGeom>
          <a:blipFill>
            <a:blip r:embed="rId3"/>
            <a:stretch>
              <a:fillRect l="0" t="0" r="0" b="0"/>
            </a:stretch>
          </a:blipFill>
        </p:spPr>
      </p:sp>
      <p:sp>
        <p:nvSpPr>
          <p:cNvPr name="TextBox 5" id="5"/>
          <p:cNvSpPr txBox="true"/>
          <p:nvPr/>
        </p:nvSpPr>
        <p:spPr>
          <a:xfrm rot="0">
            <a:off x="476256" y="2399759"/>
            <a:ext cx="5089304" cy="597634"/>
          </a:xfrm>
          <a:prstGeom prst="rect">
            <a:avLst/>
          </a:prstGeom>
        </p:spPr>
        <p:txBody>
          <a:bodyPr anchor="t" rtlCol="false" tIns="0" lIns="0" bIns="0" rIns="0">
            <a:spAutoFit/>
          </a:bodyPr>
          <a:lstStyle/>
          <a:p>
            <a:pPr>
              <a:lnSpc>
                <a:spcPts val="4859"/>
              </a:lnSpc>
            </a:pPr>
            <a:r>
              <a:rPr lang="en-US" sz="3471">
                <a:solidFill>
                  <a:srgbClr val="534C57"/>
                </a:solidFill>
                <a:latin typeface="Glacial Indifference Bold"/>
              </a:rPr>
              <a:t>POVs Brainstorm</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FFF7EF"/>
        </a:solidFill>
      </p:bgPr>
    </p:bg>
    <p:spTree>
      <p:nvGrpSpPr>
        <p:cNvPr id="1" name=""/>
        <p:cNvGrpSpPr/>
        <p:nvPr/>
      </p:nvGrpSpPr>
      <p:grpSpPr>
        <a:xfrm>
          <a:off x="0" y="0"/>
          <a:ext cx="0" cy="0"/>
          <a:chOff x="0" y="0"/>
          <a:chExt cx="0" cy="0"/>
        </a:xfrm>
      </p:grpSpPr>
      <p:sp>
        <p:nvSpPr>
          <p:cNvPr name="TextBox 2" id="2"/>
          <p:cNvSpPr txBox="true"/>
          <p:nvPr/>
        </p:nvSpPr>
        <p:spPr>
          <a:xfrm rot="0">
            <a:off x="476256" y="223690"/>
            <a:ext cx="5984080" cy="1717676"/>
          </a:xfrm>
          <a:prstGeom prst="rect">
            <a:avLst/>
          </a:prstGeom>
        </p:spPr>
        <p:txBody>
          <a:bodyPr anchor="t" rtlCol="false" tIns="0" lIns="0" bIns="0" rIns="0">
            <a:spAutoFit/>
          </a:bodyPr>
          <a:lstStyle/>
          <a:p>
            <a:pPr>
              <a:lnSpc>
                <a:spcPts val="13999"/>
              </a:lnSpc>
            </a:pPr>
            <a:r>
              <a:rPr lang="en-US" sz="9999">
                <a:solidFill>
                  <a:srgbClr val="C38063"/>
                </a:solidFill>
                <a:latin typeface="Glacial Indifference Bold"/>
              </a:rPr>
              <a:t>Appendix</a:t>
            </a:r>
          </a:p>
        </p:txBody>
      </p:sp>
      <p:sp>
        <p:nvSpPr>
          <p:cNvPr name="Freeform 3" id="3"/>
          <p:cNvSpPr/>
          <p:nvPr/>
        </p:nvSpPr>
        <p:spPr>
          <a:xfrm flipH="false" flipV="false" rot="0">
            <a:off x="9397810" y="310856"/>
            <a:ext cx="7588114" cy="4264663"/>
          </a:xfrm>
          <a:custGeom>
            <a:avLst/>
            <a:gdLst/>
            <a:ahLst/>
            <a:cxnLst/>
            <a:rect r="r" b="b" t="t" l="l"/>
            <a:pathLst>
              <a:path h="4264663" w="7588114">
                <a:moveTo>
                  <a:pt x="0" y="0"/>
                </a:moveTo>
                <a:lnTo>
                  <a:pt x="7588114" y="0"/>
                </a:lnTo>
                <a:lnTo>
                  <a:pt x="7588114" y="4264663"/>
                </a:lnTo>
                <a:lnTo>
                  <a:pt x="0" y="4264663"/>
                </a:lnTo>
                <a:lnTo>
                  <a:pt x="0" y="0"/>
                </a:lnTo>
                <a:close/>
              </a:path>
            </a:pathLst>
          </a:custGeom>
          <a:blipFill>
            <a:blip r:embed="rId2"/>
            <a:stretch>
              <a:fillRect l="0" t="0" r="0" b="0"/>
            </a:stretch>
          </a:blipFill>
        </p:spPr>
      </p:sp>
      <p:sp>
        <p:nvSpPr>
          <p:cNvPr name="TextBox 4" id="4"/>
          <p:cNvSpPr txBox="true"/>
          <p:nvPr/>
        </p:nvSpPr>
        <p:spPr>
          <a:xfrm rot="0">
            <a:off x="671331" y="2614522"/>
            <a:ext cx="5089304" cy="597634"/>
          </a:xfrm>
          <a:prstGeom prst="rect">
            <a:avLst/>
          </a:prstGeom>
        </p:spPr>
        <p:txBody>
          <a:bodyPr anchor="t" rtlCol="false" tIns="0" lIns="0" bIns="0" rIns="0">
            <a:spAutoFit/>
          </a:bodyPr>
          <a:lstStyle/>
          <a:p>
            <a:pPr>
              <a:lnSpc>
                <a:spcPts val="4859"/>
              </a:lnSpc>
            </a:pPr>
            <a:r>
              <a:rPr lang="en-US" sz="3471">
                <a:solidFill>
                  <a:srgbClr val="534C57"/>
                </a:solidFill>
                <a:latin typeface="Glacial Indifference Bold"/>
              </a:rPr>
              <a:t>Solution Brainstorm</a:t>
            </a:r>
          </a:p>
        </p:txBody>
      </p:sp>
      <p:sp>
        <p:nvSpPr>
          <p:cNvPr name="Freeform 5" id="5"/>
          <p:cNvSpPr/>
          <p:nvPr/>
        </p:nvSpPr>
        <p:spPr>
          <a:xfrm flipH="false" flipV="false" rot="0">
            <a:off x="1302076" y="5218886"/>
            <a:ext cx="7729842" cy="4362978"/>
          </a:xfrm>
          <a:custGeom>
            <a:avLst/>
            <a:gdLst/>
            <a:ahLst/>
            <a:cxnLst/>
            <a:rect r="r" b="b" t="t" l="l"/>
            <a:pathLst>
              <a:path h="4362978" w="7729842">
                <a:moveTo>
                  <a:pt x="0" y="0"/>
                </a:moveTo>
                <a:lnTo>
                  <a:pt x="7729842" y="0"/>
                </a:lnTo>
                <a:lnTo>
                  <a:pt x="7729842" y="4362977"/>
                </a:lnTo>
                <a:lnTo>
                  <a:pt x="0" y="4362977"/>
                </a:lnTo>
                <a:lnTo>
                  <a:pt x="0" y="0"/>
                </a:lnTo>
                <a:close/>
              </a:path>
            </a:pathLst>
          </a:custGeom>
          <a:blipFill>
            <a:blip r:embed="rId3"/>
            <a:stretch>
              <a:fillRect l="-271" t="0" r="-271" b="0"/>
            </a:stretch>
          </a:blipFill>
        </p:spPr>
      </p:sp>
      <p:sp>
        <p:nvSpPr>
          <p:cNvPr name="Freeform 6" id="6"/>
          <p:cNvSpPr/>
          <p:nvPr/>
        </p:nvSpPr>
        <p:spPr>
          <a:xfrm flipH="false" flipV="false" rot="0">
            <a:off x="9213953" y="5218886"/>
            <a:ext cx="7771971" cy="4362978"/>
          </a:xfrm>
          <a:custGeom>
            <a:avLst/>
            <a:gdLst/>
            <a:ahLst/>
            <a:cxnLst/>
            <a:rect r="r" b="b" t="t" l="l"/>
            <a:pathLst>
              <a:path h="4362978" w="7771971">
                <a:moveTo>
                  <a:pt x="0" y="0"/>
                </a:moveTo>
                <a:lnTo>
                  <a:pt x="7771971" y="0"/>
                </a:lnTo>
                <a:lnTo>
                  <a:pt x="7771971" y="4362977"/>
                </a:lnTo>
                <a:lnTo>
                  <a:pt x="0" y="4362977"/>
                </a:lnTo>
                <a:lnTo>
                  <a:pt x="0" y="0"/>
                </a:lnTo>
                <a:close/>
              </a:path>
            </a:pathLst>
          </a:custGeom>
          <a:blipFill>
            <a:blip r:embed="rId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DAFwtx8on8Y</dc:identifier>
  <dcterms:modified xsi:type="dcterms:W3CDTF">2011-08-01T06:04:30Z</dcterms:modified>
  <cp:revision>1</cp:revision>
  <dc:title>CS147 Assignment 2 Presentation</dc:title>
</cp:coreProperties>
</file>