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31"/>
    <p:sldId id="257" r:id="rId32"/>
    <p:sldId id="258" r:id="rId33"/>
    <p:sldId id="259" r:id="rId34"/>
    <p:sldId id="260" r:id="rId35"/>
    <p:sldId id="261" r:id="rId36"/>
    <p:sldId id="262" r:id="rId37"/>
    <p:sldId id="263" r:id="rId38"/>
    <p:sldId id="264" r:id="rId39"/>
    <p:sldId id="265" r:id="rId40"/>
    <p:sldId id="266" r:id="rId41"/>
    <p:sldId id="267" r:id="rId42"/>
    <p:sldId id="268" r:id="rId43"/>
    <p:sldId id="269" r:id="rId44"/>
    <p:sldId id="270" r:id="rId45"/>
    <p:sldId id="271" r:id="rId46"/>
    <p:sldId id="272" r:id="rId47"/>
    <p:sldId id="273" r:id="rId48"/>
    <p:sldId id="274" r:id="rId49"/>
    <p:sldId id="275" r:id="rId50"/>
    <p:sldId id="276" r:id="rId51"/>
    <p:sldId id="277" r:id="rId52"/>
    <p:sldId id="278" r:id="rId53"/>
    <p:sldId id="279" r:id="rId54"/>
    <p:sldId id="280" r:id="rId55"/>
    <p:sldId id="281" r:id="rId56"/>
    <p:sldId id="282" r:id="rId57"/>
    <p:sldId id="283" r:id="rId58"/>
    <p:sldId id="284" r:id="rId59"/>
    <p:sldId id="285" r:id="rId60"/>
    <p:sldId id="286" r:id="rId61"/>
    <p:sldId id="287" r:id="rId62"/>
    <p:sldId id="288" r:id="rId63"/>
    <p:sldId id="289" r:id="rId64"/>
    <p:sldId id="290" r:id="rId65"/>
    <p:sldId id="291" r:id="rId66"/>
    <p:sldId id="292" r:id="rId67"/>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Roboto" charset="1" panose="02000000000000000000"/>
      <p:regular r:id="rId10"/>
    </p:embeddedFont>
    <p:embeddedFont>
      <p:font typeface="Roboto Bold" charset="1" panose="02000000000000000000"/>
      <p:regular r:id="rId11"/>
    </p:embeddedFont>
    <p:embeddedFont>
      <p:font typeface="Roboto Italics" charset="1" panose="02000000000000000000"/>
      <p:regular r:id="rId12"/>
    </p:embeddedFont>
    <p:embeddedFont>
      <p:font typeface="Roboto Bold Italics" charset="1" panose="02000000000000000000"/>
      <p:regular r:id="rId13"/>
    </p:embeddedFont>
    <p:embeddedFont>
      <p:font typeface="TT Nooks Script" charset="1" panose="02000506080000020003"/>
      <p:regular r:id="rId14"/>
    </p:embeddedFont>
    <p:embeddedFont>
      <p:font typeface="TT Nooks Script Bold" charset="1" panose="02000506080000020003"/>
      <p:regular r:id="rId15"/>
    </p:embeddedFont>
    <p:embeddedFont>
      <p:font typeface="Canva Sans" charset="1" panose="020B0503030501040103"/>
      <p:regular r:id="rId16"/>
    </p:embeddedFont>
    <p:embeddedFont>
      <p:font typeface="Canva Sans Bold" charset="1" panose="020B0803030501040103"/>
      <p:regular r:id="rId17"/>
    </p:embeddedFont>
    <p:embeddedFont>
      <p:font typeface="Canva Sans Italics" charset="1" panose="020B0503030501040103"/>
      <p:regular r:id="rId18"/>
    </p:embeddedFont>
    <p:embeddedFont>
      <p:font typeface="Canva Sans Bold Italics" charset="1" panose="020B0803030501040103"/>
      <p:regular r:id="rId19"/>
    </p:embeddedFont>
    <p:embeddedFont>
      <p:font typeface="Canva Sans Medium" charset="1" panose="020B0603030501040103"/>
      <p:regular r:id="rId20"/>
    </p:embeddedFont>
    <p:embeddedFont>
      <p:font typeface="Canva Sans Medium Italics" charset="1" panose="020B0603030501040103"/>
      <p:regular r:id="rId21"/>
    </p:embeddedFont>
    <p:embeddedFont>
      <p:font typeface="TT Chocolates" charset="1" panose="02000503020000020003"/>
      <p:regular r:id="rId22"/>
    </p:embeddedFont>
    <p:embeddedFont>
      <p:font typeface="TT Chocolates Bold" charset="1" panose="02000803020000020003"/>
      <p:regular r:id="rId23"/>
    </p:embeddedFont>
    <p:embeddedFont>
      <p:font typeface="TT Chocolates Italics" charset="1" panose="02000503020000090003"/>
      <p:regular r:id="rId24"/>
    </p:embeddedFont>
    <p:embeddedFont>
      <p:font typeface="TT Chocolates Bold Italics" charset="1" panose="02000803030000090003"/>
      <p:regular r:id="rId25"/>
    </p:embeddedFont>
    <p:embeddedFont>
      <p:font typeface="TT Chocolates Extra-Light" charset="1" panose="02000503030000020003"/>
      <p:regular r:id="rId26"/>
    </p:embeddedFont>
    <p:embeddedFont>
      <p:font typeface="TT Chocolates Extra-Light Italics" charset="1" panose="02000503030000090003"/>
      <p:regular r:id="rId27"/>
    </p:embeddedFont>
    <p:embeddedFont>
      <p:font typeface="TT Chocolates Light Italics" charset="1" panose="02000503030000090003"/>
      <p:regular r:id="rId28"/>
    </p:embeddedFont>
    <p:embeddedFont>
      <p:font typeface="TT Chocolates Ultra-Bold" charset="1" panose="02000903040000020003"/>
      <p:regular r:id="rId29"/>
    </p:embeddedFont>
    <p:embeddedFont>
      <p:font typeface="TT Chocolates Ultra-Bold Italics" charset="1" panose="02000903050000090003"/>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slides/slide1.xml" Type="http://schemas.openxmlformats.org/officeDocument/2006/relationships/slide"/><Relationship Id="rId32" Target="slides/slide2.xml" Type="http://schemas.openxmlformats.org/officeDocument/2006/relationships/slide"/><Relationship Id="rId33" Target="slides/slide3.xml" Type="http://schemas.openxmlformats.org/officeDocument/2006/relationships/slide"/><Relationship Id="rId34" Target="slides/slide4.xml" Type="http://schemas.openxmlformats.org/officeDocument/2006/relationships/slide"/><Relationship Id="rId35" Target="slides/slide5.xml" Type="http://schemas.openxmlformats.org/officeDocument/2006/relationships/slide"/><Relationship Id="rId36" Target="slides/slide6.xml" Type="http://schemas.openxmlformats.org/officeDocument/2006/relationships/slide"/><Relationship Id="rId37" Target="slides/slide7.xml" Type="http://schemas.openxmlformats.org/officeDocument/2006/relationships/slide"/><Relationship Id="rId38" Target="slides/slide8.xml" Type="http://schemas.openxmlformats.org/officeDocument/2006/relationships/slide"/><Relationship Id="rId39" Target="slides/slide9.xml" Type="http://schemas.openxmlformats.org/officeDocument/2006/relationships/slide"/><Relationship Id="rId4" Target="theme/theme1.xml" Type="http://schemas.openxmlformats.org/officeDocument/2006/relationships/theme"/><Relationship Id="rId40" Target="slides/slide10.xml" Type="http://schemas.openxmlformats.org/officeDocument/2006/relationships/slide"/><Relationship Id="rId41" Target="slides/slide11.xml" Type="http://schemas.openxmlformats.org/officeDocument/2006/relationships/slide"/><Relationship Id="rId42" Target="slides/slide12.xml" Type="http://schemas.openxmlformats.org/officeDocument/2006/relationships/slide"/><Relationship Id="rId43" Target="slides/slide13.xml" Type="http://schemas.openxmlformats.org/officeDocument/2006/relationships/slide"/><Relationship Id="rId44" Target="slides/slide14.xml" Type="http://schemas.openxmlformats.org/officeDocument/2006/relationships/slide"/><Relationship Id="rId45" Target="slides/slide15.xml" Type="http://schemas.openxmlformats.org/officeDocument/2006/relationships/slide"/><Relationship Id="rId46" Target="slides/slide16.xml" Type="http://schemas.openxmlformats.org/officeDocument/2006/relationships/slide"/><Relationship Id="rId47" Target="slides/slide17.xml" Type="http://schemas.openxmlformats.org/officeDocument/2006/relationships/slide"/><Relationship Id="rId48" Target="slides/slide18.xml" Type="http://schemas.openxmlformats.org/officeDocument/2006/relationships/slide"/><Relationship Id="rId49" Target="slides/slide19.xml" Type="http://schemas.openxmlformats.org/officeDocument/2006/relationships/slide"/><Relationship Id="rId5" Target="tableStyles.xml" Type="http://schemas.openxmlformats.org/officeDocument/2006/relationships/tableStyles"/><Relationship Id="rId50" Target="slides/slide20.xml" Type="http://schemas.openxmlformats.org/officeDocument/2006/relationships/slide"/><Relationship Id="rId51" Target="slides/slide21.xml" Type="http://schemas.openxmlformats.org/officeDocument/2006/relationships/slide"/><Relationship Id="rId52" Target="slides/slide22.xml" Type="http://schemas.openxmlformats.org/officeDocument/2006/relationships/slide"/><Relationship Id="rId53" Target="slides/slide23.xml" Type="http://schemas.openxmlformats.org/officeDocument/2006/relationships/slide"/><Relationship Id="rId54" Target="slides/slide24.xml" Type="http://schemas.openxmlformats.org/officeDocument/2006/relationships/slide"/><Relationship Id="rId55" Target="slides/slide25.xml" Type="http://schemas.openxmlformats.org/officeDocument/2006/relationships/slide"/><Relationship Id="rId56" Target="slides/slide26.xml" Type="http://schemas.openxmlformats.org/officeDocument/2006/relationships/slide"/><Relationship Id="rId57" Target="slides/slide27.xml" Type="http://schemas.openxmlformats.org/officeDocument/2006/relationships/slide"/><Relationship Id="rId58" Target="slides/slide28.xml" Type="http://schemas.openxmlformats.org/officeDocument/2006/relationships/slide"/><Relationship Id="rId59" Target="slides/slide29.xml" Type="http://schemas.openxmlformats.org/officeDocument/2006/relationships/slide"/><Relationship Id="rId6" Target="fonts/font6.fntdata" Type="http://schemas.openxmlformats.org/officeDocument/2006/relationships/font"/><Relationship Id="rId60" Target="slides/slide30.xml" Type="http://schemas.openxmlformats.org/officeDocument/2006/relationships/slide"/><Relationship Id="rId61" Target="slides/slide31.xml" Type="http://schemas.openxmlformats.org/officeDocument/2006/relationships/slide"/><Relationship Id="rId62" Target="slides/slide32.xml" Type="http://schemas.openxmlformats.org/officeDocument/2006/relationships/slide"/><Relationship Id="rId63" Target="slides/slide33.xml" Type="http://schemas.openxmlformats.org/officeDocument/2006/relationships/slide"/><Relationship Id="rId64" Target="slides/slide34.xml" Type="http://schemas.openxmlformats.org/officeDocument/2006/relationships/slide"/><Relationship Id="rId65" Target="slides/slide35.xml" Type="http://schemas.openxmlformats.org/officeDocument/2006/relationships/slide"/><Relationship Id="rId66" Target="slides/slide36.xml" Type="http://schemas.openxmlformats.org/officeDocument/2006/relationships/slide"/><Relationship Id="rId67" Target="slides/slide37.xml" Type="http://schemas.openxmlformats.org/officeDocument/2006/relationships/slide"/><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png" Type="http://schemas.openxmlformats.org/officeDocument/2006/relationships/image"/><Relationship Id="rId4" Target="../media/image5.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11.jpe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14.png" Type="http://schemas.openxmlformats.org/officeDocument/2006/relationships/image"/><Relationship Id="rId7" Target="../media/image15.sv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svg" Type="http://schemas.openxmlformats.org/officeDocument/2006/relationships/image"/><Relationship Id="rId4" Target="../media/image26.png" Type="http://schemas.openxmlformats.org/officeDocument/2006/relationships/image"/><Relationship Id="rId5" Target="../media/image27.sv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8.png" Type="http://schemas.openxmlformats.org/officeDocument/2006/relationships/image"/><Relationship Id="rId3" Target="../media/image29.sv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0.png" Type="http://schemas.openxmlformats.org/officeDocument/2006/relationships/image"/><Relationship Id="rId3" Target="../media/image31.svg" Type="http://schemas.openxmlformats.org/officeDocument/2006/relationships/image"/><Relationship Id="rId4" Target="../media/image32.png" Type="http://schemas.openxmlformats.org/officeDocument/2006/relationships/image"/><Relationship Id="rId5" Target="../media/image33.svg" Type="http://schemas.openxmlformats.org/officeDocument/2006/relationships/image"/><Relationship Id="rId6" Target="../media/image34.png" Type="http://schemas.openxmlformats.org/officeDocument/2006/relationships/image"/><Relationship Id="rId7" Target="../media/image35.svg" Type="http://schemas.openxmlformats.org/officeDocument/2006/relationships/image"/><Relationship Id="rId8" Target="../media/image36.png" Type="http://schemas.openxmlformats.org/officeDocument/2006/relationships/image"/><Relationship Id="rId9" Target="../media/image37.sv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0.png" Type="http://schemas.openxmlformats.org/officeDocument/2006/relationships/image"/><Relationship Id="rId3" Target="../media/image31.svg" Type="http://schemas.openxmlformats.org/officeDocument/2006/relationships/image"/><Relationship Id="rId4" Target="../media/image32.png" Type="http://schemas.openxmlformats.org/officeDocument/2006/relationships/image"/><Relationship Id="rId5" Target="../media/image33.sv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8.png" Type="http://schemas.openxmlformats.org/officeDocument/2006/relationships/image"/><Relationship Id="rId3" Target="../media/image39.svg" Type="http://schemas.openxmlformats.org/officeDocument/2006/relationships/image"/><Relationship Id="rId4" Target="../media/image40.png" Type="http://schemas.openxmlformats.org/officeDocument/2006/relationships/image"/><Relationship Id="rId5" Target="../media/image41.jpeg" Type="http://schemas.openxmlformats.org/officeDocument/2006/relationships/image"/><Relationship Id="rId6" Target="../media/image42.png" Type="http://schemas.openxmlformats.org/officeDocument/2006/relationships/image"/><Relationship Id="rId7" Target="../media/image43.svg" Type="http://schemas.openxmlformats.org/officeDocument/2006/relationships/image"/><Relationship Id="rId8" Target="../media/image44.png" Type="http://schemas.openxmlformats.org/officeDocument/2006/relationships/image"/><Relationship Id="rId9" Target="../media/image45.svg"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5.svg" Type="http://schemas.openxmlformats.org/officeDocument/2006/relationships/image"/><Relationship Id="rId2" Target="../media/image38.png" Type="http://schemas.openxmlformats.org/officeDocument/2006/relationships/image"/><Relationship Id="rId3" Target="../media/image39.svg" Type="http://schemas.openxmlformats.org/officeDocument/2006/relationships/image"/><Relationship Id="rId4" Target="../media/image46.png" Type="http://schemas.openxmlformats.org/officeDocument/2006/relationships/image"/><Relationship Id="rId5" Target="../media/image47.jpeg" Type="http://schemas.openxmlformats.org/officeDocument/2006/relationships/image"/><Relationship Id="rId6" Target="../media/image48.png" Type="http://schemas.openxmlformats.org/officeDocument/2006/relationships/image"/><Relationship Id="rId7" Target="../media/image42.png" Type="http://schemas.openxmlformats.org/officeDocument/2006/relationships/image"/><Relationship Id="rId8" Target="../media/image43.svg" Type="http://schemas.openxmlformats.org/officeDocument/2006/relationships/image"/><Relationship Id="rId9" Target="../media/image44.png"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22.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2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8.png" Type="http://schemas.openxmlformats.org/officeDocument/2006/relationships/image"/><Relationship Id="rId3" Target="../media/image39.svg" Type="http://schemas.openxmlformats.org/officeDocument/2006/relationships/image"/><Relationship Id="rId4" Target="../media/image49.jpeg" Type="http://schemas.openxmlformats.org/officeDocument/2006/relationships/image"/><Relationship Id="rId5" Target="../media/image50.png" Type="http://schemas.openxmlformats.org/officeDocument/2006/relationships/image"/><Relationship Id="rId6" Target="../media/image42.png" Type="http://schemas.openxmlformats.org/officeDocument/2006/relationships/image"/><Relationship Id="rId7" Target="../media/image43.svg" Type="http://schemas.openxmlformats.org/officeDocument/2006/relationships/image"/></Relationships>
</file>

<file path=ppt/slides/_rels/slide24.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25.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2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2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53.png" Type="http://schemas.openxmlformats.org/officeDocument/2006/relationships/image"/><Relationship Id="rId5" Target="../media/image54.png" Type="http://schemas.openxmlformats.org/officeDocument/2006/relationships/image"/><Relationship Id="rId6" Target="../media/image55.png" Type="http://schemas.openxmlformats.org/officeDocument/2006/relationships/image"/><Relationship Id="rId7" Target="../media/image56.png" Type="http://schemas.openxmlformats.org/officeDocument/2006/relationships/image"/><Relationship Id="rId8" Target="../media/image57.svg" Type="http://schemas.openxmlformats.org/officeDocument/2006/relationships/image"/><Relationship Id="rId9" Target="../media/image58.png" Type="http://schemas.openxmlformats.org/officeDocument/2006/relationships/image"/></Relationships>
</file>

<file path=ppt/slides/_rels/slide28.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57.svg" Type="http://schemas.openxmlformats.org/officeDocument/2006/relationships/image"/><Relationship Id="rId2" Target="../media/image51.png" Type="http://schemas.openxmlformats.org/officeDocument/2006/relationships/image"/><Relationship Id="rId3" Target="../media/image52.svg" Type="http://schemas.openxmlformats.org/officeDocument/2006/relationships/image"/><Relationship Id="rId4" Target="../media/image59.png" Type="http://schemas.openxmlformats.org/officeDocument/2006/relationships/image"/><Relationship Id="rId5" Target="../media/image60.png" Type="http://schemas.openxmlformats.org/officeDocument/2006/relationships/image"/><Relationship Id="rId6" Target="../media/image61.png" Type="http://schemas.openxmlformats.org/officeDocument/2006/relationships/image"/><Relationship Id="rId7" Target="../media/image58.png" Type="http://schemas.openxmlformats.org/officeDocument/2006/relationships/image"/><Relationship Id="rId8" Target="../media/image62.png" Type="http://schemas.openxmlformats.org/officeDocument/2006/relationships/image"/><Relationship Id="rId9" Target="../media/image56.png" Type="http://schemas.openxmlformats.org/officeDocument/2006/relationships/image"/></Relationships>
</file>

<file path=ppt/slides/_rels/slide29.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57.svg" Type="http://schemas.openxmlformats.org/officeDocument/2006/relationships/image"/><Relationship Id="rId2" Target="../media/image51.png" Type="http://schemas.openxmlformats.org/officeDocument/2006/relationships/image"/><Relationship Id="rId3" Target="../media/image52.svg" Type="http://schemas.openxmlformats.org/officeDocument/2006/relationships/image"/><Relationship Id="rId4" Target="../media/image63.png" Type="http://schemas.openxmlformats.org/officeDocument/2006/relationships/image"/><Relationship Id="rId5" Target="../media/image64.png" Type="http://schemas.openxmlformats.org/officeDocument/2006/relationships/image"/><Relationship Id="rId6" Target="../media/image65.png" Type="http://schemas.openxmlformats.org/officeDocument/2006/relationships/image"/><Relationship Id="rId7" Target="../media/image66.png" Type="http://schemas.openxmlformats.org/officeDocument/2006/relationships/image"/><Relationship Id="rId8" Target="../media/image67.png" Type="http://schemas.openxmlformats.org/officeDocument/2006/relationships/image"/><Relationship Id="rId9" Target="../media/image56.png" Type="http://schemas.openxmlformats.org/officeDocument/2006/relationships/image"/></Relationships>
</file>

<file path=ppt/slides/_rels/slide3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3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8.png" Type="http://schemas.openxmlformats.org/officeDocument/2006/relationships/image"/></Relationships>
</file>

<file path=ppt/slides/_rels/slide3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9.png" Type="http://schemas.openxmlformats.org/officeDocument/2006/relationships/image"/></Relationships>
</file>

<file path=ppt/slides/_rels/slide33.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3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4.png" Type="http://schemas.openxmlformats.org/officeDocument/2006/relationships/image"/><Relationship Id="rId3" Target="../media/image70.png" Type="http://schemas.openxmlformats.org/officeDocument/2006/relationships/image"/><Relationship Id="rId4" Target="../media/image71.png" Type="http://schemas.openxmlformats.org/officeDocument/2006/relationships/image"/></Relationships>
</file>

<file path=ppt/slides/_rels/slide3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9.png" Type="http://schemas.openxmlformats.org/officeDocument/2006/relationships/image"/><Relationship Id="rId3" Target="../media/image72.png" Type="http://schemas.openxmlformats.org/officeDocument/2006/relationships/image"/><Relationship Id="rId4" Target="../media/image63.png" Type="http://schemas.openxmlformats.org/officeDocument/2006/relationships/image"/></Relationships>
</file>

<file path=ppt/slides/_rels/slide3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3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png" Type="http://schemas.openxmlformats.org/officeDocument/2006/relationships/image"/><Relationship Id="rId4" Target="https://www.figma.com/file/fP6KPZ9OSvW9cTzTupWplI/Task-Flows?type=design&amp;node-id=0%253A1&amp;mode=design&amp;t=BuZdWUGWYBg5GY41-1"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DEBE6"/>
        </a:solidFill>
      </p:bgPr>
    </p:bg>
    <p:spTree>
      <p:nvGrpSpPr>
        <p:cNvPr id="1" name=""/>
        <p:cNvGrpSpPr/>
        <p:nvPr/>
      </p:nvGrpSpPr>
      <p:grpSpPr>
        <a:xfrm>
          <a:off x="0" y="0"/>
          <a:ext cx="0" cy="0"/>
          <a:chOff x="0" y="0"/>
          <a:chExt cx="0" cy="0"/>
        </a:xfrm>
      </p:grpSpPr>
      <p:sp>
        <p:nvSpPr>
          <p:cNvPr name="Freeform 2" id="2"/>
          <p:cNvSpPr/>
          <p:nvPr/>
        </p:nvSpPr>
        <p:spPr>
          <a:xfrm flipH="false" flipV="false" rot="0">
            <a:off x="9476048" y="-904040"/>
            <a:ext cx="22775395" cy="11932886"/>
          </a:xfrm>
          <a:custGeom>
            <a:avLst/>
            <a:gdLst/>
            <a:ahLst/>
            <a:cxnLst/>
            <a:rect r="r" b="b" t="t" l="l"/>
            <a:pathLst>
              <a:path h="11932886" w="22775395">
                <a:moveTo>
                  <a:pt x="0" y="0"/>
                </a:moveTo>
                <a:lnTo>
                  <a:pt x="22775395" y="0"/>
                </a:lnTo>
                <a:lnTo>
                  <a:pt x="22775395" y="11932886"/>
                </a:lnTo>
                <a:lnTo>
                  <a:pt x="0" y="11932886"/>
                </a:lnTo>
                <a:lnTo>
                  <a:pt x="0" y="0"/>
                </a:lnTo>
                <a:close/>
              </a:path>
            </a:pathLst>
          </a:custGeom>
          <a:blipFill>
            <a:blip r:embed="rId2">
              <a:extLst>
                <a:ext uri="{96DAC541-7B7A-43D3-8B79-37D633B846F1}">
                  <asvg:svgBlip xmlns:asvg="http://schemas.microsoft.com/office/drawing/2016/SVG/main" r:embed="rId3"/>
                </a:ext>
              </a:extLst>
            </a:blip>
            <a:stretch>
              <a:fillRect l="0" t="-44751" r="0" b="-46110"/>
            </a:stretch>
          </a:blipFill>
        </p:spPr>
      </p:sp>
      <p:sp>
        <p:nvSpPr>
          <p:cNvPr name="TextBox 3" id="3"/>
          <p:cNvSpPr txBox="true"/>
          <p:nvPr/>
        </p:nvSpPr>
        <p:spPr>
          <a:xfrm rot="0">
            <a:off x="6842153" y="6761809"/>
            <a:ext cx="4603694" cy="455295"/>
          </a:xfrm>
          <a:prstGeom prst="rect">
            <a:avLst/>
          </a:prstGeom>
        </p:spPr>
        <p:txBody>
          <a:bodyPr anchor="t" rtlCol="false" tIns="0" lIns="0" bIns="0" rIns="0">
            <a:spAutoFit/>
          </a:bodyPr>
          <a:lstStyle/>
          <a:p>
            <a:pPr>
              <a:lnSpc>
                <a:spcPts val="3300"/>
              </a:lnSpc>
            </a:pPr>
            <a:r>
              <a:rPr lang="en-US" sz="3300">
                <a:solidFill>
                  <a:srgbClr val="000000"/>
                </a:solidFill>
                <a:latin typeface="Roboto"/>
              </a:rPr>
              <a:t>CS147 </a:t>
            </a:r>
            <a:r>
              <a:rPr lang="en-US" sz="3300">
                <a:solidFill>
                  <a:srgbClr val="000000"/>
                </a:solidFill>
                <a:latin typeface="Roboto"/>
              </a:rPr>
              <a:t>ASSIGNMENT 06</a:t>
            </a:r>
          </a:p>
        </p:txBody>
      </p:sp>
      <p:sp>
        <p:nvSpPr>
          <p:cNvPr name="TextBox 4" id="4"/>
          <p:cNvSpPr txBox="true"/>
          <p:nvPr/>
        </p:nvSpPr>
        <p:spPr>
          <a:xfrm rot="0">
            <a:off x="6532838" y="7487594"/>
            <a:ext cx="5222324" cy="455295"/>
          </a:xfrm>
          <a:prstGeom prst="rect">
            <a:avLst/>
          </a:prstGeom>
        </p:spPr>
        <p:txBody>
          <a:bodyPr anchor="t" rtlCol="false" tIns="0" lIns="0" bIns="0" rIns="0">
            <a:spAutoFit/>
          </a:bodyPr>
          <a:lstStyle/>
          <a:p>
            <a:pPr algn="r">
              <a:lnSpc>
                <a:spcPts val="3300"/>
              </a:lnSpc>
            </a:pPr>
            <a:r>
              <a:rPr lang="en-US" sz="3300">
                <a:solidFill>
                  <a:srgbClr val="000000"/>
                </a:solidFill>
                <a:latin typeface="Roboto"/>
              </a:rPr>
              <a:t>LUCIA, TRACY, JENNY, EVY</a:t>
            </a:r>
          </a:p>
        </p:txBody>
      </p:sp>
      <p:sp>
        <p:nvSpPr>
          <p:cNvPr name="TextBox 5" id="5"/>
          <p:cNvSpPr txBox="true"/>
          <p:nvPr/>
        </p:nvSpPr>
        <p:spPr>
          <a:xfrm rot="0">
            <a:off x="3589555" y="4169738"/>
            <a:ext cx="11127939" cy="2661900"/>
          </a:xfrm>
          <a:prstGeom prst="rect">
            <a:avLst/>
          </a:prstGeom>
        </p:spPr>
        <p:txBody>
          <a:bodyPr anchor="t" rtlCol="false" tIns="0" lIns="0" bIns="0" rIns="0">
            <a:spAutoFit/>
          </a:bodyPr>
          <a:lstStyle/>
          <a:p>
            <a:pPr algn="ctr">
              <a:lnSpc>
                <a:spcPts val="19058"/>
              </a:lnSpc>
            </a:pPr>
            <a:r>
              <a:rPr lang="en-US" sz="22161">
                <a:solidFill>
                  <a:srgbClr val="40C5C4"/>
                </a:solidFill>
                <a:latin typeface="TT Nooks Script Bold"/>
              </a:rPr>
              <a:t>Bottle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DEBE6"/>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6855725" y="2373301"/>
          <a:ext cx="6069180" cy="3375047"/>
        </p:xfrm>
        <a:graphic>
          <a:graphicData uri="http://schemas.openxmlformats.org/drawingml/2006/table">
            <a:tbl>
              <a:tblPr/>
              <a:tblGrid>
                <a:gridCol w="555233"/>
                <a:gridCol w="2567668"/>
              </a:tblGrid>
              <a:tr h="860447">
                <a:tc>
                  <a:txBody>
                    <a:bodyPr anchor="t" rtlCol="false"/>
                    <a:lstStyle/>
                    <a:p>
                      <a:pPr algn="l">
                        <a:lnSpc>
                          <a:spcPts val="3220"/>
                        </a:lnSpc>
                        <a:defRPr/>
                      </a:pPr>
                      <a:r>
                        <a:rPr lang="en-US" sz="2300">
                          <a:solidFill>
                            <a:srgbClr val="000000"/>
                          </a:solidFill>
                          <a:latin typeface="Roboto"/>
                        </a:rPr>
                        <a:t>1</a:t>
                      </a: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c>
                  <a:txBody>
                    <a:bodyPr anchor="t" rtlCol="false"/>
                    <a:lstStyle/>
                    <a:p>
                      <a:pPr algn="l">
                        <a:lnSpc>
                          <a:spcPts val="3220"/>
                        </a:lnSpc>
                        <a:defRPr/>
                      </a:pPr>
                      <a:r>
                        <a:rPr lang="en-US" sz="2300">
                          <a:solidFill>
                            <a:srgbClr val="000000"/>
                          </a:solidFill>
                          <a:latin typeface="Roboto"/>
                        </a:rPr>
                        <a:t>value proposition</a:t>
                      </a: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r>
              <a:tr h="838200">
                <a:tc>
                  <a:txBody>
                    <a:bodyPr anchor="t" rtlCol="false"/>
                    <a:lstStyle/>
                    <a:p>
                      <a:pPr algn="l">
                        <a:lnSpc>
                          <a:spcPts val="3220"/>
                        </a:lnSpc>
                        <a:defRPr/>
                      </a:pPr>
                      <a:r>
                        <a:rPr lang="en-US" sz="2300">
                          <a:solidFill>
                            <a:srgbClr val="000000"/>
                          </a:solidFill>
                          <a:latin typeface="Roboto"/>
                        </a:rPr>
                        <a:t>2</a:t>
                      </a: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c>
                  <a:txBody>
                    <a:bodyPr anchor="t" rtlCol="false"/>
                    <a:lstStyle/>
                    <a:p>
                      <a:pPr algn="l">
                        <a:lnSpc>
                          <a:spcPts val="3220"/>
                        </a:lnSpc>
                        <a:defRPr/>
                      </a:pPr>
                      <a:r>
                        <a:rPr lang="en-US" sz="2300">
                          <a:solidFill>
                            <a:srgbClr val="000000"/>
                          </a:solidFill>
                          <a:latin typeface="Roboto"/>
                        </a:rPr>
                        <a:t>problem/solution overview</a:t>
                      </a: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r>
              <a:tr h="838200">
                <a:tc>
                  <a:txBody>
                    <a:bodyPr anchor="t" rtlCol="false"/>
                    <a:lstStyle/>
                    <a:p>
                      <a:pPr algn="l">
                        <a:lnSpc>
                          <a:spcPts val="3220"/>
                        </a:lnSpc>
                        <a:defRPr/>
                      </a:pPr>
                      <a:r>
                        <a:rPr lang="en-US" sz="2300">
                          <a:solidFill>
                            <a:srgbClr val="000000"/>
                          </a:solidFill>
                          <a:latin typeface="Roboto"/>
                        </a:rPr>
                        <a:t>3</a:t>
                      </a: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c>
                  <a:txBody>
                    <a:bodyPr anchor="t" rtlCol="false"/>
                    <a:lstStyle/>
                    <a:p>
                      <a:pPr algn="l">
                        <a:lnSpc>
                          <a:spcPts val="3220"/>
                        </a:lnSpc>
                        <a:defRPr/>
                      </a:pPr>
                      <a:r>
                        <a:rPr lang="en-US" sz="2300">
                          <a:solidFill>
                            <a:srgbClr val="000000"/>
                          </a:solidFill>
                          <a:latin typeface="Roboto"/>
                        </a:rPr>
                        <a:t>values in design</a:t>
                      </a: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r>
              <a:tr h="838200">
                <a:tc>
                  <a:txBody>
                    <a:bodyPr anchor="t" rtlCol="false"/>
                    <a:lstStyle/>
                    <a:p>
                      <a:pPr algn="l">
                        <a:lnSpc>
                          <a:spcPts val="3220"/>
                        </a:lnSpc>
                        <a:defRPr/>
                      </a:pPr>
                      <a:r>
                        <a:rPr lang="en-US" sz="2300">
                          <a:solidFill>
                            <a:srgbClr val="000000"/>
                          </a:solidFill>
                          <a:latin typeface="Roboto"/>
                        </a:rPr>
                        <a:t>4</a:t>
                      </a: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c>
                  <a:txBody>
                    <a:bodyPr anchor="t" rtlCol="false"/>
                    <a:lstStyle/>
                    <a:p>
                      <a:pPr algn="l">
                        <a:lnSpc>
                          <a:spcPts val="3220"/>
                        </a:lnSpc>
                        <a:defRPr/>
                      </a:pPr>
                      <a:r>
                        <a:rPr lang="en-US" sz="2300">
                          <a:solidFill>
                            <a:srgbClr val="000000"/>
                          </a:solidFill>
                          <a:latin typeface="Roboto"/>
                        </a:rPr>
                        <a:t>tasks</a:t>
                      </a: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r>
            </a:tbl>
          </a:graphicData>
        </a:graphic>
      </p:graphicFrame>
      <p:graphicFrame>
        <p:nvGraphicFramePr>
          <p:cNvPr name="Table 3" id="3"/>
          <p:cNvGraphicFramePr>
            <a:graphicFrameLocks noGrp="true"/>
          </p:cNvGraphicFramePr>
          <p:nvPr/>
        </p:nvGraphicFramePr>
        <p:xfrm>
          <a:off x="6855725" y="5662623"/>
          <a:ext cx="7370957" cy="3419541"/>
        </p:xfrm>
        <a:graphic>
          <a:graphicData uri="http://schemas.openxmlformats.org/drawingml/2006/table">
            <a:tbl>
              <a:tblPr/>
              <a:tblGrid>
                <a:gridCol w="685476"/>
                <a:gridCol w="3920758"/>
              </a:tblGrid>
              <a:tr h="860447">
                <a:tc>
                  <a:txBody>
                    <a:bodyPr anchor="t" rtlCol="false"/>
                    <a:lstStyle/>
                    <a:p>
                      <a:pPr algn="l">
                        <a:lnSpc>
                          <a:spcPts val="3220"/>
                        </a:lnSpc>
                        <a:defRPr/>
                      </a:pPr>
                      <a:r>
                        <a:rPr lang="en-US" sz="2300">
                          <a:solidFill>
                            <a:srgbClr val="000000"/>
                          </a:solidFill>
                          <a:latin typeface="Roboto"/>
                        </a:rPr>
                        <a:t>5</a:t>
                      </a: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c>
                  <a:txBody>
                    <a:bodyPr anchor="t" rtlCol="false"/>
                    <a:lstStyle/>
                    <a:p>
                      <a:pPr algn="l">
                        <a:lnSpc>
                          <a:spcPts val="3220"/>
                        </a:lnSpc>
                        <a:defRPr/>
                      </a:pPr>
                      <a:r>
                        <a:rPr lang="en-US" sz="2300">
                          <a:solidFill>
                            <a:srgbClr val="000000"/>
                          </a:solidFill>
                          <a:latin typeface="Roboto"/>
                        </a:rPr>
                        <a:t>usability goals + key measurements</a:t>
                      </a: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r>
              <a:tr h="860447">
                <a:tc>
                  <a:txBody>
                    <a:bodyPr anchor="t" rtlCol="false"/>
                    <a:lstStyle/>
                    <a:p>
                      <a:pPr algn="l">
                        <a:lnSpc>
                          <a:spcPts val="3220"/>
                        </a:lnSpc>
                        <a:defRPr/>
                      </a:pPr>
                      <a:r>
                        <a:rPr lang="en-US" sz="2300">
                          <a:solidFill>
                            <a:srgbClr val="000000"/>
                          </a:solidFill>
                          <a:latin typeface="Roboto"/>
                        </a:rPr>
                        <a:t>6</a:t>
                      </a: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c>
                  <a:txBody>
                    <a:bodyPr anchor="t" rtlCol="false"/>
                    <a:lstStyle/>
                    <a:p>
                      <a:pPr algn="l">
                        <a:lnSpc>
                          <a:spcPts val="3220"/>
                        </a:lnSpc>
                        <a:defRPr/>
                      </a:pPr>
                      <a:r>
                        <a:rPr lang="en-US" sz="2300">
                          <a:solidFill>
                            <a:srgbClr val="000000"/>
                          </a:solidFill>
                          <a:latin typeface="Roboto"/>
                        </a:rPr>
                        <a:t>revised interface sketches</a:t>
                      </a: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r>
              <a:tr h="860447">
                <a:tc>
                  <a:txBody>
                    <a:bodyPr anchor="t" rtlCol="false"/>
                    <a:lstStyle/>
                    <a:p>
                      <a:pPr algn="l">
                        <a:lnSpc>
                          <a:spcPts val="3220"/>
                        </a:lnSpc>
                        <a:defRPr/>
                      </a:pPr>
                      <a:r>
                        <a:rPr lang="en-US" sz="2300">
                          <a:solidFill>
                            <a:srgbClr val="000000"/>
                          </a:solidFill>
                          <a:latin typeface="Roboto"/>
                        </a:rPr>
                        <a:t>7</a:t>
                      </a: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c>
                  <a:txBody>
                    <a:bodyPr anchor="t" rtlCol="false"/>
                    <a:lstStyle/>
                    <a:p>
                      <a:pPr algn="l">
                        <a:lnSpc>
                          <a:spcPts val="3220"/>
                        </a:lnSpc>
                        <a:defRPr/>
                      </a:pPr>
                      <a:r>
                        <a:rPr lang="en-US" sz="2300">
                          <a:solidFill>
                            <a:srgbClr val="000000"/>
                          </a:solidFill>
                          <a:latin typeface="Roboto"/>
                        </a:rPr>
                        <a:t>prototype implementation</a:t>
                      </a: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r>
              <a:tr h="838200">
                <a:tc>
                  <a:txBody>
                    <a:bodyPr anchor="t" rtlCol="false"/>
                    <a:lstStyle/>
                    <a:p>
                      <a:pPr algn="l">
                        <a:lnSpc>
                          <a:spcPts val="3220"/>
                        </a:lnSpc>
                        <a:defRPr/>
                      </a:pP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c>
                  <a:txBody>
                    <a:bodyPr anchor="t" rtlCol="false"/>
                    <a:lstStyle/>
                    <a:p>
                      <a:pPr algn="l">
                        <a:lnSpc>
                          <a:spcPts val="3220"/>
                        </a:lnSpc>
                        <a:defRPr/>
                      </a:pP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r>
            </a:tbl>
          </a:graphicData>
        </a:graphic>
      </p:graphicFrame>
      <p:sp>
        <p:nvSpPr>
          <p:cNvPr name="Freeform 4" id="4"/>
          <p:cNvSpPr/>
          <p:nvPr/>
        </p:nvSpPr>
        <p:spPr>
          <a:xfrm flipH="false" flipV="false" rot="0">
            <a:off x="12542322" y="-4227292"/>
            <a:ext cx="12965360" cy="12236058"/>
          </a:xfrm>
          <a:custGeom>
            <a:avLst/>
            <a:gdLst/>
            <a:ahLst/>
            <a:cxnLst/>
            <a:rect r="r" b="b" t="t" l="l"/>
            <a:pathLst>
              <a:path h="12236058" w="12965360">
                <a:moveTo>
                  <a:pt x="0" y="0"/>
                </a:moveTo>
                <a:lnTo>
                  <a:pt x="12965360" y="0"/>
                </a:lnTo>
                <a:lnTo>
                  <a:pt x="12965360" y="12236058"/>
                </a:lnTo>
                <a:lnTo>
                  <a:pt x="0" y="12236058"/>
                </a:lnTo>
                <a:lnTo>
                  <a:pt x="0" y="0"/>
                </a:lnTo>
                <a:close/>
              </a:path>
            </a:pathLst>
          </a:custGeom>
          <a:blipFill>
            <a:blip r:embed="rId2"/>
            <a:stretch>
              <a:fillRect l="0" t="0" r="0" b="0"/>
            </a:stretch>
          </a:blipFill>
        </p:spPr>
      </p:sp>
      <p:graphicFrame>
        <p:nvGraphicFramePr>
          <p:cNvPr name="Table 5" id="5"/>
          <p:cNvGraphicFramePr>
            <a:graphicFrameLocks noGrp="true"/>
          </p:cNvGraphicFramePr>
          <p:nvPr/>
        </p:nvGraphicFramePr>
        <p:xfrm>
          <a:off x="6855725" y="8207996"/>
          <a:ext cx="9572493" cy="3419541"/>
        </p:xfrm>
        <a:graphic>
          <a:graphicData uri="http://schemas.openxmlformats.org/drawingml/2006/table">
            <a:tbl>
              <a:tblPr/>
              <a:tblGrid>
                <a:gridCol w="890212"/>
                <a:gridCol w="6878487"/>
              </a:tblGrid>
              <a:tr h="860447">
                <a:tc>
                  <a:txBody>
                    <a:bodyPr anchor="t" rtlCol="false"/>
                    <a:lstStyle/>
                    <a:p>
                      <a:pPr algn="l">
                        <a:lnSpc>
                          <a:spcPts val="3220"/>
                        </a:lnSpc>
                        <a:defRPr/>
                      </a:pPr>
                      <a:r>
                        <a:rPr lang="en-US" sz="2300">
                          <a:solidFill>
                            <a:srgbClr val="000000"/>
                          </a:solidFill>
                          <a:latin typeface="Roboto"/>
                        </a:rPr>
                        <a:t>8</a:t>
                      </a: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c>
                  <a:txBody>
                    <a:bodyPr anchor="t" rtlCol="false"/>
                    <a:lstStyle/>
                    <a:p>
                      <a:pPr algn="l">
                        <a:lnSpc>
                          <a:spcPts val="3220"/>
                        </a:lnSpc>
                        <a:defRPr/>
                      </a:pPr>
                      <a:r>
                        <a:rPr lang="en-US" sz="2300">
                          <a:solidFill>
                            <a:srgbClr val="000000"/>
                          </a:solidFill>
                          <a:latin typeface="Roboto"/>
                        </a:rPr>
                        <a:t>usability goals + key measurements</a:t>
                      </a: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r>
              <a:tr h="838200">
                <a:tc>
                  <a:txBody>
                    <a:bodyPr anchor="t" rtlCol="false"/>
                    <a:lstStyle/>
                    <a:p>
                      <a:pPr algn="l">
                        <a:lnSpc>
                          <a:spcPts val="3220"/>
                        </a:lnSpc>
                        <a:defRPr/>
                      </a:pPr>
                      <a:r>
                        <a:rPr lang="en-US" sz="2300">
                          <a:solidFill>
                            <a:srgbClr val="000000"/>
                          </a:solidFill>
                          <a:latin typeface="Roboto"/>
                        </a:rPr>
                        <a:t>9</a:t>
                      </a: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c>
                  <a:txBody>
                    <a:bodyPr anchor="t" rtlCol="false"/>
                    <a:lstStyle/>
                    <a:p>
                      <a:pPr algn="l">
                        <a:lnSpc>
                          <a:spcPts val="3220"/>
                        </a:lnSpc>
                        <a:defRPr/>
                      </a:pPr>
                      <a:r>
                        <a:rPr lang="en-US" sz="2300">
                          <a:solidFill>
                            <a:srgbClr val="000000"/>
                          </a:solidFill>
                          <a:latin typeface="Roboto"/>
                        </a:rPr>
                        <a:t>appendix</a:t>
                      </a: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r>
              <a:tr h="860447">
                <a:tc>
                  <a:txBody>
                    <a:bodyPr anchor="t" rtlCol="false"/>
                    <a:lstStyle/>
                    <a:p>
                      <a:pPr algn="l">
                        <a:lnSpc>
                          <a:spcPts val="3220"/>
                        </a:lnSpc>
                        <a:defRPr/>
                      </a:pP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c>
                  <a:txBody>
                    <a:bodyPr anchor="t" rtlCol="false"/>
                    <a:lstStyle/>
                    <a:p>
                      <a:pPr algn="l">
                        <a:lnSpc>
                          <a:spcPts val="3220"/>
                        </a:lnSpc>
                        <a:defRPr/>
                      </a:pP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r>
              <a:tr h="860447">
                <a:tc>
                  <a:txBody>
                    <a:bodyPr anchor="t" rtlCol="false"/>
                    <a:lstStyle/>
                    <a:p>
                      <a:pPr algn="l">
                        <a:lnSpc>
                          <a:spcPts val="3220"/>
                        </a:lnSpc>
                        <a:defRPr/>
                      </a:pP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c>
                  <a:txBody>
                    <a:bodyPr anchor="t" rtlCol="false"/>
                    <a:lstStyle/>
                    <a:p>
                      <a:pPr algn="l">
                        <a:lnSpc>
                          <a:spcPts val="3220"/>
                        </a:lnSpc>
                        <a:defRPr/>
                      </a:pPr>
                      <a:endParaRPr lang="en-US" sz="1100"/>
                    </a:p>
                  </a:txBody>
                  <a:tcPr marL="197740" marR="197740" marT="197740" marB="197740" anchor="ctr">
                    <a:lnL cmpd="sng" algn="ctr" cap="flat" w="0">
                      <a:solidFill>
                        <a:srgbClr val="C3ED5B"/>
                      </a:solidFill>
                      <a:prstDash val="solid"/>
                      <a:round/>
                      <a:headEnd type="none" w="med" len="med"/>
                      <a:tailEnd type="none" w="med" len="med"/>
                    </a:lnL>
                    <a:lnR cmpd="sng" algn="ctr" cap="flat" w="0">
                      <a:solidFill>
                        <a:srgbClr val="C3ED5B"/>
                      </a:solidFill>
                      <a:prstDash val="solid"/>
                      <a:round/>
                      <a:headEnd type="none" w="med" len="med"/>
                      <a:tailEnd type="none" w="med" len="med"/>
                    </a:lnR>
                    <a:lnT cmpd="sng" algn="ctr" cap="flat" w="0">
                      <a:solidFill>
                        <a:srgbClr val="C3ED5B"/>
                      </a:solidFill>
                      <a:prstDash val="solid"/>
                      <a:round/>
                      <a:headEnd type="none" w="med" len="med"/>
                      <a:tailEnd type="none" w="med" len="med"/>
                    </a:lnT>
                    <a:lnB cmpd="sng" algn="ctr" cap="flat" w="0">
                      <a:solidFill>
                        <a:srgbClr val="C3ED5B"/>
                      </a:solidFill>
                      <a:prstDash val="solid"/>
                      <a:round/>
                      <a:headEnd type="none" w="med" len="med"/>
                      <a:tailEnd type="none" w="med" len="med"/>
                    </a:lnB>
                  </a:tcPr>
                </a:tc>
              </a:tr>
            </a:tbl>
          </a:graphicData>
        </a:graphic>
      </p:graphicFrame>
      <p:sp>
        <p:nvSpPr>
          <p:cNvPr name="Freeform 6" id="6"/>
          <p:cNvSpPr/>
          <p:nvPr/>
        </p:nvSpPr>
        <p:spPr>
          <a:xfrm flipH="false" flipV="false" rot="0">
            <a:off x="8862435" y="2654253"/>
            <a:ext cx="17562161" cy="16493796"/>
          </a:xfrm>
          <a:custGeom>
            <a:avLst/>
            <a:gdLst/>
            <a:ahLst/>
            <a:cxnLst/>
            <a:rect r="r" b="b" t="t" l="l"/>
            <a:pathLst>
              <a:path h="16493796" w="17562161">
                <a:moveTo>
                  <a:pt x="0" y="0"/>
                </a:moveTo>
                <a:lnTo>
                  <a:pt x="17562161" y="0"/>
                </a:lnTo>
                <a:lnTo>
                  <a:pt x="17562161" y="16493796"/>
                </a:lnTo>
                <a:lnTo>
                  <a:pt x="0" y="16493796"/>
                </a:lnTo>
                <a:lnTo>
                  <a:pt x="0" y="0"/>
                </a:lnTo>
                <a:close/>
              </a:path>
            </a:pathLst>
          </a:custGeom>
          <a:blipFill>
            <a:blip r:embed="rId3"/>
            <a:stretch>
              <a:fillRect l="0" t="0" r="0" b="0"/>
            </a:stretch>
          </a:blipFill>
        </p:spPr>
      </p:sp>
      <p:sp>
        <p:nvSpPr>
          <p:cNvPr name="Freeform 7" id="7"/>
          <p:cNvSpPr/>
          <p:nvPr/>
        </p:nvSpPr>
        <p:spPr>
          <a:xfrm flipH="false" flipV="false" rot="0">
            <a:off x="1986759" y="596460"/>
            <a:ext cx="2947421" cy="8887607"/>
          </a:xfrm>
          <a:custGeom>
            <a:avLst/>
            <a:gdLst/>
            <a:ahLst/>
            <a:cxnLst/>
            <a:rect r="r" b="b" t="t" l="l"/>
            <a:pathLst>
              <a:path h="8887607" w="2947421">
                <a:moveTo>
                  <a:pt x="0" y="0"/>
                </a:moveTo>
                <a:lnTo>
                  <a:pt x="2947421" y="0"/>
                </a:lnTo>
                <a:lnTo>
                  <a:pt x="2947421" y="8887606"/>
                </a:lnTo>
                <a:lnTo>
                  <a:pt x="0" y="8887606"/>
                </a:lnTo>
                <a:lnTo>
                  <a:pt x="0" y="0"/>
                </a:lnTo>
                <a:close/>
              </a:path>
            </a:pathLst>
          </a:custGeom>
          <a:blipFill>
            <a:blip r:embed="rId4"/>
            <a:stretch>
              <a:fillRect l="-118010" t="-21777" r="-113679" b="-24969"/>
            </a:stretch>
          </a:blipFill>
        </p:spPr>
      </p:sp>
      <p:sp>
        <p:nvSpPr>
          <p:cNvPr name="TextBox 8" id="8"/>
          <p:cNvSpPr txBox="true"/>
          <p:nvPr/>
        </p:nvSpPr>
        <p:spPr>
          <a:xfrm rot="0">
            <a:off x="6855725" y="747847"/>
            <a:ext cx="7773738" cy="1562100"/>
          </a:xfrm>
          <a:prstGeom prst="rect">
            <a:avLst/>
          </a:prstGeom>
        </p:spPr>
        <p:txBody>
          <a:bodyPr anchor="t" rtlCol="false" tIns="0" lIns="0" bIns="0" rIns="0">
            <a:spAutoFit/>
          </a:bodyPr>
          <a:lstStyle/>
          <a:p>
            <a:pPr>
              <a:lnSpc>
                <a:spcPts val="12203"/>
              </a:lnSpc>
            </a:pPr>
            <a:r>
              <a:rPr lang="en-US" sz="10169">
                <a:solidFill>
                  <a:srgbClr val="40C5C4"/>
                </a:solidFill>
                <a:latin typeface="Roboto Bold"/>
              </a:rPr>
              <a:t>contents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DD7D0"/>
        </a:solidFill>
      </p:bgPr>
    </p:bg>
    <p:spTree>
      <p:nvGrpSpPr>
        <p:cNvPr id="1" name=""/>
        <p:cNvGrpSpPr/>
        <p:nvPr/>
      </p:nvGrpSpPr>
      <p:grpSpPr>
        <a:xfrm>
          <a:off x="0" y="0"/>
          <a:ext cx="0" cy="0"/>
          <a:chOff x="0" y="0"/>
          <a:chExt cx="0" cy="0"/>
        </a:xfrm>
      </p:grpSpPr>
      <p:sp>
        <p:nvSpPr>
          <p:cNvPr name="Freeform 2" id="2"/>
          <p:cNvSpPr/>
          <p:nvPr/>
        </p:nvSpPr>
        <p:spPr>
          <a:xfrm flipH="false" flipV="false" rot="0">
            <a:off x="678165" y="-3322335"/>
            <a:ext cx="16931670" cy="16931670"/>
          </a:xfrm>
          <a:custGeom>
            <a:avLst/>
            <a:gdLst/>
            <a:ahLst/>
            <a:cxnLst/>
            <a:rect r="r" b="b" t="t" l="l"/>
            <a:pathLst>
              <a:path h="16931670" w="16931670">
                <a:moveTo>
                  <a:pt x="0" y="0"/>
                </a:moveTo>
                <a:lnTo>
                  <a:pt x="16931670" y="0"/>
                </a:lnTo>
                <a:lnTo>
                  <a:pt x="16931670" y="16931670"/>
                </a:lnTo>
                <a:lnTo>
                  <a:pt x="0" y="169316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652503" y="3940175"/>
            <a:ext cx="10982994" cy="2606674"/>
          </a:xfrm>
          <a:prstGeom prst="rect">
            <a:avLst/>
          </a:prstGeom>
        </p:spPr>
        <p:txBody>
          <a:bodyPr anchor="t" rtlCol="false" tIns="0" lIns="0" bIns="0" rIns="0">
            <a:spAutoFit/>
          </a:bodyPr>
          <a:lstStyle/>
          <a:p>
            <a:pPr algn="ctr">
              <a:lnSpc>
                <a:spcPts val="9999"/>
              </a:lnSpc>
            </a:pPr>
            <a:r>
              <a:rPr lang="en-US" sz="9999">
                <a:solidFill>
                  <a:srgbClr val="EDEBE6"/>
                </a:solidFill>
                <a:latin typeface="Roboto"/>
              </a:rPr>
              <a:t>01.</a:t>
            </a:r>
          </a:p>
          <a:p>
            <a:pPr algn="ctr">
              <a:lnSpc>
                <a:spcPts val="9999"/>
              </a:lnSpc>
            </a:pPr>
            <a:r>
              <a:rPr lang="en-US" sz="9999">
                <a:solidFill>
                  <a:srgbClr val="EDEBE6"/>
                </a:solidFill>
                <a:latin typeface="Roboto"/>
              </a:rPr>
              <a:t>value proposition</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40C5C4"/>
        </a:solidFill>
      </p:bgPr>
    </p:bg>
    <p:spTree>
      <p:nvGrpSpPr>
        <p:cNvPr id="1" name=""/>
        <p:cNvGrpSpPr/>
        <p:nvPr/>
      </p:nvGrpSpPr>
      <p:grpSpPr>
        <a:xfrm>
          <a:off x="0" y="0"/>
          <a:ext cx="0" cy="0"/>
          <a:chOff x="0" y="0"/>
          <a:chExt cx="0" cy="0"/>
        </a:xfrm>
      </p:grpSpPr>
      <p:sp>
        <p:nvSpPr>
          <p:cNvPr name="Freeform 2" id="2"/>
          <p:cNvSpPr/>
          <p:nvPr/>
        </p:nvSpPr>
        <p:spPr>
          <a:xfrm flipH="false" flipV="false" rot="0">
            <a:off x="-7992042" y="-9094930"/>
            <a:ext cx="17562161" cy="16493796"/>
          </a:xfrm>
          <a:custGeom>
            <a:avLst/>
            <a:gdLst/>
            <a:ahLst/>
            <a:cxnLst/>
            <a:rect r="r" b="b" t="t" l="l"/>
            <a:pathLst>
              <a:path h="16493796" w="17562161">
                <a:moveTo>
                  <a:pt x="0" y="0"/>
                </a:moveTo>
                <a:lnTo>
                  <a:pt x="17562161" y="0"/>
                </a:lnTo>
                <a:lnTo>
                  <a:pt x="17562161" y="16493796"/>
                </a:lnTo>
                <a:lnTo>
                  <a:pt x="0" y="16493796"/>
                </a:lnTo>
                <a:lnTo>
                  <a:pt x="0" y="0"/>
                </a:lnTo>
                <a:close/>
              </a:path>
            </a:pathLst>
          </a:custGeom>
          <a:blipFill>
            <a:blip r:embed="rId2"/>
            <a:stretch>
              <a:fillRect l="0" t="0" r="0" b="0"/>
            </a:stretch>
          </a:blipFill>
        </p:spPr>
      </p:sp>
      <p:sp>
        <p:nvSpPr>
          <p:cNvPr name="Freeform 3" id="3"/>
          <p:cNvSpPr/>
          <p:nvPr/>
        </p:nvSpPr>
        <p:spPr>
          <a:xfrm flipH="false" flipV="false" rot="0">
            <a:off x="11282516" y="404260"/>
            <a:ext cx="17562161" cy="16493796"/>
          </a:xfrm>
          <a:custGeom>
            <a:avLst/>
            <a:gdLst/>
            <a:ahLst/>
            <a:cxnLst/>
            <a:rect r="r" b="b" t="t" l="l"/>
            <a:pathLst>
              <a:path h="16493796" w="17562161">
                <a:moveTo>
                  <a:pt x="0" y="0"/>
                </a:moveTo>
                <a:lnTo>
                  <a:pt x="17562161" y="0"/>
                </a:lnTo>
                <a:lnTo>
                  <a:pt x="17562161" y="16493796"/>
                </a:lnTo>
                <a:lnTo>
                  <a:pt x="0" y="16493796"/>
                </a:lnTo>
                <a:lnTo>
                  <a:pt x="0" y="0"/>
                </a:lnTo>
                <a:close/>
              </a:path>
            </a:pathLst>
          </a:custGeom>
          <a:blipFill>
            <a:blip r:embed="rId3"/>
            <a:stretch>
              <a:fillRect l="0" t="0" r="0" b="0"/>
            </a:stretch>
          </a:blipFill>
        </p:spPr>
      </p:sp>
      <p:sp>
        <p:nvSpPr>
          <p:cNvPr name="TextBox 4" id="4"/>
          <p:cNvSpPr txBox="true"/>
          <p:nvPr/>
        </p:nvSpPr>
        <p:spPr>
          <a:xfrm rot="0">
            <a:off x="2132135" y="3672516"/>
            <a:ext cx="14023730" cy="2133600"/>
          </a:xfrm>
          <a:prstGeom prst="rect">
            <a:avLst/>
          </a:prstGeom>
        </p:spPr>
        <p:txBody>
          <a:bodyPr anchor="t" rtlCol="false" tIns="0" lIns="0" bIns="0" rIns="0">
            <a:spAutoFit/>
          </a:bodyPr>
          <a:lstStyle/>
          <a:p>
            <a:pPr algn="ctr">
              <a:lnSpc>
                <a:spcPts val="16799"/>
              </a:lnSpc>
            </a:pPr>
            <a:r>
              <a:rPr lang="en-US" sz="13999">
                <a:solidFill>
                  <a:srgbClr val="FDF2F2"/>
                </a:solidFill>
                <a:latin typeface="Roboto Bold"/>
              </a:rPr>
              <a:t>Bottle</a:t>
            </a:r>
          </a:p>
        </p:txBody>
      </p:sp>
      <p:sp>
        <p:nvSpPr>
          <p:cNvPr name="TextBox 5" id="5"/>
          <p:cNvSpPr txBox="true"/>
          <p:nvPr/>
        </p:nvSpPr>
        <p:spPr>
          <a:xfrm rot="0">
            <a:off x="514350" y="5729596"/>
            <a:ext cx="17259300" cy="889308"/>
          </a:xfrm>
          <a:prstGeom prst="rect">
            <a:avLst/>
          </a:prstGeom>
        </p:spPr>
        <p:txBody>
          <a:bodyPr anchor="t" rtlCol="false" tIns="0" lIns="0" bIns="0" rIns="0">
            <a:spAutoFit/>
          </a:bodyPr>
          <a:lstStyle/>
          <a:p>
            <a:pPr algn="ctr">
              <a:lnSpc>
                <a:spcPts val="7362"/>
              </a:lnSpc>
            </a:pPr>
            <a:r>
              <a:rPr lang="en-US" sz="4908">
                <a:solidFill>
                  <a:srgbClr val="FDF2F2"/>
                </a:solidFill>
                <a:latin typeface="TT Chocolates Italics"/>
              </a:rPr>
              <a:t>uncap your day with others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DEBE6"/>
        </a:solidFill>
      </p:bgPr>
    </p:bg>
    <p:spTree>
      <p:nvGrpSpPr>
        <p:cNvPr id="1" name=""/>
        <p:cNvGrpSpPr/>
        <p:nvPr/>
      </p:nvGrpSpPr>
      <p:grpSpPr>
        <a:xfrm>
          <a:off x="0" y="0"/>
          <a:ext cx="0" cy="0"/>
          <a:chOff x="0" y="0"/>
          <a:chExt cx="0" cy="0"/>
        </a:xfrm>
      </p:grpSpPr>
      <p:sp>
        <p:nvSpPr>
          <p:cNvPr name="Freeform 2" id="2"/>
          <p:cNvSpPr/>
          <p:nvPr/>
        </p:nvSpPr>
        <p:spPr>
          <a:xfrm flipH="false" flipV="false" rot="0">
            <a:off x="678165" y="-3322335"/>
            <a:ext cx="16931670" cy="16931670"/>
          </a:xfrm>
          <a:custGeom>
            <a:avLst/>
            <a:gdLst/>
            <a:ahLst/>
            <a:cxnLst/>
            <a:rect r="r" b="b" t="t" l="l"/>
            <a:pathLst>
              <a:path h="16931670" w="16931670">
                <a:moveTo>
                  <a:pt x="0" y="0"/>
                </a:moveTo>
                <a:lnTo>
                  <a:pt x="16931670" y="0"/>
                </a:lnTo>
                <a:lnTo>
                  <a:pt x="16931670" y="16931670"/>
                </a:lnTo>
                <a:lnTo>
                  <a:pt x="0" y="169316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652503" y="3306763"/>
            <a:ext cx="10982994" cy="3873499"/>
          </a:xfrm>
          <a:prstGeom prst="rect">
            <a:avLst/>
          </a:prstGeom>
        </p:spPr>
        <p:txBody>
          <a:bodyPr anchor="t" rtlCol="false" tIns="0" lIns="0" bIns="0" rIns="0">
            <a:spAutoFit/>
          </a:bodyPr>
          <a:lstStyle/>
          <a:p>
            <a:pPr algn="ctr">
              <a:lnSpc>
                <a:spcPts val="9999"/>
              </a:lnSpc>
            </a:pPr>
            <a:r>
              <a:rPr lang="en-US" sz="9999">
                <a:solidFill>
                  <a:srgbClr val="EDEBE6"/>
                </a:solidFill>
                <a:latin typeface="Roboto"/>
              </a:rPr>
              <a:t>02.</a:t>
            </a:r>
          </a:p>
          <a:p>
            <a:pPr algn="ctr">
              <a:lnSpc>
                <a:spcPts val="9999"/>
              </a:lnSpc>
            </a:pPr>
            <a:r>
              <a:rPr lang="en-US" sz="9999">
                <a:solidFill>
                  <a:srgbClr val="EDEBE6"/>
                </a:solidFill>
                <a:latin typeface="Roboto"/>
              </a:rPr>
              <a:t>problem and solution overview</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DEBE6"/>
        </a:solidFill>
      </p:bgPr>
    </p:bg>
    <p:spTree>
      <p:nvGrpSpPr>
        <p:cNvPr id="1" name=""/>
        <p:cNvGrpSpPr/>
        <p:nvPr/>
      </p:nvGrpSpPr>
      <p:grpSpPr>
        <a:xfrm>
          <a:off x="0" y="0"/>
          <a:ext cx="0" cy="0"/>
          <a:chOff x="0" y="0"/>
          <a:chExt cx="0" cy="0"/>
        </a:xfrm>
      </p:grpSpPr>
      <p:grpSp>
        <p:nvGrpSpPr>
          <p:cNvPr name="Group 2" id="2"/>
          <p:cNvGrpSpPr/>
          <p:nvPr/>
        </p:nvGrpSpPr>
        <p:grpSpPr>
          <a:xfrm rot="0">
            <a:off x="9274561" y="1145136"/>
            <a:ext cx="7984739" cy="7996727"/>
            <a:chOff x="0" y="0"/>
            <a:chExt cx="10646318" cy="10662303"/>
          </a:xfrm>
        </p:grpSpPr>
        <p:pic>
          <p:nvPicPr>
            <p:cNvPr name="Picture 3" id="3"/>
            <p:cNvPicPr>
              <a:picLocks noChangeAspect="true"/>
            </p:cNvPicPr>
            <p:nvPr/>
          </p:nvPicPr>
          <p:blipFill>
            <a:blip r:embed="rId2"/>
            <a:srcRect l="25499" t="31052" r="38543" b="14931"/>
            <a:stretch>
              <a:fillRect/>
            </a:stretch>
          </p:blipFill>
          <p:spPr>
            <a:xfrm flipH="false" flipV="false">
              <a:off x="0" y="0"/>
              <a:ext cx="10646318" cy="10662303"/>
            </a:xfrm>
            <a:prstGeom prst="rect">
              <a:avLst/>
            </a:prstGeom>
          </p:spPr>
        </p:pic>
      </p:grpSp>
      <p:grpSp>
        <p:nvGrpSpPr>
          <p:cNvPr name="Group 4" id="4"/>
          <p:cNvGrpSpPr/>
          <p:nvPr/>
        </p:nvGrpSpPr>
        <p:grpSpPr>
          <a:xfrm rot="0">
            <a:off x="1028700" y="1145136"/>
            <a:ext cx="7984739" cy="7996727"/>
            <a:chOff x="0" y="0"/>
            <a:chExt cx="10646318" cy="10662303"/>
          </a:xfrm>
        </p:grpSpPr>
        <p:pic>
          <p:nvPicPr>
            <p:cNvPr name="Picture 5" id="5"/>
            <p:cNvPicPr>
              <a:picLocks noChangeAspect="true"/>
            </p:cNvPicPr>
            <p:nvPr/>
          </p:nvPicPr>
          <p:blipFill>
            <a:blip r:embed="rId3"/>
            <a:srcRect l="0" t="0" r="54408" b="31509"/>
            <a:stretch>
              <a:fillRect/>
            </a:stretch>
          </p:blipFill>
          <p:spPr>
            <a:xfrm flipH="false" flipV="false">
              <a:off x="0" y="0"/>
              <a:ext cx="10646318" cy="10662303"/>
            </a:xfrm>
            <a:prstGeom prst="rect">
              <a:avLst/>
            </a:prstGeom>
          </p:spPr>
        </p:pic>
      </p:grpSp>
      <p:sp>
        <p:nvSpPr>
          <p:cNvPr name="Freeform 6" id="6"/>
          <p:cNvSpPr/>
          <p:nvPr/>
        </p:nvSpPr>
        <p:spPr>
          <a:xfrm flipH="false" flipV="false" rot="0">
            <a:off x="4279011" y="1830088"/>
            <a:ext cx="1484117" cy="1531992"/>
          </a:xfrm>
          <a:custGeom>
            <a:avLst/>
            <a:gdLst/>
            <a:ahLst/>
            <a:cxnLst/>
            <a:rect r="r" b="b" t="t" l="l"/>
            <a:pathLst>
              <a:path h="1531992" w="1484117">
                <a:moveTo>
                  <a:pt x="0" y="0"/>
                </a:moveTo>
                <a:lnTo>
                  <a:pt x="1484117" y="0"/>
                </a:lnTo>
                <a:lnTo>
                  <a:pt x="1484117" y="1531992"/>
                </a:lnTo>
                <a:lnTo>
                  <a:pt x="0" y="153199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2532832" y="1850806"/>
            <a:ext cx="1468196" cy="1490555"/>
          </a:xfrm>
          <a:custGeom>
            <a:avLst/>
            <a:gdLst/>
            <a:ahLst/>
            <a:cxnLst/>
            <a:rect r="r" b="b" t="t" l="l"/>
            <a:pathLst>
              <a:path h="1490555" w="1468196">
                <a:moveTo>
                  <a:pt x="0" y="0"/>
                </a:moveTo>
                <a:lnTo>
                  <a:pt x="1468197" y="0"/>
                </a:lnTo>
                <a:lnTo>
                  <a:pt x="1468197" y="1490555"/>
                </a:lnTo>
                <a:lnTo>
                  <a:pt x="0" y="149055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8" id="8"/>
          <p:cNvSpPr txBox="true"/>
          <p:nvPr/>
        </p:nvSpPr>
        <p:spPr>
          <a:xfrm rot="0">
            <a:off x="2813948" y="3401024"/>
            <a:ext cx="4414242" cy="1103773"/>
          </a:xfrm>
          <a:prstGeom prst="rect">
            <a:avLst/>
          </a:prstGeom>
        </p:spPr>
        <p:txBody>
          <a:bodyPr anchor="t" rtlCol="false" tIns="0" lIns="0" bIns="0" rIns="0">
            <a:spAutoFit/>
          </a:bodyPr>
          <a:lstStyle/>
          <a:p>
            <a:pPr algn="ctr">
              <a:lnSpc>
                <a:spcPts val="8987"/>
              </a:lnSpc>
            </a:pPr>
            <a:r>
              <a:rPr lang="en-US" sz="6419">
                <a:solidFill>
                  <a:srgbClr val="FFFFFF"/>
                </a:solidFill>
                <a:latin typeface="Roboto Bold"/>
              </a:rPr>
              <a:t>the problem</a:t>
            </a:r>
          </a:p>
        </p:txBody>
      </p:sp>
      <p:sp>
        <p:nvSpPr>
          <p:cNvPr name="TextBox 9" id="9"/>
          <p:cNvSpPr txBox="true"/>
          <p:nvPr/>
        </p:nvSpPr>
        <p:spPr>
          <a:xfrm rot="0">
            <a:off x="11077297" y="3401024"/>
            <a:ext cx="4379268" cy="1103773"/>
          </a:xfrm>
          <a:prstGeom prst="rect">
            <a:avLst/>
          </a:prstGeom>
        </p:spPr>
        <p:txBody>
          <a:bodyPr anchor="t" rtlCol="false" tIns="0" lIns="0" bIns="0" rIns="0">
            <a:spAutoFit/>
          </a:bodyPr>
          <a:lstStyle/>
          <a:p>
            <a:pPr algn="ctr">
              <a:lnSpc>
                <a:spcPts val="8987"/>
              </a:lnSpc>
            </a:pPr>
            <a:r>
              <a:rPr lang="en-US" sz="6419">
                <a:solidFill>
                  <a:srgbClr val="FFFFFF"/>
                </a:solidFill>
                <a:latin typeface="Roboto Bold"/>
              </a:rPr>
              <a:t>our solution</a:t>
            </a:r>
          </a:p>
        </p:txBody>
      </p:sp>
      <p:sp>
        <p:nvSpPr>
          <p:cNvPr name="TextBox 10" id="10"/>
          <p:cNvSpPr txBox="true"/>
          <p:nvPr/>
        </p:nvSpPr>
        <p:spPr>
          <a:xfrm rot="0">
            <a:off x="2411125" y="4951649"/>
            <a:ext cx="5219889" cy="3336568"/>
          </a:xfrm>
          <a:prstGeom prst="rect">
            <a:avLst/>
          </a:prstGeom>
        </p:spPr>
        <p:txBody>
          <a:bodyPr anchor="t" rtlCol="false" tIns="0" lIns="0" bIns="0" rIns="0">
            <a:spAutoFit/>
          </a:bodyPr>
          <a:lstStyle/>
          <a:p>
            <a:pPr>
              <a:lnSpc>
                <a:spcPts val="3721"/>
              </a:lnSpc>
              <a:spcBef>
                <a:spcPct val="0"/>
              </a:spcBef>
            </a:pPr>
            <a:r>
              <a:rPr lang="en-US" sz="3721">
                <a:solidFill>
                  <a:srgbClr val="FFFFFF"/>
                </a:solidFill>
                <a:latin typeface="Roboto"/>
              </a:rPr>
              <a:t>Busy lives and time-zone differences make it difficult for long-distance loved ones to maintain emotional intimacy in relationships</a:t>
            </a:r>
          </a:p>
          <a:p>
            <a:pPr>
              <a:lnSpc>
                <a:spcPts val="3721"/>
              </a:lnSpc>
              <a:spcBef>
                <a:spcPct val="0"/>
              </a:spcBef>
            </a:pPr>
          </a:p>
        </p:txBody>
      </p:sp>
      <p:sp>
        <p:nvSpPr>
          <p:cNvPr name="TextBox 11" id="11"/>
          <p:cNvSpPr txBox="true"/>
          <p:nvPr/>
        </p:nvSpPr>
        <p:spPr>
          <a:xfrm rot="0">
            <a:off x="10656986" y="4951649"/>
            <a:ext cx="5219889" cy="2863896"/>
          </a:xfrm>
          <a:prstGeom prst="rect">
            <a:avLst/>
          </a:prstGeom>
        </p:spPr>
        <p:txBody>
          <a:bodyPr anchor="t" rtlCol="false" tIns="0" lIns="0" bIns="0" rIns="0">
            <a:spAutoFit/>
          </a:bodyPr>
          <a:lstStyle/>
          <a:p>
            <a:pPr>
              <a:lnSpc>
                <a:spcPts val="3721"/>
              </a:lnSpc>
              <a:spcBef>
                <a:spcPct val="0"/>
              </a:spcBef>
            </a:pPr>
            <a:r>
              <a:rPr lang="en-US" sz="3721">
                <a:solidFill>
                  <a:srgbClr val="FFFFFF"/>
                </a:solidFill>
                <a:latin typeface="Roboto"/>
              </a:rPr>
              <a:t>Bottle enables everyday moments to be captured and exchanged at a set time between friends, family members, and romantic partners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DDD7D0"/>
        </a:solidFill>
      </p:bgPr>
    </p:bg>
    <p:spTree>
      <p:nvGrpSpPr>
        <p:cNvPr id="1" name=""/>
        <p:cNvGrpSpPr/>
        <p:nvPr/>
      </p:nvGrpSpPr>
      <p:grpSpPr>
        <a:xfrm>
          <a:off x="0" y="0"/>
          <a:ext cx="0" cy="0"/>
          <a:chOff x="0" y="0"/>
          <a:chExt cx="0" cy="0"/>
        </a:xfrm>
      </p:grpSpPr>
      <p:sp>
        <p:nvSpPr>
          <p:cNvPr name="Freeform 2" id="2"/>
          <p:cNvSpPr/>
          <p:nvPr/>
        </p:nvSpPr>
        <p:spPr>
          <a:xfrm flipH="false" flipV="false" rot="0">
            <a:off x="678165" y="-3322335"/>
            <a:ext cx="16931670" cy="16931670"/>
          </a:xfrm>
          <a:custGeom>
            <a:avLst/>
            <a:gdLst/>
            <a:ahLst/>
            <a:cxnLst/>
            <a:rect r="r" b="b" t="t" l="l"/>
            <a:pathLst>
              <a:path h="16931670" w="16931670">
                <a:moveTo>
                  <a:pt x="0" y="0"/>
                </a:moveTo>
                <a:lnTo>
                  <a:pt x="16931670" y="0"/>
                </a:lnTo>
                <a:lnTo>
                  <a:pt x="16931670" y="16931670"/>
                </a:lnTo>
                <a:lnTo>
                  <a:pt x="0" y="169316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652503" y="3940175"/>
            <a:ext cx="10982994" cy="2606674"/>
          </a:xfrm>
          <a:prstGeom prst="rect">
            <a:avLst/>
          </a:prstGeom>
        </p:spPr>
        <p:txBody>
          <a:bodyPr anchor="t" rtlCol="false" tIns="0" lIns="0" bIns="0" rIns="0">
            <a:spAutoFit/>
          </a:bodyPr>
          <a:lstStyle/>
          <a:p>
            <a:pPr algn="ctr">
              <a:lnSpc>
                <a:spcPts val="9999"/>
              </a:lnSpc>
            </a:pPr>
            <a:r>
              <a:rPr lang="en-US" sz="9999">
                <a:solidFill>
                  <a:srgbClr val="EDEBE6"/>
                </a:solidFill>
                <a:latin typeface="Roboto"/>
              </a:rPr>
              <a:t>03.</a:t>
            </a:r>
          </a:p>
          <a:p>
            <a:pPr algn="ctr">
              <a:lnSpc>
                <a:spcPts val="9999"/>
              </a:lnSpc>
            </a:pPr>
            <a:r>
              <a:rPr lang="en-US" sz="9999">
                <a:solidFill>
                  <a:srgbClr val="EDEBE6"/>
                </a:solidFill>
                <a:latin typeface="Roboto"/>
              </a:rPr>
              <a:t>values in design</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DEBE6"/>
        </a:solidFill>
      </p:bgPr>
    </p:bg>
    <p:spTree>
      <p:nvGrpSpPr>
        <p:cNvPr id="1" name=""/>
        <p:cNvGrpSpPr/>
        <p:nvPr/>
      </p:nvGrpSpPr>
      <p:grpSpPr>
        <a:xfrm>
          <a:off x="0" y="0"/>
          <a:ext cx="0" cy="0"/>
          <a:chOff x="0" y="0"/>
          <a:chExt cx="0" cy="0"/>
        </a:xfrm>
      </p:grpSpPr>
      <p:grpSp>
        <p:nvGrpSpPr>
          <p:cNvPr name="Group 2" id="2"/>
          <p:cNvGrpSpPr/>
          <p:nvPr/>
        </p:nvGrpSpPr>
        <p:grpSpPr>
          <a:xfrm rot="0">
            <a:off x="1697320" y="3979011"/>
            <a:ext cx="3388048" cy="4359851"/>
            <a:chOff x="0" y="0"/>
            <a:chExt cx="3133810" cy="4032689"/>
          </a:xfrm>
        </p:grpSpPr>
        <p:sp>
          <p:nvSpPr>
            <p:cNvPr name="Freeform 3" id="3"/>
            <p:cNvSpPr/>
            <p:nvPr/>
          </p:nvSpPr>
          <p:spPr>
            <a:xfrm flipH="false" flipV="false" rot="0">
              <a:off x="0" y="0"/>
              <a:ext cx="3133810" cy="4032690"/>
            </a:xfrm>
            <a:custGeom>
              <a:avLst/>
              <a:gdLst/>
              <a:ahLst/>
              <a:cxnLst/>
              <a:rect r="r" b="b" t="t" l="l"/>
              <a:pathLst>
                <a:path h="4032690" w="3133810">
                  <a:moveTo>
                    <a:pt x="3009350" y="4032689"/>
                  </a:moveTo>
                  <a:lnTo>
                    <a:pt x="124460" y="4032689"/>
                  </a:lnTo>
                  <a:cubicBezTo>
                    <a:pt x="55880" y="4032689"/>
                    <a:pt x="0" y="3976809"/>
                    <a:pt x="0" y="3908229"/>
                  </a:cubicBezTo>
                  <a:lnTo>
                    <a:pt x="0" y="124460"/>
                  </a:lnTo>
                  <a:cubicBezTo>
                    <a:pt x="0" y="55880"/>
                    <a:pt x="55880" y="0"/>
                    <a:pt x="124460" y="0"/>
                  </a:cubicBezTo>
                  <a:lnTo>
                    <a:pt x="3009350" y="0"/>
                  </a:lnTo>
                  <a:cubicBezTo>
                    <a:pt x="3077930" y="0"/>
                    <a:pt x="3133810" y="55880"/>
                    <a:pt x="3133810" y="124460"/>
                  </a:cubicBezTo>
                  <a:lnTo>
                    <a:pt x="3133810" y="3908229"/>
                  </a:lnTo>
                  <a:cubicBezTo>
                    <a:pt x="3133810" y="3976809"/>
                    <a:pt x="3077930" y="4032690"/>
                    <a:pt x="3009350" y="4032690"/>
                  </a:cubicBezTo>
                  <a:close/>
                </a:path>
              </a:pathLst>
            </a:custGeom>
            <a:solidFill>
              <a:srgbClr val="FFA53B">
                <a:alpha val="67843"/>
              </a:srgbClr>
            </a:solidFill>
          </p:spPr>
        </p:sp>
      </p:grpSp>
      <p:grpSp>
        <p:nvGrpSpPr>
          <p:cNvPr name="Group 4" id="4"/>
          <p:cNvGrpSpPr/>
          <p:nvPr/>
        </p:nvGrpSpPr>
        <p:grpSpPr>
          <a:xfrm rot="0">
            <a:off x="5531805" y="3979011"/>
            <a:ext cx="3388048" cy="4359851"/>
            <a:chOff x="0" y="0"/>
            <a:chExt cx="3133810" cy="4032689"/>
          </a:xfrm>
        </p:grpSpPr>
        <p:sp>
          <p:nvSpPr>
            <p:cNvPr name="Freeform 5" id="5"/>
            <p:cNvSpPr/>
            <p:nvPr/>
          </p:nvSpPr>
          <p:spPr>
            <a:xfrm flipH="false" flipV="false" rot="0">
              <a:off x="0" y="0"/>
              <a:ext cx="3133810" cy="4032690"/>
            </a:xfrm>
            <a:custGeom>
              <a:avLst/>
              <a:gdLst/>
              <a:ahLst/>
              <a:cxnLst/>
              <a:rect r="r" b="b" t="t" l="l"/>
              <a:pathLst>
                <a:path h="4032690" w="3133810">
                  <a:moveTo>
                    <a:pt x="3009350" y="4032689"/>
                  </a:moveTo>
                  <a:lnTo>
                    <a:pt x="124460" y="4032689"/>
                  </a:lnTo>
                  <a:cubicBezTo>
                    <a:pt x="55880" y="4032689"/>
                    <a:pt x="0" y="3976809"/>
                    <a:pt x="0" y="3908229"/>
                  </a:cubicBezTo>
                  <a:lnTo>
                    <a:pt x="0" y="124460"/>
                  </a:lnTo>
                  <a:cubicBezTo>
                    <a:pt x="0" y="55880"/>
                    <a:pt x="55880" y="0"/>
                    <a:pt x="124460" y="0"/>
                  </a:cubicBezTo>
                  <a:lnTo>
                    <a:pt x="3009350" y="0"/>
                  </a:lnTo>
                  <a:cubicBezTo>
                    <a:pt x="3077930" y="0"/>
                    <a:pt x="3133810" y="55880"/>
                    <a:pt x="3133810" y="124460"/>
                  </a:cubicBezTo>
                  <a:lnTo>
                    <a:pt x="3133810" y="3908229"/>
                  </a:lnTo>
                  <a:cubicBezTo>
                    <a:pt x="3133810" y="3976809"/>
                    <a:pt x="3077930" y="4032690"/>
                    <a:pt x="3009350" y="4032690"/>
                  </a:cubicBezTo>
                  <a:close/>
                </a:path>
              </a:pathLst>
            </a:custGeom>
            <a:solidFill>
              <a:srgbClr val="FFA53B">
                <a:alpha val="67843"/>
              </a:srgbClr>
            </a:solidFill>
          </p:spPr>
        </p:sp>
      </p:grpSp>
      <p:grpSp>
        <p:nvGrpSpPr>
          <p:cNvPr name="Group 6" id="6"/>
          <p:cNvGrpSpPr/>
          <p:nvPr/>
        </p:nvGrpSpPr>
        <p:grpSpPr>
          <a:xfrm rot="0">
            <a:off x="9367528" y="3979011"/>
            <a:ext cx="3388048" cy="4359851"/>
            <a:chOff x="0" y="0"/>
            <a:chExt cx="3133810" cy="4032689"/>
          </a:xfrm>
        </p:grpSpPr>
        <p:sp>
          <p:nvSpPr>
            <p:cNvPr name="Freeform 7" id="7"/>
            <p:cNvSpPr/>
            <p:nvPr/>
          </p:nvSpPr>
          <p:spPr>
            <a:xfrm flipH="false" flipV="false" rot="0">
              <a:off x="0" y="0"/>
              <a:ext cx="3133810" cy="4032690"/>
            </a:xfrm>
            <a:custGeom>
              <a:avLst/>
              <a:gdLst/>
              <a:ahLst/>
              <a:cxnLst/>
              <a:rect r="r" b="b" t="t" l="l"/>
              <a:pathLst>
                <a:path h="4032690" w="3133810">
                  <a:moveTo>
                    <a:pt x="3009350" y="4032689"/>
                  </a:moveTo>
                  <a:lnTo>
                    <a:pt x="124460" y="4032689"/>
                  </a:lnTo>
                  <a:cubicBezTo>
                    <a:pt x="55880" y="4032689"/>
                    <a:pt x="0" y="3976809"/>
                    <a:pt x="0" y="3908229"/>
                  </a:cubicBezTo>
                  <a:lnTo>
                    <a:pt x="0" y="124460"/>
                  </a:lnTo>
                  <a:cubicBezTo>
                    <a:pt x="0" y="55880"/>
                    <a:pt x="55880" y="0"/>
                    <a:pt x="124460" y="0"/>
                  </a:cubicBezTo>
                  <a:lnTo>
                    <a:pt x="3009350" y="0"/>
                  </a:lnTo>
                  <a:cubicBezTo>
                    <a:pt x="3077930" y="0"/>
                    <a:pt x="3133810" y="55880"/>
                    <a:pt x="3133810" y="124460"/>
                  </a:cubicBezTo>
                  <a:lnTo>
                    <a:pt x="3133810" y="3908229"/>
                  </a:lnTo>
                  <a:cubicBezTo>
                    <a:pt x="3133810" y="3976809"/>
                    <a:pt x="3077930" y="4032690"/>
                    <a:pt x="3009350" y="4032690"/>
                  </a:cubicBezTo>
                  <a:close/>
                </a:path>
              </a:pathLst>
            </a:custGeom>
            <a:solidFill>
              <a:srgbClr val="FFA53B">
                <a:alpha val="67843"/>
              </a:srgbClr>
            </a:solidFill>
          </p:spPr>
        </p:sp>
      </p:grpSp>
      <p:grpSp>
        <p:nvGrpSpPr>
          <p:cNvPr name="Group 8" id="8"/>
          <p:cNvGrpSpPr/>
          <p:nvPr/>
        </p:nvGrpSpPr>
        <p:grpSpPr>
          <a:xfrm rot="0">
            <a:off x="13203251" y="3979011"/>
            <a:ext cx="3388048" cy="4359851"/>
            <a:chOff x="0" y="0"/>
            <a:chExt cx="3133810" cy="4032689"/>
          </a:xfrm>
        </p:grpSpPr>
        <p:sp>
          <p:nvSpPr>
            <p:cNvPr name="Freeform 9" id="9"/>
            <p:cNvSpPr/>
            <p:nvPr/>
          </p:nvSpPr>
          <p:spPr>
            <a:xfrm flipH="false" flipV="false" rot="0">
              <a:off x="0" y="0"/>
              <a:ext cx="3133810" cy="4032690"/>
            </a:xfrm>
            <a:custGeom>
              <a:avLst/>
              <a:gdLst/>
              <a:ahLst/>
              <a:cxnLst/>
              <a:rect r="r" b="b" t="t" l="l"/>
              <a:pathLst>
                <a:path h="4032690" w="3133810">
                  <a:moveTo>
                    <a:pt x="3009350" y="4032689"/>
                  </a:moveTo>
                  <a:lnTo>
                    <a:pt x="124460" y="4032689"/>
                  </a:lnTo>
                  <a:cubicBezTo>
                    <a:pt x="55880" y="4032689"/>
                    <a:pt x="0" y="3976809"/>
                    <a:pt x="0" y="3908229"/>
                  </a:cubicBezTo>
                  <a:lnTo>
                    <a:pt x="0" y="124460"/>
                  </a:lnTo>
                  <a:cubicBezTo>
                    <a:pt x="0" y="55880"/>
                    <a:pt x="55880" y="0"/>
                    <a:pt x="124460" y="0"/>
                  </a:cubicBezTo>
                  <a:lnTo>
                    <a:pt x="3009350" y="0"/>
                  </a:lnTo>
                  <a:cubicBezTo>
                    <a:pt x="3077930" y="0"/>
                    <a:pt x="3133810" y="55880"/>
                    <a:pt x="3133810" y="124460"/>
                  </a:cubicBezTo>
                  <a:lnTo>
                    <a:pt x="3133810" y="3908229"/>
                  </a:lnTo>
                  <a:cubicBezTo>
                    <a:pt x="3133810" y="3976809"/>
                    <a:pt x="3077930" y="4032690"/>
                    <a:pt x="3009350" y="4032690"/>
                  </a:cubicBezTo>
                  <a:close/>
                </a:path>
              </a:pathLst>
            </a:custGeom>
            <a:solidFill>
              <a:srgbClr val="FFA53B">
                <a:alpha val="67843"/>
              </a:srgbClr>
            </a:solidFill>
          </p:spPr>
        </p:sp>
      </p:grpSp>
      <p:sp>
        <p:nvSpPr>
          <p:cNvPr name="Freeform 10" id="10"/>
          <p:cNvSpPr/>
          <p:nvPr/>
        </p:nvSpPr>
        <p:spPr>
          <a:xfrm flipH="false" flipV="false" rot="0">
            <a:off x="10330561" y="4329786"/>
            <a:ext cx="1461982" cy="1412640"/>
          </a:xfrm>
          <a:custGeom>
            <a:avLst/>
            <a:gdLst/>
            <a:ahLst/>
            <a:cxnLst/>
            <a:rect r="r" b="b" t="t" l="l"/>
            <a:pathLst>
              <a:path h="1412640" w="1461982">
                <a:moveTo>
                  <a:pt x="0" y="0"/>
                </a:moveTo>
                <a:lnTo>
                  <a:pt x="1461982" y="0"/>
                </a:lnTo>
                <a:lnTo>
                  <a:pt x="1461982" y="1412640"/>
                </a:lnTo>
                <a:lnTo>
                  <a:pt x="0" y="141264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6297986" y="4329786"/>
            <a:ext cx="1855685" cy="1412640"/>
          </a:xfrm>
          <a:custGeom>
            <a:avLst/>
            <a:gdLst/>
            <a:ahLst/>
            <a:cxnLst/>
            <a:rect r="r" b="b" t="t" l="l"/>
            <a:pathLst>
              <a:path h="1412640" w="1855685">
                <a:moveTo>
                  <a:pt x="0" y="0"/>
                </a:moveTo>
                <a:lnTo>
                  <a:pt x="1855685" y="0"/>
                </a:lnTo>
                <a:lnTo>
                  <a:pt x="1855685" y="1412640"/>
                </a:lnTo>
                <a:lnTo>
                  <a:pt x="0" y="141264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14306001" y="4559877"/>
            <a:ext cx="1182549" cy="1182549"/>
          </a:xfrm>
          <a:custGeom>
            <a:avLst/>
            <a:gdLst/>
            <a:ahLst/>
            <a:cxnLst/>
            <a:rect r="r" b="b" t="t" l="l"/>
            <a:pathLst>
              <a:path h="1182549" w="1182549">
                <a:moveTo>
                  <a:pt x="0" y="0"/>
                </a:moveTo>
                <a:lnTo>
                  <a:pt x="1182549" y="0"/>
                </a:lnTo>
                <a:lnTo>
                  <a:pt x="1182549" y="1182549"/>
                </a:lnTo>
                <a:lnTo>
                  <a:pt x="0" y="118254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false" flipV="false" rot="0">
            <a:off x="2811870" y="4432191"/>
            <a:ext cx="1310235" cy="1310235"/>
          </a:xfrm>
          <a:custGeom>
            <a:avLst/>
            <a:gdLst/>
            <a:ahLst/>
            <a:cxnLst/>
            <a:rect r="r" b="b" t="t" l="l"/>
            <a:pathLst>
              <a:path h="1310235" w="1310235">
                <a:moveTo>
                  <a:pt x="0" y="0"/>
                </a:moveTo>
                <a:lnTo>
                  <a:pt x="1310235" y="0"/>
                </a:lnTo>
                <a:lnTo>
                  <a:pt x="1310235" y="1310235"/>
                </a:lnTo>
                <a:lnTo>
                  <a:pt x="0" y="131023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4" id="14"/>
          <p:cNvSpPr txBox="true"/>
          <p:nvPr/>
        </p:nvSpPr>
        <p:spPr>
          <a:xfrm rot="0">
            <a:off x="3712371" y="1981155"/>
            <a:ext cx="10863257" cy="1228725"/>
          </a:xfrm>
          <a:prstGeom prst="rect">
            <a:avLst/>
          </a:prstGeom>
        </p:spPr>
        <p:txBody>
          <a:bodyPr anchor="t" rtlCol="false" tIns="0" lIns="0" bIns="0" rIns="0">
            <a:spAutoFit/>
          </a:bodyPr>
          <a:lstStyle/>
          <a:p>
            <a:pPr algn="ctr" marL="0" indent="0" lvl="0">
              <a:lnSpc>
                <a:spcPts val="9600"/>
              </a:lnSpc>
              <a:spcBef>
                <a:spcPct val="0"/>
              </a:spcBef>
            </a:pPr>
            <a:r>
              <a:rPr lang="en-US" sz="8000">
                <a:solidFill>
                  <a:srgbClr val="0A404E"/>
                </a:solidFill>
                <a:latin typeface="Roboto Bold"/>
              </a:rPr>
              <a:t>our design values</a:t>
            </a:r>
          </a:p>
        </p:txBody>
      </p:sp>
      <p:sp>
        <p:nvSpPr>
          <p:cNvPr name="TextBox 15" id="15"/>
          <p:cNvSpPr txBox="true"/>
          <p:nvPr/>
        </p:nvSpPr>
        <p:spPr>
          <a:xfrm rot="0">
            <a:off x="1873842" y="6664273"/>
            <a:ext cx="3035004" cy="1225550"/>
          </a:xfrm>
          <a:prstGeom prst="rect">
            <a:avLst/>
          </a:prstGeom>
        </p:spPr>
        <p:txBody>
          <a:bodyPr anchor="t" rtlCol="false" tIns="0" lIns="0" bIns="0" rIns="0">
            <a:spAutoFit/>
          </a:bodyPr>
          <a:lstStyle/>
          <a:p>
            <a:pPr algn="ctr" marL="0" indent="0" lvl="0">
              <a:lnSpc>
                <a:spcPts val="3249"/>
              </a:lnSpc>
              <a:spcBef>
                <a:spcPct val="0"/>
              </a:spcBef>
            </a:pPr>
            <a:r>
              <a:rPr lang="en-US" sz="2499">
                <a:solidFill>
                  <a:srgbClr val="000000"/>
                </a:solidFill>
                <a:latin typeface="Roboto"/>
              </a:rPr>
              <a:t>inspiring spontaneous moment collection</a:t>
            </a:r>
          </a:p>
        </p:txBody>
      </p:sp>
      <p:sp>
        <p:nvSpPr>
          <p:cNvPr name="TextBox 16" id="16"/>
          <p:cNvSpPr txBox="true"/>
          <p:nvPr/>
        </p:nvSpPr>
        <p:spPr>
          <a:xfrm rot="0">
            <a:off x="2146104" y="6071579"/>
            <a:ext cx="2490481" cy="493082"/>
          </a:xfrm>
          <a:prstGeom prst="rect">
            <a:avLst/>
          </a:prstGeom>
        </p:spPr>
        <p:txBody>
          <a:bodyPr anchor="t" rtlCol="false" tIns="0" lIns="0" bIns="0" rIns="0">
            <a:spAutoFit/>
          </a:bodyPr>
          <a:lstStyle/>
          <a:p>
            <a:pPr algn="ctr">
              <a:lnSpc>
                <a:spcPts val="3662"/>
              </a:lnSpc>
              <a:spcBef>
                <a:spcPct val="0"/>
              </a:spcBef>
            </a:pPr>
            <a:r>
              <a:rPr lang="en-US" sz="3662">
                <a:solidFill>
                  <a:srgbClr val="000000"/>
                </a:solidFill>
                <a:latin typeface="Roboto Bold"/>
              </a:rPr>
              <a:t>authenticity</a:t>
            </a:r>
          </a:p>
        </p:txBody>
      </p:sp>
      <p:sp>
        <p:nvSpPr>
          <p:cNvPr name="TextBox 17" id="17"/>
          <p:cNvSpPr txBox="true"/>
          <p:nvPr/>
        </p:nvSpPr>
        <p:spPr>
          <a:xfrm rot="0">
            <a:off x="5708327" y="6664273"/>
            <a:ext cx="3035004" cy="1225550"/>
          </a:xfrm>
          <a:prstGeom prst="rect">
            <a:avLst/>
          </a:prstGeom>
        </p:spPr>
        <p:txBody>
          <a:bodyPr anchor="t" rtlCol="false" tIns="0" lIns="0" bIns="0" rIns="0">
            <a:spAutoFit/>
          </a:bodyPr>
          <a:lstStyle/>
          <a:p>
            <a:pPr algn="ctr" marL="0" indent="0" lvl="0">
              <a:lnSpc>
                <a:spcPts val="3249"/>
              </a:lnSpc>
              <a:spcBef>
                <a:spcPct val="0"/>
              </a:spcBef>
            </a:pPr>
            <a:r>
              <a:rPr lang="en-US" sz="2499">
                <a:solidFill>
                  <a:srgbClr val="000000"/>
                </a:solidFill>
                <a:latin typeface="Roboto"/>
              </a:rPr>
              <a:t>bringing all relationships closer together</a:t>
            </a:r>
          </a:p>
        </p:txBody>
      </p:sp>
      <p:sp>
        <p:nvSpPr>
          <p:cNvPr name="TextBox 18" id="18"/>
          <p:cNvSpPr txBox="true"/>
          <p:nvPr/>
        </p:nvSpPr>
        <p:spPr>
          <a:xfrm rot="0">
            <a:off x="5980588" y="6071579"/>
            <a:ext cx="2490481" cy="493082"/>
          </a:xfrm>
          <a:prstGeom prst="rect">
            <a:avLst/>
          </a:prstGeom>
        </p:spPr>
        <p:txBody>
          <a:bodyPr anchor="t" rtlCol="false" tIns="0" lIns="0" bIns="0" rIns="0">
            <a:spAutoFit/>
          </a:bodyPr>
          <a:lstStyle/>
          <a:p>
            <a:pPr algn="ctr">
              <a:lnSpc>
                <a:spcPts val="3662"/>
              </a:lnSpc>
              <a:spcBef>
                <a:spcPct val="0"/>
              </a:spcBef>
            </a:pPr>
            <a:r>
              <a:rPr lang="en-US" sz="3662">
                <a:solidFill>
                  <a:srgbClr val="000000"/>
                </a:solidFill>
                <a:latin typeface="Roboto Bold"/>
              </a:rPr>
              <a:t>inclusivity</a:t>
            </a:r>
          </a:p>
        </p:txBody>
      </p:sp>
      <p:sp>
        <p:nvSpPr>
          <p:cNvPr name="TextBox 19" id="19"/>
          <p:cNvSpPr txBox="true"/>
          <p:nvPr/>
        </p:nvSpPr>
        <p:spPr>
          <a:xfrm rot="0">
            <a:off x="9544050" y="6664273"/>
            <a:ext cx="3035004" cy="1225550"/>
          </a:xfrm>
          <a:prstGeom prst="rect">
            <a:avLst/>
          </a:prstGeom>
        </p:spPr>
        <p:txBody>
          <a:bodyPr anchor="t" rtlCol="false" tIns="0" lIns="0" bIns="0" rIns="0">
            <a:spAutoFit/>
          </a:bodyPr>
          <a:lstStyle/>
          <a:p>
            <a:pPr algn="ctr" marL="0" indent="0" lvl="0">
              <a:lnSpc>
                <a:spcPts val="3249"/>
              </a:lnSpc>
              <a:spcBef>
                <a:spcPct val="0"/>
              </a:spcBef>
            </a:pPr>
            <a:r>
              <a:rPr lang="en-US" sz="2499">
                <a:solidFill>
                  <a:srgbClr val="000000"/>
                </a:solidFill>
                <a:latin typeface="Roboto"/>
              </a:rPr>
              <a:t>making virtual communication enjoyable</a:t>
            </a:r>
          </a:p>
        </p:txBody>
      </p:sp>
      <p:sp>
        <p:nvSpPr>
          <p:cNvPr name="TextBox 20" id="20"/>
          <p:cNvSpPr txBox="true"/>
          <p:nvPr/>
        </p:nvSpPr>
        <p:spPr>
          <a:xfrm rot="0">
            <a:off x="9816312" y="6071579"/>
            <a:ext cx="2490481" cy="493082"/>
          </a:xfrm>
          <a:prstGeom prst="rect">
            <a:avLst/>
          </a:prstGeom>
        </p:spPr>
        <p:txBody>
          <a:bodyPr anchor="t" rtlCol="false" tIns="0" lIns="0" bIns="0" rIns="0">
            <a:spAutoFit/>
          </a:bodyPr>
          <a:lstStyle/>
          <a:p>
            <a:pPr algn="ctr">
              <a:lnSpc>
                <a:spcPts val="3662"/>
              </a:lnSpc>
              <a:spcBef>
                <a:spcPct val="0"/>
              </a:spcBef>
            </a:pPr>
            <a:r>
              <a:rPr lang="en-US" sz="3662">
                <a:solidFill>
                  <a:srgbClr val="000000"/>
                </a:solidFill>
                <a:latin typeface="Roboto Bold"/>
              </a:rPr>
              <a:t>fun</a:t>
            </a:r>
          </a:p>
        </p:txBody>
      </p:sp>
      <p:sp>
        <p:nvSpPr>
          <p:cNvPr name="TextBox 21" id="21"/>
          <p:cNvSpPr txBox="true"/>
          <p:nvPr/>
        </p:nvSpPr>
        <p:spPr>
          <a:xfrm rot="0">
            <a:off x="13652035" y="6071579"/>
            <a:ext cx="2490481" cy="493082"/>
          </a:xfrm>
          <a:prstGeom prst="rect">
            <a:avLst/>
          </a:prstGeom>
        </p:spPr>
        <p:txBody>
          <a:bodyPr anchor="t" rtlCol="false" tIns="0" lIns="0" bIns="0" rIns="0">
            <a:spAutoFit/>
          </a:bodyPr>
          <a:lstStyle/>
          <a:p>
            <a:pPr algn="ctr">
              <a:lnSpc>
                <a:spcPts val="3662"/>
              </a:lnSpc>
              <a:spcBef>
                <a:spcPct val="0"/>
              </a:spcBef>
            </a:pPr>
            <a:r>
              <a:rPr lang="en-US" sz="3662">
                <a:solidFill>
                  <a:srgbClr val="000000"/>
                </a:solidFill>
                <a:latin typeface="Roboto Bold"/>
              </a:rPr>
              <a:t>flexibility</a:t>
            </a:r>
          </a:p>
        </p:txBody>
      </p:sp>
      <p:sp>
        <p:nvSpPr>
          <p:cNvPr name="TextBox 22" id="22"/>
          <p:cNvSpPr txBox="true"/>
          <p:nvPr/>
        </p:nvSpPr>
        <p:spPr>
          <a:xfrm rot="0">
            <a:off x="13470261" y="6664273"/>
            <a:ext cx="2854029" cy="1225550"/>
          </a:xfrm>
          <a:prstGeom prst="rect">
            <a:avLst/>
          </a:prstGeom>
        </p:spPr>
        <p:txBody>
          <a:bodyPr anchor="t" rtlCol="false" tIns="0" lIns="0" bIns="0" rIns="0">
            <a:spAutoFit/>
          </a:bodyPr>
          <a:lstStyle/>
          <a:p>
            <a:pPr algn="ctr" marL="0" indent="0" lvl="0">
              <a:lnSpc>
                <a:spcPts val="3249"/>
              </a:lnSpc>
              <a:spcBef>
                <a:spcPct val="0"/>
              </a:spcBef>
            </a:pPr>
            <a:r>
              <a:rPr lang="en-US" sz="2499">
                <a:solidFill>
                  <a:srgbClr val="000000"/>
                </a:solidFill>
                <a:latin typeface="Roboto"/>
              </a:rPr>
              <a:t>suitable for all people and lifestyles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DEBE6"/>
        </a:solidFill>
      </p:bgPr>
    </p:bg>
    <p:spTree>
      <p:nvGrpSpPr>
        <p:cNvPr id="1" name=""/>
        <p:cNvGrpSpPr/>
        <p:nvPr/>
      </p:nvGrpSpPr>
      <p:grpSpPr>
        <a:xfrm>
          <a:off x="0" y="0"/>
          <a:ext cx="0" cy="0"/>
          <a:chOff x="0" y="0"/>
          <a:chExt cx="0" cy="0"/>
        </a:xfrm>
      </p:grpSpPr>
      <p:grpSp>
        <p:nvGrpSpPr>
          <p:cNvPr name="Group 2" id="2"/>
          <p:cNvGrpSpPr/>
          <p:nvPr/>
        </p:nvGrpSpPr>
        <p:grpSpPr>
          <a:xfrm rot="0">
            <a:off x="1697320" y="3979011"/>
            <a:ext cx="3388048" cy="4359851"/>
            <a:chOff x="0" y="0"/>
            <a:chExt cx="3133810" cy="4032689"/>
          </a:xfrm>
        </p:grpSpPr>
        <p:sp>
          <p:nvSpPr>
            <p:cNvPr name="Freeform 3" id="3"/>
            <p:cNvSpPr/>
            <p:nvPr/>
          </p:nvSpPr>
          <p:spPr>
            <a:xfrm flipH="false" flipV="false" rot="0">
              <a:off x="0" y="0"/>
              <a:ext cx="3133810" cy="4032690"/>
            </a:xfrm>
            <a:custGeom>
              <a:avLst/>
              <a:gdLst/>
              <a:ahLst/>
              <a:cxnLst/>
              <a:rect r="r" b="b" t="t" l="l"/>
              <a:pathLst>
                <a:path h="4032690" w="3133810">
                  <a:moveTo>
                    <a:pt x="3009350" y="4032689"/>
                  </a:moveTo>
                  <a:lnTo>
                    <a:pt x="124460" y="4032689"/>
                  </a:lnTo>
                  <a:cubicBezTo>
                    <a:pt x="55880" y="4032689"/>
                    <a:pt x="0" y="3976809"/>
                    <a:pt x="0" y="3908229"/>
                  </a:cubicBezTo>
                  <a:lnTo>
                    <a:pt x="0" y="124460"/>
                  </a:lnTo>
                  <a:cubicBezTo>
                    <a:pt x="0" y="55880"/>
                    <a:pt x="55880" y="0"/>
                    <a:pt x="124460" y="0"/>
                  </a:cubicBezTo>
                  <a:lnTo>
                    <a:pt x="3009350" y="0"/>
                  </a:lnTo>
                  <a:cubicBezTo>
                    <a:pt x="3077930" y="0"/>
                    <a:pt x="3133810" y="55880"/>
                    <a:pt x="3133810" y="124460"/>
                  </a:cubicBezTo>
                  <a:lnTo>
                    <a:pt x="3133810" y="3908229"/>
                  </a:lnTo>
                  <a:cubicBezTo>
                    <a:pt x="3133810" y="3976809"/>
                    <a:pt x="3077930" y="4032690"/>
                    <a:pt x="3009350" y="4032690"/>
                  </a:cubicBezTo>
                  <a:close/>
                </a:path>
              </a:pathLst>
            </a:custGeom>
            <a:solidFill>
              <a:srgbClr val="FFA53B">
                <a:alpha val="67843"/>
              </a:srgbClr>
            </a:solidFill>
          </p:spPr>
        </p:sp>
      </p:grpSp>
      <p:grpSp>
        <p:nvGrpSpPr>
          <p:cNvPr name="Group 4" id="4"/>
          <p:cNvGrpSpPr/>
          <p:nvPr/>
        </p:nvGrpSpPr>
        <p:grpSpPr>
          <a:xfrm rot="0">
            <a:off x="5531805" y="3979011"/>
            <a:ext cx="3388048" cy="4359851"/>
            <a:chOff x="0" y="0"/>
            <a:chExt cx="3133810" cy="4032689"/>
          </a:xfrm>
        </p:grpSpPr>
        <p:sp>
          <p:nvSpPr>
            <p:cNvPr name="Freeform 5" id="5"/>
            <p:cNvSpPr/>
            <p:nvPr/>
          </p:nvSpPr>
          <p:spPr>
            <a:xfrm flipH="false" flipV="false" rot="0">
              <a:off x="0" y="0"/>
              <a:ext cx="3133810" cy="4032690"/>
            </a:xfrm>
            <a:custGeom>
              <a:avLst/>
              <a:gdLst/>
              <a:ahLst/>
              <a:cxnLst/>
              <a:rect r="r" b="b" t="t" l="l"/>
              <a:pathLst>
                <a:path h="4032690" w="3133810">
                  <a:moveTo>
                    <a:pt x="3009350" y="4032689"/>
                  </a:moveTo>
                  <a:lnTo>
                    <a:pt x="124460" y="4032689"/>
                  </a:lnTo>
                  <a:cubicBezTo>
                    <a:pt x="55880" y="4032689"/>
                    <a:pt x="0" y="3976809"/>
                    <a:pt x="0" y="3908229"/>
                  </a:cubicBezTo>
                  <a:lnTo>
                    <a:pt x="0" y="124460"/>
                  </a:lnTo>
                  <a:cubicBezTo>
                    <a:pt x="0" y="55880"/>
                    <a:pt x="55880" y="0"/>
                    <a:pt x="124460" y="0"/>
                  </a:cubicBezTo>
                  <a:lnTo>
                    <a:pt x="3009350" y="0"/>
                  </a:lnTo>
                  <a:cubicBezTo>
                    <a:pt x="3077930" y="0"/>
                    <a:pt x="3133810" y="55880"/>
                    <a:pt x="3133810" y="124460"/>
                  </a:cubicBezTo>
                  <a:lnTo>
                    <a:pt x="3133810" y="3908229"/>
                  </a:lnTo>
                  <a:cubicBezTo>
                    <a:pt x="3133810" y="3976809"/>
                    <a:pt x="3077930" y="4032690"/>
                    <a:pt x="3009350" y="4032690"/>
                  </a:cubicBezTo>
                  <a:close/>
                </a:path>
              </a:pathLst>
            </a:custGeom>
            <a:solidFill>
              <a:srgbClr val="FFA53B">
                <a:alpha val="67843"/>
              </a:srgbClr>
            </a:solidFill>
          </p:spPr>
        </p:sp>
      </p:grpSp>
      <p:grpSp>
        <p:nvGrpSpPr>
          <p:cNvPr name="Group 6" id="6"/>
          <p:cNvGrpSpPr/>
          <p:nvPr/>
        </p:nvGrpSpPr>
        <p:grpSpPr>
          <a:xfrm rot="0">
            <a:off x="9367528" y="3979011"/>
            <a:ext cx="3388048" cy="4359851"/>
            <a:chOff x="0" y="0"/>
            <a:chExt cx="3133810" cy="4032689"/>
          </a:xfrm>
        </p:grpSpPr>
        <p:sp>
          <p:nvSpPr>
            <p:cNvPr name="Freeform 7" id="7"/>
            <p:cNvSpPr/>
            <p:nvPr/>
          </p:nvSpPr>
          <p:spPr>
            <a:xfrm flipH="false" flipV="false" rot="0">
              <a:off x="0" y="0"/>
              <a:ext cx="3133810" cy="4032690"/>
            </a:xfrm>
            <a:custGeom>
              <a:avLst/>
              <a:gdLst/>
              <a:ahLst/>
              <a:cxnLst/>
              <a:rect r="r" b="b" t="t" l="l"/>
              <a:pathLst>
                <a:path h="4032690" w="3133810">
                  <a:moveTo>
                    <a:pt x="3009350" y="4032689"/>
                  </a:moveTo>
                  <a:lnTo>
                    <a:pt x="124460" y="4032689"/>
                  </a:lnTo>
                  <a:cubicBezTo>
                    <a:pt x="55880" y="4032689"/>
                    <a:pt x="0" y="3976809"/>
                    <a:pt x="0" y="3908229"/>
                  </a:cubicBezTo>
                  <a:lnTo>
                    <a:pt x="0" y="124460"/>
                  </a:lnTo>
                  <a:cubicBezTo>
                    <a:pt x="0" y="55880"/>
                    <a:pt x="55880" y="0"/>
                    <a:pt x="124460" y="0"/>
                  </a:cubicBezTo>
                  <a:lnTo>
                    <a:pt x="3009350" y="0"/>
                  </a:lnTo>
                  <a:cubicBezTo>
                    <a:pt x="3077930" y="0"/>
                    <a:pt x="3133810" y="55880"/>
                    <a:pt x="3133810" y="124460"/>
                  </a:cubicBezTo>
                  <a:lnTo>
                    <a:pt x="3133810" y="3908229"/>
                  </a:lnTo>
                  <a:cubicBezTo>
                    <a:pt x="3133810" y="3976809"/>
                    <a:pt x="3077930" y="4032690"/>
                    <a:pt x="3009350" y="4032690"/>
                  </a:cubicBezTo>
                  <a:close/>
                </a:path>
              </a:pathLst>
            </a:custGeom>
            <a:solidFill>
              <a:srgbClr val="FFA53B">
                <a:alpha val="67843"/>
              </a:srgbClr>
            </a:solidFill>
          </p:spPr>
        </p:sp>
      </p:grpSp>
      <p:grpSp>
        <p:nvGrpSpPr>
          <p:cNvPr name="Group 8" id="8"/>
          <p:cNvGrpSpPr/>
          <p:nvPr/>
        </p:nvGrpSpPr>
        <p:grpSpPr>
          <a:xfrm rot="0">
            <a:off x="13203251" y="3979011"/>
            <a:ext cx="3388048" cy="4359851"/>
            <a:chOff x="0" y="0"/>
            <a:chExt cx="3133810" cy="4032689"/>
          </a:xfrm>
        </p:grpSpPr>
        <p:sp>
          <p:nvSpPr>
            <p:cNvPr name="Freeform 9" id="9"/>
            <p:cNvSpPr/>
            <p:nvPr/>
          </p:nvSpPr>
          <p:spPr>
            <a:xfrm flipH="false" flipV="false" rot="0">
              <a:off x="0" y="0"/>
              <a:ext cx="3133810" cy="4032690"/>
            </a:xfrm>
            <a:custGeom>
              <a:avLst/>
              <a:gdLst/>
              <a:ahLst/>
              <a:cxnLst/>
              <a:rect r="r" b="b" t="t" l="l"/>
              <a:pathLst>
                <a:path h="4032690" w="3133810">
                  <a:moveTo>
                    <a:pt x="3009350" y="4032689"/>
                  </a:moveTo>
                  <a:lnTo>
                    <a:pt x="124460" y="4032689"/>
                  </a:lnTo>
                  <a:cubicBezTo>
                    <a:pt x="55880" y="4032689"/>
                    <a:pt x="0" y="3976809"/>
                    <a:pt x="0" y="3908229"/>
                  </a:cubicBezTo>
                  <a:lnTo>
                    <a:pt x="0" y="124460"/>
                  </a:lnTo>
                  <a:cubicBezTo>
                    <a:pt x="0" y="55880"/>
                    <a:pt x="55880" y="0"/>
                    <a:pt x="124460" y="0"/>
                  </a:cubicBezTo>
                  <a:lnTo>
                    <a:pt x="3009350" y="0"/>
                  </a:lnTo>
                  <a:cubicBezTo>
                    <a:pt x="3077930" y="0"/>
                    <a:pt x="3133810" y="55880"/>
                    <a:pt x="3133810" y="124460"/>
                  </a:cubicBezTo>
                  <a:lnTo>
                    <a:pt x="3133810" y="3908229"/>
                  </a:lnTo>
                  <a:cubicBezTo>
                    <a:pt x="3133810" y="3976809"/>
                    <a:pt x="3077930" y="4032690"/>
                    <a:pt x="3009350" y="4032690"/>
                  </a:cubicBezTo>
                  <a:close/>
                </a:path>
              </a:pathLst>
            </a:custGeom>
            <a:solidFill>
              <a:srgbClr val="FFA53B">
                <a:alpha val="67843"/>
              </a:srgbClr>
            </a:solidFill>
          </p:spPr>
        </p:sp>
      </p:grpSp>
      <p:sp>
        <p:nvSpPr>
          <p:cNvPr name="Freeform 10" id="10"/>
          <p:cNvSpPr/>
          <p:nvPr/>
        </p:nvSpPr>
        <p:spPr>
          <a:xfrm flipH="false" flipV="false" rot="0">
            <a:off x="10330561" y="4329786"/>
            <a:ext cx="1461982" cy="1412640"/>
          </a:xfrm>
          <a:custGeom>
            <a:avLst/>
            <a:gdLst/>
            <a:ahLst/>
            <a:cxnLst/>
            <a:rect r="r" b="b" t="t" l="l"/>
            <a:pathLst>
              <a:path h="1412640" w="1461982">
                <a:moveTo>
                  <a:pt x="0" y="0"/>
                </a:moveTo>
                <a:lnTo>
                  <a:pt x="1461982" y="0"/>
                </a:lnTo>
                <a:lnTo>
                  <a:pt x="1461982" y="1412640"/>
                </a:lnTo>
                <a:lnTo>
                  <a:pt x="0" y="141264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6297986" y="4329786"/>
            <a:ext cx="1855685" cy="1412640"/>
          </a:xfrm>
          <a:custGeom>
            <a:avLst/>
            <a:gdLst/>
            <a:ahLst/>
            <a:cxnLst/>
            <a:rect r="r" b="b" t="t" l="l"/>
            <a:pathLst>
              <a:path h="1412640" w="1855685">
                <a:moveTo>
                  <a:pt x="0" y="0"/>
                </a:moveTo>
                <a:lnTo>
                  <a:pt x="1855685" y="0"/>
                </a:lnTo>
                <a:lnTo>
                  <a:pt x="1855685" y="1412640"/>
                </a:lnTo>
                <a:lnTo>
                  <a:pt x="0" y="141264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14306001" y="4559877"/>
            <a:ext cx="1182549" cy="1182549"/>
          </a:xfrm>
          <a:custGeom>
            <a:avLst/>
            <a:gdLst/>
            <a:ahLst/>
            <a:cxnLst/>
            <a:rect r="r" b="b" t="t" l="l"/>
            <a:pathLst>
              <a:path h="1182549" w="1182549">
                <a:moveTo>
                  <a:pt x="0" y="0"/>
                </a:moveTo>
                <a:lnTo>
                  <a:pt x="1182549" y="0"/>
                </a:lnTo>
                <a:lnTo>
                  <a:pt x="1182549" y="1182549"/>
                </a:lnTo>
                <a:lnTo>
                  <a:pt x="0" y="118254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false" flipV="false" rot="0">
            <a:off x="2811870" y="4432191"/>
            <a:ext cx="1310235" cy="1310235"/>
          </a:xfrm>
          <a:custGeom>
            <a:avLst/>
            <a:gdLst/>
            <a:ahLst/>
            <a:cxnLst/>
            <a:rect r="r" b="b" t="t" l="l"/>
            <a:pathLst>
              <a:path h="1310235" w="1310235">
                <a:moveTo>
                  <a:pt x="0" y="0"/>
                </a:moveTo>
                <a:lnTo>
                  <a:pt x="1310235" y="0"/>
                </a:lnTo>
                <a:lnTo>
                  <a:pt x="1310235" y="1310235"/>
                </a:lnTo>
                <a:lnTo>
                  <a:pt x="0" y="131023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4" id="14"/>
          <p:cNvSpPr txBox="true"/>
          <p:nvPr/>
        </p:nvSpPr>
        <p:spPr>
          <a:xfrm rot="0">
            <a:off x="3712371" y="1981155"/>
            <a:ext cx="10863257" cy="1228725"/>
          </a:xfrm>
          <a:prstGeom prst="rect">
            <a:avLst/>
          </a:prstGeom>
        </p:spPr>
        <p:txBody>
          <a:bodyPr anchor="t" rtlCol="false" tIns="0" lIns="0" bIns="0" rIns="0">
            <a:spAutoFit/>
          </a:bodyPr>
          <a:lstStyle/>
          <a:p>
            <a:pPr algn="ctr" marL="0" indent="0" lvl="0">
              <a:lnSpc>
                <a:spcPts val="9600"/>
              </a:lnSpc>
              <a:spcBef>
                <a:spcPct val="0"/>
              </a:spcBef>
            </a:pPr>
            <a:r>
              <a:rPr lang="en-US" sz="8000">
                <a:solidFill>
                  <a:srgbClr val="0A404E"/>
                </a:solidFill>
                <a:latin typeface="Roboto Bold"/>
              </a:rPr>
              <a:t>value design features</a:t>
            </a:r>
          </a:p>
        </p:txBody>
      </p:sp>
      <p:sp>
        <p:nvSpPr>
          <p:cNvPr name="TextBox 15" id="15"/>
          <p:cNvSpPr txBox="true"/>
          <p:nvPr/>
        </p:nvSpPr>
        <p:spPr>
          <a:xfrm rot="0">
            <a:off x="2146104" y="6071579"/>
            <a:ext cx="2490481" cy="493082"/>
          </a:xfrm>
          <a:prstGeom prst="rect">
            <a:avLst/>
          </a:prstGeom>
        </p:spPr>
        <p:txBody>
          <a:bodyPr anchor="t" rtlCol="false" tIns="0" lIns="0" bIns="0" rIns="0">
            <a:spAutoFit/>
          </a:bodyPr>
          <a:lstStyle/>
          <a:p>
            <a:pPr algn="ctr">
              <a:lnSpc>
                <a:spcPts val="3662"/>
              </a:lnSpc>
              <a:spcBef>
                <a:spcPct val="0"/>
              </a:spcBef>
            </a:pPr>
            <a:r>
              <a:rPr lang="en-US" sz="3662">
                <a:solidFill>
                  <a:srgbClr val="000000"/>
                </a:solidFill>
                <a:latin typeface="Roboto Bold"/>
              </a:rPr>
              <a:t>authenticity</a:t>
            </a:r>
          </a:p>
        </p:txBody>
      </p:sp>
      <p:sp>
        <p:nvSpPr>
          <p:cNvPr name="TextBox 16" id="16"/>
          <p:cNvSpPr txBox="true"/>
          <p:nvPr/>
        </p:nvSpPr>
        <p:spPr>
          <a:xfrm rot="0">
            <a:off x="5980588" y="6071579"/>
            <a:ext cx="2490481" cy="493082"/>
          </a:xfrm>
          <a:prstGeom prst="rect">
            <a:avLst/>
          </a:prstGeom>
        </p:spPr>
        <p:txBody>
          <a:bodyPr anchor="t" rtlCol="false" tIns="0" lIns="0" bIns="0" rIns="0">
            <a:spAutoFit/>
          </a:bodyPr>
          <a:lstStyle/>
          <a:p>
            <a:pPr algn="ctr">
              <a:lnSpc>
                <a:spcPts val="3662"/>
              </a:lnSpc>
              <a:spcBef>
                <a:spcPct val="0"/>
              </a:spcBef>
            </a:pPr>
            <a:r>
              <a:rPr lang="en-US" sz="3662">
                <a:solidFill>
                  <a:srgbClr val="000000"/>
                </a:solidFill>
                <a:latin typeface="Roboto Bold"/>
              </a:rPr>
              <a:t>inclusivity</a:t>
            </a:r>
          </a:p>
        </p:txBody>
      </p:sp>
      <p:sp>
        <p:nvSpPr>
          <p:cNvPr name="TextBox 17" id="17"/>
          <p:cNvSpPr txBox="true"/>
          <p:nvPr/>
        </p:nvSpPr>
        <p:spPr>
          <a:xfrm rot="0">
            <a:off x="9538978" y="6734523"/>
            <a:ext cx="3216598" cy="1223645"/>
          </a:xfrm>
          <a:prstGeom prst="rect">
            <a:avLst/>
          </a:prstGeom>
        </p:spPr>
        <p:txBody>
          <a:bodyPr anchor="t" rtlCol="false" tIns="0" lIns="0" bIns="0" rIns="0">
            <a:spAutoFit/>
          </a:bodyPr>
          <a:lstStyle/>
          <a:p>
            <a:pPr marL="0" indent="0" lvl="0">
              <a:lnSpc>
                <a:spcPts val="2469"/>
              </a:lnSpc>
              <a:spcBef>
                <a:spcPct val="0"/>
              </a:spcBef>
            </a:pPr>
            <a:r>
              <a:rPr lang="en-US" sz="1899">
                <a:solidFill>
                  <a:srgbClr val="000000"/>
                </a:solidFill>
                <a:latin typeface="Roboto"/>
              </a:rPr>
              <a:t>Regular challenges encourage users to share specific memories, adding excitement and engagement</a:t>
            </a:r>
          </a:p>
        </p:txBody>
      </p:sp>
      <p:sp>
        <p:nvSpPr>
          <p:cNvPr name="TextBox 18" id="18"/>
          <p:cNvSpPr txBox="true"/>
          <p:nvPr/>
        </p:nvSpPr>
        <p:spPr>
          <a:xfrm rot="0">
            <a:off x="9816312" y="6071579"/>
            <a:ext cx="2490481" cy="493082"/>
          </a:xfrm>
          <a:prstGeom prst="rect">
            <a:avLst/>
          </a:prstGeom>
        </p:spPr>
        <p:txBody>
          <a:bodyPr anchor="t" rtlCol="false" tIns="0" lIns="0" bIns="0" rIns="0">
            <a:spAutoFit/>
          </a:bodyPr>
          <a:lstStyle/>
          <a:p>
            <a:pPr algn="ctr">
              <a:lnSpc>
                <a:spcPts val="3662"/>
              </a:lnSpc>
              <a:spcBef>
                <a:spcPct val="0"/>
              </a:spcBef>
            </a:pPr>
            <a:r>
              <a:rPr lang="en-US" sz="3662">
                <a:solidFill>
                  <a:srgbClr val="000000"/>
                </a:solidFill>
                <a:latin typeface="Roboto Bold"/>
              </a:rPr>
              <a:t>fun</a:t>
            </a:r>
          </a:p>
        </p:txBody>
      </p:sp>
      <p:sp>
        <p:nvSpPr>
          <p:cNvPr name="TextBox 19" id="19"/>
          <p:cNvSpPr txBox="true"/>
          <p:nvPr/>
        </p:nvSpPr>
        <p:spPr>
          <a:xfrm rot="0">
            <a:off x="13652035" y="6071579"/>
            <a:ext cx="2490481" cy="493082"/>
          </a:xfrm>
          <a:prstGeom prst="rect">
            <a:avLst/>
          </a:prstGeom>
        </p:spPr>
        <p:txBody>
          <a:bodyPr anchor="t" rtlCol="false" tIns="0" lIns="0" bIns="0" rIns="0">
            <a:spAutoFit/>
          </a:bodyPr>
          <a:lstStyle/>
          <a:p>
            <a:pPr algn="ctr">
              <a:lnSpc>
                <a:spcPts val="3662"/>
              </a:lnSpc>
              <a:spcBef>
                <a:spcPct val="0"/>
              </a:spcBef>
            </a:pPr>
            <a:r>
              <a:rPr lang="en-US" sz="3662">
                <a:solidFill>
                  <a:srgbClr val="000000"/>
                </a:solidFill>
                <a:latin typeface="Roboto Bold"/>
              </a:rPr>
              <a:t>flexibility</a:t>
            </a:r>
          </a:p>
        </p:txBody>
      </p:sp>
      <p:sp>
        <p:nvSpPr>
          <p:cNvPr name="TextBox 20" id="20"/>
          <p:cNvSpPr txBox="true"/>
          <p:nvPr/>
        </p:nvSpPr>
        <p:spPr>
          <a:xfrm rot="0">
            <a:off x="13470261" y="6812310"/>
            <a:ext cx="2854029" cy="1186815"/>
          </a:xfrm>
          <a:prstGeom prst="rect">
            <a:avLst/>
          </a:prstGeom>
        </p:spPr>
        <p:txBody>
          <a:bodyPr anchor="t" rtlCol="false" tIns="0" lIns="0" bIns="0" rIns="0">
            <a:spAutoFit/>
          </a:bodyPr>
          <a:lstStyle/>
          <a:p>
            <a:pPr marL="0" indent="0" lvl="0">
              <a:lnSpc>
                <a:spcPts val="2340"/>
              </a:lnSpc>
              <a:spcBef>
                <a:spcPct val="0"/>
              </a:spcBef>
            </a:pPr>
            <a:r>
              <a:rPr lang="en-US" sz="1800">
                <a:solidFill>
                  <a:srgbClr val="000000"/>
                </a:solidFill>
                <a:latin typeface="Roboto"/>
              </a:rPr>
              <a:t>Users share memories as text, photo, or audio, catering to different preferences and contexts</a:t>
            </a:r>
          </a:p>
        </p:txBody>
      </p:sp>
      <p:sp>
        <p:nvSpPr>
          <p:cNvPr name="TextBox 21" id="21"/>
          <p:cNvSpPr txBox="true"/>
          <p:nvPr/>
        </p:nvSpPr>
        <p:spPr>
          <a:xfrm rot="0">
            <a:off x="1949485" y="6784370"/>
            <a:ext cx="3035004" cy="984250"/>
          </a:xfrm>
          <a:prstGeom prst="rect">
            <a:avLst/>
          </a:prstGeom>
        </p:spPr>
        <p:txBody>
          <a:bodyPr anchor="t" rtlCol="false" tIns="0" lIns="0" bIns="0" rIns="0">
            <a:spAutoFit/>
          </a:bodyPr>
          <a:lstStyle/>
          <a:p>
            <a:pPr>
              <a:lnSpc>
                <a:spcPts val="2600"/>
              </a:lnSpc>
            </a:pPr>
            <a:r>
              <a:rPr lang="en-US" sz="2000">
                <a:solidFill>
                  <a:srgbClr val="000000"/>
                </a:solidFill>
                <a:latin typeface="Roboto"/>
              </a:rPr>
              <a:t>Real-time content to friends only --- filter and pressure-free expression</a:t>
            </a:r>
          </a:p>
        </p:txBody>
      </p:sp>
      <p:sp>
        <p:nvSpPr>
          <p:cNvPr name="TextBox 22" id="22"/>
          <p:cNvSpPr txBox="true"/>
          <p:nvPr/>
        </p:nvSpPr>
        <p:spPr>
          <a:xfrm rot="0">
            <a:off x="5719060" y="6793895"/>
            <a:ext cx="3014775" cy="1223645"/>
          </a:xfrm>
          <a:prstGeom prst="rect">
            <a:avLst/>
          </a:prstGeom>
        </p:spPr>
        <p:txBody>
          <a:bodyPr anchor="t" rtlCol="false" tIns="0" lIns="0" bIns="0" rIns="0">
            <a:spAutoFit/>
          </a:bodyPr>
          <a:lstStyle/>
          <a:p>
            <a:pPr>
              <a:lnSpc>
                <a:spcPts val="2469"/>
              </a:lnSpc>
            </a:pPr>
            <a:r>
              <a:rPr lang="en-US" sz="1899">
                <a:solidFill>
                  <a:srgbClr val="000000"/>
                </a:solidFill>
                <a:latin typeface="Roboto"/>
              </a:rPr>
              <a:t>Clear community guidelines that promote respect and support, ensuring a welcoming environment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EDEBE6"/>
        </a:solidFill>
      </p:bgPr>
    </p:bg>
    <p:spTree>
      <p:nvGrpSpPr>
        <p:cNvPr id="1" name=""/>
        <p:cNvGrpSpPr/>
        <p:nvPr/>
      </p:nvGrpSpPr>
      <p:grpSpPr>
        <a:xfrm>
          <a:off x="0" y="0"/>
          <a:ext cx="0" cy="0"/>
          <a:chOff x="0" y="0"/>
          <a:chExt cx="0" cy="0"/>
        </a:xfrm>
      </p:grpSpPr>
      <p:sp>
        <p:nvSpPr>
          <p:cNvPr name="Freeform 2" id="2"/>
          <p:cNvSpPr/>
          <p:nvPr/>
        </p:nvSpPr>
        <p:spPr>
          <a:xfrm flipH="false" flipV="false" rot="0">
            <a:off x="-5280794" y="6297969"/>
            <a:ext cx="11579485" cy="11926436"/>
          </a:xfrm>
          <a:custGeom>
            <a:avLst/>
            <a:gdLst/>
            <a:ahLst/>
            <a:cxnLst/>
            <a:rect r="r" b="b" t="t" l="l"/>
            <a:pathLst>
              <a:path h="11926436" w="11579485">
                <a:moveTo>
                  <a:pt x="0" y="0"/>
                </a:moveTo>
                <a:lnTo>
                  <a:pt x="11579485" y="0"/>
                </a:lnTo>
                <a:lnTo>
                  <a:pt x="11579485" y="11926436"/>
                </a:lnTo>
                <a:lnTo>
                  <a:pt x="0" y="119264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266084" y="2377780"/>
            <a:ext cx="7755832" cy="7200900"/>
          </a:xfrm>
          <a:custGeom>
            <a:avLst/>
            <a:gdLst/>
            <a:ahLst/>
            <a:cxnLst/>
            <a:rect r="r" b="b" t="t" l="l"/>
            <a:pathLst>
              <a:path h="7200900" w="7755832">
                <a:moveTo>
                  <a:pt x="0" y="0"/>
                </a:moveTo>
                <a:lnTo>
                  <a:pt x="7755832" y="0"/>
                </a:lnTo>
                <a:lnTo>
                  <a:pt x="7755832" y="7200900"/>
                </a:lnTo>
                <a:lnTo>
                  <a:pt x="0" y="72009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4" id="4"/>
          <p:cNvSpPr/>
          <p:nvPr/>
        </p:nvSpPr>
        <p:spPr>
          <a:xfrm flipV="true">
            <a:off x="10619669" y="3168595"/>
            <a:ext cx="1139758" cy="721548"/>
          </a:xfrm>
          <a:prstGeom prst="line">
            <a:avLst/>
          </a:prstGeom>
          <a:ln cap="flat" w="38100">
            <a:solidFill>
              <a:srgbClr val="000000"/>
            </a:solidFill>
            <a:prstDash val="solid"/>
            <a:headEnd type="none" len="sm" w="sm"/>
            <a:tailEnd type="none" len="sm" w="sm"/>
          </a:ln>
        </p:spPr>
      </p:sp>
      <p:sp>
        <p:nvSpPr>
          <p:cNvPr name="TextBox 5" id="5"/>
          <p:cNvSpPr txBox="true"/>
          <p:nvPr/>
        </p:nvSpPr>
        <p:spPr>
          <a:xfrm rot="0">
            <a:off x="3567757" y="885825"/>
            <a:ext cx="11152487" cy="1203325"/>
          </a:xfrm>
          <a:prstGeom prst="rect">
            <a:avLst/>
          </a:prstGeom>
        </p:spPr>
        <p:txBody>
          <a:bodyPr anchor="t" rtlCol="false" tIns="0" lIns="0" bIns="0" rIns="0">
            <a:spAutoFit/>
          </a:bodyPr>
          <a:lstStyle/>
          <a:p>
            <a:pPr algn="ctr">
              <a:lnSpc>
                <a:spcPts val="9799"/>
              </a:lnSpc>
            </a:pPr>
            <a:r>
              <a:rPr lang="en-US" sz="6999">
                <a:solidFill>
                  <a:srgbClr val="0A404E"/>
                </a:solidFill>
                <a:latin typeface="Roboto Bold"/>
              </a:rPr>
              <a:t>value tensions</a:t>
            </a:r>
          </a:p>
        </p:txBody>
      </p:sp>
      <p:sp>
        <p:nvSpPr>
          <p:cNvPr name="TextBox 6" id="6"/>
          <p:cNvSpPr txBox="true"/>
          <p:nvPr/>
        </p:nvSpPr>
        <p:spPr>
          <a:xfrm rot="0">
            <a:off x="7747578" y="3830038"/>
            <a:ext cx="2861901" cy="1313462"/>
          </a:xfrm>
          <a:prstGeom prst="rect">
            <a:avLst/>
          </a:prstGeom>
        </p:spPr>
        <p:txBody>
          <a:bodyPr anchor="t" rtlCol="false" tIns="0" lIns="0" bIns="0" rIns="0">
            <a:spAutoFit/>
          </a:bodyPr>
          <a:lstStyle/>
          <a:p>
            <a:pPr algn="ctr">
              <a:lnSpc>
                <a:spcPts val="5304"/>
              </a:lnSpc>
            </a:pPr>
            <a:r>
              <a:rPr lang="en-US" sz="3788">
                <a:solidFill>
                  <a:srgbClr val="FFFFFF"/>
                </a:solidFill>
                <a:latin typeface="Canva Sans Bold"/>
              </a:rPr>
              <a:t>flexibility vs. fun</a:t>
            </a:r>
          </a:p>
        </p:txBody>
      </p:sp>
      <p:sp>
        <p:nvSpPr>
          <p:cNvPr name="TextBox 7" id="7"/>
          <p:cNvSpPr txBox="true"/>
          <p:nvPr/>
        </p:nvSpPr>
        <p:spPr>
          <a:xfrm rot="0">
            <a:off x="5414264" y="6655769"/>
            <a:ext cx="3238496" cy="1313462"/>
          </a:xfrm>
          <a:prstGeom prst="rect">
            <a:avLst/>
          </a:prstGeom>
        </p:spPr>
        <p:txBody>
          <a:bodyPr anchor="t" rtlCol="false" tIns="0" lIns="0" bIns="0" rIns="0">
            <a:spAutoFit/>
          </a:bodyPr>
          <a:lstStyle/>
          <a:p>
            <a:pPr algn="ctr">
              <a:lnSpc>
                <a:spcPts val="5304"/>
              </a:lnSpc>
            </a:pPr>
            <a:r>
              <a:rPr lang="en-US" sz="3788">
                <a:solidFill>
                  <a:srgbClr val="FFFFFF"/>
                </a:solidFill>
                <a:latin typeface="Canva Sans Bold"/>
              </a:rPr>
              <a:t>authenticity vs. inclusion</a:t>
            </a:r>
          </a:p>
        </p:txBody>
      </p:sp>
      <p:sp>
        <p:nvSpPr>
          <p:cNvPr name="TextBox 8" id="8"/>
          <p:cNvSpPr txBox="true"/>
          <p:nvPr/>
        </p:nvSpPr>
        <p:spPr>
          <a:xfrm rot="0">
            <a:off x="9643371" y="6655769"/>
            <a:ext cx="3092355" cy="1313462"/>
          </a:xfrm>
          <a:prstGeom prst="rect">
            <a:avLst/>
          </a:prstGeom>
        </p:spPr>
        <p:txBody>
          <a:bodyPr anchor="t" rtlCol="false" tIns="0" lIns="0" bIns="0" rIns="0">
            <a:spAutoFit/>
          </a:bodyPr>
          <a:lstStyle/>
          <a:p>
            <a:pPr algn="ctr">
              <a:lnSpc>
                <a:spcPts val="5304"/>
              </a:lnSpc>
            </a:pPr>
            <a:r>
              <a:rPr lang="en-US" sz="3788">
                <a:solidFill>
                  <a:srgbClr val="FFFFFF"/>
                </a:solidFill>
                <a:latin typeface="Canva Sans Bold"/>
              </a:rPr>
              <a:t>authenticity vs. fun</a:t>
            </a:r>
          </a:p>
        </p:txBody>
      </p:sp>
      <p:sp>
        <p:nvSpPr>
          <p:cNvPr name="TextBox 9" id="9"/>
          <p:cNvSpPr txBox="true"/>
          <p:nvPr/>
        </p:nvSpPr>
        <p:spPr>
          <a:xfrm rot="0">
            <a:off x="12211392" y="2051544"/>
            <a:ext cx="4757136" cy="2473325"/>
          </a:xfrm>
          <a:prstGeom prst="rect">
            <a:avLst/>
          </a:prstGeom>
        </p:spPr>
        <p:txBody>
          <a:bodyPr anchor="t" rtlCol="false" tIns="0" lIns="0" bIns="0" rIns="0">
            <a:spAutoFit/>
          </a:bodyPr>
          <a:lstStyle/>
          <a:p>
            <a:pPr>
              <a:lnSpc>
                <a:spcPts val="2800"/>
              </a:lnSpc>
            </a:pPr>
            <a:r>
              <a:rPr lang="en-US" sz="2000">
                <a:solidFill>
                  <a:srgbClr val="0A404E"/>
                </a:solidFill>
                <a:latin typeface="Roboto"/>
              </a:rPr>
              <a:t>Offering flexibility through extensive customization options could overwhelm some users looking for a simple, fun experience. Striking a balance between these two can be challenging, as too many options can complicate the user experience.</a:t>
            </a:r>
          </a:p>
        </p:txBody>
      </p:sp>
      <p:sp>
        <p:nvSpPr>
          <p:cNvPr name="TextBox 10" id="10"/>
          <p:cNvSpPr txBox="true"/>
          <p:nvPr/>
        </p:nvSpPr>
        <p:spPr>
          <a:xfrm rot="0">
            <a:off x="13530864" y="5351869"/>
            <a:ext cx="4757136" cy="2473325"/>
          </a:xfrm>
          <a:prstGeom prst="rect">
            <a:avLst/>
          </a:prstGeom>
        </p:spPr>
        <p:txBody>
          <a:bodyPr anchor="t" rtlCol="false" tIns="0" lIns="0" bIns="0" rIns="0">
            <a:spAutoFit/>
          </a:bodyPr>
          <a:lstStyle/>
          <a:p>
            <a:pPr>
              <a:lnSpc>
                <a:spcPts val="2800"/>
              </a:lnSpc>
            </a:pPr>
            <a:r>
              <a:rPr lang="en-US" sz="2000">
                <a:solidFill>
                  <a:srgbClr val="0A404E"/>
                </a:solidFill>
                <a:latin typeface="Roboto"/>
              </a:rPr>
              <a:t>Users may share deeply personal and potentially serious memories that clash with the app’s value of fun. Ensuring that the platform caters to both fun and serious content without diluting the authenticity of users' experiences can be a delicate balance.</a:t>
            </a:r>
          </a:p>
        </p:txBody>
      </p:sp>
      <p:sp>
        <p:nvSpPr>
          <p:cNvPr name="AutoShape 11" id="11"/>
          <p:cNvSpPr/>
          <p:nvPr/>
        </p:nvSpPr>
        <p:spPr>
          <a:xfrm flipV="true">
            <a:off x="12221582" y="5994326"/>
            <a:ext cx="1139758" cy="721548"/>
          </a:xfrm>
          <a:prstGeom prst="line">
            <a:avLst/>
          </a:prstGeom>
          <a:ln cap="flat" w="38100">
            <a:solidFill>
              <a:srgbClr val="000000"/>
            </a:solidFill>
            <a:prstDash val="solid"/>
            <a:headEnd type="none" len="sm" w="sm"/>
            <a:tailEnd type="none" len="sm" w="sm"/>
          </a:ln>
        </p:spPr>
      </p:sp>
      <p:sp>
        <p:nvSpPr>
          <p:cNvPr name="AutoShape 12" id="12"/>
          <p:cNvSpPr/>
          <p:nvPr/>
        </p:nvSpPr>
        <p:spPr>
          <a:xfrm>
            <a:off x="5266084" y="4913669"/>
            <a:ext cx="1337698" cy="1427477"/>
          </a:xfrm>
          <a:prstGeom prst="line">
            <a:avLst/>
          </a:prstGeom>
          <a:ln cap="flat" w="38100">
            <a:solidFill>
              <a:srgbClr val="000000"/>
            </a:solidFill>
            <a:prstDash val="solid"/>
            <a:headEnd type="none" len="sm" w="sm"/>
            <a:tailEnd type="none" len="sm" w="sm"/>
          </a:ln>
        </p:spPr>
      </p:sp>
      <p:sp>
        <p:nvSpPr>
          <p:cNvPr name="TextBox 13" id="13"/>
          <p:cNvSpPr txBox="true"/>
          <p:nvPr/>
        </p:nvSpPr>
        <p:spPr>
          <a:xfrm rot="0">
            <a:off x="508948" y="3472219"/>
            <a:ext cx="4757136" cy="2825750"/>
          </a:xfrm>
          <a:prstGeom prst="rect">
            <a:avLst/>
          </a:prstGeom>
        </p:spPr>
        <p:txBody>
          <a:bodyPr anchor="t" rtlCol="false" tIns="0" lIns="0" bIns="0" rIns="0">
            <a:spAutoFit/>
          </a:bodyPr>
          <a:lstStyle/>
          <a:p>
            <a:pPr>
              <a:lnSpc>
                <a:spcPts val="2800"/>
              </a:lnSpc>
            </a:pPr>
            <a:r>
              <a:rPr lang="en-US" sz="2000">
                <a:solidFill>
                  <a:srgbClr val="0A404E"/>
                </a:solidFill>
                <a:latin typeface="Roboto"/>
              </a:rPr>
              <a:t>Bottle encourages authenticity in sharing daily memories, but some authentic expressions may not be inclusive or appropriate for all users. Balancing the genuine representation of user experiences with the need to create a safe, inclusive space for all can lead to tension.</a:t>
            </a:r>
          </a:p>
        </p:txBody>
      </p:sp>
      <p:sp>
        <p:nvSpPr>
          <p:cNvPr name="Freeform 14" id="14"/>
          <p:cNvSpPr/>
          <p:nvPr/>
        </p:nvSpPr>
        <p:spPr>
          <a:xfrm flipH="false" flipV="false" rot="0">
            <a:off x="15059752" y="-5963218"/>
            <a:ext cx="11579485" cy="11926436"/>
          </a:xfrm>
          <a:custGeom>
            <a:avLst/>
            <a:gdLst/>
            <a:ahLst/>
            <a:cxnLst/>
            <a:rect r="r" b="b" t="t" l="l"/>
            <a:pathLst>
              <a:path h="11926436" w="11579485">
                <a:moveTo>
                  <a:pt x="0" y="0"/>
                </a:moveTo>
                <a:lnTo>
                  <a:pt x="11579486" y="0"/>
                </a:lnTo>
                <a:lnTo>
                  <a:pt x="11579486" y="11926436"/>
                </a:lnTo>
                <a:lnTo>
                  <a:pt x="0" y="119264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DD7D0"/>
        </a:solidFill>
      </p:bgPr>
    </p:bg>
    <p:spTree>
      <p:nvGrpSpPr>
        <p:cNvPr id="1" name=""/>
        <p:cNvGrpSpPr/>
        <p:nvPr/>
      </p:nvGrpSpPr>
      <p:grpSpPr>
        <a:xfrm>
          <a:off x="0" y="0"/>
          <a:ext cx="0" cy="0"/>
          <a:chOff x="0" y="0"/>
          <a:chExt cx="0" cy="0"/>
        </a:xfrm>
      </p:grpSpPr>
      <p:sp>
        <p:nvSpPr>
          <p:cNvPr name="Freeform 2" id="2"/>
          <p:cNvSpPr/>
          <p:nvPr/>
        </p:nvSpPr>
        <p:spPr>
          <a:xfrm flipH="false" flipV="false" rot="0">
            <a:off x="678165" y="-3322335"/>
            <a:ext cx="16931670" cy="16931670"/>
          </a:xfrm>
          <a:custGeom>
            <a:avLst/>
            <a:gdLst/>
            <a:ahLst/>
            <a:cxnLst/>
            <a:rect r="r" b="b" t="t" l="l"/>
            <a:pathLst>
              <a:path h="16931670" w="16931670">
                <a:moveTo>
                  <a:pt x="0" y="0"/>
                </a:moveTo>
                <a:lnTo>
                  <a:pt x="16931670" y="0"/>
                </a:lnTo>
                <a:lnTo>
                  <a:pt x="16931670" y="16931670"/>
                </a:lnTo>
                <a:lnTo>
                  <a:pt x="0" y="169316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652503" y="3940175"/>
            <a:ext cx="10982994" cy="2606674"/>
          </a:xfrm>
          <a:prstGeom prst="rect">
            <a:avLst/>
          </a:prstGeom>
        </p:spPr>
        <p:txBody>
          <a:bodyPr anchor="t" rtlCol="false" tIns="0" lIns="0" bIns="0" rIns="0">
            <a:spAutoFit/>
          </a:bodyPr>
          <a:lstStyle/>
          <a:p>
            <a:pPr algn="ctr">
              <a:lnSpc>
                <a:spcPts val="9999"/>
              </a:lnSpc>
            </a:pPr>
            <a:r>
              <a:rPr lang="en-US" sz="9999">
                <a:solidFill>
                  <a:srgbClr val="EDEBE6"/>
                </a:solidFill>
                <a:latin typeface="Roboto"/>
              </a:rPr>
              <a:t>04.</a:t>
            </a:r>
          </a:p>
          <a:p>
            <a:pPr algn="ctr">
              <a:lnSpc>
                <a:spcPts val="9999"/>
              </a:lnSpc>
            </a:pPr>
            <a:r>
              <a:rPr lang="en-US" sz="9999">
                <a:solidFill>
                  <a:srgbClr val="EDEBE6"/>
                </a:solidFill>
                <a:latin typeface="Roboto"/>
              </a:rPr>
              <a:t>tasks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131922"/>
            <a:ext cx="18457546" cy="15409757"/>
          </a:xfrm>
          <a:custGeom>
            <a:avLst/>
            <a:gdLst/>
            <a:ahLst/>
            <a:cxnLst/>
            <a:rect r="r" b="b" t="t" l="l"/>
            <a:pathLst>
              <a:path h="15409757" w="18457546">
                <a:moveTo>
                  <a:pt x="0" y="0"/>
                </a:moveTo>
                <a:lnTo>
                  <a:pt x="18457546" y="0"/>
                </a:lnTo>
                <a:lnTo>
                  <a:pt x="18457546" y="15409757"/>
                </a:lnTo>
                <a:lnTo>
                  <a:pt x="0" y="15409757"/>
                </a:lnTo>
                <a:lnTo>
                  <a:pt x="0" y="0"/>
                </a:lnTo>
                <a:close/>
              </a:path>
            </a:pathLst>
          </a:custGeom>
          <a:blipFill>
            <a:blip r:embed="rId2">
              <a:extLst>
                <a:ext uri="{96DAC541-7B7A-43D3-8B79-37D633B846F1}">
                  <asvg:svgBlip xmlns:asvg="http://schemas.microsoft.com/office/drawing/2016/SVG/main" r:embed="rId3"/>
                </a:ext>
              </a:extLst>
            </a:blip>
            <a:stretch>
              <a:fillRect l="-48602" t="0" r="0" b="0"/>
            </a:stretch>
          </a:blipFill>
        </p:spPr>
      </p:sp>
      <p:sp>
        <p:nvSpPr>
          <p:cNvPr name="TextBox 3" id="3"/>
          <p:cNvSpPr txBox="true"/>
          <p:nvPr/>
        </p:nvSpPr>
        <p:spPr>
          <a:xfrm rot="0">
            <a:off x="1028700" y="4129087"/>
            <a:ext cx="5059131" cy="1152525"/>
          </a:xfrm>
          <a:prstGeom prst="rect">
            <a:avLst/>
          </a:prstGeom>
        </p:spPr>
        <p:txBody>
          <a:bodyPr anchor="t" rtlCol="false" tIns="0" lIns="0" bIns="0" rIns="0">
            <a:spAutoFit/>
          </a:bodyPr>
          <a:lstStyle/>
          <a:p>
            <a:pPr>
              <a:lnSpc>
                <a:spcPts val="9000"/>
              </a:lnSpc>
            </a:pPr>
            <a:r>
              <a:rPr lang="en-US" sz="7500">
                <a:solidFill>
                  <a:srgbClr val="FFFFFF"/>
                </a:solidFill>
                <a:latin typeface="Roboto"/>
              </a:rPr>
              <a:t>tasks</a:t>
            </a:r>
          </a:p>
        </p:txBody>
      </p:sp>
      <p:graphicFrame>
        <p:nvGraphicFramePr>
          <p:cNvPr name="Table 4" id="4"/>
          <p:cNvGraphicFramePr>
            <a:graphicFrameLocks noGrp="true"/>
          </p:cNvGraphicFramePr>
          <p:nvPr/>
        </p:nvGraphicFramePr>
        <p:xfrm>
          <a:off x="5564162" y="1951364"/>
          <a:ext cx="11695138" cy="5743575"/>
        </p:xfrm>
        <a:graphic>
          <a:graphicData uri="http://schemas.openxmlformats.org/drawingml/2006/table">
            <a:tbl>
              <a:tblPr/>
              <a:tblGrid>
                <a:gridCol w="4216646"/>
                <a:gridCol w="7478492"/>
              </a:tblGrid>
              <a:tr h="1908164">
                <a:tc>
                  <a:txBody>
                    <a:bodyPr anchor="t" rtlCol="false"/>
                    <a:lstStyle/>
                    <a:p>
                      <a:pPr algn="l">
                        <a:lnSpc>
                          <a:spcPts val="5739"/>
                        </a:lnSpc>
                        <a:defRPr/>
                      </a:pPr>
                      <a:r>
                        <a:rPr lang="en-US" sz="4099">
                          <a:solidFill>
                            <a:srgbClr val="FFFFFF"/>
                          </a:solidFill>
                          <a:latin typeface="Roboto Bold"/>
                        </a:rPr>
                        <a:t>Simple</a:t>
                      </a:r>
                      <a:endParaRPr lang="en-US" sz="1100"/>
                    </a:p>
                  </a:txBody>
                  <a:tcPr marL="190500" marR="190500" marT="190500" marB="190500" anchor="ctr">
                    <a:lnL cmpd="sng" algn="ctr" cap="flat" w="0">
                      <a:solidFill>
                        <a:srgbClr val="FFFFFF"/>
                      </a:solidFill>
                      <a:prstDash val="solid"/>
                      <a:round/>
                      <a:headEnd type="none" w="med" len="med"/>
                      <a:tailEnd type="none" w="med" len="med"/>
                    </a:lnL>
                    <a:lnR cmpd="sng" algn="ctr" cap="flat" w="0">
                      <a:solidFill>
                        <a:srgbClr val="FFFFFF"/>
                      </a:solidFill>
                      <a:prstDash val="solid"/>
                      <a:round/>
                      <a:headEnd type="none" w="med" len="med"/>
                      <a:tailEnd type="none" w="med" len="med"/>
                    </a:lnR>
                    <a:lnT cmpd="sng" algn="ctr" cap="flat" w="0">
                      <a:solidFill>
                        <a:srgbClr val="FFFFFF"/>
                      </a:solidFill>
                      <a:prstDash val="solid"/>
                      <a:round/>
                      <a:headEnd type="none" w="med" len="med"/>
                      <a:tailEnd type="none" w="med" len="med"/>
                    </a:lnT>
                    <a:lnB cmpd="sng" algn="ctr" cap="flat" w="19050">
                      <a:solidFill>
                        <a:srgbClr val="FFFFFF"/>
                      </a:solidFill>
                      <a:prstDash val="solid"/>
                      <a:round/>
                      <a:headEnd type="none" w="med" len="med"/>
                      <a:tailEnd type="none" w="med" len="med"/>
                    </a:lnB>
                  </a:tcPr>
                </a:tc>
                <a:tc>
                  <a:txBody>
                    <a:bodyPr anchor="t" rtlCol="false"/>
                    <a:lstStyle/>
                    <a:p>
                      <a:pPr algn="l">
                        <a:lnSpc>
                          <a:spcPts val="5739"/>
                        </a:lnSpc>
                        <a:defRPr/>
                      </a:pPr>
                      <a:r>
                        <a:rPr lang="en-US" sz="4099">
                          <a:solidFill>
                            <a:srgbClr val="FFFFFF"/>
                          </a:solidFill>
                          <a:latin typeface="Roboto"/>
                        </a:rPr>
                        <a:t>User writes a message and puts it into the bottle</a:t>
                      </a:r>
                      <a:endParaRPr lang="en-US" sz="1100"/>
                    </a:p>
                  </a:txBody>
                  <a:tcPr marL="190500" marR="190500" marT="190500" marB="190500" anchor="ctr">
                    <a:lnL cmpd="sng" algn="ctr" cap="flat" w="0">
                      <a:solidFill>
                        <a:srgbClr val="FFFFFF"/>
                      </a:solidFill>
                      <a:prstDash val="solid"/>
                      <a:round/>
                      <a:headEnd type="none" w="med" len="med"/>
                      <a:tailEnd type="none" w="med" len="med"/>
                    </a:lnL>
                    <a:lnR cmpd="sng" algn="ctr" cap="flat" w="0">
                      <a:solidFill>
                        <a:srgbClr val="FFFFFF"/>
                      </a:solidFill>
                      <a:prstDash val="solid"/>
                      <a:round/>
                      <a:headEnd type="none" w="med" len="med"/>
                      <a:tailEnd type="none" w="med" len="med"/>
                    </a:lnR>
                    <a:lnT cmpd="sng" algn="ctr" cap="flat" w="0">
                      <a:solidFill>
                        <a:srgbClr val="FFFFFF"/>
                      </a:solidFill>
                      <a:prstDash val="solid"/>
                      <a:round/>
                      <a:headEnd type="none" w="med" len="med"/>
                      <a:tailEnd type="none" w="med" len="med"/>
                    </a:lnT>
                    <a:lnB cmpd="sng" algn="ctr" cap="flat" w="19050">
                      <a:solidFill>
                        <a:srgbClr val="FFFFFF"/>
                      </a:solidFill>
                      <a:prstDash val="solid"/>
                      <a:round/>
                      <a:headEnd type="none" w="med" len="med"/>
                      <a:tailEnd type="none" w="med" len="med"/>
                    </a:lnB>
                  </a:tcPr>
                </a:tc>
              </a:tr>
              <a:tr h="1917705">
                <a:tc>
                  <a:txBody>
                    <a:bodyPr anchor="t" rtlCol="false"/>
                    <a:lstStyle/>
                    <a:p>
                      <a:pPr algn="l">
                        <a:lnSpc>
                          <a:spcPts val="5739"/>
                        </a:lnSpc>
                        <a:defRPr/>
                      </a:pPr>
                      <a:r>
                        <a:rPr lang="en-US" sz="4099">
                          <a:solidFill>
                            <a:srgbClr val="FFFFFF"/>
                          </a:solidFill>
                          <a:latin typeface="Roboto Bold"/>
                        </a:rPr>
                        <a:t>Moderate</a:t>
                      </a:r>
                      <a:endParaRPr lang="en-US" sz="1100"/>
                    </a:p>
                  </a:txBody>
                  <a:tcPr marL="190500" marR="190500" marT="190500" marB="190500" anchor="ctr">
                    <a:lnL cmpd="sng" algn="ctr" cap="flat" w="0">
                      <a:solidFill>
                        <a:srgbClr val="FFFFFF"/>
                      </a:solidFill>
                      <a:prstDash val="solid"/>
                      <a:round/>
                      <a:headEnd type="none" w="med" len="med"/>
                      <a:tailEnd type="none" w="med" len="med"/>
                    </a:lnL>
                    <a:lnR cmpd="sng" algn="ctr" cap="flat" w="0">
                      <a:solidFill>
                        <a:srgbClr val="FFFFFF"/>
                      </a:solidFill>
                      <a:prstDash val="solid"/>
                      <a:round/>
                      <a:headEnd type="none" w="med" len="med"/>
                      <a:tailEnd type="none" w="med" len="med"/>
                    </a:lnR>
                    <a:lnT cmpd="sng" algn="ctr" cap="flat" w="19050">
                      <a:solidFill>
                        <a:srgbClr val="FFFFFF"/>
                      </a:solidFill>
                      <a:prstDash val="solid"/>
                      <a:round/>
                      <a:headEnd type="none" w="med" len="med"/>
                      <a:tailEnd type="none" w="med" len="med"/>
                    </a:lnT>
                    <a:lnB cmpd="sng" algn="ctr" cap="flat" w="19050">
                      <a:solidFill>
                        <a:srgbClr val="FFFFFF"/>
                      </a:solidFill>
                      <a:prstDash val="solid"/>
                      <a:round/>
                      <a:headEnd type="none" w="med" len="med"/>
                      <a:tailEnd type="none" w="med" len="med"/>
                    </a:lnB>
                  </a:tcPr>
                </a:tc>
                <a:tc>
                  <a:txBody>
                    <a:bodyPr anchor="t" rtlCol="false"/>
                    <a:lstStyle/>
                    <a:p>
                      <a:pPr algn="l">
                        <a:lnSpc>
                          <a:spcPts val="5739"/>
                        </a:lnSpc>
                        <a:defRPr/>
                      </a:pPr>
                      <a:r>
                        <a:rPr lang="en-US" sz="4099">
                          <a:solidFill>
                            <a:srgbClr val="FFFFFF"/>
                          </a:solidFill>
                          <a:latin typeface="Roboto"/>
                        </a:rPr>
                        <a:t>User changes the time and receiver of the bottle*</a:t>
                      </a:r>
                      <a:endParaRPr lang="en-US" sz="1100"/>
                    </a:p>
                  </a:txBody>
                  <a:tcPr marL="190500" marR="190500" marT="190500" marB="190500" anchor="ctr">
                    <a:lnL cmpd="sng" algn="ctr" cap="flat" w="0">
                      <a:solidFill>
                        <a:srgbClr val="FFFFFF"/>
                      </a:solidFill>
                      <a:prstDash val="solid"/>
                      <a:round/>
                      <a:headEnd type="none" w="med" len="med"/>
                      <a:tailEnd type="none" w="med" len="med"/>
                    </a:lnL>
                    <a:lnR cmpd="sng" algn="ctr" cap="flat" w="0">
                      <a:solidFill>
                        <a:srgbClr val="FFFFFF"/>
                      </a:solidFill>
                      <a:prstDash val="solid"/>
                      <a:round/>
                      <a:headEnd type="none" w="med" len="med"/>
                      <a:tailEnd type="none" w="med" len="med"/>
                    </a:lnR>
                    <a:lnT cmpd="sng" algn="ctr" cap="flat" w="19050">
                      <a:solidFill>
                        <a:srgbClr val="FFFFFF"/>
                      </a:solidFill>
                      <a:prstDash val="solid"/>
                      <a:round/>
                      <a:headEnd type="none" w="med" len="med"/>
                      <a:tailEnd type="none" w="med" len="med"/>
                    </a:lnT>
                    <a:lnB cmpd="sng" algn="ctr" cap="flat" w="19050">
                      <a:solidFill>
                        <a:srgbClr val="FFFFFF"/>
                      </a:solidFill>
                      <a:prstDash val="solid"/>
                      <a:round/>
                      <a:headEnd type="none" w="med" len="med"/>
                      <a:tailEnd type="none" w="med" len="med"/>
                    </a:lnB>
                  </a:tcPr>
                </a:tc>
              </a:tr>
              <a:tr h="1917705">
                <a:tc>
                  <a:txBody>
                    <a:bodyPr anchor="t" rtlCol="false"/>
                    <a:lstStyle/>
                    <a:p>
                      <a:pPr algn="l">
                        <a:lnSpc>
                          <a:spcPts val="5739"/>
                        </a:lnSpc>
                        <a:defRPr/>
                      </a:pPr>
                      <a:r>
                        <a:rPr lang="en-US" sz="4099">
                          <a:solidFill>
                            <a:srgbClr val="FFFFFF"/>
                          </a:solidFill>
                          <a:latin typeface="Roboto Bold"/>
                        </a:rPr>
                        <a:t>Complex</a:t>
                      </a:r>
                      <a:endParaRPr lang="en-US" sz="1100"/>
                    </a:p>
                  </a:txBody>
                  <a:tcPr marL="190500" marR="190500" marT="190500" marB="190500" anchor="ctr">
                    <a:lnL cmpd="sng" algn="ctr" cap="flat" w="0">
                      <a:solidFill>
                        <a:srgbClr val="FFFFFF"/>
                      </a:solidFill>
                      <a:prstDash val="solid"/>
                      <a:round/>
                      <a:headEnd type="none" w="med" len="med"/>
                      <a:tailEnd type="none" w="med" len="med"/>
                    </a:lnL>
                    <a:lnR cmpd="sng" algn="ctr" cap="flat" w="0">
                      <a:solidFill>
                        <a:srgbClr val="FFFFFF"/>
                      </a:solidFill>
                      <a:prstDash val="solid"/>
                      <a:round/>
                      <a:headEnd type="none" w="med" len="med"/>
                      <a:tailEnd type="none" w="med" len="med"/>
                    </a:lnR>
                    <a:lnT cmpd="sng" algn="ctr" cap="flat" w="19050">
                      <a:solidFill>
                        <a:srgbClr val="FFFFFF"/>
                      </a:solidFill>
                      <a:prstDash val="solid"/>
                      <a:round/>
                      <a:headEnd type="none" w="med" len="med"/>
                      <a:tailEnd type="none" w="med" len="med"/>
                    </a:lnT>
                    <a:lnB cmpd="sng" algn="ctr" cap="flat" w="19050">
                      <a:solidFill>
                        <a:srgbClr val="FFFFFF"/>
                      </a:solidFill>
                      <a:prstDash val="solid"/>
                      <a:round/>
                      <a:headEnd type="none" w="med" len="med"/>
                      <a:tailEnd type="none" w="med" len="med"/>
                    </a:lnB>
                  </a:tcPr>
                </a:tc>
                <a:tc>
                  <a:txBody>
                    <a:bodyPr anchor="t" rtlCol="false"/>
                    <a:lstStyle/>
                    <a:p>
                      <a:pPr algn="l">
                        <a:lnSpc>
                          <a:spcPts val="5739"/>
                        </a:lnSpc>
                        <a:defRPr/>
                      </a:pPr>
                      <a:r>
                        <a:rPr lang="en-US" sz="4099">
                          <a:solidFill>
                            <a:srgbClr val="FFFFFF"/>
                          </a:solidFill>
                          <a:latin typeface="Roboto"/>
                        </a:rPr>
                        <a:t>User opens the bottle, filtering messages by emotion*</a:t>
                      </a:r>
                      <a:endParaRPr lang="en-US" sz="1100"/>
                    </a:p>
                  </a:txBody>
                  <a:tcPr marL="190500" marR="190500" marT="190500" marB="190500" anchor="ctr">
                    <a:lnL cmpd="sng" algn="ctr" cap="flat" w="0">
                      <a:solidFill>
                        <a:srgbClr val="FFFFFF"/>
                      </a:solidFill>
                      <a:prstDash val="solid"/>
                      <a:round/>
                      <a:headEnd type="none" w="med" len="med"/>
                      <a:tailEnd type="none" w="med" len="med"/>
                    </a:lnL>
                    <a:lnR cmpd="sng" algn="ctr" cap="flat" w="0">
                      <a:solidFill>
                        <a:srgbClr val="FFFFFF"/>
                      </a:solidFill>
                      <a:prstDash val="solid"/>
                      <a:round/>
                      <a:headEnd type="none" w="med" len="med"/>
                      <a:tailEnd type="none" w="med" len="med"/>
                    </a:lnR>
                    <a:lnT cmpd="sng" algn="ctr" cap="flat" w="19050">
                      <a:solidFill>
                        <a:srgbClr val="FFFFFF"/>
                      </a:solidFill>
                      <a:prstDash val="solid"/>
                      <a:round/>
                      <a:headEnd type="none" w="med" len="med"/>
                      <a:tailEnd type="none" w="med" len="med"/>
                    </a:lnT>
                    <a:lnB cmpd="sng" algn="ctr" cap="flat" w="19050">
                      <a:solidFill>
                        <a:srgbClr val="FFFFFF"/>
                      </a:solidFill>
                      <a:prstDash val="solid"/>
                      <a:round/>
                      <a:headEnd type="none" w="med" len="med"/>
                      <a:tailEnd type="none" w="med" len="med"/>
                    </a:lnB>
                  </a:tcPr>
                </a:tc>
              </a:tr>
            </a:tbl>
          </a:graphicData>
        </a:graphic>
      </p:graphicFrame>
      <p:sp>
        <p:nvSpPr>
          <p:cNvPr name="TextBox 5" id="5"/>
          <p:cNvSpPr txBox="true"/>
          <p:nvPr/>
        </p:nvSpPr>
        <p:spPr>
          <a:xfrm rot="0">
            <a:off x="14554177" y="9798102"/>
            <a:ext cx="3306812" cy="358775"/>
          </a:xfrm>
          <a:prstGeom prst="rect">
            <a:avLst/>
          </a:prstGeom>
        </p:spPr>
        <p:txBody>
          <a:bodyPr anchor="t" rtlCol="false" tIns="0" lIns="0" bIns="0" rIns="0">
            <a:spAutoFit/>
          </a:bodyPr>
          <a:lstStyle/>
          <a:p>
            <a:pPr algn="ctr">
              <a:lnSpc>
                <a:spcPts val="2800"/>
              </a:lnSpc>
            </a:pPr>
            <a:r>
              <a:rPr lang="en-US" sz="2000">
                <a:solidFill>
                  <a:srgbClr val="FFFFFF"/>
                </a:solidFill>
                <a:latin typeface="Roboto"/>
              </a:rPr>
              <a:t>*modified from assignment 5</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DDD7D0"/>
        </a:solidFill>
      </p:bgPr>
    </p:bg>
    <p:spTree>
      <p:nvGrpSpPr>
        <p:cNvPr id="1" name=""/>
        <p:cNvGrpSpPr/>
        <p:nvPr/>
      </p:nvGrpSpPr>
      <p:grpSpPr>
        <a:xfrm>
          <a:off x="0" y="0"/>
          <a:ext cx="0" cy="0"/>
          <a:chOff x="0" y="0"/>
          <a:chExt cx="0" cy="0"/>
        </a:xfrm>
      </p:grpSpPr>
      <p:sp>
        <p:nvSpPr>
          <p:cNvPr name="Freeform 2" id="2"/>
          <p:cNvSpPr/>
          <p:nvPr/>
        </p:nvSpPr>
        <p:spPr>
          <a:xfrm flipH="false" flipV="false" rot="0">
            <a:off x="678165" y="-3322335"/>
            <a:ext cx="16931670" cy="16931670"/>
          </a:xfrm>
          <a:custGeom>
            <a:avLst/>
            <a:gdLst/>
            <a:ahLst/>
            <a:cxnLst/>
            <a:rect r="r" b="b" t="t" l="l"/>
            <a:pathLst>
              <a:path h="16931670" w="16931670">
                <a:moveTo>
                  <a:pt x="0" y="0"/>
                </a:moveTo>
                <a:lnTo>
                  <a:pt x="16931670" y="0"/>
                </a:lnTo>
                <a:lnTo>
                  <a:pt x="16931670" y="16931670"/>
                </a:lnTo>
                <a:lnTo>
                  <a:pt x="0" y="169316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652503" y="3306763"/>
            <a:ext cx="10982994" cy="3873499"/>
          </a:xfrm>
          <a:prstGeom prst="rect">
            <a:avLst/>
          </a:prstGeom>
        </p:spPr>
        <p:txBody>
          <a:bodyPr anchor="t" rtlCol="false" tIns="0" lIns="0" bIns="0" rIns="0">
            <a:spAutoFit/>
          </a:bodyPr>
          <a:lstStyle/>
          <a:p>
            <a:pPr algn="ctr">
              <a:lnSpc>
                <a:spcPts val="9999"/>
              </a:lnSpc>
            </a:pPr>
            <a:r>
              <a:rPr lang="en-US" sz="9999">
                <a:solidFill>
                  <a:srgbClr val="EDEBE6"/>
                </a:solidFill>
                <a:latin typeface="Roboto"/>
              </a:rPr>
              <a:t>05.</a:t>
            </a:r>
          </a:p>
          <a:p>
            <a:pPr algn="ctr">
              <a:lnSpc>
                <a:spcPts val="9999"/>
              </a:lnSpc>
            </a:pPr>
            <a:r>
              <a:rPr lang="en-US" sz="9999">
                <a:solidFill>
                  <a:srgbClr val="EDEBE6"/>
                </a:solidFill>
                <a:latin typeface="Roboto"/>
              </a:rPr>
              <a:t>usability goals + key measurements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EDEBE6"/>
        </a:solidFill>
      </p:bgPr>
    </p:bg>
    <p:spTree>
      <p:nvGrpSpPr>
        <p:cNvPr id="1" name=""/>
        <p:cNvGrpSpPr/>
        <p:nvPr/>
      </p:nvGrpSpPr>
      <p:grpSpPr>
        <a:xfrm>
          <a:off x="0" y="0"/>
          <a:ext cx="0" cy="0"/>
          <a:chOff x="0" y="0"/>
          <a:chExt cx="0" cy="0"/>
        </a:xfrm>
      </p:grpSpPr>
      <p:sp>
        <p:nvSpPr>
          <p:cNvPr name="Freeform 2" id="2"/>
          <p:cNvSpPr/>
          <p:nvPr/>
        </p:nvSpPr>
        <p:spPr>
          <a:xfrm flipH="false" flipV="false" rot="0">
            <a:off x="796228" y="3332850"/>
            <a:ext cx="653349" cy="653349"/>
          </a:xfrm>
          <a:custGeom>
            <a:avLst/>
            <a:gdLst/>
            <a:ahLst/>
            <a:cxnLst/>
            <a:rect r="r" b="b" t="t" l="l"/>
            <a:pathLst>
              <a:path h="653349" w="653349">
                <a:moveTo>
                  <a:pt x="0" y="0"/>
                </a:moveTo>
                <a:lnTo>
                  <a:pt x="653349" y="0"/>
                </a:lnTo>
                <a:lnTo>
                  <a:pt x="653349" y="653349"/>
                </a:lnTo>
                <a:lnTo>
                  <a:pt x="0" y="6533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173899" y="3246529"/>
            <a:ext cx="758011" cy="893091"/>
          </a:xfrm>
          <a:custGeom>
            <a:avLst/>
            <a:gdLst/>
            <a:ahLst/>
            <a:cxnLst/>
            <a:rect r="r" b="b" t="t" l="l"/>
            <a:pathLst>
              <a:path h="893091" w="758011">
                <a:moveTo>
                  <a:pt x="0" y="0"/>
                </a:moveTo>
                <a:lnTo>
                  <a:pt x="758012" y="0"/>
                </a:lnTo>
                <a:lnTo>
                  <a:pt x="758012" y="893091"/>
                </a:lnTo>
                <a:lnTo>
                  <a:pt x="0" y="8930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782646" y="6930681"/>
            <a:ext cx="768066" cy="793867"/>
          </a:xfrm>
          <a:custGeom>
            <a:avLst/>
            <a:gdLst/>
            <a:ahLst/>
            <a:cxnLst/>
            <a:rect r="r" b="b" t="t" l="l"/>
            <a:pathLst>
              <a:path h="793867" w="768066">
                <a:moveTo>
                  <a:pt x="0" y="0"/>
                </a:moveTo>
                <a:lnTo>
                  <a:pt x="768067" y="0"/>
                </a:lnTo>
                <a:lnTo>
                  <a:pt x="768067" y="793867"/>
                </a:lnTo>
                <a:lnTo>
                  <a:pt x="0" y="79386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9028666" y="6930681"/>
            <a:ext cx="1021314" cy="887266"/>
          </a:xfrm>
          <a:custGeom>
            <a:avLst/>
            <a:gdLst/>
            <a:ahLst/>
            <a:cxnLst/>
            <a:rect r="r" b="b" t="t" l="l"/>
            <a:pathLst>
              <a:path h="887266" w="1021314">
                <a:moveTo>
                  <a:pt x="0" y="0"/>
                </a:moveTo>
                <a:lnTo>
                  <a:pt x="1021314" y="0"/>
                </a:lnTo>
                <a:lnTo>
                  <a:pt x="1021314" y="887266"/>
                </a:lnTo>
                <a:lnTo>
                  <a:pt x="0" y="8872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6" id="6"/>
          <p:cNvSpPr txBox="true"/>
          <p:nvPr/>
        </p:nvSpPr>
        <p:spPr>
          <a:xfrm rot="0">
            <a:off x="510385" y="1009650"/>
            <a:ext cx="17267230" cy="1076325"/>
          </a:xfrm>
          <a:prstGeom prst="rect">
            <a:avLst/>
          </a:prstGeom>
        </p:spPr>
        <p:txBody>
          <a:bodyPr anchor="t" rtlCol="false" tIns="0" lIns="0" bIns="0" rIns="0">
            <a:spAutoFit/>
          </a:bodyPr>
          <a:lstStyle/>
          <a:p>
            <a:pPr algn="ctr" marL="0" indent="0" lvl="0">
              <a:lnSpc>
                <a:spcPts val="8400"/>
              </a:lnSpc>
            </a:pPr>
            <a:r>
              <a:rPr lang="en-US" sz="7000">
                <a:solidFill>
                  <a:srgbClr val="0A404E"/>
                </a:solidFill>
                <a:latin typeface="Roboto Bold"/>
              </a:rPr>
              <a:t>usability goals + key metrics</a:t>
            </a:r>
          </a:p>
        </p:txBody>
      </p:sp>
      <p:sp>
        <p:nvSpPr>
          <p:cNvPr name="TextBox 7" id="7"/>
          <p:cNvSpPr txBox="true"/>
          <p:nvPr/>
        </p:nvSpPr>
        <p:spPr>
          <a:xfrm rot="0">
            <a:off x="10278840" y="3380900"/>
            <a:ext cx="4419293" cy="476250"/>
          </a:xfrm>
          <a:prstGeom prst="rect">
            <a:avLst/>
          </a:prstGeom>
        </p:spPr>
        <p:txBody>
          <a:bodyPr anchor="t" rtlCol="false" tIns="0" lIns="0" bIns="0" rIns="0">
            <a:spAutoFit/>
          </a:bodyPr>
          <a:lstStyle/>
          <a:p>
            <a:pPr algn="l" marL="0" indent="0" lvl="0">
              <a:lnSpc>
                <a:spcPts val="3600"/>
              </a:lnSpc>
            </a:pPr>
            <a:r>
              <a:rPr lang="en-US" sz="3000">
                <a:solidFill>
                  <a:srgbClr val="000000"/>
                </a:solidFill>
                <a:latin typeface="Roboto Bold"/>
              </a:rPr>
              <a:t>INTUITIVE DESIGN</a:t>
            </a:r>
          </a:p>
        </p:txBody>
      </p:sp>
      <p:sp>
        <p:nvSpPr>
          <p:cNvPr name="TextBox 8" id="8"/>
          <p:cNvSpPr txBox="true"/>
          <p:nvPr/>
        </p:nvSpPr>
        <p:spPr>
          <a:xfrm rot="0">
            <a:off x="10278840" y="4001295"/>
            <a:ext cx="7265375" cy="1308100"/>
          </a:xfrm>
          <a:prstGeom prst="rect">
            <a:avLst/>
          </a:prstGeom>
        </p:spPr>
        <p:txBody>
          <a:bodyPr anchor="t" rtlCol="false" tIns="0" lIns="0" bIns="0" rIns="0">
            <a:spAutoFit/>
          </a:bodyPr>
          <a:lstStyle/>
          <a:p>
            <a:pPr marL="0" indent="0" lvl="0">
              <a:lnSpc>
                <a:spcPts val="3500"/>
              </a:lnSpc>
              <a:spcBef>
                <a:spcPct val="0"/>
              </a:spcBef>
            </a:pPr>
            <a:r>
              <a:rPr lang="en-US" sz="2500">
                <a:solidFill>
                  <a:srgbClr val="000000"/>
                </a:solidFill>
                <a:latin typeface="Roboto"/>
              </a:rPr>
              <a:t>Determine if the app is intuitive and easy to navigate, even to the less technologically savvy population</a:t>
            </a:r>
          </a:p>
        </p:txBody>
      </p:sp>
      <p:sp>
        <p:nvSpPr>
          <p:cNvPr name="TextBox 9" id="9"/>
          <p:cNvSpPr txBox="true"/>
          <p:nvPr/>
        </p:nvSpPr>
        <p:spPr>
          <a:xfrm rot="0">
            <a:off x="681511" y="2457062"/>
            <a:ext cx="1536133" cy="476250"/>
          </a:xfrm>
          <a:prstGeom prst="rect">
            <a:avLst/>
          </a:prstGeom>
        </p:spPr>
        <p:txBody>
          <a:bodyPr anchor="t" rtlCol="false" tIns="0" lIns="0" bIns="0" rIns="0">
            <a:spAutoFit/>
          </a:bodyPr>
          <a:lstStyle/>
          <a:p>
            <a:pPr algn="ctr" marL="0" indent="0" lvl="0">
              <a:lnSpc>
                <a:spcPts val="3600"/>
              </a:lnSpc>
            </a:pPr>
            <a:r>
              <a:rPr lang="en-US" sz="3000">
                <a:solidFill>
                  <a:srgbClr val="000000"/>
                </a:solidFill>
                <a:latin typeface="Roboto Bold"/>
              </a:rPr>
              <a:t>GOALS</a:t>
            </a:r>
          </a:p>
        </p:txBody>
      </p:sp>
      <p:sp>
        <p:nvSpPr>
          <p:cNvPr name="TextBox 10" id="10"/>
          <p:cNvSpPr txBox="true"/>
          <p:nvPr/>
        </p:nvSpPr>
        <p:spPr>
          <a:xfrm rot="0">
            <a:off x="1950230" y="3411874"/>
            <a:ext cx="4419293" cy="476250"/>
          </a:xfrm>
          <a:prstGeom prst="rect">
            <a:avLst/>
          </a:prstGeom>
        </p:spPr>
        <p:txBody>
          <a:bodyPr anchor="t" rtlCol="false" tIns="0" lIns="0" bIns="0" rIns="0">
            <a:spAutoFit/>
          </a:bodyPr>
          <a:lstStyle/>
          <a:p>
            <a:pPr algn="l" marL="0" indent="0" lvl="0">
              <a:lnSpc>
                <a:spcPts val="3600"/>
              </a:lnSpc>
            </a:pPr>
            <a:r>
              <a:rPr lang="en-US" sz="3000">
                <a:solidFill>
                  <a:srgbClr val="000000"/>
                </a:solidFill>
                <a:latin typeface="Roboto Bold"/>
              </a:rPr>
              <a:t>COMPLETENESS</a:t>
            </a:r>
          </a:p>
        </p:txBody>
      </p:sp>
      <p:sp>
        <p:nvSpPr>
          <p:cNvPr name="TextBox 11" id="11"/>
          <p:cNvSpPr txBox="true"/>
          <p:nvPr/>
        </p:nvSpPr>
        <p:spPr>
          <a:xfrm rot="0">
            <a:off x="1928822" y="4001295"/>
            <a:ext cx="6880769" cy="1308100"/>
          </a:xfrm>
          <a:prstGeom prst="rect">
            <a:avLst/>
          </a:prstGeom>
        </p:spPr>
        <p:txBody>
          <a:bodyPr anchor="t" rtlCol="false" tIns="0" lIns="0" bIns="0" rIns="0">
            <a:spAutoFit/>
          </a:bodyPr>
          <a:lstStyle/>
          <a:p>
            <a:pPr marL="0" indent="0" lvl="0">
              <a:lnSpc>
                <a:spcPts val="3500"/>
              </a:lnSpc>
              <a:spcBef>
                <a:spcPct val="0"/>
              </a:spcBef>
            </a:pPr>
            <a:r>
              <a:rPr lang="en-US" sz="2500">
                <a:solidFill>
                  <a:srgbClr val="000000"/>
                </a:solidFill>
                <a:latin typeface="Roboto"/>
              </a:rPr>
              <a:t>Ensuring that our app meets all the expected features, that users are familiar with icons we chose and the purpose of each screen</a:t>
            </a:r>
          </a:p>
        </p:txBody>
      </p:sp>
      <p:sp>
        <p:nvSpPr>
          <p:cNvPr name="TextBox 12" id="12"/>
          <p:cNvSpPr txBox="true"/>
          <p:nvPr/>
        </p:nvSpPr>
        <p:spPr>
          <a:xfrm rot="0">
            <a:off x="782646" y="6254406"/>
            <a:ext cx="4361602" cy="476250"/>
          </a:xfrm>
          <a:prstGeom prst="rect">
            <a:avLst/>
          </a:prstGeom>
        </p:spPr>
        <p:txBody>
          <a:bodyPr anchor="t" rtlCol="false" tIns="0" lIns="0" bIns="0" rIns="0">
            <a:spAutoFit/>
          </a:bodyPr>
          <a:lstStyle/>
          <a:p>
            <a:pPr marL="0" indent="0" lvl="0">
              <a:lnSpc>
                <a:spcPts val="3600"/>
              </a:lnSpc>
            </a:pPr>
            <a:r>
              <a:rPr lang="en-US" sz="3000">
                <a:solidFill>
                  <a:srgbClr val="000000"/>
                </a:solidFill>
                <a:latin typeface="Roboto Bold"/>
              </a:rPr>
              <a:t>KEY METRICS</a:t>
            </a:r>
          </a:p>
        </p:txBody>
      </p:sp>
      <p:sp>
        <p:nvSpPr>
          <p:cNvPr name="TextBox 13" id="13"/>
          <p:cNvSpPr txBox="true"/>
          <p:nvPr/>
        </p:nvSpPr>
        <p:spPr>
          <a:xfrm rot="0">
            <a:off x="10430980" y="7676923"/>
            <a:ext cx="6844946" cy="2626360"/>
          </a:xfrm>
          <a:prstGeom prst="rect">
            <a:avLst/>
          </a:prstGeom>
        </p:spPr>
        <p:txBody>
          <a:bodyPr anchor="t" rtlCol="false" tIns="0" lIns="0" bIns="0" rIns="0">
            <a:spAutoFit/>
          </a:bodyPr>
          <a:lstStyle/>
          <a:p>
            <a:pPr>
              <a:lnSpc>
                <a:spcPts val="3499"/>
              </a:lnSpc>
            </a:pPr>
            <a:r>
              <a:rPr lang="en-US" sz="2499">
                <a:solidFill>
                  <a:srgbClr val="000000"/>
                </a:solidFill>
                <a:latin typeface="Roboto"/>
              </a:rPr>
              <a:t>Measure the confusion that users appeared to exhibit during the process of interacting with the app, through monitoring their hesitations, questions, and time spent on each task</a:t>
            </a:r>
          </a:p>
          <a:p>
            <a:pPr algn="ctr">
              <a:lnSpc>
                <a:spcPts val="7279"/>
              </a:lnSpc>
            </a:pPr>
          </a:p>
        </p:txBody>
      </p:sp>
      <p:sp>
        <p:nvSpPr>
          <p:cNvPr name="TextBox 14" id="14"/>
          <p:cNvSpPr txBox="true"/>
          <p:nvPr/>
        </p:nvSpPr>
        <p:spPr>
          <a:xfrm rot="0">
            <a:off x="1928822" y="7448065"/>
            <a:ext cx="6880769" cy="958850"/>
          </a:xfrm>
          <a:prstGeom prst="rect">
            <a:avLst/>
          </a:prstGeom>
        </p:spPr>
        <p:txBody>
          <a:bodyPr anchor="t" rtlCol="false" tIns="0" lIns="0" bIns="0" rIns="0">
            <a:spAutoFit/>
          </a:bodyPr>
          <a:lstStyle/>
          <a:p>
            <a:pPr>
              <a:lnSpc>
                <a:spcPts val="2499"/>
              </a:lnSpc>
              <a:spcBef>
                <a:spcPct val="0"/>
              </a:spcBef>
            </a:pPr>
          </a:p>
          <a:p>
            <a:pPr>
              <a:lnSpc>
                <a:spcPts val="2499"/>
              </a:lnSpc>
              <a:spcBef>
                <a:spcPct val="0"/>
              </a:spcBef>
            </a:pPr>
            <a:r>
              <a:rPr lang="en-US" sz="2499">
                <a:solidFill>
                  <a:srgbClr val="000000"/>
                </a:solidFill>
                <a:latin typeface="Roboto"/>
              </a:rPr>
              <a:t>Track whether users were able to complete all three tasks</a:t>
            </a:r>
          </a:p>
        </p:txBody>
      </p:sp>
      <p:sp>
        <p:nvSpPr>
          <p:cNvPr name="TextBox 15" id="15"/>
          <p:cNvSpPr txBox="true"/>
          <p:nvPr/>
        </p:nvSpPr>
        <p:spPr>
          <a:xfrm rot="0">
            <a:off x="1936648" y="7076590"/>
            <a:ext cx="4419293" cy="476250"/>
          </a:xfrm>
          <a:prstGeom prst="rect">
            <a:avLst/>
          </a:prstGeom>
        </p:spPr>
        <p:txBody>
          <a:bodyPr anchor="t" rtlCol="false" tIns="0" lIns="0" bIns="0" rIns="0">
            <a:spAutoFit/>
          </a:bodyPr>
          <a:lstStyle/>
          <a:p>
            <a:pPr algn="l" marL="0" indent="0" lvl="0">
              <a:lnSpc>
                <a:spcPts val="3600"/>
              </a:lnSpc>
            </a:pPr>
            <a:r>
              <a:rPr lang="en-US" sz="3000">
                <a:solidFill>
                  <a:srgbClr val="000000"/>
                </a:solidFill>
                <a:latin typeface="Roboto Bold"/>
              </a:rPr>
              <a:t>COMPLETING TASKS</a:t>
            </a:r>
          </a:p>
        </p:txBody>
      </p:sp>
      <p:sp>
        <p:nvSpPr>
          <p:cNvPr name="TextBox 16" id="16"/>
          <p:cNvSpPr txBox="true"/>
          <p:nvPr/>
        </p:nvSpPr>
        <p:spPr>
          <a:xfrm rot="0">
            <a:off x="10430980" y="7152790"/>
            <a:ext cx="4419293" cy="476250"/>
          </a:xfrm>
          <a:prstGeom prst="rect">
            <a:avLst/>
          </a:prstGeom>
        </p:spPr>
        <p:txBody>
          <a:bodyPr anchor="t" rtlCol="false" tIns="0" lIns="0" bIns="0" rIns="0">
            <a:spAutoFit/>
          </a:bodyPr>
          <a:lstStyle/>
          <a:p>
            <a:pPr algn="l" marL="0" indent="0" lvl="0">
              <a:lnSpc>
                <a:spcPts val="3600"/>
              </a:lnSpc>
            </a:pPr>
            <a:r>
              <a:rPr lang="en-US" sz="3000">
                <a:solidFill>
                  <a:srgbClr val="000000"/>
                </a:solidFill>
                <a:latin typeface="Roboto Bold"/>
              </a:rPr>
              <a:t>CONFUSION</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EDEBE6"/>
        </a:solidFill>
      </p:bgPr>
    </p:bg>
    <p:spTree>
      <p:nvGrpSpPr>
        <p:cNvPr id="1" name=""/>
        <p:cNvGrpSpPr/>
        <p:nvPr/>
      </p:nvGrpSpPr>
      <p:grpSpPr>
        <a:xfrm>
          <a:off x="0" y="0"/>
          <a:ext cx="0" cy="0"/>
          <a:chOff x="0" y="0"/>
          <a:chExt cx="0" cy="0"/>
        </a:xfrm>
      </p:grpSpPr>
      <p:sp>
        <p:nvSpPr>
          <p:cNvPr name="Freeform 2" id="2"/>
          <p:cNvSpPr/>
          <p:nvPr/>
        </p:nvSpPr>
        <p:spPr>
          <a:xfrm flipH="false" flipV="false" rot="0">
            <a:off x="796228" y="3332850"/>
            <a:ext cx="653349" cy="653349"/>
          </a:xfrm>
          <a:custGeom>
            <a:avLst/>
            <a:gdLst/>
            <a:ahLst/>
            <a:cxnLst/>
            <a:rect r="r" b="b" t="t" l="l"/>
            <a:pathLst>
              <a:path h="653349" w="653349">
                <a:moveTo>
                  <a:pt x="0" y="0"/>
                </a:moveTo>
                <a:lnTo>
                  <a:pt x="653349" y="0"/>
                </a:lnTo>
                <a:lnTo>
                  <a:pt x="653349" y="653349"/>
                </a:lnTo>
                <a:lnTo>
                  <a:pt x="0" y="6533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173899" y="3246529"/>
            <a:ext cx="758011" cy="893091"/>
          </a:xfrm>
          <a:custGeom>
            <a:avLst/>
            <a:gdLst/>
            <a:ahLst/>
            <a:cxnLst/>
            <a:rect r="r" b="b" t="t" l="l"/>
            <a:pathLst>
              <a:path h="893091" w="758011">
                <a:moveTo>
                  <a:pt x="0" y="0"/>
                </a:moveTo>
                <a:lnTo>
                  <a:pt x="758012" y="0"/>
                </a:lnTo>
                <a:lnTo>
                  <a:pt x="758012" y="893091"/>
                </a:lnTo>
                <a:lnTo>
                  <a:pt x="0" y="8930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510385" y="1009650"/>
            <a:ext cx="17267230" cy="1076325"/>
          </a:xfrm>
          <a:prstGeom prst="rect">
            <a:avLst/>
          </a:prstGeom>
        </p:spPr>
        <p:txBody>
          <a:bodyPr anchor="t" rtlCol="false" tIns="0" lIns="0" bIns="0" rIns="0">
            <a:spAutoFit/>
          </a:bodyPr>
          <a:lstStyle/>
          <a:p>
            <a:pPr algn="ctr" marL="0" indent="0" lvl="0">
              <a:lnSpc>
                <a:spcPts val="8400"/>
              </a:lnSpc>
            </a:pPr>
            <a:r>
              <a:rPr lang="en-US" sz="7000">
                <a:solidFill>
                  <a:srgbClr val="0A404E"/>
                </a:solidFill>
                <a:latin typeface="Roboto Bold"/>
              </a:rPr>
              <a:t>progress towards usability goals</a:t>
            </a:r>
          </a:p>
        </p:txBody>
      </p:sp>
      <p:sp>
        <p:nvSpPr>
          <p:cNvPr name="TextBox 5" id="5"/>
          <p:cNvSpPr txBox="true"/>
          <p:nvPr/>
        </p:nvSpPr>
        <p:spPr>
          <a:xfrm rot="0">
            <a:off x="10436736" y="3456079"/>
            <a:ext cx="4419293" cy="476250"/>
          </a:xfrm>
          <a:prstGeom prst="rect">
            <a:avLst/>
          </a:prstGeom>
        </p:spPr>
        <p:txBody>
          <a:bodyPr anchor="t" rtlCol="false" tIns="0" lIns="0" bIns="0" rIns="0">
            <a:spAutoFit/>
          </a:bodyPr>
          <a:lstStyle/>
          <a:p>
            <a:pPr algn="l" marL="0" indent="0" lvl="0">
              <a:lnSpc>
                <a:spcPts val="3600"/>
              </a:lnSpc>
            </a:pPr>
            <a:r>
              <a:rPr lang="en-US" sz="3000">
                <a:solidFill>
                  <a:srgbClr val="000000"/>
                </a:solidFill>
                <a:latin typeface="Roboto Bold"/>
              </a:rPr>
              <a:t>INTUITIVE DESIGN</a:t>
            </a:r>
          </a:p>
        </p:txBody>
      </p:sp>
      <p:sp>
        <p:nvSpPr>
          <p:cNvPr name="TextBox 6" id="6"/>
          <p:cNvSpPr txBox="true"/>
          <p:nvPr/>
        </p:nvSpPr>
        <p:spPr>
          <a:xfrm rot="0">
            <a:off x="9931911" y="4063420"/>
            <a:ext cx="7265375" cy="4800600"/>
          </a:xfrm>
          <a:prstGeom prst="rect">
            <a:avLst/>
          </a:prstGeom>
        </p:spPr>
        <p:txBody>
          <a:bodyPr anchor="t" rtlCol="false" tIns="0" lIns="0" bIns="0" rIns="0">
            <a:spAutoFit/>
          </a:bodyPr>
          <a:lstStyle/>
          <a:p>
            <a:pPr marL="647700" indent="-323850" lvl="1">
              <a:lnSpc>
                <a:spcPts val="4200"/>
              </a:lnSpc>
              <a:buFont typeface="Arial"/>
              <a:buChar char="•"/>
            </a:pPr>
            <a:r>
              <a:rPr lang="en-US" sz="3000">
                <a:solidFill>
                  <a:srgbClr val="000000"/>
                </a:solidFill>
                <a:latin typeface="Roboto"/>
              </a:rPr>
              <a:t>Increased button size and reduced screen clutter</a:t>
            </a:r>
          </a:p>
          <a:p>
            <a:pPr marL="647700" indent="-323850" lvl="1">
              <a:lnSpc>
                <a:spcPts val="4200"/>
              </a:lnSpc>
              <a:buFont typeface="Arial"/>
              <a:buChar char="•"/>
            </a:pPr>
            <a:r>
              <a:rPr lang="en-US" sz="3000">
                <a:solidFill>
                  <a:srgbClr val="000000"/>
                </a:solidFill>
                <a:latin typeface="Roboto"/>
              </a:rPr>
              <a:t>More streamlined, minimalist focus utilizing colors to guide the eye towards interactive features</a:t>
            </a:r>
          </a:p>
          <a:p>
            <a:pPr marL="647700" indent="-323850" lvl="1">
              <a:lnSpc>
                <a:spcPts val="4200"/>
              </a:lnSpc>
              <a:buFont typeface="Arial"/>
              <a:buChar char="•"/>
            </a:pPr>
            <a:r>
              <a:rPr lang="en-US" sz="3000">
                <a:solidFill>
                  <a:srgbClr val="000000"/>
                </a:solidFill>
                <a:latin typeface="Roboto"/>
              </a:rPr>
              <a:t>Changed the media format selector to a click option instead of a hold, drag, and select</a:t>
            </a:r>
          </a:p>
          <a:p>
            <a:pPr>
              <a:lnSpc>
                <a:spcPts val="4200"/>
              </a:lnSpc>
            </a:pPr>
          </a:p>
        </p:txBody>
      </p:sp>
      <p:sp>
        <p:nvSpPr>
          <p:cNvPr name="TextBox 7" id="7"/>
          <p:cNvSpPr txBox="true"/>
          <p:nvPr/>
        </p:nvSpPr>
        <p:spPr>
          <a:xfrm rot="0">
            <a:off x="681511" y="2457062"/>
            <a:ext cx="1536133" cy="476250"/>
          </a:xfrm>
          <a:prstGeom prst="rect">
            <a:avLst/>
          </a:prstGeom>
        </p:spPr>
        <p:txBody>
          <a:bodyPr anchor="t" rtlCol="false" tIns="0" lIns="0" bIns="0" rIns="0">
            <a:spAutoFit/>
          </a:bodyPr>
          <a:lstStyle/>
          <a:p>
            <a:pPr algn="ctr" marL="0" indent="0" lvl="0">
              <a:lnSpc>
                <a:spcPts val="3600"/>
              </a:lnSpc>
            </a:pPr>
            <a:r>
              <a:rPr lang="en-US" sz="3000">
                <a:solidFill>
                  <a:srgbClr val="000000"/>
                </a:solidFill>
                <a:latin typeface="Roboto Bold"/>
              </a:rPr>
              <a:t>GOALS</a:t>
            </a:r>
          </a:p>
        </p:txBody>
      </p:sp>
      <p:sp>
        <p:nvSpPr>
          <p:cNvPr name="TextBox 8" id="8"/>
          <p:cNvSpPr txBox="true"/>
          <p:nvPr/>
        </p:nvSpPr>
        <p:spPr>
          <a:xfrm rot="0">
            <a:off x="1950230" y="3227479"/>
            <a:ext cx="4419293" cy="933450"/>
          </a:xfrm>
          <a:prstGeom prst="rect">
            <a:avLst/>
          </a:prstGeom>
        </p:spPr>
        <p:txBody>
          <a:bodyPr anchor="t" rtlCol="false" tIns="0" lIns="0" bIns="0" rIns="0">
            <a:spAutoFit/>
          </a:bodyPr>
          <a:lstStyle/>
          <a:p>
            <a:pPr algn="l" marL="0" indent="0" lvl="0">
              <a:lnSpc>
                <a:spcPts val="3600"/>
              </a:lnSpc>
            </a:pPr>
            <a:r>
              <a:rPr lang="en-US" sz="3000">
                <a:solidFill>
                  <a:srgbClr val="000000"/>
                </a:solidFill>
                <a:latin typeface="Roboto Bold"/>
              </a:rPr>
              <a:t>IDENTIFY FEATURE GAPS</a:t>
            </a:r>
          </a:p>
        </p:txBody>
      </p:sp>
      <p:sp>
        <p:nvSpPr>
          <p:cNvPr name="TextBox 9" id="9"/>
          <p:cNvSpPr txBox="true"/>
          <p:nvPr/>
        </p:nvSpPr>
        <p:spPr>
          <a:xfrm rot="0">
            <a:off x="1584855" y="4277032"/>
            <a:ext cx="6880769" cy="3200400"/>
          </a:xfrm>
          <a:prstGeom prst="rect">
            <a:avLst/>
          </a:prstGeom>
        </p:spPr>
        <p:txBody>
          <a:bodyPr anchor="t" rtlCol="false" tIns="0" lIns="0" bIns="0" rIns="0">
            <a:spAutoFit/>
          </a:bodyPr>
          <a:lstStyle/>
          <a:p>
            <a:pPr marL="647700" indent="-323850" lvl="1">
              <a:lnSpc>
                <a:spcPts val="4200"/>
              </a:lnSpc>
              <a:buFont typeface="Arial"/>
              <a:buChar char="•"/>
            </a:pPr>
            <a:r>
              <a:rPr lang="en-US" sz="3000">
                <a:solidFill>
                  <a:srgbClr val="000000"/>
                </a:solidFill>
                <a:latin typeface="Roboto"/>
              </a:rPr>
              <a:t>Shifted the “receiver” button to a swipe menu rather than a hidden “select” button at the bottom screen</a:t>
            </a:r>
            <a:r>
              <a:rPr lang="en-US" sz="3000">
                <a:solidFill>
                  <a:srgbClr val="000000"/>
                </a:solidFill>
                <a:latin typeface="Roboto"/>
              </a:rPr>
              <a:t> </a:t>
            </a:r>
          </a:p>
          <a:p>
            <a:pPr marL="647700" indent="-323850" lvl="1">
              <a:lnSpc>
                <a:spcPts val="4200"/>
              </a:lnSpc>
              <a:buFont typeface="Arial"/>
              <a:buChar char="•"/>
            </a:pPr>
            <a:r>
              <a:rPr lang="en-US" sz="3000">
                <a:solidFill>
                  <a:srgbClr val="000000"/>
                </a:solidFill>
                <a:latin typeface="Roboto"/>
              </a:rPr>
              <a:t>Added a bottom navigation bar to shift between home page, profile, and library</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DDD7D0"/>
        </a:solidFill>
      </p:bgPr>
    </p:bg>
    <p:spTree>
      <p:nvGrpSpPr>
        <p:cNvPr id="1" name=""/>
        <p:cNvGrpSpPr/>
        <p:nvPr/>
      </p:nvGrpSpPr>
      <p:grpSpPr>
        <a:xfrm>
          <a:off x="0" y="0"/>
          <a:ext cx="0" cy="0"/>
          <a:chOff x="0" y="0"/>
          <a:chExt cx="0" cy="0"/>
        </a:xfrm>
      </p:grpSpPr>
      <p:sp>
        <p:nvSpPr>
          <p:cNvPr name="Freeform 2" id="2"/>
          <p:cNvSpPr/>
          <p:nvPr/>
        </p:nvSpPr>
        <p:spPr>
          <a:xfrm flipH="false" flipV="false" rot="0">
            <a:off x="678165" y="-3322335"/>
            <a:ext cx="16931670" cy="16931670"/>
          </a:xfrm>
          <a:custGeom>
            <a:avLst/>
            <a:gdLst/>
            <a:ahLst/>
            <a:cxnLst/>
            <a:rect r="r" b="b" t="t" l="l"/>
            <a:pathLst>
              <a:path h="16931670" w="16931670">
                <a:moveTo>
                  <a:pt x="0" y="0"/>
                </a:moveTo>
                <a:lnTo>
                  <a:pt x="16931670" y="0"/>
                </a:lnTo>
                <a:lnTo>
                  <a:pt x="16931670" y="16931670"/>
                </a:lnTo>
                <a:lnTo>
                  <a:pt x="0" y="169316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652503" y="3306763"/>
            <a:ext cx="10982994" cy="3873499"/>
          </a:xfrm>
          <a:prstGeom prst="rect">
            <a:avLst/>
          </a:prstGeom>
        </p:spPr>
        <p:txBody>
          <a:bodyPr anchor="t" rtlCol="false" tIns="0" lIns="0" bIns="0" rIns="0">
            <a:spAutoFit/>
          </a:bodyPr>
          <a:lstStyle/>
          <a:p>
            <a:pPr algn="ctr">
              <a:lnSpc>
                <a:spcPts val="9999"/>
              </a:lnSpc>
            </a:pPr>
            <a:r>
              <a:rPr lang="en-US" sz="9999">
                <a:solidFill>
                  <a:srgbClr val="EDEBE6"/>
                </a:solidFill>
                <a:latin typeface="Roboto"/>
              </a:rPr>
              <a:t>06.</a:t>
            </a:r>
          </a:p>
          <a:p>
            <a:pPr algn="ctr">
              <a:lnSpc>
                <a:spcPts val="9999"/>
              </a:lnSpc>
            </a:pPr>
            <a:r>
              <a:rPr lang="en-US" sz="9999">
                <a:solidFill>
                  <a:srgbClr val="EDEBE6"/>
                </a:solidFill>
                <a:latin typeface="Roboto"/>
              </a:rPr>
              <a:t>revised interface sketches</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FDFC1"/>
        </a:solidFill>
      </p:bgPr>
    </p:bg>
    <p:spTree>
      <p:nvGrpSpPr>
        <p:cNvPr id="1" name=""/>
        <p:cNvGrpSpPr/>
        <p:nvPr/>
      </p:nvGrpSpPr>
      <p:grpSpPr>
        <a:xfrm>
          <a:off x="0" y="0"/>
          <a:ext cx="0" cy="0"/>
          <a:chOff x="0" y="0"/>
          <a:chExt cx="0" cy="0"/>
        </a:xfrm>
      </p:grpSpPr>
      <p:sp>
        <p:nvSpPr>
          <p:cNvPr name="Freeform 2" id="2"/>
          <p:cNvSpPr/>
          <p:nvPr/>
        </p:nvSpPr>
        <p:spPr>
          <a:xfrm flipH="true" flipV="false" rot="0">
            <a:off x="8894643" y="-819718"/>
            <a:ext cx="11579485" cy="11926436"/>
          </a:xfrm>
          <a:custGeom>
            <a:avLst/>
            <a:gdLst/>
            <a:ahLst/>
            <a:cxnLst/>
            <a:rect r="r" b="b" t="t" l="l"/>
            <a:pathLst>
              <a:path h="11926436" w="11579485">
                <a:moveTo>
                  <a:pt x="11579485" y="0"/>
                </a:moveTo>
                <a:lnTo>
                  <a:pt x="0" y="0"/>
                </a:lnTo>
                <a:lnTo>
                  <a:pt x="0" y="11926436"/>
                </a:lnTo>
                <a:lnTo>
                  <a:pt x="11579485" y="11926436"/>
                </a:lnTo>
                <a:lnTo>
                  <a:pt x="11579485"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854872" y="3269611"/>
            <a:ext cx="3697668" cy="6119039"/>
          </a:xfrm>
          <a:custGeom>
            <a:avLst/>
            <a:gdLst/>
            <a:ahLst/>
            <a:cxnLst/>
            <a:rect r="r" b="b" t="t" l="l"/>
            <a:pathLst>
              <a:path h="6119039" w="3697668">
                <a:moveTo>
                  <a:pt x="0" y="0"/>
                </a:moveTo>
                <a:lnTo>
                  <a:pt x="3697669" y="0"/>
                </a:lnTo>
                <a:lnTo>
                  <a:pt x="3697669" y="6119039"/>
                </a:lnTo>
                <a:lnTo>
                  <a:pt x="0" y="6119039"/>
                </a:lnTo>
                <a:lnTo>
                  <a:pt x="0" y="0"/>
                </a:lnTo>
                <a:close/>
              </a:path>
            </a:pathLst>
          </a:custGeom>
          <a:blipFill>
            <a:blip r:embed="rId4"/>
            <a:stretch>
              <a:fillRect l="0" t="-6096" r="0" b="0"/>
            </a:stretch>
          </a:blipFill>
        </p:spPr>
      </p:sp>
      <p:sp>
        <p:nvSpPr>
          <p:cNvPr name="Freeform 4" id="4"/>
          <p:cNvSpPr/>
          <p:nvPr/>
        </p:nvSpPr>
        <p:spPr>
          <a:xfrm flipH="false" flipV="false" rot="0">
            <a:off x="11041312" y="3269611"/>
            <a:ext cx="3643073" cy="5858339"/>
          </a:xfrm>
          <a:custGeom>
            <a:avLst/>
            <a:gdLst/>
            <a:ahLst/>
            <a:cxnLst/>
            <a:rect r="r" b="b" t="t" l="l"/>
            <a:pathLst>
              <a:path h="5858339" w="3643073">
                <a:moveTo>
                  <a:pt x="0" y="0"/>
                </a:moveTo>
                <a:lnTo>
                  <a:pt x="3643073" y="0"/>
                </a:lnTo>
                <a:lnTo>
                  <a:pt x="3643073" y="5858339"/>
                </a:lnTo>
                <a:lnTo>
                  <a:pt x="0" y="5858339"/>
                </a:lnTo>
                <a:lnTo>
                  <a:pt x="0" y="0"/>
                </a:lnTo>
                <a:close/>
              </a:path>
            </a:pathLst>
          </a:custGeom>
          <a:blipFill>
            <a:blip r:embed="rId5"/>
            <a:stretch>
              <a:fillRect l="0" t="0" r="0" b="0"/>
            </a:stretch>
          </a:blipFill>
        </p:spPr>
      </p:sp>
      <p:sp>
        <p:nvSpPr>
          <p:cNvPr name="Freeform 5" id="5"/>
          <p:cNvSpPr/>
          <p:nvPr/>
        </p:nvSpPr>
        <p:spPr>
          <a:xfrm flipH="false" flipV="false" rot="0">
            <a:off x="11539418" y="4844647"/>
            <a:ext cx="2622924" cy="1285233"/>
          </a:xfrm>
          <a:custGeom>
            <a:avLst/>
            <a:gdLst/>
            <a:ahLst/>
            <a:cxnLst/>
            <a:rect r="r" b="b" t="t" l="l"/>
            <a:pathLst>
              <a:path h="1285233" w="2622924">
                <a:moveTo>
                  <a:pt x="0" y="0"/>
                </a:moveTo>
                <a:lnTo>
                  <a:pt x="2622924" y="0"/>
                </a:lnTo>
                <a:lnTo>
                  <a:pt x="2622924" y="1285232"/>
                </a:lnTo>
                <a:lnTo>
                  <a:pt x="0" y="128523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510385" y="1009650"/>
            <a:ext cx="17267230" cy="1076325"/>
          </a:xfrm>
          <a:prstGeom prst="rect">
            <a:avLst/>
          </a:prstGeom>
        </p:spPr>
        <p:txBody>
          <a:bodyPr anchor="t" rtlCol="false" tIns="0" lIns="0" bIns="0" rIns="0">
            <a:spAutoFit/>
          </a:bodyPr>
          <a:lstStyle/>
          <a:p>
            <a:pPr algn="ctr" marL="0" indent="0" lvl="0">
              <a:lnSpc>
                <a:spcPts val="8400"/>
              </a:lnSpc>
            </a:pPr>
            <a:r>
              <a:rPr lang="en-US" sz="7000">
                <a:solidFill>
                  <a:srgbClr val="0A404E"/>
                </a:solidFill>
                <a:latin typeface="Roboto Bold"/>
              </a:rPr>
              <a:t>major design change #1</a:t>
            </a:r>
          </a:p>
        </p:txBody>
      </p:sp>
      <p:sp>
        <p:nvSpPr>
          <p:cNvPr name="TextBox 7" id="7"/>
          <p:cNvSpPr txBox="true"/>
          <p:nvPr/>
        </p:nvSpPr>
        <p:spPr>
          <a:xfrm rot="0">
            <a:off x="3899700" y="2492875"/>
            <a:ext cx="1608013" cy="576387"/>
          </a:xfrm>
          <a:prstGeom prst="rect">
            <a:avLst/>
          </a:prstGeom>
        </p:spPr>
        <p:txBody>
          <a:bodyPr anchor="t" rtlCol="false" tIns="0" lIns="0" bIns="0" rIns="0">
            <a:spAutoFit/>
          </a:bodyPr>
          <a:lstStyle/>
          <a:p>
            <a:pPr algn="ctr">
              <a:lnSpc>
                <a:spcPts val="4317"/>
              </a:lnSpc>
              <a:spcBef>
                <a:spcPct val="0"/>
              </a:spcBef>
            </a:pPr>
            <a:r>
              <a:rPr lang="en-US" sz="4317">
                <a:solidFill>
                  <a:srgbClr val="0A404E"/>
                </a:solidFill>
                <a:latin typeface="Roboto Bold"/>
              </a:rPr>
              <a:t>before</a:t>
            </a:r>
          </a:p>
        </p:txBody>
      </p:sp>
      <p:sp>
        <p:nvSpPr>
          <p:cNvPr name="TextBox 8" id="8"/>
          <p:cNvSpPr txBox="true"/>
          <p:nvPr/>
        </p:nvSpPr>
        <p:spPr>
          <a:xfrm rot="0">
            <a:off x="12303263" y="2492875"/>
            <a:ext cx="1143744" cy="576387"/>
          </a:xfrm>
          <a:prstGeom prst="rect">
            <a:avLst/>
          </a:prstGeom>
        </p:spPr>
        <p:txBody>
          <a:bodyPr anchor="t" rtlCol="false" tIns="0" lIns="0" bIns="0" rIns="0">
            <a:spAutoFit/>
          </a:bodyPr>
          <a:lstStyle/>
          <a:p>
            <a:pPr algn="ctr">
              <a:lnSpc>
                <a:spcPts val="4317"/>
              </a:lnSpc>
              <a:spcBef>
                <a:spcPct val="0"/>
              </a:spcBef>
            </a:pPr>
            <a:r>
              <a:rPr lang="en-US" sz="4317">
                <a:solidFill>
                  <a:srgbClr val="0A404E"/>
                </a:solidFill>
                <a:latin typeface="Roboto"/>
              </a:rPr>
              <a:t>after</a:t>
            </a:r>
          </a:p>
        </p:txBody>
      </p:sp>
      <p:sp>
        <p:nvSpPr>
          <p:cNvPr name="Freeform 9" id="9"/>
          <p:cNvSpPr/>
          <p:nvPr/>
        </p:nvSpPr>
        <p:spPr>
          <a:xfrm flipH="false" flipV="false" rot="0">
            <a:off x="11539418" y="8034879"/>
            <a:ext cx="2762797" cy="1353771"/>
          </a:xfrm>
          <a:custGeom>
            <a:avLst/>
            <a:gdLst/>
            <a:ahLst/>
            <a:cxnLst/>
            <a:rect r="r" b="b" t="t" l="l"/>
            <a:pathLst>
              <a:path h="1353771" w="2762797">
                <a:moveTo>
                  <a:pt x="0" y="0"/>
                </a:moveTo>
                <a:lnTo>
                  <a:pt x="2762798" y="0"/>
                </a:lnTo>
                <a:lnTo>
                  <a:pt x="2762798" y="1353771"/>
                </a:lnTo>
                <a:lnTo>
                  <a:pt x="0" y="135377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1390671" y="4623553"/>
            <a:ext cx="853911" cy="389597"/>
          </a:xfrm>
          <a:custGeom>
            <a:avLst/>
            <a:gdLst/>
            <a:ahLst/>
            <a:cxnLst/>
            <a:rect r="r" b="b" t="t" l="l"/>
            <a:pathLst>
              <a:path h="389597" w="853911">
                <a:moveTo>
                  <a:pt x="0" y="0"/>
                </a:moveTo>
                <a:lnTo>
                  <a:pt x="853912" y="0"/>
                </a:lnTo>
                <a:lnTo>
                  <a:pt x="853912" y="389597"/>
                </a:lnTo>
                <a:lnTo>
                  <a:pt x="0" y="38959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1" id="11"/>
          <p:cNvSpPr txBox="true"/>
          <p:nvPr/>
        </p:nvSpPr>
        <p:spPr>
          <a:xfrm rot="0">
            <a:off x="3268408" y="9636300"/>
            <a:ext cx="2870597" cy="330200"/>
          </a:xfrm>
          <a:prstGeom prst="rect">
            <a:avLst/>
          </a:prstGeom>
        </p:spPr>
        <p:txBody>
          <a:bodyPr anchor="t" rtlCol="false" tIns="0" lIns="0" bIns="0" rIns="0">
            <a:spAutoFit/>
          </a:bodyPr>
          <a:lstStyle/>
          <a:p>
            <a:pPr algn="ctr">
              <a:lnSpc>
                <a:spcPts val="2499"/>
              </a:lnSpc>
              <a:spcBef>
                <a:spcPct val="0"/>
              </a:spcBef>
            </a:pPr>
            <a:r>
              <a:rPr lang="en-US" sz="2499">
                <a:solidFill>
                  <a:srgbClr val="0A404E"/>
                </a:solidFill>
                <a:latin typeface="Roboto"/>
              </a:rPr>
              <a:t>[original home page]</a:t>
            </a:r>
          </a:p>
        </p:txBody>
      </p:sp>
      <p:sp>
        <p:nvSpPr>
          <p:cNvPr name="TextBox 12" id="12"/>
          <p:cNvSpPr txBox="true"/>
          <p:nvPr/>
        </p:nvSpPr>
        <p:spPr>
          <a:xfrm rot="0">
            <a:off x="11553520" y="9505950"/>
            <a:ext cx="2842394" cy="330200"/>
          </a:xfrm>
          <a:prstGeom prst="rect">
            <a:avLst/>
          </a:prstGeom>
        </p:spPr>
        <p:txBody>
          <a:bodyPr anchor="t" rtlCol="false" tIns="0" lIns="0" bIns="0" rIns="0">
            <a:spAutoFit/>
          </a:bodyPr>
          <a:lstStyle/>
          <a:p>
            <a:pPr algn="ctr">
              <a:lnSpc>
                <a:spcPts val="2499"/>
              </a:lnSpc>
              <a:spcBef>
                <a:spcPct val="0"/>
              </a:spcBef>
            </a:pPr>
            <a:r>
              <a:rPr lang="en-US" sz="2499">
                <a:solidFill>
                  <a:srgbClr val="0A404E"/>
                </a:solidFill>
                <a:latin typeface="Roboto"/>
              </a:rPr>
              <a:t>[revised home page]</a:t>
            </a:r>
          </a:p>
        </p:txBody>
      </p:sp>
    </p:spTree>
  </p:cSld>
  <p:clrMapOvr>
    <a:masterClrMapping/>
  </p:clrMapOvr>
</p:sld>
</file>

<file path=ppt/slides/slide18.xml><?xml version="1.0" encoding="utf-8"?>
<p:sld xmlns:p="http://schemas.openxmlformats.org/presentationml/2006/main" xmlns:a="http://schemas.openxmlformats.org/drawingml/2006/main">
  <p:cSld>
    <p:bg>
      <p:bgPr>
        <a:solidFill>
          <a:srgbClr val="FFDFC1"/>
        </a:solidFill>
      </p:bgPr>
    </p:bg>
    <p:spTree>
      <p:nvGrpSpPr>
        <p:cNvPr id="1" name=""/>
        <p:cNvGrpSpPr/>
        <p:nvPr/>
      </p:nvGrpSpPr>
      <p:grpSpPr>
        <a:xfrm>
          <a:off x="0" y="0"/>
          <a:ext cx="0" cy="0"/>
          <a:chOff x="0" y="0"/>
          <a:chExt cx="0" cy="0"/>
        </a:xfrm>
      </p:grpSpPr>
      <p:grpSp>
        <p:nvGrpSpPr>
          <p:cNvPr name="Group 2" id="2"/>
          <p:cNvGrpSpPr/>
          <p:nvPr/>
        </p:nvGrpSpPr>
        <p:grpSpPr>
          <a:xfrm rot="0">
            <a:off x="1232633" y="2912141"/>
            <a:ext cx="10110751" cy="2875454"/>
            <a:chOff x="0" y="0"/>
            <a:chExt cx="2659303" cy="756294"/>
          </a:xfrm>
        </p:grpSpPr>
        <p:sp>
          <p:nvSpPr>
            <p:cNvPr name="Freeform 3" id="3"/>
            <p:cNvSpPr/>
            <p:nvPr/>
          </p:nvSpPr>
          <p:spPr>
            <a:xfrm flipH="false" flipV="false" rot="0">
              <a:off x="0" y="0"/>
              <a:ext cx="2659314" cy="756294"/>
            </a:xfrm>
            <a:custGeom>
              <a:avLst/>
              <a:gdLst/>
              <a:ahLst/>
              <a:cxnLst/>
              <a:rect r="r" b="b" t="t" l="l"/>
              <a:pathLst>
                <a:path h="756294" w="2659314">
                  <a:moveTo>
                    <a:pt x="2345418" y="0"/>
                  </a:moveTo>
                  <a:lnTo>
                    <a:pt x="282407" y="0"/>
                  </a:lnTo>
                  <a:cubicBezTo>
                    <a:pt x="126426" y="0"/>
                    <a:pt x="0" y="123512"/>
                    <a:pt x="0" y="300421"/>
                  </a:cubicBezTo>
                  <a:cubicBezTo>
                    <a:pt x="0" y="431263"/>
                    <a:pt x="66279" y="526404"/>
                    <a:pt x="162037" y="570545"/>
                  </a:cubicBezTo>
                  <a:lnTo>
                    <a:pt x="162037" y="756294"/>
                  </a:lnTo>
                  <a:lnTo>
                    <a:pt x="353844" y="596827"/>
                  </a:lnTo>
                  <a:lnTo>
                    <a:pt x="2345418" y="596827"/>
                  </a:lnTo>
                  <a:cubicBezTo>
                    <a:pt x="2532866" y="596827"/>
                    <a:pt x="2659303" y="473314"/>
                    <a:pt x="2659303" y="300404"/>
                  </a:cubicBezTo>
                  <a:cubicBezTo>
                    <a:pt x="2659314" y="123512"/>
                    <a:pt x="2532866" y="0"/>
                    <a:pt x="2345418" y="0"/>
                  </a:cubicBezTo>
                  <a:close/>
                </a:path>
              </a:pathLst>
            </a:custGeom>
            <a:solidFill>
              <a:srgbClr val="40C5C4"/>
            </a:solidFill>
          </p:spPr>
        </p:sp>
        <p:sp>
          <p:nvSpPr>
            <p:cNvPr name="TextBox 4" id="4"/>
            <p:cNvSpPr txBox="true"/>
            <p:nvPr/>
          </p:nvSpPr>
          <p:spPr>
            <a:xfrm>
              <a:off x="0" y="-9525"/>
              <a:ext cx="2659303" cy="575319"/>
            </a:xfrm>
            <a:prstGeom prst="rect">
              <a:avLst/>
            </a:prstGeom>
          </p:spPr>
          <p:txBody>
            <a:bodyPr anchor="ctr" rtlCol="false" tIns="50800" lIns="50800" bIns="50800" rIns="50800"/>
            <a:lstStyle/>
            <a:p>
              <a:pPr algn="ctr">
                <a:lnSpc>
                  <a:spcPts val="3499"/>
                </a:lnSpc>
              </a:pPr>
            </a:p>
          </p:txBody>
        </p:sp>
      </p:grpSp>
      <p:grpSp>
        <p:nvGrpSpPr>
          <p:cNvPr name="Group 5" id="5"/>
          <p:cNvGrpSpPr/>
          <p:nvPr/>
        </p:nvGrpSpPr>
        <p:grpSpPr>
          <a:xfrm rot="0">
            <a:off x="923088" y="7075199"/>
            <a:ext cx="11569494" cy="3010296"/>
            <a:chOff x="0" y="0"/>
            <a:chExt cx="3042978" cy="791760"/>
          </a:xfrm>
        </p:grpSpPr>
        <p:sp>
          <p:nvSpPr>
            <p:cNvPr name="Freeform 6" id="6"/>
            <p:cNvSpPr/>
            <p:nvPr/>
          </p:nvSpPr>
          <p:spPr>
            <a:xfrm flipH="false" flipV="false" rot="0">
              <a:off x="0" y="0"/>
              <a:ext cx="3042989" cy="791760"/>
            </a:xfrm>
            <a:custGeom>
              <a:avLst/>
              <a:gdLst/>
              <a:ahLst/>
              <a:cxnLst/>
              <a:rect r="r" b="b" t="t" l="l"/>
              <a:pathLst>
                <a:path h="791760" w="3042989">
                  <a:moveTo>
                    <a:pt x="2722556" y="0"/>
                  </a:moveTo>
                  <a:lnTo>
                    <a:pt x="282407" y="0"/>
                  </a:lnTo>
                  <a:cubicBezTo>
                    <a:pt x="126426" y="0"/>
                    <a:pt x="0" y="123512"/>
                    <a:pt x="0" y="319729"/>
                  </a:cubicBezTo>
                  <a:cubicBezTo>
                    <a:pt x="0" y="466729"/>
                    <a:pt x="66279" y="561870"/>
                    <a:pt x="162037" y="606011"/>
                  </a:cubicBezTo>
                  <a:lnTo>
                    <a:pt x="162037" y="791760"/>
                  </a:lnTo>
                  <a:lnTo>
                    <a:pt x="353844" y="632292"/>
                  </a:lnTo>
                  <a:lnTo>
                    <a:pt x="2722556" y="632292"/>
                  </a:lnTo>
                  <a:cubicBezTo>
                    <a:pt x="2916540" y="632292"/>
                    <a:pt x="3042978" y="508780"/>
                    <a:pt x="3042978" y="319706"/>
                  </a:cubicBezTo>
                  <a:cubicBezTo>
                    <a:pt x="3042989" y="123512"/>
                    <a:pt x="2916540" y="0"/>
                    <a:pt x="2722556" y="0"/>
                  </a:cubicBezTo>
                  <a:close/>
                </a:path>
              </a:pathLst>
            </a:custGeom>
            <a:solidFill>
              <a:srgbClr val="FF974D"/>
            </a:solidFill>
          </p:spPr>
        </p:sp>
        <p:sp>
          <p:nvSpPr>
            <p:cNvPr name="TextBox 7" id="7"/>
            <p:cNvSpPr txBox="true"/>
            <p:nvPr/>
          </p:nvSpPr>
          <p:spPr>
            <a:xfrm>
              <a:off x="0" y="-9525"/>
              <a:ext cx="3042978" cy="610785"/>
            </a:xfrm>
            <a:prstGeom prst="rect">
              <a:avLst/>
            </a:prstGeom>
          </p:spPr>
          <p:txBody>
            <a:bodyPr anchor="ctr" rtlCol="false" tIns="50800" lIns="50800" bIns="50800" rIns="50800"/>
            <a:lstStyle/>
            <a:p>
              <a:pPr algn="ctr">
                <a:lnSpc>
                  <a:spcPts val="3499"/>
                </a:lnSpc>
              </a:pPr>
            </a:p>
          </p:txBody>
        </p:sp>
      </p:grpSp>
      <p:grpSp>
        <p:nvGrpSpPr>
          <p:cNvPr name="Group 8" id="8"/>
          <p:cNvGrpSpPr/>
          <p:nvPr/>
        </p:nvGrpSpPr>
        <p:grpSpPr>
          <a:xfrm rot="0">
            <a:off x="5617030" y="4979188"/>
            <a:ext cx="11981525" cy="2724072"/>
            <a:chOff x="0" y="0"/>
            <a:chExt cx="3107726" cy="706560"/>
          </a:xfrm>
        </p:grpSpPr>
        <p:sp>
          <p:nvSpPr>
            <p:cNvPr name="Freeform 9" id="9"/>
            <p:cNvSpPr/>
            <p:nvPr/>
          </p:nvSpPr>
          <p:spPr>
            <a:xfrm flipH="false" flipV="false" rot="0">
              <a:off x="0" y="0"/>
              <a:ext cx="3107725" cy="706560"/>
            </a:xfrm>
            <a:custGeom>
              <a:avLst/>
              <a:gdLst/>
              <a:ahLst/>
              <a:cxnLst/>
              <a:rect r="r" b="b" t="t" l="l"/>
              <a:pathLst>
                <a:path h="706560" w="3107725">
                  <a:moveTo>
                    <a:pt x="3107725" y="0"/>
                  </a:moveTo>
                  <a:lnTo>
                    <a:pt x="0" y="0"/>
                  </a:lnTo>
                  <a:lnTo>
                    <a:pt x="0" y="518600"/>
                  </a:lnTo>
                  <a:lnTo>
                    <a:pt x="157480" y="518600"/>
                  </a:lnTo>
                  <a:lnTo>
                    <a:pt x="157480" y="706560"/>
                  </a:lnTo>
                  <a:lnTo>
                    <a:pt x="463550" y="518600"/>
                  </a:lnTo>
                  <a:lnTo>
                    <a:pt x="3107725" y="518600"/>
                  </a:lnTo>
                  <a:lnTo>
                    <a:pt x="3107725" y="0"/>
                  </a:lnTo>
                  <a:close/>
                </a:path>
              </a:pathLst>
            </a:custGeom>
            <a:solidFill>
              <a:srgbClr val="D16B2C"/>
            </a:solidFill>
          </p:spPr>
        </p:sp>
        <p:sp>
          <p:nvSpPr>
            <p:cNvPr name="TextBox 10" id="10"/>
            <p:cNvSpPr txBox="true"/>
            <p:nvPr/>
          </p:nvSpPr>
          <p:spPr>
            <a:xfrm>
              <a:off x="0" y="-47625"/>
              <a:ext cx="3107726" cy="563685"/>
            </a:xfrm>
            <a:prstGeom prst="rect">
              <a:avLst/>
            </a:prstGeom>
          </p:spPr>
          <p:txBody>
            <a:bodyPr anchor="ctr" rtlCol="false" tIns="50800" lIns="50800" bIns="50800" rIns="50800"/>
            <a:lstStyle/>
            <a:p>
              <a:pPr algn="ctr">
                <a:lnSpc>
                  <a:spcPts val="3499"/>
                </a:lnSpc>
              </a:pPr>
            </a:p>
          </p:txBody>
        </p:sp>
      </p:grpSp>
      <p:sp>
        <p:nvSpPr>
          <p:cNvPr name="TextBox 11" id="11"/>
          <p:cNvSpPr txBox="true"/>
          <p:nvPr/>
        </p:nvSpPr>
        <p:spPr>
          <a:xfrm rot="0">
            <a:off x="1989107" y="3203483"/>
            <a:ext cx="8832492" cy="2687534"/>
          </a:xfrm>
          <a:prstGeom prst="rect">
            <a:avLst/>
          </a:prstGeom>
        </p:spPr>
        <p:txBody>
          <a:bodyPr anchor="t" rtlCol="false" tIns="0" lIns="0" bIns="0" rIns="0">
            <a:spAutoFit/>
          </a:bodyPr>
          <a:lstStyle/>
          <a:p>
            <a:pPr>
              <a:lnSpc>
                <a:spcPts val="3994"/>
              </a:lnSpc>
            </a:pPr>
            <a:r>
              <a:rPr lang="en-US" sz="2852">
                <a:solidFill>
                  <a:srgbClr val="FDF2F2"/>
                </a:solidFill>
                <a:latin typeface="Roboto"/>
              </a:rPr>
              <a:t>“I wasn't sure what the plus and user icons below the bottle meant initially. Are they for adding recipients or something else?"</a:t>
            </a:r>
          </a:p>
          <a:p>
            <a:pPr>
              <a:lnSpc>
                <a:spcPts val="4659"/>
              </a:lnSpc>
            </a:pPr>
          </a:p>
          <a:p>
            <a:pPr>
              <a:lnSpc>
                <a:spcPts val="4659"/>
              </a:lnSpc>
            </a:pPr>
          </a:p>
        </p:txBody>
      </p:sp>
      <p:sp>
        <p:nvSpPr>
          <p:cNvPr name="TextBox 12" id="12"/>
          <p:cNvSpPr txBox="true"/>
          <p:nvPr/>
        </p:nvSpPr>
        <p:spPr>
          <a:xfrm rot="0">
            <a:off x="510385" y="1009650"/>
            <a:ext cx="17267230" cy="1076325"/>
          </a:xfrm>
          <a:prstGeom prst="rect">
            <a:avLst/>
          </a:prstGeom>
        </p:spPr>
        <p:txBody>
          <a:bodyPr anchor="t" rtlCol="false" tIns="0" lIns="0" bIns="0" rIns="0">
            <a:spAutoFit/>
          </a:bodyPr>
          <a:lstStyle/>
          <a:p>
            <a:pPr algn="ctr" marL="0" indent="0" lvl="0">
              <a:lnSpc>
                <a:spcPts val="8400"/>
              </a:lnSpc>
            </a:pPr>
            <a:r>
              <a:rPr lang="en-US" sz="7000">
                <a:solidFill>
                  <a:srgbClr val="0A404E"/>
                </a:solidFill>
                <a:latin typeface="Roboto Bold"/>
              </a:rPr>
              <a:t>major design change #1</a:t>
            </a:r>
          </a:p>
        </p:txBody>
      </p:sp>
      <p:sp>
        <p:nvSpPr>
          <p:cNvPr name="TextBox 13" id="13"/>
          <p:cNvSpPr txBox="true"/>
          <p:nvPr/>
        </p:nvSpPr>
        <p:spPr>
          <a:xfrm rot="0">
            <a:off x="863408" y="1959881"/>
            <a:ext cx="2251397" cy="576387"/>
          </a:xfrm>
          <a:prstGeom prst="rect">
            <a:avLst/>
          </a:prstGeom>
        </p:spPr>
        <p:txBody>
          <a:bodyPr anchor="t" rtlCol="false" tIns="0" lIns="0" bIns="0" rIns="0">
            <a:spAutoFit/>
          </a:bodyPr>
          <a:lstStyle/>
          <a:p>
            <a:pPr algn="ctr">
              <a:lnSpc>
                <a:spcPts val="4317"/>
              </a:lnSpc>
              <a:spcBef>
                <a:spcPct val="0"/>
              </a:spcBef>
            </a:pPr>
            <a:r>
              <a:rPr lang="en-US" sz="4317">
                <a:solidFill>
                  <a:srgbClr val="0A404E"/>
                </a:solidFill>
                <a:latin typeface="Roboto"/>
              </a:rPr>
              <a:t>feedback</a:t>
            </a:r>
          </a:p>
        </p:txBody>
      </p:sp>
      <p:sp>
        <p:nvSpPr>
          <p:cNvPr name="TextBox 14" id="14"/>
          <p:cNvSpPr txBox="true"/>
          <p:nvPr/>
        </p:nvSpPr>
        <p:spPr>
          <a:xfrm rot="0">
            <a:off x="5926819" y="5451504"/>
            <a:ext cx="11850796" cy="2500602"/>
          </a:xfrm>
          <a:prstGeom prst="rect">
            <a:avLst/>
          </a:prstGeom>
        </p:spPr>
        <p:txBody>
          <a:bodyPr anchor="t" rtlCol="false" tIns="0" lIns="0" bIns="0" rIns="0">
            <a:spAutoFit/>
          </a:bodyPr>
          <a:lstStyle/>
          <a:p>
            <a:pPr>
              <a:lnSpc>
                <a:spcPts val="4975"/>
              </a:lnSpc>
              <a:spcBef>
                <a:spcPct val="0"/>
              </a:spcBef>
            </a:pPr>
            <a:r>
              <a:rPr lang="en-US" sz="3553">
                <a:solidFill>
                  <a:srgbClr val="FFFFFF"/>
                </a:solidFill>
                <a:latin typeface="Roboto"/>
              </a:rPr>
              <a:t>Users were confused whether they had to manually send the bottle or if it auto-sent</a:t>
            </a:r>
          </a:p>
          <a:p>
            <a:pPr>
              <a:lnSpc>
                <a:spcPts val="4975"/>
              </a:lnSpc>
              <a:spcBef>
                <a:spcPct val="0"/>
              </a:spcBef>
            </a:pPr>
          </a:p>
          <a:p>
            <a:pPr>
              <a:lnSpc>
                <a:spcPts val="4975"/>
              </a:lnSpc>
              <a:spcBef>
                <a:spcPct val="0"/>
              </a:spcBef>
            </a:pPr>
          </a:p>
        </p:txBody>
      </p:sp>
      <p:sp>
        <p:nvSpPr>
          <p:cNvPr name="TextBox 15" id="15"/>
          <p:cNvSpPr txBox="true"/>
          <p:nvPr/>
        </p:nvSpPr>
        <p:spPr>
          <a:xfrm rot="0">
            <a:off x="1467323" y="7672797"/>
            <a:ext cx="11025259" cy="1008735"/>
          </a:xfrm>
          <a:prstGeom prst="rect">
            <a:avLst/>
          </a:prstGeom>
        </p:spPr>
        <p:txBody>
          <a:bodyPr anchor="t" rtlCol="false" tIns="0" lIns="0" bIns="0" rIns="0">
            <a:spAutoFit/>
          </a:bodyPr>
          <a:lstStyle/>
          <a:p>
            <a:pPr>
              <a:lnSpc>
                <a:spcPts val="3994"/>
              </a:lnSpc>
              <a:spcBef>
                <a:spcPct val="0"/>
              </a:spcBef>
            </a:pPr>
            <a:r>
              <a:rPr lang="en-US" sz="2852">
                <a:solidFill>
                  <a:srgbClr val="FFFFFF"/>
                </a:solidFill>
                <a:latin typeface="Roboto"/>
              </a:rPr>
              <a:t>Users were confused about the navigation of the app--switching between different tabs, or if the entirety of the app was one screen</a:t>
            </a:r>
          </a:p>
        </p:txBody>
      </p:sp>
    </p:spTree>
  </p:cSld>
  <p:clrMapOvr>
    <a:masterClrMapping/>
  </p:clrMapOvr>
</p:sld>
</file>

<file path=ppt/slides/slide19.xml><?xml version="1.0" encoding="utf-8"?>
<p:sld xmlns:p="http://schemas.openxmlformats.org/presentationml/2006/main" xmlns:a="http://schemas.openxmlformats.org/drawingml/2006/main">
  <p:cSld>
    <p:bg>
      <p:bgPr>
        <a:solidFill>
          <a:srgbClr val="FFDFC1"/>
        </a:solidFill>
      </p:bgPr>
    </p:bg>
    <p:spTree>
      <p:nvGrpSpPr>
        <p:cNvPr id="1" name=""/>
        <p:cNvGrpSpPr/>
        <p:nvPr/>
      </p:nvGrpSpPr>
      <p:grpSpPr>
        <a:xfrm>
          <a:off x="0" y="0"/>
          <a:ext cx="0" cy="0"/>
          <a:chOff x="0" y="0"/>
          <a:chExt cx="0" cy="0"/>
        </a:xfrm>
      </p:grpSpPr>
      <p:sp>
        <p:nvSpPr>
          <p:cNvPr name="TextBox 2" id="2"/>
          <p:cNvSpPr txBox="true"/>
          <p:nvPr/>
        </p:nvSpPr>
        <p:spPr>
          <a:xfrm rot="0">
            <a:off x="510385" y="1009650"/>
            <a:ext cx="17267230" cy="1076325"/>
          </a:xfrm>
          <a:prstGeom prst="rect">
            <a:avLst/>
          </a:prstGeom>
        </p:spPr>
        <p:txBody>
          <a:bodyPr anchor="t" rtlCol="false" tIns="0" lIns="0" bIns="0" rIns="0">
            <a:spAutoFit/>
          </a:bodyPr>
          <a:lstStyle/>
          <a:p>
            <a:pPr algn="ctr" marL="0" indent="0" lvl="0">
              <a:lnSpc>
                <a:spcPts val="8400"/>
              </a:lnSpc>
            </a:pPr>
            <a:r>
              <a:rPr lang="en-US" sz="7000">
                <a:solidFill>
                  <a:srgbClr val="0A404E"/>
                </a:solidFill>
                <a:latin typeface="Roboto Bold"/>
              </a:rPr>
              <a:t>major design change #1</a:t>
            </a:r>
          </a:p>
        </p:txBody>
      </p:sp>
      <p:sp>
        <p:nvSpPr>
          <p:cNvPr name="TextBox 3" id="3"/>
          <p:cNvSpPr txBox="true"/>
          <p:nvPr/>
        </p:nvSpPr>
        <p:spPr>
          <a:xfrm rot="0">
            <a:off x="1028700" y="2710868"/>
            <a:ext cx="5506641" cy="576387"/>
          </a:xfrm>
          <a:prstGeom prst="rect">
            <a:avLst/>
          </a:prstGeom>
        </p:spPr>
        <p:txBody>
          <a:bodyPr anchor="t" rtlCol="false" tIns="0" lIns="0" bIns="0" rIns="0">
            <a:spAutoFit/>
          </a:bodyPr>
          <a:lstStyle/>
          <a:p>
            <a:pPr algn="ctr">
              <a:lnSpc>
                <a:spcPts val="4317"/>
              </a:lnSpc>
              <a:spcBef>
                <a:spcPct val="0"/>
              </a:spcBef>
            </a:pPr>
            <a:r>
              <a:rPr lang="en-US" sz="4317">
                <a:solidFill>
                  <a:srgbClr val="0A404E"/>
                </a:solidFill>
                <a:latin typeface="Roboto"/>
              </a:rPr>
              <a:t>usability goal progress</a:t>
            </a:r>
          </a:p>
        </p:txBody>
      </p:sp>
      <p:sp>
        <p:nvSpPr>
          <p:cNvPr name="TextBox 4" id="4"/>
          <p:cNvSpPr txBox="true"/>
          <p:nvPr/>
        </p:nvSpPr>
        <p:spPr>
          <a:xfrm rot="0">
            <a:off x="1028700" y="3479974"/>
            <a:ext cx="16510600" cy="6176645"/>
          </a:xfrm>
          <a:prstGeom prst="rect">
            <a:avLst/>
          </a:prstGeom>
        </p:spPr>
        <p:txBody>
          <a:bodyPr anchor="t" rtlCol="false" tIns="0" lIns="0" bIns="0" rIns="0">
            <a:spAutoFit/>
          </a:bodyPr>
          <a:lstStyle/>
          <a:p>
            <a:pPr>
              <a:lnSpc>
                <a:spcPts val="4480"/>
              </a:lnSpc>
            </a:pPr>
            <a:r>
              <a:rPr lang="en-US" sz="3200">
                <a:solidFill>
                  <a:srgbClr val="D16B2C"/>
                </a:solidFill>
                <a:latin typeface="Roboto Bold"/>
              </a:rPr>
              <a:t>Changes</a:t>
            </a:r>
            <a:r>
              <a:rPr lang="en-US" sz="3200">
                <a:solidFill>
                  <a:srgbClr val="D16B2C"/>
                </a:solidFill>
                <a:latin typeface="Roboto"/>
              </a:rPr>
              <a:t>:</a:t>
            </a:r>
          </a:p>
          <a:p>
            <a:pPr marL="690881" indent="-345440" lvl="1">
              <a:lnSpc>
                <a:spcPts val="4480"/>
              </a:lnSpc>
              <a:buFont typeface="Arial"/>
              <a:buChar char="•"/>
            </a:pPr>
            <a:r>
              <a:rPr lang="en-US" sz="3200">
                <a:solidFill>
                  <a:srgbClr val="000000"/>
                </a:solidFill>
                <a:latin typeface="Roboto"/>
              </a:rPr>
              <a:t>The countdown timer has been enlarged and now includes the text "until sent to”</a:t>
            </a:r>
          </a:p>
          <a:p>
            <a:pPr marL="690881" indent="-345440" lvl="1">
              <a:lnSpc>
                <a:spcPts val="4480"/>
              </a:lnSpc>
              <a:buFont typeface="Arial"/>
              <a:buChar char="•"/>
            </a:pPr>
            <a:r>
              <a:rPr lang="en-US" sz="3200">
                <a:solidFill>
                  <a:srgbClr val="000000"/>
                </a:solidFill>
                <a:latin typeface="Roboto"/>
              </a:rPr>
              <a:t>Added app navigation bar</a:t>
            </a:r>
          </a:p>
          <a:p>
            <a:pPr marL="690881" indent="-345440" lvl="1">
              <a:lnSpc>
                <a:spcPts val="4480"/>
              </a:lnSpc>
              <a:buFont typeface="Arial"/>
              <a:buChar char="•"/>
            </a:pPr>
            <a:r>
              <a:rPr lang="en-US" sz="3200">
                <a:solidFill>
                  <a:srgbClr val="000000"/>
                </a:solidFill>
                <a:latin typeface="Roboto"/>
              </a:rPr>
              <a:t>The "Change time" button appears more prominently</a:t>
            </a:r>
          </a:p>
          <a:p>
            <a:pPr>
              <a:lnSpc>
                <a:spcPts val="4480"/>
              </a:lnSpc>
            </a:pPr>
          </a:p>
          <a:p>
            <a:pPr>
              <a:lnSpc>
                <a:spcPts val="4480"/>
              </a:lnSpc>
            </a:pPr>
            <a:r>
              <a:rPr lang="en-US" sz="3200">
                <a:solidFill>
                  <a:srgbClr val="D16B2C"/>
                </a:solidFill>
                <a:latin typeface="Roboto Bold"/>
              </a:rPr>
              <a:t>Rationale:</a:t>
            </a:r>
          </a:p>
          <a:p>
            <a:pPr marL="690881" indent="-345440" lvl="1">
              <a:lnSpc>
                <a:spcPts val="4480"/>
              </a:lnSpc>
              <a:buFont typeface="Arial"/>
              <a:buChar char="•"/>
            </a:pPr>
            <a:r>
              <a:rPr lang="en-US" sz="3200">
                <a:solidFill>
                  <a:srgbClr val="000000"/>
                </a:solidFill>
                <a:latin typeface="Roboto"/>
              </a:rPr>
              <a:t>Increasing the visibility and understanding of the timer aligns with the goal of completeness by ensuring users are aware of the core functionality</a:t>
            </a:r>
          </a:p>
          <a:p>
            <a:pPr marL="690881" indent="-345440" lvl="1">
              <a:lnSpc>
                <a:spcPts val="4480"/>
              </a:lnSpc>
              <a:buFont typeface="Arial"/>
              <a:buChar char="•"/>
            </a:pPr>
            <a:r>
              <a:rPr lang="en-US" sz="3200">
                <a:solidFill>
                  <a:srgbClr val="000000"/>
                </a:solidFill>
                <a:latin typeface="Roboto"/>
              </a:rPr>
              <a:t>Emphasizing the "Change time" feature stems from user feedback or testing, indicating that users need to know this option is available and important to them.</a:t>
            </a:r>
          </a:p>
          <a:p>
            <a:pPr>
              <a:lnSpc>
                <a:spcPts val="4480"/>
              </a:lnSpc>
            </a:pP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FDFC1"/>
        </a:solidFill>
      </p:bgPr>
    </p:bg>
    <p:spTree>
      <p:nvGrpSpPr>
        <p:cNvPr id="1" name=""/>
        <p:cNvGrpSpPr/>
        <p:nvPr/>
      </p:nvGrpSpPr>
      <p:grpSpPr>
        <a:xfrm>
          <a:off x="0" y="0"/>
          <a:ext cx="0" cy="0"/>
          <a:chOff x="0" y="0"/>
          <a:chExt cx="0" cy="0"/>
        </a:xfrm>
      </p:grpSpPr>
      <p:sp>
        <p:nvSpPr>
          <p:cNvPr name="Freeform 2" id="2"/>
          <p:cNvSpPr/>
          <p:nvPr/>
        </p:nvSpPr>
        <p:spPr>
          <a:xfrm flipH="true" flipV="false" rot="0">
            <a:off x="8894643" y="-819718"/>
            <a:ext cx="11579485" cy="11926436"/>
          </a:xfrm>
          <a:custGeom>
            <a:avLst/>
            <a:gdLst/>
            <a:ahLst/>
            <a:cxnLst/>
            <a:rect r="r" b="b" t="t" l="l"/>
            <a:pathLst>
              <a:path h="11926436" w="11579485">
                <a:moveTo>
                  <a:pt x="11579485" y="0"/>
                </a:moveTo>
                <a:lnTo>
                  <a:pt x="0" y="0"/>
                </a:lnTo>
                <a:lnTo>
                  <a:pt x="0" y="11926436"/>
                </a:lnTo>
                <a:lnTo>
                  <a:pt x="11579485" y="11926436"/>
                </a:lnTo>
                <a:lnTo>
                  <a:pt x="11579485"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936942" y="3269611"/>
            <a:ext cx="3674170" cy="5988689"/>
          </a:xfrm>
          <a:custGeom>
            <a:avLst/>
            <a:gdLst/>
            <a:ahLst/>
            <a:cxnLst/>
            <a:rect r="r" b="b" t="t" l="l"/>
            <a:pathLst>
              <a:path h="5988689" w="3674170">
                <a:moveTo>
                  <a:pt x="0" y="0"/>
                </a:moveTo>
                <a:lnTo>
                  <a:pt x="3674170" y="0"/>
                </a:lnTo>
                <a:lnTo>
                  <a:pt x="3674170" y="5988689"/>
                </a:lnTo>
                <a:lnTo>
                  <a:pt x="0" y="5988689"/>
                </a:lnTo>
                <a:lnTo>
                  <a:pt x="0" y="0"/>
                </a:lnTo>
                <a:close/>
              </a:path>
            </a:pathLst>
          </a:custGeom>
          <a:blipFill>
            <a:blip r:embed="rId4"/>
            <a:stretch>
              <a:fillRect l="0" t="0" r="0" b="0"/>
            </a:stretch>
          </a:blipFill>
        </p:spPr>
      </p:sp>
      <p:sp>
        <p:nvSpPr>
          <p:cNvPr name="Freeform 4" id="4"/>
          <p:cNvSpPr/>
          <p:nvPr/>
        </p:nvSpPr>
        <p:spPr>
          <a:xfrm flipH="false" flipV="false" rot="0">
            <a:off x="10974392" y="3269611"/>
            <a:ext cx="3608624" cy="5988689"/>
          </a:xfrm>
          <a:custGeom>
            <a:avLst/>
            <a:gdLst/>
            <a:ahLst/>
            <a:cxnLst/>
            <a:rect r="r" b="b" t="t" l="l"/>
            <a:pathLst>
              <a:path h="5988689" w="3608624">
                <a:moveTo>
                  <a:pt x="0" y="0"/>
                </a:moveTo>
                <a:lnTo>
                  <a:pt x="3608624" y="0"/>
                </a:lnTo>
                <a:lnTo>
                  <a:pt x="3608624" y="5988689"/>
                </a:lnTo>
                <a:lnTo>
                  <a:pt x="0" y="5988689"/>
                </a:lnTo>
                <a:lnTo>
                  <a:pt x="0" y="0"/>
                </a:lnTo>
                <a:close/>
              </a:path>
            </a:pathLst>
          </a:custGeom>
          <a:blipFill>
            <a:blip r:embed="rId5"/>
            <a:stretch>
              <a:fillRect l="0" t="0" r="0" b="0"/>
            </a:stretch>
          </a:blipFill>
        </p:spPr>
      </p:sp>
      <p:grpSp>
        <p:nvGrpSpPr>
          <p:cNvPr name="Group 5" id="5"/>
          <p:cNvGrpSpPr/>
          <p:nvPr/>
        </p:nvGrpSpPr>
        <p:grpSpPr>
          <a:xfrm rot="0">
            <a:off x="11235654" y="3927365"/>
            <a:ext cx="3124561" cy="1374605"/>
            <a:chOff x="0" y="0"/>
            <a:chExt cx="822930" cy="362036"/>
          </a:xfrm>
        </p:grpSpPr>
        <p:sp>
          <p:nvSpPr>
            <p:cNvPr name="Freeform 6" id="6"/>
            <p:cNvSpPr/>
            <p:nvPr/>
          </p:nvSpPr>
          <p:spPr>
            <a:xfrm flipH="false" flipV="false" rot="0">
              <a:off x="0" y="0"/>
              <a:ext cx="822930" cy="362036"/>
            </a:xfrm>
            <a:custGeom>
              <a:avLst/>
              <a:gdLst/>
              <a:ahLst/>
              <a:cxnLst/>
              <a:rect r="r" b="b" t="t" l="l"/>
              <a:pathLst>
                <a:path h="362036" w="822930">
                  <a:moveTo>
                    <a:pt x="0" y="0"/>
                  </a:moveTo>
                  <a:lnTo>
                    <a:pt x="822930" y="0"/>
                  </a:lnTo>
                  <a:lnTo>
                    <a:pt x="822930" y="362036"/>
                  </a:lnTo>
                  <a:lnTo>
                    <a:pt x="0" y="362036"/>
                  </a:lnTo>
                  <a:close/>
                </a:path>
              </a:pathLst>
            </a:custGeom>
            <a:solidFill>
              <a:srgbClr val="FFFFFF"/>
            </a:solidFill>
          </p:spPr>
        </p:sp>
        <p:sp>
          <p:nvSpPr>
            <p:cNvPr name="TextBox 7" id="7"/>
            <p:cNvSpPr txBox="true"/>
            <p:nvPr/>
          </p:nvSpPr>
          <p:spPr>
            <a:xfrm>
              <a:off x="0" y="47625"/>
              <a:ext cx="822930" cy="314411"/>
            </a:xfrm>
            <a:prstGeom prst="rect">
              <a:avLst/>
            </a:prstGeom>
          </p:spPr>
          <p:txBody>
            <a:bodyPr anchor="ctr" rtlCol="false" tIns="50800" lIns="50800" bIns="50800" rIns="50800"/>
            <a:lstStyle/>
            <a:p>
              <a:pPr algn="ctr">
                <a:lnSpc>
                  <a:spcPts val="2499"/>
                </a:lnSpc>
              </a:pPr>
            </a:p>
          </p:txBody>
        </p:sp>
      </p:grpSp>
      <p:sp>
        <p:nvSpPr>
          <p:cNvPr name="Freeform 8" id="8"/>
          <p:cNvSpPr/>
          <p:nvPr/>
        </p:nvSpPr>
        <p:spPr>
          <a:xfrm flipH="false" flipV="false" rot="0">
            <a:off x="11298347" y="4557097"/>
            <a:ext cx="2960715" cy="1884092"/>
          </a:xfrm>
          <a:custGeom>
            <a:avLst/>
            <a:gdLst/>
            <a:ahLst/>
            <a:cxnLst/>
            <a:rect r="r" b="b" t="t" l="l"/>
            <a:pathLst>
              <a:path h="1884092" w="2960715">
                <a:moveTo>
                  <a:pt x="0" y="0"/>
                </a:moveTo>
                <a:lnTo>
                  <a:pt x="2960715" y="0"/>
                </a:lnTo>
                <a:lnTo>
                  <a:pt x="2960715" y="1884092"/>
                </a:lnTo>
                <a:lnTo>
                  <a:pt x="0" y="1884092"/>
                </a:lnTo>
                <a:lnTo>
                  <a:pt x="0" y="0"/>
                </a:lnTo>
                <a:close/>
              </a:path>
            </a:pathLst>
          </a:custGeom>
          <a:blipFill>
            <a:blip r:embed="rId6"/>
            <a:stretch>
              <a:fillRect l="0" t="0" r="0" b="0"/>
            </a:stretch>
          </a:blipFill>
        </p:spPr>
      </p:sp>
      <p:grpSp>
        <p:nvGrpSpPr>
          <p:cNvPr name="Group 9" id="9"/>
          <p:cNvGrpSpPr/>
          <p:nvPr/>
        </p:nvGrpSpPr>
        <p:grpSpPr>
          <a:xfrm rot="0">
            <a:off x="11298347" y="6441189"/>
            <a:ext cx="2467937" cy="546014"/>
            <a:chOff x="0" y="0"/>
            <a:chExt cx="649992" cy="143806"/>
          </a:xfrm>
        </p:grpSpPr>
        <p:sp>
          <p:nvSpPr>
            <p:cNvPr name="Freeform 10" id="10"/>
            <p:cNvSpPr/>
            <p:nvPr/>
          </p:nvSpPr>
          <p:spPr>
            <a:xfrm flipH="false" flipV="false" rot="0">
              <a:off x="0" y="0"/>
              <a:ext cx="649992" cy="143806"/>
            </a:xfrm>
            <a:custGeom>
              <a:avLst/>
              <a:gdLst/>
              <a:ahLst/>
              <a:cxnLst/>
              <a:rect r="r" b="b" t="t" l="l"/>
              <a:pathLst>
                <a:path h="143806" w="649992">
                  <a:moveTo>
                    <a:pt x="0" y="0"/>
                  </a:moveTo>
                  <a:lnTo>
                    <a:pt x="649992" y="0"/>
                  </a:lnTo>
                  <a:lnTo>
                    <a:pt x="649992" y="143806"/>
                  </a:lnTo>
                  <a:lnTo>
                    <a:pt x="0" y="143806"/>
                  </a:lnTo>
                  <a:close/>
                </a:path>
              </a:pathLst>
            </a:custGeom>
            <a:solidFill>
              <a:srgbClr val="FFFFFF"/>
            </a:solidFill>
          </p:spPr>
        </p:sp>
        <p:sp>
          <p:nvSpPr>
            <p:cNvPr name="TextBox 11" id="11"/>
            <p:cNvSpPr txBox="true"/>
            <p:nvPr/>
          </p:nvSpPr>
          <p:spPr>
            <a:xfrm>
              <a:off x="0" y="47625"/>
              <a:ext cx="649992" cy="96181"/>
            </a:xfrm>
            <a:prstGeom prst="rect">
              <a:avLst/>
            </a:prstGeom>
          </p:spPr>
          <p:txBody>
            <a:bodyPr anchor="ctr" rtlCol="false" tIns="50800" lIns="50800" bIns="50800" rIns="50800"/>
            <a:lstStyle/>
            <a:p>
              <a:pPr algn="ctr">
                <a:lnSpc>
                  <a:spcPts val="2499"/>
                </a:lnSpc>
              </a:pPr>
            </a:p>
          </p:txBody>
        </p:sp>
      </p:grpSp>
      <p:sp>
        <p:nvSpPr>
          <p:cNvPr name="Freeform 12" id="12"/>
          <p:cNvSpPr/>
          <p:nvPr/>
        </p:nvSpPr>
        <p:spPr>
          <a:xfrm flipH="false" flipV="false" rot="0">
            <a:off x="2808836" y="3927365"/>
            <a:ext cx="2833489" cy="1388410"/>
          </a:xfrm>
          <a:custGeom>
            <a:avLst/>
            <a:gdLst/>
            <a:ahLst/>
            <a:cxnLst/>
            <a:rect r="r" b="b" t="t" l="l"/>
            <a:pathLst>
              <a:path h="1388410" w="2833489">
                <a:moveTo>
                  <a:pt x="0" y="0"/>
                </a:moveTo>
                <a:lnTo>
                  <a:pt x="2833489" y="0"/>
                </a:lnTo>
                <a:lnTo>
                  <a:pt x="2833489" y="1388410"/>
                </a:lnTo>
                <a:lnTo>
                  <a:pt x="0" y="138841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3" id="13"/>
          <p:cNvSpPr txBox="true"/>
          <p:nvPr/>
        </p:nvSpPr>
        <p:spPr>
          <a:xfrm rot="0">
            <a:off x="510385" y="1009650"/>
            <a:ext cx="17267230" cy="1076325"/>
          </a:xfrm>
          <a:prstGeom prst="rect">
            <a:avLst/>
          </a:prstGeom>
        </p:spPr>
        <p:txBody>
          <a:bodyPr anchor="t" rtlCol="false" tIns="0" lIns="0" bIns="0" rIns="0">
            <a:spAutoFit/>
          </a:bodyPr>
          <a:lstStyle/>
          <a:p>
            <a:pPr algn="ctr" marL="0" indent="0" lvl="0">
              <a:lnSpc>
                <a:spcPts val="8400"/>
              </a:lnSpc>
            </a:pPr>
            <a:r>
              <a:rPr lang="en-US" sz="7000">
                <a:solidFill>
                  <a:srgbClr val="0A404E"/>
                </a:solidFill>
                <a:latin typeface="Roboto Bold"/>
              </a:rPr>
              <a:t>major design change #2</a:t>
            </a:r>
          </a:p>
        </p:txBody>
      </p:sp>
      <p:sp>
        <p:nvSpPr>
          <p:cNvPr name="TextBox 14" id="14"/>
          <p:cNvSpPr txBox="true"/>
          <p:nvPr/>
        </p:nvSpPr>
        <p:spPr>
          <a:xfrm rot="0">
            <a:off x="3899700" y="2492875"/>
            <a:ext cx="1608013" cy="576387"/>
          </a:xfrm>
          <a:prstGeom prst="rect">
            <a:avLst/>
          </a:prstGeom>
        </p:spPr>
        <p:txBody>
          <a:bodyPr anchor="t" rtlCol="false" tIns="0" lIns="0" bIns="0" rIns="0">
            <a:spAutoFit/>
          </a:bodyPr>
          <a:lstStyle/>
          <a:p>
            <a:pPr algn="ctr">
              <a:lnSpc>
                <a:spcPts val="4317"/>
              </a:lnSpc>
              <a:spcBef>
                <a:spcPct val="0"/>
              </a:spcBef>
            </a:pPr>
            <a:r>
              <a:rPr lang="en-US" sz="4317">
                <a:solidFill>
                  <a:srgbClr val="0A404E"/>
                </a:solidFill>
                <a:latin typeface="Roboto Bold"/>
              </a:rPr>
              <a:t>before</a:t>
            </a:r>
          </a:p>
        </p:txBody>
      </p:sp>
      <p:sp>
        <p:nvSpPr>
          <p:cNvPr name="TextBox 15" id="15"/>
          <p:cNvSpPr txBox="true"/>
          <p:nvPr/>
        </p:nvSpPr>
        <p:spPr>
          <a:xfrm rot="0">
            <a:off x="12303263" y="2492875"/>
            <a:ext cx="1143744" cy="576387"/>
          </a:xfrm>
          <a:prstGeom prst="rect">
            <a:avLst/>
          </a:prstGeom>
        </p:spPr>
        <p:txBody>
          <a:bodyPr anchor="t" rtlCol="false" tIns="0" lIns="0" bIns="0" rIns="0">
            <a:spAutoFit/>
          </a:bodyPr>
          <a:lstStyle/>
          <a:p>
            <a:pPr algn="ctr">
              <a:lnSpc>
                <a:spcPts val="4317"/>
              </a:lnSpc>
              <a:spcBef>
                <a:spcPct val="0"/>
              </a:spcBef>
            </a:pPr>
            <a:r>
              <a:rPr lang="en-US" sz="4317">
                <a:solidFill>
                  <a:srgbClr val="0A404E"/>
                </a:solidFill>
                <a:latin typeface="Roboto"/>
              </a:rPr>
              <a:t>after</a:t>
            </a:r>
          </a:p>
        </p:txBody>
      </p:sp>
      <p:sp>
        <p:nvSpPr>
          <p:cNvPr name="TextBox 16" id="16"/>
          <p:cNvSpPr txBox="true"/>
          <p:nvPr/>
        </p:nvSpPr>
        <p:spPr>
          <a:xfrm rot="0">
            <a:off x="3251367" y="9636300"/>
            <a:ext cx="2904679" cy="330200"/>
          </a:xfrm>
          <a:prstGeom prst="rect">
            <a:avLst/>
          </a:prstGeom>
        </p:spPr>
        <p:txBody>
          <a:bodyPr anchor="t" rtlCol="false" tIns="0" lIns="0" bIns="0" rIns="0">
            <a:spAutoFit/>
          </a:bodyPr>
          <a:lstStyle/>
          <a:p>
            <a:pPr algn="ctr">
              <a:lnSpc>
                <a:spcPts val="2499"/>
              </a:lnSpc>
              <a:spcBef>
                <a:spcPct val="0"/>
              </a:spcBef>
            </a:pPr>
            <a:r>
              <a:rPr lang="en-US" sz="2499">
                <a:solidFill>
                  <a:srgbClr val="0A404E"/>
                </a:solidFill>
                <a:latin typeface="Roboto"/>
              </a:rPr>
              <a:t>[change time button]</a:t>
            </a:r>
          </a:p>
        </p:txBody>
      </p:sp>
      <p:sp>
        <p:nvSpPr>
          <p:cNvPr name="TextBox 17" id="17"/>
          <p:cNvSpPr txBox="true"/>
          <p:nvPr/>
        </p:nvSpPr>
        <p:spPr>
          <a:xfrm rot="0">
            <a:off x="10974392" y="9505950"/>
            <a:ext cx="4000649" cy="330200"/>
          </a:xfrm>
          <a:prstGeom prst="rect">
            <a:avLst/>
          </a:prstGeom>
        </p:spPr>
        <p:txBody>
          <a:bodyPr anchor="t" rtlCol="false" tIns="0" lIns="0" bIns="0" rIns="0">
            <a:spAutoFit/>
          </a:bodyPr>
          <a:lstStyle/>
          <a:p>
            <a:pPr algn="ctr">
              <a:lnSpc>
                <a:spcPts val="2499"/>
              </a:lnSpc>
              <a:spcBef>
                <a:spcPct val="0"/>
              </a:spcBef>
            </a:pPr>
            <a:r>
              <a:rPr lang="en-US" sz="2499">
                <a:solidFill>
                  <a:srgbClr val="0A404E"/>
                </a:solidFill>
                <a:latin typeface="Roboto"/>
              </a:rPr>
              <a:t>[revised change time button]</a:t>
            </a:r>
          </a:p>
        </p:txBody>
      </p:sp>
      <p:sp>
        <p:nvSpPr>
          <p:cNvPr name="Freeform 18" id="18"/>
          <p:cNvSpPr/>
          <p:nvPr/>
        </p:nvSpPr>
        <p:spPr>
          <a:xfrm flipH="false" flipV="false" rot="-10800000">
            <a:off x="14257430" y="5143500"/>
            <a:ext cx="853911" cy="389597"/>
          </a:xfrm>
          <a:custGeom>
            <a:avLst/>
            <a:gdLst/>
            <a:ahLst/>
            <a:cxnLst/>
            <a:rect r="r" b="b" t="t" l="l"/>
            <a:pathLst>
              <a:path h="389597" w="853911">
                <a:moveTo>
                  <a:pt x="0" y="0"/>
                </a:moveTo>
                <a:lnTo>
                  <a:pt x="853911" y="0"/>
                </a:lnTo>
                <a:lnTo>
                  <a:pt x="853911" y="389597"/>
                </a:lnTo>
                <a:lnTo>
                  <a:pt x="0" y="38959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p:cSld>
    <p:bg>
      <p:bgPr>
        <a:solidFill>
          <a:srgbClr val="FFDFC1"/>
        </a:solidFill>
      </p:bgPr>
    </p:bg>
    <p:spTree>
      <p:nvGrpSpPr>
        <p:cNvPr id="1" name=""/>
        <p:cNvGrpSpPr/>
        <p:nvPr/>
      </p:nvGrpSpPr>
      <p:grpSpPr>
        <a:xfrm>
          <a:off x="0" y="0"/>
          <a:ext cx="0" cy="0"/>
          <a:chOff x="0" y="0"/>
          <a:chExt cx="0" cy="0"/>
        </a:xfrm>
      </p:grpSpPr>
      <p:grpSp>
        <p:nvGrpSpPr>
          <p:cNvPr name="Group 2" id="2"/>
          <p:cNvGrpSpPr/>
          <p:nvPr/>
        </p:nvGrpSpPr>
        <p:grpSpPr>
          <a:xfrm rot="0">
            <a:off x="1467323" y="3083591"/>
            <a:ext cx="9876061" cy="2704004"/>
            <a:chOff x="0" y="0"/>
            <a:chExt cx="2597576" cy="711200"/>
          </a:xfrm>
        </p:grpSpPr>
        <p:sp>
          <p:nvSpPr>
            <p:cNvPr name="Freeform 3" id="3"/>
            <p:cNvSpPr/>
            <p:nvPr/>
          </p:nvSpPr>
          <p:spPr>
            <a:xfrm flipH="false" flipV="false" rot="0">
              <a:off x="0" y="0"/>
              <a:ext cx="2597587" cy="711200"/>
            </a:xfrm>
            <a:custGeom>
              <a:avLst/>
              <a:gdLst/>
              <a:ahLst/>
              <a:cxnLst/>
              <a:rect r="r" b="b" t="t" l="l"/>
              <a:pathLst>
                <a:path h="711200" w="2597587">
                  <a:moveTo>
                    <a:pt x="2284742" y="0"/>
                  </a:moveTo>
                  <a:lnTo>
                    <a:pt x="282407" y="0"/>
                  </a:lnTo>
                  <a:cubicBezTo>
                    <a:pt x="126426" y="0"/>
                    <a:pt x="0" y="123512"/>
                    <a:pt x="0" y="275871"/>
                  </a:cubicBezTo>
                  <a:cubicBezTo>
                    <a:pt x="0" y="386169"/>
                    <a:pt x="66279" y="481310"/>
                    <a:pt x="162037" y="525451"/>
                  </a:cubicBezTo>
                  <a:lnTo>
                    <a:pt x="162037" y="711200"/>
                  </a:lnTo>
                  <a:lnTo>
                    <a:pt x="353844" y="551732"/>
                  </a:lnTo>
                  <a:lnTo>
                    <a:pt x="2284742" y="551732"/>
                  </a:lnTo>
                  <a:cubicBezTo>
                    <a:pt x="2471138" y="551732"/>
                    <a:pt x="2597576" y="428220"/>
                    <a:pt x="2597576" y="275861"/>
                  </a:cubicBezTo>
                  <a:cubicBezTo>
                    <a:pt x="2597587" y="123512"/>
                    <a:pt x="2471138" y="0"/>
                    <a:pt x="2284742" y="0"/>
                  </a:cubicBezTo>
                  <a:close/>
                </a:path>
              </a:pathLst>
            </a:custGeom>
            <a:solidFill>
              <a:srgbClr val="40C5C4"/>
            </a:solidFill>
          </p:spPr>
        </p:sp>
        <p:sp>
          <p:nvSpPr>
            <p:cNvPr name="TextBox 4" id="4"/>
            <p:cNvSpPr txBox="true"/>
            <p:nvPr/>
          </p:nvSpPr>
          <p:spPr>
            <a:xfrm>
              <a:off x="0" y="-9525"/>
              <a:ext cx="2597576" cy="530225"/>
            </a:xfrm>
            <a:prstGeom prst="rect">
              <a:avLst/>
            </a:prstGeom>
          </p:spPr>
          <p:txBody>
            <a:bodyPr anchor="ctr" rtlCol="false" tIns="50800" lIns="50800" bIns="50800" rIns="50800"/>
            <a:lstStyle/>
            <a:p>
              <a:pPr algn="ctr">
                <a:lnSpc>
                  <a:spcPts val="3499"/>
                </a:lnSpc>
              </a:pPr>
            </a:p>
          </p:txBody>
        </p:sp>
      </p:grpSp>
      <p:grpSp>
        <p:nvGrpSpPr>
          <p:cNvPr name="Group 5" id="5"/>
          <p:cNvGrpSpPr/>
          <p:nvPr/>
        </p:nvGrpSpPr>
        <p:grpSpPr>
          <a:xfrm rot="0">
            <a:off x="510385" y="6669121"/>
            <a:ext cx="11569494" cy="2589179"/>
            <a:chOff x="0" y="0"/>
            <a:chExt cx="3042978" cy="680999"/>
          </a:xfrm>
        </p:grpSpPr>
        <p:sp>
          <p:nvSpPr>
            <p:cNvPr name="Freeform 6" id="6"/>
            <p:cNvSpPr/>
            <p:nvPr/>
          </p:nvSpPr>
          <p:spPr>
            <a:xfrm flipH="false" flipV="false" rot="0">
              <a:off x="0" y="0"/>
              <a:ext cx="3042989" cy="680999"/>
            </a:xfrm>
            <a:custGeom>
              <a:avLst/>
              <a:gdLst/>
              <a:ahLst/>
              <a:cxnLst/>
              <a:rect r="r" b="b" t="t" l="l"/>
              <a:pathLst>
                <a:path h="680999" w="3042989">
                  <a:moveTo>
                    <a:pt x="2722556" y="0"/>
                  </a:moveTo>
                  <a:lnTo>
                    <a:pt x="282407" y="0"/>
                  </a:lnTo>
                  <a:cubicBezTo>
                    <a:pt x="126426" y="0"/>
                    <a:pt x="0" y="123512"/>
                    <a:pt x="0" y="259429"/>
                  </a:cubicBezTo>
                  <a:cubicBezTo>
                    <a:pt x="0" y="355968"/>
                    <a:pt x="66279" y="451109"/>
                    <a:pt x="162037" y="495250"/>
                  </a:cubicBezTo>
                  <a:lnTo>
                    <a:pt x="162037" y="680999"/>
                  </a:lnTo>
                  <a:lnTo>
                    <a:pt x="353844" y="521531"/>
                  </a:lnTo>
                  <a:lnTo>
                    <a:pt x="2722556" y="521531"/>
                  </a:lnTo>
                  <a:cubicBezTo>
                    <a:pt x="2916540" y="521531"/>
                    <a:pt x="3042978" y="398019"/>
                    <a:pt x="3042978" y="259423"/>
                  </a:cubicBezTo>
                  <a:cubicBezTo>
                    <a:pt x="3042989" y="123512"/>
                    <a:pt x="2916540" y="0"/>
                    <a:pt x="2722556" y="0"/>
                  </a:cubicBezTo>
                  <a:close/>
                </a:path>
              </a:pathLst>
            </a:custGeom>
            <a:solidFill>
              <a:srgbClr val="FF974D"/>
            </a:solidFill>
          </p:spPr>
        </p:sp>
        <p:sp>
          <p:nvSpPr>
            <p:cNvPr name="TextBox 7" id="7"/>
            <p:cNvSpPr txBox="true"/>
            <p:nvPr/>
          </p:nvSpPr>
          <p:spPr>
            <a:xfrm>
              <a:off x="0" y="-9525"/>
              <a:ext cx="3042978" cy="500024"/>
            </a:xfrm>
            <a:prstGeom prst="rect">
              <a:avLst/>
            </a:prstGeom>
          </p:spPr>
          <p:txBody>
            <a:bodyPr anchor="ctr" rtlCol="false" tIns="50800" lIns="50800" bIns="50800" rIns="50800"/>
            <a:lstStyle/>
            <a:p>
              <a:pPr algn="ctr">
                <a:lnSpc>
                  <a:spcPts val="3499"/>
                </a:lnSpc>
              </a:pPr>
            </a:p>
          </p:txBody>
        </p:sp>
      </p:grpSp>
      <p:grpSp>
        <p:nvGrpSpPr>
          <p:cNvPr name="Group 8" id="8"/>
          <p:cNvGrpSpPr/>
          <p:nvPr/>
        </p:nvGrpSpPr>
        <p:grpSpPr>
          <a:xfrm rot="0">
            <a:off x="5052299" y="4817836"/>
            <a:ext cx="11981525" cy="2455153"/>
            <a:chOff x="0" y="0"/>
            <a:chExt cx="3107726" cy="636809"/>
          </a:xfrm>
        </p:grpSpPr>
        <p:sp>
          <p:nvSpPr>
            <p:cNvPr name="Freeform 9" id="9"/>
            <p:cNvSpPr/>
            <p:nvPr/>
          </p:nvSpPr>
          <p:spPr>
            <a:xfrm flipH="false" flipV="false" rot="0">
              <a:off x="0" y="0"/>
              <a:ext cx="3107725" cy="636809"/>
            </a:xfrm>
            <a:custGeom>
              <a:avLst/>
              <a:gdLst/>
              <a:ahLst/>
              <a:cxnLst/>
              <a:rect r="r" b="b" t="t" l="l"/>
              <a:pathLst>
                <a:path h="636809" w="3107725">
                  <a:moveTo>
                    <a:pt x="3107725" y="0"/>
                  </a:moveTo>
                  <a:lnTo>
                    <a:pt x="0" y="0"/>
                  </a:lnTo>
                  <a:lnTo>
                    <a:pt x="0" y="448849"/>
                  </a:lnTo>
                  <a:lnTo>
                    <a:pt x="157480" y="448849"/>
                  </a:lnTo>
                  <a:lnTo>
                    <a:pt x="157480" y="636809"/>
                  </a:lnTo>
                  <a:lnTo>
                    <a:pt x="463550" y="448849"/>
                  </a:lnTo>
                  <a:lnTo>
                    <a:pt x="3107725" y="448849"/>
                  </a:lnTo>
                  <a:lnTo>
                    <a:pt x="3107725" y="0"/>
                  </a:lnTo>
                  <a:close/>
                </a:path>
              </a:pathLst>
            </a:custGeom>
            <a:solidFill>
              <a:srgbClr val="D16B2C"/>
            </a:solidFill>
          </p:spPr>
        </p:sp>
        <p:sp>
          <p:nvSpPr>
            <p:cNvPr name="TextBox 10" id="10"/>
            <p:cNvSpPr txBox="true"/>
            <p:nvPr/>
          </p:nvSpPr>
          <p:spPr>
            <a:xfrm>
              <a:off x="0" y="-47625"/>
              <a:ext cx="3107726" cy="493934"/>
            </a:xfrm>
            <a:prstGeom prst="rect">
              <a:avLst/>
            </a:prstGeom>
          </p:spPr>
          <p:txBody>
            <a:bodyPr anchor="ctr" rtlCol="false" tIns="50800" lIns="50800" bIns="50800" rIns="50800"/>
            <a:lstStyle/>
            <a:p>
              <a:pPr algn="ctr">
                <a:lnSpc>
                  <a:spcPts val="3499"/>
                </a:lnSpc>
              </a:pPr>
            </a:p>
          </p:txBody>
        </p:sp>
      </p:grpSp>
      <p:sp>
        <p:nvSpPr>
          <p:cNvPr name="TextBox 11" id="11"/>
          <p:cNvSpPr txBox="true"/>
          <p:nvPr/>
        </p:nvSpPr>
        <p:spPr>
          <a:xfrm rot="0">
            <a:off x="1989107" y="3193958"/>
            <a:ext cx="8832492" cy="2346806"/>
          </a:xfrm>
          <a:prstGeom prst="rect">
            <a:avLst/>
          </a:prstGeom>
        </p:spPr>
        <p:txBody>
          <a:bodyPr anchor="t" rtlCol="false" tIns="0" lIns="0" bIns="0" rIns="0">
            <a:spAutoFit/>
          </a:bodyPr>
          <a:lstStyle/>
          <a:p>
            <a:pPr>
              <a:lnSpc>
                <a:spcPts val="4659"/>
              </a:lnSpc>
            </a:pPr>
            <a:r>
              <a:rPr lang="en-US" sz="3328">
                <a:solidFill>
                  <a:srgbClr val="FDF2F2"/>
                </a:solidFill>
                <a:latin typeface="Roboto"/>
              </a:rPr>
              <a:t>"I found it confusing to select a receiver in the same area where I'm supposed to change the time."</a:t>
            </a:r>
          </a:p>
          <a:p>
            <a:pPr>
              <a:lnSpc>
                <a:spcPts val="4659"/>
              </a:lnSpc>
            </a:pPr>
          </a:p>
        </p:txBody>
      </p:sp>
      <p:sp>
        <p:nvSpPr>
          <p:cNvPr name="TextBox 12" id="12"/>
          <p:cNvSpPr txBox="true"/>
          <p:nvPr/>
        </p:nvSpPr>
        <p:spPr>
          <a:xfrm rot="0">
            <a:off x="510385" y="1009650"/>
            <a:ext cx="17267230" cy="1076325"/>
          </a:xfrm>
          <a:prstGeom prst="rect">
            <a:avLst/>
          </a:prstGeom>
        </p:spPr>
        <p:txBody>
          <a:bodyPr anchor="t" rtlCol="false" tIns="0" lIns="0" bIns="0" rIns="0">
            <a:spAutoFit/>
          </a:bodyPr>
          <a:lstStyle/>
          <a:p>
            <a:pPr algn="ctr" marL="0" indent="0" lvl="0">
              <a:lnSpc>
                <a:spcPts val="8400"/>
              </a:lnSpc>
            </a:pPr>
            <a:r>
              <a:rPr lang="en-US" sz="7000">
                <a:solidFill>
                  <a:srgbClr val="0A404E"/>
                </a:solidFill>
                <a:latin typeface="Roboto Bold"/>
              </a:rPr>
              <a:t>major design change #2</a:t>
            </a:r>
          </a:p>
        </p:txBody>
      </p:sp>
      <p:sp>
        <p:nvSpPr>
          <p:cNvPr name="TextBox 13" id="13"/>
          <p:cNvSpPr txBox="true"/>
          <p:nvPr/>
        </p:nvSpPr>
        <p:spPr>
          <a:xfrm rot="0">
            <a:off x="510385" y="2335755"/>
            <a:ext cx="2251397" cy="576387"/>
          </a:xfrm>
          <a:prstGeom prst="rect">
            <a:avLst/>
          </a:prstGeom>
        </p:spPr>
        <p:txBody>
          <a:bodyPr anchor="t" rtlCol="false" tIns="0" lIns="0" bIns="0" rIns="0">
            <a:spAutoFit/>
          </a:bodyPr>
          <a:lstStyle/>
          <a:p>
            <a:pPr algn="ctr">
              <a:lnSpc>
                <a:spcPts val="4317"/>
              </a:lnSpc>
              <a:spcBef>
                <a:spcPct val="0"/>
              </a:spcBef>
            </a:pPr>
            <a:r>
              <a:rPr lang="en-US" sz="4317">
                <a:solidFill>
                  <a:srgbClr val="0A404E"/>
                </a:solidFill>
                <a:latin typeface="Roboto"/>
              </a:rPr>
              <a:t>feedback</a:t>
            </a:r>
          </a:p>
        </p:txBody>
      </p:sp>
      <p:sp>
        <p:nvSpPr>
          <p:cNvPr name="TextBox 14" id="14"/>
          <p:cNvSpPr txBox="true"/>
          <p:nvPr/>
        </p:nvSpPr>
        <p:spPr>
          <a:xfrm rot="0">
            <a:off x="5183028" y="5071346"/>
            <a:ext cx="11850796" cy="1871934"/>
          </a:xfrm>
          <a:prstGeom prst="rect">
            <a:avLst/>
          </a:prstGeom>
        </p:spPr>
        <p:txBody>
          <a:bodyPr anchor="t" rtlCol="false" tIns="0" lIns="0" bIns="0" rIns="0">
            <a:spAutoFit/>
          </a:bodyPr>
          <a:lstStyle/>
          <a:p>
            <a:pPr>
              <a:lnSpc>
                <a:spcPts val="4975"/>
              </a:lnSpc>
              <a:spcBef>
                <a:spcPct val="0"/>
              </a:spcBef>
            </a:pPr>
            <a:r>
              <a:rPr lang="en-US" sz="3553">
                <a:solidFill>
                  <a:srgbClr val="FFFFFF"/>
                </a:solidFill>
                <a:latin typeface="Roboto"/>
              </a:rPr>
              <a:t>"It's not immediately clear which part of the screen I should interact with to change the time."</a:t>
            </a:r>
          </a:p>
          <a:p>
            <a:pPr>
              <a:lnSpc>
                <a:spcPts val="4975"/>
              </a:lnSpc>
              <a:spcBef>
                <a:spcPct val="0"/>
              </a:spcBef>
            </a:pPr>
          </a:p>
        </p:txBody>
      </p:sp>
      <p:sp>
        <p:nvSpPr>
          <p:cNvPr name="TextBox 15" id="15"/>
          <p:cNvSpPr txBox="true"/>
          <p:nvPr/>
        </p:nvSpPr>
        <p:spPr>
          <a:xfrm rot="0">
            <a:off x="892723" y="7367666"/>
            <a:ext cx="11025259" cy="501472"/>
          </a:xfrm>
          <a:prstGeom prst="rect">
            <a:avLst/>
          </a:prstGeom>
        </p:spPr>
        <p:txBody>
          <a:bodyPr anchor="t" rtlCol="false" tIns="0" lIns="0" bIns="0" rIns="0">
            <a:spAutoFit/>
          </a:bodyPr>
          <a:lstStyle/>
          <a:p>
            <a:pPr>
              <a:lnSpc>
                <a:spcPts val="3994"/>
              </a:lnSpc>
              <a:spcBef>
                <a:spcPct val="0"/>
              </a:spcBef>
            </a:pPr>
            <a:r>
              <a:rPr lang="en-US" sz="2852">
                <a:solidFill>
                  <a:srgbClr val="FFFFFF"/>
                </a:solidFill>
                <a:latin typeface="Roboto"/>
              </a:rPr>
              <a:t>"The interface is cluttered; it's hard to focus on one action at a time."</a:t>
            </a:r>
          </a:p>
        </p:txBody>
      </p:sp>
      <p:grpSp>
        <p:nvGrpSpPr>
          <p:cNvPr name="Group 16" id="16"/>
          <p:cNvGrpSpPr/>
          <p:nvPr/>
        </p:nvGrpSpPr>
        <p:grpSpPr>
          <a:xfrm rot="0">
            <a:off x="5052299" y="8031063"/>
            <a:ext cx="12207001" cy="2107635"/>
            <a:chOff x="0" y="0"/>
            <a:chExt cx="3688269" cy="636809"/>
          </a:xfrm>
        </p:grpSpPr>
        <p:sp>
          <p:nvSpPr>
            <p:cNvPr name="Freeform 17" id="17"/>
            <p:cNvSpPr/>
            <p:nvPr/>
          </p:nvSpPr>
          <p:spPr>
            <a:xfrm flipH="false" flipV="false" rot="0">
              <a:off x="0" y="0"/>
              <a:ext cx="3688269" cy="636809"/>
            </a:xfrm>
            <a:custGeom>
              <a:avLst/>
              <a:gdLst/>
              <a:ahLst/>
              <a:cxnLst/>
              <a:rect r="r" b="b" t="t" l="l"/>
              <a:pathLst>
                <a:path h="636809" w="3688269">
                  <a:moveTo>
                    <a:pt x="3688269" y="0"/>
                  </a:moveTo>
                  <a:lnTo>
                    <a:pt x="0" y="0"/>
                  </a:lnTo>
                  <a:lnTo>
                    <a:pt x="0" y="448849"/>
                  </a:lnTo>
                  <a:lnTo>
                    <a:pt x="157480" y="448849"/>
                  </a:lnTo>
                  <a:lnTo>
                    <a:pt x="157480" y="636809"/>
                  </a:lnTo>
                  <a:lnTo>
                    <a:pt x="463550" y="448849"/>
                  </a:lnTo>
                  <a:lnTo>
                    <a:pt x="3688269" y="448849"/>
                  </a:lnTo>
                  <a:lnTo>
                    <a:pt x="3688269" y="0"/>
                  </a:lnTo>
                  <a:close/>
                </a:path>
              </a:pathLst>
            </a:custGeom>
            <a:solidFill>
              <a:srgbClr val="40C5C4"/>
            </a:solidFill>
          </p:spPr>
        </p:sp>
        <p:sp>
          <p:nvSpPr>
            <p:cNvPr name="TextBox 18" id="18"/>
            <p:cNvSpPr txBox="true"/>
            <p:nvPr/>
          </p:nvSpPr>
          <p:spPr>
            <a:xfrm>
              <a:off x="0" y="-47625"/>
              <a:ext cx="3688269" cy="493934"/>
            </a:xfrm>
            <a:prstGeom prst="rect">
              <a:avLst/>
            </a:prstGeom>
          </p:spPr>
          <p:txBody>
            <a:bodyPr anchor="ctr" rtlCol="false" tIns="50800" lIns="50800" bIns="50800" rIns="50800"/>
            <a:lstStyle/>
            <a:p>
              <a:pPr algn="ctr">
                <a:lnSpc>
                  <a:spcPts val="3499"/>
                </a:lnSpc>
              </a:pPr>
            </a:p>
          </p:txBody>
        </p:sp>
      </p:grpSp>
      <p:sp>
        <p:nvSpPr>
          <p:cNvPr name="TextBox 19" id="19"/>
          <p:cNvSpPr txBox="true"/>
          <p:nvPr/>
        </p:nvSpPr>
        <p:spPr>
          <a:xfrm rot="0">
            <a:off x="5305248" y="8015034"/>
            <a:ext cx="12076272" cy="1243266"/>
          </a:xfrm>
          <a:prstGeom prst="rect">
            <a:avLst/>
          </a:prstGeom>
        </p:spPr>
        <p:txBody>
          <a:bodyPr anchor="t" rtlCol="false" tIns="0" lIns="0" bIns="0" rIns="0">
            <a:spAutoFit/>
          </a:bodyPr>
          <a:lstStyle/>
          <a:p>
            <a:pPr>
              <a:lnSpc>
                <a:spcPts val="4975"/>
              </a:lnSpc>
              <a:spcBef>
                <a:spcPct val="0"/>
              </a:spcBef>
            </a:pPr>
            <a:r>
              <a:rPr lang="en-US" sz="3553">
                <a:solidFill>
                  <a:srgbClr val="FFFFFF"/>
                </a:solidFill>
                <a:latin typeface="Roboto"/>
              </a:rPr>
              <a:t>Users were confused about the process of typing in “AM/PM”</a:t>
            </a:r>
          </a:p>
        </p:txBody>
      </p:sp>
    </p:spTree>
  </p:cSld>
  <p:clrMapOvr>
    <a:masterClrMapping/>
  </p:clrMapOvr>
</p:sld>
</file>

<file path=ppt/slides/slide22.xml><?xml version="1.0" encoding="utf-8"?>
<p:sld xmlns:p="http://schemas.openxmlformats.org/presentationml/2006/main" xmlns:a="http://schemas.openxmlformats.org/drawingml/2006/main">
  <p:cSld>
    <p:bg>
      <p:bgPr>
        <a:solidFill>
          <a:srgbClr val="FFDFC1"/>
        </a:solidFill>
      </p:bgPr>
    </p:bg>
    <p:spTree>
      <p:nvGrpSpPr>
        <p:cNvPr id="1" name=""/>
        <p:cNvGrpSpPr/>
        <p:nvPr/>
      </p:nvGrpSpPr>
      <p:grpSpPr>
        <a:xfrm>
          <a:off x="0" y="0"/>
          <a:ext cx="0" cy="0"/>
          <a:chOff x="0" y="0"/>
          <a:chExt cx="0" cy="0"/>
        </a:xfrm>
      </p:grpSpPr>
      <p:sp>
        <p:nvSpPr>
          <p:cNvPr name="TextBox 2" id="2"/>
          <p:cNvSpPr txBox="true"/>
          <p:nvPr/>
        </p:nvSpPr>
        <p:spPr>
          <a:xfrm rot="0">
            <a:off x="510385" y="1009650"/>
            <a:ext cx="17267230" cy="1076325"/>
          </a:xfrm>
          <a:prstGeom prst="rect">
            <a:avLst/>
          </a:prstGeom>
        </p:spPr>
        <p:txBody>
          <a:bodyPr anchor="t" rtlCol="false" tIns="0" lIns="0" bIns="0" rIns="0">
            <a:spAutoFit/>
          </a:bodyPr>
          <a:lstStyle/>
          <a:p>
            <a:pPr algn="ctr" marL="0" indent="0" lvl="0">
              <a:lnSpc>
                <a:spcPts val="8400"/>
              </a:lnSpc>
            </a:pPr>
            <a:r>
              <a:rPr lang="en-US" sz="7000">
                <a:solidFill>
                  <a:srgbClr val="0A404E"/>
                </a:solidFill>
                <a:latin typeface="Roboto Bold"/>
              </a:rPr>
              <a:t>major design change #2</a:t>
            </a:r>
          </a:p>
        </p:txBody>
      </p:sp>
      <p:sp>
        <p:nvSpPr>
          <p:cNvPr name="TextBox 3" id="3"/>
          <p:cNvSpPr txBox="true"/>
          <p:nvPr/>
        </p:nvSpPr>
        <p:spPr>
          <a:xfrm rot="0">
            <a:off x="802484" y="2385307"/>
            <a:ext cx="5506641" cy="576387"/>
          </a:xfrm>
          <a:prstGeom prst="rect">
            <a:avLst/>
          </a:prstGeom>
        </p:spPr>
        <p:txBody>
          <a:bodyPr anchor="t" rtlCol="false" tIns="0" lIns="0" bIns="0" rIns="0">
            <a:spAutoFit/>
          </a:bodyPr>
          <a:lstStyle/>
          <a:p>
            <a:pPr algn="ctr">
              <a:lnSpc>
                <a:spcPts val="4317"/>
              </a:lnSpc>
              <a:spcBef>
                <a:spcPct val="0"/>
              </a:spcBef>
            </a:pPr>
            <a:r>
              <a:rPr lang="en-US" sz="4317">
                <a:solidFill>
                  <a:srgbClr val="0A404E"/>
                </a:solidFill>
                <a:latin typeface="Roboto"/>
              </a:rPr>
              <a:t>usability goal progress</a:t>
            </a:r>
          </a:p>
        </p:txBody>
      </p:sp>
      <p:sp>
        <p:nvSpPr>
          <p:cNvPr name="TextBox 4" id="4"/>
          <p:cNvSpPr txBox="true"/>
          <p:nvPr/>
        </p:nvSpPr>
        <p:spPr>
          <a:xfrm rot="0">
            <a:off x="802484" y="3104569"/>
            <a:ext cx="16456816" cy="6939280"/>
          </a:xfrm>
          <a:prstGeom prst="rect">
            <a:avLst/>
          </a:prstGeom>
        </p:spPr>
        <p:txBody>
          <a:bodyPr anchor="t" rtlCol="false" tIns="0" lIns="0" bIns="0" rIns="0">
            <a:spAutoFit/>
          </a:bodyPr>
          <a:lstStyle/>
          <a:p>
            <a:pPr>
              <a:lnSpc>
                <a:spcPts val="3919"/>
              </a:lnSpc>
            </a:pPr>
            <a:r>
              <a:rPr lang="en-US" sz="2799">
                <a:solidFill>
                  <a:srgbClr val="D16B2C"/>
                </a:solidFill>
                <a:latin typeface="Roboto Bold"/>
              </a:rPr>
              <a:t>Changes</a:t>
            </a:r>
            <a:r>
              <a:rPr lang="en-US" sz="2799">
                <a:solidFill>
                  <a:srgbClr val="000000"/>
                </a:solidFill>
                <a:latin typeface="Roboto"/>
              </a:rPr>
              <a:t>:</a:t>
            </a:r>
          </a:p>
          <a:p>
            <a:pPr marL="604519" indent="-302260" lvl="1">
              <a:lnSpc>
                <a:spcPts val="3919"/>
              </a:lnSpc>
              <a:buFont typeface="Arial"/>
              <a:buChar char="•"/>
            </a:pPr>
            <a:r>
              <a:rPr lang="en-US" sz="2799">
                <a:solidFill>
                  <a:srgbClr val="000000"/>
                </a:solidFill>
                <a:latin typeface="Roboto"/>
              </a:rPr>
              <a:t>The selection of receivers has been removed from the 'Change Time' interface, simplifying the task at hand.</a:t>
            </a:r>
          </a:p>
          <a:p>
            <a:pPr marL="604519" indent="-302260" lvl="1">
              <a:lnSpc>
                <a:spcPts val="3919"/>
              </a:lnSpc>
              <a:buFont typeface="Arial"/>
              <a:buChar char="•"/>
            </a:pPr>
            <a:r>
              <a:rPr lang="en-US" sz="2799">
                <a:solidFill>
                  <a:srgbClr val="000000"/>
                </a:solidFill>
                <a:latin typeface="Roboto"/>
              </a:rPr>
              <a:t>The interface for changing time has been streamlined to only show the relevant time selection components.</a:t>
            </a:r>
          </a:p>
          <a:p>
            <a:pPr marL="604519" indent="-302260" lvl="1">
              <a:lnSpc>
                <a:spcPts val="3919"/>
              </a:lnSpc>
              <a:buFont typeface="Arial"/>
              <a:buChar char="•"/>
            </a:pPr>
            <a:r>
              <a:rPr lang="en-US" sz="2799">
                <a:solidFill>
                  <a:srgbClr val="000000"/>
                </a:solidFill>
                <a:latin typeface="Roboto"/>
              </a:rPr>
              <a:t>The "AM/PM" text field is changed to a toggle, improving its visibility and suggesting interactivity</a:t>
            </a:r>
          </a:p>
          <a:p>
            <a:pPr>
              <a:lnSpc>
                <a:spcPts val="3919"/>
              </a:lnSpc>
            </a:pPr>
          </a:p>
          <a:p>
            <a:pPr>
              <a:lnSpc>
                <a:spcPts val="3919"/>
              </a:lnSpc>
            </a:pPr>
            <a:r>
              <a:rPr lang="en-US" sz="2799">
                <a:solidFill>
                  <a:srgbClr val="D16B2C"/>
                </a:solidFill>
                <a:latin typeface="Roboto Bold"/>
              </a:rPr>
              <a:t>Rationale:</a:t>
            </a:r>
          </a:p>
          <a:p>
            <a:pPr marL="604519" indent="-302260" lvl="1">
              <a:lnSpc>
                <a:spcPts val="3919"/>
              </a:lnSpc>
              <a:buFont typeface="Arial"/>
              <a:buChar char="•"/>
            </a:pPr>
            <a:r>
              <a:rPr lang="en-US" sz="2799">
                <a:solidFill>
                  <a:srgbClr val="000000"/>
                </a:solidFill>
                <a:latin typeface="Roboto"/>
              </a:rPr>
              <a:t>Removing the receiver selection from this interface  focuses the user's attention on a single task</a:t>
            </a:r>
          </a:p>
          <a:p>
            <a:pPr marL="604519" indent="-302260" lvl="1">
              <a:lnSpc>
                <a:spcPts val="3919"/>
              </a:lnSpc>
              <a:buFont typeface="Arial"/>
              <a:buChar char="•"/>
            </a:pPr>
            <a:r>
              <a:rPr lang="en-US" sz="2799">
                <a:solidFill>
                  <a:srgbClr val="000000"/>
                </a:solidFill>
                <a:latin typeface="Roboto"/>
              </a:rPr>
              <a:t>Streamlining the interface removes unnecessary elements that could distract or confuse the user</a:t>
            </a:r>
          </a:p>
          <a:p>
            <a:pPr marL="604519" indent="-302260" lvl="1">
              <a:lnSpc>
                <a:spcPts val="3919"/>
              </a:lnSpc>
              <a:buFont typeface="Arial"/>
              <a:buChar char="•"/>
            </a:pPr>
            <a:r>
              <a:rPr lang="en-US" sz="2799">
                <a:solidFill>
                  <a:srgbClr val="000000"/>
                </a:solidFill>
                <a:latin typeface="Roboto"/>
              </a:rPr>
              <a:t>Enhancing the visibility and the indication of interactivity for the "AM/PM" toggle addresses user feedback</a:t>
            </a:r>
          </a:p>
          <a:p>
            <a:pPr>
              <a:lnSpc>
                <a:spcPts val="3919"/>
              </a:lnSpc>
            </a:pPr>
          </a:p>
          <a:p>
            <a:pPr>
              <a:lnSpc>
                <a:spcPts val="3919"/>
              </a:lnSpc>
            </a:pP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FDFC1"/>
        </a:solidFill>
      </p:bgPr>
    </p:bg>
    <p:spTree>
      <p:nvGrpSpPr>
        <p:cNvPr id="1" name=""/>
        <p:cNvGrpSpPr/>
        <p:nvPr/>
      </p:nvGrpSpPr>
      <p:grpSpPr>
        <a:xfrm>
          <a:off x="0" y="0"/>
          <a:ext cx="0" cy="0"/>
          <a:chOff x="0" y="0"/>
          <a:chExt cx="0" cy="0"/>
        </a:xfrm>
      </p:grpSpPr>
      <p:sp>
        <p:nvSpPr>
          <p:cNvPr name="Freeform 2" id="2"/>
          <p:cNvSpPr/>
          <p:nvPr/>
        </p:nvSpPr>
        <p:spPr>
          <a:xfrm flipH="true" flipV="false" rot="0">
            <a:off x="8894643" y="-819718"/>
            <a:ext cx="11579485" cy="11926436"/>
          </a:xfrm>
          <a:custGeom>
            <a:avLst/>
            <a:gdLst/>
            <a:ahLst/>
            <a:cxnLst/>
            <a:rect r="r" b="b" t="t" l="l"/>
            <a:pathLst>
              <a:path h="11926436" w="11579485">
                <a:moveTo>
                  <a:pt x="11579485" y="0"/>
                </a:moveTo>
                <a:lnTo>
                  <a:pt x="0" y="0"/>
                </a:lnTo>
                <a:lnTo>
                  <a:pt x="0" y="11926436"/>
                </a:lnTo>
                <a:lnTo>
                  <a:pt x="11579485" y="11926436"/>
                </a:lnTo>
                <a:lnTo>
                  <a:pt x="11579485"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037254" y="3087590"/>
            <a:ext cx="3675763" cy="6170710"/>
          </a:xfrm>
          <a:custGeom>
            <a:avLst/>
            <a:gdLst/>
            <a:ahLst/>
            <a:cxnLst/>
            <a:rect r="r" b="b" t="t" l="l"/>
            <a:pathLst>
              <a:path h="6170710" w="3675763">
                <a:moveTo>
                  <a:pt x="0" y="0"/>
                </a:moveTo>
                <a:lnTo>
                  <a:pt x="3675762" y="0"/>
                </a:lnTo>
                <a:lnTo>
                  <a:pt x="3675762" y="6170710"/>
                </a:lnTo>
                <a:lnTo>
                  <a:pt x="0" y="6170710"/>
                </a:lnTo>
                <a:lnTo>
                  <a:pt x="0" y="0"/>
                </a:lnTo>
                <a:close/>
              </a:path>
            </a:pathLst>
          </a:custGeom>
          <a:blipFill>
            <a:blip r:embed="rId4"/>
            <a:stretch>
              <a:fillRect l="0" t="0" r="0" b="0"/>
            </a:stretch>
          </a:blipFill>
        </p:spPr>
      </p:sp>
      <p:sp>
        <p:nvSpPr>
          <p:cNvPr name="Freeform 4" id="4"/>
          <p:cNvSpPr/>
          <p:nvPr/>
        </p:nvSpPr>
        <p:spPr>
          <a:xfrm flipH="false" flipV="false" rot="0">
            <a:off x="3023176" y="3180642"/>
            <a:ext cx="3616766" cy="6077658"/>
          </a:xfrm>
          <a:custGeom>
            <a:avLst/>
            <a:gdLst/>
            <a:ahLst/>
            <a:cxnLst/>
            <a:rect r="r" b="b" t="t" l="l"/>
            <a:pathLst>
              <a:path h="6077658" w="3616766">
                <a:moveTo>
                  <a:pt x="0" y="0"/>
                </a:moveTo>
                <a:lnTo>
                  <a:pt x="3616767" y="0"/>
                </a:lnTo>
                <a:lnTo>
                  <a:pt x="3616767" y="6077658"/>
                </a:lnTo>
                <a:lnTo>
                  <a:pt x="0" y="6077658"/>
                </a:lnTo>
                <a:lnTo>
                  <a:pt x="0" y="0"/>
                </a:lnTo>
                <a:close/>
              </a:path>
            </a:pathLst>
          </a:custGeom>
          <a:blipFill>
            <a:blip r:embed="rId5"/>
            <a:stretch>
              <a:fillRect l="0" t="0" r="0" b="0"/>
            </a:stretch>
          </a:blipFill>
        </p:spPr>
      </p:sp>
      <p:sp>
        <p:nvSpPr>
          <p:cNvPr name="TextBox 5" id="5"/>
          <p:cNvSpPr txBox="true"/>
          <p:nvPr/>
        </p:nvSpPr>
        <p:spPr>
          <a:xfrm rot="0">
            <a:off x="510385" y="1009650"/>
            <a:ext cx="17267230" cy="1076325"/>
          </a:xfrm>
          <a:prstGeom prst="rect">
            <a:avLst/>
          </a:prstGeom>
        </p:spPr>
        <p:txBody>
          <a:bodyPr anchor="t" rtlCol="false" tIns="0" lIns="0" bIns="0" rIns="0">
            <a:spAutoFit/>
          </a:bodyPr>
          <a:lstStyle/>
          <a:p>
            <a:pPr algn="ctr" marL="0" indent="0" lvl="0">
              <a:lnSpc>
                <a:spcPts val="8400"/>
              </a:lnSpc>
            </a:pPr>
            <a:r>
              <a:rPr lang="en-US" sz="7000">
                <a:solidFill>
                  <a:srgbClr val="0A404E"/>
                </a:solidFill>
                <a:latin typeface="Roboto Bold"/>
              </a:rPr>
              <a:t>major design change #3</a:t>
            </a:r>
          </a:p>
        </p:txBody>
      </p:sp>
      <p:sp>
        <p:nvSpPr>
          <p:cNvPr name="TextBox 6" id="6"/>
          <p:cNvSpPr txBox="true"/>
          <p:nvPr/>
        </p:nvSpPr>
        <p:spPr>
          <a:xfrm rot="0">
            <a:off x="3899700" y="2492875"/>
            <a:ext cx="1608013" cy="576387"/>
          </a:xfrm>
          <a:prstGeom prst="rect">
            <a:avLst/>
          </a:prstGeom>
        </p:spPr>
        <p:txBody>
          <a:bodyPr anchor="t" rtlCol="false" tIns="0" lIns="0" bIns="0" rIns="0">
            <a:spAutoFit/>
          </a:bodyPr>
          <a:lstStyle/>
          <a:p>
            <a:pPr algn="ctr">
              <a:lnSpc>
                <a:spcPts val="4317"/>
              </a:lnSpc>
              <a:spcBef>
                <a:spcPct val="0"/>
              </a:spcBef>
            </a:pPr>
            <a:r>
              <a:rPr lang="en-US" sz="4317">
                <a:solidFill>
                  <a:srgbClr val="0A404E"/>
                </a:solidFill>
                <a:latin typeface="Roboto Bold"/>
              </a:rPr>
              <a:t>before</a:t>
            </a:r>
          </a:p>
        </p:txBody>
      </p:sp>
      <p:sp>
        <p:nvSpPr>
          <p:cNvPr name="TextBox 7" id="7"/>
          <p:cNvSpPr txBox="true"/>
          <p:nvPr/>
        </p:nvSpPr>
        <p:spPr>
          <a:xfrm rot="0">
            <a:off x="12303263" y="2492875"/>
            <a:ext cx="1143744" cy="576387"/>
          </a:xfrm>
          <a:prstGeom prst="rect">
            <a:avLst/>
          </a:prstGeom>
        </p:spPr>
        <p:txBody>
          <a:bodyPr anchor="t" rtlCol="false" tIns="0" lIns="0" bIns="0" rIns="0">
            <a:spAutoFit/>
          </a:bodyPr>
          <a:lstStyle/>
          <a:p>
            <a:pPr algn="ctr">
              <a:lnSpc>
                <a:spcPts val="4317"/>
              </a:lnSpc>
              <a:spcBef>
                <a:spcPct val="0"/>
              </a:spcBef>
            </a:pPr>
            <a:r>
              <a:rPr lang="en-US" sz="4317">
                <a:solidFill>
                  <a:srgbClr val="0A404E"/>
                </a:solidFill>
                <a:latin typeface="Roboto"/>
              </a:rPr>
              <a:t>after</a:t>
            </a:r>
          </a:p>
        </p:txBody>
      </p:sp>
      <p:sp>
        <p:nvSpPr>
          <p:cNvPr name="TextBox 8" id="8"/>
          <p:cNvSpPr txBox="true"/>
          <p:nvPr/>
        </p:nvSpPr>
        <p:spPr>
          <a:xfrm rot="0">
            <a:off x="3023176" y="9636300"/>
            <a:ext cx="3361060" cy="330200"/>
          </a:xfrm>
          <a:prstGeom prst="rect">
            <a:avLst/>
          </a:prstGeom>
        </p:spPr>
        <p:txBody>
          <a:bodyPr anchor="t" rtlCol="false" tIns="0" lIns="0" bIns="0" rIns="0">
            <a:spAutoFit/>
          </a:bodyPr>
          <a:lstStyle/>
          <a:p>
            <a:pPr algn="ctr">
              <a:lnSpc>
                <a:spcPts val="2499"/>
              </a:lnSpc>
              <a:spcBef>
                <a:spcPct val="0"/>
              </a:spcBef>
            </a:pPr>
            <a:r>
              <a:rPr lang="en-US" sz="2499">
                <a:solidFill>
                  <a:srgbClr val="0A404E"/>
                </a:solidFill>
                <a:latin typeface="Roboto"/>
              </a:rPr>
              <a:t>[original message page]</a:t>
            </a:r>
          </a:p>
        </p:txBody>
      </p:sp>
      <p:sp>
        <p:nvSpPr>
          <p:cNvPr name="TextBox 9" id="9"/>
          <p:cNvSpPr txBox="true"/>
          <p:nvPr/>
        </p:nvSpPr>
        <p:spPr>
          <a:xfrm rot="0">
            <a:off x="11308288" y="9505950"/>
            <a:ext cx="3332857" cy="330200"/>
          </a:xfrm>
          <a:prstGeom prst="rect">
            <a:avLst/>
          </a:prstGeom>
        </p:spPr>
        <p:txBody>
          <a:bodyPr anchor="t" rtlCol="false" tIns="0" lIns="0" bIns="0" rIns="0">
            <a:spAutoFit/>
          </a:bodyPr>
          <a:lstStyle/>
          <a:p>
            <a:pPr algn="ctr">
              <a:lnSpc>
                <a:spcPts val="2499"/>
              </a:lnSpc>
              <a:spcBef>
                <a:spcPct val="0"/>
              </a:spcBef>
            </a:pPr>
            <a:r>
              <a:rPr lang="en-US" sz="2499">
                <a:solidFill>
                  <a:srgbClr val="0A404E"/>
                </a:solidFill>
                <a:latin typeface="Roboto"/>
              </a:rPr>
              <a:t>[revised message page]</a:t>
            </a:r>
          </a:p>
        </p:txBody>
      </p:sp>
      <p:sp>
        <p:nvSpPr>
          <p:cNvPr name="Freeform 10" id="10"/>
          <p:cNvSpPr/>
          <p:nvPr/>
        </p:nvSpPr>
        <p:spPr>
          <a:xfrm flipH="false" flipV="false" rot="0">
            <a:off x="11037254" y="7431347"/>
            <a:ext cx="3675763" cy="1801124"/>
          </a:xfrm>
          <a:custGeom>
            <a:avLst/>
            <a:gdLst/>
            <a:ahLst/>
            <a:cxnLst/>
            <a:rect r="r" b="b" t="t" l="l"/>
            <a:pathLst>
              <a:path h="1801124" w="3675763">
                <a:moveTo>
                  <a:pt x="0" y="0"/>
                </a:moveTo>
                <a:lnTo>
                  <a:pt x="3675762" y="0"/>
                </a:lnTo>
                <a:lnTo>
                  <a:pt x="3675762" y="1801124"/>
                </a:lnTo>
                <a:lnTo>
                  <a:pt x="0" y="180112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24.xml><?xml version="1.0" encoding="utf-8"?>
<p:sld xmlns:p="http://schemas.openxmlformats.org/presentationml/2006/main" xmlns:a="http://schemas.openxmlformats.org/drawingml/2006/main">
  <p:cSld>
    <p:bg>
      <p:bgPr>
        <a:solidFill>
          <a:srgbClr val="FFDFC1"/>
        </a:solidFill>
      </p:bgPr>
    </p:bg>
    <p:spTree>
      <p:nvGrpSpPr>
        <p:cNvPr id="1" name=""/>
        <p:cNvGrpSpPr/>
        <p:nvPr/>
      </p:nvGrpSpPr>
      <p:grpSpPr>
        <a:xfrm>
          <a:off x="0" y="0"/>
          <a:ext cx="0" cy="0"/>
          <a:chOff x="0" y="0"/>
          <a:chExt cx="0" cy="0"/>
        </a:xfrm>
      </p:grpSpPr>
      <p:grpSp>
        <p:nvGrpSpPr>
          <p:cNvPr name="Group 2" id="2"/>
          <p:cNvGrpSpPr/>
          <p:nvPr/>
        </p:nvGrpSpPr>
        <p:grpSpPr>
          <a:xfrm rot="0">
            <a:off x="1467323" y="3083591"/>
            <a:ext cx="9876061" cy="2704004"/>
            <a:chOff x="0" y="0"/>
            <a:chExt cx="2597576" cy="711200"/>
          </a:xfrm>
        </p:grpSpPr>
        <p:sp>
          <p:nvSpPr>
            <p:cNvPr name="Freeform 3" id="3"/>
            <p:cNvSpPr/>
            <p:nvPr/>
          </p:nvSpPr>
          <p:spPr>
            <a:xfrm flipH="false" flipV="false" rot="0">
              <a:off x="0" y="0"/>
              <a:ext cx="2597587" cy="711200"/>
            </a:xfrm>
            <a:custGeom>
              <a:avLst/>
              <a:gdLst/>
              <a:ahLst/>
              <a:cxnLst/>
              <a:rect r="r" b="b" t="t" l="l"/>
              <a:pathLst>
                <a:path h="711200" w="2597587">
                  <a:moveTo>
                    <a:pt x="2284742" y="0"/>
                  </a:moveTo>
                  <a:lnTo>
                    <a:pt x="282407" y="0"/>
                  </a:lnTo>
                  <a:cubicBezTo>
                    <a:pt x="126426" y="0"/>
                    <a:pt x="0" y="123512"/>
                    <a:pt x="0" y="275871"/>
                  </a:cubicBezTo>
                  <a:cubicBezTo>
                    <a:pt x="0" y="386169"/>
                    <a:pt x="66279" y="481310"/>
                    <a:pt x="162037" y="525451"/>
                  </a:cubicBezTo>
                  <a:lnTo>
                    <a:pt x="162037" y="711200"/>
                  </a:lnTo>
                  <a:lnTo>
                    <a:pt x="353844" y="551732"/>
                  </a:lnTo>
                  <a:lnTo>
                    <a:pt x="2284742" y="551732"/>
                  </a:lnTo>
                  <a:cubicBezTo>
                    <a:pt x="2471138" y="551732"/>
                    <a:pt x="2597576" y="428220"/>
                    <a:pt x="2597576" y="275861"/>
                  </a:cubicBezTo>
                  <a:cubicBezTo>
                    <a:pt x="2597587" y="123512"/>
                    <a:pt x="2471138" y="0"/>
                    <a:pt x="2284742" y="0"/>
                  </a:cubicBezTo>
                  <a:close/>
                </a:path>
              </a:pathLst>
            </a:custGeom>
            <a:solidFill>
              <a:srgbClr val="40C5C4"/>
            </a:solidFill>
          </p:spPr>
        </p:sp>
        <p:sp>
          <p:nvSpPr>
            <p:cNvPr name="TextBox 4" id="4"/>
            <p:cNvSpPr txBox="true"/>
            <p:nvPr/>
          </p:nvSpPr>
          <p:spPr>
            <a:xfrm>
              <a:off x="0" y="-9525"/>
              <a:ext cx="2597576" cy="530225"/>
            </a:xfrm>
            <a:prstGeom prst="rect">
              <a:avLst/>
            </a:prstGeom>
          </p:spPr>
          <p:txBody>
            <a:bodyPr anchor="ctr" rtlCol="false" tIns="50800" lIns="50800" bIns="50800" rIns="50800"/>
            <a:lstStyle/>
            <a:p>
              <a:pPr algn="ctr">
                <a:lnSpc>
                  <a:spcPts val="3499"/>
                </a:lnSpc>
              </a:pPr>
            </a:p>
          </p:txBody>
        </p:sp>
      </p:grpSp>
      <p:grpSp>
        <p:nvGrpSpPr>
          <p:cNvPr name="Group 5" id="5"/>
          <p:cNvGrpSpPr/>
          <p:nvPr/>
        </p:nvGrpSpPr>
        <p:grpSpPr>
          <a:xfrm rot="0">
            <a:off x="923088" y="7075199"/>
            <a:ext cx="11569494" cy="3010296"/>
            <a:chOff x="0" y="0"/>
            <a:chExt cx="3042978" cy="791760"/>
          </a:xfrm>
        </p:grpSpPr>
        <p:sp>
          <p:nvSpPr>
            <p:cNvPr name="Freeform 6" id="6"/>
            <p:cNvSpPr/>
            <p:nvPr/>
          </p:nvSpPr>
          <p:spPr>
            <a:xfrm flipH="false" flipV="false" rot="0">
              <a:off x="0" y="0"/>
              <a:ext cx="3042989" cy="791760"/>
            </a:xfrm>
            <a:custGeom>
              <a:avLst/>
              <a:gdLst/>
              <a:ahLst/>
              <a:cxnLst/>
              <a:rect r="r" b="b" t="t" l="l"/>
              <a:pathLst>
                <a:path h="791760" w="3042989">
                  <a:moveTo>
                    <a:pt x="2722556" y="0"/>
                  </a:moveTo>
                  <a:lnTo>
                    <a:pt x="282407" y="0"/>
                  </a:lnTo>
                  <a:cubicBezTo>
                    <a:pt x="126426" y="0"/>
                    <a:pt x="0" y="123512"/>
                    <a:pt x="0" y="319729"/>
                  </a:cubicBezTo>
                  <a:cubicBezTo>
                    <a:pt x="0" y="466729"/>
                    <a:pt x="66279" y="561870"/>
                    <a:pt x="162037" y="606011"/>
                  </a:cubicBezTo>
                  <a:lnTo>
                    <a:pt x="162037" y="791760"/>
                  </a:lnTo>
                  <a:lnTo>
                    <a:pt x="353844" y="632292"/>
                  </a:lnTo>
                  <a:lnTo>
                    <a:pt x="2722556" y="632292"/>
                  </a:lnTo>
                  <a:cubicBezTo>
                    <a:pt x="2916540" y="632292"/>
                    <a:pt x="3042978" y="508780"/>
                    <a:pt x="3042978" y="319706"/>
                  </a:cubicBezTo>
                  <a:cubicBezTo>
                    <a:pt x="3042989" y="123512"/>
                    <a:pt x="2916540" y="0"/>
                    <a:pt x="2722556" y="0"/>
                  </a:cubicBezTo>
                  <a:close/>
                </a:path>
              </a:pathLst>
            </a:custGeom>
            <a:solidFill>
              <a:srgbClr val="FF974D"/>
            </a:solidFill>
          </p:spPr>
        </p:sp>
        <p:sp>
          <p:nvSpPr>
            <p:cNvPr name="TextBox 7" id="7"/>
            <p:cNvSpPr txBox="true"/>
            <p:nvPr/>
          </p:nvSpPr>
          <p:spPr>
            <a:xfrm>
              <a:off x="0" y="-9525"/>
              <a:ext cx="3042978" cy="610785"/>
            </a:xfrm>
            <a:prstGeom prst="rect">
              <a:avLst/>
            </a:prstGeom>
          </p:spPr>
          <p:txBody>
            <a:bodyPr anchor="ctr" rtlCol="false" tIns="50800" lIns="50800" bIns="50800" rIns="50800"/>
            <a:lstStyle/>
            <a:p>
              <a:pPr algn="ctr">
                <a:lnSpc>
                  <a:spcPts val="3499"/>
                </a:lnSpc>
              </a:pPr>
            </a:p>
          </p:txBody>
        </p:sp>
      </p:grpSp>
      <p:grpSp>
        <p:nvGrpSpPr>
          <p:cNvPr name="Group 8" id="8"/>
          <p:cNvGrpSpPr/>
          <p:nvPr/>
        </p:nvGrpSpPr>
        <p:grpSpPr>
          <a:xfrm rot="0">
            <a:off x="5617030" y="4979188"/>
            <a:ext cx="11981525" cy="2724072"/>
            <a:chOff x="0" y="0"/>
            <a:chExt cx="3107726" cy="706560"/>
          </a:xfrm>
        </p:grpSpPr>
        <p:sp>
          <p:nvSpPr>
            <p:cNvPr name="Freeform 9" id="9"/>
            <p:cNvSpPr/>
            <p:nvPr/>
          </p:nvSpPr>
          <p:spPr>
            <a:xfrm flipH="false" flipV="false" rot="0">
              <a:off x="0" y="0"/>
              <a:ext cx="3107725" cy="706560"/>
            </a:xfrm>
            <a:custGeom>
              <a:avLst/>
              <a:gdLst/>
              <a:ahLst/>
              <a:cxnLst/>
              <a:rect r="r" b="b" t="t" l="l"/>
              <a:pathLst>
                <a:path h="706560" w="3107725">
                  <a:moveTo>
                    <a:pt x="3107725" y="0"/>
                  </a:moveTo>
                  <a:lnTo>
                    <a:pt x="0" y="0"/>
                  </a:lnTo>
                  <a:lnTo>
                    <a:pt x="0" y="518600"/>
                  </a:lnTo>
                  <a:lnTo>
                    <a:pt x="157480" y="518600"/>
                  </a:lnTo>
                  <a:lnTo>
                    <a:pt x="157480" y="706560"/>
                  </a:lnTo>
                  <a:lnTo>
                    <a:pt x="463550" y="518600"/>
                  </a:lnTo>
                  <a:lnTo>
                    <a:pt x="3107725" y="518600"/>
                  </a:lnTo>
                  <a:lnTo>
                    <a:pt x="3107725" y="0"/>
                  </a:lnTo>
                  <a:close/>
                </a:path>
              </a:pathLst>
            </a:custGeom>
            <a:solidFill>
              <a:srgbClr val="D16B2C"/>
            </a:solidFill>
          </p:spPr>
        </p:sp>
        <p:sp>
          <p:nvSpPr>
            <p:cNvPr name="TextBox 10" id="10"/>
            <p:cNvSpPr txBox="true"/>
            <p:nvPr/>
          </p:nvSpPr>
          <p:spPr>
            <a:xfrm>
              <a:off x="0" y="-47625"/>
              <a:ext cx="3107726" cy="563685"/>
            </a:xfrm>
            <a:prstGeom prst="rect">
              <a:avLst/>
            </a:prstGeom>
          </p:spPr>
          <p:txBody>
            <a:bodyPr anchor="ctr" rtlCol="false" tIns="50800" lIns="50800" bIns="50800" rIns="50800"/>
            <a:lstStyle/>
            <a:p>
              <a:pPr algn="ctr">
                <a:lnSpc>
                  <a:spcPts val="3499"/>
                </a:lnSpc>
              </a:pPr>
            </a:p>
          </p:txBody>
        </p:sp>
      </p:grpSp>
      <p:sp>
        <p:nvSpPr>
          <p:cNvPr name="TextBox 11" id="11"/>
          <p:cNvSpPr txBox="true"/>
          <p:nvPr/>
        </p:nvSpPr>
        <p:spPr>
          <a:xfrm rot="0">
            <a:off x="1989107" y="3385482"/>
            <a:ext cx="8832492" cy="1758018"/>
          </a:xfrm>
          <a:prstGeom prst="rect">
            <a:avLst/>
          </a:prstGeom>
        </p:spPr>
        <p:txBody>
          <a:bodyPr anchor="t" rtlCol="false" tIns="0" lIns="0" bIns="0" rIns="0">
            <a:spAutoFit/>
          </a:bodyPr>
          <a:lstStyle/>
          <a:p>
            <a:pPr>
              <a:lnSpc>
                <a:spcPts val="4659"/>
              </a:lnSpc>
            </a:pPr>
            <a:r>
              <a:rPr lang="en-US" sz="3328">
                <a:solidFill>
                  <a:srgbClr val="FDF2F2"/>
                </a:solidFill>
                <a:latin typeface="Roboto"/>
              </a:rPr>
              <a:t>Users had difficulty navigating between the different message input options</a:t>
            </a:r>
          </a:p>
          <a:p>
            <a:pPr>
              <a:lnSpc>
                <a:spcPts val="4659"/>
              </a:lnSpc>
            </a:pPr>
          </a:p>
        </p:txBody>
      </p:sp>
      <p:sp>
        <p:nvSpPr>
          <p:cNvPr name="TextBox 12" id="12"/>
          <p:cNvSpPr txBox="true"/>
          <p:nvPr/>
        </p:nvSpPr>
        <p:spPr>
          <a:xfrm rot="0">
            <a:off x="510385" y="1009650"/>
            <a:ext cx="17267230" cy="1076325"/>
          </a:xfrm>
          <a:prstGeom prst="rect">
            <a:avLst/>
          </a:prstGeom>
        </p:spPr>
        <p:txBody>
          <a:bodyPr anchor="t" rtlCol="false" tIns="0" lIns="0" bIns="0" rIns="0">
            <a:spAutoFit/>
          </a:bodyPr>
          <a:lstStyle/>
          <a:p>
            <a:pPr algn="ctr" marL="0" indent="0" lvl="0">
              <a:lnSpc>
                <a:spcPts val="8400"/>
              </a:lnSpc>
            </a:pPr>
            <a:r>
              <a:rPr lang="en-US" sz="7000">
                <a:solidFill>
                  <a:srgbClr val="0A404E"/>
                </a:solidFill>
                <a:latin typeface="Roboto Bold"/>
              </a:rPr>
              <a:t>major design change #1</a:t>
            </a:r>
          </a:p>
        </p:txBody>
      </p:sp>
      <p:sp>
        <p:nvSpPr>
          <p:cNvPr name="TextBox 13" id="13"/>
          <p:cNvSpPr txBox="true"/>
          <p:nvPr/>
        </p:nvSpPr>
        <p:spPr>
          <a:xfrm rot="0">
            <a:off x="510385" y="2335755"/>
            <a:ext cx="2251397" cy="576387"/>
          </a:xfrm>
          <a:prstGeom prst="rect">
            <a:avLst/>
          </a:prstGeom>
        </p:spPr>
        <p:txBody>
          <a:bodyPr anchor="t" rtlCol="false" tIns="0" lIns="0" bIns="0" rIns="0">
            <a:spAutoFit/>
          </a:bodyPr>
          <a:lstStyle/>
          <a:p>
            <a:pPr algn="ctr">
              <a:lnSpc>
                <a:spcPts val="4317"/>
              </a:lnSpc>
              <a:spcBef>
                <a:spcPct val="0"/>
              </a:spcBef>
            </a:pPr>
            <a:r>
              <a:rPr lang="en-US" sz="4317">
                <a:solidFill>
                  <a:srgbClr val="0A404E"/>
                </a:solidFill>
                <a:latin typeface="Roboto"/>
              </a:rPr>
              <a:t>feedback</a:t>
            </a:r>
          </a:p>
        </p:txBody>
      </p:sp>
      <p:sp>
        <p:nvSpPr>
          <p:cNvPr name="TextBox 14" id="14"/>
          <p:cNvSpPr txBox="true"/>
          <p:nvPr/>
        </p:nvSpPr>
        <p:spPr>
          <a:xfrm rot="0">
            <a:off x="5926819" y="5203265"/>
            <a:ext cx="11850796" cy="1871934"/>
          </a:xfrm>
          <a:prstGeom prst="rect">
            <a:avLst/>
          </a:prstGeom>
        </p:spPr>
        <p:txBody>
          <a:bodyPr anchor="t" rtlCol="false" tIns="0" lIns="0" bIns="0" rIns="0">
            <a:spAutoFit/>
          </a:bodyPr>
          <a:lstStyle/>
          <a:p>
            <a:pPr>
              <a:lnSpc>
                <a:spcPts val="4975"/>
              </a:lnSpc>
              <a:spcBef>
                <a:spcPct val="0"/>
              </a:spcBef>
            </a:pPr>
            <a:r>
              <a:rPr lang="en-US" sz="3553">
                <a:solidFill>
                  <a:srgbClr val="FFFFFF"/>
                </a:solidFill>
                <a:latin typeface="Roboto"/>
              </a:rPr>
              <a:t>Users preferences text input due to the prominence of the pencil icon in the previous design</a:t>
            </a:r>
          </a:p>
          <a:p>
            <a:pPr>
              <a:lnSpc>
                <a:spcPts val="4975"/>
              </a:lnSpc>
              <a:spcBef>
                <a:spcPct val="0"/>
              </a:spcBef>
            </a:pPr>
          </a:p>
        </p:txBody>
      </p:sp>
      <p:sp>
        <p:nvSpPr>
          <p:cNvPr name="TextBox 15" id="15"/>
          <p:cNvSpPr txBox="true"/>
          <p:nvPr/>
        </p:nvSpPr>
        <p:spPr>
          <a:xfrm rot="0">
            <a:off x="1379329" y="7769935"/>
            <a:ext cx="10657012" cy="1008735"/>
          </a:xfrm>
          <a:prstGeom prst="rect">
            <a:avLst/>
          </a:prstGeom>
        </p:spPr>
        <p:txBody>
          <a:bodyPr anchor="t" rtlCol="false" tIns="0" lIns="0" bIns="0" rIns="0">
            <a:spAutoFit/>
          </a:bodyPr>
          <a:lstStyle/>
          <a:p>
            <a:pPr>
              <a:lnSpc>
                <a:spcPts val="3994"/>
              </a:lnSpc>
              <a:spcBef>
                <a:spcPct val="0"/>
              </a:spcBef>
            </a:pPr>
            <a:r>
              <a:rPr lang="en-US" sz="2852">
                <a:solidFill>
                  <a:srgbClr val="FFFFFF"/>
                </a:solidFill>
                <a:latin typeface="Roboto"/>
              </a:rPr>
              <a:t> </a:t>
            </a:r>
            <a:r>
              <a:rPr lang="en-US" sz="2852">
                <a:solidFill>
                  <a:srgbClr val="FFFFFF"/>
                </a:solidFill>
                <a:latin typeface="Roboto"/>
              </a:rPr>
              <a:t>The hold and release interface is confusing and does not align with common app design best practices </a:t>
            </a:r>
          </a:p>
        </p:txBody>
      </p:sp>
    </p:spTree>
  </p:cSld>
  <p:clrMapOvr>
    <a:masterClrMapping/>
  </p:clrMapOvr>
</p:sld>
</file>

<file path=ppt/slides/slide25.xml><?xml version="1.0" encoding="utf-8"?>
<p:sld xmlns:p="http://schemas.openxmlformats.org/presentationml/2006/main" xmlns:a="http://schemas.openxmlformats.org/drawingml/2006/main">
  <p:cSld>
    <p:bg>
      <p:bgPr>
        <a:solidFill>
          <a:srgbClr val="FFDFC1"/>
        </a:solidFill>
      </p:bgPr>
    </p:bg>
    <p:spTree>
      <p:nvGrpSpPr>
        <p:cNvPr id="1" name=""/>
        <p:cNvGrpSpPr/>
        <p:nvPr/>
      </p:nvGrpSpPr>
      <p:grpSpPr>
        <a:xfrm>
          <a:off x="0" y="0"/>
          <a:ext cx="0" cy="0"/>
          <a:chOff x="0" y="0"/>
          <a:chExt cx="0" cy="0"/>
        </a:xfrm>
      </p:grpSpPr>
      <p:sp>
        <p:nvSpPr>
          <p:cNvPr name="TextBox 2" id="2"/>
          <p:cNvSpPr txBox="true"/>
          <p:nvPr/>
        </p:nvSpPr>
        <p:spPr>
          <a:xfrm rot="0">
            <a:off x="510385" y="1009650"/>
            <a:ext cx="17267230" cy="1076325"/>
          </a:xfrm>
          <a:prstGeom prst="rect">
            <a:avLst/>
          </a:prstGeom>
        </p:spPr>
        <p:txBody>
          <a:bodyPr anchor="t" rtlCol="false" tIns="0" lIns="0" bIns="0" rIns="0">
            <a:spAutoFit/>
          </a:bodyPr>
          <a:lstStyle/>
          <a:p>
            <a:pPr algn="ctr" marL="0" indent="0" lvl="0">
              <a:lnSpc>
                <a:spcPts val="8400"/>
              </a:lnSpc>
            </a:pPr>
            <a:r>
              <a:rPr lang="en-US" sz="7000">
                <a:solidFill>
                  <a:srgbClr val="0A404E"/>
                </a:solidFill>
                <a:latin typeface="Roboto Bold"/>
              </a:rPr>
              <a:t>major design change #3</a:t>
            </a:r>
          </a:p>
        </p:txBody>
      </p:sp>
      <p:sp>
        <p:nvSpPr>
          <p:cNvPr name="TextBox 3" id="3"/>
          <p:cNvSpPr txBox="true"/>
          <p:nvPr/>
        </p:nvSpPr>
        <p:spPr>
          <a:xfrm rot="0">
            <a:off x="1028700" y="2436521"/>
            <a:ext cx="5506641" cy="576387"/>
          </a:xfrm>
          <a:prstGeom prst="rect">
            <a:avLst/>
          </a:prstGeom>
        </p:spPr>
        <p:txBody>
          <a:bodyPr anchor="t" rtlCol="false" tIns="0" lIns="0" bIns="0" rIns="0">
            <a:spAutoFit/>
          </a:bodyPr>
          <a:lstStyle/>
          <a:p>
            <a:pPr algn="ctr">
              <a:lnSpc>
                <a:spcPts val="4317"/>
              </a:lnSpc>
              <a:spcBef>
                <a:spcPct val="0"/>
              </a:spcBef>
            </a:pPr>
            <a:r>
              <a:rPr lang="en-US" sz="4317">
                <a:solidFill>
                  <a:srgbClr val="0A404E"/>
                </a:solidFill>
                <a:latin typeface="Roboto"/>
              </a:rPr>
              <a:t>usability goal progress</a:t>
            </a:r>
          </a:p>
        </p:txBody>
      </p:sp>
      <p:sp>
        <p:nvSpPr>
          <p:cNvPr name="TextBox 4" id="4"/>
          <p:cNvSpPr txBox="true"/>
          <p:nvPr/>
        </p:nvSpPr>
        <p:spPr>
          <a:xfrm rot="0">
            <a:off x="1028700" y="3211055"/>
            <a:ext cx="16748915" cy="5867400"/>
          </a:xfrm>
          <a:prstGeom prst="rect">
            <a:avLst/>
          </a:prstGeom>
        </p:spPr>
        <p:txBody>
          <a:bodyPr anchor="t" rtlCol="false" tIns="0" lIns="0" bIns="0" rIns="0">
            <a:spAutoFit/>
          </a:bodyPr>
          <a:lstStyle/>
          <a:p>
            <a:pPr>
              <a:lnSpc>
                <a:spcPts val="4200"/>
              </a:lnSpc>
            </a:pPr>
            <a:r>
              <a:rPr lang="en-US" sz="3000">
                <a:solidFill>
                  <a:srgbClr val="D16B2C"/>
                </a:solidFill>
                <a:latin typeface="Roboto Bold"/>
              </a:rPr>
              <a:t>Changes</a:t>
            </a:r>
            <a:r>
              <a:rPr lang="en-US" sz="3000">
                <a:solidFill>
                  <a:srgbClr val="D16B2C"/>
                </a:solidFill>
                <a:latin typeface="Roboto"/>
              </a:rPr>
              <a:t>:</a:t>
            </a:r>
          </a:p>
          <a:p>
            <a:pPr marL="647700" indent="-323850" lvl="1">
              <a:lnSpc>
                <a:spcPts val="4200"/>
              </a:lnSpc>
              <a:buFont typeface="Arial"/>
              <a:buChar char="•"/>
            </a:pPr>
            <a:r>
              <a:rPr lang="en-US" sz="3000">
                <a:solidFill>
                  <a:srgbClr val="000000"/>
                </a:solidFill>
                <a:latin typeface="Roboto"/>
              </a:rPr>
              <a:t>Text labels have been added beneath each icon (Text, Photo/Video, Voice)</a:t>
            </a:r>
          </a:p>
          <a:p>
            <a:pPr marL="647700" indent="-323850" lvl="1">
              <a:lnSpc>
                <a:spcPts val="4200"/>
              </a:lnSpc>
              <a:buFont typeface="Arial"/>
              <a:buChar char="•"/>
            </a:pPr>
            <a:r>
              <a:rPr lang="en-US" sz="3000">
                <a:solidFill>
                  <a:srgbClr val="000000"/>
                </a:solidFill>
                <a:latin typeface="Roboto"/>
              </a:rPr>
              <a:t>T</a:t>
            </a:r>
            <a:r>
              <a:rPr lang="en-US" sz="3000">
                <a:solidFill>
                  <a:srgbClr val="000000"/>
                </a:solidFill>
                <a:latin typeface="Roboto"/>
              </a:rPr>
              <a:t>he icons are now accompanied by a prompt "Select Media," which provides clearer instruction</a:t>
            </a:r>
          </a:p>
          <a:p>
            <a:pPr>
              <a:lnSpc>
                <a:spcPts val="4200"/>
              </a:lnSpc>
            </a:pPr>
          </a:p>
          <a:p>
            <a:pPr>
              <a:lnSpc>
                <a:spcPts val="4200"/>
              </a:lnSpc>
            </a:pPr>
            <a:r>
              <a:rPr lang="en-US" sz="3000">
                <a:solidFill>
                  <a:srgbClr val="D16B2C"/>
                </a:solidFill>
                <a:latin typeface="Roboto Bold"/>
              </a:rPr>
              <a:t>Rationale</a:t>
            </a:r>
            <a:r>
              <a:rPr lang="en-US" sz="3000">
                <a:solidFill>
                  <a:srgbClr val="000000"/>
                </a:solidFill>
                <a:latin typeface="Roboto Bold"/>
              </a:rPr>
              <a:t>:</a:t>
            </a:r>
          </a:p>
          <a:p>
            <a:pPr marL="647700" indent="-323850" lvl="1">
              <a:lnSpc>
                <a:spcPts val="4200"/>
              </a:lnSpc>
              <a:buFont typeface="Arial"/>
              <a:buChar char="•"/>
            </a:pPr>
            <a:r>
              <a:rPr lang="en-US" sz="3000">
                <a:solidFill>
                  <a:srgbClr val="000000"/>
                </a:solidFill>
                <a:latin typeface="Roboto"/>
              </a:rPr>
              <a:t>Adding text labels under icons significantly reduces ambiguity</a:t>
            </a:r>
          </a:p>
          <a:p>
            <a:pPr marL="647700" indent="-323850" lvl="1">
              <a:lnSpc>
                <a:spcPts val="4200"/>
              </a:lnSpc>
              <a:buFont typeface="Arial"/>
              <a:buChar char="•"/>
            </a:pPr>
            <a:r>
              <a:rPr lang="en-US" sz="3000">
                <a:solidFill>
                  <a:srgbClr val="000000"/>
                </a:solidFill>
                <a:latin typeface="Roboto"/>
              </a:rPr>
              <a:t>The "Select Media" prompt serves as a clear call-to-action, guiding users on how to proceed with adding content</a:t>
            </a:r>
          </a:p>
          <a:p>
            <a:pPr marL="647700" indent="-323850" lvl="1">
              <a:lnSpc>
                <a:spcPts val="4200"/>
              </a:lnSpc>
              <a:buFont typeface="Arial"/>
              <a:buChar char="•"/>
            </a:pPr>
            <a:r>
              <a:rPr lang="en-US" sz="3000">
                <a:solidFill>
                  <a:srgbClr val="000000"/>
                </a:solidFill>
                <a:latin typeface="Roboto"/>
              </a:rPr>
              <a:t>The design change reduces the cognitive load for new users who might not be familiar with iconography commonly used in apps, improving accessibility and usability</a:t>
            </a:r>
          </a:p>
          <a:p>
            <a:pPr>
              <a:lnSpc>
                <a:spcPts val="4200"/>
              </a:lnSpc>
            </a:pP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DDD7D0"/>
        </a:solidFill>
      </p:bgPr>
    </p:bg>
    <p:spTree>
      <p:nvGrpSpPr>
        <p:cNvPr id="1" name=""/>
        <p:cNvGrpSpPr/>
        <p:nvPr/>
      </p:nvGrpSpPr>
      <p:grpSpPr>
        <a:xfrm>
          <a:off x="0" y="0"/>
          <a:ext cx="0" cy="0"/>
          <a:chOff x="0" y="0"/>
          <a:chExt cx="0" cy="0"/>
        </a:xfrm>
      </p:grpSpPr>
      <p:sp>
        <p:nvSpPr>
          <p:cNvPr name="Freeform 2" id="2"/>
          <p:cNvSpPr/>
          <p:nvPr/>
        </p:nvSpPr>
        <p:spPr>
          <a:xfrm flipH="false" flipV="false" rot="0">
            <a:off x="678165" y="-3322335"/>
            <a:ext cx="16931670" cy="16931670"/>
          </a:xfrm>
          <a:custGeom>
            <a:avLst/>
            <a:gdLst/>
            <a:ahLst/>
            <a:cxnLst/>
            <a:rect r="r" b="b" t="t" l="l"/>
            <a:pathLst>
              <a:path h="16931670" w="16931670">
                <a:moveTo>
                  <a:pt x="0" y="0"/>
                </a:moveTo>
                <a:lnTo>
                  <a:pt x="16931670" y="0"/>
                </a:lnTo>
                <a:lnTo>
                  <a:pt x="16931670" y="16931670"/>
                </a:lnTo>
                <a:lnTo>
                  <a:pt x="0" y="169316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652503" y="3306763"/>
            <a:ext cx="10982994" cy="3873499"/>
          </a:xfrm>
          <a:prstGeom prst="rect">
            <a:avLst/>
          </a:prstGeom>
        </p:spPr>
        <p:txBody>
          <a:bodyPr anchor="t" rtlCol="false" tIns="0" lIns="0" bIns="0" rIns="0">
            <a:spAutoFit/>
          </a:bodyPr>
          <a:lstStyle/>
          <a:p>
            <a:pPr algn="ctr">
              <a:lnSpc>
                <a:spcPts val="9999"/>
              </a:lnSpc>
            </a:pPr>
            <a:r>
              <a:rPr lang="en-US" sz="9999">
                <a:solidFill>
                  <a:srgbClr val="EDEBE6"/>
                </a:solidFill>
                <a:latin typeface="Roboto"/>
              </a:rPr>
              <a:t>07.</a:t>
            </a:r>
          </a:p>
          <a:p>
            <a:pPr algn="ctr">
              <a:lnSpc>
                <a:spcPts val="9999"/>
              </a:lnSpc>
            </a:pPr>
            <a:r>
              <a:rPr lang="en-US" sz="9999">
                <a:solidFill>
                  <a:srgbClr val="EDEBE6"/>
                </a:solidFill>
                <a:latin typeface="Roboto"/>
              </a:rPr>
              <a:t>medium-fi task flows</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EDEBE6"/>
        </a:solidFill>
      </p:bgPr>
    </p:bg>
    <p:spTree>
      <p:nvGrpSpPr>
        <p:cNvPr id="1" name=""/>
        <p:cNvGrpSpPr/>
        <p:nvPr/>
      </p:nvGrpSpPr>
      <p:grpSpPr>
        <a:xfrm>
          <a:off x="0" y="0"/>
          <a:ext cx="0" cy="0"/>
          <a:chOff x="0" y="0"/>
          <a:chExt cx="0" cy="0"/>
        </a:xfrm>
      </p:grpSpPr>
      <p:sp>
        <p:nvSpPr>
          <p:cNvPr name="Freeform 2" id="2"/>
          <p:cNvSpPr/>
          <p:nvPr/>
        </p:nvSpPr>
        <p:spPr>
          <a:xfrm flipH="true" flipV="false" rot="0">
            <a:off x="9454600" y="-819718"/>
            <a:ext cx="11579485" cy="11926436"/>
          </a:xfrm>
          <a:custGeom>
            <a:avLst/>
            <a:gdLst/>
            <a:ahLst/>
            <a:cxnLst/>
            <a:rect r="r" b="b" t="t" l="l"/>
            <a:pathLst>
              <a:path h="11926436" w="11579485">
                <a:moveTo>
                  <a:pt x="11579486" y="0"/>
                </a:moveTo>
                <a:lnTo>
                  <a:pt x="0" y="0"/>
                </a:lnTo>
                <a:lnTo>
                  <a:pt x="0" y="11926436"/>
                </a:lnTo>
                <a:lnTo>
                  <a:pt x="11579486" y="11926436"/>
                </a:lnTo>
                <a:lnTo>
                  <a:pt x="11579486"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604026" y="3056829"/>
            <a:ext cx="2725133" cy="5281265"/>
          </a:xfrm>
          <a:custGeom>
            <a:avLst/>
            <a:gdLst/>
            <a:ahLst/>
            <a:cxnLst/>
            <a:rect r="r" b="b" t="t" l="l"/>
            <a:pathLst>
              <a:path h="5281265" w="2725133">
                <a:moveTo>
                  <a:pt x="0" y="0"/>
                </a:moveTo>
                <a:lnTo>
                  <a:pt x="2725133" y="0"/>
                </a:lnTo>
                <a:lnTo>
                  <a:pt x="2725133" y="5281264"/>
                </a:lnTo>
                <a:lnTo>
                  <a:pt x="0" y="5281264"/>
                </a:lnTo>
                <a:lnTo>
                  <a:pt x="0" y="0"/>
                </a:lnTo>
                <a:close/>
              </a:path>
            </a:pathLst>
          </a:custGeom>
          <a:blipFill>
            <a:blip r:embed="rId4"/>
            <a:stretch>
              <a:fillRect l="0" t="0" r="0" b="0"/>
            </a:stretch>
          </a:blipFill>
        </p:spPr>
      </p:sp>
      <p:sp>
        <p:nvSpPr>
          <p:cNvPr name="Freeform 4" id="4"/>
          <p:cNvSpPr/>
          <p:nvPr/>
        </p:nvSpPr>
        <p:spPr>
          <a:xfrm flipH="false" flipV="false" rot="0">
            <a:off x="9453591" y="3105790"/>
            <a:ext cx="2558448" cy="5281265"/>
          </a:xfrm>
          <a:custGeom>
            <a:avLst/>
            <a:gdLst/>
            <a:ahLst/>
            <a:cxnLst/>
            <a:rect r="r" b="b" t="t" l="l"/>
            <a:pathLst>
              <a:path h="5281265" w="2558448">
                <a:moveTo>
                  <a:pt x="0" y="0"/>
                </a:moveTo>
                <a:lnTo>
                  <a:pt x="2558448" y="0"/>
                </a:lnTo>
                <a:lnTo>
                  <a:pt x="2558448" y="5281265"/>
                </a:lnTo>
                <a:lnTo>
                  <a:pt x="0" y="5281265"/>
                </a:lnTo>
                <a:lnTo>
                  <a:pt x="0" y="0"/>
                </a:lnTo>
                <a:close/>
              </a:path>
            </a:pathLst>
          </a:custGeom>
          <a:blipFill>
            <a:blip r:embed="rId5"/>
            <a:stretch>
              <a:fillRect l="0" t="0" r="0" b="0"/>
            </a:stretch>
          </a:blipFill>
        </p:spPr>
      </p:sp>
      <p:sp>
        <p:nvSpPr>
          <p:cNvPr name="Freeform 5" id="5"/>
          <p:cNvSpPr/>
          <p:nvPr/>
        </p:nvSpPr>
        <p:spPr>
          <a:xfrm flipH="false" flipV="false" rot="0">
            <a:off x="12163415" y="3056829"/>
            <a:ext cx="2778176" cy="5527184"/>
          </a:xfrm>
          <a:custGeom>
            <a:avLst/>
            <a:gdLst/>
            <a:ahLst/>
            <a:cxnLst/>
            <a:rect r="r" b="b" t="t" l="l"/>
            <a:pathLst>
              <a:path h="5527184" w="2778176">
                <a:moveTo>
                  <a:pt x="0" y="0"/>
                </a:moveTo>
                <a:lnTo>
                  <a:pt x="2778176" y="0"/>
                </a:lnTo>
                <a:lnTo>
                  <a:pt x="2778176" y="5527184"/>
                </a:lnTo>
                <a:lnTo>
                  <a:pt x="0" y="5527184"/>
                </a:lnTo>
                <a:lnTo>
                  <a:pt x="0" y="0"/>
                </a:lnTo>
                <a:close/>
              </a:path>
            </a:pathLst>
          </a:custGeom>
          <a:blipFill>
            <a:blip r:embed="rId6"/>
            <a:stretch>
              <a:fillRect l="0" t="0" r="0" b="0"/>
            </a:stretch>
          </a:blipFill>
        </p:spPr>
      </p:sp>
      <p:sp>
        <p:nvSpPr>
          <p:cNvPr name="Freeform 6" id="6"/>
          <p:cNvSpPr/>
          <p:nvPr/>
        </p:nvSpPr>
        <p:spPr>
          <a:xfrm flipH="false" flipV="false" rot="0">
            <a:off x="14053008" y="5979291"/>
            <a:ext cx="497856" cy="497856"/>
          </a:xfrm>
          <a:custGeom>
            <a:avLst/>
            <a:gdLst/>
            <a:ahLst/>
            <a:cxnLst/>
            <a:rect r="r" b="b" t="t" l="l"/>
            <a:pathLst>
              <a:path h="497856" w="497856">
                <a:moveTo>
                  <a:pt x="0" y="0"/>
                </a:moveTo>
                <a:lnTo>
                  <a:pt x="497856" y="0"/>
                </a:lnTo>
                <a:lnTo>
                  <a:pt x="497856" y="497856"/>
                </a:lnTo>
                <a:lnTo>
                  <a:pt x="0" y="49785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3930202" y="3056829"/>
            <a:ext cx="2636887" cy="5281265"/>
          </a:xfrm>
          <a:custGeom>
            <a:avLst/>
            <a:gdLst/>
            <a:ahLst/>
            <a:cxnLst/>
            <a:rect r="r" b="b" t="t" l="l"/>
            <a:pathLst>
              <a:path h="5281265" w="2636887">
                <a:moveTo>
                  <a:pt x="0" y="0"/>
                </a:moveTo>
                <a:lnTo>
                  <a:pt x="2636887" y="0"/>
                </a:lnTo>
                <a:lnTo>
                  <a:pt x="2636887" y="5281264"/>
                </a:lnTo>
                <a:lnTo>
                  <a:pt x="0" y="5281264"/>
                </a:lnTo>
                <a:lnTo>
                  <a:pt x="0" y="0"/>
                </a:lnTo>
                <a:close/>
              </a:path>
            </a:pathLst>
          </a:custGeom>
          <a:blipFill>
            <a:blip r:embed="rId9"/>
            <a:stretch>
              <a:fillRect l="0" t="0" r="0" b="0"/>
            </a:stretch>
          </a:blipFill>
        </p:spPr>
      </p:sp>
      <p:sp>
        <p:nvSpPr>
          <p:cNvPr name="TextBox 8" id="8"/>
          <p:cNvSpPr txBox="true"/>
          <p:nvPr/>
        </p:nvSpPr>
        <p:spPr>
          <a:xfrm rot="0">
            <a:off x="3354257" y="885825"/>
            <a:ext cx="12200686" cy="1203325"/>
          </a:xfrm>
          <a:prstGeom prst="rect">
            <a:avLst/>
          </a:prstGeom>
        </p:spPr>
        <p:txBody>
          <a:bodyPr anchor="t" rtlCol="false" tIns="0" lIns="0" bIns="0" rIns="0">
            <a:spAutoFit/>
          </a:bodyPr>
          <a:lstStyle/>
          <a:p>
            <a:pPr algn="ctr">
              <a:lnSpc>
                <a:spcPts val="9799"/>
              </a:lnSpc>
            </a:pPr>
            <a:r>
              <a:rPr lang="en-US" sz="6999">
                <a:solidFill>
                  <a:srgbClr val="0A404E"/>
                </a:solidFill>
                <a:latin typeface="Roboto Bold"/>
              </a:rPr>
              <a:t>simple task flow</a:t>
            </a:r>
          </a:p>
        </p:txBody>
      </p:sp>
      <p:sp>
        <p:nvSpPr>
          <p:cNvPr name="TextBox 9" id="9"/>
          <p:cNvSpPr txBox="true"/>
          <p:nvPr/>
        </p:nvSpPr>
        <p:spPr>
          <a:xfrm rot="0">
            <a:off x="5819972" y="2438203"/>
            <a:ext cx="6953771" cy="422275"/>
          </a:xfrm>
          <a:prstGeom prst="rect">
            <a:avLst/>
          </a:prstGeom>
        </p:spPr>
        <p:txBody>
          <a:bodyPr anchor="t" rtlCol="false" tIns="0" lIns="0" bIns="0" rIns="0">
            <a:spAutoFit/>
          </a:bodyPr>
          <a:lstStyle/>
          <a:p>
            <a:pPr algn="ctr">
              <a:lnSpc>
                <a:spcPts val="3499"/>
              </a:lnSpc>
            </a:pPr>
            <a:r>
              <a:rPr lang="en-US" sz="2499">
                <a:solidFill>
                  <a:srgbClr val="0A404E"/>
                </a:solidFill>
                <a:latin typeface="Roboto"/>
              </a:rPr>
              <a:t>users writes a message and places it in the bottle</a:t>
            </a:r>
          </a:p>
        </p:txBody>
      </p:sp>
      <p:sp>
        <p:nvSpPr>
          <p:cNvPr name="TextBox 10" id="10"/>
          <p:cNvSpPr txBox="true"/>
          <p:nvPr/>
        </p:nvSpPr>
        <p:spPr>
          <a:xfrm rot="0">
            <a:off x="3967610" y="8800135"/>
            <a:ext cx="2465299" cy="944880"/>
          </a:xfrm>
          <a:prstGeom prst="rect">
            <a:avLst/>
          </a:prstGeom>
        </p:spPr>
        <p:txBody>
          <a:bodyPr anchor="t" rtlCol="false" tIns="0" lIns="0" bIns="0" rIns="0">
            <a:spAutoFit/>
          </a:bodyPr>
          <a:lstStyle/>
          <a:p>
            <a:pPr algn="ctr">
              <a:lnSpc>
                <a:spcPts val="2520"/>
              </a:lnSpc>
            </a:pPr>
            <a:r>
              <a:rPr lang="en-US" sz="1800">
                <a:solidFill>
                  <a:srgbClr val="000000"/>
                </a:solidFill>
                <a:latin typeface="Roboto"/>
              </a:rPr>
              <a:t>swipe through various recipients and  click “plus” to add to bottle</a:t>
            </a:r>
          </a:p>
        </p:txBody>
      </p:sp>
      <p:sp>
        <p:nvSpPr>
          <p:cNvPr name="TextBox 11" id="11"/>
          <p:cNvSpPr txBox="true"/>
          <p:nvPr/>
        </p:nvSpPr>
        <p:spPr>
          <a:xfrm rot="0">
            <a:off x="6863860" y="8800135"/>
            <a:ext cx="2465299" cy="1259205"/>
          </a:xfrm>
          <a:prstGeom prst="rect">
            <a:avLst/>
          </a:prstGeom>
        </p:spPr>
        <p:txBody>
          <a:bodyPr anchor="t" rtlCol="false" tIns="0" lIns="0" bIns="0" rIns="0">
            <a:spAutoFit/>
          </a:bodyPr>
          <a:lstStyle/>
          <a:p>
            <a:pPr algn="ctr">
              <a:lnSpc>
                <a:spcPts val="2520"/>
              </a:lnSpc>
            </a:pPr>
            <a:r>
              <a:rPr lang="en-US" sz="1800">
                <a:solidFill>
                  <a:srgbClr val="000000"/>
                </a:solidFill>
                <a:latin typeface="Roboto"/>
              </a:rPr>
              <a:t>drag and hold which message medium you prefer: audio, text, or camera</a:t>
            </a:r>
          </a:p>
        </p:txBody>
      </p:sp>
      <p:sp>
        <p:nvSpPr>
          <p:cNvPr name="TextBox 12" id="12"/>
          <p:cNvSpPr txBox="true"/>
          <p:nvPr/>
        </p:nvSpPr>
        <p:spPr>
          <a:xfrm rot="0">
            <a:off x="9620295" y="8800135"/>
            <a:ext cx="2465299" cy="1259205"/>
          </a:xfrm>
          <a:prstGeom prst="rect">
            <a:avLst/>
          </a:prstGeom>
        </p:spPr>
        <p:txBody>
          <a:bodyPr anchor="t" rtlCol="false" tIns="0" lIns="0" bIns="0" rIns="0">
            <a:spAutoFit/>
          </a:bodyPr>
          <a:lstStyle/>
          <a:p>
            <a:pPr algn="ctr">
              <a:lnSpc>
                <a:spcPts val="2520"/>
              </a:lnSpc>
            </a:pPr>
            <a:r>
              <a:rPr lang="en-US" sz="1800">
                <a:solidFill>
                  <a:srgbClr val="000000"/>
                </a:solidFill>
                <a:latin typeface="Roboto"/>
              </a:rPr>
              <a:t>type in your message; once down, hit the check mark or delete and restart</a:t>
            </a:r>
          </a:p>
        </p:txBody>
      </p:sp>
      <p:sp>
        <p:nvSpPr>
          <p:cNvPr name="TextBox 13" id="13"/>
          <p:cNvSpPr txBox="true"/>
          <p:nvPr/>
        </p:nvSpPr>
        <p:spPr>
          <a:xfrm rot="0">
            <a:off x="12319853" y="8774513"/>
            <a:ext cx="2465299" cy="1259205"/>
          </a:xfrm>
          <a:prstGeom prst="rect">
            <a:avLst/>
          </a:prstGeom>
        </p:spPr>
        <p:txBody>
          <a:bodyPr anchor="t" rtlCol="false" tIns="0" lIns="0" bIns="0" rIns="0">
            <a:spAutoFit/>
          </a:bodyPr>
          <a:lstStyle/>
          <a:p>
            <a:pPr algn="ctr">
              <a:lnSpc>
                <a:spcPts val="2520"/>
              </a:lnSpc>
            </a:pPr>
            <a:r>
              <a:rPr lang="en-US" sz="1800">
                <a:solidFill>
                  <a:srgbClr val="000000"/>
                </a:solidFill>
                <a:latin typeface="Roboto"/>
              </a:rPr>
              <a:t>select which mood your message corresponds with and select the check mark to finish </a:t>
            </a:r>
          </a:p>
        </p:txBody>
      </p:sp>
      <p:sp>
        <p:nvSpPr>
          <p:cNvPr name="AutoShape 14" id="14"/>
          <p:cNvSpPr/>
          <p:nvPr/>
        </p:nvSpPr>
        <p:spPr>
          <a:xfrm>
            <a:off x="5446826" y="7074935"/>
            <a:ext cx="1249757" cy="0"/>
          </a:xfrm>
          <a:prstGeom prst="line">
            <a:avLst/>
          </a:prstGeom>
          <a:ln cap="rnd" w="66675">
            <a:solidFill>
              <a:srgbClr val="000000"/>
            </a:solidFill>
            <a:prstDash val="solid"/>
            <a:headEnd type="none" len="sm" w="sm"/>
            <a:tailEnd type="arrow" len="sm" w="med"/>
          </a:ln>
        </p:spPr>
      </p:sp>
      <p:sp>
        <p:nvSpPr>
          <p:cNvPr name="AutoShape 15" id="15"/>
          <p:cNvSpPr/>
          <p:nvPr/>
        </p:nvSpPr>
        <p:spPr>
          <a:xfrm flipV="true">
            <a:off x="7168249" y="6233950"/>
            <a:ext cx="255093" cy="1461735"/>
          </a:xfrm>
          <a:prstGeom prst="line">
            <a:avLst/>
          </a:prstGeom>
          <a:ln cap="rnd" w="66675">
            <a:solidFill>
              <a:srgbClr val="000000"/>
            </a:solidFill>
            <a:prstDash val="solid"/>
            <a:headEnd type="none" len="sm" w="sm"/>
            <a:tailEnd type="arrow" len="sm" w="med"/>
          </a:ln>
        </p:spPr>
      </p:sp>
      <p:sp>
        <p:nvSpPr>
          <p:cNvPr name="AutoShape 16" id="16"/>
          <p:cNvSpPr/>
          <p:nvPr/>
        </p:nvSpPr>
        <p:spPr>
          <a:xfrm flipV="true">
            <a:off x="8856066" y="6222488"/>
            <a:ext cx="1183610" cy="0"/>
          </a:xfrm>
          <a:prstGeom prst="line">
            <a:avLst/>
          </a:prstGeom>
          <a:ln cap="rnd" w="66675">
            <a:solidFill>
              <a:srgbClr val="000000"/>
            </a:solidFill>
            <a:prstDash val="solid"/>
            <a:headEnd type="none" len="sm" w="sm"/>
            <a:tailEnd type="arrow" len="sm" w="med"/>
          </a:ln>
        </p:spPr>
      </p:sp>
      <p:sp>
        <p:nvSpPr>
          <p:cNvPr name="AutoShape 17" id="17"/>
          <p:cNvSpPr/>
          <p:nvPr/>
        </p:nvSpPr>
        <p:spPr>
          <a:xfrm flipV="true">
            <a:off x="11493790" y="6255825"/>
            <a:ext cx="1183610" cy="0"/>
          </a:xfrm>
          <a:prstGeom prst="line">
            <a:avLst/>
          </a:prstGeom>
          <a:ln cap="rnd" w="66675">
            <a:solidFill>
              <a:srgbClr val="000000"/>
            </a:solidFill>
            <a:prstDash val="solid"/>
            <a:headEnd type="none" len="sm" w="sm"/>
            <a:tailEnd type="arrow" len="sm" w="med"/>
          </a:ln>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EDEBE6"/>
        </a:solidFill>
      </p:bgPr>
    </p:bg>
    <p:spTree>
      <p:nvGrpSpPr>
        <p:cNvPr id="1" name=""/>
        <p:cNvGrpSpPr/>
        <p:nvPr/>
      </p:nvGrpSpPr>
      <p:grpSpPr>
        <a:xfrm>
          <a:off x="0" y="0"/>
          <a:ext cx="0" cy="0"/>
          <a:chOff x="0" y="0"/>
          <a:chExt cx="0" cy="0"/>
        </a:xfrm>
      </p:grpSpPr>
      <p:sp>
        <p:nvSpPr>
          <p:cNvPr name="Freeform 2" id="2"/>
          <p:cNvSpPr/>
          <p:nvPr/>
        </p:nvSpPr>
        <p:spPr>
          <a:xfrm flipH="true" flipV="false" rot="0">
            <a:off x="9454600" y="-819718"/>
            <a:ext cx="11579485" cy="11926436"/>
          </a:xfrm>
          <a:custGeom>
            <a:avLst/>
            <a:gdLst/>
            <a:ahLst/>
            <a:cxnLst/>
            <a:rect r="r" b="b" t="t" l="l"/>
            <a:pathLst>
              <a:path h="11926436" w="11579485">
                <a:moveTo>
                  <a:pt x="11579486" y="0"/>
                </a:moveTo>
                <a:lnTo>
                  <a:pt x="0" y="0"/>
                </a:lnTo>
                <a:lnTo>
                  <a:pt x="0" y="11926436"/>
                </a:lnTo>
                <a:lnTo>
                  <a:pt x="11579486" y="11926436"/>
                </a:lnTo>
                <a:lnTo>
                  <a:pt x="11579486"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111023" y="3125424"/>
            <a:ext cx="2793210" cy="5571872"/>
          </a:xfrm>
          <a:custGeom>
            <a:avLst/>
            <a:gdLst/>
            <a:ahLst/>
            <a:cxnLst/>
            <a:rect r="r" b="b" t="t" l="l"/>
            <a:pathLst>
              <a:path h="5571872" w="2793210">
                <a:moveTo>
                  <a:pt x="0" y="0"/>
                </a:moveTo>
                <a:lnTo>
                  <a:pt x="2793210" y="0"/>
                </a:lnTo>
                <a:lnTo>
                  <a:pt x="2793210" y="5571872"/>
                </a:lnTo>
                <a:lnTo>
                  <a:pt x="0" y="5571872"/>
                </a:lnTo>
                <a:lnTo>
                  <a:pt x="0" y="0"/>
                </a:lnTo>
                <a:close/>
              </a:path>
            </a:pathLst>
          </a:custGeom>
          <a:blipFill>
            <a:blip r:embed="rId4"/>
            <a:stretch>
              <a:fillRect l="-1508" t="0" r="-1508" b="0"/>
            </a:stretch>
          </a:blipFill>
        </p:spPr>
      </p:sp>
      <p:sp>
        <p:nvSpPr>
          <p:cNvPr name="Freeform 4" id="4"/>
          <p:cNvSpPr/>
          <p:nvPr/>
        </p:nvSpPr>
        <p:spPr>
          <a:xfrm flipH="false" flipV="false" rot="0">
            <a:off x="10945918" y="3125424"/>
            <a:ext cx="2793210" cy="5571872"/>
          </a:xfrm>
          <a:custGeom>
            <a:avLst/>
            <a:gdLst/>
            <a:ahLst/>
            <a:cxnLst/>
            <a:rect r="r" b="b" t="t" l="l"/>
            <a:pathLst>
              <a:path h="5571872" w="2793210">
                <a:moveTo>
                  <a:pt x="0" y="0"/>
                </a:moveTo>
                <a:lnTo>
                  <a:pt x="2793210" y="0"/>
                </a:lnTo>
                <a:lnTo>
                  <a:pt x="2793210" y="5571872"/>
                </a:lnTo>
                <a:lnTo>
                  <a:pt x="0" y="5571872"/>
                </a:lnTo>
                <a:lnTo>
                  <a:pt x="0" y="0"/>
                </a:lnTo>
                <a:close/>
              </a:path>
            </a:pathLst>
          </a:custGeom>
          <a:blipFill>
            <a:blip r:embed="rId5"/>
            <a:stretch>
              <a:fillRect l="0" t="0" r="0" b="0"/>
            </a:stretch>
          </a:blipFill>
        </p:spPr>
      </p:sp>
      <p:sp>
        <p:nvSpPr>
          <p:cNvPr name="Freeform 5" id="5"/>
          <p:cNvSpPr/>
          <p:nvPr/>
        </p:nvSpPr>
        <p:spPr>
          <a:xfrm flipH="false" flipV="false" rot="0">
            <a:off x="7807271" y="3012443"/>
            <a:ext cx="3138741" cy="5684853"/>
          </a:xfrm>
          <a:custGeom>
            <a:avLst/>
            <a:gdLst/>
            <a:ahLst/>
            <a:cxnLst/>
            <a:rect r="r" b="b" t="t" l="l"/>
            <a:pathLst>
              <a:path h="5684853" w="3138741">
                <a:moveTo>
                  <a:pt x="0" y="0"/>
                </a:moveTo>
                <a:lnTo>
                  <a:pt x="3138741" y="0"/>
                </a:lnTo>
                <a:lnTo>
                  <a:pt x="3138741" y="5684853"/>
                </a:lnTo>
                <a:lnTo>
                  <a:pt x="0" y="5684853"/>
                </a:lnTo>
                <a:lnTo>
                  <a:pt x="0" y="0"/>
                </a:lnTo>
                <a:close/>
              </a:path>
            </a:pathLst>
          </a:custGeom>
          <a:blipFill>
            <a:blip r:embed="rId6"/>
            <a:stretch>
              <a:fillRect l="0" t="0" r="0" b="0"/>
            </a:stretch>
          </a:blipFill>
        </p:spPr>
      </p:sp>
      <p:sp>
        <p:nvSpPr>
          <p:cNvPr name="Freeform 6" id="6"/>
          <p:cNvSpPr/>
          <p:nvPr/>
        </p:nvSpPr>
        <p:spPr>
          <a:xfrm flipH="false" flipV="false" rot="0">
            <a:off x="2343082" y="3184081"/>
            <a:ext cx="2723410" cy="5454557"/>
          </a:xfrm>
          <a:custGeom>
            <a:avLst/>
            <a:gdLst/>
            <a:ahLst/>
            <a:cxnLst/>
            <a:rect r="r" b="b" t="t" l="l"/>
            <a:pathLst>
              <a:path h="5454557" w="2723410">
                <a:moveTo>
                  <a:pt x="0" y="0"/>
                </a:moveTo>
                <a:lnTo>
                  <a:pt x="2723410" y="0"/>
                </a:lnTo>
                <a:lnTo>
                  <a:pt x="2723410" y="5454557"/>
                </a:lnTo>
                <a:lnTo>
                  <a:pt x="0" y="5454557"/>
                </a:lnTo>
                <a:lnTo>
                  <a:pt x="0" y="0"/>
                </a:lnTo>
                <a:close/>
              </a:path>
            </a:pathLst>
          </a:custGeom>
          <a:blipFill>
            <a:blip r:embed="rId7"/>
            <a:stretch>
              <a:fillRect l="0" t="0" r="0" b="0"/>
            </a:stretch>
          </a:blipFill>
        </p:spPr>
      </p:sp>
      <p:sp>
        <p:nvSpPr>
          <p:cNvPr name="Freeform 7" id="7"/>
          <p:cNvSpPr/>
          <p:nvPr/>
        </p:nvSpPr>
        <p:spPr>
          <a:xfrm flipH="false" flipV="false" rot="0">
            <a:off x="14019072" y="3125424"/>
            <a:ext cx="2754097" cy="5571872"/>
          </a:xfrm>
          <a:custGeom>
            <a:avLst/>
            <a:gdLst/>
            <a:ahLst/>
            <a:cxnLst/>
            <a:rect r="r" b="b" t="t" l="l"/>
            <a:pathLst>
              <a:path h="5571872" w="2754097">
                <a:moveTo>
                  <a:pt x="0" y="0"/>
                </a:moveTo>
                <a:lnTo>
                  <a:pt x="2754097" y="0"/>
                </a:lnTo>
                <a:lnTo>
                  <a:pt x="2754097" y="5571872"/>
                </a:lnTo>
                <a:lnTo>
                  <a:pt x="0" y="5571872"/>
                </a:lnTo>
                <a:lnTo>
                  <a:pt x="0" y="0"/>
                </a:lnTo>
                <a:close/>
              </a:path>
            </a:pathLst>
          </a:custGeom>
          <a:blipFill>
            <a:blip r:embed="rId8"/>
            <a:stretch>
              <a:fillRect l="0" t="0" r="0" b="0"/>
            </a:stretch>
          </a:blipFill>
        </p:spPr>
      </p:sp>
      <p:sp>
        <p:nvSpPr>
          <p:cNvPr name="TextBox 8" id="8"/>
          <p:cNvSpPr txBox="true"/>
          <p:nvPr/>
        </p:nvSpPr>
        <p:spPr>
          <a:xfrm rot="0">
            <a:off x="3354257" y="885825"/>
            <a:ext cx="12200686" cy="1203325"/>
          </a:xfrm>
          <a:prstGeom prst="rect">
            <a:avLst/>
          </a:prstGeom>
        </p:spPr>
        <p:txBody>
          <a:bodyPr anchor="t" rtlCol="false" tIns="0" lIns="0" bIns="0" rIns="0">
            <a:spAutoFit/>
          </a:bodyPr>
          <a:lstStyle/>
          <a:p>
            <a:pPr algn="ctr">
              <a:lnSpc>
                <a:spcPts val="9799"/>
              </a:lnSpc>
            </a:pPr>
            <a:r>
              <a:rPr lang="en-US" sz="6999">
                <a:solidFill>
                  <a:srgbClr val="0A404E"/>
                </a:solidFill>
                <a:latin typeface="Roboto Bold"/>
              </a:rPr>
              <a:t>medium task flow</a:t>
            </a:r>
          </a:p>
        </p:txBody>
      </p:sp>
      <p:sp>
        <p:nvSpPr>
          <p:cNvPr name="TextBox 9" id="9"/>
          <p:cNvSpPr txBox="true"/>
          <p:nvPr/>
        </p:nvSpPr>
        <p:spPr>
          <a:xfrm rot="0">
            <a:off x="5860491" y="2438203"/>
            <a:ext cx="6872734" cy="422275"/>
          </a:xfrm>
          <a:prstGeom prst="rect">
            <a:avLst/>
          </a:prstGeom>
        </p:spPr>
        <p:txBody>
          <a:bodyPr anchor="t" rtlCol="false" tIns="0" lIns="0" bIns="0" rIns="0">
            <a:spAutoFit/>
          </a:bodyPr>
          <a:lstStyle/>
          <a:p>
            <a:pPr algn="ctr">
              <a:lnSpc>
                <a:spcPts val="3499"/>
              </a:lnSpc>
            </a:pPr>
            <a:r>
              <a:rPr lang="en-US" sz="2499">
                <a:solidFill>
                  <a:srgbClr val="0A404E"/>
                </a:solidFill>
                <a:latin typeface="Roboto"/>
              </a:rPr>
              <a:t>users changes the time and receiver of the bottle</a:t>
            </a:r>
          </a:p>
        </p:txBody>
      </p:sp>
      <p:sp>
        <p:nvSpPr>
          <p:cNvPr name="TextBox 10" id="10"/>
          <p:cNvSpPr txBox="true"/>
          <p:nvPr/>
        </p:nvSpPr>
        <p:spPr>
          <a:xfrm rot="0">
            <a:off x="2601193" y="8819425"/>
            <a:ext cx="2465299" cy="944880"/>
          </a:xfrm>
          <a:prstGeom prst="rect">
            <a:avLst/>
          </a:prstGeom>
        </p:spPr>
        <p:txBody>
          <a:bodyPr anchor="t" rtlCol="false" tIns="0" lIns="0" bIns="0" rIns="0">
            <a:spAutoFit/>
          </a:bodyPr>
          <a:lstStyle/>
          <a:p>
            <a:pPr algn="ctr">
              <a:lnSpc>
                <a:spcPts val="2520"/>
              </a:lnSpc>
            </a:pPr>
            <a:r>
              <a:rPr lang="en-US" sz="1800">
                <a:solidFill>
                  <a:srgbClr val="000000"/>
                </a:solidFill>
                <a:latin typeface="Roboto"/>
              </a:rPr>
              <a:t>press the “change time” button on the home screen of the app</a:t>
            </a:r>
          </a:p>
        </p:txBody>
      </p:sp>
      <p:sp>
        <p:nvSpPr>
          <p:cNvPr name="TextBox 11" id="11"/>
          <p:cNvSpPr txBox="true"/>
          <p:nvPr/>
        </p:nvSpPr>
        <p:spPr>
          <a:xfrm rot="0">
            <a:off x="5497442" y="8819425"/>
            <a:ext cx="2465299" cy="1259205"/>
          </a:xfrm>
          <a:prstGeom prst="rect">
            <a:avLst/>
          </a:prstGeom>
        </p:spPr>
        <p:txBody>
          <a:bodyPr anchor="t" rtlCol="false" tIns="0" lIns="0" bIns="0" rIns="0">
            <a:spAutoFit/>
          </a:bodyPr>
          <a:lstStyle/>
          <a:p>
            <a:pPr algn="ctr">
              <a:lnSpc>
                <a:spcPts val="2520"/>
              </a:lnSpc>
            </a:pPr>
            <a:r>
              <a:rPr lang="en-US" sz="1800">
                <a:solidFill>
                  <a:srgbClr val="000000"/>
                </a:solidFill>
                <a:latin typeface="Roboto"/>
              </a:rPr>
              <a:t>swipe through the different times to change the recipient time</a:t>
            </a:r>
          </a:p>
        </p:txBody>
      </p:sp>
      <p:sp>
        <p:nvSpPr>
          <p:cNvPr name="TextBox 12" id="12"/>
          <p:cNvSpPr txBox="true"/>
          <p:nvPr/>
        </p:nvSpPr>
        <p:spPr>
          <a:xfrm rot="0">
            <a:off x="8253878" y="8819425"/>
            <a:ext cx="2465299" cy="630555"/>
          </a:xfrm>
          <a:prstGeom prst="rect">
            <a:avLst/>
          </a:prstGeom>
        </p:spPr>
        <p:txBody>
          <a:bodyPr anchor="t" rtlCol="false" tIns="0" lIns="0" bIns="0" rIns="0">
            <a:spAutoFit/>
          </a:bodyPr>
          <a:lstStyle/>
          <a:p>
            <a:pPr algn="ctr">
              <a:lnSpc>
                <a:spcPts val="2520"/>
              </a:lnSpc>
            </a:pPr>
            <a:r>
              <a:rPr lang="en-US" sz="1800">
                <a:solidFill>
                  <a:srgbClr val="000000"/>
                </a:solidFill>
                <a:latin typeface="Roboto"/>
              </a:rPr>
              <a:t>change the hours and minutes separately</a:t>
            </a:r>
          </a:p>
        </p:txBody>
      </p:sp>
      <p:sp>
        <p:nvSpPr>
          <p:cNvPr name="TextBox 13" id="13"/>
          <p:cNvSpPr txBox="true"/>
          <p:nvPr/>
        </p:nvSpPr>
        <p:spPr>
          <a:xfrm rot="0">
            <a:off x="11109874" y="8819425"/>
            <a:ext cx="2465299" cy="944880"/>
          </a:xfrm>
          <a:prstGeom prst="rect">
            <a:avLst/>
          </a:prstGeom>
        </p:spPr>
        <p:txBody>
          <a:bodyPr anchor="t" rtlCol="false" tIns="0" lIns="0" bIns="0" rIns="0">
            <a:spAutoFit/>
          </a:bodyPr>
          <a:lstStyle/>
          <a:p>
            <a:pPr algn="ctr">
              <a:lnSpc>
                <a:spcPts val="2520"/>
              </a:lnSpc>
            </a:pPr>
            <a:r>
              <a:rPr lang="en-US" sz="1800">
                <a:solidFill>
                  <a:srgbClr val="000000"/>
                </a:solidFill>
                <a:latin typeface="Roboto"/>
              </a:rPr>
              <a:t>swap the AM/PM designation through a two-option choice</a:t>
            </a:r>
          </a:p>
        </p:txBody>
      </p:sp>
      <p:sp>
        <p:nvSpPr>
          <p:cNvPr name="TextBox 14" id="14"/>
          <p:cNvSpPr txBox="true"/>
          <p:nvPr/>
        </p:nvSpPr>
        <p:spPr>
          <a:xfrm rot="0">
            <a:off x="14163471" y="8819425"/>
            <a:ext cx="2465299" cy="630555"/>
          </a:xfrm>
          <a:prstGeom prst="rect">
            <a:avLst/>
          </a:prstGeom>
        </p:spPr>
        <p:txBody>
          <a:bodyPr anchor="t" rtlCol="false" tIns="0" lIns="0" bIns="0" rIns="0">
            <a:spAutoFit/>
          </a:bodyPr>
          <a:lstStyle/>
          <a:p>
            <a:pPr algn="ctr">
              <a:lnSpc>
                <a:spcPts val="2520"/>
              </a:lnSpc>
            </a:pPr>
            <a:r>
              <a:rPr lang="en-US" sz="1800">
                <a:solidFill>
                  <a:srgbClr val="000000"/>
                </a:solidFill>
                <a:latin typeface="Roboto"/>
              </a:rPr>
              <a:t>time has now been changed</a:t>
            </a:r>
          </a:p>
        </p:txBody>
      </p:sp>
      <p:sp>
        <p:nvSpPr>
          <p:cNvPr name="AutoShape 15" id="15"/>
          <p:cNvSpPr/>
          <p:nvPr/>
        </p:nvSpPr>
        <p:spPr>
          <a:xfrm>
            <a:off x="1718203" y="5589111"/>
            <a:ext cx="1503117" cy="0"/>
          </a:xfrm>
          <a:prstGeom prst="line">
            <a:avLst/>
          </a:prstGeom>
          <a:ln cap="rnd" w="66675">
            <a:solidFill>
              <a:srgbClr val="000000"/>
            </a:solidFill>
            <a:prstDash val="solid"/>
            <a:headEnd type="none" len="sm" w="sm"/>
            <a:tailEnd type="arrow" len="sm" w="med"/>
          </a:ln>
        </p:spPr>
      </p:sp>
      <p:sp>
        <p:nvSpPr>
          <p:cNvPr name="Freeform 16" id="16"/>
          <p:cNvSpPr/>
          <p:nvPr/>
        </p:nvSpPr>
        <p:spPr>
          <a:xfrm flipH="false" flipV="false" rot="0">
            <a:off x="5497442" y="4357945"/>
            <a:ext cx="497856" cy="497856"/>
          </a:xfrm>
          <a:custGeom>
            <a:avLst/>
            <a:gdLst/>
            <a:ahLst/>
            <a:cxnLst/>
            <a:rect r="r" b="b" t="t" l="l"/>
            <a:pathLst>
              <a:path h="497856" w="497856">
                <a:moveTo>
                  <a:pt x="0" y="0"/>
                </a:moveTo>
                <a:lnTo>
                  <a:pt x="497856" y="0"/>
                </a:lnTo>
                <a:lnTo>
                  <a:pt x="497856" y="497855"/>
                </a:lnTo>
                <a:lnTo>
                  <a:pt x="0" y="49785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7" id="17"/>
          <p:cNvSpPr/>
          <p:nvPr/>
        </p:nvSpPr>
        <p:spPr>
          <a:xfrm flipH="false" flipV="false" rot="0">
            <a:off x="9986301" y="4357945"/>
            <a:ext cx="497856" cy="497856"/>
          </a:xfrm>
          <a:custGeom>
            <a:avLst/>
            <a:gdLst/>
            <a:ahLst/>
            <a:cxnLst/>
            <a:rect r="r" b="b" t="t" l="l"/>
            <a:pathLst>
              <a:path h="497856" w="497856">
                <a:moveTo>
                  <a:pt x="0" y="0"/>
                </a:moveTo>
                <a:lnTo>
                  <a:pt x="497855" y="0"/>
                </a:lnTo>
                <a:lnTo>
                  <a:pt x="497855" y="497855"/>
                </a:lnTo>
                <a:lnTo>
                  <a:pt x="0" y="49785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AutoShape 18" id="18"/>
          <p:cNvSpPr/>
          <p:nvPr/>
        </p:nvSpPr>
        <p:spPr>
          <a:xfrm>
            <a:off x="12743364" y="5789463"/>
            <a:ext cx="1888019" cy="0"/>
          </a:xfrm>
          <a:prstGeom prst="line">
            <a:avLst/>
          </a:prstGeom>
          <a:ln cap="rnd" w="66675">
            <a:solidFill>
              <a:srgbClr val="000000"/>
            </a:solidFill>
            <a:prstDash val="solid"/>
            <a:headEnd type="none" len="sm" w="sm"/>
            <a:tailEnd type="arrow" len="sm" w="med"/>
          </a:ln>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EDEBE6"/>
        </a:solidFill>
      </p:bgPr>
    </p:bg>
    <p:spTree>
      <p:nvGrpSpPr>
        <p:cNvPr id="1" name=""/>
        <p:cNvGrpSpPr/>
        <p:nvPr/>
      </p:nvGrpSpPr>
      <p:grpSpPr>
        <a:xfrm>
          <a:off x="0" y="0"/>
          <a:ext cx="0" cy="0"/>
          <a:chOff x="0" y="0"/>
          <a:chExt cx="0" cy="0"/>
        </a:xfrm>
      </p:grpSpPr>
      <p:sp>
        <p:nvSpPr>
          <p:cNvPr name="Freeform 2" id="2"/>
          <p:cNvSpPr/>
          <p:nvPr/>
        </p:nvSpPr>
        <p:spPr>
          <a:xfrm flipH="true" flipV="false" rot="0">
            <a:off x="9454600" y="-819718"/>
            <a:ext cx="11579485" cy="11926436"/>
          </a:xfrm>
          <a:custGeom>
            <a:avLst/>
            <a:gdLst/>
            <a:ahLst/>
            <a:cxnLst/>
            <a:rect r="r" b="b" t="t" l="l"/>
            <a:pathLst>
              <a:path h="11926436" w="11579485">
                <a:moveTo>
                  <a:pt x="11579486" y="0"/>
                </a:moveTo>
                <a:lnTo>
                  <a:pt x="0" y="0"/>
                </a:lnTo>
                <a:lnTo>
                  <a:pt x="0" y="11926436"/>
                </a:lnTo>
                <a:lnTo>
                  <a:pt x="11579486" y="11926436"/>
                </a:lnTo>
                <a:lnTo>
                  <a:pt x="11579486"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675058" y="3026349"/>
            <a:ext cx="2845931" cy="5708124"/>
          </a:xfrm>
          <a:custGeom>
            <a:avLst/>
            <a:gdLst/>
            <a:ahLst/>
            <a:cxnLst/>
            <a:rect r="r" b="b" t="t" l="l"/>
            <a:pathLst>
              <a:path h="5708124" w="2845931">
                <a:moveTo>
                  <a:pt x="0" y="0"/>
                </a:moveTo>
                <a:lnTo>
                  <a:pt x="2845930" y="0"/>
                </a:lnTo>
                <a:lnTo>
                  <a:pt x="2845930" y="5708124"/>
                </a:lnTo>
                <a:lnTo>
                  <a:pt x="0" y="5708124"/>
                </a:lnTo>
                <a:lnTo>
                  <a:pt x="0" y="0"/>
                </a:lnTo>
                <a:close/>
              </a:path>
            </a:pathLst>
          </a:custGeom>
          <a:blipFill>
            <a:blip r:embed="rId4"/>
            <a:stretch>
              <a:fillRect l="0" t="0" r="0" b="0"/>
            </a:stretch>
          </a:blipFill>
        </p:spPr>
      </p:sp>
      <p:sp>
        <p:nvSpPr>
          <p:cNvPr name="Freeform 4" id="4"/>
          <p:cNvSpPr/>
          <p:nvPr/>
        </p:nvSpPr>
        <p:spPr>
          <a:xfrm flipH="false" flipV="false" rot="0">
            <a:off x="1952370" y="3079835"/>
            <a:ext cx="2708987" cy="5464680"/>
          </a:xfrm>
          <a:custGeom>
            <a:avLst/>
            <a:gdLst/>
            <a:ahLst/>
            <a:cxnLst/>
            <a:rect r="r" b="b" t="t" l="l"/>
            <a:pathLst>
              <a:path h="5464680" w="2708987">
                <a:moveTo>
                  <a:pt x="0" y="0"/>
                </a:moveTo>
                <a:lnTo>
                  <a:pt x="2708987" y="0"/>
                </a:lnTo>
                <a:lnTo>
                  <a:pt x="2708987" y="5464680"/>
                </a:lnTo>
                <a:lnTo>
                  <a:pt x="0" y="5464680"/>
                </a:lnTo>
                <a:lnTo>
                  <a:pt x="0" y="0"/>
                </a:lnTo>
                <a:close/>
              </a:path>
            </a:pathLst>
          </a:custGeom>
          <a:blipFill>
            <a:blip r:embed="rId5"/>
            <a:stretch>
              <a:fillRect l="0" t="0" r="0" b="0"/>
            </a:stretch>
          </a:blipFill>
        </p:spPr>
      </p:sp>
      <p:sp>
        <p:nvSpPr>
          <p:cNvPr name="Freeform 5" id="5"/>
          <p:cNvSpPr/>
          <p:nvPr/>
        </p:nvSpPr>
        <p:spPr>
          <a:xfrm flipH="false" flipV="false" rot="0">
            <a:off x="7764207" y="3017134"/>
            <a:ext cx="2808766" cy="5657656"/>
          </a:xfrm>
          <a:custGeom>
            <a:avLst/>
            <a:gdLst/>
            <a:ahLst/>
            <a:cxnLst/>
            <a:rect r="r" b="b" t="t" l="l"/>
            <a:pathLst>
              <a:path h="5657656" w="2808766">
                <a:moveTo>
                  <a:pt x="0" y="0"/>
                </a:moveTo>
                <a:lnTo>
                  <a:pt x="2808765" y="0"/>
                </a:lnTo>
                <a:lnTo>
                  <a:pt x="2808765" y="5657656"/>
                </a:lnTo>
                <a:lnTo>
                  <a:pt x="0" y="5657656"/>
                </a:lnTo>
                <a:lnTo>
                  <a:pt x="0" y="0"/>
                </a:lnTo>
                <a:close/>
              </a:path>
            </a:pathLst>
          </a:custGeom>
          <a:blipFill>
            <a:blip r:embed="rId6"/>
            <a:stretch>
              <a:fillRect l="0" t="0" r="0" b="0"/>
            </a:stretch>
          </a:blipFill>
        </p:spPr>
      </p:sp>
      <p:sp>
        <p:nvSpPr>
          <p:cNvPr name="Freeform 6" id="6"/>
          <p:cNvSpPr/>
          <p:nvPr/>
        </p:nvSpPr>
        <p:spPr>
          <a:xfrm flipH="false" flipV="false" rot="0">
            <a:off x="4819869" y="3026349"/>
            <a:ext cx="2785826" cy="5571652"/>
          </a:xfrm>
          <a:custGeom>
            <a:avLst/>
            <a:gdLst/>
            <a:ahLst/>
            <a:cxnLst/>
            <a:rect r="r" b="b" t="t" l="l"/>
            <a:pathLst>
              <a:path h="5571652" w="2785826">
                <a:moveTo>
                  <a:pt x="0" y="0"/>
                </a:moveTo>
                <a:lnTo>
                  <a:pt x="2785826" y="0"/>
                </a:lnTo>
                <a:lnTo>
                  <a:pt x="2785826" y="5571652"/>
                </a:lnTo>
                <a:lnTo>
                  <a:pt x="0" y="5571652"/>
                </a:lnTo>
                <a:lnTo>
                  <a:pt x="0" y="0"/>
                </a:lnTo>
                <a:close/>
              </a:path>
            </a:pathLst>
          </a:custGeom>
          <a:blipFill>
            <a:blip r:embed="rId7"/>
            <a:stretch>
              <a:fillRect l="0" t="0" r="0" b="0"/>
            </a:stretch>
          </a:blipFill>
        </p:spPr>
      </p:sp>
      <p:sp>
        <p:nvSpPr>
          <p:cNvPr name="Freeform 7" id="7"/>
          <p:cNvSpPr/>
          <p:nvPr/>
        </p:nvSpPr>
        <p:spPr>
          <a:xfrm flipH="false" flipV="false" rot="0">
            <a:off x="13611773" y="3114883"/>
            <a:ext cx="2809795" cy="5619590"/>
          </a:xfrm>
          <a:custGeom>
            <a:avLst/>
            <a:gdLst/>
            <a:ahLst/>
            <a:cxnLst/>
            <a:rect r="r" b="b" t="t" l="l"/>
            <a:pathLst>
              <a:path h="5619590" w="2809795">
                <a:moveTo>
                  <a:pt x="0" y="0"/>
                </a:moveTo>
                <a:lnTo>
                  <a:pt x="2809795" y="0"/>
                </a:lnTo>
                <a:lnTo>
                  <a:pt x="2809795" y="5619590"/>
                </a:lnTo>
                <a:lnTo>
                  <a:pt x="0" y="5619590"/>
                </a:lnTo>
                <a:lnTo>
                  <a:pt x="0" y="0"/>
                </a:lnTo>
                <a:close/>
              </a:path>
            </a:pathLst>
          </a:custGeom>
          <a:blipFill>
            <a:blip r:embed="rId8"/>
            <a:stretch>
              <a:fillRect l="0" t="0" r="0" b="0"/>
            </a:stretch>
          </a:blipFill>
        </p:spPr>
      </p:sp>
      <p:sp>
        <p:nvSpPr>
          <p:cNvPr name="TextBox 8" id="8"/>
          <p:cNvSpPr txBox="true"/>
          <p:nvPr/>
        </p:nvSpPr>
        <p:spPr>
          <a:xfrm rot="0">
            <a:off x="5179504" y="8837215"/>
            <a:ext cx="2465299" cy="944880"/>
          </a:xfrm>
          <a:prstGeom prst="rect">
            <a:avLst/>
          </a:prstGeom>
        </p:spPr>
        <p:txBody>
          <a:bodyPr anchor="t" rtlCol="false" tIns="0" lIns="0" bIns="0" rIns="0">
            <a:spAutoFit/>
          </a:bodyPr>
          <a:lstStyle/>
          <a:p>
            <a:pPr algn="ctr">
              <a:lnSpc>
                <a:spcPts val="2520"/>
              </a:lnSpc>
            </a:pPr>
            <a:r>
              <a:rPr lang="en-US" sz="1800">
                <a:solidFill>
                  <a:srgbClr val="000000"/>
                </a:solidFill>
                <a:latin typeface="Roboto"/>
              </a:rPr>
              <a:t>multiple message formats are available, including voice memos</a:t>
            </a:r>
          </a:p>
        </p:txBody>
      </p:sp>
      <p:sp>
        <p:nvSpPr>
          <p:cNvPr name="TextBox 9" id="9"/>
          <p:cNvSpPr txBox="true"/>
          <p:nvPr/>
        </p:nvSpPr>
        <p:spPr>
          <a:xfrm rot="0">
            <a:off x="7935940" y="8837215"/>
            <a:ext cx="2465299" cy="944880"/>
          </a:xfrm>
          <a:prstGeom prst="rect">
            <a:avLst/>
          </a:prstGeom>
        </p:spPr>
        <p:txBody>
          <a:bodyPr anchor="t" rtlCol="false" tIns="0" lIns="0" bIns="0" rIns="0">
            <a:spAutoFit/>
          </a:bodyPr>
          <a:lstStyle/>
          <a:p>
            <a:pPr algn="ctr">
              <a:lnSpc>
                <a:spcPts val="2520"/>
              </a:lnSpc>
            </a:pPr>
            <a:r>
              <a:rPr lang="en-US" sz="1800">
                <a:solidFill>
                  <a:srgbClr val="000000"/>
                </a:solidFill>
                <a:latin typeface="Roboto"/>
              </a:rPr>
              <a:t>photos contain captions and are marked with the time sent</a:t>
            </a:r>
          </a:p>
        </p:txBody>
      </p:sp>
      <p:sp>
        <p:nvSpPr>
          <p:cNvPr name="TextBox 10" id="10"/>
          <p:cNvSpPr txBox="true"/>
          <p:nvPr/>
        </p:nvSpPr>
        <p:spPr>
          <a:xfrm rot="0">
            <a:off x="10791936" y="9151540"/>
            <a:ext cx="2465299" cy="630555"/>
          </a:xfrm>
          <a:prstGeom prst="rect">
            <a:avLst/>
          </a:prstGeom>
        </p:spPr>
        <p:txBody>
          <a:bodyPr anchor="t" rtlCol="false" tIns="0" lIns="0" bIns="0" rIns="0">
            <a:spAutoFit/>
          </a:bodyPr>
          <a:lstStyle/>
          <a:p>
            <a:pPr algn="ctr">
              <a:lnSpc>
                <a:spcPts val="2520"/>
              </a:lnSpc>
            </a:pPr>
            <a:r>
              <a:rPr lang="en-US" sz="1800">
                <a:solidFill>
                  <a:srgbClr val="000000"/>
                </a:solidFill>
                <a:latin typeface="Roboto"/>
              </a:rPr>
              <a:t>messages can be filtered by emotion</a:t>
            </a:r>
          </a:p>
        </p:txBody>
      </p:sp>
      <p:sp>
        <p:nvSpPr>
          <p:cNvPr name="TextBox 11" id="11"/>
          <p:cNvSpPr txBox="true"/>
          <p:nvPr/>
        </p:nvSpPr>
        <p:spPr>
          <a:xfrm rot="0">
            <a:off x="3354257" y="885825"/>
            <a:ext cx="12200686" cy="1203325"/>
          </a:xfrm>
          <a:prstGeom prst="rect">
            <a:avLst/>
          </a:prstGeom>
        </p:spPr>
        <p:txBody>
          <a:bodyPr anchor="t" rtlCol="false" tIns="0" lIns="0" bIns="0" rIns="0">
            <a:spAutoFit/>
          </a:bodyPr>
          <a:lstStyle/>
          <a:p>
            <a:pPr algn="ctr">
              <a:lnSpc>
                <a:spcPts val="9799"/>
              </a:lnSpc>
            </a:pPr>
            <a:r>
              <a:rPr lang="en-US" sz="6999">
                <a:solidFill>
                  <a:srgbClr val="0A404E"/>
                </a:solidFill>
                <a:latin typeface="Roboto Bold"/>
              </a:rPr>
              <a:t>complex task flow</a:t>
            </a:r>
          </a:p>
        </p:txBody>
      </p:sp>
      <p:sp>
        <p:nvSpPr>
          <p:cNvPr name="TextBox 12" id="12"/>
          <p:cNvSpPr txBox="true"/>
          <p:nvPr/>
        </p:nvSpPr>
        <p:spPr>
          <a:xfrm rot="0">
            <a:off x="5609455" y="2438203"/>
            <a:ext cx="7374806" cy="422275"/>
          </a:xfrm>
          <a:prstGeom prst="rect">
            <a:avLst/>
          </a:prstGeom>
        </p:spPr>
        <p:txBody>
          <a:bodyPr anchor="t" rtlCol="false" tIns="0" lIns="0" bIns="0" rIns="0">
            <a:spAutoFit/>
          </a:bodyPr>
          <a:lstStyle/>
          <a:p>
            <a:pPr algn="ctr">
              <a:lnSpc>
                <a:spcPts val="3499"/>
              </a:lnSpc>
            </a:pPr>
            <a:r>
              <a:rPr lang="en-US" sz="2499">
                <a:solidFill>
                  <a:srgbClr val="0A404E"/>
                </a:solidFill>
                <a:latin typeface="Roboto"/>
              </a:rPr>
              <a:t>user opens the bottle, filtering messages by emotion</a:t>
            </a:r>
          </a:p>
        </p:txBody>
      </p:sp>
      <p:sp>
        <p:nvSpPr>
          <p:cNvPr name="TextBox 13" id="13"/>
          <p:cNvSpPr txBox="true"/>
          <p:nvPr/>
        </p:nvSpPr>
        <p:spPr>
          <a:xfrm rot="0">
            <a:off x="2283255" y="8837215"/>
            <a:ext cx="2465299" cy="944880"/>
          </a:xfrm>
          <a:prstGeom prst="rect">
            <a:avLst/>
          </a:prstGeom>
        </p:spPr>
        <p:txBody>
          <a:bodyPr anchor="t" rtlCol="false" tIns="0" lIns="0" bIns="0" rIns="0">
            <a:spAutoFit/>
          </a:bodyPr>
          <a:lstStyle/>
          <a:p>
            <a:pPr algn="ctr">
              <a:lnSpc>
                <a:spcPts val="2520"/>
              </a:lnSpc>
            </a:pPr>
            <a:r>
              <a:rPr lang="en-US" sz="1800">
                <a:solidFill>
                  <a:srgbClr val="000000"/>
                </a:solidFill>
                <a:latin typeface="Roboto"/>
              </a:rPr>
              <a:t>when the bottle is ready to be opened, pop-up appears </a:t>
            </a:r>
          </a:p>
        </p:txBody>
      </p:sp>
      <p:sp>
        <p:nvSpPr>
          <p:cNvPr name="TextBox 14" id="14"/>
          <p:cNvSpPr txBox="true"/>
          <p:nvPr/>
        </p:nvSpPr>
        <p:spPr>
          <a:xfrm rot="0">
            <a:off x="13956269" y="8919210"/>
            <a:ext cx="2465299" cy="630555"/>
          </a:xfrm>
          <a:prstGeom prst="rect">
            <a:avLst/>
          </a:prstGeom>
        </p:spPr>
        <p:txBody>
          <a:bodyPr anchor="t" rtlCol="false" tIns="0" lIns="0" bIns="0" rIns="0">
            <a:spAutoFit/>
          </a:bodyPr>
          <a:lstStyle/>
          <a:p>
            <a:pPr algn="ctr">
              <a:lnSpc>
                <a:spcPts val="2520"/>
              </a:lnSpc>
            </a:pPr>
            <a:r>
              <a:rPr lang="en-US" sz="1800">
                <a:solidFill>
                  <a:srgbClr val="000000"/>
                </a:solidFill>
                <a:latin typeface="Roboto"/>
              </a:rPr>
              <a:t>clicking “done” returns you to home</a:t>
            </a:r>
          </a:p>
        </p:txBody>
      </p:sp>
      <p:sp>
        <p:nvSpPr>
          <p:cNvPr name="AutoShape 15" id="15"/>
          <p:cNvSpPr/>
          <p:nvPr/>
        </p:nvSpPr>
        <p:spPr>
          <a:xfrm>
            <a:off x="3909798" y="6639773"/>
            <a:ext cx="1150303" cy="0"/>
          </a:xfrm>
          <a:prstGeom prst="line">
            <a:avLst/>
          </a:prstGeom>
          <a:ln cap="rnd" w="66675">
            <a:solidFill>
              <a:srgbClr val="000000"/>
            </a:solidFill>
            <a:prstDash val="solid"/>
            <a:headEnd type="none" len="sm" w="sm"/>
            <a:tailEnd type="arrow" len="sm" w="med"/>
          </a:ln>
        </p:spPr>
      </p:sp>
      <p:sp>
        <p:nvSpPr>
          <p:cNvPr name="Freeform 16" id="16"/>
          <p:cNvSpPr/>
          <p:nvPr/>
        </p:nvSpPr>
        <p:spPr>
          <a:xfrm flipH="false" flipV="false" rot="0">
            <a:off x="7107839" y="6357508"/>
            <a:ext cx="497856" cy="497856"/>
          </a:xfrm>
          <a:custGeom>
            <a:avLst/>
            <a:gdLst/>
            <a:ahLst/>
            <a:cxnLst/>
            <a:rect r="r" b="b" t="t" l="l"/>
            <a:pathLst>
              <a:path h="497856" w="497856">
                <a:moveTo>
                  <a:pt x="0" y="0"/>
                </a:moveTo>
                <a:lnTo>
                  <a:pt x="497856" y="0"/>
                </a:lnTo>
                <a:lnTo>
                  <a:pt x="497856" y="497856"/>
                </a:lnTo>
                <a:lnTo>
                  <a:pt x="0" y="49785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7" id="17"/>
          <p:cNvSpPr/>
          <p:nvPr/>
        </p:nvSpPr>
        <p:spPr>
          <a:xfrm flipH="false" flipV="false" rot="0">
            <a:off x="10053620" y="6424183"/>
            <a:ext cx="497856" cy="497856"/>
          </a:xfrm>
          <a:custGeom>
            <a:avLst/>
            <a:gdLst/>
            <a:ahLst/>
            <a:cxnLst/>
            <a:rect r="r" b="b" t="t" l="l"/>
            <a:pathLst>
              <a:path h="497856" w="497856">
                <a:moveTo>
                  <a:pt x="0" y="0"/>
                </a:moveTo>
                <a:lnTo>
                  <a:pt x="497855" y="0"/>
                </a:lnTo>
                <a:lnTo>
                  <a:pt x="497855" y="497856"/>
                </a:lnTo>
                <a:lnTo>
                  <a:pt x="0" y="49785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8" id="18"/>
          <p:cNvSpPr/>
          <p:nvPr/>
        </p:nvSpPr>
        <p:spPr>
          <a:xfrm flipH="false" flipV="false" rot="0">
            <a:off x="12867752" y="3260528"/>
            <a:ext cx="497856" cy="497856"/>
          </a:xfrm>
          <a:custGeom>
            <a:avLst/>
            <a:gdLst/>
            <a:ahLst/>
            <a:cxnLst/>
            <a:rect r="r" b="b" t="t" l="l"/>
            <a:pathLst>
              <a:path h="497856" w="497856">
                <a:moveTo>
                  <a:pt x="0" y="0"/>
                </a:moveTo>
                <a:lnTo>
                  <a:pt x="497855" y="0"/>
                </a:lnTo>
                <a:lnTo>
                  <a:pt x="497855" y="497856"/>
                </a:lnTo>
                <a:lnTo>
                  <a:pt x="0" y="49785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9" id="19"/>
          <p:cNvSpPr/>
          <p:nvPr/>
        </p:nvSpPr>
        <p:spPr>
          <a:xfrm flipH="false" flipV="false" rot="0">
            <a:off x="12867752" y="5563247"/>
            <a:ext cx="497856" cy="497856"/>
          </a:xfrm>
          <a:custGeom>
            <a:avLst/>
            <a:gdLst/>
            <a:ahLst/>
            <a:cxnLst/>
            <a:rect r="r" b="b" t="t" l="l"/>
            <a:pathLst>
              <a:path h="497856" w="497856">
                <a:moveTo>
                  <a:pt x="0" y="0"/>
                </a:moveTo>
                <a:lnTo>
                  <a:pt x="497855" y="0"/>
                </a:lnTo>
                <a:lnTo>
                  <a:pt x="497855" y="497856"/>
                </a:lnTo>
                <a:lnTo>
                  <a:pt x="0" y="49785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AutoShape 20" id="20"/>
          <p:cNvSpPr/>
          <p:nvPr/>
        </p:nvSpPr>
        <p:spPr>
          <a:xfrm>
            <a:off x="12682083" y="8130644"/>
            <a:ext cx="1150303" cy="0"/>
          </a:xfrm>
          <a:prstGeom prst="line">
            <a:avLst/>
          </a:prstGeom>
          <a:ln cap="rnd" w="66675">
            <a:solidFill>
              <a:srgbClr val="000000"/>
            </a:solidFill>
            <a:prstDash val="solid"/>
            <a:headEnd type="none" len="sm" w="sm"/>
            <a:tailEnd type="arrow" len="sm" w="med"/>
          </a:ln>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DDD7D0"/>
        </a:solidFill>
      </p:bgPr>
    </p:bg>
    <p:spTree>
      <p:nvGrpSpPr>
        <p:cNvPr id="1" name=""/>
        <p:cNvGrpSpPr/>
        <p:nvPr/>
      </p:nvGrpSpPr>
      <p:grpSpPr>
        <a:xfrm>
          <a:off x="0" y="0"/>
          <a:ext cx="0" cy="0"/>
          <a:chOff x="0" y="0"/>
          <a:chExt cx="0" cy="0"/>
        </a:xfrm>
      </p:grpSpPr>
      <p:sp>
        <p:nvSpPr>
          <p:cNvPr name="Freeform 2" id="2"/>
          <p:cNvSpPr/>
          <p:nvPr/>
        </p:nvSpPr>
        <p:spPr>
          <a:xfrm flipH="false" flipV="false" rot="0">
            <a:off x="678165" y="-3322335"/>
            <a:ext cx="16931670" cy="16931670"/>
          </a:xfrm>
          <a:custGeom>
            <a:avLst/>
            <a:gdLst/>
            <a:ahLst/>
            <a:cxnLst/>
            <a:rect r="r" b="b" t="t" l="l"/>
            <a:pathLst>
              <a:path h="16931670" w="16931670">
                <a:moveTo>
                  <a:pt x="0" y="0"/>
                </a:moveTo>
                <a:lnTo>
                  <a:pt x="16931670" y="0"/>
                </a:lnTo>
                <a:lnTo>
                  <a:pt x="16931670" y="16931670"/>
                </a:lnTo>
                <a:lnTo>
                  <a:pt x="0" y="169316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652503" y="3306763"/>
            <a:ext cx="10982994" cy="3873499"/>
          </a:xfrm>
          <a:prstGeom prst="rect">
            <a:avLst/>
          </a:prstGeom>
        </p:spPr>
        <p:txBody>
          <a:bodyPr anchor="t" rtlCol="false" tIns="0" lIns="0" bIns="0" rIns="0">
            <a:spAutoFit/>
          </a:bodyPr>
          <a:lstStyle/>
          <a:p>
            <a:pPr algn="ctr">
              <a:lnSpc>
                <a:spcPts val="9999"/>
              </a:lnSpc>
            </a:pPr>
            <a:r>
              <a:rPr lang="en-US" sz="9999">
                <a:solidFill>
                  <a:srgbClr val="EDEBE6"/>
                </a:solidFill>
                <a:latin typeface="Roboto"/>
              </a:rPr>
              <a:t>08.</a:t>
            </a:r>
          </a:p>
          <a:p>
            <a:pPr algn="ctr">
              <a:lnSpc>
                <a:spcPts val="9999"/>
              </a:lnSpc>
            </a:pPr>
            <a:r>
              <a:rPr lang="en-US" sz="9999">
                <a:solidFill>
                  <a:srgbClr val="EDEBE6"/>
                </a:solidFill>
                <a:latin typeface="Roboto"/>
              </a:rPr>
              <a:t>prototype implementation</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EDEBE6"/>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3841207"/>
            <a:ext cx="4545732" cy="4545732"/>
          </a:xfrm>
          <a:custGeom>
            <a:avLst/>
            <a:gdLst/>
            <a:ahLst/>
            <a:cxnLst/>
            <a:rect r="r" b="b" t="t" l="l"/>
            <a:pathLst>
              <a:path h="4545732" w="4545732">
                <a:moveTo>
                  <a:pt x="0" y="0"/>
                </a:moveTo>
                <a:lnTo>
                  <a:pt x="4545732" y="0"/>
                </a:lnTo>
                <a:lnTo>
                  <a:pt x="4545732" y="4545732"/>
                </a:lnTo>
                <a:lnTo>
                  <a:pt x="0" y="4545732"/>
                </a:lnTo>
                <a:lnTo>
                  <a:pt x="0" y="0"/>
                </a:lnTo>
                <a:close/>
              </a:path>
            </a:pathLst>
          </a:custGeom>
          <a:blipFill>
            <a:blip r:embed="rId2"/>
            <a:stretch>
              <a:fillRect l="0" t="0" r="0" b="0"/>
            </a:stretch>
          </a:blipFill>
        </p:spPr>
      </p:sp>
      <p:sp>
        <p:nvSpPr>
          <p:cNvPr name="TextBox 3" id="3"/>
          <p:cNvSpPr txBox="true"/>
          <p:nvPr/>
        </p:nvSpPr>
        <p:spPr>
          <a:xfrm rot="0">
            <a:off x="510385" y="1009650"/>
            <a:ext cx="17267230" cy="1076325"/>
          </a:xfrm>
          <a:prstGeom prst="rect">
            <a:avLst/>
          </a:prstGeom>
        </p:spPr>
        <p:txBody>
          <a:bodyPr anchor="t" rtlCol="false" tIns="0" lIns="0" bIns="0" rIns="0">
            <a:spAutoFit/>
          </a:bodyPr>
          <a:lstStyle/>
          <a:p>
            <a:pPr algn="ctr" marL="0" indent="0" lvl="0">
              <a:lnSpc>
                <a:spcPts val="8400"/>
              </a:lnSpc>
            </a:pPr>
            <a:r>
              <a:rPr lang="en-US" sz="7000">
                <a:solidFill>
                  <a:srgbClr val="0A404E"/>
                </a:solidFill>
                <a:latin typeface="Roboto Bold"/>
              </a:rPr>
              <a:t>design and prototyping tools</a:t>
            </a:r>
          </a:p>
        </p:txBody>
      </p:sp>
      <p:sp>
        <p:nvSpPr>
          <p:cNvPr name="TextBox 4" id="4"/>
          <p:cNvSpPr txBox="true"/>
          <p:nvPr/>
        </p:nvSpPr>
        <p:spPr>
          <a:xfrm rot="0">
            <a:off x="4773413" y="2438203"/>
            <a:ext cx="9046890" cy="422275"/>
          </a:xfrm>
          <a:prstGeom prst="rect">
            <a:avLst/>
          </a:prstGeom>
        </p:spPr>
        <p:txBody>
          <a:bodyPr anchor="t" rtlCol="false" tIns="0" lIns="0" bIns="0" rIns="0">
            <a:spAutoFit/>
          </a:bodyPr>
          <a:lstStyle/>
          <a:p>
            <a:pPr algn="ctr">
              <a:lnSpc>
                <a:spcPts val="3499"/>
              </a:lnSpc>
            </a:pPr>
            <a:r>
              <a:rPr lang="en-US" sz="2499">
                <a:solidFill>
                  <a:srgbClr val="000000"/>
                </a:solidFill>
                <a:latin typeface="Roboto"/>
              </a:rPr>
              <a:t>we used </a:t>
            </a:r>
            <a:r>
              <a:rPr lang="en-US" sz="2499">
                <a:solidFill>
                  <a:srgbClr val="000000"/>
                </a:solidFill>
                <a:latin typeface="Roboto Bold"/>
              </a:rPr>
              <a:t>Notability </a:t>
            </a:r>
            <a:r>
              <a:rPr lang="en-US" sz="2499">
                <a:solidFill>
                  <a:srgbClr val="000000"/>
                </a:solidFill>
                <a:latin typeface="Roboto"/>
              </a:rPr>
              <a:t>for concept sketches and initial prototyping!  </a:t>
            </a:r>
          </a:p>
        </p:txBody>
      </p:sp>
      <p:graphicFrame>
        <p:nvGraphicFramePr>
          <p:cNvPr name="Table 5" id="5"/>
          <p:cNvGraphicFramePr>
            <a:graphicFrameLocks noGrp="true"/>
          </p:cNvGraphicFramePr>
          <p:nvPr/>
        </p:nvGraphicFramePr>
        <p:xfrm>
          <a:off x="6382520" y="3619073"/>
          <a:ext cx="10643531" cy="5441532"/>
        </p:xfrm>
        <a:graphic>
          <a:graphicData uri="http://schemas.openxmlformats.org/drawingml/2006/table">
            <a:tbl>
              <a:tblPr/>
              <a:tblGrid>
                <a:gridCol w="5321766"/>
                <a:gridCol w="5321766"/>
              </a:tblGrid>
              <a:tr h="1141897">
                <a:tc>
                  <a:txBody>
                    <a:bodyPr anchor="t" rtlCol="false"/>
                    <a:lstStyle/>
                    <a:p>
                      <a:pPr algn="l">
                        <a:lnSpc>
                          <a:spcPts val="3499"/>
                        </a:lnSpc>
                        <a:defRPr/>
                      </a:pPr>
                      <a:r>
                        <a:rPr lang="en-US" sz="2499">
                          <a:solidFill>
                            <a:srgbClr val="000000"/>
                          </a:solidFill>
                          <a:latin typeface="Roboto Bold"/>
                        </a:rPr>
                        <a:t>Pros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3499"/>
                        </a:lnSpc>
                        <a:defRPr/>
                      </a:pPr>
                      <a:r>
                        <a:rPr lang="en-US" sz="2499">
                          <a:solidFill>
                            <a:srgbClr val="000000"/>
                          </a:solidFill>
                          <a:latin typeface="Roboto Bold"/>
                        </a:rPr>
                        <a:t>Cons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594646">
                <a:tc>
                  <a:txBody>
                    <a:bodyPr anchor="t" rtlCol="false"/>
                    <a:lstStyle/>
                    <a:p>
                      <a:pPr algn="l">
                        <a:lnSpc>
                          <a:spcPts val="3499"/>
                        </a:lnSpc>
                        <a:defRPr/>
                      </a:pPr>
                      <a:r>
                        <a:rPr lang="en-US" sz="2499">
                          <a:solidFill>
                            <a:srgbClr val="000000"/>
                          </a:solidFill>
                          <a:latin typeface="Roboto"/>
                        </a:rPr>
                        <a:t>we are familiar with this simple, easy-to-use tool</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3499"/>
                        </a:lnSpc>
                        <a:defRPr/>
                      </a:pPr>
                      <a:r>
                        <a:rPr lang="en-US" sz="2499">
                          <a:solidFill>
                            <a:srgbClr val="000000"/>
                          </a:solidFill>
                          <a:latin typeface="Roboto"/>
                        </a:rPr>
                        <a:t>limited access to icons, shapes, and fonts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352495">
                <a:tc>
                  <a:txBody>
                    <a:bodyPr anchor="t" rtlCol="false"/>
                    <a:lstStyle/>
                    <a:p>
                      <a:pPr algn="l">
                        <a:lnSpc>
                          <a:spcPts val="3499"/>
                        </a:lnSpc>
                        <a:defRPr/>
                      </a:pPr>
                      <a:r>
                        <a:rPr lang="en-US" sz="2499">
                          <a:solidFill>
                            <a:srgbClr val="000000"/>
                          </a:solidFill>
                          <a:latin typeface="Roboto"/>
                        </a:rPr>
                        <a:t>pen on paper-like feel, replicates the process of sketching on paper</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3499"/>
                        </a:lnSpc>
                        <a:defRPr/>
                      </a:pPr>
                      <a:r>
                        <a:rPr lang="en-US" sz="2499">
                          <a:solidFill>
                            <a:srgbClr val="000000"/>
                          </a:solidFill>
                          <a:latin typeface="Roboto"/>
                        </a:rPr>
                        <a:t>cannot create high-resolution sketches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352495">
                <a:tc>
                  <a:txBody>
                    <a:bodyPr anchor="t" rtlCol="false"/>
                    <a:lstStyle/>
                    <a:p>
                      <a:pPr algn="l">
                        <a:lnSpc>
                          <a:spcPts val="3499"/>
                        </a:lnSpc>
                        <a:defRPr/>
                      </a:pPr>
                      <a:r>
                        <a:rPr lang="en-US" sz="2499">
                          <a:solidFill>
                            <a:srgbClr val="000000"/>
                          </a:solidFill>
                          <a:latin typeface="Roboto"/>
                        </a:rPr>
                        <a:t>accessible offline, fast to use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3499"/>
                        </a:lnSpc>
                        <a:defRPr/>
                      </a:pPr>
                      <a:r>
                        <a:rPr lang="en-US" sz="2499">
                          <a:solidFill>
                            <a:srgbClr val="000000"/>
                          </a:solidFill>
                          <a:latin typeface="Roboto"/>
                        </a:rPr>
                        <a:t>impossible to collaborate on a single notability file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bl>
          </a:graphicData>
        </a:graphic>
      </p:graphicFrame>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EDEBE6"/>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6382520" y="3619073"/>
          <a:ext cx="10643531" cy="4762927"/>
        </p:xfrm>
        <a:graphic>
          <a:graphicData uri="http://schemas.openxmlformats.org/drawingml/2006/table">
            <a:tbl>
              <a:tblPr/>
              <a:tblGrid>
                <a:gridCol w="5321766"/>
                <a:gridCol w="5321766"/>
              </a:tblGrid>
              <a:tr h="1143045">
                <a:tc>
                  <a:txBody>
                    <a:bodyPr anchor="t" rtlCol="false"/>
                    <a:lstStyle/>
                    <a:p>
                      <a:pPr algn="l">
                        <a:lnSpc>
                          <a:spcPts val="3499"/>
                        </a:lnSpc>
                        <a:defRPr/>
                      </a:pPr>
                      <a:r>
                        <a:rPr lang="en-US" sz="2499">
                          <a:solidFill>
                            <a:srgbClr val="000000"/>
                          </a:solidFill>
                          <a:latin typeface="Roboto Bold"/>
                        </a:rPr>
                        <a:t>Pros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3499"/>
                        </a:lnSpc>
                        <a:defRPr/>
                      </a:pPr>
                      <a:r>
                        <a:rPr lang="en-US" sz="2499">
                          <a:solidFill>
                            <a:srgbClr val="000000"/>
                          </a:solidFill>
                          <a:latin typeface="Roboto Bold"/>
                        </a:rPr>
                        <a:t>Cons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912172">
                <a:tc>
                  <a:txBody>
                    <a:bodyPr anchor="t" rtlCol="false"/>
                    <a:lstStyle/>
                    <a:p>
                      <a:pPr algn="l">
                        <a:lnSpc>
                          <a:spcPts val="3499"/>
                        </a:lnSpc>
                        <a:defRPr/>
                      </a:pPr>
                      <a:r>
                        <a:rPr lang="en-US" sz="2499">
                          <a:solidFill>
                            <a:srgbClr val="000000"/>
                          </a:solidFill>
                          <a:latin typeface="Roboto"/>
                        </a:rPr>
                        <a:t>real-time collaboration features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3499"/>
                        </a:lnSpc>
                        <a:defRPr/>
                      </a:pPr>
                      <a:r>
                        <a:rPr lang="en-US" sz="2499">
                          <a:solidFill>
                            <a:srgbClr val="000000"/>
                          </a:solidFill>
                          <a:latin typeface="Roboto"/>
                        </a:rPr>
                        <a:t>limited offline capabilities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353855">
                <a:tc>
                  <a:txBody>
                    <a:bodyPr anchor="t" rtlCol="false"/>
                    <a:lstStyle/>
                    <a:p>
                      <a:pPr algn="l">
                        <a:lnSpc>
                          <a:spcPts val="3499"/>
                        </a:lnSpc>
                        <a:defRPr/>
                      </a:pPr>
                      <a:r>
                        <a:rPr lang="en-US" sz="2499">
                          <a:solidFill>
                            <a:srgbClr val="000000"/>
                          </a:solidFill>
                          <a:latin typeface="Roboto"/>
                        </a:rPr>
                        <a:t>vector-based with pixel precision</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3499"/>
                        </a:lnSpc>
                        <a:defRPr/>
                      </a:pPr>
                      <a:r>
                        <a:rPr lang="en-US" sz="2499">
                          <a:solidFill>
                            <a:srgbClr val="000000"/>
                          </a:solidFill>
                          <a:latin typeface="Roboto"/>
                        </a:rPr>
                        <a:t>has a steep learning curve for advanced features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353855">
                <a:tc>
                  <a:txBody>
                    <a:bodyPr anchor="t" rtlCol="false"/>
                    <a:lstStyle/>
                    <a:p>
                      <a:pPr algn="l">
                        <a:lnSpc>
                          <a:spcPts val="3499"/>
                        </a:lnSpc>
                        <a:defRPr/>
                      </a:pPr>
                      <a:r>
                        <a:rPr lang="en-US" sz="2499">
                          <a:solidFill>
                            <a:srgbClr val="000000"/>
                          </a:solidFill>
                          <a:latin typeface="Roboto"/>
                        </a:rPr>
                        <a:t>cross-platform compatibility (web-based)</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3499"/>
                        </a:lnSpc>
                        <a:defRPr/>
                      </a:pPr>
                      <a:r>
                        <a:rPr lang="en-US" sz="2499">
                          <a:solidFill>
                            <a:srgbClr val="000000"/>
                          </a:solidFill>
                          <a:latin typeface="Roboto"/>
                        </a:rPr>
                        <a:t>free version has limitations on projects and history</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bl>
          </a:graphicData>
        </a:graphic>
      </p:graphicFrame>
      <p:sp>
        <p:nvSpPr>
          <p:cNvPr name="Freeform 3" id="3"/>
          <p:cNvSpPr/>
          <p:nvPr/>
        </p:nvSpPr>
        <p:spPr>
          <a:xfrm flipH="false" flipV="false" rot="0">
            <a:off x="1655292" y="3619073"/>
            <a:ext cx="3702964" cy="5554446"/>
          </a:xfrm>
          <a:custGeom>
            <a:avLst/>
            <a:gdLst/>
            <a:ahLst/>
            <a:cxnLst/>
            <a:rect r="r" b="b" t="t" l="l"/>
            <a:pathLst>
              <a:path h="5554446" w="3702964">
                <a:moveTo>
                  <a:pt x="0" y="0"/>
                </a:moveTo>
                <a:lnTo>
                  <a:pt x="3702964" y="0"/>
                </a:lnTo>
                <a:lnTo>
                  <a:pt x="3702964" y="5554446"/>
                </a:lnTo>
                <a:lnTo>
                  <a:pt x="0" y="5554446"/>
                </a:lnTo>
                <a:lnTo>
                  <a:pt x="0" y="0"/>
                </a:lnTo>
                <a:close/>
              </a:path>
            </a:pathLst>
          </a:custGeom>
          <a:blipFill>
            <a:blip r:embed="rId2"/>
            <a:stretch>
              <a:fillRect l="0" t="0" r="0" b="0"/>
            </a:stretch>
          </a:blipFill>
        </p:spPr>
      </p:sp>
      <p:sp>
        <p:nvSpPr>
          <p:cNvPr name="TextBox 4" id="4"/>
          <p:cNvSpPr txBox="true"/>
          <p:nvPr/>
        </p:nvSpPr>
        <p:spPr>
          <a:xfrm rot="0">
            <a:off x="510385" y="1009650"/>
            <a:ext cx="17267230" cy="1076325"/>
          </a:xfrm>
          <a:prstGeom prst="rect">
            <a:avLst/>
          </a:prstGeom>
        </p:spPr>
        <p:txBody>
          <a:bodyPr anchor="t" rtlCol="false" tIns="0" lIns="0" bIns="0" rIns="0">
            <a:spAutoFit/>
          </a:bodyPr>
          <a:lstStyle/>
          <a:p>
            <a:pPr algn="ctr" marL="0" indent="0" lvl="0">
              <a:lnSpc>
                <a:spcPts val="8400"/>
              </a:lnSpc>
            </a:pPr>
            <a:r>
              <a:rPr lang="en-US" sz="7000">
                <a:solidFill>
                  <a:srgbClr val="0A404E"/>
                </a:solidFill>
                <a:latin typeface="Roboto Bold"/>
              </a:rPr>
              <a:t>design and prototyping tools</a:t>
            </a:r>
          </a:p>
        </p:txBody>
      </p:sp>
      <p:sp>
        <p:nvSpPr>
          <p:cNvPr name="TextBox 5" id="5"/>
          <p:cNvSpPr txBox="true"/>
          <p:nvPr/>
        </p:nvSpPr>
        <p:spPr>
          <a:xfrm rot="0">
            <a:off x="4945235" y="2438203"/>
            <a:ext cx="8703246" cy="422275"/>
          </a:xfrm>
          <a:prstGeom prst="rect">
            <a:avLst/>
          </a:prstGeom>
        </p:spPr>
        <p:txBody>
          <a:bodyPr anchor="t" rtlCol="false" tIns="0" lIns="0" bIns="0" rIns="0">
            <a:spAutoFit/>
          </a:bodyPr>
          <a:lstStyle/>
          <a:p>
            <a:pPr algn="ctr">
              <a:lnSpc>
                <a:spcPts val="3499"/>
              </a:lnSpc>
            </a:pPr>
            <a:r>
              <a:rPr lang="en-US" sz="2499">
                <a:solidFill>
                  <a:srgbClr val="000000"/>
                </a:solidFill>
                <a:latin typeface="Roboto"/>
              </a:rPr>
              <a:t>we used </a:t>
            </a:r>
            <a:r>
              <a:rPr lang="en-US" sz="2499">
                <a:solidFill>
                  <a:srgbClr val="000000"/>
                </a:solidFill>
                <a:latin typeface="Roboto Bold"/>
              </a:rPr>
              <a:t>Figma </a:t>
            </a:r>
            <a:r>
              <a:rPr lang="en-US" sz="2499">
                <a:solidFill>
                  <a:srgbClr val="000000"/>
                </a:solidFill>
                <a:latin typeface="Roboto"/>
              </a:rPr>
              <a:t>for our medium-fidelity design and UX choices</a:t>
            </a:r>
          </a:p>
        </p:txBody>
      </p:sp>
    </p:spTree>
  </p:cSld>
  <p:clrMapOvr>
    <a:masterClrMapping/>
  </p:clrMapOvr>
</p:sld>
</file>

<file path=ppt/slides/slide33.xml><?xml version="1.0" encoding="utf-8"?>
<p:sld xmlns:p="http://schemas.openxmlformats.org/presentationml/2006/main" xmlns:a="http://schemas.openxmlformats.org/drawingml/2006/main">
  <p:cSld>
    <p:bg>
      <p:bgPr>
        <a:solidFill>
          <a:srgbClr val="EDEBE6"/>
        </a:solidFill>
      </p:bgPr>
    </p:bg>
    <p:spTree>
      <p:nvGrpSpPr>
        <p:cNvPr id="1" name=""/>
        <p:cNvGrpSpPr/>
        <p:nvPr/>
      </p:nvGrpSpPr>
      <p:grpSpPr>
        <a:xfrm>
          <a:off x="0" y="0"/>
          <a:ext cx="0" cy="0"/>
          <a:chOff x="0" y="0"/>
          <a:chExt cx="0" cy="0"/>
        </a:xfrm>
      </p:grpSpPr>
      <p:sp>
        <p:nvSpPr>
          <p:cNvPr name="TextBox 2" id="2"/>
          <p:cNvSpPr txBox="true"/>
          <p:nvPr/>
        </p:nvSpPr>
        <p:spPr>
          <a:xfrm rot="0">
            <a:off x="510385" y="1009650"/>
            <a:ext cx="17267230" cy="1076325"/>
          </a:xfrm>
          <a:prstGeom prst="rect">
            <a:avLst/>
          </a:prstGeom>
        </p:spPr>
        <p:txBody>
          <a:bodyPr anchor="t" rtlCol="false" tIns="0" lIns="0" bIns="0" rIns="0">
            <a:spAutoFit/>
          </a:bodyPr>
          <a:lstStyle/>
          <a:p>
            <a:pPr algn="ctr" marL="0" indent="0" lvl="0">
              <a:lnSpc>
                <a:spcPts val="8400"/>
              </a:lnSpc>
            </a:pPr>
            <a:r>
              <a:rPr lang="en-US" sz="7000">
                <a:solidFill>
                  <a:srgbClr val="0A404E"/>
                </a:solidFill>
                <a:latin typeface="Roboto Bold"/>
              </a:rPr>
              <a:t>limitations</a:t>
            </a:r>
          </a:p>
        </p:txBody>
      </p:sp>
      <p:sp>
        <p:nvSpPr>
          <p:cNvPr name="TextBox 3" id="3"/>
          <p:cNvSpPr txBox="true"/>
          <p:nvPr/>
        </p:nvSpPr>
        <p:spPr>
          <a:xfrm rot="0">
            <a:off x="5055904" y="2213096"/>
            <a:ext cx="12834" cy="1209816"/>
          </a:xfrm>
          <a:prstGeom prst="rect">
            <a:avLst/>
          </a:prstGeom>
        </p:spPr>
        <p:txBody>
          <a:bodyPr anchor="t" rtlCol="false" tIns="0" lIns="0" bIns="0" rIns="0">
            <a:spAutoFit/>
          </a:bodyPr>
          <a:lstStyle/>
          <a:p>
            <a:pPr algn="ctr">
              <a:lnSpc>
                <a:spcPts val="9809"/>
              </a:lnSpc>
            </a:pPr>
          </a:p>
        </p:txBody>
      </p:sp>
      <p:sp>
        <p:nvSpPr>
          <p:cNvPr name="TextBox 4" id="4"/>
          <p:cNvSpPr txBox="true"/>
          <p:nvPr/>
        </p:nvSpPr>
        <p:spPr>
          <a:xfrm rot="0">
            <a:off x="794473" y="2521059"/>
            <a:ext cx="16643946" cy="6581140"/>
          </a:xfrm>
          <a:prstGeom prst="rect">
            <a:avLst/>
          </a:prstGeom>
        </p:spPr>
        <p:txBody>
          <a:bodyPr anchor="t" rtlCol="false" tIns="0" lIns="0" bIns="0" rIns="0">
            <a:spAutoFit/>
          </a:bodyPr>
          <a:lstStyle/>
          <a:p>
            <a:pPr algn="just" marL="734059" indent="-367030" lvl="1">
              <a:lnSpc>
                <a:spcPts val="4759"/>
              </a:lnSpc>
              <a:buFont typeface="Arial"/>
              <a:buChar char="•"/>
            </a:pPr>
            <a:r>
              <a:rPr lang="en-US" sz="3399">
                <a:solidFill>
                  <a:srgbClr val="0A404E"/>
                </a:solidFill>
                <a:latin typeface="Canva Sans Bold"/>
              </a:rPr>
              <a:t>Users cannot input their own information to customize their profile</a:t>
            </a:r>
          </a:p>
          <a:p>
            <a:pPr algn="just" marL="1468119" indent="-489373" lvl="2">
              <a:lnSpc>
                <a:spcPts val="4759"/>
              </a:lnSpc>
              <a:buFont typeface="Arial"/>
              <a:buChar char="⚬"/>
            </a:pPr>
            <a:r>
              <a:rPr lang="en-US" sz="3399">
                <a:solidFill>
                  <a:srgbClr val="0A404E"/>
                </a:solidFill>
                <a:latin typeface="Canva Sans"/>
              </a:rPr>
              <a:t>not related to any major task flows</a:t>
            </a:r>
          </a:p>
          <a:p>
            <a:pPr algn="just">
              <a:lnSpc>
                <a:spcPts val="4759"/>
              </a:lnSpc>
            </a:pPr>
          </a:p>
          <a:p>
            <a:pPr algn="just" marL="734059" indent="-367030" lvl="1">
              <a:lnSpc>
                <a:spcPts val="4759"/>
              </a:lnSpc>
              <a:buFont typeface="Arial"/>
              <a:buChar char="•"/>
            </a:pPr>
            <a:r>
              <a:rPr lang="en-US" sz="3399">
                <a:solidFill>
                  <a:srgbClr val="0A404E"/>
                </a:solidFill>
                <a:latin typeface="Canva Sans Bold"/>
              </a:rPr>
              <a:t>Users cannot add other friends, family members, or partners</a:t>
            </a:r>
          </a:p>
          <a:p>
            <a:pPr algn="just" marL="1468119" indent="-489373" lvl="2">
              <a:lnSpc>
                <a:spcPts val="4759"/>
              </a:lnSpc>
              <a:buFont typeface="Arial"/>
              <a:buChar char="⚬"/>
            </a:pPr>
            <a:r>
              <a:rPr lang="en-US" sz="3399">
                <a:solidFill>
                  <a:srgbClr val="0A404E"/>
                </a:solidFill>
                <a:latin typeface="Canva Sans"/>
              </a:rPr>
              <a:t>requires database storage, which we do not yet have</a:t>
            </a:r>
          </a:p>
          <a:p>
            <a:pPr algn="just">
              <a:lnSpc>
                <a:spcPts val="4759"/>
              </a:lnSpc>
            </a:pPr>
          </a:p>
          <a:p>
            <a:pPr algn="just" marL="734059" indent="-367030" lvl="1">
              <a:lnSpc>
                <a:spcPts val="4759"/>
              </a:lnSpc>
              <a:buFont typeface="Arial"/>
              <a:buChar char="•"/>
            </a:pPr>
            <a:r>
              <a:rPr lang="en-US" sz="3399">
                <a:solidFill>
                  <a:srgbClr val="0A404E"/>
                </a:solidFill>
                <a:latin typeface="Canva Sans Bold"/>
              </a:rPr>
              <a:t>The bottle timer doesn’t organically count down </a:t>
            </a:r>
          </a:p>
          <a:p>
            <a:pPr marL="1468119" indent="-489373" lvl="2">
              <a:lnSpc>
                <a:spcPts val="4759"/>
              </a:lnSpc>
              <a:buFont typeface="Arial"/>
              <a:buChar char="⚬"/>
            </a:pPr>
            <a:r>
              <a:rPr lang="en-US" sz="3399">
                <a:solidFill>
                  <a:srgbClr val="0A404E"/>
                </a:solidFill>
                <a:latin typeface="Canva Sans"/>
              </a:rPr>
              <a:t>due to the limitations of the Figma software, the current times are fixed</a:t>
            </a:r>
          </a:p>
          <a:p>
            <a:pPr>
              <a:lnSpc>
                <a:spcPts val="4759"/>
              </a:lnSpc>
            </a:pPr>
          </a:p>
          <a:p>
            <a:pPr marL="734059" indent="-367030" lvl="1">
              <a:lnSpc>
                <a:spcPts val="4759"/>
              </a:lnSpc>
              <a:buFont typeface="Arial"/>
              <a:buChar char="•"/>
            </a:pPr>
            <a:r>
              <a:rPr lang="en-US" sz="3399">
                <a:solidFill>
                  <a:srgbClr val="0A404E"/>
                </a:solidFill>
                <a:latin typeface="Canva Sans Bold"/>
              </a:rPr>
              <a:t>Users cannot upload their own memories to the bottle</a:t>
            </a:r>
          </a:p>
          <a:p>
            <a:pPr marL="1468119" indent="-489373" lvl="2">
              <a:lnSpc>
                <a:spcPts val="4759"/>
              </a:lnSpc>
              <a:buFont typeface="Arial"/>
              <a:buChar char="⚬"/>
            </a:pPr>
            <a:r>
              <a:rPr lang="en-US" sz="3399">
                <a:solidFill>
                  <a:srgbClr val="0A404E"/>
                </a:solidFill>
                <a:latin typeface="Canva Sans"/>
              </a:rPr>
              <a:t>requires dynamic storage, which is not yet implemented </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EDEBE6"/>
        </a:solidFill>
      </p:bgPr>
    </p:bg>
    <p:spTree>
      <p:nvGrpSpPr>
        <p:cNvPr id="1" name=""/>
        <p:cNvGrpSpPr/>
        <p:nvPr/>
      </p:nvGrpSpPr>
      <p:grpSpPr>
        <a:xfrm>
          <a:off x="0" y="0"/>
          <a:ext cx="0" cy="0"/>
          <a:chOff x="0" y="0"/>
          <a:chExt cx="0" cy="0"/>
        </a:xfrm>
      </p:grpSpPr>
      <p:sp>
        <p:nvSpPr>
          <p:cNvPr name="Freeform 2" id="2"/>
          <p:cNvSpPr/>
          <p:nvPr/>
        </p:nvSpPr>
        <p:spPr>
          <a:xfrm flipH="false" flipV="false" rot="0">
            <a:off x="4113965" y="2362104"/>
            <a:ext cx="3003835" cy="6200653"/>
          </a:xfrm>
          <a:custGeom>
            <a:avLst/>
            <a:gdLst/>
            <a:ahLst/>
            <a:cxnLst/>
            <a:rect r="r" b="b" t="t" l="l"/>
            <a:pathLst>
              <a:path h="6200653" w="3003835">
                <a:moveTo>
                  <a:pt x="0" y="0"/>
                </a:moveTo>
                <a:lnTo>
                  <a:pt x="3003835" y="0"/>
                </a:lnTo>
                <a:lnTo>
                  <a:pt x="3003835" y="6200653"/>
                </a:lnTo>
                <a:lnTo>
                  <a:pt x="0" y="6200653"/>
                </a:lnTo>
                <a:lnTo>
                  <a:pt x="0" y="0"/>
                </a:lnTo>
                <a:close/>
              </a:path>
            </a:pathLst>
          </a:custGeom>
          <a:blipFill>
            <a:blip r:embed="rId2"/>
            <a:stretch>
              <a:fillRect l="0" t="0" r="0" b="0"/>
            </a:stretch>
          </a:blipFill>
        </p:spPr>
      </p:sp>
      <p:sp>
        <p:nvSpPr>
          <p:cNvPr name="Freeform 3" id="3"/>
          <p:cNvSpPr/>
          <p:nvPr/>
        </p:nvSpPr>
        <p:spPr>
          <a:xfrm flipH="false" flipV="false" rot="0">
            <a:off x="7117800" y="2085975"/>
            <a:ext cx="3595965" cy="6745591"/>
          </a:xfrm>
          <a:custGeom>
            <a:avLst/>
            <a:gdLst/>
            <a:ahLst/>
            <a:cxnLst/>
            <a:rect r="r" b="b" t="t" l="l"/>
            <a:pathLst>
              <a:path h="6745591" w="3595965">
                <a:moveTo>
                  <a:pt x="0" y="0"/>
                </a:moveTo>
                <a:lnTo>
                  <a:pt x="3595965" y="0"/>
                </a:lnTo>
                <a:lnTo>
                  <a:pt x="3595965" y="6745591"/>
                </a:lnTo>
                <a:lnTo>
                  <a:pt x="0" y="6745591"/>
                </a:lnTo>
                <a:lnTo>
                  <a:pt x="0" y="0"/>
                </a:lnTo>
                <a:close/>
              </a:path>
            </a:pathLst>
          </a:custGeom>
          <a:blipFill>
            <a:blip r:embed="rId3"/>
            <a:stretch>
              <a:fillRect l="0" t="0" r="0" b="0"/>
            </a:stretch>
          </a:blipFill>
        </p:spPr>
      </p:sp>
      <p:sp>
        <p:nvSpPr>
          <p:cNvPr name="Freeform 4" id="4"/>
          <p:cNvSpPr/>
          <p:nvPr/>
        </p:nvSpPr>
        <p:spPr>
          <a:xfrm flipH="false" flipV="false" rot="0">
            <a:off x="10528369" y="2085975"/>
            <a:ext cx="3460270" cy="6611289"/>
          </a:xfrm>
          <a:custGeom>
            <a:avLst/>
            <a:gdLst/>
            <a:ahLst/>
            <a:cxnLst/>
            <a:rect r="r" b="b" t="t" l="l"/>
            <a:pathLst>
              <a:path h="6611289" w="3460270">
                <a:moveTo>
                  <a:pt x="0" y="0"/>
                </a:moveTo>
                <a:lnTo>
                  <a:pt x="3460270" y="0"/>
                </a:lnTo>
                <a:lnTo>
                  <a:pt x="3460270" y="6611289"/>
                </a:lnTo>
                <a:lnTo>
                  <a:pt x="0" y="6611289"/>
                </a:lnTo>
                <a:lnTo>
                  <a:pt x="0" y="0"/>
                </a:lnTo>
                <a:close/>
              </a:path>
            </a:pathLst>
          </a:custGeom>
          <a:blipFill>
            <a:blip r:embed="rId4"/>
            <a:stretch>
              <a:fillRect l="0" t="0" r="0" b="0"/>
            </a:stretch>
          </a:blipFill>
        </p:spPr>
      </p:sp>
      <p:sp>
        <p:nvSpPr>
          <p:cNvPr name="TextBox 5" id="5"/>
          <p:cNvSpPr txBox="true"/>
          <p:nvPr/>
        </p:nvSpPr>
        <p:spPr>
          <a:xfrm rot="0">
            <a:off x="510385" y="1009650"/>
            <a:ext cx="17267230" cy="1076325"/>
          </a:xfrm>
          <a:prstGeom prst="rect">
            <a:avLst/>
          </a:prstGeom>
        </p:spPr>
        <p:txBody>
          <a:bodyPr anchor="t" rtlCol="false" tIns="0" lIns="0" bIns="0" rIns="0">
            <a:spAutoFit/>
          </a:bodyPr>
          <a:lstStyle/>
          <a:p>
            <a:pPr algn="ctr" marL="0" indent="0" lvl="0">
              <a:lnSpc>
                <a:spcPts val="8400"/>
              </a:lnSpc>
            </a:pPr>
            <a:r>
              <a:rPr lang="en-US" sz="7000">
                <a:solidFill>
                  <a:srgbClr val="0A404E"/>
                </a:solidFill>
                <a:latin typeface="Roboto Bold"/>
              </a:rPr>
              <a:t>hard-coded features</a:t>
            </a:r>
          </a:p>
        </p:txBody>
      </p:sp>
      <p:sp>
        <p:nvSpPr>
          <p:cNvPr name="TextBox 6" id="6"/>
          <p:cNvSpPr txBox="true"/>
          <p:nvPr/>
        </p:nvSpPr>
        <p:spPr>
          <a:xfrm rot="0">
            <a:off x="4383233" y="8649639"/>
            <a:ext cx="2465299" cy="422275"/>
          </a:xfrm>
          <a:prstGeom prst="rect">
            <a:avLst/>
          </a:prstGeom>
        </p:spPr>
        <p:txBody>
          <a:bodyPr anchor="t" rtlCol="false" tIns="0" lIns="0" bIns="0" rIns="0">
            <a:spAutoFit/>
          </a:bodyPr>
          <a:lstStyle/>
          <a:p>
            <a:pPr algn="ctr">
              <a:lnSpc>
                <a:spcPts val="3499"/>
              </a:lnSpc>
            </a:pPr>
            <a:r>
              <a:rPr lang="en-US" sz="2499">
                <a:solidFill>
                  <a:srgbClr val="000000"/>
                </a:solidFill>
                <a:latin typeface="Roboto"/>
              </a:rPr>
              <a:t>bottle messages </a:t>
            </a:r>
          </a:p>
        </p:txBody>
      </p:sp>
      <p:sp>
        <p:nvSpPr>
          <p:cNvPr name="TextBox 7" id="7"/>
          <p:cNvSpPr txBox="true"/>
          <p:nvPr/>
        </p:nvSpPr>
        <p:spPr>
          <a:xfrm rot="0">
            <a:off x="7827931" y="8649639"/>
            <a:ext cx="2465299" cy="422275"/>
          </a:xfrm>
          <a:prstGeom prst="rect">
            <a:avLst/>
          </a:prstGeom>
        </p:spPr>
        <p:txBody>
          <a:bodyPr anchor="t" rtlCol="false" tIns="0" lIns="0" bIns="0" rIns="0">
            <a:spAutoFit/>
          </a:bodyPr>
          <a:lstStyle/>
          <a:p>
            <a:pPr algn="ctr">
              <a:lnSpc>
                <a:spcPts val="3499"/>
              </a:lnSpc>
            </a:pPr>
            <a:r>
              <a:rPr lang="en-US" sz="2499">
                <a:solidFill>
                  <a:srgbClr val="000000"/>
                </a:solidFill>
                <a:latin typeface="Roboto"/>
              </a:rPr>
              <a:t>user friends </a:t>
            </a:r>
          </a:p>
        </p:txBody>
      </p:sp>
      <p:sp>
        <p:nvSpPr>
          <p:cNvPr name="TextBox 8" id="8"/>
          <p:cNvSpPr txBox="true"/>
          <p:nvPr/>
        </p:nvSpPr>
        <p:spPr>
          <a:xfrm rot="0">
            <a:off x="11025854" y="8649639"/>
            <a:ext cx="2465299" cy="860425"/>
          </a:xfrm>
          <a:prstGeom prst="rect">
            <a:avLst/>
          </a:prstGeom>
        </p:spPr>
        <p:txBody>
          <a:bodyPr anchor="t" rtlCol="false" tIns="0" lIns="0" bIns="0" rIns="0">
            <a:spAutoFit/>
          </a:bodyPr>
          <a:lstStyle/>
          <a:p>
            <a:pPr algn="ctr">
              <a:lnSpc>
                <a:spcPts val="3499"/>
              </a:lnSpc>
            </a:pPr>
            <a:r>
              <a:rPr lang="en-US" sz="2499">
                <a:solidFill>
                  <a:srgbClr val="000000"/>
                </a:solidFill>
                <a:latin typeface="Roboto"/>
              </a:rPr>
              <a:t>name and profile information</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EDEBE6"/>
        </a:solidFill>
      </p:bgPr>
    </p:bg>
    <p:spTree>
      <p:nvGrpSpPr>
        <p:cNvPr id="1" name=""/>
        <p:cNvGrpSpPr/>
        <p:nvPr/>
      </p:nvGrpSpPr>
      <p:grpSpPr>
        <a:xfrm>
          <a:off x="0" y="0"/>
          <a:ext cx="0" cy="0"/>
          <a:chOff x="0" y="0"/>
          <a:chExt cx="0" cy="0"/>
        </a:xfrm>
      </p:grpSpPr>
      <p:sp>
        <p:nvSpPr>
          <p:cNvPr name="Freeform 2" id="2"/>
          <p:cNvSpPr/>
          <p:nvPr/>
        </p:nvSpPr>
        <p:spPr>
          <a:xfrm flipH="false" flipV="false" rot="0">
            <a:off x="4654418" y="2505881"/>
            <a:ext cx="2877458" cy="5571872"/>
          </a:xfrm>
          <a:custGeom>
            <a:avLst/>
            <a:gdLst/>
            <a:ahLst/>
            <a:cxnLst/>
            <a:rect r="r" b="b" t="t" l="l"/>
            <a:pathLst>
              <a:path h="5571872" w="2877458">
                <a:moveTo>
                  <a:pt x="0" y="0"/>
                </a:moveTo>
                <a:lnTo>
                  <a:pt x="2877458" y="0"/>
                </a:lnTo>
                <a:lnTo>
                  <a:pt x="2877458" y="5571872"/>
                </a:lnTo>
                <a:lnTo>
                  <a:pt x="0" y="5571872"/>
                </a:lnTo>
                <a:lnTo>
                  <a:pt x="0" y="0"/>
                </a:lnTo>
                <a:close/>
              </a:path>
            </a:pathLst>
          </a:custGeom>
          <a:blipFill>
            <a:blip r:embed="rId2"/>
            <a:stretch>
              <a:fillRect l="0" t="0" r="0" b="0"/>
            </a:stretch>
          </a:blipFill>
        </p:spPr>
      </p:sp>
      <p:sp>
        <p:nvSpPr>
          <p:cNvPr name="Freeform 3" id="3"/>
          <p:cNvSpPr/>
          <p:nvPr/>
        </p:nvSpPr>
        <p:spPr>
          <a:xfrm flipH="false" flipV="false" rot="0">
            <a:off x="10497401" y="2323588"/>
            <a:ext cx="3136180" cy="5767940"/>
          </a:xfrm>
          <a:custGeom>
            <a:avLst/>
            <a:gdLst/>
            <a:ahLst/>
            <a:cxnLst/>
            <a:rect r="r" b="b" t="t" l="l"/>
            <a:pathLst>
              <a:path h="5767940" w="3136180">
                <a:moveTo>
                  <a:pt x="0" y="0"/>
                </a:moveTo>
                <a:lnTo>
                  <a:pt x="3136181" y="0"/>
                </a:lnTo>
                <a:lnTo>
                  <a:pt x="3136181" y="5767940"/>
                </a:lnTo>
                <a:lnTo>
                  <a:pt x="0" y="5767940"/>
                </a:lnTo>
                <a:lnTo>
                  <a:pt x="0" y="0"/>
                </a:lnTo>
                <a:close/>
              </a:path>
            </a:pathLst>
          </a:custGeom>
          <a:blipFill>
            <a:blip r:embed="rId3"/>
            <a:stretch>
              <a:fillRect l="0" t="0" r="0" b="0"/>
            </a:stretch>
          </a:blipFill>
        </p:spPr>
      </p:sp>
      <p:sp>
        <p:nvSpPr>
          <p:cNvPr name="TextBox 4" id="4"/>
          <p:cNvSpPr txBox="true"/>
          <p:nvPr/>
        </p:nvSpPr>
        <p:spPr>
          <a:xfrm rot="0">
            <a:off x="510385" y="1009650"/>
            <a:ext cx="17267230" cy="1076325"/>
          </a:xfrm>
          <a:prstGeom prst="rect">
            <a:avLst/>
          </a:prstGeom>
        </p:spPr>
        <p:txBody>
          <a:bodyPr anchor="t" rtlCol="false" tIns="0" lIns="0" bIns="0" rIns="0">
            <a:spAutoFit/>
          </a:bodyPr>
          <a:lstStyle/>
          <a:p>
            <a:pPr algn="ctr" marL="0" indent="0" lvl="0">
              <a:lnSpc>
                <a:spcPts val="8400"/>
              </a:lnSpc>
            </a:pPr>
            <a:r>
              <a:rPr lang="en-US" sz="7000">
                <a:solidFill>
                  <a:srgbClr val="0A404E"/>
                </a:solidFill>
                <a:latin typeface="Roboto Bold"/>
              </a:rPr>
              <a:t>wizard-of-oz features</a:t>
            </a:r>
          </a:p>
        </p:txBody>
      </p:sp>
      <p:sp>
        <p:nvSpPr>
          <p:cNvPr name="TextBox 5" id="5"/>
          <p:cNvSpPr txBox="true"/>
          <p:nvPr/>
        </p:nvSpPr>
        <p:spPr>
          <a:xfrm rot="0">
            <a:off x="4860498" y="8030128"/>
            <a:ext cx="2465299" cy="860425"/>
          </a:xfrm>
          <a:prstGeom prst="rect">
            <a:avLst/>
          </a:prstGeom>
        </p:spPr>
        <p:txBody>
          <a:bodyPr anchor="t" rtlCol="false" tIns="0" lIns="0" bIns="0" rIns="0">
            <a:spAutoFit/>
          </a:bodyPr>
          <a:lstStyle/>
          <a:p>
            <a:pPr algn="ctr">
              <a:lnSpc>
                <a:spcPts val="3499"/>
              </a:lnSpc>
            </a:pPr>
            <a:r>
              <a:rPr lang="en-US" sz="2499">
                <a:solidFill>
                  <a:srgbClr val="000000"/>
                </a:solidFill>
                <a:latin typeface="Roboto"/>
              </a:rPr>
              <a:t>changing bottle times</a:t>
            </a:r>
          </a:p>
        </p:txBody>
      </p:sp>
      <p:sp>
        <p:nvSpPr>
          <p:cNvPr name="TextBox 6" id="6"/>
          <p:cNvSpPr txBox="true"/>
          <p:nvPr/>
        </p:nvSpPr>
        <p:spPr>
          <a:xfrm rot="0">
            <a:off x="7852851" y="8030128"/>
            <a:ext cx="2465299" cy="860425"/>
          </a:xfrm>
          <a:prstGeom prst="rect">
            <a:avLst/>
          </a:prstGeom>
        </p:spPr>
        <p:txBody>
          <a:bodyPr anchor="t" rtlCol="false" tIns="0" lIns="0" bIns="0" rIns="0">
            <a:spAutoFit/>
          </a:bodyPr>
          <a:lstStyle/>
          <a:p>
            <a:pPr algn="ctr">
              <a:lnSpc>
                <a:spcPts val="3499"/>
              </a:lnSpc>
            </a:pPr>
            <a:r>
              <a:rPr lang="en-US" sz="2499">
                <a:solidFill>
                  <a:srgbClr val="000000"/>
                </a:solidFill>
                <a:latin typeface="Roboto"/>
              </a:rPr>
              <a:t>filtering bottles by emotion</a:t>
            </a:r>
          </a:p>
        </p:txBody>
      </p:sp>
      <p:sp>
        <p:nvSpPr>
          <p:cNvPr name="TextBox 7" id="7"/>
          <p:cNvSpPr txBox="true"/>
          <p:nvPr/>
        </p:nvSpPr>
        <p:spPr>
          <a:xfrm rot="0">
            <a:off x="10962974" y="8030128"/>
            <a:ext cx="2465299" cy="860425"/>
          </a:xfrm>
          <a:prstGeom prst="rect">
            <a:avLst/>
          </a:prstGeom>
        </p:spPr>
        <p:txBody>
          <a:bodyPr anchor="t" rtlCol="false" tIns="0" lIns="0" bIns="0" rIns="0">
            <a:spAutoFit/>
          </a:bodyPr>
          <a:lstStyle/>
          <a:p>
            <a:pPr algn="ctr">
              <a:lnSpc>
                <a:spcPts val="3499"/>
              </a:lnSpc>
            </a:pPr>
            <a:r>
              <a:rPr lang="en-US" sz="2499">
                <a:solidFill>
                  <a:srgbClr val="000000"/>
                </a:solidFill>
                <a:latin typeface="Roboto"/>
              </a:rPr>
              <a:t>uploading messages</a:t>
            </a:r>
          </a:p>
        </p:txBody>
      </p:sp>
      <p:sp>
        <p:nvSpPr>
          <p:cNvPr name="Freeform 8" id="8"/>
          <p:cNvSpPr/>
          <p:nvPr/>
        </p:nvSpPr>
        <p:spPr>
          <a:xfrm flipH="false" flipV="false" rot="0">
            <a:off x="7783287" y="2569947"/>
            <a:ext cx="2714115" cy="5443739"/>
          </a:xfrm>
          <a:custGeom>
            <a:avLst/>
            <a:gdLst/>
            <a:ahLst/>
            <a:cxnLst/>
            <a:rect r="r" b="b" t="t" l="l"/>
            <a:pathLst>
              <a:path h="5443739" w="2714115">
                <a:moveTo>
                  <a:pt x="0" y="0"/>
                </a:moveTo>
                <a:lnTo>
                  <a:pt x="2714114" y="0"/>
                </a:lnTo>
                <a:lnTo>
                  <a:pt x="2714114" y="5443739"/>
                </a:lnTo>
                <a:lnTo>
                  <a:pt x="0" y="5443739"/>
                </a:lnTo>
                <a:lnTo>
                  <a:pt x="0" y="0"/>
                </a:lnTo>
                <a:close/>
              </a:path>
            </a:pathLst>
          </a:custGeom>
          <a:blipFill>
            <a:blip r:embed="rId4"/>
            <a:stretch>
              <a:fillRect l="0" t="0" r="0" b="0"/>
            </a:stretch>
          </a:blipFill>
        </p:spPr>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DDD7D0"/>
        </a:solidFill>
      </p:bgPr>
    </p:bg>
    <p:spTree>
      <p:nvGrpSpPr>
        <p:cNvPr id="1" name=""/>
        <p:cNvGrpSpPr/>
        <p:nvPr/>
      </p:nvGrpSpPr>
      <p:grpSpPr>
        <a:xfrm>
          <a:off x="0" y="0"/>
          <a:ext cx="0" cy="0"/>
          <a:chOff x="0" y="0"/>
          <a:chExt cx="0" cy="0"/>
        </a:xfrm>
      </p:grpSpPr>
      <p:sp>
        <p:nvSpPr>
          <p:cNvPr name="Freeform 2" id="2"/>
          <p:cNvSpPr/>
          <p:nvPr/>
        </p:nvSpPr>
        <p:spPr>
          <a:xfrm flipH="false" flipV="false" rot="0">
            <a:off x="678165" y="-3322335"/>
            <a:ext cx="16931670" cy="16931670"/>
          </a:xfrm>
          <a:custGeom>
            <a:avLst/>
            <a:gdLst/>
            <a:ahLst/>
            <a:cxnLst/>
            <a:rect r="r" b="b" t="t" l="l"/>
            <a:pathLst>
              <a:path h="16931670" w="16931670">
                <a:moveTo>
                  <a:pt x="0" y="0"/>
                </a:moveTo>
                <a:lnTo>
                  <a:pt x="16931670" y="0"/>
                </a:lnTo>
                <a:lnTo>
                  <a:pt x="16931670" y="16931670"/>
                </a:lnTo>
                <a:lnTo>
                  <a:pt x="0" y="169316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652503" y="3940175"/>
            <a:ext cx="10982994" cy="2606674"/>
          </a:xfrm>
          <a:prstGeom prst="rect">
            <a:avLst/>
          </a:prstGeom>
        </p:spPr>
        <p:txBody>
          <a:bodyPr anchor="t" rtlCol="false" tIns="0" lIns="0" bIns="0" rIns="0">
            <a:spAutoFit/>
          </a:bodyPr>
          <a:lstStyle/>
          <a:p>
            <a:pPr algn="ctr">
              <a:lnSpc>
                <a:spcPts val="9999"/>
              </a:lnSpc>
            </a:pPr>
            <a:r>
              <a:rPr lang="en-US" sz="9999">
                <a:solidFill>
                  <a:srgbClr val="EDEBE6"/>
                </a:solidFill>
                <a:latin typeface="Roboto"/>
              </a:rPr>
              <a:t>09.</a:t>
            </a:r>
          </a:p>
          <a:p>
            <a:pPr algn="ctr">
              <a:lnSpc>
                <a:spcPts val="9999"/>
              </a:lnSpc>
            </a:pPr>
            <a:r>
              <a:rPr lang="en-US" sz="9999">
                <a:solidFill>
                  <a:srgbClr val="EDEBE6"/>
                </a:solidFill>
                <a:latin typeface="Roboto"/>
              </a:rPr>
              <a:t>appendix</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40C5C4"/>
        </a:solidFill>
      </p:bgPr>
    </p:bg>
    <p:spTree>
      <p:nvGrpSpPr>
        <p:cNvPr id="1" name=""/>
        <p:cNvGrpSpPr/>
        <p:nvPr/>
      </p:nvGrpSpPr>
      <p:grpSpPr>
        <a:xfrm>
          <a:off x="0" y="0"/>
          <a:ext cx="0" cy="0"/>
          <a:chOff x="0" y="0"/>
          <a:chExt cx="0" cy="0"/>
        </a:xfrm>
      </p:grpSpPr>
      <p:sp>
        <p:nvSpPr>
          <p:cNvPr name="Freeform 2" id="2"/>
          <p:cNvSpPr/>
          <p:nvPr/>
        </p:nvSpPr>
        <p:spPr>
          <a:xfrm flipH="false" flipV="false" rot="0">
            <a:off x="-7992042" y="-9094930"/>
            <a:ext cx="17562161" cy="16493796"/>
          </a:xfrm>
          <a:custGeom>
            <a:avLst/>
            <a:gdLst/>
            <a:ahLst/>
            <a:cxnLst/>
            <a:rect r="r" b="b" t="t" l="l"/>
            <a:pathLst>
              <a:path h="16493796" w="17562161">
                <a:moveTo>
                  <a:pt x="0" y="0"/>
                </a:moveTo>
                <a:lnTo>
                  <a:pt x="17562161" y="0"/>
                </a:lnTo>
                <a:lnTo>
                  <a:pt x="17562161" y="16493796"/>
                </a:lnTo>
                <a:lnTo>
                  <a:pt x="0" y="16493796"/>
                </a:lnTo>
                <a:lnTo>
                  <a:pt x="0" y="0"/>
                </a:lnTo>
                <a:close/>
              </a:path>
            </a:pathLst>
          </a:custGeom>
          <a:blipFill>
            <a:blip r:embed="rId2"/>
            <a:stretch>
              <a:fillRect l="0" t="0" r="0" b="0"/>
            </a:stretch>
          </a:blipFill>
        </p:spPr>
      </p:sp>
      <p:sp>
        <p:nvSpPr>
          <p:cNvPr name="Freeform 3" id="3"/>
          <p:cNvSpPr/>
          <p:nvPr/>
        </p:nvSpPr>
        <p:spPr>
          <a:xfrm flipH="false" flipV="false" rot="0">
            <a:off x="11282516" y="404260"/>
            <a:ext cx="17562161" cy="16493796"/>
          </a:xfrm>
          <a:custGeom>
            <a:avLst/>
            <a:gdLst/>
            <a:ahLst/>
            <a:cxnLst/>
            <a:rect r="r" b="b" t="t" l="l"/>
            <a:pathLst>
              <a:path h="16493796" w="17562161">
                <a:moveTo>
                  <a:pt x="0" y="0"/>
                </a:moveTo>
                <a:lnTo>
                  <a:pt x="17562161" y="0"/>
                </a:lnTo>
                <a:lnTo>
                  <a:pt x="17562161" y="16493796"/>
                </a:lnTo>
                <a:lnTo>
                  <a:pt x="0" y="16493796"/>
                </a:lnTo>
                <a:lnTo>
                  <a:pt x="0" y="0"/>
                </a:lnTo>
                <a:close/>
              </a:path>
            </a:pathLst>
          </a:custGeom>
          <a:blipFill>
            <a:blip r:embed="rId3"/>
            <a:stretch>
              <a:fillRect l="0" t="0" r="0" b="0"/>
            </a:stretch>
          </a:blipFill>
        </p:spPr>
      </p:sp>
      <p:sp>
        <p:nvSpPr>
          <p:cNvPr name="TextBox 4" id="4"/>
          <p:cNvSpPr txBox="true"/>
          <p:nvPr/>
        </p:nvSpPr>
        <p:spPr>
          <a:xfrm rot="0">
            <a:off x="2132135" y="3672516"/>
            <a:ext cx="14023730" cy="2133600"/>
          </a:xfrm>
          <a:prstGeom prst="rect">
            <a:avLst/>
          </a:prstGeom>
        </p:spPr>
        <p:txBody>
          <a:bodyPr anchor="t" rtlCol="false" tIns="0" lIns="0" bIns="0" rIns="0">
            <a:spAutoFit/>
          </a:bodyPr>
          <a:lstStyle/>
          <a:p>
            <a:pPr algn="ctr">
              <a:lnSpc>
                <a:spcPts val="16799"/>
              </a:lnSpc>
            </a:pPr>
            <a:r>
              <a:rPr lang="en-US" sz="13999">
                <a:solidFill>
                  <a:srgbClr val="FDF2F2"/>
                </a:solidFill>
                <a:latin typeface="Roboto Bold"/>
              </a:rPr>
              <a:t>Figma Link</a:t>
            </a:r>
          </a:p>
        </p:txBody>
      </p:sp>
      <p:sp>
        <p:nvSpPr>
          <p:cNvPr name="TextBox 5" id="5"/>
          <p:cNvSpPr txBox="true"/>
          <p:nvPr/>
        </p:nvSpPr>
        <p:spPr>
          <a:xfrm rot="0">
            <a:off x="514350" y="5748646"/>
            <a:ext cx="17259300" cy="1476375"/>
          </a:xfrm>
          <a:prstGeom prst="rect">
            <a:avLst/>
          </a:prstGeom>
        </p:spPr>
        <p:txBody>
          <a:bodyPr anchor="t" rtlCol="false" tIns="0" lIns="0" bIns="0" rIns="0">
            <a:spAutoFit/>
          </a:bodyPr>
          <a:lstStyle/>
          <a:p>
            <a:pPr algn="ctr">
              <a:lnSpc>
                <a:spcPts val="5999"/>
              </a:lnSpc>
            </a:pPr>
            <a:r>
              <a:rPr lang="en-US" sz="3999" u="sng">
                <a:solidFill>
                  <a:srgbClr val="FDF2F2"/>
                </a:solidFill>
                <a:latin typeface="TT Chocolates Italics"/>
                <a:hlinkClick r:id="rId4" tooltip="https://www.figma.com/file/fP6KPZ9OSvW9cTzTupWplI/Task-Flows?type=design&amp;node-id=0%253A1&amp;mode=design&amp;t=BuZdWUGWYBg5GY41-1"/>
              </a:rPr>
              <a:t>www.figma.com/file/fP6KPZ9OSvW9cTzTupWplI/Task-Flows?type=design&amp;node-id=0%3A1&amp;mode=design&amp;t=BuZdWUGWYBg5GY41-1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DAFy_faFMKw</dc:identifier>
  <dcterms:modified xsi:type="dcterms:W3CDTF">2011-08-01T06:04:30Z</dcterms:modified>
  <cp:revision>1</cp:revision>
  <dc:title>Assignment 06: Bottle</dc:title>
</cp:coreProperties>
</file>