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Roboto"/>
      <p:regular r:id="rId42"/>
      <p:bold r:id="rId43"/>
      <p:italic r:id="rId44"/>
      <p:boldItalic r:id="rId45"/>
    </p:embeddedFont>
    <p:embeddedFont>
      <p:font typeface="Inter Light"/>
      <p:regular r:id="rId46"/>
      <p:bold r:id="rId47"/>
    </p:embeddedFont>
    <p:embeddedFont>
      <p:font typeface="Inter"/>
      <p:regular r:id="rId48"/>
      <p:bold r:id="rId49"/>
    </p:embeddedFont>
    <p:embeddedFont>
      <p:font typeface="Bebas Neue"/>
      <p:regular r:id="rId50"/>
    </p:embeddedFont>
    <p:embeddedFont>
      <p:font typeface="Work Sans"/>
      <p:regular r:id="rId51"/>
      <p:bold r:id="rId52"/>
      <p:italic r:id="rId53"/>
      <p:boldItalic r:id="rId54"/>
    </p:embeddedFont>
    <p:embeddedFont>
      <p:font typeface="Roboto Light"/>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Roboto-regular.fntdata"/><Relationship Id="rId41" Type="http://schemas.openxmlformats.org/officeDocument/2006/relationships/slide" Target="slides/slide36.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InterLight-regular.fntdata"/><Relationship Id="rId45"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Inter-regular.fntdata"/><Relationship Id="rId47" Type="http://schemas.openxmlformats.org/officeDocument/2006/relationships/font" Target="fonts/InterLight-bold.fntdata"/><Relationship Id="rId49" Type="http://schemas.openxmlformats.org/officeDocument/2006/relationships/font" Target="fonts/Inter-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WorkSans-regular.fntdata"/><Relationship Id="rId50" Type="http://schemas.openxmlformats.org/officeDocument/2006/relationships/font" Target="fonts/BebasNeue-regular.fntdata"/><Relationship Id="rId53" Type="http://schemas.openxmlformats.org/officeDocument/2006/relationships/font" Target="fonts/WorkSans-italic.fntdata"/><Relationship Id="rId52" Type="http://schemas.openxmlformats.org/officeDocument/2006/relationships/font" Target="fonts/WorkSans-bold.fntdata"/><Relationship Id="rId11" Type="http://schemas.openxmlformats.org/officeDocument/2006/relationships/slide" Target="slides/slide6.xml"/><Relationship Id="rId55" Type="http://schemas.openxmlformats.org/officeDocument/2006/relationships/font" Target="fonts/RobotoLight-regular.fntdata"/><Relationship Id="rId10" Type="http://schemas.openxmlformats.org/officeDocument/2006/relationships/slide" Target="slides/slide5.xml"/><Relationship Id="rId54" Type="http://schemas.openxmlformats.org/officeDocument/2006/relationships/font" Target="fonts/WorkSans-boldItalic.fntdata"/><Relationship Id="rId13" Type="http://schemas.openxmlformats.org/officeDocument/2006/relationships/slide" Target="slides/slide8.xml"/><Relationship Id="rId57" Type="http://schemas.openxmlformats.org/officeDocument/2006/relationships/font" Target="fonts/RobotoLight-italic.fntdata"/><Relationship Id="rId12" Type="http://schemas.openxmlformats.org/officeDocument/2006/relationships/slide" Target="slides/slide7.xml"/><Relationship Id="rId56" Type="http://schemas.openxmlformats.org/officeDocument/2006/relationships/font" Target="fonts/RobotoLight-bold.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RobotoLight-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a0f272d80d_0_1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a0f272d80d_0_1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a0f272d80d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a0f272d80d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a0f272d80d_0_1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a0f272d80d_0_1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a0f272d80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a0f272d80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a0f272d80d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a0f272d80d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629da24b1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629da24b1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a0f272d80d_0_1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a0f272d80d_0_1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629da24b1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2629da24b1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629da24b1c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629da24b1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level 3 and 4 heuristic violations that were ultimately decided to be kept due to our values and vision for the app: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We decided against expanding the text box because we plan on implementing a word limit, so text crowding would never be an issue. This word limit is intended to improve digestibility, aligning with our value of sharing the mundane little moments, rather than restrict storytelling.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We wanted to preserve the authenticity of everyday moments so we decided against a feature to edit, similar to that of bereal. In doing so, we intend promote genuine inside look into daily moments.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a0f272d80d_0_1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a0f272d80d_0_1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revision 1: time and receiver</a:t>
            </a:r>
            <a:br>
              <a:rPr lang="en"/>
            </a:br>
            <a:r>
              <a:rPr lang="en"/>
              <a:t>- revision 2: bottle owner displayed for insert moments</a:t>
            </a:r>
            <a:br>
              <a:rPr lang="en"/>
            </a:br>
            <a:r>
              <a:rPr lang="en"/>
              <a:t>- revision 3: no indication of what screen we’re on on the nav bar</a:t>
            </a:r>
            <a:endParaRPr/>
          </a:p>
          <a:p>
            <a:pPr indent="0" lvl="0" marL="0" rtl="0" algn="l">
              <a:spcBef>
                <a:spcPts val="0"/>
              </a:spcBef>
              <a:spcAft>
                <a:spcPts val="0"/>
              </a:spcAft>
              <a:buNone/>
            </a:pPr>
            <a:r>
              <a:rPr lang="en"/>
              <a:t>- revision 5: thin text -&gt; bolded text and made it bigger (#47)</a:t>
            </a:r>
            <a:br>
              <a:rPr lang="en"/>
            </a:br>
            <a:r>
              <a:rPr lang="en"/>
              <a:t>- revision 6: “submit” instead of “insert moment” - explain why we didn’t revise</a:t>
            </a:r>
            <a:br>
              <a:rPr lang="en"/>
            </a:br>
            <a:r>
              <a:rPr lang="en"/>
              <a:t>- revision 7: add data limit to bottle -&gt; display size limit (#35)</a:t>
            </a:r>
            <a:br>
              <a:rPr lang="en"/>
            </a:br>
            <a:r>
              <a:rPr lang="en"/>
              <a:t>- revision 8: #26 -&gt; technical error on figma</a:t>
            </a:r>
            <a:br>
              <a:rPr lang="en"/>
            </a:br>
            <a:r>
              <a:rPr lang="en"/>
              <a:t>- revision 9: #20 -&gt; our app is like bereal, once you put a message in the bottle, you can’t take it out</a:t>
            </a:r>
            <a:endParaRPr/>
          </a:p>
          <a:p>
            <a:pPr indent="0" lvl="0" marL="0" rtl="0" algn="l">
              <a:spcBef>
                <a:spcPts val="0"/>
              </a:spcBef>
              <a:spcAft>
                <a:spcPts val="0"/>
              </a:spcAft>
              <a:buNone/>
            </a:pPr>
            <a:r>
              <a:rPr lang="en"/>
              <a:t>- revision 10: save bottle to library/archive</a:t>
            </a:r>
            <a:br>
              <a:rPr lang="en"/>
            </a:br>
            <a:r>
              <a:rPr lang="en"/>
              <a:t>- revision 11: #6</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a0f272d80d_0_1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2a0f272d80d_0_1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a0f272d80d_0_1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2a0f272d80d_0_1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629da24b1c_3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2629da24b1c_3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a0f272d80d_0_1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a0f272d80d_0_1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629da24b1c_3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2629da24b1c_3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a0f272d80d_0_1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a0f272d80d_0_1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629da24b1c_3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629da24b1c_3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a0f272d80d_0_1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2a0f272d80d_0_1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a0f272d80d_0_1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a0f272d80d_0_1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629da24b1c_3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2629da24b1c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629da24b1c_3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2629da24b1c_3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2629da24b1c_3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2629da24b1c_3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2629da24b1c_3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2629da24b1c_3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2629da24b1c_3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2629da24b1c_3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629da24b1c_3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629da24b1c_3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a0f272d80d_0_1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2a0f272d80d_0_1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2a0f272d80d_0_1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2a0f272d80d_0_1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629da24b1c_3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629da24b1c_3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629da24b1c_3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2629da24b1c_3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2629da24b1c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2629da24b1c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629da24b1c_3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629da24b1c_3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629da24b1c_3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2629da24b1c_3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2a0f272d80d_0_1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2a0f272d80d_0_1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629da24b1c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629da24b1c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a0f272d80d_0_16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2a0f272d80d_0_16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629da24b1c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2629da24b1c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flipH="1" rot="10800000">
            <a:off x="6423975" y="0"/>
            <a:ext cx="2004925" cy="2814075"/>
          </a:xfrm>
          <a:prstGeom prst="rect">
            <a:avLst/>
          </a:prstGeom>
          <a:noFill/>
          <a:ln>
            <a:noFill/>
          </a:ln>
        </p:spPr>
      </p:pic>
      <p:sp>
        <p:nvSpPr>
          <p:cNvPr id="10" name="Google Shape;10;p2"/>
          <p:cNvSpPr txBox="1"/>
          <p:nvPr>
            <p:ph type="ctrTitle"/>
          </p:nvPr>
        </p:nvSpPr>
        <p:spPr>
          <a:xfrm>
            <a:off x="715100" y="1126638"/>
            <a:ext cx="4032300" cy="19593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5200"/>
              <a:buNone/>
              <a:defRPr sz="7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762075" y="4092650"/>
            <a:ext cx="2407500" cy="591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2" name="Google Shape;12;p2"/>
          <p:cNvSpPr txBox="1"/>
          <p:nvPr>
            <p:ph idx="2" type="subTitle"/>
          </p:nvPr>
        </p:nvSpPr>
        <p:spPr>
          <a:xfrm>
            <a:off x="715100" y="407850"/>
            <a:ext cx="3867300" cy="2934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atin typeface="Roboto Light"/>
                <a:ea typeface="Roboto Light"/>
                <a:cs typeface="Roboto Light"/>
                <a:sym typeface="Roboto Light"/>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3" name="Google Shape;13;p2"/>
          <p:cNvSpPr/>
          <p:nvPr/>
        </p:nvSpPr>
        <p:spPr>
          <a:xfrm>
            <a:off x="6423975" y="2809100"/>
            <a:ext cx="2004900" cy="794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pic>
        <p:nvPicPr>
          <p:cNvPr id="15" name="Google Shape;15;p3"/>
          <p:cNvPicPr preferRelativeResize="0"/>
          <p:nvPr/>
        </p:nvPicPr>
        <p:blipFill>
          <a:blip r:embed="rId2">
            <a:alphaModFix/>
          </a:blip>
          <a:stretch>
            <a:fillRect/>
          </a:stretch>
        </p:blipFill>
        <p:spPr>
          <a:xfrm rot="10800000">
            <a:off x="6423975" y="0"/>
            <a:ext cx="2004925" cy="2811700"/>
          </a:xfrm>
          <a:prstGeom prst="rect">
            <a:avLst/>
          </a:prstGeom>
          <a:noFill/>
          <a:ln>
            <a:noFill/>
          </a:ln>
        </p:spPr>
      </p:pic>
      <p:sp>
        <p:nvSpPr>
          <p:cNvPr id="16" name="Google Shape;16;p3"/>
          <p:cNvSpPr txBox="1"/>
          <p:nvPr>
            <p:ph type="title"/>
          </p:nvPr>
        </p:nvSpPr>
        <p:spPr>
          <a:xfrm>
            <a:off x="715100" y="2583300"/>
            <a:ext cx="4017300" cy="6894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3600"/>
              <a:buNone/>
              <a:defRPr sz="47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715100" y="1055875"/>
            <a:ext cx="1708200" cy="11589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9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8" name="Google Shape;18;p3"/>
          <p:cNvSpPr txBox="1"/>
          <p:nvPr>
            <p:ph idx="1" type="subTitle"/>
          </p:nvPr>
        </p:nvSpPr>
        <p:spPr>
          <a:xfrm>
            <a:off x="715100" y="4067525"/>
            <a:ext cx="2737200" cy="597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 name="Google Shape;19;p3"/>
          <p:cNvSpPr txBox="1"/>
          <p:nvPr>
            <p:ph idx="3" type="subTitle"/>
          </p:nvPr>
        </p:nvSpPr>
        <p:spPr>
          <a:xfrm>
            <a:off x="715100" y="407850"/>
            <a:ext cx="3867300" cy="2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0" name="Google Shape;20;p3"/>
          <p:cNvSpPr/>
          <p:nvPr/>
        </p:nvSpPr>
        <p:spPr>
          <a:xfrm>
            <a:off x="6423975" y="2809100"/>
            <a:ext cx="2004900" cy="794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txBox="1"/>
          <p:nvPr>
            <p:ph idx="1" type="body"/>
          </p:nvPr>
        </p:nvSpPr>
        <p:spPr>
          <a:xfrm>
            <a:off x="2012550" y="1185750"/>
            <a:ext cx="5118900" cy="965400"/>
          </a:xfrm>
          <a:prstGeom prst="rect">
            <a:avLst/>
          </a:prstGeom>
        </p:spPr>
        <p:txBody>
          <a:bodyPr anchorCtr="0" anchor="t" bIns="91425" lIns="91425" spcFirstLastPara="1" rIns="91425" wrap="square" tIns="91425">
            <a:noAutofit/>
          </a:bodyPr>
          <a:lstStyle>
            <a:lvl1pPr indent="-317500" lvl="0" marL="457200" rtl="0" algn="ctr">
              <a:lnSpc>
                <a:spcPct val="115000"/>
              </a:lnSpc>
              <a:spcBef>
                <a:spcPts val="0"/>
              </a:spcBef>
              <a:spcAft>
                <a:spcPts val="0"/>
              </a:spcAft>
              <a:buClr>
                <a:schemeClr val="dk2"/>
              </a:buClr>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23" name="Google Shape;23;p4"/>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4" name="Google Shape;24;p4"/>
          <p:cNvPicPr preferRelativeResize="0"/>
          <p:nvPr/>
        </p:nvPicPr>
        <p:blipFill>
          <a:blip r:embed="rId2">
            <a:alphaModFix/>
          </a:blip>
          <a:stretch>
            <a:fillRect/>
          </a:stretch>
        </p:blipFill>
        <p:spPr>
          <a:xfrm>
            <a:off x="1" y="2500"/>
            <a:ext cx="9143997" cy="324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pic>
        <p:nvPicPr>
          <p:cNvPr id="26" name="Google Shape;26;p5"/>
          <p:cNvPicPr preferRelativeResize="0"/>
          <p:nvPr/>
        </p:nvPicPr>
        <p:blipFill>
          <a:blip r:embed="rId2">
            <a:alphaModFix/>
          </a:blip>
          <a:stretch>
            <a:fillRect/>
          </a:stretch>
        </p:blipFill>
        <p:spPr>
          <a:xfrm rot="10800000">
            <a:off x="3759600" y="1780951"/>
            <a:ext cx="1614350" cy="591149"/>
          </a:xfrm>
          <a:prstGeom prst="rect">
            <a:avLst/>
          </a:prstGeom>
          <a:noFill/>
          <a:ln>
            <a:noFill/>
          </a:ln>
        </p:spPr>
      </p:pic>
      <p:pic>
        <p:nvPicPr>
          <p:cNvPr id="27" name="Google Shape;27;p5"/>
          <p:cNvPicPr preferRelativeResize="0"/>
          <p:nvPr/>
        </p:nvPicPr>
        <p:blipFill>
          <a:blip r:embed="rId3">
            <a:alphaModFix/>
          </a:blip>
          <a:stretch>
            <a:fillRect/>
          </a:stretch>
        </p:blipFill>
        <p:spPr>
          <a:xfrm flipH="1">
            <a:off x="0" y="0"/>
            <a:ext cx="9144003" cy="324200"/>
          </a:xfrm>
          <a:prstGeom prst="rect">
            <a:avLst/>
          </a:prstGeom>
          <a:noFill/>
          <a:ln>
            <a:noFill/>
          </a:ln>
        </p:spPr>
      </p:pic>
      <p:sp>
        <p:nvSpPr>
          <p:cNvPr id="28" name="Google Shape;28;p5"/>
          <p:cNvSpPr txBox="1"/>
          <p:nvPr>
            <p:ph idx="1" type="subTitle"/>
          </p:nvPr>
        </p:nvSpPr>
        <p:spPr>
          <a:xfrm>
            <a:off x="726776" y="2513950"/>
            <a:ext cx="2552700" cy="5556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9" name="Google Shape;29;p5"/>
          <p:cNvSpPr txBox="1"/>
          <p:nvPr>
            <p:ph idx="2" type="subTitle"/>
          </p:nvPr>
        </p:nvSpPr>
        <p:spPr>
          <a:xfrm>
            <a:off x="5864524" y="2513950"/>
            <a:ext cx="2552700" cy="5556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 name="Google Shape;30;p5"/>
          <p:cNvSpPr txBox="1"/>
          <p:nvPr>
            <p:ph idx="3" type="subTitle"/>
          </p:nvPr>
        </p:nvSpPr>
        <p:spPr>
          <a:xfrm>
            <a:off x="726776" y="3069548"/>
            <a:ext cx="2552700" cy="123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 name="Google Shape;31;p5"/>
          <p:cNvSpPr txBox="1"/>
          <p:nvPr>
            <p:ph idx="4" type="subTitle"/>
          </p:nvPr>
        </p:nvSpPr>
        <p:spPr>
          <a:xfrm>
            <a:off x="5864524" y="3069548"/>
            <a:ext cx="2552700" cy="123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 name="Google Shape;32;p5"/>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3" name="Google Shape;33;p5"/>
          <p:cNvSpPr/>
          <p:nvPr/>
        </p:nvSpPr>
        <p:spPr>
          <a:xfrm>
            <a:off x="3759625" y="2336775"/>
            <a:ext cx="1614300" cy="2806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6"/>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36" name="Google Shape;36;p6"/>
          <p:cNvPicPr preferRelativeResize="0"/>
          <p:nvPr/>
        </p:nvPicPr>
        <p:blipFill>
          <a:blip r:embed="rId2">
            <a:alphaModFix/>
          </a:blip>
          <a:stretch>
            <a:fillRect/>
          </a:stretch>
        </p:blipFill>
        <p:spPr>
          <a:xfrm>
            <a:off x="0" y="0"/>
            <a:ext cx="9144003" cy="3242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 name="Shape 37"/>
        <p:cNvGrpSpPr/>
        <p:nvPr/>
      </p:nvGrpSpPr>
      <p:grpSpPr>
        <a:xfrm>
          <a:off x="0" y="0"/>
          <a:ext cx="0" cy="0"/>
          <a:chOff x="0" y="0"/>
          <a:chExt cx="0" cy="0"/>
        </a:xfrm>
      </p:grpSpPr>
      <p:sp>
        <p:nvSpPr>
          <p:cNvPr id="38" name="Google Shape;38;p7"/>
          <p:cNvSpPr/>
          <p:nvPr>
            <p:ph idx="2" type="pic"/>
          </p:nvPr>
        </p:nvSpPr>
        <p:spPr>
          <a:xfrm>
            <a:off x="4344688" y="1017700"/>
            <a:ext cx="4084200" cy="3113400"/>
          </a:xfrm>
          <a:prstGeom prst="rect">
            <a:avLst/>
          </a:prstGeom>
          <a:noFill/>
          <a:ln>
            <a:noFill/>
          </a:ln>
        </p:spPr>
      </p:sp>
      <p:pic>
        <p:nvPicPr>
          <p:cNvPr id="39" name="Google Shape;39;p7"/>
          <p:cNvPicPr preferRelativeResize="0"/>
          <p:nvPr/>
        </p:nvPicPr>
        <p:blipFill>
          <a:blip r:embed="rId2">
            <a:alphaModFix/>
          </a:blip>
          <a:stretch>
            <a:fillRect/>
          </a:stretch>
        </p:blipFill>
        <p:spPr>
          <a:xfrm flipH="1" rot="10800000">
            <a:off x="4344263" y="4130224"/>
            <a:ext cx="4085025" cy="484551"/>
          </a:xfrm>
          <a:prstGeom prst="rect">
            <a:avLst/>
          </a:prstGeom>
          <a:noFill/>
          <a:ln>
            <a:noFill/>
          </a:ln>
        </p:spPr>
      </p:pic>
      <p:pic>
        <p:nvPicPr>
          <p:cNvPr id="40" name="Google Shape;40;p7"/>
          <p:cNvPicPr preferRelativeResize="0"/>
          <p:nvPr/>
        </p:nvPicPr>
        <p:blipFill>
          <a:blip r:embed="rId2">
            <a:alphaModFix/>
          </a:blip>
          <a:stretch>
            <a:fillRect/>
          </a:stretch>
        </p:blipFill>
        <p:spPr>
          <a:xfrm rot="10800000">
            <a:off x="4344700" y="534999"/>
            <a:ext cx="4085025" cy="484551"/>
          </a:xfrm>
          <a:prstGeom prst="rect">
            <a:avLst/>
          </a:prstGeom>
          <a:noFill/>
          <a:ln>
            <a:noFill/>
          </a:ln>
        </p:spPr>
      </p:pic>
      <p:sp>
        <p:nvSpPr>
          <p:cNvPr id="41" name="Google Shape;41;p7"/>
          <p:cNvSpPr txBox="1"/>
          <p:nvPr>
            <p:ph type="title"/>
          </p:nvPr>
        </p:nvSpPr>
        <p:spPr>
          <a:xfrm>
            <a:off x="717550" y="1072200"/>
            <a:ext cx="2902200" cy="154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2" name="Google Shape;42;p7"/>
          <p:cNvSpPr txBox="1"/>
          <p:nvPr>
            <p:ph idx="1" type="subTitle"/>
          </p:nvPr>
        </p:nvSpPr>
        <p:spPr>
          <a:xfrm>
            <a:off x="717400" y="3185400"/>
            <a:ext cx="2902200" cy="885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3" name="Google Shape;43;p7"/>
          <p:cNvSpPr/>
          <p:nvPr/>
        </p:nvSpPr>
        <p:spPr>
          <a:xfrm>
            <a:off x="8428900" y="535000"/>
            <a:ext cx="715200" cy="484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7"/>
          <p:cNvSpPr/>
          <p:nvPr/>
        </p:nvSpPr>
        <p:spPr>
          <a:xfrm>
            <a:off x="8428900" y="4130250"/>
            <a:ext cx="715200" cy="484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 name="Shape 45"/>
        <p:cNvGrpSpPr/>
        <p:nvPr/>
      </p:nvGrpSpPr>
      <p:grpSpPr>
        <a:xfrm>
          <a:off x="0" y="0"/>
          <a:ext cx="0" cy="0"/>
          <a:chOff x="0" y="0"/>
          <a:chExt cx="0" cy="0"/>
        </a:xfrm>
      </p:grpSpPr>
      <p:pic>
        <p:nvPicPr>
          <p:cNvPr id="46" name="Google Shape;46;p8"/>
          <p:cNvPicPr preferRelativeResize="0"/>
          <p:nvPr/>
        </p:nvPicPr>
        <p:blipFill>
          <a:blip r:embed="rId2">
            <a:alphaModFix/>
          </a:blip>
          <a:stretch>
            <a:fillRect/>
          </a:stretch>
        </p:blipFill>
        <p:spPr>
          <a:xfrm flipH="1">
            <a:off x="0" y="4606000"/>
            <a:ext cx="9144003" cy="535000"/>
          </a:xfrm>
          <a:prstGeom prst="rect">
            <a:avLst/>
          </a:prstGeom>
          <a:noFill/>
          <a:ln>
            <a:noFill/>
          </a:ln>
        </p:spPr>
      </p:pic>
      <p:sp>
        <p:nvSpPr>
          <p:cNvPr id="47" name="Google Shape;47;p8"/>
          <p:cNvSpPr txBox="1"/>
          <p:nvPr>
            <p:ph type="title"/>
          </p:nvPr>
        </p:nvSpPr>
        <p:spPr>
          <a:xfrm>
            <a:off x="1178100" y="1286100"/>
            <a:ext cx="6787800" cy="2571300"/>
          </a:xfrm>
          <a:prstGeom prst="rect">
            <a:avLst/>
          </a:prstGeom>
        </p:spPr>
        <p:txBody>
          <a:bodyPr anchorCtr="0" anchor="t" bIns="91425" lIns="91425" spcFirstLastPara="1" rIns="91425" wrap="square" tIns="91425">
            <a:noAutofit/>
          </a:bodyPr>
          <a:lstStyle>
            <a:lvl1pPr lvl="0" algn="ctr">
              <a:lnSpc>
                <a:spcPct val="90000"/>
              </a:lnSpc>
              <a:spcBef>
                <a:spcPts val="0"/>
              </a:spcBef>
              <a:spcAft>
                <a:spcPts val="0"/>
              </a:spcAft>
              <a:buSzPts val="6000"/>
              <a:buNone/>
              <a:defRPr sz="9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pic>
        <p:nvPicPr>
          <p:cNvPr id="48" name="Google Shape;48;p8"/>
          <p:cNvPicPr preferRelativeResize="0"/>
          <p:nvPr/>
        </p:nvPicPr>
        <p:blipFill>
          <a:blip r:embed="rId3">
            <a:alphaModFix/>
          </a:blip>
          <a:stretch>
            <a:fillRect/>
          </a:stretch>
        </p:blipFill>
        <p:spPr>
          <a:xfrm>
            <a:off x="0" y="2500"/>
            <a:ext cx="9143997" cy="535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9" name="Shape 49"/>
        <p:cNvGrpSpPr/>
        <p:nvPr/>
      </p:nvGrpSpPr>
      <p:grpSpPr>
        <a:xfrm>
          <a:off x="0" y="0"/>
          <a:ext cx="0" cy="0"/>
          <a:chOff x="0" y="0"/>
          <a:chExt cx="0" cy="0"/>
        </a:xfrm>
      </p:grpSpPr>
      <p:pic>
        <p:nvPicPr>
          <p:cNvPr id="50" name="Google Shape;50;p9"/>
          <p:cNvPicPr preferRelativeResize="0"/>
          <p:nvPr/>
        </p:nvPicPr>
        <p:blipFill>
          <a:blip r:embed="rId2">
            <a:alphaModFix/>
          </a:blip>
          <a:stretch>
            <a:fillRect/>
          </a:stretch>
        </p:blipFill>
        <p:spPr>
          <a:xfrm rot="10800000">
            <a:off x="7581574" y="0"/>
            <a:ext cx="848151" cy="3146975"/>
          </a:xfrm>
          <a:prstGeom prst="rect">
            <a:avLst/>
          </a:prstGeom>
          <a:noFill/>
          <a:ln>
            <a:noFill/>
          </a:ln>
        </p:spPr>
      </p:pic>
      <p:sp>
        <p:nvSpPr>
          <p:cNvPr id="51" name="Google Shape;51;p9"/>
          <p:cNvSpPr txBox="1"/>
          <p:nvPr>
            <p:ph type="title"/>
          </p:nvPr>
        </p:nvSpPr>
        <p:spPr>
          <a:xfrm>
            <a:off x="2357424" y="1372275"/>
            <a:ext cx="44292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2" name="Google Shape;52;p9"/>
          <p:cNvSpPr txBox="1"/>
          <p:nvPr>
            <p:ph idx="1" type="subTitle"/>
          </p:nvPr>
        </p:nvSpPr>
        <p:spPr>
          <a:xfrm>
            <a:off x="2357376" y="2262225"/>
            <a:ext cx="4429200" cy="150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 name="Google Shape;53;p9"/>
          <p:cNvSpPr/>
          <p:nvPr/>
        </p:nvSpPr>
        <p:spPr>
          <a:xfrm flipH="1">
            <a:off x="7581225" y="31347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 name="Google Shape;54;p9"/>
          <p:cNvPicPr preferRelativeResize="0"/>
          <p:nvPr/>
        </p:nvPicPr>
        <p:blipFill>
          <a:blip r:embed="rId2">
            <a:alphaModFix/>
          </a:blip>
          <a:stretch>
            <a:fillRect/>
          </a:stretch>
        </p:blipFill>
        <p:spPr>
          <a:xfrm>
            <a:off x="714225" y="1996525"/>
            <a:ext cx="848151" cy="3146975"/>
          </a:xfrm>
          <a:prstGeom prst="rect">
            <a:avLst/>
          </a:prstGeom>
          <a:noFill/>
          <a:ln>
            <a:noFill/>
          </a:ln>
        </p:spPr>
      </p:pic>
      <p:sp>
        <p:nvSpPr>
          <p:cNvPr id="55" name="Google Shape;55;p9"/>
          <p:cNvSpPr/>
          <p:nvPr/>
        </p:nvSpPr>
        <p:spPr>
          <a:xfrm flipH="1" rot="10800000">
            <a:off x="714625" y="15494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 name="Shape 56"/>
        <p:cNvGrpSpPr/>
        <p:nvPr/>
      </p:nvGrpSpPr>
      <p:grpSpPr>
        <a:xfrm>
          <a:off x="0" y="0"/>
          <a:ext cx="0" cy="0"/>
          <a:chOff x="0" y="0"/>
          <a:chExt cx="0" cy="0"/>
        </a:xfrm>
      </p:grpSpPr>
      <p:sp>
        <p:nvSpPr>
          <p:cNvPr id="57" name="Google Shape;57;p10"/>
          <p:cNvSpPr txBox="1"/>
          <p:nvPr>
            <p:ph type="title"/>
          </p:nvPr>
        </p:nvSpPr>
        <p:spPr>
          <a:xfrm>
            <a:off x="1961788" y="535000"/>
            <a:ext cx="4895100" cy="11511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8" name="Shape 58"/>
        <p:cNvGrpSpPr/>
        <p:nvPr/>
      </p:nvGrpSpPr>
      <p:grpSpPr>
        <a:xfrm>
          <a:off x="0" y="0"/>
          <a:ext cx="0" cy="0"/>
          <a:chOff x="0" y="0"/>
          <a:chExt cx="0" cy="0"/>
        </a:xfrm>
      </p:grpSpPr>
      <p:sp>
        <p:nvSpPr>
          <p:cNvPr id="59" name="Google Shape;59;p11"/>
          <p:cNvSpPr txBox="1"/>
          <p:nvPr>
            <p:ph hasCustomPrompt="1" type="title"/>
          </p:nvPr>
        </p:nvSpPr>
        <p:spPr>
          <a:xfrm>
            <a:off x="1503900" y="1467175"/>
            <a:ext cx="6136200" cy="1526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dk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0" name="Google Shape;60;p11"/>
          <p:cNvSpPr txBox="1"/>
          <p:nvPr>
            <p:ph idx="1" type="subTitle"/>
          </p:nvPr>
        </p:nvSpPr>
        <p:spPr>
          <a:xfrm>
            <a:off x="1503900" y="2993425"/>
            <a:ext cx="6136200" cy="38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pic>
        <p:nvPicPr>
          <p:cNvPr id="61" name="Google Shape;61;p11"/>
          <p:cNvPicPr preferRelativeResize="0"/>
          <p:nvPr/>
        </p:nvPicPr>
        <p:blipFill>
          <a:blip r:embed="rId2">
            <a:alphaModFix/>
          </a:blip>
          <a:stretch>
            <a:fillRect/>
          </a:stretch>
        </p:blipFill>
        <p:spPr>
          <a:xfrm>
            <a:off x="1" y="4608500"/>
            <a:ext cx="9143997" cy="535000"/>
          </a:xfrm>
          <a:prstGeom prst="rect">
            <a:avLst/>
          </a:prstGeom>
          <a:noFill/>
          <a:ln>
            <a:noFill/>
          </a:ln>
        </p:spPr>
      </p:pic>
      <p:pic>
        <p:nvPicPr>
          <p:cNvPr id="62" name="Google Shape;62;p11"/>
          <p:cNvPicPr preferRelativeResize="0"/>
          <p:nvPr/>
        </p:nvPicPr>
        <p:blipFill>
          <a:blip r:embed="rId3">
            <a:alphaModFix/>
          </a:blip>
          <a:stretch>
            <a:fillRect/>
          </a:stretch>
        </p:blipFill>
        <p:spPr>
          <a:xfrm>
            <a:off x="0" y="0"/>
            <a:ext cx="9144003" cy="5350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3" name="Shape 6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64" name="Shape 64"/>
        <p:cNvGrpSpPr/>
        <p:nvPr/>
      </p:nvGrpSpPr>
      <p:grpSpPr>
        <a:xfrm>
          <a:off x="0" y="0"/>
          <a:ext cx="0" cy="0"/>
          <a:chOff x="0" y="0"/>
          <a:chExt cx="0" cy="0"/>
        </a:xfrm>
      </p:grpSpPr>
      <p:pic>
        <p:nvPicPr>
          <p:cNvPr id="65" name="Google Shape;65;p13"/>
          <p:cNvPicPr preferRelativeResize="0"/>
          <p:nvPr/>
        </p:nvPicPr>
        <p:blipFill>
          <a:blip r:embed="rId2">
            <a:alphaModFix/>
          </a:blip>
          <a:stretch>
            <a:fillRect/>
          </a:stretch>
        </p:blipFill>
        <p:spPr>
          <a:xfrm flipH="1">
            <a:off x="1" y="2500"/>
            <a:ext cx="9143997" cy="324200"/>
          </a:xfrm>
          <a:prstGeom prst="rect">
            <a:avLst/>
          </a:prstGeom>
          <a:noFill/>
          <a:ln>
            <a:noFill/>
          </a:ln>
        </p:spPr>
      </p:pic>
      <p:sp>
        <p:nvSpPr>
          <p:cNvPr id="66" name="Google Shape;66;p13"/>
          <p:cNvSpPr txBox="1"/>
          <p:nvPr>
            <p:ph hasCustomPrompt="1" type="title"/>
          </p:nvPr>
        </p:nvSpPr>
        <p:spPr>
          <a:xfrm>
            <a:off x="720000" y="1425067"/>
            <a:ext cx="737700" cy="32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6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7" name="Google Shape;67;p13"/>
          <p:cNvSpPr txBox="1"/>
          <p:nvPr>
            <p:ph idx="1" type="subTitle"/>
          </p:nvPr>
        </p:nvSpPr>
        <p:spPr>
          <a:xfrm>
            <a:off x="1452775" y="1710850"/>
            <a:ext cx="2928900" cy="59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8" name="Google Shape;68;p13"/>
          <p:cNvSpPr txBox="1"/>
          <p:nvPr>
            <p:ph idx="2" type="subTitle"/>
          </p:nvPr>
        </p:nvSpPr>
        <p:spPr>
          <a:xfrm>
            <a:off x="1452775" y="1342450"/>
            <a:ext cx="2928900" cy="482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9" name="Google Shape;69;p13"/>
          <p:cNvSpPr txBox="1"/>
          <p:nvPr>
            <p:ph idx="3"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0" name="Google Shape;70;p13"/>
          <p:cNvSpPr txBox="1"/>
          <p:nvPr>
            <p:ph hasCustomPrompt="1" idx="4" type="title"/>
          </p:nvPr>
        </p:nvSpPr>
        <p:spPr>
          <a:xfrm>
            <a:off x="717250" y="3729217"/>
            <a:ext cx="737700" cy="32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6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 name="Google Shape;71;p13"/>
          <p:cNvSpPr txBox="1"/>
          <p:nvPr>
            <p:ph idx="5" type="subTitle"/>
          </p:nvPr>
        </p:nvSpPr>
        <p:spPr>
          <a:xfrm>
            <a:off x="1454925" y="4015100"/>
            <a:ext cx="2928900" cy="59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72" name="Google Shape;72;p13"/>
          <p:cNvSpPr txBox="1"/>
          <p:nvPr>
            <p:ph idx="6" type="subTitle"/>
          </p:nvPr>
        </p:nvSpPr>
        <p:spPr>
          <a:xfrm>
            <a:off x="1454925" y="3646700"/>
            <a:ext cx="2928900" cy="482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73" name="Google Shape;73;p13"/>
          <p:cNvSpPr txBox="1"/>
          <p:nvPr>
            <p:ph hasCustomPrompt="1" idx="7" type="title"/>
          </p:nvPr>
        </p:nvSpPr>
        <p:spPr>
          <a:xfrm>
            <a:off x="720000" y="2577092"/>
            <a:ext cx="737700" cy="32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6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4" name="Google Shape;74;p13"/>
          <p:cNvSpPr txBox="1"/>
          <p:nvPr>
            <p:ph idx="8" type="subTitle"/>
          </p:nvPr>
        </p:nvSpPr>
        <p:spPr>
          <a:xfrm>
            <a:off x="1452775" y="2862975"/>
            <a:ext cx="2928900" cy="59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75" name="Google Shape;75;p13"/>
          <p:cNvSpPr txBox="1"/>
          <p:nvPr>
            <p:ph idx="9" type="subTitle"/>
          </p:nvPr>
        </p:nvSpPr>
        <p:spPr>
          <a:xfrm>
            <a:off x="1452775" y="2494575"/>
            <a:ext cx="2928900" cy="482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76" name="Google Shape;76;p13"/>
          <p:cNvSpPr txBox="1"/>
          <p:nvPr>
            <p:ph hasCustomPrompt="1" idx="13" type="title"/>
          </p:nvPr>
        </p:nvSpPr>
        <p:spPr>
          <a:xfrm>
            <a:off x="4765750" y="1424967"/>
            <a:ext cx="737700" cy="32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6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7" name="Google Shape;77;p13"/>
          <p:cNvSpPr txBox="1"/>
          <p:nvPr>
            <p:ph idx="14" type="subTitle"/>
          </p:nvPr>
        </p:nvSpPr>
        <p:spPr>
          <a:xfrm>
            <a:off x="5504236" y="1710850"/>
            <a:ext cx="2924700" cy="59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78" name="Google Shape;78;p13"/>
          <p:cNvSpPr txBox="1"/>
          <p:nvPr>
            <p:ph idx="15" type="subTitle"/>
          </p:nvPr>
        </p:nvSpPr>
        <p:spPr>
          <a:xfrm>
            <a:off x="5504236" y="1342450"/>
            <a:ext cx="2924700" cy="482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79" name="Google Shape;79;p13"/>
          <p:cNvSpPr txBox="1"/>
          <p:nvPr>
            <p:ph hasCustomPrompt="1" idx="16" type="title"/>
          </p:nvPr>
        </p:nvSpPr>
        <p:spPr>
          <a:xfrm>
            <a:off x="4765750" y="3729317"/>
            <a:ext cx="737700" cy="32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6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0" name="Google Shape;80;p13"/>
          <p:cNvSpPr txBox="1"/>
          <p:nvPr>
            <p:ph idx="17" type="subTitle"/>
          </p:nvPr>
        </p:nvSpPr>
        <p:spPr>
          <a:xfrm>
            <a:off x="5502050" y="4015100"/>
            <a:ext cx="2924700" cy="59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1" name="Google Shape;81;p13"/>
          <p:cNvSpPr txBox="1"/>
          <p:nvPr>
            <p:ph idx="18" type="subTitle"/>
          </p:nvPr>
        </p:nvSpPr>
        <p:spPr>
          <a:xfrm>
            <a:off x="5502050" y="3646700"/>
            <a:ext cx="2924700" cy="482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2" name="Google Shape;82;p13"/>
          <p:cNvSpPr txBox="1"/>
          <p:nvPr>
            <p:ph hasCustomPrompt="1" idx="19" type="title"/>
          </p:nvPr>
        </p:nvSpPr>
        <p:spPr>
          <a:xfrm>
            <a:off x="4765750" y="2577192"/>
            <a:ext cx="737700" cy="32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6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 name="Google Shape;83;p13"/>
          <p:cNvSpPr txBox="1"/>
          <p:nvPr>
            <p:ph idx="20" type="subTitle"/>
          </p:nvPr>
        </p:nvSpPr>
        <p:spPr>
          <a:xfrm>
            <a:off x="5504236" y="2862975"/>
            <a:ext cx="2924700" cy="59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4" name="Google Shape;84;p13"/>
          <p:cNvSpPr txBox="1"/>
          <p:nvPr>
            <p:ph idx="21" type="subTitle"/>
          </p:nvPr>
        </p:nvSpPr>
        <p:spPr>
          <a:xfrm>
            <a:off x="5504236" y="2494575"/>
            <a:ext cx="2924700" cy="482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
    <p:spTree>
      <p:nvGrpSpPr>
        <p:cNvPr id="85" name="Shape 85"/>
        <p:cNvGrpSpPr/>
        <p:nvPr/>
      </p:nvGrpSpPr>
      <p:grpSpPr>
        <a:xfrm>
          <a:off x="0" y="0"/>
          <a:ext cx="0" cy="0"/>
          <a:chOff x="0" y="0"/>
          <a:chExt cx="0" cy="0"/>
        </a:xfrm>
      </p:grpSpPr>
      <p:pic>
        <p:nvPicPr>
          <p:cNvPr id="86" name="Google Shape;86;p14"/>
          <p:cNvPicPr preferRelativeResize="0"/>
          <p:nvPr/>
        </p:nvPicPr>
        <p:blipFill>
          <a:blip r:embed="rId2">
            <a:alphaModFix/>
          </a:blip>
          <a:stretch>
            <a:fillRect/>
          </a:stretch>
        </p:blipFill>
        <p:spPr>
          <a:xfrm flipH="1">
            <a:off x="708988" y="-1300"/>
            <a:ext cx="2004925" cy="2811700"/>
          </a:xfrm>
          <a:prstGeom prst="rect">
            <a:avLst/>
          </a:prstGeom>
          <a:noFill/>
          <a:ln>
            <a:noFill/>
          </a:ln>
        </p:spPr>
      </p:pic>
      <p:sp>
        <p:nvSpPr>
          <p:cNvPr id="87" name="Google Shape;87;p14"/>
          <p:cNvSpPr txBox="1"/>
          <p:nvPr>
            <p:ph hasCustomPrompt="1" type="title"/>
          </p:nvPr>
        </p:nvSpPr>
        <p:spPr>
          <a:xfrm flipH="1">
            <a:off x="6720700" y="1055875"/>
            <a:ext cx="1708200" cy="1158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9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88" name="Google Shape;88;p14"/>
          <p:cNvSpPr txBox="1"/>
          <p:nvPr>
            <p:ph idx="1" type="subTitle"/>
          </p:nvPr>
        </p:nvSpPr>
        <p:spPr>
          <a:xfrm>
            <a:off x="4561600" y="407850"/>
            <a:ext cx="3867300" cy="293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89" name="Google Shape;89;p14"/>
          <p:cNvSpPr/>
          <p:nvPr/>
        </p:nvSpPr>
        <p:spPr>
          <a:xfrm>
            <a:off x="709000" y="2809100"/>
            <a:ext cx="2004900" cy="794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txBox="1"/>
          <p:nvPr>
            <p:ph idx="2" type="title"/>
          </p:nvPr>
        </p:nvSpPr>
        <p:spPr>
          <a:xfrm flipH="1">
            <a:off x="4411600" y="2569400"/>
            <a:ext cx="4017300" cy="689400"/>
          </a:xfrm>
          <a:prstGeom prst="rect">
            <a:avLst/>
          </a:prstGeom>
        </p:spPr>
        <p:txBody>
          <a:bodyPr anchorCtr="0" anchor="t" bIns="91425" lIns="91425" spcFirstLastPara="1" rIns="91425" wrap="square" tIns="91425">
            <a:noAutofit/>
          </a:bodyPr>
          <a:lstStyle>
            <a:lvl1pPr lvl="0" rtl="0" algn="r">
              <a:lnSpc>
                <a:spcPct val="90000"/>
              </a:lnSpc>
              <a:spcBef>
                <a:spcPts val="0"/>
              </a:spcBef>
              <a:spcAft>
                <a:spcPts val="0"/>
              </a:spcAft>
              <a:buSzPts val="3600"/>
              <a:buNone/>
              <a:defRPr sz="47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p:txBody>
      </p:sp>
      <p:sp>
        <p:nvSpPr>
          <p:cNvPr id="91" name="Google Shape;91;p14"/>
          <p:cNvSpPr txBox="1"/>
          <p:nvPr>
            <p:ph idx="3" type="subTitle"/>
          </p:nvPr>
        </p:nvSpPr>
        <p:spPr>
          <a:xfrm flipH="1">
            <a:off x="5691700" y="4082200"/>
            <a:ext cx="2737200" cy="597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_1">
    <p:spTree>
      <p:nvGrpSpPr>
        <p:cNvPr id="92" name="Shape 92"/>
        <p:cNvGrpSpPr/>
        <p:nvPr/>
      </p:nvGrpSpPr>
      <p:grpSpPr>
        <a:xfrm>
          <a:off x="0" y="0"/>
          <a:ext cx="0" cy="0"/>
          <a:chOff x="0" y="0"/>
          <a:chExt cx="0" cy="0"/>
        </a:xfrm>
      </p:grpSpPr>
      <p:pic>
        <p:nvPicPr>
          <p:cNvPr id="93" name="Google Shape;93;p15"/>
          <p:cNvPicPr preferRelativeResize="0"/>
          <p:nvPr/>
        </p:nvPicPr>
        <p:blipFill>
          <a:blip r:embed="rId2">
            <a:alphaModFix/>
          </a:blip>
          <a:stretch>
            <a:fillRect/>
          </a:stretch>
        </p:blipFill>
        <p:spPr>
          <a:xfrm flipH="1" rot="10800000">
            <a:off x="6423975" y="1505325"/>
            <a:ext cx="2004925" cy="3109200"/>
          </a:xfrm>
          <a:prstGeom prst="rect">
            <a:avLst/>
          </a:prstGeom>
          <a:noFill/>
          <a:ln>
            <a:noFill/>
          </a:ln>
        </p:spPr>
      </p:pic>
      <p:sp>
        <p:nvSpPr>
          <p:cNvPr id="94" name="Google Shape;94;p15"/>
          <p:cNvSpPr txBox="1"/>
          <p:nvPr>
            <p:ph type="title"/>
          </p:nvPr>
        </p:nvSpPr>
        <p:spPr>
          <a:xfrm>
            <a:off x="715100" y="3050875"/>
            <a:ext cx="4633800" cy="6894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3600"/>
              <a:buNone/>
              <a:defRPr sz="47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5" name="Google Shape;95;p15"/>
          <p:cNvSpPr txBox="1"/>
          <p:nvPr>
            <p:ph hasCustomPrompt="1" idx="2" type="title"/>
          </p:nvPr>
        </p:nvSpPr>
        <p:spPr>
          <a:xfrm>
            <a:off x="715100" y="1342475"/>
            <a:ext cx="1708200" cy="11589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9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96" name="Google Shape;96;p15"/>
          <p:cNvSpPr txBox="1"/>
          <p:nvPr>
            <p:ph idx="1" type="subTitle"/>
          </p:nvPr>
        </p:nvSpPr>
        <p:spPr>
          <a:xfrm>
            <a:off x="715100" y="4077050"/>
            <a:ext cx="2676000" cy="579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7" name="Google Shape;97;p15"/>
          <p:cNvSpPr txBox="1"/>
          <p:nvPr>
            <p:ph idx="3" type="subTitle"/>
          </p:nvPr>
        </p:nvSpPr>
        <p:spPr>
          <a:xfrm>
            <a:off x="715100" y="407850"/>
            <a:ext cx="3867300" cy="2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98" name="Google Shape;98;p15"/>
          <p:cNvSpPr/>
          <p:nvPr/>
        </p:nvSpPr>
        <p:spPr>
          <a:xfrm>
            <a:off x="6424000" y="4610675"/>
            <a:ext cx="2004900" cy="532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_1_1">
    <p:spTree>
      <p:nvGrpSpPr>
        <p:cNvPr id="99" name="Shape 99"/>
        <p:cNvGrpSpPr/>
        <p:nvPr/>
      </p:nvGrpSpPr>
      <p:grpSpPr>
        <a:xfrm>
          <a:off x="0" y="0"/>
          <a:ext cx="0" cy="0"/>
          <a:chOff x="0" y="0"/>
          <a:chExt cx="0" cy="0"/>
        </a:xfrm>
      </p:grpSpPr>
      <p:sp>
        <p:nvSpPr>
          <p:cNvPr id="100" name="Google Shape;100;p16"/>
          <p:cNvSpPr txBox="1"/>
          <p:nvPr>
            <p:ph type="title"/>
          </p:nvPr>
        </p:nvSpPr>
        <p:spPr>
          <a:xfrm flipH="1">
            <a:off x="4410725" y="2043375"/>
            <a:ext cx="4017300" cy="689400"/>
          </a:xfrm>
          <a:prstGeom prst="rect">
            <a:avLst/>
          </a:prstGeom>
        </p:spPr>
        <p:txBody>
          <a:bodyPr anchorCtr="0" anchor="t" bIns="91425" lIns="91425" spcFirstLastPara="1" rIns="91425" wrap="square" tIns="91425">
            <a:noAutofit/>
          </a:bodyPr>
          <a:lstStyle>
            <a:lvl1pPr lvl="0" rtl="0" algn="r">
              <a:lnSpc>
                <a:spcPct val="90000"/>
              </a:lnSpc>
              <a:spcBef>
                <a:spcPts val="0"/>
              </a:spcBef>
              <a:spcAft>
                <a:spcPts val="0"/>
              </a:spcAft>
              <a:buSzPts val="3600"/>
              <a:buNone/>
              <a:defRPr sz="47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01" name="Google Shape;101;p16"/>
          <p:cNvSpPr txBox="1"/>
          <p:nvPr>
            <p:ph hasCustomPrompt="1" idx="2" type="title"/>
          </p:nvPr>
        </p:nvSpPr>
        <p:spPr>
          <a:xfrm flipH="1">
            <a:off x="6720700" y="535000"/>
            <a:ext cx="1708200" cy="1158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9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02" name="Google Shape;102;p16"/>
          <p:cNvSpPr txBox="1"/>
          <p:nvPr>
            <p:ph idx="1" type="subTitle"/>
          </p:nvPr>
        </p:nvSpPr>
        <p:spPr>
          <a:xfrm flipH="1">
            <a:off x="4095100" y="2887225"/>
            <a:ext cx="4333800" cy="354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3" name="Google Shape;103;p16"/>
          <p:cNvSpPr txBox="1"/>
          <p:nvPr>
            <p:ph idx="3" type="subTitle"/>
          </p:nvPr>
        </p:nvSpPr>
        <p:spPr>
          <a:xfrm>
            <a:off x="715100" y="407850"/>
            <a:ext cx="3867300" cy="2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pic>
        <p:nvPicPr>
          <p:cNvPr id="104" name="Google Shape;104;p16"/>
          <p:cNvPicPr preferRelativeResize="0"/>
          <p:nvPr/>
        </p:nvPicPr>
        <p:blipFill>
          <a:blip r:embed="rId2">
            <a:alphaModFix/>
          </a:blip>
          <a:stretch>
            <a:fillRect/>
          </a:stretch>
        </p:blipFill>
        <p:spPr>
          <a:xfrm flipH="1" rot="5400000">
            <a:off x="4829825" y="1018125"/>
            <a:ext cx="646600" cy="6534150"/>
          </a:xfrm>
          <a:prstGeom prst="rect">
            <a:avLst/>
          </a:prstGeom>
          <a:noFill/>
          <a:ln>
            <a:noFill/>
          </a:ln>
        </p:spPr>
      </p:pic>
      <p:sp>
        <p:nvSpPr>
          <p:cNvPr id="105" name="Google Shape;105;p16"/>
          <p:cNvSpPr/>
          <p:nvPr/>
        </p:nvSpPr>
        <p:spPr>
          <a:xfrm>
            <a:off x="8420200" y="3961900"/>
            <a:ext cx="723900" cy="646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CUSTOM_2_1_1_1">
    <p:spTree>
      <p:nvGrpSpPr>
        <p:cNvPr id="106" name="Shape 106"/>
        <p:cNvGrpSpPr/>
        <p:nvPr/>
      </p:nvGrpSpPr>
      <p:grpSpPr>
        <a:xfrm>
          <a:off x="0" y="0"/>
          <a:ext cx="0" cy="0"/>
          <a:chOff x="0" y="0"/>
          <a:chExt cx="0" cy="0"/>
        </a:xfrm>
      </p:grpSpPr>
      <p:sp>
        <p:nvSpPr>
          <p:cNvPr id="107" name="Google Shape;107;p17"/>
          <p:cNvSpPr txBox="1"/>
          <p:nvPr>
            <p:ph hasCustomPrompt="1" type="title"/>
          </p:nvPr>
        </p:nvSpPr>
        <p:spPr>
          <a:xfrm flipH="1">
            <a:off x="6720700" y="1389600"/>
            <a:ext cx="1708200" cy="1158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9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08" name="Google Shape;108;p17"/>
          <p:cNvSpPr txBox="1"/>
          <p:nvPr>
            <p:ph idx="1" type="subTitle"/>
          </p:nvPr>
        </p:nvSpPr>
        <p:spPr>
          <a:xfrm flipH="1">
            <a:off x="4561600" y="407850"/>
            <a:ext cx="3867300" cy="293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pic>
        <p:nvPicPr>
          <p:cNvPr id="109" name="Google Shape;109;p17"/>
          <p:cNvPicPr preferRelativeResize="0"/>
          <p:nvPr/>
        </p:nvPicPr>
        <p:blipFill>
          <a:blip r:embed="rId2">
            <a:alphaModFix/>
          </a:blip>
          <a:stretch>
            <a:fillRect/>
          </a:stretch>
        </p:blipFill>
        <p:spPr>
          <a:xfrm flipH="1" rot="10800000">
            <a:off x="715100" y="1505350"/>
            <a:ext cx="2004925" cy="3109200"/>
          </a:xfrm>
          <a:prstGeom prst="rect">
            <a:avLst/>
          </a:prstGeom>
          <a:noFill/>
          <a:ln>
            <a:noFill/>
          </a:ln>
        </p:spPr>
      </p:pic>
      <p:sp>
        <p:nvSpPr>
          <p:cNvPr id="110" name="Google Shape;110;p17"/>
          <p:cNvSpPr/>
          <p:nvPr/>
        </p:nvSpPr>
        <p:spPr>
          <a:xfrm>
            <a:off x="715125" y="4610700"/>
            <a:ext cx="2004900" cy="532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txBox="1"/>
          <p:nvPr>
            <p:ph idx="2" type="title"/>
          </p:nvPr>
        </p:nvSpPr>
        <p:spPr>
          <a:xfrm flipH="1">
            <a:off x="3795100" y="3050875"/>
            <a:ext cx="4633800" cy="689400"/>
          </a:xfrm>
          <a:prstGeom prst="rect">
            <a:avLst/>
          </a:prstGeom>
        </p:spPr>
        <p:txBody>
          <a:bodyPr anchorCtr="0" anchor="t" bIns="91425" lIns="91425" spcFirstLastPara="1" rIns="91425" wrap="square" tIns="91425">
            <a:noAutofit/>
          </a:bodyPr>
          <a:lstStyle>
            <a:lvl1pPr lvl="0" rtl="0" algn="r">
              <a:lnSpc>
                <a:spcPct val="90000"/>
              </a:lnSpc>
              <a:spcBef>
                <a:spcPts val="0"/>
              </a:spcBef>
              <a:spcAft>
                <a:spcPts val="0"/>
              </a:spcAft>
              <a:buSzPts val="3600"/>
              <a:buNone/>
              <a:defRPr sz="47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p:txBody>
      </p:sp>
      <p:sp>
        <p:nvSpPr>
          <p:cNvPr id="112" name="Google Shape;112;p17"/>
          <p:cNvSpPr txBox="1"/>
          <p:nvPr>
            <p:ph idx="3" type="subTitle"/>
          </p:nvPr>
        </p:nvSpPr>
        <p:spPr>
          <a:xfrm flipH="1">
            <a:off x="5752900" y="4077050"/>
            <a:ext cx="2676000" cy="579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5">
  <p:cSld name="CUSTOM_2_1_1_1_1">
    <p:spTree>
      <p:nvGrpSpPr>
        <p:cNvPr id="113" name="Shape 113"/>
        <p:cNvGrpSpPr/>
        <p:nvPr/>
      </p:nvGrpSpPr>
      <p:grpSpPr>
        <a:xfrm>
          <a:off x="0" y="0"/>
          <a:ext cx="0" cy="0"/>
          <a:chOff x="0" y="0"/>
          <a:chExt cx="0" cy="0"/>
        </a:xfrm>
      </p:grpSpPr>
      <p:sp>
        <p:nvSpPr>
          <p:cNvPr id="114" name="Google Shape;114;p18"/>
          <p:cNvSpPr txBox="1"/>
          <p:nvPr>
            <p:ph idx="1" type="subTitle"/>
          </p:nvPr>
        </p:nvSpPr>
        <p:spPr>
          <a:xfrm flipH="1">
            <a:off x="4561600" y="407850"/>
            <a:ext cx="3867300" cy="293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15" name="Google Shape;115;p18"/>
          <p:cNvSpPr txBox="1"/>
          <p:nvPr>
            <p:ph type="title"/>
          </p:nvPr>
        </p:nvSpPr>
        <p:spPr>
          <a:xfrm>
            <a:off x="715975" y="2043375"/>
            <a:ext cx="4017300" cy="6894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3600"/>
              <a:buNone/>
              <a:defRPr sz="47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16" name="Google Shape;116;p18"/>
          <p:cNvSpPr txBox="1"/>
          <p:nvPr>
            <p:ph hasCustomPrompt="1" idx="2" type="title"/>
          </p:nvPr>
        </p:nvSpPr>
        <p:spPr>
          <a:xfrm>
            <a:off x="715100" y="535000"/>
            <a:ext cx="1708200" cy="11589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9000">
                <a:solidFill>
                  <a:schemeClr val="dk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117" name="Google Shape;117;p18"/>
          <p:cNvSpPr txBox="1"/>
          <p:nvPr>
            <p:ph idx="3" type="subTitle"/>
          </p:nvPr>
        </p:nvSpPr>
        <p:spPr>
          <a:xfrm>
            <a:off x="715100" y="2887225"/>
            <a:ext cx="4482300" cy="354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pic>
        <p:nvPicPr>
          <p:cNvPr id="118" name="Google Shape;118;p18"/>
          <p:cNvPicPr preferRelativeResize="0"/>
          <p:nvPr/>
        </p:nvPicPr>
        <p:blipFill>
          <a:blip r:embed="rId2">
            <a:alphaModFix/>
          </a:blip>
          <a:stretch>
            <a:fillRect/>
          </a:stretch>
        </p:blipFill>
        <p:spPr>
          <a:xfrm rot="-5400000">
            <a:off x="3667675" y="1018125"/>
            <a:ext cx="646600" cy="6534150"/>
          </a:xfrm>
          <a:prstGeom prst="rect">
            <a:avLst/>
          </a:prstGeom>
          <a:noFill/>
          <a:ln>
            <a:noFill/>
          </a:ln>
        </p:spPr>
      </p:pic>
      <p:sp>
        <p:nvSpPr>
          <p:cNvPr id="119" name="Google Shape;119;p18"/>
          <p:cNvSpPr/>
          <p:nvPr/>
        </p:nvSpPr>
        <p:spPr>
          <a:xfrm flipH="1">
            <a:off x="0" y="3961900"/>
            <a:ext cx="723900" cy="646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20" name="Shape 120"/>
        <p:cNvGrpSpPr/>
        <p:nvPr/>
      </p:nvGrpSpPr>
      <p:grpSpPr>
        <a:xfrm>
          <a:off x="0" y="0"/>
          <a:ext cx="0" cy="0"/>
          <a:chOff x="0" y="0"/>
          <a:chExt cx="0" cy="0"/>
        </a:xfrm>
      </p:grpSpPr>
      <p:pic>
        <p:nvPicPr>
          <p:cNvPr id="121" name="Google Shape;121;p19"/>
          <p:cNvPicPr preferRelativeResize="0"/>
          <p:nvPr/>
        </p:nvPicPr>
        <p:blipFill>
          <a:blip r:embed="rId2">
            <a:alphaModFix/>
          </a:blip>
          <a:stretch>
            <a:fillRect/>
          </a:stretch>
        </p:blipFill>
        <p:spPr>
          <a:xfrm flipH="1" rot="10800000">
            <a:off x="715125" y="-9150"/>
            <a:ext cx="2004375" cy="4650825"/>
          </a:xfrm>
          <a:prstGeom prst="rect">
            <a:avLst/>
          </a:prstGeom>
          <a:noFill/>
          <a:ln>
            <a:noFill/>
          </a:ln>
        </p:spPr>
      </p:pic>
      <p:sp>
        <p:nvSpPr>
          <p:cNvPr id="122" name="Google Shape;122;p19"/>
          <p:cNvSpPr txBox="1"/>
          <p:nvPr>
            <p:ph type="title"/>
          </p:nvPr>
        </p:nvSpPr>
        <p:spPr>
          <a:xfrm flipH="1">
            <a:off x="3952900" y="3711475"/>
            <a:ext cx="4476000" cy="53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23" name="Google Shape;123;p19"/>
          <p:cNvSpPr txBox="1"/>
          <p:nvPr>
            <p:ph idx="1" type="subTitle"/>
          </p:nvPr>
        </p:nvSpPr>
        <p:spPr>
          <a:xfrm flipH="1">
            <a:off x="3952900" y="900125"/>
            <a:ext cx="4476000" cy="25005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2500"/>
              <a:buNone/>
              <a:defRPr sz="29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4" name="Google Shape;124;p19"/>
          <p:cNvSpPr/>
          <p:nvPr/>
        </p:nvSpPr>
        <p:spPr>
          <a:xfrm flipH="1">
            <a:off x="715125" y="4608500"/>
            <a:ext cx="2004900" cy="534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spTree>
      <p:nvGrpSpPr>
        <p:cNvPr id="125" name="Shape 125"/>
        <p:cNvGrpSpPr/>
        <p:nvPr/>
      </p:nvGrpSpPr>
      <p:grpSpPr>
        <a:xfrm>
          <a:off x="0" y="0"/>
          <a:ext cx="0" cy="0"/>
          <a:chOff x="0" y="0"/>
          <a:chExt cx="0" cy="0"/>
        </a:xfrm>
      </p:grpSpPr>
      <p:sp>
        <p:nvSpPr>
          <p:cNvPr id="126" name="Google Shape;126;p20"/>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27" name="Google Shape;127;p20"/>
          <p:cNvPicPr preferRelativeResize="0"/>
          <p:nvPr/>
        </p:nvPicPr>
        <p:blipFill>
          <a:blip r:embed="rId2">
            <a:alphaModFix/>
          </a:blip>
          <a:stretch>
            <a:fillRect/>
          </a:stretch>
        </p:blipFill>
        <p:spPr>
          <a:xfrm flipH="1">
            <a:off x="1" y="2500"/>
            <a:ext cx="9143997" cy="3242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_1">
    <p:spTree>
      <p:nvGrpSpPr>
        <p:cNvPr id="128" name="Shape 128"/>
        <p:cNvGrpSpPr/>
        <p:nvPr/>
      </p:nvGrpSpPr>
      <p:grpSpPr>
        <a:xfrm>
          <a:off x="0" y="0"/>
          <a:ext cx="0" cy="0"/>
          <a:chOff x="0" y="0"/>
          <a:chExt cx="0" cy="0"/>
        </a:xfrm>
      </p:grpSpPr>
      <p:pic>
        <p:nvPicPr>
          <p:cNvPr id="129" name="Google Shape;129;p21"/>
          <p:cNvPicPr preferRelativeResize="0"/>
          <p:nvPr/>
        </p:nvPicPr>
        <p:blipFill>
          <a:blip r:embed="rId2">
            <a:alphaModFix/>
          </a:blip>
          <a:stretch>
            <a:fillRect/>
          </a:stretch>
        </p:blipFill>
        <p:spPr>
          <a:xfrm>
            <a:off x="-1" y="0"/>
            <a:ext cx="9144003" cy="324200"/>
          </a:xfrm>
          <a:prstGeom prst="rect">
            <a:avLst/>
          </a:prstGeom>
          <a:noFill/>
          <a:ln>
            <a:noFill/>
          </a:ln>
        </p:spPr>
      </p:pic>
      <p:sp>
        <p:nvSpPr>
          <p:cNvPr id="130" name="Google Shape;130;p21"/>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_1_1">
    <p:spTree>
      <p:nvGrpSpPr>
        <p:cNvPr id="131" name="Shape 131"/>
        <p:cNvGrpSpPr/>
        <p:nvPr/>
      </p:nvGrpSpPr>
      <p:grpSpPr>
        <a:xfrm>
          <a:off x="0" y="0"/>
          <a:ext cx="0" cy="0"/>
          <a:chOff x="0" y="0"/>
          <a:chExt cx="0" cy="0"/>
        </a:xfrm>
      </p:grpSpPr>
      <p:sp>
        <p:nvSpPr>
          <p:cNvPr id="132" name="Google Shape;132;p22"/>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33" name="Google Shape;133;p22"/>
          <p:cNvPicPr preferRelativeResize="0"/>
          <p:nvPr/>
        </p:nvPicPr>
        <p:blipFill>
          <a:blip r:embed="rId2">
            <a:alphaModFix/>
          </a:blip>
          <a:stretch>
            <a:fillRect/>
          </a:stretch>
        </p:blipFill>
        <p:spPr>
          <a:xfrm>
            <a:off x="1" y="2500"/>
            <a:ext cx="9143997" cy="3242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3_1_1_1">
    <p:spTree>
      <p:nvGrpSpPr>
        <p:cNvPr id="134" name="Shape 134"/>
        <p:cNvGrpSpPr/>
        <p:nvPr/>
      </p:nvGrpSpPr>
      <p:grpSpPr>
        <a:xfrm>
          <a:off x="0" y="0"/>
          <a:ext cx="0" cy="0"/>
          <a:chOff x="0" y="0"/>
          <a:chExt cx="0" cy="0"/>
        </a:xfrm>
      </p:grpSpPr>
      <p:sp>
        <p:nvSpPr>
          <p:cNvPr id="135" name="Google Shape;135;p23"/>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36" name="Google Shape;136;p23"/>
          <p:cNvPicPr preferRelativeResize="0"/>
          <p:nvPr/>
        </p:nvPicPr>
        <p:blipFill>
          <a:blip r:embed="rId2">
            <a:alphaModFix/>
          </a:blip>
          <a:stretch>
            <a:fillRect/>
          </a:stretch>
        </p:blipFill>
        <p:spPr>
          <a:xfrm flipH="1">
            <a:off x="0" y="0"/>
            <a:ext cx="9144003" cy="3242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37" name="Shape 137"/>
        <p:cNvGrpSpPr/>
        <p:nvPr/>
      </p:nvGrpSpPr>
      <p:grpSpPr>
        <a:xfrm>
          <a:off x="0" y="0"/>
          <a:ext cx="0" cy="0"/>
          <a:chOff x="0" y="0"/>
          <a:chExt cx="0" cy="0"/>
        </a:xfrm>
      </p:grpSpPr>
      <p:sp>
        <p:nvSpPr>
          <p:cNvPr id="138" name="Google Shape;138;p24"/>
          <p:cNvSpPr txBox="1"/>
          <p:nvPr>
            <p:ph idx="1" type="body"/>
          </p:nvPr>
        </p:nvSpPr>
        <p:spPr>
          <a:xfrm>
            <a:off x="720000" y="1979375"/>
            <a:ext cx="3755100" cy="2505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dk2"/>
              </a:buClr>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139" name="Google Shape;139;p24"/>
          <p:cNvSpPr txBox="1"/>
          <p:nvPr>
            <p:ph type="title"/>
          </p:nvPr>
        </p:nvSpPr>
        <p:spPr>
          <a:xfrm>
            <a:off x="720000" y="535000"/>
            <a:ext cx="3755100" cy="10941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40" name="Google Shape;140;p24"/>
          <p:cNvPicPr preferRelativeResize="0"/>
          <p:nvPr/>
        </p:nvPicPr>
        <p:blipFill>
          <a:blip r:embed="rId2">
            <a:alphaModFix/>
          </a:blip>
          <a:stretch>
            <a:fillRect/>
          </a:stretch>
        </p:blipFill>
        <p:spPr>
          <a:xfrm flipH="1">
            <a:off x="1" y="2500"/>
            <a:ext cx="9143997" cy="324200"/>
          </a:xfrm>
          <a:prstGeom prst="rect">
            <a:avLst/>
          </a:prstGeom>
          <a:noFill/>
          <a:ln>
            <a:noFill/>
          </a:ln>
        </p:spPr>
      </p:pic>
      <p:pic>
        <p:nvPicPr>
          <p:cNvPr id="141" name="Google Shape;141;p24"/>
          <p:cNvPicPr preferRelativeResize="0"/>
          <p:nvPr/>
        </p:nvPicPr>
        <p:blipFill>
          <a:blip r:embed="rId3">
            <a:alphaModFix/>
          </a:blip>
          <a:stretch>
            <a:fillRect/>
          </a:stretch>
        </p:blipFill>
        <p:spPr>
          <a:xfrm flipH="1" rot="10800000">
            <a:off x="6424825" y="2000701"/>
            <a:ext cx="2004075" cy="2698099"/>
          </a:xfrm>
          <a:prstGeom prst="rect">
            <a:avLst/>
          </a:prstGeom>
          <a:noFill/>
          <a:ln>
            <a:noFill/>
          </a:ln>
        </p:spPr>
      </p:pic>
      <p:sp>
        <p:nvSpPr>
          <p:cNvPr id="142" name="Google Shape;142;p24"/>
          <p:cNvSpPr/>
          <p:nvPr/>
        </p:nvSpPr>
        <p:spPr>
          <a:xfrm>
            <a:off x="6424200" y="4608600"/>
            <a:ext cx="2004600" cy="534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143" name="Shape 143"/>
        <p:cNvGrpSpPr/>
        <p:nvPr/>
      </p:nvGrpSpPr>
      <p:grpSpPr>
        <a:xfrm>
          <a:off x="0" y="0"/>
          <a:ext cx="0" cy="0"/>
          <a:chOff x="0" y="0"/>
          <a:chExt cx="0" cy="0"/>
        </a:xfrm>
      </p:grpSpPr>
      <p:sp>
        <p:nvSpPr>
          <p:cNvPr id="144" name="Google Shape;144;p25"/>
          <p:cNvSpPr txBox="1"/>
          <p:nvPr>
            <p:ph idx="1" type="subTitle"/>
          </p:nvPr>
        </p:nvSpPr>
        <p:spPr>
          <a:xfrm>
            <a:off x="791300" y="2387913"/>
            <a:ext cx="2907600" cy="10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5" name="Google Shape;145;p25"/>
          <p:cNvSpPr txBox="1"/>
          <p:nvPr>
            <p:ph type="title"/>
          </p:nvPr>
        </p:nvSpPr>
        <p:spPr>
          <a:xfrm>
            <a:off x="791300" y="1710388"/>
            <a:ext cx="2907600" cy="67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46" name="Google Shape;146;p25"/>
          <p:cNvPicPr preferRelativeResize="0"/>
          <p:nvPr/>
        </p:nvPicPr>
        <p:blipFill>
          <a:blip r:embed="rId2">
            <a:alphaModFix/>
          </a:blip>
          <a:stretch>
            <a:fillRect/>
          </a:stretch>
        </p:blipFill>
        <p:spPr>
          <a:xfrm>
            <a:off x="-1" y="0"/>
            <a:ext cx="9144003" cy="324200"/>
          </a:xfrm>
          <a:prstGeom prst="rect">
            <a:avLst/>
          </a:prstGeom>
          <a:noFill/>
          <a:ln>
            <a:noFill/>
          </a:ln>
        </p:spPr>
      </p:pic>
      <p:pic>
        <p:nvPicPr>
          <p:cNvPr id="147" name="Google Shape;147;p25"/>
          <p:cNvPicPr preferRelativeResize="0"/>
          <p:nvPr/>
        </p:nvPicPr>
        <p:blipFill>
          <a:blip r:embed="rId2">
            <a:alphaModFix/>
          </a:blip>
          <a:stretch>
            <a:fillRect/>
          </a:stretch>
        </p:blipFill>
        <p:spPr>
          <a:xfrm flipH="1">
            <a:off x="-1" y="4819300"/>
            <a:ext cx="9144003" cy="3242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1">
    <p:spTree>
      <p:nvGrpSpPr>
        <p:cNvPr id="148" name="Shape 148"/>
        <p:cNvGrpSpPr/>
        <p:nvPr/>
      </p:nvGrpSpPr>
      <p:grpSpPr>
        <a:xfrm>
          <a:off x="0" y="0"/>
          <a:ext cx="0" cy="0"/>
          <a:chOff x="0" y="0"/>
          <a:chExt cx="0" cy="0"/>
        </a:xfrm>
      </p:grpSpPr>
      <p:sp>
        <p:nvSpPr>
          <p:cNvPr id="149" name="Google Shape;149;p26"/>
          <p:cNvSpPr txBox="1"/>
          <p:nvPr>
            <p:ph idx="1" type="body"/>
          </p:nvPr>
        </p:nvSpPr>
        <p:spPr>
          <a:xfrm>
            <a:off x="720000" y="1404850"/>
            <a:ext cx="7704000" cy="3203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dk2"/>
              </a:buClr>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150" name="Google Shape;150;p26"/>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51" name="Google Shape;151;p26"/>
          <p:cNvPicPr preferRelativeResize="0"/>
          <p:nvPr/>
        </p:nvPicPr>
        <p:blipFill>
          <a:blip r:embed="rId2">
            <a:alphaModFix/>
          </a:blip>
          <a:stretch>
            <a:fillRect/>
          </a:stretch>
        </p:blipFill>
        <p:spPr>
          <a:xfrm flipH="1">
            <a:off x="-1" y="0"/>
            <a:ext cx="9144003" cy="3242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1_1">
    <p:spTree>
      <p:nvGrpSpPr>
        <p:cNvPr id="152" name="Shape 152"/>
        <p:cNvGrpSpPr/>
        <p:nvPr/>
      </p:nvGrpSpPr>
      <p:grpSpPr>
        <a:xfrm>
          <a:off x="0" y="0"/>
          <a:ext cx="0" cy="0"/>
          <a:chOff x="0" y="0"/>
          <a:chExt cx="0" cy="0"/>
        </a:xfrm>
      </p:grpSpPr>
      <p:sp>
        <p:nvSpPr>
          <p:cNvPr id="153" name="Google Shape;153;p27"/>
          <p:cNvSpPr txBox="1"/>
          <p:nvPr>
            <p:ph idx="1" type="body"/>
          </p:nvPr>
        </p:nvSpPr>
        <p:spPr>
          <a:xfrm>
            <a:off x="720000" y="2371250"/>
            <a:ext cx="4657200" cy="1850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dk2"/>
              </a:buClr>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154" name="Google Shape;154;p27"/>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55" name="Google Shape;155;p27"/>
          <p:cNvPicPr preferRelativeResize="0"/>
          <p:nvPr/>
        </p:nvPicPr>
        <p:blipFill>
          <a:blip r:embed="rId2">
            <a:alphaModFix/>
          </a:blip>
          <a:stretch>
            <a:fillRect/>
          </a:stretch>
        </p:blipFill>
        <p:spPr>
          <a:xfrm flipH="1">
            <a:off x="1" y="2500"/>
            <a:ext cx="9143997" cy="324200"/>
          </a:xfrm>
          <a:prstGeom prst="rect">
            <a:avLst/>
          </a:prstGeom>
          <a:noFill/>
          <a:ln>
            <a:noFill/>
          </a:ln>
        </p:spPr>
      </p:pic>
      <p:pic>
        <p:nvPicPr>
          <p:cNvPr id="156" name="Google Shape;156;p27"/>
          <p:cNvPicPr preferRelativeResize="0"/>
          <p:nvPr/>
        </p:nvPicPr>
        <p:blipFill>
          <a:blip r:embed="rId3">
            <a:alphaModFix/>
          </a:blip>
          <a:stretch>
            <a:fillRect/>
          </a:stretch>
        </p:blipFill>
        <p:spPr>
          <a:xfrm rot="10800000">
            <a:off x="6424200" y="2000701"/>
            <a:ext cx="2004075" cy="2698099"/>
          </a:xfrm>
          <a:prstGeom prst="rect">
            <a:avLst/>
          </a:prstGeom>
          <a:noFill/>
          <a:ln>
            <a:noFill/>
          </a:ln>
        </p:spPr>
      </p:pic>
      <p:sp>
        <p:nvSpPr>
          <p:cNvPr id="157" name="Google Shape;157;p27"/>
          <p:cNvSpPr/>
          <p:nvPr/>
        </p:nvSpPr>
        <p:spPr>
          <a:xfrm flipH="1">
            <a:off x="6424300" y="4608600"/>
            <a:ext cx="2004600" cy="534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58" name="Shape 158"/>
        <p:cNvGrpSpPr/>
        <p:nvPr/>
      </p:nvGrpSpPr>
      <p:grpSpPr>
        <a:xfrm>
          <a:off x="0" y="0"/>
          <a:ext cx="0" cy="0"/>
          <a:chOff x="0" y="0"/>
          <a:chExt cx="0" cy="0"/>
        </a:xfrm>
      </p:grpSpPr>
      <p:sp>
        <p:nvSpPr>
          <p:cNvPr id="159" name="Google Shape;159;p28"/>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0" name="Google Shape;160;p28"/>
          <p:cNvSpPr txBox="1"/>
          <p:nvPr>
            <p:ph idx="1" type="subTitle"/>
          </p:nvPr>
        </p:nvSpPr>
        <p:spPr>
          <a:xfrm>
            <a:off x="1528635" y="3579725"/>
            <a:ext cx="23592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1" name="Google Shape;161;p28"/>
          <p:cNvSpPr txBox="1"/>
          <p:nvPr>
            <p:ph idx="2" type="subTitle"/>
          </p:nvPr>
        </p:nvSpPr>
        <p:spPr>
          <a:xfrm>
            <a:off x="5256168" y="3579725"/>
            <a:ext cx="23592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2" name="Google Shape;162;p28"/>
          <p:cNvSpPr txBox="1"/>
          <p:nvPr>
            <p:ph idx="3" type="subTitle"/>
          </p:nvPr>
        </p:nvSpPr>
        <p:spPr>
          <a:xfrm>
            <a:off x="1528627" y="4006400"/>
            <a:ext cx="2359200" cy="6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3" name="Google Shape;163;p28"/>
          <p:cNvSpPr txBox="1"/>
          <p:nvPr>
            <p:ph idx="4" type="subTitle"/>
          </p:nvPr>
        </p:nvSpPr>
        <p:spPr>
          <a:xfrm>
            <a:off x="5256173" y="4006400"/>
            <a:ext cx="2359200" cy="6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164" name="Google Shape;164;p28"/>
          <p:cNvPicPr preferRelativeResize="0"/>
          <p:nvPr/>
        </p:nvPicPr>
        <p:blipFill>
          <a:blip r:embed="rId2">
            <a:alphaModFix/>
          </a:blip>
          <a:stretch>
            <a:fillRect/>
          </a:stretch>
        </p:blipFill>
        <p:spPr>
          <a:xfrm>
            <a:off x="0" y="0"/>
            <a:ext cx="9144003" cy="3242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65" name="Shape 165"/>
        <p:cNvGrpSpPr/>
        <p:nvPr/>
      </p:nvGrpSpPr>
      <p:grpSpPr>
        <a:xfrm>
          <a:off x="0" y="0"/>
          <a:ext cx="0" cy="0"/>
          <a:chOff x="0" y="0"/>
          <a:chExt cx="0" cy="0"/>
        </a:xfrm>
      </p:grpSpPr>
      <p:sp>
        <p:nvSpPr>
          <p:cNvPr id="166" name="Google Shape;166;p29"/>
          <p:cNvSpPr txBox="1"/>
          <p:nvPr>
            <p:ph idx="1" type="subTitle"/>
          </p:nvPr>
        </p:nvSpPr>
        <p:spPr>
          <a:xfrm>
            <a:off x="720000" y="2781875"/>
            <a:ext cx="2303400" cy="532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7" name="Google Shape;167;p29"/>
          <p:cNvSpPr txBox="1"/>
          <p:nvPr>
            <p:ph idx="2" type="subTitle"/>
          </p:nvPr>
        </p:nvSpPr>
        <p:spPr>
          <a:xfrm>
            <a:off x="720000" y="3314674"/>
            <a:ext cx="2303400" cy="86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8" name="Google Shape;168;p29"/>
          <p:cNvSpPr txBox="1"/>
          <p:nvPr>
            <p:ph idx="3" type="subTitle"/>
          </p:nvPr>
        </p:nvSpPr>
        <p:spPr>
          <a:xfrm>
            <a:off x="3420300" y="3314674"/>
            <a:ext cx="2303400" cy="86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9" name="Google Shape;169;p29"/>
          <p:cNvSpPr txBox="1"/>
          <p:nvPr>
            <p:ph idx="4" type="subTitle"/>
          </p:nvPr>
        </p:nvSpPr>
        <p:spPr>
          <a:xfrm>
            <a:off x="6120610" y="3314674"/>
            <a:ext cx="2303400" cy="86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0" name="Google Shape;170;p29"/>
          <p:cNvSpPr txBox="1"/>
          <p:nvPr>
            <p:ph idx="5" type="subTitle"/>
          </p:nvPr>
        </p:nvSpPr>
        <p:spPr>
          <a:xfrm>
            <a:off x="3420300" y="2781875"/>
            <a:ext cx="2303400" cy="532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71" name="Google Shape;171;p29"/>
          <p:cNvSpPr txBox="1"/>
          <p:nvPr>
            <p:ph idx="6" type="subTitle"/>
          </p:nvPr>
        </p:nvSpPr>
        <p:spPr>
          <a:xfrm>
            <a:off x="6120610" y="2781875"/>
            <a:ext cx="2303400" cy="532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72" name="Google Shape;172;p29"/>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173" name="Google Shape;173;p29"/>
          <p:cNvPicPr preferRelativeResize="0"/>
          <p:nvPr/>
        </p:nvPicPr>
        <p:blipFill>
          <a:blip r:embed="rId2">
            <a:alphaModFix/>
          </a:blip>
          <a:stretch>
            <a:fillRect/>
          </a:stretch>
        </p:blipFill>
        <p:spPr>
          <a:xfrm>
            <a:off x="-1" y="0"/>
            <a:ext cx="9144003" cy="3242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74" name="Shape 174"/>
        <p:cNvGrpSpPr/>
        <p:nvPr/>
      </p:nvGrpSpPr>
      <p:grpSpPr>
        <a:xfrm>
          <a:off x="0" y="0"/>
          <a:ext cx="0" cy="0"/>
          <a:chOff x="0" y="0"/>
          <a:chExt cx="0" cy="0"/>
        </a:xfrm>
      </p:grpSpPr>
      <p:sp>
        <p:nvSpPr>
          <p:cNvPr id="175" name="Google Shape;175;p30"/>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6" name="Google Shape;176;p30"/>
          <p:cNvSpPr txBox="1"/>
          <p:nvPr>
            <p:ph idx="1" type="subTitle"/>
          </p:nvPr>
        </p:nvSpPr>
        <p:spPr>
          <a:xfrm>
            <a:off x="2133558" y="1610100"/>
            <a:ext cx="2143200" cy="540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77" name="Google Shape;177;p30"/>
          <p:cNvSpPr txBox="1"/>
          <p:nvPr>
            <p:ph idx="2" type="subTitle"/>
          </p:nvPr>
        </p:nvSpPr>
        <p:spPr>
          <a:xfrm>
            <a:off x="4867250" y="1610100"/>
            <a:ext cx="2143200" cy="540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78" name="Google Shape;178;p30"/>
          <p:cNvSpPr txBox="1"/>
          <p:nvPr>
            <p:ph idx="3" type="subTitle"/>
          </p:nvPr>
        </p:nvSpPr>
        <p:spPr>
          <a:xfrm>
            <a:off x="2133550" y="2130728"/>
            <a:ext cx="2143200" cy="62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9" name="Google Shape;179;p30"/>
          <p:cNvSpPr txBox="1"/>
          <p:nvPr>
            <p:ph idx="4" type="subTitle"/>
          </p:nvPr>
        </p:nvSpPr>
        <p:spPr>
          <a:xfrm>
            <a:off x="4867259" y="2130728"/>
            <a:ext cx="2143200" cy="62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0" name="Google Shape;180;p30"/>
          <p:cNvSpPr txBox="1"/>
          <p:nvPr>
            <p:ph idx="5" type="subTitle"/>
          </p:nvPr>
        </p:nvSpPr>
        <p:spPr>
          <a:xfrm>
            <a:off x="2133558" y="3353169"/>
            <a:ext cx="2143200" cy="540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81" name="Google Shape;181;p30"/>
          <p:cNvSpPr txBox="1"/>
          <p:nvPr>
            <p:ph idx="6" type="subTitle"/>
          </p:nvPr>
        </p:nvSpPr>
        <p:spPr>
          <a:xfrm>
            <a:off x="4867250" y="3353169"/>
            <a:ext cx="2143200" cy="540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82" name="Google Shape;182;p30"/>
          <p:cNvSpPr txBox="1"/>
          <p:nvPr>
            <p:ph idx="7" type="subTitle"/>
          </p:nvPr>
        </p:nvSpPr>
        <p:spPr>
          <a:xfrm>
            <a:off x="2133550" y="3873801"/>
            <a:ext cx="2143200" cy="62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3" name="Google Shape;183;p30"/>
          <p:cNvSpPr txBox="1"/>
          <p:nvPr>
            <p:ph idx="8" type="subTitle"/>
          </p:nvPr>
        </p:nvSpPr>
        <p:spPr>
          <a:xfrm>
            <a:off x="4867259" y="3873801"/>
            <a:ext cx="2143200" cy="62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184" name="Google Shape;184;p30"/>
          <p:cNvPicPr preferRelativeResize="0"/>
          <p:nvPr/>
        </p:nvPicPr>
        <p:blipFill>
          <a:blip r:embed="rId2">
            <a:alphaModFix/>
          </a:blip>
          <a:stretch>
            <a:fillRect/>
          </a:stretch>
        </p:blipFill>
        <p:spPr>
          <a:xfrm flipH="1">
            <a:off x="-1" y="0"/>
            <a:ext cx="9144003" cy="3242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85" name="Shape 185"/>
        <p:cNvGrpSpPr/>
        <p:nvPr/>
      </p:nvGrpSpPr>
      <p:grpSpPr>
        <a:xfrm>
          <a:off x="0" y="0"/>
          <a:ext cx="0" cy="0"/>
          <a:chOff x="0" y="0"/>
          <a:chExt cx="0" cy="0"/>
        </a:xfrm>
      </p:grpSpPr>
      <p:sp>
        <p:nvSpPr>
          <p:cNvPr id="186" name="Google Shape;186;p31"/>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7" name="Google Shape;187;p31"/>
          <p:cNvSpPr txBox="1"/>
          <p:nvPr>
            <p:ph idx="1" type="subTitle"/>
          </p:nvPr>
        </p:nvSpPr>
        <p:spPr>
          <a:xfrm>
            <a:off x="717593" y="1925175"/>
            <a:ext cx="22191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88" name="Google Shape;188;p31"/>
          <p:cNvSpPr txBox="1"/>
          <p:nvPr>
            <p:ph idx="2" type="subTitle"/>
          </p:nvPr>
        </p:nvSpPr>
        <p:spPr>
          <a:xfrm>
            <a:off x="3464943" y="1925175"/>
            <a:ext cx="22191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89" name="Google Shape;189;p31"/>
          <p:cNvSpPr txBox="1"/>
          <p:nvPr>
            <p:ph idx="3" type="subTitle"/>
          </p:nvPr>
        </p:nvSpPr>
        <p:spPr>
          <a:xfrm>
            <a:off x="717593" y="2256600"/>
            <a:ext cx="2219100" cy="55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0" name="Google Shape;190;p31"/>
          <p:cNvSpPr txBox="1"/>
          <p:nvPr>
            <p:ph idx="4" type="subTitle"/>
          </p:nvPr>
        </p:nvSpPr>
        <p:spPr>
          <a:xfrm>
            <a:off x="3464943" y="2256600"/>
            <a:ext cx="2219100" cy="55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1" name="Google Shape;191;p31"/>
          <p:cNvSpPr txBox="1"/>
          <p:nvPr>
            <p:ph idx="5" type="subTitle"/>
          </p:nvPr>
        </p:nvSpPr>
        <p:spPr>
          <a:xfrm>
            <a:off x="6207347" y="1925175"/>
            <a:ext cx="22191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2" name="Google Shape;192;p31"/>
          <p:cNvSpPr txBox="1"/>
          <p:nvPr>
            <p:ph idx="6" type="subTitle"/>
          </p:nvPr>
        </p:nvSpPr>
        <p:spPr>
          <a:xfrm>
            <a:off x="6207347" y="2256600"/>
            <a:ext cx="2219100" cy="55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3" name="Google Shape;193;p31"/>
          <p:cNvSpPr txBox="1"/>
          <p:nvPr>
            <p:ph idx="7" type="subTitle"/>
          </p:nvPr>
        </p:nvSpPr>
        <p:spPr>
          <a:xfrm>
            <a:off x="717593" y="3720575"/>
            <a:ext cx="22191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4" name="Google Shape;194;p31"/>
          <p:cNvSpPr txBox="1"/>
          <p:nvPr>
            <p:ph idx="8" type="subTitle"/>
          </p:nvPr>
        </p:nvSpPr>
        <p:spPr>
          <a:xfrm>
            <a:off x="3464943" y="3720575"/>
            <a:ext cx="22191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5" name="Google Shape;195;p31"/>
          <p:cNvSpPr txBox="1"/>
          <p:nvPr>
            <p:ph idx="9" type="subTitle"/>
          </p:nvPr>
        </p:nvSpPr>
        <p:spPr>
          <a:xfrm>
            <a:off x="717593" y="4052000"/>
            <a:ext cx="2219100" cy="55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6" name="Google Shape;196;p31"/>
          <p:cNvSpPr txBox="1"/>
          <p:nvPr>
            <p:ph idx="13" type="subTitle"/>
          </p:nvPr>
        </p:nvSpPr>
        <p:spPr>
          <a:xfrm>
            <a:off x="3464943" y="4052000"/>
            <a:ext cx="2219100" cy="55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7" name="Google Shape;197;p31"/>
          <p:cNvSpPr txBox="1"/>
          <p:nvPr>
            <p:ph idx="14" type="subTitle"/>
          </p:nvPr>
        </p:nvSpPr>
        <p:spPr>
          <a:xfrm>
            <a:off x="6207347" y="3720575"/>
            <a:ext cx="22191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8" name="Google Shape;198;p31"/>
          <p:cNvSpPr txBox="1"/>
          <p:nvPr>
            <p:ph idx="15" type="subTitle"/>
          </p:nvPr>
        </p:nvSpPr>
        <p:spPr>
          <a:xfrm>
            <a:off x="6207347" y="4052000"/>
            <a:ext cx="2219100" cy="55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199" name="Google Shape;199;p31"/>
          <p:cNvPicPr preferRelativeResize="0"/>
          <p:nvPr/>
        </p:nvPicPr>
        <p:blipFill>
          <a:blip r:embed="rId2">
            <a:alphaModFix/>
          </a:blip>
          <a:stretch>
            <a:fillRect/>
          </a:stretch>
        </p:blipFill>
        <p:spPr>
          <a:xfrm>
            <a:off x="1" y="2500"/>
            <a:ext cx="9143997" cy="3242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200" name="Shape 200"/>
        <p:cNvGrpSpPr/>
        <p:nvPr/>
      </p:nvGrpSpPr>
      <p:grpSpPr>
        <a:xfrm>
          <a:off x="0" y="0"/>
          <a:ext cx="0" cy="0"/>
          <a:chOff x="0" y="0"/>
          <a:chExt cx="0" cy="0"/>
        </a:xfrm>
      </p:grpSpPr>
      <p:sp>
        <p:nvSpPr>
          <p:cNvPr id="201" name="Google Shape;201;p32"/>
          <p:cNvSpPr txBox="1"/>
          <p:nvPr>
            <p:ph hasCustomPrompt="1" type="title"/>
          </p:nvPr>
        </p:nvSpPr>
        <p:spPr>
          <a:xfrm>
            <a:off x="1861200" y="535000"/>
            <a:ext cx="5421600" cy="89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5500">
                <a:solidFill>
                  <a:schemeClr val="dk2"/>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02" name="Google Shape;202;p32"/>
          <p:cNvSpPr txBox="1"/>
          <p:nvPr>
            <p:ph idx="1" type="subTitle"/>
          </p:nvPr>
        </p:nvSpPr>
        <p:spPr>
          <a:xfrm>
            <a:off x="1861200" y="1365950"/>
            <a:ext cx="5421600" cy="38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3" name="Google Shape;203;p32"/>
          <p:cNvSpPr txBox="1"/>
          <p:nvPr>
            <p:ph hasCustomPrompt="1" idx="2" type="title"/>
          </p:nvPr>
        </p:nvSpPr>
        <p:spPr>
          <a:xfrm>
            <a:off x="1861200" y="1964213"/>
            <a:ext cx="5421600" cy="89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5500">
                <a:solidFill>
                  <a:schemeClr val="dk2"/>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04" name="Google Shape;204;p32"/>
          <p:cNvSpPr txBox="1"/>
          <p:nvPr>
            <p:ph idx="3" type="subTitle"/>
          </p:nvPr>
        </p:nvSpPr>
        <p:spPr>
          <a:xfrm>
            <a:off x="1861200" y="2795337"/>
            <a:ext cx="5421600" cy="38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5" name="Google Shape;205;p32"/>
          <p:cNvSpPr txBox="1"/>
          <p:nvPr>
            <p:ph hasCustomPrompt="1" idx="4" type="title"/>
          </p:nvPr>
        </p:nvSpPr>
        <p:spPr>
          <a:xfrm>
            <a:off x="1861200" y="3393601"/>
            <a:ext cx="5421600" cy="89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5500">
                <a:solidFill>
                  <a:schemeClr val="dk2"/>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06" name="Google Shape;206;p32"/>
          <p:cNvSpPr txBox="1"/>
          <p:nvPr>
            <p:ph idx="5" type="subTitle"/>
          </p:nvPr>
        </p:nvSpPr>
        <p:spPr>
          <a:xfrm>
            <a:off x="1861200" y="4224800"/>
            <a:ext cx="5421600" cy="38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207" name="Google Shape;207;p32"/>
          <p:cNvPicPr preferRelativeResize="0"/>
          <p:nvPr/>
        </p:nvPicPr>
        <p:blipFill>
          <a:blip r:embed="rId2">
            <a:alphaModFix/>
          </a:blip>
          <a:stretch>
            <a:fillRect/>
          </a:stretch>
        </p:blipFill>
        <p:spPr>
          <a:xfrm flipH="1" rot="10800000">
            <a:off x="714250" y="0"/>
            <a:ext cx="848151" cy="3146975"/>
          </a:xfrm>
          <a:prstGeom prst="rect">
            <a:avLst/>
          </a:prstGeom>
          <a:noFill/>
          <a:ln>
            <a:noFill/>
          </a:ln>
        </p:spPr>
      </p:pic>
      <p:sp>
        <p:nvSpPr>
          <p:cNvPr id="208" name="Google Shape;208;p32"/>
          <p:cNvSpPr/>
          <p:nvPr/>
        </p:nvSpPr>
        <p:spPr>
          <a:xfrm>
            <a:off x="714650" y="31347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9" name="Google Shape;209;p32"/>
          <p:cNvPicPr preferRelativeResize="0"/>
          <p:nvPr/>
        </p:nvPicPr>
        <p:blipFill>
          <a:blip r:embed="rId2">
            <a:alphaModFix/>
          </a:blip>
          <a:stretch>
            <a:fillRect/>
          </a:stretch>
        </p:blipFill>
        <p:spPr>
          <a:xfrm flipH="1">
            <a:off x="7581599" y="1996525"/>
            <a:ext cx="848151" cy="3146975"/>
          </a:xfrm>
          <a:prstGeom prst="rect">
            <a:avLst/>
          </a:prstGeom>
          <a:noFill/>
          <a:ln>
            <a:noFill/>
          </a:ln>
        </p:spPr>
      </p:pic>
      <p:sp>
        <p:nvSpPr>
          <p:cNvPr id="210" name="Google Shape;210;p32"/>
          <p:cNvSpPr/>
          <p:nvPr/>
        </p:nvSpPr>
        <p:spPr>
          <a:xfrm rot="10800000">
            <a:off x="7581250" y="15494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211" name="Shape 211"/>
        <p:cNvGrpSpPr/>
        <p:nvPr/>
      </p:nvGrpSpPr>
      <p:grpSpPr>
        <a:xfrm>
          <a:off x="0" y="0"/>
          <a:ext cx="0" cy="0"/>
          <a:chOff x="0" y="0"/>
          <a:chExt cx="0" cy="0"/>
        </a:xfrm>
      </p:grpSpPr>
      <p:sp>
        <p:nvSpPr>
          <p:cNvPr id="212" name="Google Shape;212;p33"/>
          <p:cNvSpPr txBox="1"/>
          <p:nvPr>
            <p:ph hasCustomPrompt="1" type="title"/>
          </p:nvPr>
        </p:nvSpPr>
        <p:spPr>
          <a:xfrm>
            <a:off x="1275450" y="1954395"/>
            <a:ext cx="1192500" cy="596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b="1" sz="3000">
                <a:solidFill>
                  <a:schemeClr val="dk2"/>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213" name="Google Shape;213;p33"/>
          <p:cNvSpPr txBox="1"/>
          <p:nvPr>
            <p:ph idx="1" type="subTitle"/>
          </p:nvPr>
        </p:nvSpPr>
        <p:spPr>
          <a:xfrm>
            <a:off x="720000" y="3362700"/>
            <a:ext cx="2303400" cy="4734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4" name="Google Shape;214;p33"/>
          <p:cNvSpPr txBox="1"/>
          <p:nvPr>
            <p:ph idx="2" type="subTitle"/>
          </p:nvPr>
        </p:nvSpPr>
        <p:spPr>
          <a:xfrm>
            <a:off x="720000" y="3836173"/>
            <a:ext cx="2303400" cy="77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5" name="Google Shape;215;p33"/>
          <p:cNvSpPr txBox="1"/>
          <p:nvPr>
            <p:ph idx="3" type="subTitle"/>
          </p:nvPr>
        </p:nvSpPr>
        <p:spPr>
          <a:xfrm>
            <a:off x="3420296" y="3836173"/>
            <a:ext cx="2303400" cy="77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6" name="Google Shape;216;p33"/>
          <p:cNvSpPr txBox="1"/>
          <p:nvPr>
            <p:ph idx="4" type="subTitle"/>
          </p:nvPr>
        </p:nvSpPr>
        <p:spPr>
          <a:xfrm>
            <a:off x="6120603" y="3836173"/>
            <a:ext cx="2303400" cy="77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7" name="Google Shape;217;p33"/>
          <p:cNvSpPr txBox="1"/>
          <p:nvPr>
            <p:ph idx="5" type="subTitle"/>
          </p:nvPr>
        </p:nvSpPr>
        <p:spPr>
          <a:xfrm>
            <a:off x="3420296" y="3362700"/>
            <a:ext cx="2303400" cy="4734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8" name="Google Shape;218;p33"/>
          <p:cNvSpPr txBox="1"/>
          <p:nvPr>
            <p:ph idx="6" type="subTitle"/>
          </p:nvPr>
        </p:nvSpPr>
        <p:spPr>
          <a:xfrm>
            <a:off x="6120603" y="3362700"/>
            <a:ext cx="2303400" cy="4734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9" name="Google Shape;219;p33"/>
          <p:cNvSpPr txBox="1"/>
          <p:nvPr>
            <p:ph hasCustomPrompt="1" idx="7" type="title"/>
          </p:nvPr>
        </p:nvSpPr>
        <p:spPr>
          <a:xfrm>
            <a:off x="3975750" y="1954395"/>
            <a:ext cx="1192500" cy="596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b="1" sz="3000">
                <a:solidFill>
                  <a:schemeClr val="dk2"/>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220" name="Google Shape;220;p33"/>
          <p:cNvSpPr txBox="1"/>
          <p:nvPr>
            <p:ph hasCustomPrompt="1" idx="8" type="title"/>
          </p:nvPr>
        </p:nvSpPr>
        <p:spPr>
          <a:xfrm>
            <a:off x="6676050" y="1954395"/>
            <a:ext cx="1192500" cy="596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b="1" sz="3000">
                <a:solidFill>
                  <a:schemeClr val="dk2"/>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221" name="Google Shape;221;p33"/>
          <p:cNvSpPr txBox="1"/>
          <p:nvPr>
            <p:ph idx="9"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22" name="Google Shape;222;p33"/>
          <p:cNvPicPr preferRelativeResize="0"/>
          <p:nvPr/>
        </p:nvPicPr>
        <p:blipFill>
          <a:blip r:embed="rId2">
            <a:alphaModFix/>
          </a:blip>
          <a:stretch>
            <a:fillRect/>
          </a:stretch>
        </p:blipFill>
        <p:spPr>
          <a:xfrm>
            <a:off x="-1" y="0"/>
            <a:ext cx="9144003" cy="32420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223" name="Shape 223"/>
        <p:cNvGrpSpPr/>
        <p:nvPr/>
      </p:nvGrpSpPr>
      <p:grpSpPr>
        <a:xfrm>
          <a:off x="0" y="0"/>
          <a:ext cx="0" cy="0"/>
          <a:chOff x="0" y="0"/>
          <a:chExt cx="0" cy="0"/>
        </a:xfrm>
      </p:grpSpPr>
      <p:sp>
        <p:nvSpPr>
          <p:cNvPr id="224" name="Google Shape;224;p34"/>
          <p:cNvSpPr txBox="1"/>
          <p:nvPr>
            <p:ph type="ctrTitle"/>
          </p:nvPr>
        </p:nvSpPr>
        <p:spPr>
          <a:xfrm>
            <a:off x="3910390" y="267050"/>
            <a:ext cx="4279500" cy="932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25" name="Google Shape;225;p34"/>
          <p:cNvSpPr txBox="1"/>
          <p:nvPr>
            <p:ph idx="1" type="subTitle"/>
          </p:nvPr>
        </p:nvSpPr>
        <p:spPr>
          <a:xfrm>
            <a:off x="3905350" y="1348100"/>
            <a:ext cx="4289700" cy="1271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26" name="Google Shape;226;p34"/>
          <p:cNvSpPr txBox="1"/>
          <p:nvPr/>
        </p:nvSpPr>
        <p:spPr>
          <a:xfrm>
            <a:off x="3910750" y="3657600"/>
            <a:ext cx="4279500" cy="646500"/>
          </a:xfrm>
          <a:prstGeom prst="rect">
            <a:avLst/>
          </a:prstGeom>
          <a:noFill/>
          <a:ln>
            <a:noFill/>
          </a:ln>
        </p:spPr>
        <p:txBody>
          <a:bodyPr anchorCtr="0" anchor="ctr" bIns="91425" lIns="91425" spcFirstLastPara="1" rIns="91425" wrap="square" tIns="91425">
            <a:noAutofit/>
          </a:bodyPr>
          <a:lstStyle/>
          <a:p>
            <a:pPr indent="0" lvl="0" marL="0" rtl="0" algn="ctr">
              <a:spcBef>
                <a:spcPts val="300"/>
              </a:spcBef>
              <a:spcAft>
                <a:spcPts val="0"/>
              </a:spcAft>
              <a:buNone/>
            </a:pPr>
            <a:r>
              <a:rPr lang="en" sz="1200">
                <a:solidFill>
                  <a:schemeClr val="dk1"/>
                </a:solidFill>
                <a:latin typeface="Work Sans"/>
                <a:ea typeface="Work Sans"/>
                <a:cs typeface="Work Sans"/>
                <a:sym typeface="Work Sans"/>
              </a:rPr>
              <a:t>CREDITS: This presentation template was created by </a:t>
            </a:r>
            <a:r>
              <a:rPr b="1" lang="en" sz="1200">
                <a:solidFill>
                  <a:schemeClr val="dk1"/>
                </a:solidFill>
                <a:uFill>
                  <a:noFill/>
                </a:uFill>
                <a:latin typeface="Work Sans"/>
                <a:ea typeface="Work Sans"/>
                <a:cs typeface="Work Sans"/>
                <a:sym typeface="Work Sans"/>
                <a:hlinkClick r:id="rId2">
                  <a:extLst>
                    <a:ext uri="{A12FA001-AC4F-418D-AE19-62706E023703}">
                      <ahyp:hlinkClr val="tx"/>
                    </a:ext>
                  </a:extLst>
                </a:hlinkClick>
              </a:rPr>
              <a:t>Slidesgo</a:t>
            </a:r>
            <a:r>
              <a:rPr lang="en" sz="1200">
                <a:solidFill>
                  <a:schemeClr val="dk1"/>
                </a:solidFill>
                <a:latin typeface="Work Sans"/>
                <a:ea typeface="Work Sans"/>
                <a:cs typeface="Work Sans"/>
                <a:sym typeface="Work Sans"/>
              </a:rPr>
              <a:t>, including icons by </a:t>
            </a:r>
            <a:r>
              <a:rPr b="1" lang="en" sz="1200">
                <a:solidFill>
                  <a:schemeClr val="dk1"/>
                </a:solidFill>
                <a:uFill>
                  <a:noFill/>
                </a:uFill>
                <a:latin typeface="Work Sans"/>
                <a:ea typeface="Work Sans"/>
                <a:cs typeface="Work Sans"/>
                <a:sym typeface="Work Sans"/>
                <a:hlinkClick r:id="rId3">
                  <a:extLst>
                    <a:ext uri="{A12FA001-AC4F-418D-AE19-62706E023703}">
                      <ahyp:hlinkClr val="tx"/>
                    </a:ext>
                  </a:extLst>
                </a:hlinkClick>
              </a:rPr>
              <a:t>Flaticon</a:t>
            </a:r>
            <a:r>
              <a:rPr b="1" lang="en" sz="1200">
                <a:solidFill>
                  <a:schemeClr val="dk1"/>
                </a:solidFill>
                <a:latin typeface="Work Sans"/>
                <a:ea typeface="Work Sans"/>
                <a:cs typeface="Work Sans"/>
                <a:sym typeface="Work Sans"/>
              </a:rPr>
              <a:t> </a:t>
            </a:r>
            <a:r>
              <a:rPr lang="en" sz="1200">
                <a:solidFill>
                  <a:schemeClr val="dk1"/>
                </a:solidFill>
                <a:latin typeface="Work Sans"/>
                <a:ea typeface="Work Sans"/>
                <a:cs typeface="Work Sans"/>
                <a:sym typeface="Work Sans"/>
              </a:rPr>
              <a:t>and infographics &amp; images by </a:t>
            </a:r>
            <a:r>
              <a:rPr b="1" lang="en" sz="1200">
                <a:solidFill>
                  <a:schemeClr val="dk1"/>
                </a:solidFill>
                <a:uFill>
                  <a:noFill/>
                </a:uFill>
                <a:latin typeface="Work Sans"/>
                <a:ea typeface="Work Sans"/>
                <a:cs typeface="Work Sans"/>
                <a:sym typeface="Work Sans"/>
                <a:hlinkClick r:id="rId4">
                  <a:extLst>
                    <a:ext uri="{A12FA001-AC4F-418D-AE19-62706E023703}">
                      <ahyp:hlinkClr val="tx"/>
                    </a:ext>
                  </a:extLst>
                </a:hlinkClick>
              </a:rPr>
              <a:t>Freepik</a:t>
            </a:r>
            <a:endParaRPr b="1" sz="1200">
              <a:solidFill>
                <a:schemeClr val="dk1"/>
              </a:solidFill>
              <a:latin typeface="Work Sans"/>
              <a:ea typeface="Work Sans"/>
              <a:cs typeface="Work Sans"/>
              <a:sym typeface="Work Sans"/>
            </a:endParaRPr>
          </a:p>
        </p:txBody>
      </p:sp>
      <p:pic>
        <p:nvPicPr>
          <p:cNvPr id="227" name="Google Shape;227;p34"/>
          <p:cNvPicPr preferRelativeResize="0"/>
          <p:nvPr/>
        </p:nvPicPr>
        <p:blipFill>
          <a:blip r:embed="rId5">
            <a:alphaModFix/>
          </a:blip>
          <a:stretch>
            <a:fillRect/>
          </a:stretch>
        </p:blipFill>
        <p:spPr>
          <a:xfrm>
            <a:off x="715100" y="1505350"/>
            <a:ext cx="2004925" cy="3109200"/>
          </a:xfrm>
          <a:prstGeom prst="rect">
            <a:avLst/>
          </a:prstGeom>
          <a:noFill/>
          <a:ln>
            <a:noFill/>
          </a:ln>
        </p:spPr>
      </p:pic>
      <p:sp>
        <p:nvSpPr>
          <p:cNvPr id="228" name="Google Shape;228;p34"/>
          <p:cNvSpPr/>
          <p:nvPr/>
        </p:nvSpPr>
        <p:spPr>
          <a:xfrm>
            <a:off x="715125" y="4610700"/>
            <a:ext cx="2004900" cy="532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29" name="Shape 229"/>
        <p:cNvGrpSpPr/>
        <p:nvPr/>
      </p:nvGrpSpPr>
      <p:grpSpPr>
        <a:xfrm>
          <a:off x="0" y="0"/>
          <a:ext cx="0" cy="0"/>
          <a:chOff x="0" y="0"/>
          <a:chExt cx="0" cy="0"/>
        </a:xfrm>
      </p:grpSpPr>
      <p:pic>
        <p:nvPicPr>
          <p:cNvPr id="230" name="Google Shape;230;p35"/>
          <p:cNvPicPr preferRelativeResize="0"/>
          <p:nvPr/>
        </p:nvPicPr>
        <p:blipFill>
          <a:blip r:embed="rId2">
            <a:alphaModFix/>
          </a:blip>
          <a:stretch>
            <a:fillRect/>
          </a:stretch>
        </p:blipFill>
        <p:spPr>
          <a:xfrm flipH="1">
            <a:off x="1" y="2500"/>
            <a:ext cx="9143997" cy="3242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31" name="Shape 231"/>
        <p:cNvGrpSpPr/>
        <p:nvPr/>
      </p:nvGrpSpPr>
      <p:grpSpPr>
        <a:xfrm>
          <a:off x="0" y="0"/>
          <a:ext cx="0" cy="0"/>
          <a:chOff x="0" y="0"/>
          <a:chExt cx="0" cy="0"/>
        </a:xfrm>
      </p:grpSpPr>
      <p:pic>
        <p:nvPicPr>
          <p:cNvPr id="232" name="Google Shape;232;p36"/>
          <p:cNvPicPr preferRelativeResize="0"/>
          <p:nvPr/>
        </p:nvPicPr>
        <p:blipFill>
          <a:blip r:embed="rId2">
            <a:alphaModFix/>
          </a:blip>
          <a:stretch>
            <a:fillRect/>
          </a:stretch>
        </p:blipFill>
        <p:spPr>
          <a:xfrm flipH="1">
            <a:off x="0" y="0"/>
            <a:ext cx="9144003" cy="3242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_1_1">
    <p:spTree>
      <p:nvGrpSpPr>
        <p:cNvPr id="233" name="Shape 233"/>
        <p:cNvGrpSpPr/>
        <p:nvPr/>
      </p:nvGrpSpPr>
      <p:grpSpPr>
        <a:xfrm>
          <a:off x="0" y="0"/>
          <a:ext cx="0" cy="0"/>
          <a:chOff x="0" y="0"/>
          <a:chExt cx="0" cy="0"/>
        </a:xfrm>
      </p:grpSpPr>
      <p:pic>
        <p:nvPicPr>
          <p:cNvPr id="234" name="Google Shape;234;p37"/>
          <p:cNvPicPr preferRelativeResize="0"/>
          <p:nvPr/>
        </p:nvPicPr>
        <p:blipFill>
          <a:blip r:embed="rId2">
            <a:alphaModFix/>
          </a:blip>
          <a:stretch>
            <a:fillRect/>
          </a:stretch>
        </p:blipFill>
        <p:spPr>
          <a:xfrm>
            <a:off x="-1" y="0"/>
            <a:ext cx="9144003" cy="3242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235" name="Shape 235"/>
        <p:cNvGrpSpPr/>
        <p:nvPr/>
      </p:nvGrpSpPr>
      <p:grpSpPr>
        <a:xfrm>
          <a:off x="0" y="0"/>
          <a:ext cx="0" cy="0"/>
          <a:chOff x="0" y="0"/>
          <a:chExt cx="0" cy="0"/>
        </a:xfrm>
      </p:grpSpPr>
      <p:sp>
        <p:nvSpPr>
          <p:cNvPr id="236" name="Google Shape;236;p38"/>
          <p:cNvSpPr/>
          <p:nvPr/>
        </p:nvSpPr>
        <p:spPr>
          <a:xfrm flipH="1" rot="10800000">
            <a:off x="6423975" y="0"/>
            <a:ext cx="2004925" cy="2814075"/>
          </a:xfrm>
          <a:prstGeom prst="rect">
            <a:avLst/>
          </a:prstGeom>
          <a:noFill/>
          <a:ln>
            <a:noFill/>
          </a:ln>
        </p:spPr>
      </p:sp>
      <p:sp>
        <p:nvSpPr>
          <p:cNvPr id="237" name="Google Shape;237;p38"/>
          <p:cNvSpPr txBox="1"/>
          <p:nvPr>
            <p:ph type="ctrTitle"/>
          </p:nvPr>
        </p:nvSpPr>
        <p:spPr>
          <a:xfrm>
            <a:off x="715100" y="1126638"/>
            <a:ext cx="4032300" cy="19593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5200"/>
              <a:buNone/>
              <a:defRPr sz="7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8" name="Google Shape;238;p38"/>
          <p:cNvSpPr txBox="1"/>
          <p:nvPr>
            <p:ph idx="1" type="subTitle"/>
          </p:nvPr>
        </p:nvSpPr>
        <p:spPr>
          <a:xfrm>
            <a:off x="762075" y="4092650"/>
            <a:ext cx="2407500" cy="591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39" name="Google Shape;239;p38"/>
          <p:cNvSpPr txBox="1"/>
          <p:nvPr>
            <p:ph idx="2" type="subTitle"/>
          </p:nvPr>
        </p:nvSpPr>
        <p:spPr>
          <a:xfrm>
            <a:off x="715100" y="407850"/>
            <a:ext cx="3867300" cy="2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40" name="Google Shape;240;p38"/>
          <p:cNvSpPr/>
          <p:nvPr/>
        </p:nvSpPr>
        <p:spPr>
          <a:xfrm>
            <a:off x="6423975" y="2809100"/>
            <a:ext cx="2004900" cy="794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241" name="Shape 241"/>
        <p:cNvGrpSpPr/>
        <p:nvPr/>
      </p:nvGrpSpPr>
      <p:grpSpPr>
        <a:xfrm>
          <a:off x="0" y="0"/>
          <a:ext cx="0" cy="0"/>
          <a:chOff x="0" y="0"/>
          <a:chExt cx="0" cy="0"/>
        </a:xfrm>
      </p:grpSpPr>
      <p:sp>
        <p:nvSpPr>
          <p:cNvPr id="242" name="Google Shape;242;p39"/>
          <p:cNvSpPr/>
          <p:nvPr/>
        </p:nvSpPr>
        <p:spPr>
          <a:xfrm rot="10800000">
            <a:off x="7581574" y="0"/>
            <a:ext cx="848151" cy="3146975"/>
          </a:xfrm>
          <a:prstGeom prst="rect">
            <a:avLst/>
          </a:prstGeom>
          <a:noFill/>
          <a:ln>
            <a:noFill/>
          </a:ln>
        </p:spPr>
      </p:sp>
      <p:sp>
        <p:nvSpPr>
          <p:cNvPr id="243" name="Google Shape;243;p39"/>
          <p:cNvSpPr txBox="1"/>
          <p:nvPr>
            <p:ph type="title"/>
          </p:nvPr>
        </p:nvSpPr>
        <p:spPr>
          <a:xfrm>
            <a:off x="2357424" y="1372275"/>
            <a:ext cx="44292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44" name="Google Shape;244;p39"/>
          <p:cNvSpPr txBox="1"/>
          <p:nvPr>
            <p:ph idx="1" type="subTitle"/>
          </p:nvPr>
        </p:nvSpPr>
        <p:spPr>
          <a:xfrm>
            <a:off x="2357376" y="2262225"/>
            <a:ext cx="4429200" cy="150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5" name="Google Shape;245;p39"/>
          <p:cNvSpPr/>
          <p:nvPr/>
        </p:nvSpPr>
        <p:spPr>
          <a:xfrm flipH="1">
            <a:off x="7581225" y="31347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9"/>
          <p:cNvSpPr/>
          <p:nvPr/>
        </p:nvSpPr>
        <p:spPr>
          <a:xfrm>
            <a:off x="714225" y="1996525"/>
            <a:ext cx="848151" cy="3146975"/>
          </a:xfrm>
          <a:prstGeom prst="rect">
            <a:avLst/>
          </a:prstGeom>
          <a:noFill/>
          <a:ln>
            <a:noFill/>
          </a:ln>
        </p:spPr>
      </p:sp>
      <p:sp>
        <p:nvSpPr>
          <p:cNvPr id="247" name="Google Shape;247;p39"/>
          <p:cNvSpPr/>
          <p:nvPr/>
        </p:nvSpPr>
        <p:spPr>
          <a:xfrm flipH="1" rot="10800000">
            <a:off x="714625" y="15494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1">
  <p:cSld name="CUSTOM_3_1_1_2">
    <p:spTree>
      <p:nvGrpSpPr>
        <p:cNvPr id="248" name="Shape 248"/>
        <p:cNvGrpSpPr/>
        <p:nvPr/>
      </p:nvGrpSpPr>
      <p:grpSpPr>
        <a:xfrm>
          <a:off x="0" y="0"/>
          <a:ext cx="0" cy="0"/>
          <a:chOff x="0" y="0"/>
          <a:chExt cx="0" cy="0"/>
        </a:xfrm>
      </p:grpSpPr>
      <p:sp>
        <p:nvSpPr>
          <p:cNvPr id="249" name="Google Shape;249;p40"/>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50" name="Google Shape;250;p40"/>
          <p:cNvPicPr preferRelativeResize="0"/>
          <p:nvPr/>
        </p:nvPicPr>
        <p:blipFill>
          <a:blip r:embed="rId2">
            <a:alphaModFix/>
          </a:blip>
          <a:stretch>
            <a:fillRect/>
          </a:stretch>
        </p:blipFill>
        <p:spPr>
          <a:xfrm>
            <a:off x="1" y="2500"/>
            <a:ext cx="9143997" cy="3242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p:cSld name="SECTION_HEADER_1">
    <p:spTree>
      <p:nvGrpSpPr>
        <p:cNvPr id="251" name="Shape 251"/>
        <p:cNvGrpSpPr/>
        <p:nvPr/>
      </p:nvGrpSpPr>
      <p:grpSpPr>
        <a:xfrm>
          <a:off x="0" y="0"/>
          <a:ext cx="0" cy="0"/>
          <a:chOff x="0" y="0"/>
          <a:chExt cx="0" cy="0"/>
        </a:xfrm>
      </p:grpSpPr>
      <p:sp>
        <p:nvSpPr>
          <p:cNvPr id="252" name="Google Shape;252;p41"/>
          <p:cNvSpPr/>
          <p:nvPr/>
        </p:nvSpPr>
        <p:spPr>
          <a:xfrm rot="10800000">
            <a:off x="6423975" y="0"/>
            <a:ext cx="2004925" cy="2811700"/>
          </a:xfrm>
          <a:prstGeom prst="rect">
            <a:avLst/>
          </a:prstGeom>
          <a:noFill/>
          <a:ln>
            <a:noFill/>
          </a:ln>
        </p:spPr>
      </p:sp>
      <p:sp>
        <p:nvSpPr>
          <p:cNvPr id="253" name="Google Shape;253;p41"/>
          <p:cNvSpPr txBox="1"/>
          <p:nvPr>
            <p:ph type="title"/>
          </p:nvPr>
        </p:nvSpPr>
        <p:spPr>
          <a:xfrm>
            <a:off x="715100" y="2583300"/>
            <a:ext cx="4017300" cy="6894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3600"/>
              <a:buNone/>
              <a:defRPr sz="47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4" name="Google Shape;254;p41"/>
          <p:cNvSpPr txBox="1"/>
          <p:nvPr>
            <p:ph hasCustomPrompt="1" idx="2" type="title"/>
          </p:nvPr>
        </p:nvSpPr>
        <p:spPr>
          <a:xfrm>
            <a:off x="715100" y="1055875"/>
            <a:ext cx="1708200" cy="11589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9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55" name="Google Shape;255;p41"/>
          <p:cNvSpPr txBox="1"/>
          <p:nvPr>
            <p:ph idx="1" type="subTitle"/>
          </p:nvPr>
        </p:nvSpPr>
        <p:spPr>
          <a:xfrm>
            <a:off x="715100" y="4067525"/>
            <a:ext cx="2737200" cy="597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6" name="Google Shape;256;p41"/>
          <p:cNvSpPr txBox="1"/>
          <p:nvPr>
            <p:ph idx="3" type="subTitle"/>
          </p:nvPr>
        </p:nvSpPr>
        <p:spPr>
          <a:xfrm>
            <a:off x="715100" y="407850"/>
            <a:ext cx="3867300" cy="2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57" name="Google Shape;257;p41"/>
          <p:cNvSpPr/>
          <p:nvPr/>
        </p:nvSpPr>
        <p:spPr>
          <a:xfrm>
            <a:off x="6423975" y="2809100"/>
            <a:ext cx="2004900" cy="794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258" name="Shape 258"/>
        <p:cNvGrpSpPr/>
        <p:nvPr/>
      </p:nvGrpSpPr>
      <p:grpSpPr>
        <a:xfrm>
          <a:off x="0" y="0"/>
          <a:ext cx="0" cy="0"/>
          <a:chOff x="0" y="0"/>
          <a:chExt cx="0" cy="0"/>
        </a:xfrm>
      </p:grpSpPr>
      <p:sp>
        <p:nvSpPr>
          <p:cNvPr id="259" name="Google Shape;259;p42"/>
          <p:cNvSpPr/>
          <p:nvPr>
            <p:ph idx="2" type="pic"/>
          </p:nvPr>
        </p:nvSpPr>
        <p:spPr>
          <a:xfrm>
            <a:off x="4344688" y="1017700"/>
            <a:ext cx="4084200" cy="3113400"/>
          </a:xfrm>
          <a:prstGeom prst="rect">
            <a:avLst/>
          </a:prstGeom>
          <a:noFill/>
          <a:ln>
            <a:noFill/>
          </a:ln>
        </p:spPr>
      </p:sp>
      <p:sp>
        <p:nvSpPr>
          <p:cNvPr id="260" name="Google Shape;260;p42"/>
          <p:cNvSpPr/>
          <p:nvPr/>
        </p:nvSpPr>
        <p:spPr>
          <a:xfrm flipH="1" rot="10800000">
            <a:off x="4344263" y="4130224"/>
            <a:ext cx="4085025" cy="484551"/>
          </a:xfrm>
          <a:prstGeom prst="rect">
            <a:avLst/>
          </a:prstGeom>
          <a:noFill/>
          <a:ln>
            <a:noFill/>
          </a:ln>
        </p:spPr>
      </p:sp>
      <p:sp>
        <p:nvSpPr>
          <p:cNvPr id="261" name="Google Shape;261;p42"/>
          <p:cNvSpPr/>
          <p:nvPr/>
        </p:nvSpPr>
        <p:spPr>
          <a:xfrm rot="10800000">
            <a:off x="4344700" y="534999"/>
            <a:ext cx="4085025" cy="484551"/>
          </a:xfrm>
          <a:prstGeom prst="rect">
            <a:avLst/>
          </a:prstGeom>
          <a:noFill/>
          <a:ln>
            <a:noFill/>
          </a:ln>
        </p:spPr>
      </p:sp>
      <p:sp>
        <p:nvSpPr>
          <p:cNvPr id="262" name="Google Shape;262;p42"/>
          <p:cNvSpPr txBox="1"/>
          <p:nvPr>
            <p:ph type="title"/>
          </p:nvPr>
        </p:nvSpPr>
        <p:spPr>
          <a:xfrm>
            <a:off x="717550" y="1072200"/>
            <a:ext cx="2902200" cy="154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3" name="Google Shape;263;p42"/>
          <p:cNvSpPr txBox="1"/>
          <p:nvPr>
            <p:ph idx="1" type="subTitle"/>
          </p:nvPr>
        </p:nvSpPr>
        <p:spPr>
          <a:xfrm>
            <a:off x="717400" y="3185400"/>
            <a:ext cx="2902200" cy="885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64" name="Google Shape;264;p42"/>
          <p:cNvSpPr/>
          <p:nvPr/>
        </p:nvSpPr>
        <p:spPr>
          <a:xfrm>
            <a:off x="8428900" y="535000"/>
            <a:ext cx="715200" cy="484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2"/>
          <p:cNvSpPr/>
          <p:nvPr/>
        </p:nvSpPr>
        <p:spPr>
          <a:xfrm>
            <a:off x="8428900" y="4130250"/>
            <a:ext cx="715200" cy="484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spTree>
      <p:nvGrpSpPr>
        <p:cNvPr id="266" name="Shape 266"/>
        <p:cNvGrpSpPr/>
        <p:nvPr/>
      </p:nvGrpSpPr>
      <p:grpSpPr>
        <a:xfrm>
          <a:off x="0" y="0"/>
          <a:ext cx="0" cy="0"/>
          <a:chOff x="0" y="0"/>
          <a:chExt cx="0" cy="0"/>
        </a:xfrm>
      </p:grpSpPr>
      <p:sp>
        <p:nvSpPr>
          <p:cNvPr id="267" name="Google Shape;267;p43"/>
          <p:cNvSpPr txBox="1"/>
          <p:nvPr>
            <p:ph type="title"/>
          </p:nvPr>
        </p:nvSpPr>
        <p:spPr>
          <a:xfrm>
            <a:off x="1961788" y="535000"/>
            <a:ext cx="4895100" cy="11511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1">
  <p:cSld name="CUSTOM_2_1_2">
    <p:spTree>
      <p:nvGrpSpPr>
        <p:cNvPr id="268" name="Shape 268"/>
        <p:cNvGrpSpPr/>
        <p:nvPr/>
      </p:nvGrpSpPr>
      <p:grpSpPr>
        <a:xfrm>
          <a:off x="0" y="0"/>
          <a:ext cx="0" cy="0"/>
          <a:chOff x="0" y="0"/>
          <a:chExt cx="0" cy="0"/>
        </a:xfrm>
      </p:grpSpPr>
      <p:sp>
        <p:nvSpPr>
          <p:cNvPr id="269" name="Google Shape;269;p44"/>
          <p:cNvSpPr/>
          <p:nvPr/>
        </p:nvSpPr>
        <p:spPr>
          <a:xfrm flipH="1" rot="10800000">
            <a:off x="6423975" y="1505325"/>
            <a:ext cx="2004925" cy="3109200"/>
          </a:xfrm>
          <a:prstGeom prst="rect">
            <a:avLst/>
          </a:prstGeom>
          <a:noFill/>
          <a:ln>
            <a:noFill/>
          </a:ln>
        </p:spPr>
      </p:sp>
      <p:sp>
        <p:nvSpPr>
          <p:cNvPr id="270" name="Google Shape;270;p44"/>
          <p:cNvSpPr txBox="1"/>
          <p:nvPr>
            <p:ph type="title"/>
          </p:nvPr>
        </p:nvSpPr>
        <p:spPr>
          <a:xfrm>
            <a:off x="715100" y="3050875"/>
            <a:ext cx="4633800" cy="6894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3600"/>
              <a:buNone/>
              <a:defRPr sz="47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71" name="Google Shape;271;p44"/>
          <p:cNvSpPr txBox="1"/>
          <p:nvPr>
            <p:ph hasCustomPrompt="1" idx="2" type="title"/>
          </p:nvPr>
        </p:nvSpPr>
        <p:spPr>
          <a:xfrm>
            <a:off x="715100" y="1342475"/>
            <a:ext cx="1708200" cy="11589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9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72" name="Google Shape;272;p44"/>
          <p:cNvSpPr txBox="1"/>
          <p:nvPr>
            <p:ph idx="1" type="subTitle"/>
          </p:nvPr>
        </p:nvSpPr>
        <p:spPr>
          <a:xfrm>
            <a:off x="715100" y="4077050"/>
            <a:ext cx="2676000" cy="579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3" name="Google Shape;273;p44"/>
          <p:cNvSpPr txBox="1"/>
          <p:nvPr>
            <p:ph idx="3" type="subTitle"/>
          </p:nvPr>
        </p:nvSpPr>
        <p:spPr>
          <a:xfrm>
            <a:off x="715100" y="407850"/>
            <a:ext cx="3867300" cy="2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atin typeface="Roboto Light"/>
                <a:ea typeface="Roboto Light"/>
                <a:cs typeface="Roboto Light"/>
                <a:sym typeface="Roboto Ligh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74" name="Google Shape;274;p44"/>
          <p:cNvSpPr/>
          <p:nvPr/>
        </p:nvSpPr>
        <p:spPr>
          <a:xfrm>
            <a:off x="6424000" y="4610675"/>
            <a:ext cx="2004900" cy="532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BLANK_1_1_1_1_2">
    <p:spTree>
      <p:nvGrpSpPr>
        <p:cNvPr id="275" name="Shape 275"/>
        <p:cNvGrpSpPr/>
        <p:nvPr/>
      </p:nvGrpSpPr>
      <p:grpSpPr>
        <a:xfrm>
          <a:off x="0" y="0"/>
          <a:ext cx="0" cy="0"/>
          <a:chOff x="0" y="0"/>
          <a:chExt cx="0" cy="0"/>
        </a:xfrm>
      </p:grpSpPr>
      <p:sp>
        <p:nvSpPr>
          <p:cNvPr id="276" name="Google Shape;276;p45"/>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7" name="Google Shape;277;p45"/>
          <p:cNvSpPr txBox="1"/>
          <p:nvPr>
            <p:ph idx="1" type="subTitle"/>
          </p:nvPr>
        </p:nvSpPr>
        <p:spPr>
          <a:xfrm>
            <a:off x="2133558" y="1610100"/>
            <a:ext cx="2143200" cy="540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78" name="Google Shape;278;p45"/>
          <p:cNvSpPr txBox="1"/>
          <p:nvPr>
            <p:ph idx="2" type="subTitle"/>
          </p:nvPr>
        </p:nvSpPr>
        <p:spPr>
          <a:xfrm>
            <a:off x="4867250" y="1610100"/>
            <a:ext cx="2143200" cy="540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79" name="Google Shape;279;p45"/>
          <p:cNvSpPr txBox="1"/>
          <p:nvPr>
            <p:ph idx="3" type="subTitle"/>
          </p:nvPr>
        </p:nvSpPr>
        <p:spPr>
          <a:xfrm>
            <a:off x="2133550" y="2130728"/>
            <a:ext cx="2143200" cy="62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0" name="Google Shape;280;p45"/>
          <p:cNvSpPr txBox="1"/>
          <p:nvPr>
            <p:ph idx="4" type="subTitle"/>
          </p:nvPr>
        </p:nvSpPr>
        <p:spPr>
          <a:xfrm>
            <a:off x="4867259" y="2130728"/>
            <a:ext cx="2143200" cy="62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1" name="Google Shape;281;p45"/>
          <p:cNvSpPr txBox="1"/>
          <p:nvPr>
            <p:ph idx="5" type="subTitle"/>
          </p:nvPr>
        </p:nvSpPr>
        <p:spPr>
          <a:xfrm>
            <a:off x="2133558" y="3353169"/>
            <a:ext cx="2143200" cy="540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82" name="Google Shape;282;p45"/>
          <p:cNvSpPr txBox="1"/>
          <p:nvPr>
            <p:ph idx="6" type="subTitle"/>
          </p:nvPr>
        </p:nvSpPr>
        <p:spPr>
          <a:xfrm>
            <a:off x="4867250" y="3353169"/>
            <a:ext cx="2143200" cy="540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83" name="Google Shape;283;p45"/>
          <p:cNvSpPr txBox="1"/>
          <p:nvPr>
            <p:ph idx="7" type="subTitle"/>
          </p:nvPr>
        </p:nvSpPr>
        <p:spPr>
          <a:xfrm>
            <a:off x="2133550" y="3873801"/>
            <a:ext cx="2143200" cy="62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4" name="Google Shape;284;p45"/>
          <p:cNvSpPr txBox="1"/>
          <p:nvPr>
            <p:ph idx="8" type="subTitle"/>
          </p:nvPr>
        </p:nvSpPr>
        <p:spPr>
          <a:xfrm>
            <a:off x="4867259" y="3873801"/>
            <a:ext cx="2143200" cy="62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285" name="Google Shape;285;p45"/>
          <p:cNvPicPr preferRelativeResize="0"/>
          <p:nvPr/>
        </p:nvPicPr>
        <p:blipFill>
          <a:blip r:embed="rId2">
            <a:alphaModFix/>
          </a:blip>
          <a:stretch>
            <a:fillRect/>
          </a:stretch>
        </p:blipFill>
        <p:spPr>
          <a:xfrm flipH="1">
            <a:off x="-1" y="0"/>
            <a:ext cx="9144003" cy="32420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spTree>
      <p:nvGrpSpPr>
        <p:cNvPr id="286" name="Shape 286"/>
        <p:cNvGrpSpPr/>
        <p:nvPr/>
      </p:nvGrpSpPr>
      <p:grpSpPr>
        <a:xfrm>
          <a:off x="0" y="0"/>
          <a:ext cx="0" cy="0"/>
          <a:chOff x="0" y="0"/>
          <a:chExt cx="0" cy="0"/>
        </a:xfrm>
      </p:grpSpPr>
      <p:sp>
        <p:nvSpPr>
          <p:cNvPr id="287" name="Google Shape;287;p46"/>
          <p:cNvSpPr txBox="1"/>
          <p:nvPr>
            <p:ph hasCustomPrompt="1" type="title"/>
          </p:nvPr>
        </p:nvSpPr>
        <p:spPr>
          <a:xfrm>
            <a:off x="1503900" y="1467175"/>
            <a:ext cx="6136200" cy="1526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600"/>
              <a:buNone/>
              <a:defRPr sz="9600">
                <a:solidFill>
                  <a:schemeClr val="dk2"/>
                </a:solidFill>
              </a:defRPr>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288" name="Google Shape;288;p46"/>
          <p:cNvSpPr txBox="1"/>
          <p:nvPr>
            <p:ph idx="1" type="subTitle"/>
          </p:nvPr>
        </p:nvSpPr>
        <p:spPr>
          <a:xfrm>
            <a:off x="1503900" y="2993425"/>
            <a:ext cx="6136200" cy="388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pic>
        <p:nvPicPr>
          <p:cNvPr id="289" name="Google Shape;289;p46"/>
          <p:cNvPicPr preferRelativeResize="0"/>
          <p:nvPr/>
        </p:nvPicPr>
        <p:blipFill>
          <a:blip r:embed="rId2">
            <a:alphaModFix/>
          </a:blip>
          <a:stretch>
            <a:fillRect/>
          </a:stretch>
        </p:blipFill>
        <p:spPr>
          <a:xfrm>
            <a:off x="1" y="4608500"/>
            <a:ext cx="9143997" cy="535000"/>
          </a:xfrm>
          <a:prstGeom prst="rect">
            <a:avLst/>
          </a:prstGeom>
          <a:noFill/>
          <a:ln>
            <a:noFill/>
          </a:ln>
        </p:spPr>
      </p:pic>
      <p:pic>
        <p:nvPicPr>
          <p:cNvPr id="290" name="Google Shape;290;p46"/>
          <p:cNvPicPr preferRelativeResize="0"/>
          <p:nvPr/>
        </p:nvPicPr>
        <p:blipFill>
          <a:blip r:embed="rId3">
            <a:alphaModFix/>
          </a:blip>
          <a:stretch>
            <a:fillRect/>
          </a:stretch>
        </p:blipFill>
        <p:spPr>
          <a:xfrm>
            <a:off x="0" y="0"/>
            <a:ext cx="9144003" cy="5350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BLANK_1_1_1_1_1_1_4">
    <p:spTree>
      <p:nvGrpSpPr>
        <p:cNvPr id="291" name="Shape 291"/>
        <p:cNvGrpSpPr/>
        <p:nvPr/>
      </p:nvGrpSpPr>
      <p:grpSpPr>
        <a:xfrm>
          <a:off x="0" y="0"/>
          <a:ext cx="0" cy="0"/>
          <a:chOff x="0" y="0"/>
          <a:chExt cx="0" cy="0"/>
        </a:xfrm>
      </p:grpSpPr>
      <p:sp>
        <p:nvSpPr>
          <p:cNvPr id="292" name="Google Shape;292;p47"/>
          <p:cNvSpPr txBox="1"/>
          <p:nvPr>
            <p:ph hasCustomPrompt="1" type="title"/>
          </p:nvPr>
        </p:nvSpPr>
        <p:spPr>
          <a:xfrm>
            <a:off x="1861200" y="535000"/>
            <a:ext cx="5421600" cy="89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5500">
                <a:solidFill>
                  <a:schemeClr val="dk2"/>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93" name="Google Shape;293;p47"/>
          <p:cNvSpPr txBox="1"/>
          <p:nvPr>
            <p:ph idx="1" type="subTitle"/>
          </p:nvPr>
        </p:nvSpPr>
        <p:spPr>
          <a:xfrm>
            <a:off x="1861200" y="1365950"/>
            <a:ext cx="5421600" cy="38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4" name="Google Shape;294;p47"/>
          <p:cNvSpPr txBox="1"/>
          <p:nvPr>
            <p:ph hasCustomPrompt="1" idx="2" type="title"/>
          </p:nvPr>
        </p:nvSpPr>
        <p:spPr>
          <a:xfrm>
            <a:off x="1861200" y="1964213"/>
            <a:ext cx="5421600" cy="89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5500">
                <a:solidFill>
                  <a:schemeClr val="dk2"/>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95" name="Google Shape;295;p47"/>
          <p:cNvSpPr txBox="1"/>
          <p:nvPr>
            <p:ph idx="3" type="subTitle"/>
          </p:nvPr>
        </p:nvSpPr>
        <p:spPr>
          <a:xfrm>
            <a:off x="1861200" y="2795337"/>
            <a:ext cx="5421600" cy="38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6" name="Google Shape;296;p47"/>
          <p:cNvSpPr txBox="1"/>
          <p:nvPr>
            <p:ph hasCustomPrompt="1" idx="4" type="title"/>
          </p:nvPr>
        </p:nvSpPr>
        <p:spPr>
          <a:xfrm>
            <a:off x="1861200" y="3393601"/>
            <a:ext cx="5421600" cy="89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5500">
                <a:solidFill>
                  <a:schemeClr val="dk2"/>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97" name="Google Shape;297;p47"/>
          <p:cNvSpPr txBox="1"/>
          <p:nvPr>
            <p:ph idx="5" type="subTitle"/>
          </p:nvPr>
        </p:nvSpPr>
        <p:spPr>
          <a:xfrm>
            <a:off x="1861200" y="4224800"/>
            <a:ext cx="5421600" cy="38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8" name="Google Shape;298;p47"/>
          <p:cNvSpPr/>
          <p:nvPr/>
        </p:nvSpPr>
        <p:spPr>
          <a:xfrm flipH="1" rot="10800000">
            <a:off x="714250" y="0"/>
            <a:ext cx="848151" cy="3146975"/>
          </a:xfrm>
          <a:prstGeom prst="rect">
            <a:avLst/>
          </a:prstGeom>
          <a:noFill/>
          <a:ln>
            <a:noFill/>
          </a:ln>
        </p:spPr>
      </p:sp>
      <p:sp>
        <p:nvSpPr>
          <p:cNvPr id="299" name="Google Shape;299;p47"/>
          <p:cNvSpPr/>
          <p:nvPr/>
        </p:nvSpPr>
        <p:spPr>
          <a:xfrm>
            <a:off x="714650" y="31347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7"/>
          <p:cNvSpPr/>
          <p:nvPr/>
        </p:nvSpPr>
        <p:spPr>
          <a:xfrm flipH="1">
            <a:off x="7581599" y="1996525"/>
            <a:ext cx="848151" cy="3146975"/>
          </a:xfrm>
          <a:prstGeom prst="rect">
            <a:avLst/>
          </a:prstGeom>
          <a:noFill/>
          <a:ln>
            <a:noFill/>
          </a:ln>
        </p:spPr>
      </p:sp>
      <p:sp>
        <p:nvSpPr>
          <p:cNvPr id="301" name="Google Shape;301;p47"/>
          <p:cNvSpPr/>
          <p:nvPr/>
        </p:nvSpPr>
        <p:spPr>
          <a:xfrm rot="10800000">
            <a:off x="7581250" y="1549450"/>
            <a:ext cx="848100" cy="45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1">
  <p:cSld name="TITLE_AND_TWO_COLUMNS_1_1">
    <p:spTree>
      <p:nvGrpSpPr>
        <p:cNvPr id="302" name="Shape 302"/>
        <p:cNvGrpSpPr/>
        <p:nvPr/>
      </p:nvGrpSpPr>
      <p:grpSpPr>
        <a:xfrm>
          <a:off x="0" y="0"/>
          <a:ext cx="0" cy="0"/>
          <a:chOff x="0" y="0"/>
          <a:chExt cx="0" cy="0"/>
        </a:xfrm>
      </p:grpSpPr>
      <p:sp>
        <p:nvSpPr>
          <p:cNvPr id="303" name="Google Shape;303;p48"/>
          <p:cNvSpPr txBox="1"/>
          <p:nvPr>
            <p:ph type="title"/>
          </p:nvPr>
        </p:nvSpPr>
        <p:spPr>
          <a:xfrm>
            <a:off x="720000" y="535000"/>
            <a:ext cx="7704000" cy="48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4" name="Google Shape;304;p48"/>
          <p:cNvSpPr txBox="1"/>
          <p:nvPr>
            <p:ph idx="1" type="subTitle"/>
          </p:nvPr>
        </p:nvSpPr>
        <p:spPr>
          <a:xfrm>
            <a:off x="1528635" y="3579725"/>
            <a:ext cx="23592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5" name="Google Shape;305;p48"/>
          <p:cNvSpPr txBox="1"/>
          <p:nvPr>
            <p:ph idx="2" type="subTitle"/>
          </p:nvPr>
        </p:nvSpPr>
        <p:spPr>
          <a:xfrm>
            <a:off x="5256168" y="3579725"/>
            <a:ext cx="2359200" cy="443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200">
                <a:solidFill>
                  <a:schemeClr val="dk1"/>
                </a:solidFill>
                <a:latin typeface="Roboto"/>
                <a:ea typeface="Roboto"/>
                <a:cs typeface="Roboto"/>
                <a:sym typeface="Roboto"/>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06" name="Google Shape;306;p48"/>
          <p:cNvSpPr txBox="1"/>
          <p:nvPr>
            <p:ph idx="3" type="subTitle"/>
          </p:nvPr>
        </p:nvSpPr>
        <p:spPr>
          <a:xfrm>
            <a:off x="1528627" y="4006400"/>
            <a:ext cx="2359200" cy="6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7" name="Google Shape;307;p48"/>
          <p:cNvSpPr txBox="1"/>
          <p:nvPr>
            <p:ph idx="4" type="subTitle"/>
          </p:nvPr>
        </p:nvSpPr>
        <p:spPr>
          <a:xfrm>
            <a:off x="5256173" y="4006400"/>
            <a:ext cx="2359200" cy="6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308" name="Google Shape;308;p48"/>
          <p:cNvPicPr preferRelativeResize="0"/>
          <p:nvPr/>
        </p:nvPicPr>
        <p:blipFill>
          <a:blip r:embed="rId2">
            <a:alphaModFix/>
          </a:blip>
          <a:stretch>
            <a:fillRect/>
          </a:stretch>
        </p:blipFill>
        <p:spPr>
          <a:xfrm>
            <a:off x="0" y="0"/>
            <a:ext cx="9144003" cy="3242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8" Type="http://schemas.openxmlformats.org/officeDocument/2006/relationships/theme" Target="../theme/theme2.xml"/><Relationship Id="rId25" Type="http://schemas.openxmlformats.org/officeDocument/2006/relationships/slideLayout" Target="../slideLayouts/slideLayout25.xml"/><Relationship Id="rId47" Type="http://schemas.openxmlformats.org/officeDocument/2006/relationships/slideLayout" Target="../slideLayouts/slideLayout47.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535000"/>
            <a:ext cx="7713900" cy="48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Roboto"/>
              <a:buNone/>
              <a:defRPr sz="3200">
                <a:solidFill>
                  <a:schemeClr val="dk1"/>
                </a:solidFill>
                <a:latin typeface="Roboto"/>
                <a:ea typeface="Roboto"/>
                <a:cs typeface="Roboto"/>
                <a:sym typeface="Roboto"/>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5100" y="1152475"/>
            <a:ext cx="7713900" cy="34560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1pPr>
            <a:lvl2pPr indent="-317500" lvl="1" marL="914400">
              <a:lnSpc>
                <a:spcPct val="100000"/>
              </a:lnSpc>
              <a:spcBef>
                <a:spcPts val="1600"/>
              </a:spcBef>
              <a:spcAft>
                <a:spcPts val="0"/>
              </a:spcAft>
              <a:buClr>
                <a:schemeClr val="dk1"/>
              </a:buClr>
              <a:buSzPts val="1400"/>
              <a:buFont typeface="Work Sans"/>
              <a:buChar char="○"/>
              <a:defRPr>
                <a:solidFill>
                  <a:schemeClr val="dk1"/>
                </a:solidFill>
                <a:latin typeface="Work Sans"/>
                <a:ea typeface="Work Sans"/>
                <a:cs typeface="Work Sans"/>
                <a:sym typeface="Work Sans"/>
              </a:defRPr>
            </a:lvl2pPr>
            <a:lvl3pPr indent="-317500" lvl="2" marL="1371600">
              <a:lnSpc>
                <a:spcPct val="100000"/>
              </a:lnSpc>
              <a:spcBef>
                <a:spcPts val="1600"/>
              </a:spcBef>
              <a:spcAft>
                <a:spcPts val="0"/>
              </a:spcAft>
              <a:buClr>
                <a:schemeClr val="dk1"/>
              </a:buClr>
              <a:buSzPts val="1400"/>
              <a:buFont typeface="Work Sans"/>
              <a:buChar char="■"/>
              <a:defRPr>
                <a:solidFill>
                  <a:schemeClr val="dk1"/>
                </a:solidFill>
                <a:latin typeface="Work Sans"/>
                <a:ea typeface="Work Sans"/>
                <a:cs typeface="Work Sans"/>
                <a:sym typeface="Work Sans"/>
              </a:defRPr>
            </a:lvl3pPr>
            <a:lvl4pPr indent="-317500" lvl="3" marL="1828800">
              <a:lnSpc>
                <a:spcPct val="100000"/>
              </a:lnSpc>
              <a:spcBef>
                <a:spcPts val="1600"/>
              </a:spcBef>
              <a:spcAft>
                <a:spcPts val="0"/>
              </a:spcAft>
              <a:buClr>
                <a:schemeClr val="dk1"/>
              </a:buClr>
              <a:buSzPts val="1400"/>
              <a:buFont typeface="Work Sans"/>
              <a:buChar char="●"/>
              <a:defRPr>
                <a:solidFill>
                  <a:schemeClr val="dk1"/>
                </a:solidFill>
                <a:latin typeface="Work Sans"/>
                <a:ea typeface="Work Sans"/>
                <a:cs typeface="Work Sans"/>
                <a:sym typeface="Work Sans"/>
              </a:defRPr>
            </a:lvl4pPr>
            <a:lvl5pPr indent="-317500" lvl="4" marL="2286000">
              <a:lnSpc>
                <a:spcPct val="100000"/>
              </a:lnSpc>
              <a:spcBef>
                <a:spcPts val="1600"/>
              </a:spcBef>
              <a:spcAft>
                <a:spcPts val="0"/>
              </a:spcAft>
              <a:buClr>
                <a:schemeClr val="dk1"/>
              </a:buClr>
              <a:buSzPts val="1400"/>
              <a:buFont typeface="Work Sans"/>
              <a:buChar char="○"/>
              <a:defRPr>
                <a:solidFill>
                  <a:schemeClr val="dk1"/>
                </a:solidFill>
                <a:latin typeface="Work Sans"/>
                <a:ea typeface="Work Sans"/>
                <a:cs typeface="Work Sans"/>
                <a:sym typeface="Work Sans"/>
              </a:defRPr>
            </a:lvl5pPr>
            <a:lvl6pPr indent="-317500" lvl="5" marL="2743200">
              <a:lnSpc>
                <a:spcPct val="100000"/>
              </a:lnSpc>
              <a:spcBef>
                <a:spcPts val="1600"/>
              </a:spcBef>
              <a:spcAft>
                <a:spcPts val="0"/>
              </a:spcAft>
              <a:buClr>
                <a:schemeClr val="dk1"/>
              </a:buClr>
              <a:buSzPts val="1400"/>
              <a:buFont typeface="Work Sans"/>
              <a:buChar char="■"/>
              <a:defRPr>
                <a:solidFill>
                  <a:schemeClr val="dk1"/>
                </a:solidFill>
                <a:latin typeface="Work Sans"/>
                <a:ea typeface="Work Sans"/>
                <a:cs typeface="Work Sans"/>
                <a:sym typeface="Work Sans"/>
              </a:defRPr>
            </a:lvl6pPr>
            <a:lvl7pPr indent="-317500" lvl="6" marL="3200400">
              <a:lnSpc>
                <a:spcPct val="100000"/>
              </a:lnSpc>
              <a:spcBef>
                <a:spcPts val="1600"/>
              </a:spcBef>
              <a:spcAft>
                <a:spcPts val="0"/>
              </a:spcAft>
              <a:buClr>
                <a:schemeClr val="dk1"/>
              </a:buClr>
              <a:buSzPts val="1400"/>
              <a:buFont typeface="Work Sans"/>
              <a:buChar char="●"/>
              <a:defRPr>
                <a:solidFill>
                  <a:schemeClr val="dk1"/>
                </a:solidFill>
                <a:latin typeface="Work Sans"/>
                <a:ea typeface="Work Sans"/>
                <a:cs typeface="Work Sans"/>
                <a:sym typeface="Work Sans"/>
              </a:defRPr>
            </a:lvl7pPr>
            <a:lvl8pPr indent="-317500" lvl="7" marL="3657600">
              <a:lnSpc>
                <a:spcPct val="100000"/>
              </a:lnSpc>
              <a:spcBef>
                <a:spcPts val="1600"/>
              </a:spcBef>
              <a:spcAft>
                <a:spcPts val="0"/>
              </a:spcAft>
              <a:buClr>
                <a:schemeClr val="dk1"/>
              </a:buClr>
              <a:buSzPts val="1400"/>
              <a:buFont typeface="Work Sans"/>
              <a:buChar char="○"/>
              <a:defRPr>
                <a:solidFill>
                  <a:schemeClr val="dk1"/>
                </a:solidFill>
                <a:latin typeface="Work Sans"/>
                <a:ea typeface="Work Sans"/>
                <a:cs typeface="Work Sans"/>
                <a:sym typeface="Work Sans"/>
              </a:defRPr>
            </a:lvl8pPr>
            <a:lvl9pPr indent="-317500" lvl="8" marL="4114800">
              <a:lnSpc>
                <a:spcPct val="100000"/>
              </a:lnSpc>
              <a:spcBef>
                <a:spcPts val="1600"/>
              </a:spcBef>
              <a:spcAft>
                <a:spcPts val="1600"/>
              </a:spcAft>
              <a:buClr>
                <a:schemeClr val="dk1"/>
              </a:buClr>
              <a:buSzPts val="1400"/>
              <a:buFont typeface="Work Sans"/>
              <a:buChar char="■"/>
              <a:defRPr>
                <a:solidFill>
                  <a:schemeClr val="dk1"/>
                </a:solidFill>
                <a:latin typeface="Work Sans"/>
                <a:ea typeface="Work Sans"/>
                <a:cs typeface="Work Sans"/>
                <a:sym typeface="Work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1.xml"/><Relationship Id="rId3" Type="http://schemas.openxmlformats.org/officeDocument/2006/relationships/image" Target="../media/image31.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hyperlink" Target="http://drive.google.com/file/d/12IDGihUSGlNkrzFcpmJLc36HySwuyqki/view" TargetMode="External"/><Relationship Id="rId4" Type="http://schemas.openxmlformats.org/officeDocument/2006/relationships/image" Target="../media/image3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12" name="Shape 312"/>
        <p:cNvGrpSpPr/>
        <p:nvPr/>
      </p:nvGrpSpPr>
      <p:grpSpPr>
        <a:xfrm>
          <a:off x="0" y="0"/>
          <a:ext cx="0" cy="0"/>
          <a:chOff x="0" y="0"/>
          <a:chExt cx="0" cy="0"/>
        </a:xfrm>
      </p:grpSpPr>
      <p:sp>
        <p:nvSpPr>
          <p:cNvPr id="313" name="Google Shape;313;p49"/>
          <p:cNvSpPr/>
          <p:nvPr/>
        </p:nvSpPr>
        <p:spPr>
          <a:xfrm>
            <a:off x="689550" y="1640500"/>
            <a:ext cx="5190604" cy="1020025"/>
          </a:xfrm>
          <a:prstGeom prst="rect">
            <a:avLst/>
          </a:prstGeom>
        </p:spPr>
        <p:txBody>
          <a:bodyPr>
            <a:prstTxWarp prst="textPlain"/>
          </a:bodyPr>
          <a:lstStyle/>
          <a:p>
            <a:pPr lvl="0" algn="ctr"/>
            <a:r>
              <a:rPr b="1" i="0">
                <a:ln>
                  <a:noFill/>
                </a:ln>
                <a:gradFill>
                  <a:gsLst>
                    <a:gs pos="0">
                      <a:srgbClr val="EDEBE5"/>
                    </a:gs>
                    <a:gs pos="0">
                      <a:srgbClr val="FFC198"/>
                    </a:gs>
                    <a:gs pos="100000">
                      <a:srgbClr val="23AFBB"/>
                    </a:gs>
                  </a:gsLst>
                  <a:lin ang="2700006" scaled="0"/>
                </a:gradFill>
                <a:latin typeface="Inter"/>
              </a:rPr>
              <a:t>BOTTLE</a:t>
            </a:r>
          </a:p>
        </p:txBody>
      </p:sp>
      <p:sp>
        <p:nvSpPr>
          <p:cNvPr id="314" name="Google Shape;314;p49"/>
          <p:cNvSpPr txBox="1"/>
          <p:nvPr/>
        </p:nvSpPr>
        <p:spPr>
          <a:xfrm>
            <a:off x="560050" y="2827025"/>
            <a:ext cx="5596800" cy="8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186174"/>
                </a:solidFill>
                <a:latin typeface="Work Sans"/>
                <a:ea typeface="Work Sans"/>
                <a:cs typeface="Work Sans"/>
                <a:sym typeface="Work Sans"/>
              </a:rPr>
              <a:t>uncap your day with others</a:t>
            </a:r>
            <a:endParaRPr sz="3000">
              <a:solidFill>
                <a:srgbClr val="186174"/>
              </a:solidFill>
              <a:latin typeface="Work Sans"/>
              <a:ea typeface="Work Sans"/>
              <a:cs typeface="Work Sans"/>
              <a:sym typeface="Work Sans"/>
            </a:endParaRPr>
          </a:p>
        </p:txBody>
      </p:sp>
      <p:pic>
        <p:nvPicPr>
          <p:cNvPr id="315" name="Google Shape;315;p49"/>
          <p:cNvPicPr preferRelativeResize="0"/>
          <p:nvPr/>
        </p:nvPicPr>
        <p:blipFill rotWithShape="1">
          <a:blip r:embed="rId3">
            <a:alphaModFix/>
          </a:blip>
          <a:srcRect b="9" l="0" r="0" t="1390"/>
          <a:stretch/>
        </p:blipFill>
        <p:spPr>
          <a:xfrm>
            <a:off x="6568300" y="712325"/>
            <a:ext cx="1925826" cy="3772150"/>
          </a:xfrm>
          <a:prstGeom prst="rect">
            <a:avLst/>
          </a:prstGeom>
          <a:noFill/>
          <a:ln>
            <a:noFill/>
          </a:ln>
        </p:spPr>
      </p:pic>
      <p:pic>
        <p:nvPicPr>
          <p:cNvPr id="316" name="Google Shape;316;p49"/>
          <p:cNvPicPr preferRelativeResize="0"/>
          <p:nvPr/>
        </p:nvPicPr>
        <p:blipFill>
          <a:blip r:embed="rId4">
            <a:alphaModFix/>
          </a:blip>
          <a:stretch>
            <a:fillRect/>
          </a:stretch>
        </p:blipFill>
        <p:spPr>
          <a:xfrm>
            <a:off x="6497013" y="610550"/>
            <a:ext cx="2068400" cy="4060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0" name="Shape 320"/>
        <p:cNvGrpSpPr/>
        <p:nvPr/>
      </p:nvGrpSpPr>
      <p:grpSpPr>
        <a:xfrm>
          <a:off x="0" y="0"/>
          <a:ext cx="0" cy="0"/>
          <a:chOff x="0" y="0"/>
          <a:chExt cx="0" cy="0"/>
        </a:xfrm>
      </p:grpSpPr>
      <p:sp>
        <p:nvSpPr>
          <p:cNvPr id="321" name="Google Shape;321;p50"/>
          <p:cNvSpPr txBox="1"/>
          <p:nvPr>
            <p:ph type="title"/>
          </p:nvPr>
        </p:nvSpPr>
        <p:spPr>
          <a:xfrm>
            <a:off x="720000" y="618275"/>
            <a:ext cx="7704000" cy="48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TEAM</a:t>
            </a:r>
            <a:endParaRPr b="1">
              <a:solidFill>
                <a:srgbClr val="186174"/>
              </a:solidFill>
              <a:latin typeface="Inter"/>
              <a:ea typeface="Inter"/>
              <a:cs typeface="Inter"/>
              <a:sym typeface="Inter"/>
            </a:endParaRPr>
          </a:p>
        </p:txBody>
      </p:sp>
      <p:sp>
        <p:nvSpPr>
          <p:cNvPr id="322" name="Google Shape;322;p50"/>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323" name="Google Shape;323;p50"/>
          <p:cNvPicPr preferRelativeResize="0"/>
          <p:nvPr/>
        </p:nvPicPr>
        <p:blipFill rotWithShape="1">
          <a:blip r:embed="rId3">
            <a:alphaModFix/>
          </a:blip>
          <a:srcRect b="6770" l="0" r="0" t="26660"/>
          <a:stretch/>
        </p:blipFill>
        <p:spPr>
          <a:xfrm>
            <a:off x="489388" y="1463800"/>
            <a:ext cx="8165225" cy="2837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7" name="Shape 327"/>
        <p:cNvGrpSpPr/>
        <p:nvPr/>
      </p:nvGrpSpPr>
      <p:grpSpPr>
        <a:xfrm>
          <a:off x="0" y="0"/>
          <a:ext cx="0" cy="0"/>
          <a:chOff x="0" y="0"/>
          <a:chExt cx="0" cy="0"/>
        </a:xfrm>
      </p:grpSpPr>
      <p:sp>
        <p:nvSpPr>
          <p:cNvPr id="328" name="Google Shape;328;p51"/>
          <p:cNvSpPr txBox="1"/>
          <p:nvPr>
            <p:ph idx="3" type="subTitle"/>
          </p:nvPr>
        </p:nvSpPr>
        <p:spPr>
          <a:xfrm>
            <a:off x="398550" y="1729500"/>
            <a:ext cx="4333800" cy="2781000"/>
          </a:xfrm>
          <a:prstGeom prst="rect">
            <a:avLst/>
          </a:prstGeom>
        </p:spPr>
        <p:txBody>
          <a:bodyPr anchorCtr="0" anchor="t" bIns="91425" lIns="91425" spcFirstLastPara="1" rIns="91425" wrap="square" tIns="91425">
            <a:noAutofit/>
          </a:bodyPr>
          <a:lstStyle/>
          <a:p>
            <a:pPr indent="0" lvl="0" marL="190500" marR="190500" rtl="0" algn="l">
              <a:lnSpc>
                <a:spcPct val="115000"/>
              </a:lnSpc>
              <a:spcBef>
                <a:spcPts val="1500"/>
              </a:spcBef>
              <a:spcAft>
                <a:spcPts val="0"/>
              </a:spcAft>
              <a:buNone/>
            </a:pPr>
            <a:r>
              <a:rPr lang="en" sz="1500">
                <a:solidFill>
                  <a:srgbClr val="0A404E"/>
                </a:solidFill>
                <a:highlight>
                  <a:srgbClr val="FFFFFF"/>
                </a:highlight>
              </a:rPr>
              <a:t>Busy lives and time-zone differences make it difficult for long-distance loved ones to share updates in real-time. During limited conversations, people have a hard time recounting little moments throughout their day, moments we believe are critical in maintaining emotional intimacy in relationships.</a:t>
            </a:r>
            <a:endParaRPr sz="1500">
              <a:solidFill>
                <a:srgbClr val="0A404E"/>
              </a:solidFill>
              <a:highlight>
                <a:srgbClr val="FFFFFF"/>
              </a:highlight>
            </a:endParaRPr>
          </a:p>
          <a:p>
            <a:pPr indent="0" lvl="0" marL="0" rtl="0" algn="l">
              <a:lnSpc>
                <a:spcPct val="115000"/>
              </a:lnSpc>
              <a:spcBef>
                <a:spcPts val="1500"/>
              </a:spcBef>
              <a:spcAft>
                <a:spcPts val="0"/>
              </a:spcAft>
              <a:buNone/>
            </a:pPr>
            <a:r>
              <a:t/>
            </a:r>
            <a:endParaRPr sz="1050">
              <a:solidFill>
                <a:srgbClr val="186174"/>
              </a:solidFill>
              <a:highlight>
                <a:srgbClr val="FFFFFF"/>
              </a:highlight>
            </a:endParaRPr>
          </a:p>
          <a:p>
            <a:pPr indent="0" lvl="0" marL="0" rtl="0" algn="ctr">
              <a:spcBef>
                <a:spcPts val="0"/>
              </a:spcBef>
              <a:spcAft>
                <a:spcPts val="0"/>
              </a:spcAft>
              <a:buNone/>
            </a:pPr>
            <a:r>
              <a:t/>
            </a:r>
            <a:endParaRPr>
              <a:solidFill>
                <a:srgbClr val="186174"/>
              </a:solidFill>
            </a:endParaRPr>
          </a:p>
        </p:txBody>
      </p:sp>
      <p:sp>
        <p:nvSpPr>
          <p:cNvPr id="329" name="Google Shape;329;p51"/>
          <p:cNvSpPr txBox="1"/>
          <p:nvPr>
            <p:ph type="title"/>
          </p:nvPr>
        </p:nvSpPr>
        <p:spPr>
          <a:xfrm>
            <a:off x="720000" y="618275"/>
            <a:ext cx="7704000" cy="48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OVERVIEW</a:t>
            </a:r>
            <a:endParaRPr b="1">
              <a:solidFill>
                <a:srgbClr val="186174"/>
              </a:solidFill>
              <a:latin typeface="Inter"/>
              <a:ea typeface="Inter"/>
              <a:cs typeface="Inter"/>
              <a:sym typeface="Inter"/>
            </a:endParaRPr>
          </a:p>
        </p:txBody>
      </p:sp>
      <p:sp>
        <p:nvSpPr>
          <p:cNvPr id="330" name="Google Shape;330;p51"/>
          <p:cNvSpPr txBox="1"/>
          <p:nvPr>
            <p:ph idx="1" type="subTitle"/>
          </p:nvPr>
        </p:nvSpPr>
        <p:spPr>
          <a:xfrm>
            <a:off x="1348597" y="1347925"/>
            <a:ext cx="2359200" cy="443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PROBLEM</a:t>
            </a:r>
            <a:endParaRPr b="1">
              <a:solidFill>
                <a:srgbClr val="186174"/>
              </a:solidFill>
              <a:latin typeface="Inter"/>
              <a:ea typeface="Inter"/>
              <a:cs typeface="Inter"/>
              <a:sym typeface="Inter"/>
            </a:endParaRPr>
          </a:p>
        </p:txBody>
      </p:sp>
      <p:sp>
        <p:nvSpPr>
          <p:cNvPr id="331" name="Google Shape;331;p51"/>
          <p:cNvSpPr txBox="1"/>
          <p:nvPr>
            <p:ph idx="2" type="subTitle"/>
          </p:nvPr>
        </p:nvSpPr>
        <p:spPr>
          <a:xfrm>
            <a:off x="5790593" y="1347913"/>
            <a:ext cx="2359200" cy="443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SOLUTION</a:t>
            </a:r>
            <a:endParaRPr b="1">
              <a:solidFill>
                <a:srgbClr val="186174"/>
              </a:solidFill>
              <a:latin typeface="Inter"/>
              <a:ea typeface="Inter"/>
              <a:cs typeface="Inter"/>
              <a:sym typeface="Inter"/>
            </a:endParaRPr>
          </a:p>
        </p:txBody>
      </p:sp>
      <p:sp>
        <p:nvSpPr>
          <p:cNvPr id="332" name="Google Shape;332;p51"/>
          <p:cNvSpPr txBox="1"/>
          <p:nvPr>
            <p:ph idx="4" type="subTitle"/>
          </p:nvPr>
        </p:nvSpPr>
        <p:spPr>
          <a:xfrm>
            <a:off x="4792175" y="1750650"/>
            <a:ext cx="4227900" cy="2960400"/>
          </a:xfrm>
          <a:prstGeom prst="rect">
            <a:avLst/>
          </a:prstGeom>
        </p:spPr>
        <p:txBody>
          <a:bodyPr anchorCtr="0" anchor="t" bIns="91425" lIns="91425" spcFirstLastPara="1" rIns="91425" wrap="square" tIns="91425">
            <a:noAutofit/>
          </a:bodyPr>
          <a:lstStyle/>
          <a:p>
            <a:pPr indent="0" lvl="0" marL="190500" rtl="0" algn="ctr">
              <a:lnSpc>
                <a:spcPct val="115000"/>
              </a:lnSpc>
              <a:spcBef>
                <a:spcPts val="0"/>
              </a:spcBef>
              <a:spcAft>
                <a:spcPts val="0"/>
              </a:spcAft>
              <a:buNone/>
            </a:pPr>
            <a:r>
              <a:rPr lang="en" sz="1500">
                <a:solidFill>
                  <a:srgbClr val="0A404E"/>
                </a:solidFill>
                <a:highlight>
                  <a:srgbClr val="FFFFFF"/>
                </a:highlight>
              </a:rPr>
              <a:t>Bottle makes updating easy:</a:t>
            </a:r>
            <a:endParaRPr sz="1500">
              <a:solidFill>
                <a:srgbClr val="0A404E"/>
              </a:solidFill>
              <a:highlight>
                <a:srgbClr val="FFFFFF"/>
              </a:highlight>
            </a:endParaRPr>
          </a:p>
          <a:p>
            <a:pPr indent="0" lvl="0" marL="190500" rtl="0" algn="l">
              <a:lnSpc>
                <a:spcPct val="115000"/>
              </a:lnSpc>
              <a:spcBef>
                <a:spcPts val="0"/>
              </a:spcBef>
              <a:spcAft>
                <a:spcPts val="0"/>
              </a:spcAft>
              <a:buNone/>
            </a:pPr>
            <a:r>
              <a:t/>
            </a:r>
            <a:endParaRPr sz="800">
              <a:solidFill>
                <a:srgbClr val="0A404E"/>
              </a:solidFill>
              <a:highlight>
                <a:srgbClr val="FFFFFF"/>
              </a:highlight>
            </a:endParaRPr>
          </a:p>
          <a:p>
            <a:pPr indent="0" lvl="0" marL="190500" marR="190500" rtl="0" algn="l">
              <a:lnSpc>
                <a:spcPct val="115000"/>
              </a:lnSpc>
              <a:spcBef>
                <a:spcPts val="0"/>
              </a:spcBef>
              <a:spcAft>
                <a:spcPts val="0"/>
              </a:spcAft>
              <a:buNone/>
            </a:pPr>
            <a:r>
              <a:rPr lang="en" sz="1500">
                <a:solidFill>
                  <a:srgbClr val="0A404E"/>
                </a:solidFill>
                <a:highlight>
                  <a:srgbClr val="FFFFFF"/>
                </a:highlight>
              </a:rPr>
              <a:t>1) Users store “mundane” updates throughout their day (text, image, videos, etc.) to a bottle, in which</a:t>
            </a:r>
            <a:endParaRPr sz="1500">
              <a:solidFill>
                <a:srgbClr val="0A404E"/>
              </a:solidFill>
              <a:highlight>
                <a:srgbClr val="FFFFFF"/>
              </a:highlight>
            </a:endParaRPr>
          </a:p>
          <a:p>
            <a:pPr indent="0" lvl="0" marL="190500" marR="190500" rtl="0" algn="l">
              <a:lnSpc>
                <a:spcPct val="115000"/>
              </a:lnSpc>
              <a:spcBef>
                <a:spcPts val="0"/>
              </a:spcBef>
              <a:spcAft>
                <a:spcPts val="0"/>
              </a:spcAft>
              <a:buNone/>
            </a:pPr>
            <a:r>
              <a:t/>
            </a:r>
            <a:endParaRPr sz="800">
              <a:solidFill>
                <a:srgbClr val="0A404E"/>
              </a:solidFill>
              <a:highlight>
                <a:srgbClr val="FFFFFF"/>
              </a:highlight>
            </a:endParaRPr>
          </a:p>
          <a:p>
            <a:pPr indent="0" lvl="0" marL="190500" marR="190500" rtl="0" algn="l">
              <a:lnSpc>
                <a:spcPct val="115000"/>
              </a:lnSpc>
              <a:spcBef>
                <a:spcPts val="0"/>
              </a:spcBef>
              <a:spcAft>
                <a:spcPts val="0"/>
              </a:spcAft>
              <a:buNone/>
            </a:pPr>
            <a:r>
              <a:rPr lang="en" sz="1500">
                <a:solidFill>
                  <a:srgbClr val="0A404E"/>
                </a:solidFill>
                <a:highlight>
                  <a:srgbClr val="FFFFFF"/>
                </a:highlight>
              </a:rPr>
              <a:t>2) they exchange with a receiver’s, to be opened and shared at a set time, optionally over a video call, enriching conversations and creating engagement through built-up anticipation.</a:t>
            </a:r>
            <a:endParaRPr sz="1500">
              <a:solidFill>
                <a:srgbClr val="0A404E"/>
              </a:solidFill>
              <a:highlight>
                <a:srgbClr val="FFFFFF"/>
              </a:highlight>
            </a:endParaRPr>
          </a:p>
          <a:p>
            <a:pPr indent="0" lvl="0" marL="0" rtl="0" algn="ctr">
              <a:spcBef>
                <a:spcPts val="0"/>
              </a:spcBef>
              <a:spcAft>
                <a:spcPts val="0"/>
              </a:spcAft>
              <a:buNone/>
            </a:pPr>
            <a:r>
              <a:t/>
            </a:r>
            <a:endParaRPr>
              <a:solidFill>
                <a:srgbClr val="186174"/>
              </a:solidFill>
            </a:endParaRPr>
          </a:p>
          <a:p>
            <a:pPr indent="0" lvl="0" marL="0" rtl="0" algn="ctr">
              <a:spcBef>
                <a:spcPts val="0"/>
              </a:spcBef>
              <a:spcAft>
                <a:spcPts val="0"/>
              </a:spcAft>
              <a:buNone/>
            </a:pPr>
            <a:r>
              <a:t/>
            </a:r>
            <a:endParaRPr>
              <a:solidFill>
                <a:srgbClr val="186174"/>
              </a:solidFill>
            </a:endParaRPr>
          </a:p>
        </p:txBody>
      </p:sp>
      <p:cxnSp>
        <p:nvCxnSpPr>
          <p:cNvPr id="333" name="Google Shape;333;p51"/>
          <p:cNvCxnSpPr/>
          <p:nvPr/>
        </p:nvCxnSpPr>
        <p:spPr>
          <a:xfrm>
            <a:off x="6197251" y="2170450"/>
            <a:ext cx="809700" cy="0"/>
          </a:xfrm>
          <a:prstGeom prst="straightConnector1">
            <a:avLst/>
          </a:prstGeom>
          <a:noFill/>
          <a:ln cap="flat" cmpd="sng" w="9525">
            <a:solidFill>
              <a:schemeClr val="dk1"/>
            </a:solidFill>
            <a:prstDash val="solid"/>
            <a:round/>
            <a:headEnd len="med" w="med" type="none"/>
            <a:tailEnd len="med" w="med" type="none"/>
          </a:ln>
        </p:spPr>
      </p:cxnSp>
      <p:grpSp>
        <p:nvGrpSpPr>
          <p:cNvPr id="334" name="Google Shape;334;p51"/>
          <p:cNvGrpSpPr/>
          <p:nvPr/>
        </p:nvGrpSpPr>
        <p:grpSpPr>
          <a:xfrm>
            <a:off x="5376259" y="1394957"/>
            <a:ext cx="490734" cy="280526"/>
            <a:chOff x="2084325" y="363300"/>
            <a:chExt cx="484150" cy="254100"/>
          </a:xfrm>
        </p:grpSpPr>
        <p:sp>
          <p:nvSpPr>
            <p:cNvPr id="335" name="Google Shape;335;p51"/>
            <p:cNvSpPr/>
            <p:nvPr/>
          </p:nvSpPr>
          <p:spPr>
            <a:xfrm>
              <a:off x="2084325" y="363300"/>
              <a:ext cx="484150" cy="254100"/>
            </a:xfrm>
            <a:custGeom>
              <a:rect b="b" l="l" r="r" t="t"/>
              <a:pathLst>
                <a:path extrusionOk="0" h="10164" w="19366">
                  <a:moveTo>
                    <a:pt x="9686" y="1128"/>
                  </a:moveTo>
                  <a:cubicBezTo>
                    <a:pt x="10195" y="1128"/>
                    <a:pt x="10707" y="1226"/>
                    <a:pt x="11196" y="1428"/>
                  </a:cubicBezTo>
                  <a:cubicBezTo>
                    <a:pt x="12671" y="2042"/>
                    <a:pt x="13635" y="3482"/>
                    <a:pt x="13635" y="5081"/>
                  </a:cubicBezTo>
                  <a:cubicBezTo>
                    <a:pt x="13632" y="7264"/>
                    <a:pt x="11864" y="9031"/>
                    <a:pt x="9684" y="9034"/>
                  </a:cubicBezTo>
                  <a:cubicBezTo>
                    <a:pt x="8085" y="9034"/>
                    <a:pt x="6643" y="8071"/>
                    <a:pt x="6032" y="6592"/>
                  </a:cubicBezTo>
                  <a:cubicBezTo>
                    <a:pt x="5420" y="5117"/>
                    <a:pt x="5758" y="3415"/>
                    <a:pt x="6887" y="2286"/>
                  </a:cubicBezTo>
                  <a:cubicBezTo>
                    <a:pt x="7645" y="1530"/>
                    <a:pt x="8657" y="1128"/>
                    <a:pt x="9686" y="1128"/>
                  </a:cubicBezTo>
                  <a:close/>
                  <a:moveTo>
                    <a:pt x="9684" y="1"/>
                  </a:moveTo>
                  <a:cubicBezTo>
                    <a:pt x="4502" y="1"/>
                    <a:pt x="361" y="4512"/>
                    <a:pt x="190" y="4704"/>
                  </a:cubicBezTo>
                  <a:cubicBezTo>
                    <a:pt x="0" y="4918"/>
                    <a:pt x="0" y="5243"/>
                    <a:pt x="190" y="5457"/>
                  </a:cubicBezTo>
                  <a:cubicBezTo>
                    <a:pt x="361" y="5650"/>
                    <a:pt x="4502" y="10164"/>
                    <a:pt x="9684" y="10164"/>
                  </a:cubicBezTo>
                  <a:cubicBezTo>
                    <a:pt x="14867" y="10164"/>
                    <a:pt x="19004" y="5650"/>
                    <a:pt x="19176" y="5457"/>
                  </a:cubicBezTo>
                  <a:cubicBezTo>
                    <a:pt x="19365" y="5243"/>
                    <a:pt x="19365" y="4918"/>
                    <a:pt x="19176" y="4704"/>
                  </a:cubicBezTo>
                  <a:cubicBezTo>
                    <a:pt x="19004" y="4512"/>
                    <a:pt x="14867" y="1"/>
                    <a:pt x="9684" y="1"/>
                  </a:cubicBezTo>
                  <a:close/>
                </a:path>
              </a:pathLst>
            </a:custGeom>
            <a:solidFill>
              <a:srgbClr val="23AF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3AFBB"/>
                </a:solidFill>
              </a:endParaRPr>
            </a:p>
          </p:txBody>
        </p:sp>
        <p:sp>
          <p:nvSpPr>
            <p:cNvPr id="336" name="Google Shape;336;p51"/>
            <p:cNvSpPr/>
            <p:nvPr/>
          </p:nvSpPr>
          <p:spPr>
            <a:xfrm>
              <a:off x="2250600" y="419775"/>
              <a:ext cx="145175" cy="141125"/>
            </a:xfrm>
            <a:custGeom>
              <a:rect b="b" l="l" r="r" t="t"/>
              <a:pathLst>
                <a:path extrusionOk="0" h="5645" w="5807">
                  <a:moveTo>
                    <a:pt x="3018" y="0"/>
                  </a:moveTo>
                  <a:cubicBezTo>
                    <a:pt x="1922" y="0"/>
                    <a:pt x="929" y="634"/>
                    <a:pt x="468" y="1626"/>
                  </a:cubicBezTo>
                  <a:cubicBezTo>
                    <a:pt x="1" y="2623"/>
                    <a:pt x="158" y="3797"/>
                    <a:pt x="862" y="4637"/>
                  </a:cubicBezTo>
                  <a:cubicBezTo>
                    <a:pt x="1407" y="5287"/>
                    <a:pt x="2203" y="5645"/>
                    <a:pt x="3025" y="5645"/>
                  </a:cubicBezTo>
                  <a:cubicBezTo>
                    <a:pt x="3270" y="5645"/>
                    <a:pt x="3518" y="5613"/>
                    <a:pt x="3762" y="5547"/>
                  </a:cubicBezTo>
                  <a:cubicBezTo>
                    <a:pt x="4825" y="5258"/>
                    <a:pt x="5620" y="4382"/>
                    <a:pt x="5807" y="3297"/>
                  </a:cubicBezTo>
                  <a:lnTo>
                    <a:pt x="5807" y="3297"/>
                  </a:lnTo>
                  <a:cubicBezTo>
                    <a:pt x="5625" y="3356"/>
                    <a:pt x="5446" y="3383"/>
                    <a:pt x="5272" y="3383"/>
                  </a:cubicBezTo>
                  <a:cubicBezTo>
                    <a:pt x="4356" y="3383"/>
                    <a:pt x="3596" y="2626"/>
                    <a:pt x="3596" y="1692"/>
                  </a:cubicBezTo>
                  <a:cubicBezTo>
                    <a:pt x="3596" y="1147"/>
                    <a:pt x="3861" y="633"/>
                    <a:pt x="4307" y="316"/>
                  </a:cubicBezTo>
                  <a:cubicBezTo>
                    <a:pt x="3913" y="112"/>
                    <a:pt x="3476" y="3"/>
                    <a:pt x="3033" y="0"/>
                  </a:cubicBezTo>
                  <a:cubicBezTo>
                    <a:pt x="3028" y="0"/>
                    <a:pt x="3023" y="0"/>
                    <a:pt x="3018" y="0"/>
                  </a:cubicBezTo>
                  <a:close/>
                </a:path>
              </a:pathLst>
            </a:custGeom>
            <a:solidFill>
              <a:srgbClr val="23AF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3AFBB"/>
                </a:solidFill>
              </a:endParaRPr>
            </a:p>
          </p:txBody>
        </p:sp>
      </p:grpSp>
      <p:grpSp>
        <p:nvGrpSpPr>
          <p:cNvPr id="337" name="Google Shape;337;p51"/>
          <p:cNvGrpSpPr/>
          <p:nvPr/>
        </p:nvGrpSpPr>
        <p:grpSpPr>
          <a:xfrm>
            <a:off x="1099529" y="1366894"/>
            <a:ext cx="409432" cy="405477"/>
            <a:chOff x="5049725" y="1435050"/>
            <a:chExt cx="486550" cy="481850"/>
          </a:xfrm>
        </p:grpSpPr>
        <p:sp>
          <p:nvSpPr>
            <p:cNvPr id="338" name="Google Shape;338;p51"/>
            <p:cNvSpPr/>
            <p:nvPr/>
          </p:nvSpPr>
          <p:spPr>
            <a:xfrm>
              <a:off x="5136300" y="1519775"/>
              <a:ext cx="310550" cy="310550"/>
            </a:xfrm>
            <a:custGeom>
              <a:rect b="b" l="l" r="r" t="t"/>
              <a:pathLst>
                <a:path extrusionOk="0" h="12422" w="12422">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solidFill>
              <a:srgbClr val="23AF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3AFBB"/>
                </a:solidFill>
              </a:endParaRPr>
            </a:p>
          </p:txBody>
        </p:sp>
        <p:sp>
          <p:nvSpPr>
            <p:cNvPr id="339" name="Google Shape;339;p51"/>
            <p:cNvSpPr/>
            <p:nvPr/>
          </p:nvSpPr>
          <p:spPr>
            <a:xfrm>
              <a:off x="5184925" y="1576250"/>
              <a:ext cx="205475" cy="197625"/>
            </a:xfrm>
            <a:custGeom>
              <a:rect b="b" l="l" r="r" t="t"/>
              <a:pathLst>
                <a:path extrusionOk="0" h="7905" w="8219">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solidFill>
              <a:srgbClr val="23AF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3AFBB"/>
                </a:solidFill>
              </a:endParaRPr>
            </a:p>
          </p:txBody>
        </p:sp>
        <p:sp>
          <p:nvSpPr>
            <p:cNvPr id="340" name="Google Shape;340;p51"/>
            <p:cNvSpPr/>
            <p:nvPr/>
          </p:nvSpPr>
          <p:spPr>
            <a:xfrm>
              <a:off x="5049725" y="1435075"/>
              <a:ext cx="481825" cy="481825"/>
            </a:xfrm>
            <a:custGeom>
              <a:rect b="b" l="l" r="r" t="t"/>
              <a:pathLst>
                <a:path extrusionOk="0" h="19273" w="19273">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solidFill>
              <a:srgbClr val="23AF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3AFBB"/>
                </a:solidFill>
              </a:endParaRPr>
            </a:p>
          </p:txBody>
        </p:sp>
        <p:sp>
          <p:nvSpPr>
            <p:cNvPr id="341" name="Google Shape;341;p51"/>
            <p:cNvSpPr/>
            <p:nvPr/>
          </p:nvSpPr>
          <p:spPr>
            <a:xfrm>
              <a:off x="5245825" y="1435050"/>
              <a:ext cx="290450" cy="282350"/>
            </a:xfrm>
            <a:custGeom>
              <a:rect b="b" l="l" r="r" t="t"/>
              <a:pathLst>
                <a:path extrusionOk="0" h="11294" w="11618">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solidFill>
              <a:srgbClr val="23AF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3AFBB"/>
                </a:solidFill>
              </a:endParaRPr>
            </a:p>
          </p:txBody>
        </p:sp>
      </p:grpSp>
      <p:sp>
        <p:nvSpPr>
          <p:cNvPr id="342" name="Google Shape;342;p51"/>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6" name="Shape 346"/>
        <p:cNvGrpSpPr/>
        <p:nvPr/>
      </p:nvGrpSpPr>
      <p:grpSpPr>
        <a:xfrm>
          <a:off x="0" y="0"/>
          <a:ext cx="0" cy="0"/>
          <a:chOff x="0" y="0"/>
          <a:chExt cx="0" cy="0"/>
        </a:xfrm>
      </p:grpSpPr>
      <p:sp>
        <p:nvSpPr>
          <p:cNvPr id="347" name="Google Shape;347;p52"/>
          <p:cNvSpPr txBox="1"/>
          <p:nvPr>
            <p:ph type="title"/>
          </p:nvPr>
        </p:nvSpPr>
        <p:spPr>
          <a:xfrm>
            <a:off x="671288" y="1940167"/>
            <a:ext cx="737700" cy="32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186174"/>
                </a:solidFill>
              </a:rPr>
              <a:t>01</a:t>
            </a:r>
            <a:endParaRPr>
              <a:solidFill>
                <a:srgbClr val="186174"/>
              </a:solidFill>
            </a:endParaRPr>
          </a:p>
        </p:txBody>
      </p:sp>
      <p:sp>
        <p:nvSpPr>
          <p:cNvPr id="348" name="Google Shape;348;p52"/>
          <p:cNvSpPr txBox="1"/>
          <p:nvPr>
            <p:ph idx="2" type="subTitle"/>
          </p:nvPr>
        </p:nvSpPr>
        <p:spPr>
          <a:xfrm>
            <a:off x="1404075" y="1857550"/>
            <a:ext cx="2928900" cy="80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Heuristic Evaluation Results</a:t>
            </a:r>
            <a:endParaRPr>
              <a:solidFill>
                <a:srgbClr val="186174"/>
              </a:solidFill>
              <a:latin typeface="Inter"/>
              <a:ea typeface="Inter"/>
              <a:cs typeface="Inter"/>
              <a:sym typeface="Inter"/>
            </a:endParaRPr>
          </a:p>
        </p:txBody>
      </p:sp>
      <p:sp>
        <p:nvSpPr>
          <p:cNvPr id="349" name="Google Shape;349;p52"/>
          <p:cNvSpPr txBox="1"/>
          <p:nvPr>
            <p:ph idx="3" type="title"/>
          </p:nvPr>
        </p:nvSpPr>
        <p:spPr>
          <a:xfrm>
            <a:off x="720000" y="727000"/>
            <a:ext cx="7704000" cy="48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TALK OUTLINE</a:t>
            </a:r>
            <a:endParaRPr b="1">
              <a:solidFill>
                <a:srgbClr val="186174"/>
              </a:solidFill>
              <a:latin typeface="Inter"/>
              <a:ea typeface="Inter"/>
              <a:cs typeface="Inter"/>
              <a:sym typeface="Inter"/>
            </a:endParaRPr>
          </a:p>
        </p:txBody>
      </p:sp>
      <p:sp>
        <p:nvSpPr>
          <p:cNvPr id="350" name="Google Shape;350;p52"/>
          <p:cNvSpPr txBox="1"/>
          <p:nvPr>
            <p:ph idx="7" type="title"/>
          </p:nvPr>
        </p:nvSpPr>
        <p:spPr>
          <a:xfrm>
            <a:off x="671300" y="3077454"/>
            <a:ext cx="737700" cy="32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186174"/>
                </a:solidFill>
              </a:rPr>
              <a:t>02</a:t>
            </a:r>
            <a:endParaRPr>
              <a:solidFill>
                <a:srgbClr val="186174"/>
              </a:solidFill>
            </a:endParaRPr>
          </a:p>
        </p:txBody>
      </p:sp>
      <p:sp>
        <p:nvSpPr>
          <p:cNvPr id="351" name="Google Shape;351;p52"/>
          <p:cNvSpPr txBox="1"/>
          <p:nvPr>
            <p:ph idx="9" type="subTitle"/>
          </p:nvPr>
        </p:nvSpPr>
        <p:spPr>
          <a:xfrm>
            <a:off x="1404075" y="2994938"/>
            <a:ext cx="3119100" cy="80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UI and Product Revisions</a:t>
            </a:r>
            <a:endParaRPr>
              <a:solidFill>
                <a:srgbClr val="186174"/>
              </a:solidFill>
              <a:latin typeface="Inter"/>
              <a:ea typeface="Inter"/>
              <a:cs typeface="Inter"/>
              <a:sym typeface="Inter"/>
            </a:endParaRPr>
          </a:p>
        </p:txBody>
      </p:sp>
      <p:sp>
        <p:nvSpPr>
          <p:cNvPr id="352" name="Google Shape;352;p52"/>
          <p:cNvSpPr txBox="1"/>
          <p:nvPr>
            <p:ph idx="13" type="title"/>
          </p:nvPr>
        </p:nvSpPr>
        <p:spPr>
          <a:xfrm>
            <a:off x="4717038" y="1940067"/>
            <a:ext cx="737700" cy="32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186174"/>
                </a:solidFill>
              </a:rPr>
              <a:t>03</a:t>
            </a:r>
            <a:endParaRPr>
              <a:solidFill>
                <a:srgbClr val="186174"/>
              </a:solidFill>
            </a:endParaRPr>
          </a:p>
        </p:txBody>
      </p:sp>
      <p:sp>
        <p:nvSpPr>
          <p:cNvPr id="353" name="Google Shape;353;p52"/>
          <p:cNvSpPr txBox="1"/>
          <p:nvPr>
            <p:ph idx="14" type="subTitle"/>
          </p:nvPr>
        </p:nvSpPr>
        <p:spPr>
          <a:xfrm>
            <a:off x="5457986" y="2012300"/>
            <a:ext cx="2924700" cy="59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can describe the topic of the section here</a:t>
            </a:r>
            <a:endParaRPr/>
          </a:p>
        </p:txBody>
      </p:sp>
      <p:sp>
        <p:nvSpPr>
          <p:cNvPr id="354" name="Google Shape;354;p52"/>
          <p:cNvSpPr txBox="1"/>
          <p:nvPr>
            <p:ph idx="15" type="subTitle"/>
          </p:nvPr>
        </p:nvSpPr>
        <p:spPr>
          <a:xfrm>
            <a:off x="5455525" y="1857550"/>
            <a:ext cx="3268200" cy="80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Prototype Implementation Status</a:t>
            </a:r>
            <a:endParaRPr>
              <a:solidFill>
                <a:srgbClr val="186174"/>
              </a:solidFill>
              <a:latin typeface="Inter"/>
              <a:ea typeface="Inter"/>
              <a:cs typeface="Inter"/>
              <a:sym typeface="Inter"/>
            </a:endParaRPr>
          </a:p>
        </p:txBody>
      </p:sp>
      <p:sp>
        <p:nvSpPr>
          <p:cNvPr id="355" name="Google Shape;355;p52"/>
          <p:cNvSpPr txBox="1"/>
          <p:nvPr>
            <p:ph idx="19" type="title"/>
          </p:nvPr>
        </p:nvSpPr>
        <p:spPr>
          <a:xfrm>
            <a:off x="4717050" y="3077554"/>
            <a:ext cx="737700" cy="32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186174"/>
                </a:solidFill>
              </a:rPr>
              <a:t>04</a:t>
            </a:r>
            <a:endParaRPr>
              <a:solidFill>
                <a:srgbClr val="186174"/>
              </a:solidFill>
            </a:endParaRPr>
          </a:p>
        </p:txBody>
      </p:sp>
      <p:sp>
        <p:nvSpPr>
          <p:cNvPr id="356" name="Google Shape;356;p52"/>
          <p:cNvSpPr txBox="1"/>
          <p:nvPr>
            <p:ph idx="21" type="subTitle"/>
          </p:nvPr>
        </p:nvSpPr>
        <p:spPr>
          <a:xfrm>
            <a:off x="5455536" y="2994938"/>
            <a:ext cx="2924700" cy="48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Demo of Prototype</a:t>
            </a:r>
            <a:endParaRPr>
              <a:solidFill>
                <a:srgbClr val="186174"/>
              </a:solidFill>
              <a:latin typeface="Inter"/>
              <a:ea typeface="Inter"/>
              <a:cs typeface="Inter"/>
              <a:sym typeface="Inter"/>
            </a:endParaRPr>
          </a:p>
        </p:txBody>
      </p:sp>
      <p:cxnSp>
        <p:nvCxnSpPr>
          <p:cNvPr id="357" name="Google Shape;357;p52"/>
          <p:cNvCxnSpPr/>
          <p:nvPr/>
        </p:nvCxnSpPr>
        <p:spPr>
          <a:xfrm>
            <a:off x="793600" y="4132317"/>
            <a:ext cx="585000" cy="0"/>
          </a:xfrm>
          <a:prstGeom prst="straightConnector1">
            <a:avLst/>
          </a:prstGeom>
          <a:noFill/>
          <a:ln cap="flat" cmpd="sng" w="9525">
            <a:solidFill>
              <a:schemeClr val="dk1"/>
            </a:solidFill>
            <a:prstDash val="solid"/>
            <a:round/>
            <a:headEnd len="med" w="med" type="none"/>
            <a:tailEnd len="med" w="med" type="none"/>
          </a:ln>
        </p:spPr>
      </p:cxnSp>
      <p:cxnSp>
        <p:nvCxnSpPr>
          <p:cNvPr id="358" name="Google Shape;358;p52"/>
          <p:cNvCxnSpPr/>
          <p:nvPr/>
        </p:nvCxnSpPr>
        <p:spPr>
          <a:xfrm>
            <a:off x="4842100" y="4132317"/>
            <a:ext cx="585000" cy="0"/>
          </a:xfrm>
          <a:prstGeom prst="straightConnector1">
            <a:avLst/>
          </a:prstGeom>
          <a:noFill/>
          <a:ln cap="flat" cmpd="sng" w="9525">
            <a:solidFill>
              <a:schemeClr val="dk1"/>
            </a:solidFill>
            <a:prstDash val="solid"/>
            <a:round/>
            <a:headEnd len="med" w="med" type="none"/>
            <a:tailEnd len="med" w="med" type="none"/>
          </a:ln>
        </p:spPr>
      </p:cxnSp>
      <p:sp>
        <p:nvSpPr>
          <p:cNvPr id="359" name="Google Shape;359;p52"/>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3" name="Shape 363"/>
        <p:cNvGrpSpPr/>
        <p:nvPr/>
      </p:nvGrpSpPr>
      <p:grpSpPr>
        <a:xfrm>
          <a:off x="0" y="0"/>
          <a:ext cx="0" cy="0"/>
          <a:chOff x="0" y="0"/>
          <a:chExt cx="0" cy="0"/>
        </a:xfrm>
      </p:grpSpPr>
      <p:sp>
        <p:nvSpPr>
          <p:cNvPr id="364" name="Google Shape;364;p53"/>
          <p:cNvSpPr txBox="1"/>
          <p:nvPr>
            <p:ph type="title"/>
          </p:nvPr>
        </p:nvSpPr>
        <p:spPr>
          <a:xfrm flipH="1">
            <a:off x="64625" y="2043375"/>
            <a:ext cx="8363400" cy="68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rgbClr val="186174"/>
                </a:solidFill>
                <a:latin typeface="Inter"/>
                <a:ea typeface="Inter"/>
                <a:cs typeface="Inter"/>
                <a:sym typeface="Inter"/>
              </a:rPr>
              <a:t>Heuristic Evaluation </a:t>
            </a:r>
            <a:endParaRPr>
              <a:solidFill>
                <a:srgbClr val="186174"/>
              </a:solidFill>
              <a:latin typeface="Inter"/>
              <a:ea typeface="Inter"/>
              <a:cs typeface="Inter"/>
              <a:sym typeface="Inter"/>
            </a:endParaRPr>
          </a:p>
          <a:p>
            <a:pPr indent="0" lvl="0" marL="0" rtl="0" algn="r">
              <a:spcBef>
                <a:spcPts val="0"/>
              </a:spcBef>
              <a:spcAft>
                <a:spcPts val="0"/>
              </a:spcAft>
              <a:buNone/>
            </a:pPr>
            <a:r>
              <a:rPr lang="en">
                <a:solidFill>
                  <a:srgbClr val="186174"/>
                </a:solidFill>
                <a:latin typeface="Inter"/>
                <a:ea typeface="Inter"/>
                <a:cs typeface="Inter"/>
                <a:sym typeface="Inter"/>
              </a:rPr>
              <a:t>Results</a:t>
            </a:r>
            <a:endParaRPr>
              <a:solidFill>
                <a:srgbClr val="186174"/>
              </a:solidFill>
              <a:latin typeface="Inter"/>
              <a:ea typeface="Inter"/>
              <a:cs typeface="Inter"/>
              <a:sym typeface="Inter"/>
            </a:endParaRPr>
          </a:p>
        </p:txBody>
      </p:sp>
      <p:sp>
        <p:nvSpPr>
          <p:cNvPr id="365" name="Google Shape;365;p53"/>
          <p:cNvSpPr txBox="1"/>
          <p:nvPr>
            <p:ph idx="2" type="title"/>
          </p:nvPr>
        </p:nvSpPr>
        <p:spPr>
          <a:xfrm flipH="1">
            <a:off x="6720700" y="535000"/>
            <a:ext cx="1708200" cy="115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01</a:t>
            </a:r>
            <a:endParaRPr>
              <a:solidFill>
                <a:srgbClr val="186174"/>
              </a:solidFill>
              <a:latin typeface="Inter"/>
              <a:ea typeface="Inter"/>
              <a:cs typeface="Inter"/>
              <a:sym typeface="Inter"/>
            </a:endParaRPr>
          </a:p>
        </p:txBody>
      </p:sp>
      <p:cxnSp>
        <p:nvCxnSpPr>
          <p:cNvPr id="366" name="Google Shape;366;p53"/>
          <p:cNvCxnSpPr/>
          <p:nvPr/>
        </p:nvCxnSpPr>
        <p:spPr>
          <a:xfrm>
            <a:off x="6854325" y="1760913"/>
            <a:ext cx="1274700" cy="0"/>
          </a:xfrm>
          <a:prstGeom prst="straightConnector1">
            <a:avLst/>
          </a:prstGeom>
          <a:noFill/>
          <a:ln cap="flat" cmpd="sng" w="9525">
            <a:solidFill>
              <a:srgbClr val="186174"/>
            </a:solidFill>
            <a:prstDash val="solid"/>
            <a:round/>
            <a:headEnd len="med" w="med" type="none"/>
            <a:tailEnd len="med" w="med" type="none"/>
          </a:ln>
        </p:spPr>
      </p:cxnSp>
      <p:sp>
        <p:nvSpPr>
          <p:cNvPr id="367" name="Google Shape;367;p53"/>
          <p:cNvSpPr/>
          <p:nvPr/>
        </p:nvSpPr>
        <p:spPr>
          <a:xfrm>
            <a:off x="823417" y="3950700"/>
            <a:ext cx="759354" cy="657741"/>
          </a:xfrm>
          <a:custGeom>
            <a:rect b="b" l="l" r="r" t="t"/>
            <a:pathLst>
              <a:path extrusionOk="0" h="59849" w="69095">
                <a:moveTo>
                  <a:pt x="30717" y="0"/>
                </a:moveTo>
                <a:lnTo>
                  <a:pt x="30717" y="13"/>
                </a:lnTo>
                <a:lnTo>
                  <a:pt x="34548" y="6653"/>
                </a:lnTo>
                <a:lnTo>
                  <a:pt x="65262" y="6653"/>
                </a:lnTo>
                <a:lnTo>
                  <a:pt x="69094" y="0"/>
                </a:lnTo>
                <a:close/>
                <a:moveTo>
                  <a:pt x="15352" y="0"/>
                </a:moveTo>
                <a:lnTo>
                  <a:pt x="15352" y="13"/>
                </a:lnTo>
                <a:lnTo>
                  <a:pt x="19182" y="6653"/>
                </a:lnTo>
                <a:lnTo>
                  <a:pt x="19197" y="6653"/>
                </a:lnTo>
                <a:lnTo>
                  <a:pt x="23028" y="13307"/>
                </a:lnTo>
                <a:lnTo>
                  <a:pt x="26871" y="19958"/>
                </a:lnTo>
                <a:lnTo>
                  <a:pt x="30704" y="13307"/>
                </a:lnTo>
                <a:lnTo>
                  <a:pt x="30702" y="13307"/>
                </a:lnTo>
                <a:lnTo>
                  <a:pt x="26871" y="6653"/>
                </a:lnTo>
                <a:lnTo>
                  <a:pt x="23041" y="0"/>
                </a:lnTo>
                <a:close/>
                <a:moveTo>
                  <a:pt x="38391" y="13305"/>
                </a:moveTo>
                <a:lnTo>
                  <a:pt x="38391" y="13320"/>
                </a:lnTo>
                <a:lnTo>
                  <a:pt x="34561" y="19958"/>
                </a:lnTo>
                <a:lnTo>
                  <a:pt x="57587" y="19958"/>
                </a:lnTo>
                <a:lnTo>
                  <a:pt x="57587" y="19945"/>
                </a:lnTo>
                <a:lnTo>
                  <a:pt x="61418" y="13305"/>
                </a:lnTo>
                <a:close/>
                <a:moveTo>
                  <a:pt x="1" y="0"/>
                </a:moveTo>
                <a:lnTo>
                  <a:pt x="1" y="13"/>
                </a:lnTo>
                <a:lnTo>
                  <a:pt x="3832" y="6653"/>
                </a:lnTo>
                <a:lnTo>
                  <a:pt x="3846" y="6653"/>
                </a:lnTo>
                <a:lnTo>
                  <a:pt x="7677" y="13307"/>
                </a:lnTo>
                <a:lnTo>
                  <a:pt x="11521" y="19945"/>
                </a:lnTo>
                <a:lnTo>
                  <a:pt x="11521" y="19958"/>
                </a:lnTo>
                <a:lnTo>
                  <a:pt x="15352" y="26599"/>
                </a:lnTo>
                <a:lnTo>
                  <a:pt x="15352" y="26612"/>
                </a:lnTo>
                <a:lnTo>
                  <a:pt x="19197" y="33250"/>
                </a:lnTo>
                <a:lnTo>
                  <a:pt x="23028" y="26599"/>
                </a:lnTo>
                <a:lnTo>
                  <a:pt x="19197" y="19958"/>
                </a:lnTo>
                <a:lnTo>
                  <a:pt x="15352" y="13307"/>
                </a:lnTo>
                <a:lnTo>
                  <a:pt x="11521" y="6653"/>
                </a:lnTo>
                <a:lnTo>
                  <a:pt x="7677" y="13"/>
                </a:lnTo>
                <a:lnTo>
                  <a:pt x="7677" y="0"/>
                </a:lnTo>
                <a:close/>
                <a:moveTo>
                  <a:pt x="30717" y="26599"/>
                </a:moveTo>
                <a:lnTo>
                  <a:pt x="30717" y="26612"/>
                </a:lnTo>
                <a:lnTo>
                  <a:pt x="26886" y="33250"/>
                </a:lnTo>
                <a:lnTo>
                  <a:pt x="26871" y="33250"/>
                </a:lnTo>
                <a:lnTo>
                  <a:pt x="26871" y="33265"/>
                </a:lnTo>
                <a:lnTo>
                  <a:pt x="23041" y="39903"/>
                </a:lnTo>
                <a:lnTo>
                  <a:pt x="26871" y="46544"/>
                </a:lnTo>
                <a:lnTo>
                  <a:pt x="30702" y="39903"/>
                </a:lnTo>
                <a:lnTo>
                  <a:pt x="30717" y="39903"/>
                </a:lnTo>
                <a:lnTo>
                  <a:pt x="34548" y="33250"/>
                </a:lnTo>
                <a:lnTo>
                  <a:pt x="38391" y="26599"/>
                </a:lnTo>
                <a:close/>
                <a:moveTo>
                  <a:pt x="46068" y="26599"/>
                </a:moveTo>
                <a:lnTo>
                  <a:pt x="46068" y="26612"/>
                </a:lnTo>
                <a:lnTo>
                  <a:pt x="42237" y="33250"/>
                </a:lnTo>
                <a:lnTo>
                  <a:pt x="42222" y="33250"/>
                </a:lnTo>
                <a:lnTo>
                  <a:pt x="38391" y="39903"/>
                </a:lnTo>
                <a:lnTo>
                  <a:pt x="34548" y="46557"/>
                </a:lnTo>
                <a:lnTo>
                  <a:pt x="30715" y="53195"/>
                </a:lnTo>
                <a:lnTo>
                  <a:pt x="34548" y="59849"/>
                </a:lnTo>
                <a:lnTo>
                  <a:pt x="38391" y="53195"/>
                </a:lnTo>
                <a:lnTo>
                  <a:pt x="42222" y="46557"/>
                </a:lnTo>
                <a:lnTo>
                  <a:pt x="46068" y="39903"/>
                </a:lnTo>
                <a:lnTo>
                  <a:pt x="49898" y="33250"/>
                </a:lnTo>
                <a:lnTo>
                  <a:pt x="49911" y="33250"/>
                </a:lnTo>
                <a:lnTo>
                  <a:pt x="53742" y="2659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3"/>
          <p:cNvSpPr/>
          <p:nvPr/>
        </p:nvSpPr>
        <p:spPr>
          <a:xfrm>
            <a:off x="1887175" y="3937125"/>
            <a:ext cx="7256700" cy="6894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369" name="Google Shape;369;p53"/>
          <p:cNvPicPr preferRelativeResize="0"/>
          <p:nvPr/>
        </p:nvPicPr>
        <p:blipFill>
          <a:blip r:embed="rId3">
            <a:alphaModFix/>
          </a:blip>
          <a:stretch>
            <a:fillRect/>
          </a:stretch>
        </p:blipFill>
        <p:spPr>
          <a:xfrm>
            <a:off x="449263" y="3241825"/>
            <a:ext cx="1507675" cy="1507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3" name="Shape 373"/>
        <p:cNvGrpSpPr/>
        <p:nvPr/>
      </p:nvGrpSpPr>
      <p:grpSpPr>
        <a:xfrm>
          <a:off x="0" y="0"/>
          <a:ext cx="0" cy="0"/>
          <a:chOff x="0" y="0"/>
          <a:chExt cx="0" cy="0"/>
        </a:xfrm>
      </p:grpSpPr>
      <p:sp>
        <p:nvSpPr>
          <p:cNvPr id="374" name="Google Shape;374;p54"/>
          <p:cNvSpPr txBox="1"/>
          <p:nvPr>
            <p:ph type="title"/>
          </p:nvPr>
        </p:nvSpPr>
        <p:spPr>
          <a:xfrm>
            <a:off x="720000" y="479500"/>
            <a:ext cx="7704000" cy="48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HEURISTIC EVALUATION SUMMARY</a:t>
            </a:r>
            <a:endParaRPr b="1">
              <a:solidFill>
                <a:srgbClr val="186174"/>
              </a:solidFill>
              <a:latin typeface="Inter"/>
              <a:ea typeface="Inter"/>
              <a:cs typeface="Inter"/>
              <a:sym typeface="Inter"/>
            </a:endParaRPr>
          </a:p>
        </p:txBody>
      </p:sp>
      <p:sp>
        <p:nvSpPr>
          <p:cNvPr id="375" name="Google Shape;375;p54"/>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376" name="Google Shape;376;p54"/>
          <p:cNvSpPr txBox="1"/>
          <p:nvPr>
            <p:ph type="title"/>
          </p:nvPr>
        </p:nvSpPr>
        <p:spPr>
          <a:xfrm>
            <a:off x="273420" y="2912920"/>
            <a:ext cx="1001700" cy="50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3AFBB"/>
                </a:solidFill>
              </a:rPr>
              <a:t>2.13</a:t>
            </a:r>
            <a:r>
              <a:rPr lang="en" sz="2000">
                <a:solidFill>
                  <a:srgbClr val="23AFBB"/>
                </a:solidFill>
              </a:rPr>
              <a:t>%</a:t>
            </a:r>
            <a:endParaRPr sz="2000">
              <a:solidFill>
                <a:srgbClr val="23AFBB"/>
              </a:solidFill>
            </a:endParaRPr>
          </a:p>
        </p:txBody>
      </p:sp>
      <p:grpSp>
        <p:nvGrpSpPr>
          <p:cNvPr id="377" name="Google Shape;377;p54"/>
          <p:cNvGrpSpPr/>
          <p:nvPr/>
        </p:nvGrpSpPr>
        <p:grpSpPr>
          <a:xfrm>
            <a:off x="-1" y="2399086"/>
            <a:ext cx="1520392" cy="1532622"/>
            <a:chOff x="3616362" y="1641317"/>
            <a:chExt cx="1911000" cy="1911000"/>
          </a:xfrm>
        </p:grpSpPr>
        <p:sp>
          <p:nvSpPr>
            <p:cNvPr id="378" name="Google Shape;378;p54"/>
            <p:cNvSpPr/>
            <p:nvPr/>
          </p:nvSpPr>
          <p:spPr>
            <a:xfrm>
              <a:off x="3658500" y="1683399"/>
              <a:ext cx="1827000" cy="1827000"/>
            </a:xfrm>
            <a:prstGeom prst="donut">
              <a:avLst>
                <a:gd fmla="val 19419"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solidFill>
                  <a:srgbClr val="151038"/>
                </a:solidFill>
              </a:endParaRPr>
            </a:p>
          </p:txBody>
        </p:sp>
        <p:sp>
          <p:nvSpPr>
            <p:cNvPr id="379" name="Google Shape;379;p54"/>
            <p:cNvSpPr/>
            <p:nvPr/>
          </p:nvSpPr>
          <p:spPr>
            <a:xfrm flipH="1" rot="10637925">
              <a:off x="3658397" y="1683352"/>
              <a:ext cx="1826930" cy="1826930"/>
            </a:xfrm>
            <a:prstGeom prst="blockArc">
              <a:avLst>
                <a:gd fmla="val 4175477" name="adj1"/>
                <a:gd fmla="val 5272221" name="adj2"/>
                <a:gd fmla="val 19611" name="adj3"/>
              </a:avLst>
            </a:prstGeom>
            <a:gradFill>
              <a:gsLst>
                <a:gs pos="0">
                  <a:srgbClr val="EDEBE5"/>
                </a:gs>
                <a:gs pos="0">
                  <a:srgbClr val="FFC198"/>
                </a:gs>
                <a:gs pos="100000">
                  <a:srgbClr val="23AFBB"/>
                </a:gs>
              </a:gsLst>
              <a:lin ang="2700006" scaled="0"/>
            </a:gra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p>
          </p:txBody>
        </p:sp>
      </p:grpSp>
      <p:sp>
        <p:nvSpPr>
          <p:cNvPr id="380" name="Google Shape;380;p54"/>
          <p:cNvSpPr txBox="1"/>
          <p:nvPr/>
        </p:nvSpPr>
        <p:spPr>
          <a:xfrm>
            <a:off x="292900" y="1705250"/>
            <a:ext cx="9273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186174"/>
                </a:solidFill>
                <a:latin typeface="Roboto"/>
                <a:ea typeface="Roboto"/>
                <a:cs typeface="Roboto"/>
                <a:sym typeface="Roboto"/>
              </a:rPr>
              <a:t>Sev 0: 1 		</a:t>
            </a:r>
            <a:r>
              <a:rPr lang="en" sz="2200">
                <a:solidFill>
                  <a:srgbClr val="186174"/>
                </a:solidFill>
                <a:latin typeface="Roboto"/>
                <a:ea typeface="Roboto"/>
                <a:cs typeface="Roboto"/>
                <a:sym typeface="Roboto"/>
              </a:rPr>
              <a:t>Sev 1: 12 		Sev 2: 18 		Sev 3: 13  		Sev 4: 3</a:t>
            </a:r>
            <a:endParaRPr sz="2200">
              <a:solidFill>
                <a:srgbClr val="186174"/>
              </a:solidFill>
            </a:endParaRPr>
          </a:p>
        </p:txBody>
      </p:sp>
      <p:sp>
        <p:nvSpPr>
          <p:cNvPr id="381" name="Google Shape;381;p54"/>
          <p:cNvSpPr txBox="1"/>
          <p:nvPr>
            <p:ph type="title"/>
          </p:nvPr>
        </p:nvSpPr>
        <p:spPr>
          <a:xfrm>
            <a:off x="2064412" y="2912925"/>
            <a:ext cx="1121700" cy="50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3AFBB"/>
                </a:solidFill>
              </a:rPr>
              <a:t>2</a:t>
            </a:r>
            <a:r>
              <a:rPr lang="en" sz="2000">
                <a:solidFill>
                  <a:srgbClr val="23AFBB"/>
                </a:solidFill>
              </a:rPr>
              <a:t>5.5%</a:t>
            </a:r>
            <a:endParaRPr sz="2000">
              <a:solidFill>
                <a:srgbClr val="23AFBB"/>
              </a:solidFill>
            </a:endParaRPr>
          </a:p>
        </p:txBody>
      </p:sp>
      <p:grpSp>
        <p:nvGrpSpPr>
          <p:cNvPr id="382" name="Google Shape;382;p54"/>
          <p:cNvGrpSpPr/>
          <p:nvPr/>
        </p:nvGrpSpPr>
        <p:grpSpPr>
          <a:xfrm>
            <a:off x="1891483" y="2399086"/>
            <a:ext cx="1520392" cy="1532622"/>
            <a:chOff x="3616362" y="1641317"/>
            <a:chExt cx="1911000" cy="1911000"/>
          </a:xfrm>
        </p:grpSpPr>
        <p:sp>
          <p:nvSpPr>
            <p:cNvPr id="383" name="Google Shape;383;p54"/>
            <p:cNvSpPr/>
            <p:nvPr/>
          </p:nvSpPr>
          <p:spPr>
            <a:xfrm>
              <a:off x="3658500" y="1683399"/>
              <a:ext cx="1827000" cy="1827000"/>
            </a:xfrm>
            <a:prstGeom prst="donut">
              <a:avLst>
                <a:gd fmla="val 19419"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solidFill>
                  <a:srgbClr val="151038"/>
                </a:solidFill>
              </a:endParaRPr>
            </a:p>
          </p:txBody>
        </p:sp>
        <p:sp>
          <p:nvSpPr>
            <p:cNvPr id="384" name="Google Shape;384;p54"/>
            <p:cNvSpPr/>
            <p:nvPr/>
          </p:nvSpPr>
          <p:spPr>
            <a:xfrm flipH="1" rot="10637925">
              <a:off x="3658397" y="1683352"/>
              <a:ext cx="1826930" cy="1826930"/>
            </a:xfrm>
            <a:prstGeom prst="blockArc">
              <a:avLst>
                <a:gd fmla="val 20777638" name="adj1"/>
                <a:gd fmla="val 5272221" name="adj2"/>
                <a:gd fmla="val 19611" name="adj3"/>
              </a:avLst>
            </a:prstGeom>
            <a:gradFill>
              <a:gsLst>
                <a:gs pos="0">
                  <a:srgbClr val="EDEBE5"/>
                </a:gs>
                <a:gs pos="0">
                  <a:srgbClr val="FFC198"/>
                </a:gs>
                <a:gs pos="100000">
                  <a:srgbClr val="23AFBB"/>
                </a:gs>
              </a:gsLst>
              <a:lin ang="2700006" scaled="0"/>
            </a:gra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p>
          </p:txBody>
        </p:sp>
      </p:grpSp>
      <p:sp>
        <p:nvSpPr>
          <p:cNvPr id="385" name="Google Shape;385;p54"/>
          <p:cNvSpPr txBox="1"/>
          <p:nvPr>
            <p:ph type="title"/>
          </p:nvPr>
        </p:nvSpPr>
        <p:spPr>
          <a:xfrm>
            <a:off x="4028216" y="2912932"/>
            <a:ext cx="1001700" cy="50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3AFBB"/>
                </a:solidFill>
              </a:rPr>
              <a:t>38.3</a:t>
            </a:r>
            <a:r>
              <a:rPr lang="en" sz="2000">
                <a:solidFill>
                  <a:srgbClr val="23AFBB"/>
                </a:solidFill>
              </a:rPr>
              <a:t>%</a:t>
            </a:r>
            <a:endParaRPr sz="2000">
              <a:solidFill>
                <a:srgbClr val="23AFBB"/>
              </a:solidFill>
            </a:endParaRPr>
          </a:p>
        </p:txBody>
      </p:sp>
      <p:grpSp>
        <p:nvGrpSpPr>
          <p:cNvPr id="386" name="Google Shape;386;p54"/>
          <p:cNvGrpSpPr/>
          <p:nvPr/>
        </p:nvGrpSpPr>
        <p:grpSpPr>
          <a:xfrm>
            <a:off x="3735320" y="2399086"/>
            <a:ext cx="1520392" cy="1532622"/>
            <a:chOff x="3616362" y="1641317"/>
            <a:chExt cx="1911000" cy="1911000"/>
          </a:xfrm>
        </p:grpSpPr>
        <p:sp>
          <p:nvSpPr>
            <p:cNvPr id="387" name="Google Shape;387;p54"/>
            <p:cNvSpPr/>
            <p:nvPr/>
          </p:nvSpPr>
          <p:spPr>
            <a:xfrm>
              <a:off x="3658500" y="1683399"/>
              <a:ext cx="1827000" cy="1827000"/>
            </a:xfrm>
            <a:prstGeom prst="donut">
              <a:avLst>
                <a:gd fmla="val 19419"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solidFill>
                  <a:srgbClr val="151038"/>
                </a:solidFill>
              </a:endParaRPr>
            </a:p>
          </p:txBody>
        </p:sp>
        <p:sp>
          <p:nvSpPr>
            <p:cNvPr id="388" name="Google Shape;388;p54"/>
            <p:cNvSpPr/>
            <p:nvPr/>
          </p:nvSpPr>
          <p:spPr>
            <a:xfrm flipH="1" rot="10637925">
              <a:off x="3658397" y="1683352"/>
              <a:ext cx="1826930" cy="1826930"/>
            </a:xfrm>
            <a:prstGeom prst="blockArc">
              <a:avLst>
                <a:gd fmla="val 19098758" name="adj1"/>
                <a:gd fmla="val 5272221" name="adj2"/>
                <a:gd fmla="val 19611" name="adj3"/>
              </a:avLst>
            </a:prstGeom>
            <a:gradFill>
              <a:gsLst>
                <a:gs pos="0">
                  <a:srgbClr val="EDEBE5"/>
                </a:gs>
                <a:gs pos="0">
                  <a:srgbClr val="FFC198"/>
                </a:gs>
                <a:gs pos="100000">
                  <a:srgbClr val="23AFBB"/>
                </a:gs>
              </a:gsLst>
              <a:lin ang="2700006" scaled="0"/>
            </a:gra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p>
          </p:txBody>
        </p:sp>
      </p:grpSp>
      <p:sp>
        <p:nvSpPr>
          <p:cNvPr id="389" name="Google Shape;389;p54"/>
          <p:cNvSpPr txBox="1"/>
          <p:nvPr>
            <p:ph type="title"/>
          </p:nvPr>
        </p:nvSpPr>
        <p:spPr>
          <a:xfrm>
            <a:off x="5939200" y="2822409"/>
            <a:ext cx="1001700" cy="50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3AFBB"/>
                </a:solidFill>
              </a:rPr>
              <a:t>27.6</a:t>
            </a:r>
            <a:r>
              <a:rPr lang="en" sz="2000">
                <a:solidFill>
                  <a:srgbClr val="23AFBB"/>
                </a:solidFill>
              </a:rPr>
              <a:t>%</a:t>
            </a:r>
            <a:endParaRPr sz="2000">
              <a:solidFill>
                <a:srgbClr val="23AFBB"/>
              </a:solidFill>
            </a:endParaRPr>
          </a:p>
        </p:txBody>
      </p:sp>
      <p:grpSp>
        <p:nvGrpSpPr>
          <p:cNvPr id="390" name="Google Shape;390;p54"/>
          <p:cNvGrpSpPr/>
          <p:nvPr/>
        </p:nvGrpSpPr>
        <p:grpSpPr>
          <a:xfrm>
            <a:off x="5646304" y="2308563"/>
            <a:ext cx="1520392" cy="1532622"/>
            <a:chOff x="3616362" y="1641317"/>
            <a:chExt cx="1911000" cy="1911000"/>
          </a:xfrm>
        </p:grpSpPr>
        <p:sp>
          <p:nvSpPr>
            <p:cNvPr id="391" name="Google Shape;391;p54"/>
            <p:cNvSpPr/>
            <p:nvPr/>
          </p:nvSpPr>
          <p:spPr>
            <a:xfrm>
              <a:off x="3658500" y="1683399"/>
              <a:ext cx="1827000" cy="1827000"/>
            </a:xfrm>
            <a:prstGeom prst="donut">
              <a:avLst>
                <a:gd fmla="val 19419"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solidFill>
                  <a:srgbClr val="151038"/>
                </a:solidFill>
              </a:endParaRPr>
            </a:p>
          </p:txBody>
        </p:sp>
        <p:sp>
          <p:nvSpPr>
            <p:cNvPr id="392" name="Google Shape;392;p54"/>
            <p:cNvSpPr/>
            <p:nvPr/>
          </p:nvSpPr>
          <p:spPr>
            <a:xfrm flipH="1" rot="10637925">
              <a:off x="3658397" y="1683352"/>
              <a:ext cx="1826930" cy="1826930"/>
            </a:xfrm>
            <a:prstGeom prst="blockArc">
              <a:avLst>
                <a:gd fmla="val 20407150" name="adj1"/>
                <a:gd fmla="val 5272221" name="adj2"/>
                <a:gd fmla="val 19611" name="adj3"/>
              </a:avLst>
            </a:prstGeom>
            <a:gradFill>
              <a:gsLst>
                <a:gs pos="0">
                  <a:srgbClr val="EDEBE5"/>
                </a:gs>
                <a:gs pos="0">
                  <a:srgbClr val="FFC198"/>
                </a:gs>
                <a:gs pos="100000">
                  <a:srgbClr val="23AFBB"/>
                </a:gs>
              </a:gsLst>
              <a:lin ang="2700006" scaled="0"/>
            </a:gra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p>
          </p:txBody>
        </p:sp>
      </p:grpSp>
      <p:sp>
        <p:nvSpPr>
          <p:cNvPr id="393" name="Google Shape;393;p54"/>
          <p:cNvSpPr txBox="1"/>
          <p:nvPr>
            <p:ph type="title"/>
          </p:nvPr>
        </p:nvSpPr>
        <p:spPr>
          <a:xfrm>
            <a:off x="7668291" y="2822409"/>
            <a:ext cx="1001700" cy="50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3AFBB"/>
                </a:solidFill>
              </a:rPr>
              <a:t>6.38</a:t>
            </a:r>
            <a:r>
              <a:rPr lang="en" sz="2000">
                <a:solidFill>
                  <a:srgbClr val="23AFBB"/>
                </a:solidFill>
              </a:rPr>
              <a:t>%</a:t>
            </a:r>
            <a:endParaRPr sz="2000">
              <a:solidFill>
                <a:srgbClr val="23AFBB"/>
              </a:solidFill>
            </a:endParaRPr>
          </a:p>
        </p:txBody>
      </p:sp>
      <p:grpSp>
        <p:nvGrpSpPr>
          <p:cNvPr id="394" name="Google Shape;394;p54"/>
          <p:cNvGrpSpPr/>
          <p:nvPr/>
        </p:nvGrpSpPr>
        <p:grpSpPr>
          <a:xfrm>
            <a:off x="7375395" y="2308563"/>
            <a:ext cx="1520392" cy="1532622"/>
            <a:chOff x="3616362" y="1641317"/>
            <a:chExt cx="1911000" cy="1911000"/>
          </a:xfrm>
        </p:grpSpPr>
        <p:sp>
          <p:nvSpPr>
            <p:cNvPr id="395" name="Google Shape;395;p54"/>
            <p:cNvSpPr/>
            <p:nvPr/>
          </p:nvSpPr>
          <p:spPr>
            <a:xfrm>
              <a:off x="3658500" y="1683399"/>
              <a:ext cx="1827000" cy="1827000"/>
            </a:xfrm>
            <a:prstGeom prst="donut">
              <a:avLst>
                <a:gd fmla="val 19419"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solidFill>
                  <a:srgbClr val="151038"/>
                </a:solidFill>
              </a:endParaRPr>
            </a:p>
          </p:txBody>
        </p:sp>
        <p:sp>
          <p:nvSpPr>
            <p:cNvPr id="396" name="Google Shape;396;p54"/>
            <p:cNvSpPr/>
            <p:nvPr/>
          </p:nvSpPr>
          <p:spPr>
            <a:xfrm flipH="1" rot="10637925">
              <a:off x="3658397" y="1683352"/>
              <a:ext cx="1826930" cy="1826930"/>
            </a:xfrm>
            <a:prstGeom prst="blockArc">
              <a:avLst>
                <a:gd fmla="val 3412533" name="adj1"/>
                <a:gd fmla="val 5272221" name="adj2"/>
                <a:gd fmla="val 19611" name="adj3"/>
              </a:avLst>
            </a:prstGeom>
            <a:gradFill>
              <a:gsLst>
                <a:gs pos="0">
                  <a:srgbClr val="EDEBE5"/>
                </a:gs>
                <a:gs pos="0">
                  <a:srgbClr val="FFC198"/>
                </a:gs>
                <a:gs pos="100000">
                  <a:srgbClr val="23AFBB"/>
                </a:gs>
              </a:gsLst>
              <a:lin ang="2700006" scaled="0"/>
            </a:gra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
            </a:p>
          </p:txBody>
        </p:sp>
      </p:grpSp>
      <p:sp>
        <p:nvSpPr>
          <p:cNvPr id="397" name="Google Shape;397;p54"/>
          <p:cNvSpPr txBox="1"/>
          <p:nvPr/>
        </p:nvSpPr>
        <p:spPr>
          <a:xfrm>
            <a:off x="1666950" y="3795200"/>
            <a:ext cx="58287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rgbClr val="186174"/>
                </a:solidFill>
                <a:latin typeface="Roboto"/>
                <a:ea typeface="Roboto"/>
                <a:cs typeface="Roboto"/>
                <a:sym typeface="Roboto"/>
              </a:rPr>
              <a:t>Most violated heuristics: </a:t>
            </a:r>
            <a:r>
              <a:rPr lang="en" sz="2200">
                <a:solidFill>
                  <a:srgbClr val="186174"/>
                </a:solidFill>
                <a:latin typeface="Roboto"/>
                <a:ea typeface="Roboto"/>
                <a:cs typeface="Roboto"/>
                <a:sym typeface="Roboto"/>
              </a:rPr>
              <a:t>consistency</a:t>
            </a:r>
            <a:r>
              <a:rPr lang="en" sz="2200">
                <a:solidFill>
                  <a:srgbClr val="186174"/>
                </a:solidFill>
                <a:latin typeface="Roboto"/>
                <a:ea typeface="Roboto"/>
                <a:cs typeface="Roboto"/>
                <a:sym typeface="Roboto"/>
              </a:rPr>
              <a:t> &amp; standards (H4) and accessibility (H11)</a:t>
            </a:r>
            <a:r>
              <a:rPr lang="en" sz="2200">
                <a:solidFill>
                  <a:srgbClr val="186174"/>
                </a:solidFill>
                <a:latin typeface="Roboto"/>
                <a:ea typeface="Roboto"/>
                <a:cs typeface="Roboto"/>
                <a:sym typeface="Roboto"/>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1" name="Shape 401"/>
        <p:cNvGrpSpPr/>
        <p:nvPr/>
      </p:nvGrpSpPr>
      <p:grpSpPr>
        <a:xfrm>
          <a:off x="0" y="0"/>
          <a:ext cx="0" cy="0"/>
          <a:chOff x="0" y="0"/>
          <a:chExt cx="0" cy="0"/>
        </a:xfrm>
      </p:grpSpPr>
      <p:sp>
        <p:nvSpPr>
          <p:cNvPr id="402" name="Google Shape;402;p55"/>
          <p:cNvSpPr txBox="1"/>
          <p:nvPr>
            <p:ph type="title"/>
          </p:nvPr>
        </p:nvSpPr>
        <p:spPr>
          <a:xfrm>
            <a:off x="720000" y="479500"/>
            <a:ext cx="7704000" cy="48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HEURISTIC </a:t>
            </a:r>
            <a:r>
              <a:rPr b="1" lang="en">
                <a:solidFill>
                  <a:srgbClr val="186174"/>
                </a:solidFill>
                <a:latin typeface="Inter"/>
                <a:ea typeface="Inter"/>
                <a:cs typeface="Inter"/>
                <a:sym typeface="Inter"/>
              </a:rPr>
              <a:t>EVALUATION SUMMARY</a:t>
            </a:r>
            <a:endParaRPr b="1">
              <a:solidFill>
                <a:srgbClr val="186174"/>
              </a:solidFill>
              <a:latin typeface="Inter"/>
              <a:ea typeface="Inter"/>
              <a:cs typeface="Inter"/>
              <a:sym typeface="Inter"/>
            </a:endParaRPr>
          </a:p>
        </p:txBody>
      </p:sp>
      <p:sp>
        <p:nvSpPr>
          <p:cNvPr id="403" name="Google Shape;403;p55"/>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404" name="Google Shape;404;p55"/>
          <p:cNvSpPr txBox="1"/>
          <p:nvPr>
            <p:ph idx="4294967295" type="title"/>
          </p:nvPr>
        </p:nvSpPr>
        <p:spPr>
          <a:xfrm>
            <a:off x="6603413" y="3499295"/>
            <a:ext cx="1192500" cy="59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a:t>
            </a:r>
            <a:endParaRPr/>
          </a:p>
        </p:txBody>
      </p:sp>
      <p:sp>
        <p:nvSpPr>
          <p:cNvPr id="405" name="Google Shape;405;p55"/>
          <p:cNvSpPr txBox="1"/>
          <p:nvPr/>
        </p:nvSpPr>
        <p:spPr>
          <a:xfrm>
            <a:off x="598650" y="1189475"/>
            <a:ext cx="7965300" cy="40635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186174"/>
              </a:buClr>
              <a:buSzPts val="1800"/>
              <a:buFont typeface="Inter"/>
              <a:buChar char="●"/>
            </a:pPr>
            <a:r>
              <a:rPr lang="en" sz="1800">
                <a:solidFill>
                  <a:srgbClr val="186174"/>
                </a:solidFill>
                <a:latin typeface="Inter"/>
                <a:ea typeface="Inter"/>
                <a:cs typeface="Inter"/>
                <a:sym typeface="Inter"/>
              </a:rPr>
              <a:t>Enhance </a:t>
            </a:r>
            <a:r>
              <a:rPr b="1" lang="en" sz="1800">
                <a:solidFill>
                  <a:srgbClr val="186174"/>
                </a:solidFill>
                <a:latin typeface="Inter"/>
                <a:ea typeface="Inter"/>
                <a:cs typeface="Inter"/>
                <a:sym typeface="Inter"/>
              </a:rPr>
              <a:t>error prevention</a:t>
            </a:r>
            <a:r>
              <a:rPr lang="en" sz="1800">
                <a:solidFill>
                  <a:srgbClr val="186174"/>
                </a:solidFill>
                <a:latin typeface="Inter"/>
                <a:ea typeface="Inter"/>
                <a:cs typeface="Inter"/>
                <a:sym typeface="Inter"/>
              </a:rPr>
              <a:t> mechanisms, especially in viewing and managing sent content.</a:t>
            </a:r>
            <a:endParaRPr sz="1800">
              <a:solidFill>
                <a:srgbClr val="186174"/>
              </a:solidFill>
              <a:latin typeface="Inter"/>
              <a:ea typeface="Inter"/>
              <a:cs typeface="Inter"/>
              <a:sym typeface="Inter"/>
            </a:endParaRPr>
          </a:p>
          <a:p>
            <a:pPr indent="0" lvl="0" marL="457200" rtl="0" algn="l">
              <a:spcBef>
                <a:spcPts val="0"/>
              </a:spcBef>
              <a:spcAft>
                <a:spcPts val="0"/>
              </a:spcAft>
              <a:buNone/>
            </a:pPr>
            <a:r>
              <a:t/>
            </a:r>
            <a:endParaRPr sz="1800">
              <a:solidFill>
                <a:srgbClr val="186174"/>
              </a:solidFill>
              <a:latin typeface="Inter"/>
              <a:ea typeface="Inter"/>
              <a:cs typeface="Inter"/>
              <a:sym typeface="Inter"/>
            </a:endParaRPr>
          </a:p>
          <a:p>
            <a:pPr indent="-342900" lvl="0" marL="457200" rtl="0" algn="l">
              <a:spcBef>
                <a:spcPts val="0"/>
              </a:spcBef>
              <a:spcAft>
                <a:spcPts val="0"/>
              </a:spcAft>
              <a:buClr>
                <a:srgbClr val="186174"/>
              </a:buClr>
              <a:buSzPts val="1800"/>
              <a:buFont typeface="Inter"/>
              <a:buChar char="●"/>
            </a:pPr>
            <a:r>
              <a:rPr lang="en" sz="1800">
                <a:solidFill>
                  <a:srgbClr val="186174"/>
                </a:solidFill>
                <a:latin typeface="Inter"/>
                <a:ea typeface="Inter"/>
                <a:cs typeface="Inter"/>
                <a:sym typeface="Inter"/>
              </a:rPr>
              <a:t>Improve </a:t>
            </a:r>
            <a:r>
              <a:rPr b="1" lang="en" sz="1800">
                <a:solidFill>
                  <a:srgbClr val="186174"/>
                </a:solidFill>
                <a:latin typeface="Inter"/>
                <a:ea typeface="Inter"/>
                <a:cs typeface="Inter"/>
                <a:sym typeface="Inter"/>
              </a:rPr>
              <a:t>visibility of system status</a:t>
            </a:r>
            <a:r>
              <a:rPr lang="en" sz="1800">
                <a:solidFill>
                  <a:srgbClr val="186174"/>
                </a:solidFill>
                <a:latin typeface="Inter"/>
                <a:ea typeface="Inter"/>
                <a:cs typeface="Inter"/>
                <a:sym typeface="Inter"/>
              </a:rPr>
              <a:t>, particularly in indicating active screens and navigation. </a:t>
            </a:r>
            <a:endParaRPr sz="1800">
              <a:solidFill>
                <a:srgbClr val="186174"/>
              </a:solidFill>
              <a:latin typeface="Inter"/>
              <a:ea typeface="Inter"/>
              <a:cs typeface="Inter"/>
              <a:sym typeface="Inter"/>
            </a:endParaRPr>
          </a:p>
          <a:p>
            <a:pPr indent="0" lvl="0" marL="0" rtl="0" algn="l">
              <a:spcBef>
                <a:spcPts val="0"/>
              </a:spcBef>
              <a:spcAft>
                <a:spcPts val="0"/>
              </a:spcAft>
              <a:buNone/>
            </a:pPr>
            <a:r>
              <a:t/>
            </a:r>
            <a:endParaRPr sz="1800">
              <a:solidFill>
                <a:srgbClr val="186174"/>
              </a:solidFill>
              <a:latin typeface="Inter"/>
              <a:ea typeface="Inter"/>
              <a:cs typeface="Inter"/>
              <a:sym typeface="Inter"/>
            </a:endParaRPr>
          </a:p>
          <a:p>
            <a:pPr indent="-342900" lvl="0" marL="457200" rtl="0" algn="l">
              <a:spcBef>
                <a:spcPts val="0"/>
              </a:spcBef>
              <a:spcAft>
                <a:spcPts val="0"/>
              </a:spcAft>
              <a:buClr>
                <a:srgbClr val="186174"/>
              </a:buClr>
              <a:buSzPts val="1800"/>
              <a:buFont typeface="Inter"/>
              <a:buChar char="●"/>
            </a:pPr>
            <a:r>
              <a:rPr lang="en" sz="1800">
                <a:solidFill>
                  <a:srgbClr val="186174"/>
                </a:solidFill>
                <a:latin typeface="Inter"/>
                <a:ea typeface="Inter"/>
                <a:cs typeface="Inter"/>
                <a:sym typeface="Inter"/>
              </a:rPr>
              <a:t>Prioritize </a:t>
            </a:r>
            <a:r>
              <a:rPr b="1" lang="en" sz="1800">
                <a:solidFill>
                  <a:srgbClr val="186174"/>
                </a:solidFill>
                <a:latin typeface="Inter"/>
                <a:ea typeface="Inter"/>
                <a:cs typeface="Inter"/>
                <a:sym typeface="Inter"/>
              </a:rPr>
              <a:t>accessibility</a:t>
            </a:r>
            <a:r>
              <a:rPr lang="en" sz="1800">
                <a:solidFill>
                  <a:srgbClr val="186174"/>
                </a:solidFill>
                <a:latin typeface="Inter"/>
                <a:ea typeface="Inter"/>
                <a:cs typeface="Inter"/>
                <a:sym typeface="Inter"/>
              </a:rPr>
              <a:t> concerns, including text legibility and providing alternative input methods. </a:t>
            </a:r>
            <a:endParaRPr sz="1800">
              <a:solidFill>
                <a:srgbClr val="186174"/>
              </a:solidFill>
              <a:latin typeface="Inter"/>
              <a:ea typeface="Inter"/>
              <a:cs typeface="Inter"/>
              <a:sym typeface="Inter"/>
            </a:endParaRPr>
          </a:p>
          <a:p>
            <a:pPr indent="0" lvl="0" marL="0" rtl="0" algn="l">
              <a:spcBef>
                <a:spcPts val="0"/>
              </a:spcBef>
              <a:spcAft>
                <a:spcPts val="0"/>
              </a:spcAft>
              <a:buNone/>
            </a:pPr>
            <a:r>
              <a:t/>
            </a:r>
            <a:endParaRPr sz="1800">
              <a:solidFill>
                <a:srgbClr val="186174"/>
              </a:solidFill>
              <a:latin typeface="Inter"/>
              <a:ea typeface="Inter"/>
              <a:cs typeface="Inter"/>
              <a:sym typeface="Inter"/>
            </a:endParaRPr>
          </a:p>
          <a:p>
            <a:pPr indent="-342900" lvl="0" marL="457200" rtl="0" algn="l">
              <a:spcBef>
                <a:spcPts val="0"/>
              </a:spcBef>
              <a:spcAft>
                <a:spcPts val="0"/>
              </a:spcAft>
              <a:buClr>
                <a:srgbClr val="186174"/>
              </a:buClr>
              <a:buSzPts val="1800"/>
              <a:buFont typeface="Inter"/>
              <a:buChar char="●"/>
            </a:pPr>
            <a:r>
              <a:rPr lang="en" sz="1800">
                <a:solidFill>
                  <a:srgbClr val="186174"/>
                </a:solidFill>
                <a:latin typeface="Inter"/>
                <a:ea typeface="Inter"/>
                <a:cs typeface="Inter"/>
                <a:sym typeface="Inter"/>
              </a:rPr>
              <a:t>Enhance the </a:t>
            </a:r>
            <a:r>
              <a:rPr b="1" lang="en" sz="1800">
                <a:solidFill>
                  <a:srgbClr val="186174"/>
                </a:solidFill>
                <a:latin typeface="Inter"/>
                <a:ea typeface="Inter"/>
                <a:cs typeface="Inter"/>
                <a:sym typeface="Inter"/>
              </a:rPr>
              <a:t>value alignment and inclusion</a:t>
            </a:r>
            <a:r>
              <a:rPr lang="en" sz="1800">
                <a:solidFill>
                  <a:srgbClr val="186174"/>
                </a:solidFill>
                <a:latin typeface="Inter"/>
                <a:ea typeface="Inter"/>
                <a:cs typeface="Inter"/>
                <a:sym typeface="Inter"/>
              </a:rPr>
              <a:t> by allowing users to edit their media for authenticity.</a:t>
            </a:r>
            <a:endParaRPr sz="1800">
              <a:solidFill>
                <a:srgbClr val="186174"/>
              </a:solidFill>
              <a:latin typeface="Inter"/>
              <a:ea typeface="Inter"/>
              <a:cs typeface="Inter"/>
              <a:sym typeface="Inter"/>
            </a:endParaRPr>
          </a:p>
          <a:p>
            <a:pPr indent="0" lvl="0" marL="457200" rtl="0" algn="l">
              <a:spcBef>
                <a:spcPts val="0"/>
              </a:spcBef>
              <a:spcAft>
                <a:spcPts val="0"/>
              </a:spcAft>
              <a:buNone/>
            </a:pPr>
            <a:r>
              <a:t/>
            </a:r>
            <a:endParaRPr sz="1800">
              <a:solidFill>
                <a:srgbClr val="186174"/>
              </a:solidFill>
              <a:latin typeface="Inter"/>
              <a:ea typeface="Inter"/>
              <a:cs typeface="Inter"/>
              <a:sym typeface="Inter"/>
            </a:endParaRPr>
          </a:p>
          <a:p>
            <a:pPr indent="-342900" lvl="0" marL="457200" rtl="0" algn="l">
              <a:spcBef>
                <a:spcPts val="0"/>
              </a:spcBef>
              <a:spcAft>
                <a:spcPts val="0"/>
              </a:spcAft>
              <a:buClr>
                <a:srgbClr val="186174"/>
              </a:buClr>
              <a:buSzPts val="1800"/>
              <a:buFont typeface="Inter"/>
              <a:buChar char="●"/>
            </a:pPr>
            <a:r>
              <a:rPr b="1" lang="en" sz="1800">
                <a:solidFill>
                  <a:srgbClr val="186174"/>
                </a:solidFill>
                <a:latin typeface="Inter"/>
                <a:ea typeface="Inter"/>
                <a:cs typeface="Inter"/>
                <a:sym typeface="Inter"/>
              </a:rPr>
              <a:t>Efficiency</a:t>
            </a:r>
            <a:r>
              <a:rPr lang="en" sz="1800">
                <a:solidFill>
                  <a:srgbClr val="186174"/>
                </a:solidFill>
                <a:latin typeface="Inter"/>
                <a:ea typeface="Inter"/>
                <a:cs typeface="Inter"/>
                <a:sym typeface="Inter"/>
              </a:rPr>
              <a:t> in features, e.g. time and recipient selection</a:t>
            </a:r>
            <a:endParaRPr sz="1800">
              <a:solidFill>
                <a:srgbClr val="186174"/>
              </a:solidFill>
              <a:latin typeface="Inter"/>
              <a:ea typeface="Inter"/>
              <a:cs typeface="Inter"/>
              <a:sym typeface="Inter"/>
            </a:endParaRPr>
          </a:p>
          <a:p>
            <a:pPr indent="0" lvl="0" marL="0" rtl="0" algn="l">
              <a:spcBef>
                <a:spcPts val="0"/>
              </a:spcBef>
              <a:spcAft>
                <a:spcPts val="0"/>
              </a:spcAft>
              <a:buNone/>
            </a:pPr>
            <a:r>
              <a:t/>
            </a:r>
            <a:endParaRPr sz="1800">
              <a:solidFill>
                <a:srgbClr val="186174"/>
              </a:solidFill>
              <a:latin typeface="Inter"/>
              <a:ea typeface="Inter"/>
              <a:cs typeface="Inter"/>
              <a:sym typeface="Int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9" name="Shape 409"/>
        <p:cNvGrpSpPr/>
        <p:nvPr/>
      </p:nvGrpSpPr>
      <p:grpSpPr>
        <a:xfrm>
          <a:off x="0" y="0"/>
          <a:ext cx="0" cy="0"/>
          <a:chOff x="0" y="0"/>
          <a:chExt cx="0" cy="0"/>
        </a:xfrm>
      </p:grpSpPr>
      <p:sp>
        <p:nvSpPr>
          <p:cNvPr id="410" name="Google Shape;410;p56"/>
          <p:cNvSpPr txBox="1"/>
          <p:nvPr>
            <p:ph type="title"/>
          </p:nvPr>
        </p:nvSpPr>
        <p:spPr>
          <a:xfrm>
            <a:off x="720000" y="479500"/>
            <a:ext cx="7704000" cy="91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SELECT LEVEL 3 AND 4 VIOLATIONS</a:t>
            </a:r>
            <a:endParaRPr b="1">
              <a:solidFill>
                <a:srgbClr val="186174"/>
              </a:solidFill>
              <a:latin typeface="Inter"/>
              <a:ea typeface="Inter"/>
              <a:cs typeface="Inter"/>
              <a:sym typeface="Inter"/>
            </a:endParaRPr>
          </a:p>
          <a:p>
            <a:pPr indent="0" lvl="0" marL="0" rtl="0" algn="ctr">
              <a:spcBef>
                <a:spcPts val="0"/>
              </a:spcBef>
              <a:spcAft>
                <a:spcPts val="0"/>
              </a:spcAft>
              <a:buNone/>
            </a:pPr>
            <a:r>
              <a:t/>
            </a:r>
            <a:endParaRPr b="1">
              <a:solidFill>
                <a:srgbClr val="186174"/>
              </a:solidFill>
              <a:latin typeface="Inter"/>
              <a:ea typeface="Inter"/>
              <a:cs typeface="Inter"/>
              <a:sym typeface="Inter"/>
            </a:endParaRPr>
          </a:p>
        </p:txBody>
      </p:sp>
      <p:sp>
        <p:nvSpPr>
          <p:cNvPr id="411" name="Google Shape;411;p56"/>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412" name="Google Shape;412;p56"/>
          <p:cNvSpPr txBox="1"/>
          <p:nvPr/>
        </p:nvSpPr>
        <p:spPr>
          <a:xfrm>
            <a:off x="619800" y="1245550"/>
            <a:ext cx="8127000" cy="3438600"/>
          </a:xfrm>
          <a:prstGeom prst="rect">
            <a:avLst/>
          </a:prstGeom>
          <a:noFill/>
          <a:ln>
            <a:noFill/>
          </a:ln>
        </p:spPr>
        <p:txBody>
          <a:bodyPr anchorCtr="0" anchor="t" bIns="91425" lIns="91425" spcFirstLastPara="1" rIns="91425" wrap="square" tIns="91425">
            <a:noAutofit/>
          </a:bodyPr>
          <a:lstStyle/>
          <a:p>
            <a:pPr indent="0" lvl="0" marL="0" rtl="0" algn="l">
              <a:lnSpc>
                <a:spcPct val="160000"/>
              </a:lnSpc>
              <a:spcBef>
                <a:spcPts val="0"/>
              </a:spcBef>
              <a:spcAft>
                <a:spcPts val="0"/>
              </a:spcAft>
              <a:buNone/>
            </a:pPr>
            <a:r>
              <a:rPr b="1" lang="en">
                <a:solidFill>
                  <a:srgbClr val="186174"/>
                </a:solidFill>
                <a:latin typeface="Inter"/>
                <a:ea typeface="Inter"/>
                <a:cs typeface="Inter"/>
                <a:sym typeface="Inter"/>
              </a:rPr>
              <a:t>H1: Visibility of System Status</a:t>
            </a:r>
            <a:endParaRPr b="1">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a:solidFill>
                  <a:srgbClr val="186174"/>
                </a:solidFill>
                <a:latin typeface="Inter"/>
                <a:ea typeface="Inter"/>
                <a:cs typeface="Inter"/>
                <a:sym typeface="Inter"/>
              </a:rPr>
              <a:t>Severity 3: Navbar does not visually indicate which screen is focused/active– Lack of visual cues can make users feel lost and uncertain about their current location.</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b="1" lang="en">
                <a:solidFill>
                  <a:srgbClr val="186174"/>
                </a:solidFill>
                <a:latin typeface="Inter"/>
                <a:ea typeface="Inter"/>
                <a:cs typeface="Inter"/>
                <a:sym typeface="Inter"/>
              </a:rPr>
              <a:t>H7: Flexibility and Efficiency of Use Description: </a:t>
            </a:r>
            <a:endParaRPr b="1">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a:solidFill>
                  <a:srgbClr val="186174"/>
                </a:solidFill>
                <a:latin typeface="Inter"/>
                <a:ea typeface="Inter"/>
                <a:cs typeface="Inter"/>
                <a:sym typeface="Inter"/>
              </a:rPr>
              <a:t>Severity 4: The bottles are unclickable– general confusion on how to open a bottle. </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b="1" lang="en">
                <a:solidFill>
                  <a:srgbClr val="186174"/>
                </a:solidFill>
                <a:latin typeface="Inter"/>
                <a:ea typeface="Inter"/>
                <a:cs typeface="Inter"/>
                <a:sym typeface="Inter"/>
              </a:rPr>
              <a:t>H6: Recognition Rather than Recall</a:t>
            </a:r>
            <a:endParaRPr b="1">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a:solidFill>
                  <a:srgbClr val="186174"/>
                </a:solidFill>
                <a:latin typeface="Inter"/>
                <a:ea typeface="Inter"/>
                <a:cs typeface="Inter"/>
                <a:sym typeface="Inter"/>
              </a:rPr>
              <a:t>Severity 3: Name of the bottle owner is not displayed in the “Select Media” or “Insert Moment” screen.</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b="1" lang="en">
                <a:solidFill>
                  <a:srgbClr val="186174"/>
                </a:solidFill>
                <a:latin typeface="Inter"/>
                <a:ea typeface="Inter"/>
                <a:cs typeface="Inter"/>
                <a:sym typeface="Inter"/>
              </a:rPr>
              <a:t>H11: Accessible Design</a:t>
            </a:r>
            <a:endParaRPr b="1">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a:solidFill>
                  <a:srgbClr val="186174"/>
                </a:solidFill>
                <a:latin typeface="Inter"/>
                <a:ea typeface="Inter"/>
                <a:cs typeface="Inter"/>
                <a:sym typeface="Inter"/>
              </a:rPr>
              <a:t>Severity 3: Date text underneath bottles in “Bottle Archive” screen is really small </a:t>
            </a:r>
            <a:endParaRPr>
              <a:solidFill>
                <a:srgbClr val="186174"/>
              </a:solidFill>
              <a:latin typeface="Inter"/>
              <a:ea typeface="Inter"/>
              <a:cs typeface="Inter"/>
              <a:sym typeface="Inter"/>
            </a:endParaRPr>
          </a:p>
          <a:p>
            <a:pPr indent="0" lvl="0" marL="0" rtl="0" algn="l">
              <a:lnSpc>
                <a:spcPct val="115000"/>
              </a:lnSpc>
              <a:spcBef>
                <a:spcPts val="1500"/>
              </a:spcBef>
              <a:spcAft>
                <a:spcPts val="0"/>
              </a:spcAft>
              <a:buNone/>
            </a:pPr>
            <a:r>
              <a:t/>
            </a:r>
            <a:endParaRPr>
              <a:solidFill>
                <a:srgbClr val="186174"/>
              </a:solidFill>
              <a:latin typeface="Inter"/>
              <a:ea typeface="Inter"/>
              <a:cs typeface="Inter"/>
              <a:sym typeface="Inter"/>
            </a:endParaRPr>
          </a:p>
          <a:p>
            <a:pPr indent="0" lvl="0" marL="0" rtl="0" algn="l">
              <a:lnSpc>
                <a:spcPct val="115000"/>
              </a:lnSpc>
              <a:spcBef>
                <a:spcPts val="1500"/>
              </a:spcBef>
              <a:spcAft>
                <a:spcPts val="0"/>
              </a:spcAft>
              <a:buNone/>
            </a:pPr>
            <a:r>
              <a:t/>
            </a:r>
            <a:endParaRPr>
              <a:solidFill>
                <a:srgbClr val="186174"/>
              </a:solidFill>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6" name="Shape 416"/>
        <p:cNvGrpSpPr/>
        <p:nvPr/>
      </p:nvGrpSpPr>
      <p:grpSpPr>
        <a:xfrm>
          <a:off x="0" y="0"/>
          <a:ext cx="0" cy="0"/>
          <a:chOff x="0" y="0"/>
          <a:chExt cx="0" cy="0"/>
        </a:xfrm>
      </p:grpSpPr>
      <p:sp>
        <p:nvSpPr>
          <p:cNvPr id="417" name="Google Shape;417;p57"/>
          <p:cNvSpPr txBox="1"/>
          <p:nvPr>
            <p:ph type="title"/>
          </p:nvPr>
        </p:nvSpPr>
        <p:spPr>
          <a:xfrm>
            <a:off x="0" y="452075"/>
            <a:ext cx="9144000" cy="110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186174"/>
                </a:solidFill>
                <a:latin typeface="Inter"/>
                <a:ea typeface="Inter"/>
                <a:cs typeface="Inter"/>
                <a:sym typeface="Inter"/>
              </a:rPr>
              <a:t>SELECT LEVEL 3 AND 4 VIOLATIONS</a:t>
            </a:r>
            <a:endParaRPr b="1">
              <a:solidFill>
                <a:srgbClr val="186174"/>
              </a:solidFill>
              <a:latin typeface="Inter"/>
              <a:ea typeface="Inter"/>
              <a:cs typeface="Inter"/>
              <a:sym typeface="Inter"/>
            </a:endParaRPr>
          </a:p>
          <a:p>
            <a:pPr indent="0" lvl="0" marL="0" rtl="0" algn="ctr">
              <a:spcBef>
                <a:spcPts val="0"/>
              </a:spcBef>
              <a:spcAft>
                <a:spcPts val="0"/>
              </a:spcAft>
              <a:buNone/>
            </a:pPr>
            <a:r>
              <a:rPr b="1" lang="en" sz="2900">
                <a:solidFill>
                  <a:srgbClr val="186174"/>
                </a:solidFill>
                <a:latin typeface="Inter"/>
                <a:ea typeface="Inter"/>
                <a:cs typeface="Inter"/>
                <a:sym typeface="Inter"/>
              </a:rPr>
              <a:t>(unrevised) </a:t>
            </a:r>
            <a:endParaRPr b="1" sz="2900">
              <a:solidFill>
                <a:srgbClr val="186174"/>
              </a:solidFill>
              <a:latin typeface="Inter"/>
              <a:ea typeface="Inter"/>
              <a:cs typeface="Inter"/>
              <a:sym typeface="Inter"/>
            </a:endParaRPr>
          </a:p>
        </p:txBody>
      </p:sp>
      <p:sp>
        <p:nvSpPr>
          <p:cNvPr id="418" name="Google Shape;418;p57"/>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186174"/>
              </a:solidFill>
              <a:latin typeface="Inter"/>
              <a:ea typeface="Inter"/>
              <a:cs typeface="Inter"/>
              <a:sym typeface="Inter"/>
            </a:endParaRPr>
          </a:p>
        </p:txBody>
      </p:sp>
      <p:sp>
        <p:nvSpPr>
          <p:cNvPr id="419" name="Google Shape;419;p57"/>
          <p:cNvSpPr txBox="1"/>
          <p:nvPr/>
        </p:nvSpPr>
        <p:spPr>
          <a:xfrm>
            <a:off x="501800" y="1495275"/>
            <a:ext cx="8461200" cy="350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186174"/>
                </a:solidFill>
                <a:latin typeface="Inter"/>
                <a:ea typeface="Inter"/>
                <a:cs typeface="Inter"/>
                <a:sym typeface="Inter"/>
              </a:rPr>
              <a:t>H11: Accessibility </a:t>
            </a:r>
            <a:endParaRPr b="1">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a:solidFill>
                  <a:srgbClr val="186174"/>
                </a:solidFill>
                <a:latin typeface="Inter"/>
                <a:ea typeface="Inter"/>
                <a:cs typeface="Inter"/>
                <a:sym typeface="Inter"/>
              </a:rPr>
              <a:t>Severity: 3 The text box does not expand when a user begins to type; this can quickly become a visual issue when people want to tell longer stories in the format of the bottle.</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sz="600">
              <a:solidFill>
                <a:srgbClr val="186174"/>
              </a:solidFill>
              <a:latin typeface="Inter"/>
              <a:ea typeface="Inter"/>
              <a:cs typeface="Inter"/>
              <a:sym typeface="Inter"/>
            </a:endParaRPr>
          </a:p>
          <a:p>
            <a:pPr indent="457200" lvl="0" marL="0" rtl="0" algn="l">
              <a:lnSpc>
                <a:spcPct val="115000"/>
              </a:lnSpc>
              <a:spcBef>
                <a:spcPts val="0"/>
              </a:spcBef>
              <a:spcAft>
                <a:spcPts val="0"/>
              </a:spcAft>
              <a:buNone/>
            </a:pPr>
            <a:r>
              <a:rPr lang="en">
                <a:solidFill>
                  <a:srgbClr val="186174"/>
                </a:solidFill>
                <a:latin typeface="Inter"/>
                <a:ea typeface="Inter"/>
                <a:cs typeface="Inter"/>
                <a:sym typeface="Inter"/>
              </a:rPr>
              <a:t>-&gt; word limit: sharing the mundane little moments</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60000"/>
              </a:lnSpc>
              <a:spcBef>
                <a:spcPts val="0"/>
              </a:spcBef>
              <a:spcAft>
                <a:spcPts val="0"/>
              </a:spcAft>
              <a:buNone/>
            </a:pPr>
            <a:r>
              <a:rPr b="1" lang="en">
                <a:solidFill>
                  <a:srgbClr val="186174"/>
                </a:solidFill>
                <a:latin typeface="Inter"/>
                <a:ea typeface="Inter"/>
                <a:cs typeface="Inter"/>
                <a:sym typeface="Inter"/>
              </a:rPr>
              <a:t>H12: Value Alignment and Inclusion</a:t>
            </a:r>
            <a:endParaRPr b="1">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a:solidFill>
                  <a:srgbClr val="186174"/>
                </a:solidFill>
                <a:latin typeface="Inter"/>
                <a:ea typeface="Inter"/>
                <a:cs typeface="Inter"/>
                <a:sym typeface="Inter"/>
              </a:rPr>
              <a:t>Severity 3: For all forms of media, there is no ability to edit (i.e., crop a picture, cut a voice memo, edit a video). Giving users ownership over their spontaneous media aligns with the value of inclusion and authenticity.</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sz="600">
              <a:solidFill>
                <a:srgbClr val="186174"/>
              </a:solidFill>
              <a:latin typeface="Inter"/>
              <a:ea typeface="Inter"/>
              <a:cs typeface="Inter"/>
              <a:sym typeface="Inter"/>
            </a:endParaRPr>
          </a:p>
          <a:p>
            <a:pPr indent="457200" lvl="0" marL="0" rtl="0" algn="l">
              <a:lnSpc>
                <a:spcPct val="115000"/>
              </a:lnSpc>
              <a:spcBef>
                <a:spcPts val="0"/>
              </a:spcBef>
              <a:spcAft>
                <a:spcPts val="0"/>
              </a:spcAft>
              <a:buNone/>
            </a:pPr>
            <a:r>
              <a:rPr lang="en">
                <a:solidFill>
                  <a:srgbClr val="186174"/>
                </a:solidFill>
                <a:latin typeface="Inter"/>
                <a:ea typeface="Inter"/>
                <a:cs typeface="Inter"/>
                <a:sym typeface="Inter"/>
              </a:rPr>
              <a:t>-&gt; no editing to promote genuine inside look into daily moments. </a:t>
            </a:r>
            <a:endParaRPr>
              <a:solidFill>
                <a:srgbClr val="186174"/>
              </a:solidFill>
              <a:latin typeface="Inter"/>
              <a:ea typeface="Inter"/>
              <a:cs typeface="Inter"/>
              <a:sym typeface="Inter"/>
            </a:endParaRPr>
          </a:p>
          <a:p>
            <a:pPr indent="457200" lvl="0" marL="0" rtl="0" algn="l">
              <a:lnSpc>
                <a:spcPct val="115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b="1">
              <a:solidFill>
                <a:srgbClr val="186174"/>
              </a:solidFill>
              <a:latin typeface="Inter"/>
              <a:ea typeface="Inter"/>
              <a:cs typeface="Inter"/>
              <a:sym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3" name="Shape 423"/>
        <p:cNvGrpSpPr/>
        <p:nvPr/>
      </p:nvGrpSpPr>
      <p:grpSpPr>
        <a:xfrm>
          <a:off x="0" y="0"/>
          <a:ext cx="0" cy="0"/>
          <a:chOff x="0" y="0"/>
          <a:chExt cx="0" cy="0"/>
        </a:xfrm>
      </p:grpSpPr>
      <p:sp>
        <p:nvSpPr>
          <p:cNvPr id="424" name="Google Shape;424;p58"/>
          <p:cNvSpPr txBox="1"/>
          <p:nvPr>
            <p:ph type="title"/>
          </p:nvPr>
        </p:nvSpPr>
        <p:spPr>
          <a:xfrm flipH="1">
            <a:off x="64625" y="2043375"/>
            <a:ext cx="8363400" cy="68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rgbClr val="186174"/>
                </a:solidFill>
                <a:latin typeface="Inter"/>
                <a:ea typeface="Inter"/>
                <a:cs typeface="Inter"/>
                <a:sym typeface="Inter"/>
              </a:rPr>
              <a:t>UI &amp; Product Revisions</a:t>
            </a:r>
            <a:endParaRPr>
              <a:solidFill>
                <a:srgbClr val="186174"/>
              </a:solidFill>
              <a:latin typeface="Inter"/>
              <a:ea typeface="Inter"/>
              <a:cs typeface="Inter"/>
              <a:sym typeface="Inter"/>
            </a:endParaRPr>
          </a:p>
        </p:txBody>
      </p:sp>
      <p:sp>
        <p:nvSpPr>
          <p:cNvPr id="425" name="Google Shape;425;p58"/>
          <p:cNvSpPr txBox="1"/>
          <p:nvPr>
            <p:ph idx="2" type="title"/>
          </p:nvPr>
        </p:nvSpPr>
        <p:spPr>
          <a:xfrm flipH="1">
            <a:off x="6720700" y="535000"/>
            <a:ext cx="1708200" cy="115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02</a:t>
            </a:r>
            <a:endParaRPr>
              <a:solidFill>
                <a:srgbClr val="186174"/>
              </a:solidFill>
              <a:latin typeface="Inter"/>
              <a:ea typeface="Inter"/>
              <a:cs typeface="Inter"/>
              <a:sym typeface="Inter"/>
            </a:endParaRPr>
          </a:p>
        </p:txBody>
      </p:sp>
      <p:cxnSp>
        <p:nvCxnSpPr>
          <p:cNvPr id="426" name="Google Shape;426;p58"/>
          <p:cNvCxnSpPr/>
          <p:nvPr/>
        </p:nvCxnSpPr>
        <p:spPr>
          <a:xfrm>
            <a:off x="6854325" y="1760913"/>
            <a:ext cx="1274700" cy="0"/>
          </a:xfrm>
          <a:prstGeom prst="straightConnector1">
            <a:avLst/>
          </a:prstGeom>
          <a:noFill/>
          <a:ln cap="flat" cmpd="sng" w="9525">
            <a:solidFill>
              <a:srgbClr val="186174"/>
            </a:solidFill>
            <a:prstDash val="solid"/>
            <a:round/>
            <a:headEnd len="med" w="med" type="none"/>
            <a:tailEnd len="med" w="med" type="none"/>
          </a:ln>
        </p:spPr>
      </p:cxnSp>
      <p:sp>
        <p:nvSpPr>
          <p:cNvPr id="427" name="Google Shape;427;p58"/>
          <p:cNvSpPr/>
          <p:nvPr/>
        </p:nvSpPr>
        <p:spPr>
          <a:xfrm>
            <a:off x="823417" y="3950700"/>
            <a:ext cx="759354" cy="657741"/>
          </a:xfrm>
          <a:custGeom>
            <a:rect b="b" l="l" r="r" t="t"/>
            <a:pathLst>
              <a:path extrusionOk="0" h="59849" w="69095">
                <a:moveTo>
                  <a:pt x="30717" y="0"/>
                </a:moveTo>
                <a:lnTo>
                  <a:pt x="30717" y="13"/>
                </a:lnTo>
                <a:lnTo>
                  <a:pt x="34548" y="6653"/>
                </a:lnTo>
                <a:lnTo>
                  <a:pt x="65262" y="6653"/>
                </a:lnTo>
                <a:lnTo>
                  <a:pt x="69094" y="0"/>
                </a:lnTo>
                <a:close/>
                <a:moveTo>
                  <a:pt x="15352" y="0"/>
                </a:moveTo>
                <a:lnTo>
                  <a:pt x="15352" y="13"/>
                </a:lnTo>
                <a:lnTo>
                  <a:pt x="19182" y="6653"/>
                </a:lnTo>
                <a:lnTo>
                  <a:pt x="19197" y="6653"/>
                </a:lnTo>
                <a:lnTo>
                  <a:pt x="23028" y="13307"/>
                </a:lnTo>
                <a:lnTo>
                  <a:pt x="26871" y="19958"/>
                </a:lnTo>
                <a:lnTo>
                  <a:pt x="30704" y="13307"/>
                </a:lnTo>
                <a:lnTo>
                  <a:pt x="30702" y="13307"/>
                </a:lnTo>
                <a:lnTo>
                  <a:pt x="26871" y="6653"/>
                </a:lnTo>
                <a:lnTo>
                  <a:pt x="23041" y="0"/>
                </a:lnTo>
                <a:close/>
                <a:moveTo>
                  <a:pt x="38391" y="13305"/>
                </a:moveTo>
                <a:lnTo>
                  <a:pt x="38391" y="13320"/>
                </a:lnTo>
                <a:lnTo>
                  <a:pt x="34561" y="19958"/>
                </a:lnTo>
                <a:lnTo>
                  <a:pt x="57587" y="19958"/>
                </a:lnTo>
                <a:lnTo>
                  <a:pt x="57587" y="19945"/>
                </a:lnTo>
                <a:lnTo>
                  <a:pt x="61418" y="13305"/>
                </a:lnTo>
                <a:close/>
                <a:moveTo>
                  <a:pt x="1" y="0"/>
                </a:moveTo>
                <a:lnTo>
                  <a:pt x="1" y="13"/>
                </a:lnTo>
                <a:lnTo>
                  <a:pt x="3832" y="6653"/>
                </a:lnTo>
                <a:lnTo>
                  <a:pt x="3846" y="6653"/>
                </a:lnTo>
                <a:lnTo>
                  <a:pt x="7677" y="13307"/>
                </a:lnTo>
                <a:lnTo>
                  <a:pt x="11521" y="19945"/>
                </a:lnTo>
                <a:lnTo>
                  <a:pt x="11521" y="19958"/>
                </a:lnTo>
                <a:lnTo>
                  <a:pt x="15352" y="26599"/>
                </a:lnTo>
                <a:lnTo>
                  <a:pt x="15352" y="26612"/>
                </a:lnTo>
                <a:lnTo>
                  <a:pt x="19197" y="33250"/>
                </a:lnTo>
                <a:lnTo>
                  <a:pt x="23028" y="26599"/>
                </a:lnTo>
                <a:lnTo>
                  <a:pt x="19197" y="19958"/>
                </a:lnTo>
                <a:lnTo>
                  <a:pt x="15352" y="13307"/>
                </a:lnTo>
                <a:lnTo>
                  <a:pt x="11521" y="6653"/>
                </a:lnTo>
                <a:lnTo>
                  <a:pt x="7677" y="13"/>
                </a:lnTo>
                <a:lnTo>
                  <a:pt x="7677" y="0"/>
                </a:lnTo>
                <a:close/>
                <a:moveTo>
                  <a:pt x="30717" y="26599"/>
                </a:moveTo>
                <a:lnTo>
                  <a:pt x="30717" y="26612"/>
                </a:lnTo>
                <a:lnTo>
                  <a:pt x="26886" y="33250"/>
                </a:lnTo>
                <a:lnTo>
                  <a:pt x="26871" y="33250"/>
                </a:lnTo>
                <a:lnTo>
                  <a:pt x="26871" y="33265"/>
                </a:lnTo>
                <a:lnTo>
                  <a:pt x="23041" y="39903"/>
                </a:lnTo>
                <a:lnTo>
                  <a:pt x="26871" y="46544"/>
                </a:lnTo>
                <a:lnTo>
                  <a:pt x="30702" y="39903"/>
                </a:lnTo>
                <a:lnTo>
                  <a:pt x="30717" y="39903"/>
                </a:lnTo>
                <a:lnTo>
                  <a:pt x="34548" y="33250"/>
                </a:lnTo>
                <a:lnTo>
                  <a:pt x="38391" y="26599"/>
                </a:lnTo>
                <a:close/>
                <a:moveTo>
                  <a:pt x="46068" y="26599"/>
                </a:moveTo>
                <a:lnTo>
                  <a:pt x="46068" y="26612"/>
                </a:lnTo>
                <a:lnTo>
                  <a:pt x="42237" y="33250"/>
                </a:lnTo>
                <a:lnTo>
                  <a:pt x="42222" y="33250"/>
                </a:lnTo>
                <a:lnTo>
                  <a:pt x="38391" y="39903"/>
                </a:lnTo>
                <a:lnTo>
                  <a:pt x="34548" y="46557"/>
                </a:lnTo>
                <a:lnTo>
                  <a:pt x="30715" y="53195"/>
                </a:lnTo>
                <a:lnTo>
                  <a:pt x="34548" y="59849"/>
                </a:lnTo>
                <a:lnTo>
                  <a:pt x="38391" y="53195"/>
                </a:lnTo>
                <a:lnTo>
                  <a:pt x="42222" y="46557"/>
                </a:lnTo>
                <a:lnTo>
                  <a:pt x="46068" y="39903"/>
                </a:lnTo>
                <a:lnTo>
                  <a:pt x="49898" y="33250"/>
                </a:lnTo>
                <a:lnTo>
                  <a:pt x="49911" y="33250"/>
                </a:lnTo>
                <a:lnTo>
                  <a:pt x="53742" y="2659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8"/>
          <p:cNvSpPr/>
          <p:nvPr/>
        </p:nvSpPr>
        <p:spPr>
          <a:xfrm>
            <a:off x="1887175" y="3937125"/>
            <a:ext cx="7256700" cy="6894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429" name="Google Shape;429;p58"/>
          <p:cNvPicPr preferRelativeResize="0"/>
          <p:nvPr/>
        </p:nvPicPr>
        <p:blipFill>
          <a:blip r:embed="rId3">
            <a:alphaModFix/>
          </a:blip>
          <a:stretch>
            <a:fillRect/>
          </a:stretch>
        </p:blipFill>
        <p:spPr>
          <a:xfrm>
            <a:off x="449263" y="3241825"/>
            <a:ext cx="1507675" cy="1507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33" name="Shape 433"/>
        <p:cNvGrpSpPr/>
        <p:nvPr/>
      </p:nvGrpSpPr>
      <p:grpSpPr>
        <a:xfrm>
          <a:off x="0" y="0"/>
          <a:ext cx="0" cy="0"/>
          <a:chOff x="0" y="0"/>
          <a:chExt cx="0" cy="0"/>
        </a:xfrm>
      </p:grpSpPr>
      <p:sp>
        <p:nvSpPr>
          <p:cNvPr id="434" name="Google Shape;434;p59"/>
          <p:cNvSpPr txBox="1"/>
          <p:nvPr>
            <p:ph type="title"/>
          </p:nvPr>
        </p:nvSpPr>
        <p:spPr>
          <a:xfrm>
            <a:off x="869300" y="1620450"/>
            <a:ext cx="3120900" cy="190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REVISION 1: </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b="1" lang="en" sz="2800">
                <a:solidFill>
                  <a:srgbClr val="186174"/>
                </a:solidFill>
                <a:latin typeface="Inter"/>
                <a:ea typeface="Inter"/>
                <a:cs typeface="Inter"/>
                <a:sym typeface="Inter"/>
              </a:rPr>
              <a:t>Task Flow 2</a:t>
            </a:r>
            <a:endParaRPr b="1" sz="2800">
              <a:solidFill>
                <a:srgbClr val="186174"/>
              </a:solidFill>
              <a:latin typeface="Inter"/>
              <a:ea typeface="Inter"/>
              <a:cs typeface="Inter"/>
              <a:sym typeface="Inter"/>
            </a:endParaRPr>
          </a:p>
          <a:p>
            <a:pPr indent="0" lvl="0" marL="0" rtl="0" algn="l">
              <a:spcBef>
                <a:spcPts val="0"/>
              </a:spcBef>
              <a:spcAft>
                <a:spcPts val="0"/>
              </a:spcAft>
              <a:buNone/>
            </a:pPr>
            <a:r>
              <a:rPr lang="en" sz="2800">
                <a:solidFill>
                  <a:srgbClr val="186174"/>
                </a:solidFill>
                <a:latin typeface="Inter"/>
                <a:ea typeface="Inter"/>
                <a:cs typeface="Inter"/>
                <a:sym typeface="Inter"/>
              </a:rPr>
              <a:t>Change time &amp; receiver</a:t>
            </a:r>
            <a:endParaRPr sz="3000">
              <a:solidFill>
                <a:srgbClr val="186174"/>
              </a:solidFill>
              <a:latin typeface="Inter"/>
              <a:ea typeface="Inter"/>
              <a:cs typeface="Inter"/>
              <a:sym typeface="Inter"/>
            </a:endParaRPr>
          </a:p>
        </p:txBody>
      </p:sp>
      <p:sp>
        <p:nvSpPr>
          <p:cNvPr id="435" name="Google Shape;435;p59"/>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436" name="Google Shape;436;p59"/>
          <p:cNvPicPr preferRelativeResize="0"/>
          <p:nvPr/>
        </p:nvPicPr>
        <p:blipFill>
          <a:blip r:embed="rId3">
            <a:alphaModFix/>
          </a:blip>
          <a:stretch>
            <a:fillRect/>
          </a:stretch>
        </p:blipFill>
        <p:spPr>
          <a:xfrm>
            <a:off x="5348125" y="576650"/>
            <a:ext cx="2113299" cy="42348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0" name="Shape 440"/>
        <p:cNvGrpSpPr/>
        <p:nvPr/>
      </p:nvGrpSpPr>
      <p:grpSpPr>
        <a:xfrm>
          <a:off x="0" y="0"/>
          <a:ext cx="0" cy="0"/>
          <a:chOff x="0" y="0"/>
          <a:chExt cx="0" cy="0"/>
        </a:xfrm>
      </p:grpSpPr>
      <p:sp>
        <p:nvSpPr>
          <p:cNvPr id="441" name="Google Shape;441;p60"/>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442" name="Google Shape;442;p60"/>
          <p:cNvPicPr preferRelativeResize="0"/>
          <p:nvPr/>
        </p:nvPicPr>
        <p:blipFill rotWithShape="1">
          <a:blip r:embed="rId3">
            <a:alphaModFix/>
          </a:blip>
          <a:srcRect b="55423" l="0" r="0" t="-8"/>
          <a:stretch/>
        </p:blipFill>
        <p:spPr>
          <a:xfrm>
            <a:off x="6412600" y="912475"/>
            <a:ext cx="2052894" cy="1818199"/>
          </a:xfrm>
          <a:prstGeom prst="rect">
            <a:avLst/>
          </a:prstGeom>
          <a:noFill/>
          <a:ln>
            <a:noFill/>
          </a:ln>
        </p:spPr>
      </p:pic>
      <p:pic>
        <p:nvPicPr>
          <p:cNvPr id="443" name="Google Shape;443;p60"/>
          <p:cNvPicPr preferRelativeResize="0"/>
          <p:nvPr/>
        </p:nvPicPr>
        <p:blipFill rotWithShape="1">
          <a:blip r:embed="rId4">
            <a:alphaModFix/>
          </a:blip>
          <a:srcRect b="51739" l="0" r="0" t="8316"/>
          <a:stretch/>
        </p:blipFill>
        <p:spPr>
          <a:xfrm>
            <a:off x="3465988" y="912482"/>
            <a:ext cx="2083525" cy="1818195"/>
          </a:xfrm>
          <a:prstGeom prst="rect">
            <a:avLst/>
          </a:prstGeom>
          <a:noFill/>
          <a:ln>
            <a:noFill/>
          </a:ln>
        </p:spPr>
      </p:pic>
      <p:sp>
        <p:nvSpPr>
          <p:cNvPr id="444" name="Google Shape;444;p60"/>
          <p:cNvSpPr txBox="1"/>
          <p:nvPr/>
        </p:nvSpPr>
        <p:spPr>
          <a:xfrm>
            <a:off x="2791750" y="2776925"/>
            <a:ext cx="3432000" cy="19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186174"/>
                </a:solidFill>
                <a:latin typeface="Inter"/>
                <a:ea typeface="Inter"/>
                <a:cs typeface="Inter"/>
                <a:sym typeface="Inter"/>
              </a:rPr>
              <a:t>before</a:t>
            </a:r>
            <a:endParaRPr b="1">
              <a:solidFill>
                <a:srgbClr val="186174"/>
              </a:solidFill>
              <a:latin typeface="Inter"/>
              <a:ea typeface="Inter"/>
              <a:cs typeface="Inter"/>
              <a:sym typeface="Inter"/>
            </a:endParaRPr>
          </a:p>
          <a:p>
            <a:pPr indent="-317500" lvl="0" marL="457200" rtl="0" algn="l">
              <a:spcBef>
                <a:spcPts val="1000"/>
              </a:spcBef>
              <a:spcAft>
                <a:spcPts val="0"/>
              </a:spcAft>
              <a:buClr>
                <a:srgbClr val="186174"/>
              </a:buClr>
              <a:buSzPts val="1400"/>
              <a:buFont typeface="Work Sans"/>
              <a:buChar char="●"/>
            </a:pPr>
            <a:r>
              <a:rPr lang="en">
                <a:solidFill>
                  <a:srgbClr val="186174"/>
                </a:solidFill>
                <a:latin typeface="Work Sans"/>
                <a:ea typeface="Work Sans"/>
                <a:cs typeface="Work Sans"/>
                <a:sym typeface="Work Sans"/>
              </a:rPr>
              <a:t>To change receiver → swipe through entire receiver list</a:t>
            </a:r>
            <a:endParaRPr>
              <a:solidFill>
                <a:srgbClr val="186174"/>
              </a:solidFill>
              <a:latin typeface="Work Sans"/>
              <a:ea typeface="Work Sans"/>
              <a:cs typeface="Work Sans"/>
              <a:sym typeface="Work Sans"/>
            </a:endParaRPr>
          </a:p>
          <a:p>
            <a:pPr indent="-317500" lvl="0" marL="457200" rtl="0" algn="l">
              <a:spcBef>
                <a:spcPts val="1000"/>
              </a:spcBef>
              <a:spcAft>
                <a:spcPts val="1000"/>
              </a:spcAft>
              <a:buClr>
                <a:srgbClr val="186174"/>
              </a:buClr>
              <a:buSzPts val="1400"/>
              <a:buFont typeface="Work Sans"/>
              <a:buChar char="●"/>
            </a:pPr>
            <a:r>
              <a:rPr lang="en">
                <a:solidFill>
                  <a:srgbClr val="186174"/>
                </a:solidFill>
                <a:latin typeface="Work Sans"/>
                <a:ea typeface="Work Sans"/>
                <a:cs typeface="Work Sans"/>
                <a:sym typeface="Work Sans"/>
              </a:rPr>
              <a:t>Change time button distant from countdown → doesn’t follow Gestalt’s </a:t>
            </a:r>
            <a:endParaRPr>
              <a:solidFill>
                <a:srgbClr val="186174"/>
              </a:solidFill>
              <a:latin typeface="Work Sans"/>
              <a:ea typeface="Work Sans"/>
              <a:cs typeface="Work Sans"/>
              <a:sym typeface="Work Sans"/>
            </a:endParaRPr>
          </a:p>
        </p:txBody>
      </p:sp>
      <p:sp>
        <p:nvSpPr>
          <p:cNvPr id="445" name="Google Shape;445;p60"/>
          <p:cNvSpPr txBox="1"/>
          <p:nvPr/>
        </p:nvSpPr>
        <p:spPr>
          <a:xfrm>
            <a:off x="6223750" y="2776925"/>
            <a:ext cx="2430600" cy="17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186174"/>
                </a:solidFill>
                <a:latin typeface="Inter"/>
                <a:ea typeface="Inter"/>
                <a:cs typeface="Inter"/>
                <a:sym typeface="Inter"/>
              </a:rPr>
              <a:t>after</a:t>
            </a:r>
            <a:endParaRPr>
              <a:solidFill>
                <a:srgbClr val="186174"/>
              </a:solidFill>
              <a:latin typeface="Inter"/>
              <a:ea typeface="Inter"/>
              <a:cs typeface="Inter"/>
              <a:sym typeface="Inter"/>
            </a:endParaRPr>
          </a:p>
          <a:p>
            <a:pPr indent="0" lvl="0" marL="0" rtl="0" algn="l">
              <a:spcBef>
                <a:spcPts val="1000"/>
              </a:spcBef>
              <a:spcAft>
                <a:spcPts val="0"/>
              </a:spcAft>
              <a:buNone/>
            </a:pPr>
            <a:r>
              <a:rPr lang="en">
                <a:solidFill>
                  <a:srgbClr val="186174"/>
                </a:solidFill>
                <a:latin typeface="Work Sans"/>
                <a:ea typeface="Work Sans"/>
                <a:cs typeface="Work Sans"/>
                <a:sym typeface="Work Sans"/>
              </a:rPr>
              <a:t>Using </a:t>
            </a:r>
            <a:r>
              <a:rPr b="1" lang="en">
                <a:solidFill>
                  <a:srgbClr val="186174"/>
                </a:solidFill>
                <a:latin typeface="Work Sans"/>
                <a:ea typeface="Work Sans"/>
                <a:cs typeface="Work Sans"/>
                <a:sym typeface="Work Sans"/>
              </a:rPr>
              <a:t>Gestalt</a:t>
            </a:r>
            <a:r>
              <a:rPr lang="en">
                <a:solidFill>
                  <a:srgbClr val="186174"/>
                </a:solidFill>
                <a:latin typeface="Work Sans"/>
                <a:ea typeface="Work Sans"/>
                <a:cs typeface="Work Sans"/>
                <a:sym typeface="Work Sans"/>
              </a:rPr>
              <a:t> principle of proximity, we placed the </a:t>
            </a:r>
            <a:r>
              <a:rPr b="1" lang="en">
                <a:solidFill>
                  <a:srgbClr val="186174"/>
                </a:solidFill>
                <a:latin typeface="Work Sans"/>
                <a:ea typeface="Work Sans"/>
                <a:cs typeface="Work Sans"/>
                <a:sym typeface="Work Sans"/>
              </a:rPr>
              <a:t>change time button next to the countdown</a:t>
            </a:r>
            <a:r>
              <a:rPr lang="en">
                <a:solidFill>
                  <a:srgbClr val="186174"/>
                </a:solidFill>
                <a:latin typeface="Work Sans"/>
                <a:ea typeface="Work Sans"/>
                <a:cs typeface="Work Sans"/>
                <a:sym typeface="Work Sans"/>
              </a:rPr>
              <a:t> time and </a:t>
            </a:r>
            <a:r>
              <a:rPr b="1" lang="en">
                <a:solidFill>
                  <a:srgbClr val="186174"/>
                </a:solidFill>
                <a:latin typeface="Work Sans"/>
                <a:ea typeface="Work Sans"/>
                <a:cs typeface="Work Sans"/>
                <a:sym typeface="Work Sans"/>
              </a:rPr>
              <a:t>edit receiver next to the receiver name</a:t>
            </a:r>
            <a:r>
              <a:rPr lang="en">
                <a:solidFill>
                  <a:srgbClr val="186174"/>
                </a:solidFill>
                <a:latin typeface="Work Sans"/>
                <a:ea typeface="Work Sans"/>
                <a:cs typeface="Work Sans"/>
                <a:sym typeface="Work Sans"/>
              </a:rPr>
              <a:t>.</a:t>
            </a:r>
            <a:endParaRPr>
              <a:solidFill>
                <a:srgbClr val="186174"/>
              </a:solidFill>
              <a:latin typeface="Work Sans"/>
              <a:ea typeface="Work Sans"/>
              <a:cs typeface="Work Sans"/>
              <a:sym typeface="Work Sans"/>
            </a:endParaRPr>
          </a:p>
        </p:txBody>
      </p:sp>
      <p:sp>
        <p:nvSpPr>
          <p:cNvPr id="446" name="Google Shape;446;p60"/>
          <p:cNvSpPr txBox="1"/>
          <p:nvPr>
            <p:ph type="title"/>
          </p:nvPr>
        </p:nvSpPr>
        <p:spPr>
          <a:xfrm>
            <a:off x="481725" y="1402350"/>
            <a:ext cx="2430600" cy="23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REVISION 1A: </a:t>
            </a:r>
            <a:endParaRPr b="1" sz="2800">
              <a:solidFill>
                <a:srgbClr val="186174"/>
              </a:solidFill>
              <a:latin typeface="Inter"/>
              <a:ea typeface="Inter"/>
              <a:cs typeface="Inter"/>
              <a:sym typeface="Inter"/>
            </a:endParaRPr>
          </a:p>
          <a:p>
            <a:pPr indent="0" lvl="0" marL="0" rtl="0" algn="l">
              <a:spcBef>
                <a:spcPts val="0"/>
              </a:spcBef>
              <a:spcAft>
                <a:spcPts val="0"/>
              </a:spcAft>
              <a:buNone/>
            </a:pPr>
            <a:r>
              <a:rPr lang="en" sz="2800">
                <a:solidFill>
                  <a:srgbClr val="186174"/>
                </a:solidFill>
                <a:latin typeface="Inter"/>
                <a:ea typeface="Inter"/>
                <a:cs typeface="Inter"/>
                <a:sym typeface="Inter"/>
              </a:rPr>
              <a:t>Buttons to edit time &amp; receiver</a:t>
            </a:r>
            <a:r>
              <a:rPr b="1" lang="en" sz="2800">
                <a:solidFill>
                  <a:srgbClr val="186174"/>
                </a:solidFill>
                <a:latin typeface="Inter"/>
                <a:ea typeface="Inter"/>
                <a:cs typeface="Inter"/>
                <a:sym typeface="Inter"/>
              </a:rPr>
              <a:t> </a:t>
            </a:r>
            <a:endParaRPr b="1" sz="2800">
              <a:solidFill>
                <a:srgbClr val="186174"/>
              </a:solidFill>
              <a:latin typeface="Inter"/>
              <a:ea typeface="Inter"/>
              <a:cs typeface="Inter"/>
              <a:sym typeface="Int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0" name="Shape 450"/>
        <p:cNvGrpSpPr/>
        <p:nvPr/>
      </p:nvGrpSpPr>
      <p:grpSpPr>
        <a:xfrm>
          <a:off x="0" y="0"/>
          <a:ext cx="0" cy="0"/>
          <a:chOff x="0" y="0"/>
          <a:chExt cx="0" cy="0"/>
        </a:xfrm>
      </p:grpSpPr>
      <p:sp>
        <p:nvSpPr>
          <p:cNvPr id="451" name="Google Shape;451;p61"/>
          <p:cNvSpPr txBox="1"/>
          <p:nvPr>
            <p:ph type="title"/>
          </p:nvPr>
        </p:nvSpPr>
        <p:spPr>
          <a:xfrm>
            <a:off x="901088" y="733775"/>
            <a:ext cx="4760700" cy="38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ISSUE 11 (H7): </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lang="en" sz="2400">
                <a:solidFill>
                  <a:srgbClr val="186174"/>
                </a:solidFill>
                <a:latin typeface="Inter"/>
                <a:ea typeface="Inter"/>
                <a:cs typeface="Inter"/>
                <a:sym typeface="Inter"/>
              </a:rPr>
              <a:t>Time selection is only editable by arrows that increase or decrease each value by 1.</a:t>
            </a:r>
            <a:endParaRPr sz="2400">
              <a:solidFill>
                <a:srgbClr val="186174"/>
              </a:solidFill>
              <a:latin typeface="Inter"/>
              <a:ea typeface="Inter"/>
              <a:cs typeface="Inter"/>
              <a:sym typeface="Inter"/>
            </a:endParaRPr>
          </a:p>
          <a:p>
            <a:pPr indent="0" lvl="0" marL="0" rtl="0" algn="l">
              <a:spcBef>
                <a:spcPts val="0"/>
              </a:spcBef>
              <a:spcAft>
                <a:spcPts val="0"/>
              </a:spcAft>
              <a:buNone/>
            </a:pPr>
            <a:r>
              <a:t/>
            </a:r>
            <a:endParaRPr sz="2400">
              <a:solidFill>
                <a:srgbClr val="186174"/>
              </a:solidFill>
              <a:latin typeface="Inter"/>
              <a:ea typeface="Inter"/>
              <a:cs typeface="Inter"/>
              <a:sym typeface="Inter"/>
            </a:endParaRPr>
          </a:p>
          <a:p>
            <a:pPr indent="0" lvl="0" marL="0" rtl="0" algn="l">
              <a:spcBef>
                <a:spcPts val="0"/>
              </a:spcBef>
              <a:spcAft>
                <a:spcPts val="0"/>
              </a:spcAft>
              <a:buNone/>
            </a:pPr>
            <a:r>
              <a:rPr i="1" lang="en" sz="1800">
                <a:solidFill>
                  <a:srgbClr val="186174"/>
                </a:solidFill>
                <a:latin typeface="Inter"/>
                <a:ea typeface="Inter"/>
                <a:cs typeface="Inter"/>
                <a:sym typeface="Inter"/>
              </a:rPr>
              <a:t>It takes a lot of clicks to get to certain times. Consider the initial time 12:00. If one wanted to make the time 6:55, it would take over 15 clicks to get there.</a:t>
            </a:r>
            <a:endParaRPr i="1" sz="1800">
              <a:solidFill>
                <a:srgbClr val="186174"/>
              </a:solidFill>
              <a:latin typeface="Inter"/>
              <a:ea typeface="Inter"/>
              <a:cs typeface="Inter"/>
              <a:sym typeface="Inter"/>
            </a:endParaRPr>
          </a:p>
        </p:txBody>
      </p:sp>
      <p:sp>
        <p:nvSpPr>
          <p:cNvPr id="452" name="Google Shape;452;p61"/>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453" name="Google Shape;453;p61"/>
          <p:cNvSpPr txBox="1"/>
          <p:nvPr/>
        </p:nvSpPr>
        <p:spPr>
          <a:xfrm>
            <a:off x="901088" y="4001375"/>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i="1" lang="en" sz="2800">
                <a:solidFill>
                  <a:srgbClr val="186174"/>
                </a:solidFill>
                <a:latin typeface="Inter"/>
                <a:ea typeface="Inter"/>
                <a:cs typeface="Inter"/>
                <a:sym typeface="Inter"/>
              </a:rPr>
              <a:t>severity 3</a:t>
            </a:r>
            <a:endParaRPr i="1"/>
          </a:p>
        </p:txBody>
      </p:sp>
      <p:pic>
        <p:nvPicPr>
          <p:cNvPr id="454" name="Google Shape;454;p61"/>
          <p:cNvPicPr preferRelativeResize="0"/>
          <p:nvPr/>
        </p:nvPicPr>
        <p:blipFill rotWithShape="1">
          <a:blip r:embed="rId3">
            <a:alphaModFix/>
          </a:blip>
          <a:srcRect b="0" l="0" r="0" t="1806"/>
          <a:stretch/>
        </p:blipFill>
        <p:spPr>
          <a:xfrm>
            <a:off x="5987250" y="675600"/>
            <a:ext cx="2034425" cy="40082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8" name="Shape 458"/>
        <p:cNvGrpSpPr/>
        <p:nvPr/>
      </p:nvGrpSpPr>
      <p:grpSpPr>
        <a:xfrm>
          <a:off x="0" y="0"/>
          <a:ext cx="0" cy="0"/>
          <a:chOff x="0" y="0"/>
          <a:chExt cx="0" cy="0"/>
        </a:xfrm>
      </p:grpSpPr>
      <p:sp>
        <p:nvSpPr>
          <p:cNvPr id="459" name="Google Shape;459;p62"/>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460" name="Google Shape;460;p62"/>
          <p:cNvPicPr preferRelativeResize="0"/>
          <p:nvPr/>
        </p:nvPicPr>
        <p:blipFill>
          <a:blip r:embed="rId3">
            <a:alphaModFix/>
          </a:blip>
          <a:stretch>
            <a:fillRect/>
          </a:stretch>
        </p:blipFill>
        <p:spPr>
          <a:xfrm>
            <a:off x="4504687" y="848525"/>
            <a:ext cx="1740330" cy="3539451"/>
          </a:xfrm>
          <a:prstGeom prst="rect">
            <a:avLst/>
          </a:prstGeom>
          <a:noFill/>
          <a:ln>
            <a:noFill/>
          </a:ln>
        </p:spPr>
      </p:pic>
      <p:sp>
        <p:nvSpPr>
          <p:cNvPr id="461" name="Google Shape;461;p62"/>
          <p:cNvSpPr txBox="1"/>
          <p:nvPr/>
        </p:nvSpPr>
        <p:spPr>
          <a:xfrm>
            <a:off x="6336050" y="1071300"/>
            <a:ext cx="2430600" cy="309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186174"/>
                </a:solidFill>
                <a:latin typeface="Inter"/>
                <a:ea typeface="Inter"/>
                <a:cs typeface="Inter"/>
                <a:sym typeface="Inter"/>
              </a:rPr>
              <a:t>RATIONALE</a:t>
            </a:r>
            <a:endParaRPr sz="1500">
              <a:solidFill>
                <a:srgbClr val="186174"/>
              </a:solidFill>
              <a:latin typeface="Inter"/>
              <a:ea typeface="Inter"/>
              <a:cs typeface="Inter"/>
              <a:sym typeface="Inter"/>
            </a:endParaRPr>
          </a:p>
          <a:p>
            <a:pPr indent="-323850" lvl="0" marL="457200" rtl="0" algn="l">
              <a:spcBef>
                <a:spcPts val="1000"/>
              </a:spcBef>
              <a:spcAft>
                <a:spcPts val="0"/>
              </a:spcAft>
              <a:buClr>
                <a:srgbClr val="186174"/>
              </a:buClr>
              <a:buSzPts val="1500"/>
              <a:buFont typeface="Work Sans"/>
              <a:buChar char="●"/>
            </a:pPr>
            <a:r>
              <a:rPr lang="en" sz="1500">
                <a:solidFill>
                  <a:srgbClr val="186174"/>
                </a:solidFill>
                <a:latin typeface="Work Sans"/>
                <a:ea typeface="Work Sans"/>
                <a:cs typeface="Work Sans"/>
                <a:sym typeface="Work Sans"/>
              </a:rPr>
              <a:t>We now have the change time as a </a:t>
            </a:r>
            <a:r>
              <a:rPr b="1" lang="en" sz="1500">
                <a:solidFill>
                  <a:srgbClr val="186174"/>
                </a:solidFill>
                <a:latin typeface="Work Sans"/>
                <a:ea typeface="Work Sans"/>
                <a:cs typeface="Work Sans"/>
                <a:sym typeface="Work Sans"/>
              </a:rPr>
              <a:t>pop-up</a:t>
            </a:r>
            <a:r>
              <a:rPr lang="en" sz="1500">
                <a:solidFill>
                  <a:srgbClr val="186174"/>
                </a:solidFill>
                <a:latin typeface="Work Sans"/>
                <a:ea typeface="Work Sans"/>
                <a:cs typeface="Work Sans"/>
                <a:sym typeface="Work Sans"/>
              </a:rPr>
              <a:t>, eliminating moving back and forth between screens. </a:t>
            </a:r>
            <a:endParaRPr sz="1500">
              <a:solidFill>
                <a:srgbClr val="186174"/>
              </a:solidFill>
              <a:latin typeface="Work Sans"/>
              <a:ea typeface="Work Sans"/>
              <a:cs typeface="Work Sans"/>
              <a:sym typeface="Work Sans"/>
            </a:endParaRPr>
          </a:p>
          <a:p>
            <a:pPr indent="-323850" lvl="0" marL="457200" rtl="0" algn="l">
              <a:spcBef>
                <a:spcPts val="1000"/>
              </a:spcBef>
              <a:spcAft>
                <a:spcPts val="0"/>
              </a:spcAft>
              <a:buClr>
                <a:srgbClr val="186174"/>
              </a:buClr>
              <a:buSzPts val="1500"/>
              <a:buFont typeface="Work Sans"/>
              <a:buChar char="●"/>
            </a:pPr>
            <a:r>
              <a:rPr lang="en" sz="1500">
                <a:solidFill>
                  <a:srgbClr val="186174"/>
                </a:solidFill>
                <a:latin typeface="Work Sans"/>
                <a:ea typeface="Work Sans"/>
                <a:cs typeface="Work Sans"/>
                <a:sym typeface="Work Sans"/>
              </a:rPr>
              <a:t>We also opted for a </a:t>
            </a:r>
            <a:r>
              <a:rPr b="1" lang="en" sz="1500">
                <a:solidFill>
                  <a:srgbClr val="186174"/>
                </a:solidFill>
                <a:latin typeface="Work Sans"/>
                <a:ea typeface="Work Sans"/>
                <a:cs typeface="Work Sans"/>
                <a:sym typeface="Work Sans"/>
              </a:rPr>
              <a:t>more </a:t>
            </a:r>
            <a:r>
              <a:rPr b="1" lang="en" sz="1500">
                <a:solidFill>
                  <a:srgbClr val="186174"/>
                </a:solidFill>
                <a:latin typeface="Work Sans"/>
                <a:ea typeface="Work Sans"/>
                <a:cs typeface="Work Sans"/>
                <a:sym typeface="Work Sans"/>
              </a:rPr>
              <a:t>intuitive</a:t>
            </a:r>
            <a:r>
              <a:rPr b="1" lang="en" sz="1500">
                <a:solidFill>
                  <a:srgbClr val="186174"/>
                </a:solidFill>
                <a:latin typeface="Work Sans"/>
                <a:ea typeface="Work Sans"/>
                <a:cs typeface="Work Sans"/>
                <a:sym typeface="Work Sans"/>
              </a:rPr>
              <a:t> wheel roll</a:t>
            </a:r>
            <a:r>
              <a:rPr lang="en" sz="1500">
                <a:solidFill>
                  <a:srgbClr val="186174"/>
                </a:solidFill>
                <a:latin typeface="Work Sans"/>
                <a:ea typeface="Work Sans"/>
                <a:cs typeface="Work Sans"/>
                <a:sym typeface="Work Sans"/>
              </a:rPr>
              <a:t> for editing the time.</a:t>
            </a:r>
            <a:endParaRPr sz="1500">
              <a:solidFill>
                <a:srgbClr val="186174"/>
              </a:solidFill>
              <a:latin typeface="Work Sans"/>
              <a:ea typeface="Work Sans"/>
              <a:cs typeface="Work Sans"/>
              <a:sym typeface="Work Sans"/>
            </a:endParaRPr>
          </a:p>
        </p:txBody>
      </p:sp>
      <p:sp>
        <p:nvSpPr>
          <p:cNvPr id="462" name="Google Shape;462;p62"/>
          <p:cNvSpPr txBox="1"/>
          <p:nvPr>
            <p:ph type="title"/>
          </p:nvPr>
        </p:nvSpPr>
        <p:spPr>
          <a:xfrm>
            <a:off x="365750" y="1501350"/>
            <a:ext cx="2034000" cy="214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REVISION 1B: </a:t>
            </a:r>
            <a:r>
              <a:rPr lang="en" sz="2800">
                <a:solidFill>
                  <a:srgbClr val="186174"/>
                </a:solidFill>
                <a:latin typeface="Inter"/>
                <a:ea typeface="Inter"/>
                <a:cs typeface="Inter"/>
                <a:sym typeface="Inter"/>
              </a:rPr>
              <a:t>Changing time</a:t>
            </a:r>
            <a:endParaRPr b="1" sz="2800">
              <a:solidFill>
                <a:srgbClr val="186174"/>
              </a:solidFill>
              <a:latin typeface="Inter"/>
              <a:ea typeface="Inter"/>
              <a:cs typeface="Inter"/>
              <a:sym typeface="Inter"/>
            </a:endParaRPr>
          </a:p>
        </p:txBody>
      </p:sp>
      <p:pic>
        <p:nvPicPr>
          <p:cNvPr id="463" name="Google Shape;463;p62"/>
          <p:cNvPicPr preferRelativeResize="0"/>
          <p:nvPr/>
        </p:nvPicPr>
        <p:blipFill rotWithShape="1">
          <a:blip r:embed="rId4">
            <a:alphaModFix/>
          </a:blip>
          <a:srcRect b="0" l="0" r="0" t="1806"/>
          <a:stretch/>
        </p:blipFill>
        <p:spPr>
          <a:xfrm>
            <a:off x="2474175" y="848525"/>
            <a:ext cx="1796474" cy="3539450"/>
          </a:xfrm>
          <a:prstGeom prst="rect">
            <a:avLst/>
          </a:prstGeom>
          <a:noFill/>
          <a:ln>
            <a:noFill/>
          </a:ln>
        </p:spPr>
      </p:pic>
      <p:sp>
        <p:nvSpPr>
          <p:cNvPr id="464" name="Google Shape;464;p62"/>
          <p:cNvSpPr txBox="1"/>
          <p:nvPr/>
        </p:nvSpPr>
        <p:spPr>
          <a:xfrm>
            <a:off x="2308921" y="43879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before</a:t>
            </a:r>
            <a:endParaRPr>
              <a:latin typeface="Inter"/>
              <a:ea typeface="Inter"/>
              <a:cs typeface="Inter"/>
              <a:sym typeface="Inter"/>
            </a:endParaRPr>
          </a:p>
        </p:txBody>
      </p:sp>
      <p:sp>
        <p:nvSpPr>
          <p:cNvPr id="465" name="Google Shape;465;p62"/>
          <p:cNvSpPr txBox="1"/>
          <p:nvPr/>
        </p:nvSpPr>
        <p:spPr>
          <a:xfrm>
            <a:off x="4311359" y="43879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after</a:t>
            </a:r>
            <a:endParaRPr>
              <a:latin typeface="Inter"/>
              <a:ea typeface="Inter"/>
              <a:cs typeface="Inter"/>
              <a:sym typeface="Inte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9" name="Shape 469"/>
        <p:cNvGrpSpPr/>
        <p:nvPr/>
      </p:nvGrpSpPr>
      <p:grpSpPr>
        <a:xfrm>
          <a:off x="0" y="0"/>
          <a:ext cx="0" cy="0"/>
          <a:chOff x="0" y="0"/>
          <a:chExt cx="0" cy="0"/>
        </a:xfrm>
      </p:grpSpPr>
      <p:sp>
        <p:nvSpPr>
          <p:cNvPr id="470" name="Google Shape;470;p63"/>
          <p:cNvSpPr txBox="1"/>
          <p:nvPr>
            <p:ph type="title"/>
          </p:nvPr>
        </p:nvSpPr>
        <p:spPr>
          <a:xfrm>
            <a:off x="901088" y="733775"/>
            <a:ext cx="4760700" cy="38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ISSUE 12 (H7): </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lang="en" sz="2400">
                <a:solidFill>
                  <a:srgbClr val="186174"/>
                </a:solidFill>
                <a:latin typeface="Inter"/>
                <a:ea typeface="Inter"/>
                <a:cs typeface="Inter"/>
                <a:sym typeface="Inter"/>
              </a:rPr>
              <a:t>User must navigate through person-selection by pressing arrow buttons to more left or right one at a time.</a:t>
            </a:r>
            <a:endParaRPr sz="2400">
              <a:solidFill>
                <a:srgbClr val="186174"/>
              </a:solidFill>
              <a:latin typeface="Inter"/>
              <a:ea typeface="Inter"/>
              <a:cs typeface="Inter"/>
              <a:sym typeface="Inter"/>
            </a:endParaRPr>
          </a:p>
          <a:p>
            <a:pPr indent="0" lvl="0" marL="0" rtl="0" algn="l">
              <a:spcBef>
                <a:spcPts val="0"/>
              </a:spcBef>
              <a:spcAft>
                <a:spcPts val="0"/>
              </a:spcAft>
              <a:buNone/>
            </a:pPr>
            <a:r>
              <a:t/>
            </a:r>
            <a:endParaRPr sz="2400">
              <a:solidFill>
                <a:srgbClr val="186174"/>
              </a:solidFill>
              <a:latin typeface="Inter"/>
              <a:ea typeface="Inter"/>
              <a:cs typeface="Inter"/>
              <a:sym typeface="Inter"/>
            </a:endParaRPr>
          </a:p>
          <a:p>
            <a:pPr indent="0" lvl="0" marL="0" rtl="0" algn="l">
              <a:spcBef>
                <a:spcPts val="0"/>
              </a:spcBef>
              <a:spcAft>
                <a:spcPts val="0"/>
              </a:spcAft>
              <a:buNone/>
            </a:pPr>
            <a:r>
              <a:rPr i="1" lang="en" sz="1800">
                <a:solidFill>
                  <a:srgbClr val="186174"/>
                </a:solidFill>
                <a:latin typeface="Inter"/>
                <a:ea typeface="Inter"/>
                <a:cs typeface="Inter"/>
                <a:sym typeface="Inter"/>
              </a:rPr>
              <a:t>Does not offer shortcuts for faster selection if the user has a specific person in mind.</a:t>
            </a:r>
            <a:endParaRPr i="1" sz="1800">
              <a:solidFill>
                <a:srgbClr val="186174"/>
              </a:solidFill>
              <a:latin typeface="Inter"/>
              <a:ea typeface="Inter"/>
              <a:cs typeface="Inter"/>
              <a:sym typeface="Inter"/>
            </a:endParaRPr>
          </a:p>
        </p:txBody>
      </p:sp>
      <p:sp>
        <p:nvSpPr>
          <p:cNvPr id="471" name="Google Shape;471;p63"/>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472" name="Google Shape;472;p63"/>
          <p:cNvSpPr txBox="1"/>
          <p:nvPr/>
        </p:nvSpPr>
        <p:spPr>
          <a:xfrm>
            <a:off x="901088" y="4001375"/>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i="1" lang="en" sz="2800">
                <a:solidFill>
                  <a:srgbClr val="186174"/>
                </a:solidFill>
                <a:latin typeface="Inter"/>
                <a:ea typeface="Inter"/>
                <a:cs typeface="Inter"/>
                <a:sym typeface="Inter"/>
              </a:rPr>
              <a:t>severity 4</a:t>
            </a:r>
            <a:endParaRPr i="1"/>
          </a:p>
        </p:txBody>
      </p:sp>
      <p:pic>
        <p:nvPicPr>
          <p:cNvPr id="473" name="Google Shape;473;p63"/>
          <p:cNvPicPr preferRelativeResize="0"/>
          <p:nvPr/>
        </p:nvPicPr>
        <p:blipFill rotWithShape="1">
          <a:blip r:embed="rId3">
            <a:alphaModFix/>
          </a:blip>
          <a:srcRect b="0" l="0" r="0" t="6454"/>
          <a:stretch/>
        </p:blipFill>
        <p:spPr>
          <a:xfrm>
            <a:off x="6240838" y="561663"/>
            <a:ext cx="2002075" cy="4146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7" name="Shape 477"/>
        <p:cNvGrpSpPr/>
        <p:nvPr/>
      </p:nvGrpSpPr>
      <p:grpSpPr>
        <a:xfrm>
          <a:off x="0" y="0"/>
          <a:ext cx="0" cy="0"/>
          <a:chOff x="0" y="0"/>
          <a:chExt cx="0" cy="0"/>
        </a:xfrm>
      </p:grpSpPr>
      <p:sp>
        <p:nvSpPr>
          <p:cNvPr id="478" name="Google Shape;478;p64"/>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479" name="Google Shape;479;p64"/>
          <p:cNvSpPr txBox="1"/>
          <p:nvPr/>
        </p:nvSpPr>
        <p:spPr>
          <a:xfrm>
            <a:off x="6336050" y="1222961"/>
            <a:ext cx="2430600" cy="26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186174"/>
                </a:solidFill>
                <a:latin typeface="Inter"/>
                <a:ea typeface="Inter"/>
                <a:cs typeface="Inter"/>
                <a:sym typeface="Inter"/>
              </a:rPr>
              <a:t>RATIONALE</a:t>
            </a:r>
            <a:endParaRPr sz="1500">
              <a:solidFill>
                <a:srgbClr val="186174"/>
              </a:solidFill>
              <a:latin typeface="Inter"/>
              <a:ea typeface="Inter"/>
              <a:cs typeface="Inter"/>
              <a:sym typeface="Inter"/>
            </a:endParaRPr>
          </a:p>
          <a:p>
            <a:pPr indent="-323850" lvl="0" marL="457200" rtl="0" algn="l">
              <a:spcBef>
                <a:spcPts val="1000"/>
              </a:spcBef>
              <a:spcAft>
                <a:spcPts val="0"/>
              </a:spcAft>
              <a:buClr>
                <a:srgbClr val="186174"/>
              </a:buClr>
              <a:buSzPts val="1500"/>
              <a:buFont typeface="Work Sans"/>
              <a:buChar char="●"/>
            </a:pPr>
            <a:r>
              <a:rPr lang="en" sz="1500">
                <a:solidFill>
                  <a:srgbClr val="186174"/>
                </a:solidFill>
                <a:latin typeface="Work Sans"/>
                <a:ea typeface="Work Sans"/>
                <a:cs typeface="Work Sans"/>
                <a:sym typeface="Work Sans"/>
              </a:rPr>
              <a:t>We now have the change receiver as a </a:t>
            </a:r>
            <a:r>
              <a:rPr b="1" lang="en" sz="1500">
                <a:solidFill>
                  <a:srgbClr val="186174"/>
                </a:solidFill>
                <a:latin typeface="Work Sans"/>
                <a:ea typeface="Work Sans"/>
                <a:cs typeface="Work Sans"/>
                <a:sym typeface="Work Sans"/>
              </a:rPr>
              <a:t>pop-up</a:t>
            </a:r>
            <a:r>
              <a:rPr lang="en" sz="1500">
                <a:solidFill>
                  <a:srgbClr val="186174"/>
                </a:solidFill>
                <a:latin typeface="Work Sans"/>
                <a:ea typeface="Work Sans"/>
                <a:cs typeface="Work Sans"/>
                <a:sym typeface="Work Sans"/>
              </a:rPr>
              <a:t> and a </a:t>
            </a:r>
            <a:r>
              <a:rPr b="1" lang="en" sz="1500">
                <a:solidFill>
                  <a:srgbClr val="186174"/>
                </a:solidFill>
                <a:latin typeface="Work Sans"/>
                <a:ea typeface="Work Sans"/>
                <a:cs typeface="Work Sans"/>
                <a:sym typeface="Work Sans"/>
              </a:rPr>
              <a:t>search bar</a:t>
            </a:r>
            <a:r>
              <a:rPr lang="en" sz="1500">
                <a:solidFill>
                  <a:srgbClr val="186174"/>
                </a:solidFill>
                <a:latin typeface="Work Sans"/>
                <a:ea typeface="Work Sans"/>
                <a:cs typeface="Work Sans"/>
                <a:sym typeface="Work Sans"/>
              </a:rPr>
              <a:t> to find a receiver.</a:t>
            </a:r>
            <a:endParaRPr sz="1500">
              <a:solidFill>
                <a:srgbClr val="186174"/>
              </a:solidFill>
              <a:latin typeface="Work Sans"/>
              <a:ea typeface="Work Sans"/>
              <a:cs typeface="Work Sans"/>
              <a:sym typeface="Work Sans"/>
            </a:endParaRPr>
          </a:p>
          <a:p>
            <a:pPr indent="-323850" lvl="0" marL="457200" rtl="0" algn="l">
              <a:spcBef>
                <a:spcPts val="1000"/>
              </a:spcBef>
              <a:spcAft>
                <a:spcPts val="1000"/>
              </a:spcAft>
              <a:buClr>
                <a:srgbClr val="186174"/>
              </a:buClr>
              <a:buSzPts val="1500"/>
              <a:buFont typeface="Work Sans"/>
              <a:buChar char="●"/>
            </a:pPr>
            <a:r>
              <a:rPr lang="en" sz="1500">
                <a:solidFill>
                  <a:srgbClr val="186174"/>
                </a:solidFill>
                <a:latin typeface="Work Sans"/>
                <a:ea typeface="Work Sans"/>
                <a:cs typeface="Work Sans"/>
                <a:sym typeface="Work Sans"/>
              </a:rPr>
              <a:t>This </a:t>
            </a:r>
            <a:r>
              <a:rPr b="1" lang="en" sz="1500">
                <a:solidFill>
                  <a:srgbClr val="186174"/>
                </a:solidFill>
                <a:latin typeface="Work Sans"/>
                <a:ea typeface="Work Sans"/>
                <a:cs typeface="Work Sans"/>
                <a:sym typeface="Work Sans"/>
              </a:rPr>
              <a:t>eliminates tediously swiping</a:t>
            </a:r>
            <a:r>
              <a:rPr lang="en" sz="1500">
                <a:solidFill>
                  <a:srgbClr val="186174"/>
                </a:solidFill>
                <a:latin typeface="Work Sans"/>
                <a:ea typeface="Work Sans"/>
                <a:cs typeface="Work Sans"/>
                <a:sym typeface="Work Sans"/>
              </a:rPr>
              <a:t> through people to select. </a:t>
            </a:r>
            <a:endParaRPr sz="1500">
              <a:solidFill>
                <a:srgbClr val="186174"/>
              </a:solidFill>
              <a:latin typeface="Work Sans"/>
              <a:ea typeface="Work Sans"/>
              <a:cs typeface="Work Sans"/>
              <a:sym typeface="Work Sans"/>
            </a:endParaRPr>
          </a:p>
        </p:txBody>
      </p:sp>
      <p:sp>
        <p:nvSpPr>
          <p:cNvPr id="480" name="Google Shape;480;p64"/>
          <p:cNvSpPr txBox="1"/>
          <p:nvPr>
            <p:ph type="title"/>
          </p:nvPr>
        </p:nvSpPr>
        <p:spPr>
          <a:xfrm>
            <a:off x="365750" y="1501350"/>
            <a:ext cx="2034000" cy="214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REVISION 1C: </a:t>
            </a:r>
            <a:r>
              <a:rPr lang="en" sz="2800">
                <a:solidFill>
                  <a:srgbClr val="186174"/>
                </a:solidFill>
                <a:latin typeface="Inter"/>
                <a:ea typeface="Inter"/>
                <a:cs typeface="Inter"/>
                <a:sym typeface="Inter"/>
              </a:rPr>
              <a:t>Changing receiver</a:t>
            </a:r>
            <a:endParaRPr b="1" sz="2800">
              <a:solidFill>
                <a:srgbClr val="186174"/>
              </a:solidFill>
              <a:latin typeface="Inter"/>
              <a:ea typeface="Inter"/>
              <a:cs typeface="Inter"/>
              <a:sym typeface="Inter"/>
            </a:endParaRPr>
          </a:p>
        </p:txBody>
      </p:sp>
      <p:sp>
        <p:nvSpPr>
          <p:cNvPr id="481" name="Google Shape;481;p64"/>
          <p:cNvSpPr txBox="1"/>
          <p:nvPr/>
        </p:nvSpPr>
        <p:spPr>
          <a:xfrm>
            <a:off x="2308921" y="43879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before</a:t>
            </a:r>
            <a:endParaRPr>
              <a:latin typeface="Inter"/>
              <a:ea typeface="Inter"/>
              <a:cs typeface="Inter"/>
              <a:sym typeface="Inter"/>
            </a:endParaRPr>
          </a:p>
        </p:txBody>
      </p:sp>
      <p:sp>
        <p:nvSpPr>
          <p:cNvPr id="482" name="Google Shape;482;p64"/>
          <p:cNvSpPr txBox="1"/>
          <p:nvPr/>
        </p:nvSpPr>
        <p:spPr>
          <a:xfrm>
            <a:off x="4311359" y="43879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after</a:t>
            </a:r>
            <a:endParaRPr>
              <a:latin typeface="Inter"/>
              <a:ea typeface="Inter"/>
              <a:cs typeface="Inter"/>
              <a:sym typeface="Inter"/>
            </a:endParaRPr>
          </a:p>
        </p:txBody>
      </p:sp>
      <p:pic>
        <p:nvPicPr>
          <p:cNvPr id="483" name="Google Shape;483;p64"/>
          <p:cNvPicPr preferRelativeResize="0"/>
          <p:nvPr/>
        </p:nvPicPr>
        <p:blipFill rotWithShape="1">
          <a:blip r:embed="rId3">
            <a:alphaModFix/>
          </a:blip>
          <a:srcRect b="0" l="0" r="0" t="6454"/>
          <a:stretch/>
        </p:blipFill>
        <p:spPr>
          <a:xfrm>
            <a:off x="2461738" y="720625"/>
            <a:ext cx="1787625" cy="3702247"/>
          </a:xfrm>
          <a:prstGeom prst="rect">
            <a:avLst/>
          </a:prstGeom>
          <a:noFill/>
          <a:ln>
            <a:noFill/>
          </a:ln>
        </p:spPr>
      </p:pic>
      <p:pic>
        <p:nvPicPr>
          <p:cNvPr id="484" name="Google Shape;484;p64"/>
          <p:cNvPicPr preferRelativeResize="0"/>
          <p:nvPr/>
        </p:nvPicPr>
        <p:blipFill rotWithShape="1">
          <a:blip r:embed="rId4">
            <a:alphaModFix/>
          </a:blip>
          <a:srcRect b="2272" l="0" r="0" t="5714"/>
          <a:stretch/>
        </p:blipFill>
        <p:spPr>
          <a:xfrm>
            <a:off x="4469625" y="744468"/>
            <a:ext cx="1832726" cy="365455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8" name="Shape 488"/>
        <p:cNvGrpSpPr/>
        <p:nvPr/>
      </p:nvGrpSpPr>
      <p:grpSpPr>
        <a:xfrm>
          <a:off x="0" y="0"/>
          <a:ext cx="0" cy="0"/>
          <a:chOff x="0" y="0"/>
          <a:chExt cx="0" cy="0"/>
        </a:xfrm>
      </p:grpSpPr>
      <p:sp>
        <p:nvSpPr>
          <p:cNvPr id="489" name="Google Shape;489;p65"/>
          <p:cNvSpPr txBox="1"/>
          <p:nvPr>
            <p:ph type="title"/>
          </p:nvPr>
        </p:nvSpPr>
        <p:spPr>
          <a:xfrm>
            <a:off x="901098" y="886900"/>
            <a:ext cx="3976500" cy="38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ISSUE 19 (H1): </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lang="en" sz="2400">
                <a:solidFill>
                  <a:srgbClr val="186174"/>
                </a:solidFill>
                <a:latin typeface="Inter"/>
                <a:ea typeface="Inter"/>
                <a:cs typeface="Inter"/>
                <a:sym typeface="Inter"/>
              </a:rPr>
              <a:t>Navbar does not visually indicate which screen is focused/active</a:t>
            </a:r>
            <a:endParaRPr sz="2400">
              <a:solidFill>
                <a:srgbClr val="186174"/>
              </a:solidFill>
              <a:latin typeface="Inter"/>
              <a:ea typeface="Inter"/>
              <a:cs typeface="Inter"/>
              <a:sym typeface="Inter"/>
            </a:endParaRPr>
          </a:p>
          <a:p>
            <a:pPr indent="0" lvl="0" marL="0" rtl="0" algn="l">
              <a:spcBef>
                <a:spcPts val="0"/>
              </a:spcBef>
              <a:spcAft>
                <a:spcPts val="0"/>
              </a:spcAft>
              <a:buNone/>
            </a:pPr>
            <a:r>
              <a:t/>
            </a:r>
            <a:endParaRPr sz="2400">
              <a:solidFill>
                <a:srgbClr val="186174"/>
              </a:solidFill>
              <a:latin typeface="Inter"/>
              <a:ea typeface="Inter"/>
              <a:cs typeface="Inter"/>
              <a:sym typeface="Inter"/>
            </a:endParaRPr>
          </a:p>
          <a:p>
            <a:pPr indent="0" lvl="0" marL="0" rtl="0" algn="l">
              <a:spcBef>
                <a:spcPts val="0"/>
              </a:spcBef>
              <a:spcAft>
                <a:spcPts val="0"/>
              </a:spcAft>
              <a:buNone/>
            </a:pPr>
            <a:r>
              <a:rPr i="1" lang="en" sz="1800">
                <a:solidFill>
                  <a:srgbClr val="186174"/>
                </a:solidFill>
                <a:latin typeface="Inter"/>
                <a:ea typeface="Inter"/>
                <a:cs typeface="Inter"/>
                <a:sym typeface="Inter"/>
              </a:rPr>
              <a:t>Lack of visual cues can make users feel lost and uncertain about their current location. </a:t>
            </a:r>
            <a:endParaRPr i="1" sz="1800">
              <a:solidFill>
                <a:srgbClr val="186174"/>
              </a:solidFill>
              <a:latin typeface="Inter"/>
              <a:ea typeface="Inter"/>
              <a:cs typeface="Inter"/>
              <a:sym typeface="Inter"/>
            </a:endParaRPr>
          </a:p>
        </p:txBody>
      </p:sp>
      <p:sp>
        <p:nvSpPr>
          <p:cNvPr id="490" name="Google Shape;490;p65"/>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491" name="Google Shape;491;p65"/>
          <p:cNvSpPr txBox="1"/>
          <p:nvPr/>
        </p:nvSpPr>
        <p:spPr>
          <a:xfrm>
            <a:off x="901088" y="3902275"/>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i="1" lang="en" sz="2800">
                <a:solidFill>
                  <a:srgbClr val="186174"/>
                </a:solidFill>
                <a:latin typeface="Inter"/>
                <a:ea typeface="Inter"/>
                <a:cs typeface="Inter"/>
                <a:sym typeface="Inter"/>
              </a:rPr>
              <a:t>severity 3</a:t>
            </a:r>
            <a:endParaRPr i="1"/>
          </a:p>
        </p:txBody>
      </p:sp>
      <p:pic>
        <p:nvPicPr>
          <p:cNvPr id="492" name="Google Shape;492;p65"/>
          <p:cNvPicPr preferRelativeResize="0"/>
          <p:nvPr/>
        </p:nvPicPr>
        <p:blipFill rotWithShape="1">
          <a:blip r:embed="rId3">
            <a:alphaModFix/>
          </a:blip>
          <a:srcRect b="4810" l="1273" r="0" t="10054"/>
          <a:stretch/>
        </p:blipFill>
        <p:spPr>
          <a:xfrm>
            <a:off x="4877600" y="2134625"/>
            <a:ext cx="3679876" cy="925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96" name="Shape 496"/>
        <p:cNvGrpSpPr/>
        <p:nvPr/>
      </p:nvGrpSpPr>
      <p:grpSpPr>
        <a:xfrm>
          <a:off x="0" y="0"/>
          <a:ext cx="0" cy="0"/>
          <a:chOff x="0" y="0"/>
          <a:chExt cx="0" cy="0"/>
        </a:xfrm>
      </p:grpSpPr>
      <p:sp>
        <p:nvSpPr>
          <p:cNvPr id="497" name="Google Shape;497;p66"/>
          <p:cNvSpPr txBox="1"/>
          <p:nvPr>
            <p:ph type="title"/>
          </p:nvPr>
        </p:nvSpPr>
        <p:spPr>
          <a:xfrm>
            <a:off x="1939650" y="480225"/>
            <a:ext cx="5283300" cy="5823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b="1" lang="en" sz="2800">
                <a:solidFill>
                  <a:srgbClr val="186174"/>
                </a:solidFill>
                <a:latin typeface="Inter"/>
                <a:ea typeface="Inter"/>
                <a:cs typeface="Inter"/>
                <a:sym typeface="Inter"/>
              </a:rPr>
              <a:t>REVISION 2: </a:t>
            </a:r>
            <a:r>
              <a:rPr lang="en" sz="2800">
                <a:solidFill>
                  <a:srgbClr val="186174"/>
                </a:solidFill>
                <a:latin typeface="Inter"/>
                <a:ea typeface="Inter"/>
                <a:cs typeface="Inter"/>
                <a:sym typeface="Inter"/>
              </a:rPr>
              <a:t>Nav Bar</a:t>
            </a:r>
            <a:endParaRPr sz="3000">
              <a:solidFill>
                <a:srgbClr val="186174"/>
              </a:solidFill>
              <a:latin typeface="Inter"/>
              <a:ea typeface="Inter"/>
              <a:cs typeface="Inter"/>
              <a:sym typeface="Inter"/>
            </a:endParaRPr>
          </a:p>
        </p:txBody>
      </p:sp>
      <p:sp>
        <p:nvSpPr>
          <p:cNvPr id="498" name="Google Shape;498;p66"/>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499" name="Google Shape;499;p66"/>
          <p:cNvPicPr preferRelativeResize="0"/>
          <p:nvPr/>
        </p:nvPicPr>
        <p:blipFill rotWithShape="1">
          <a:blip r:embed="rId3">
            <a:alphaModFix/>
          </a:blip>
          <a:srcRect b="4810" l="1273" r="0" t="10054"/>
          <a:stretch/>
        </p:blipFill>
        <p:spPr>
          <a:xfrm>
            <a:off x="292493" y="1434950"/>
            <a:ext cx="3882682" cy="976250"/>
          </a:xfrm>
          <a:prstGeom prst="rect">
            <a:avLst/>
          </a:prstGeom>
          <a:noFill/>
          <a:ln>
            <a:noFill/>
          </a:ln>
        </p:spPr>
      </p:pic>
      <p:pic>
        <p:nvPicPr>
          <p:cNvPr id="500" name="Google Shape;500;p66"/>
          <p:cNvPicPr preferRelativeResize="0"/>
          <p:nvPr/>
        </p:nvPicPr>
        <p:blipFill rotWithShape="1">
          <a:blip r:embed="rId4">
            <a:alphaModFix/>
          </a:blip>
          <a:srcRect b="12732" l="2825" r="2342" t="0"/>
          <a:stretch/>
        </p:blipFill>
        <p:spPr>
          <a:xfrm>
            <a:off x="4536325" y="1434953"/>
            <a:ext cx="4316726" cy="976247"/>
          </a:xfrm>
          <a:prstGeom prst="rect">
            <a:avLst/>
          </a:prstGeom>
          <a:noFill/>
          <a:ln>
            <a:noFill/>
          </a:ln>
        </p:spPr>
      </p:pic>
      <p:sp>
        <p:nvSpPr>
          <p:cNvPr id="501" name="Google Shape;501;p66"/>
          <p:cNvSpPr txBox="1"/>
          <p:nvPr/>
        </p:nvSpPr>
        <p:spPr>
          <a:xfrm>
            <a:off x="1170346" y="1062525"/>
            <a:ext cx="2127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solidFill>
                  <a:srgbClr val="186174"/>
                </a:solidFill>
                <a:latin typeface="Inter"/>
                <a:ea typeface="Inter"/>
                <a:cs typeface="Inter"/>
                <a:sym typeface="Inter"/>
              </a:rPr>
              <a:t>before</a:t>
            </a:r>
            <a:endParaRPr sz="1300">
              <a:latin typeface="Inter"/>
              <a:ea typeface="Inter"/>
              <a:cs typeface="Inter"/>
              <a:sym typeface="Inter"/>
            </a:endParaRPr>
          </a:p>
        </p:txBody>
      </p:sp>
      <p:sp>
        <p:nvSpPr>
          <p:cNvPr id="502" name="Google Shape;502;p66"/>
          <p:cNvSpPr txBox="1"/>
          <p:nvPr/>
        </p:nvSpPr>
        <p:spPr>
          <a:xfrm>
            <a:off x="5631184" y="1062525"/>
            <a:ext cx="2127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solidFill>
                  <a:srgbClr val="186174"/>
                </a:solidFill>
                <a:latin typeface="Inter"/>
                <a:ea typeface="Inter"/>
                <a:cs typeface="Inter"/>
                <a:sym typeface="Inter"/>
              </a:rPr>
              <a:t>after</a:t>
            </a:r>
            <a:endParaRPr sz="1300">
              <a:latin typeface="Inter"/>
              <a:ea typeface="Inter"/>
              <a:cs typeface="Inter"/>
              <a:sym typeface="Inter"/>
            </a:endParaRPr>
          </a:p>
        </p:txBody>
      </p:sp>
      <p:sp>
        <p:nvSpPr>
          <p:cNvPr id="503" name="Google Shape;503;p66"/>
          <p:cNvSpPr txBox="1"/>
          <p:nvPr/>
        </p:nvSpPr>
        <p:spPr>
          <a:xfrm>
            <a:off x="292500" y="2599525"/>
            <a:ext cx="3547500" cy="1390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rgbClr val="186174"/>
              </a:buClr>
              <a:buSzPts val="1400"/>
              <a:buFont typeface="Work Sans"/>
              <a:buChar char="●"/>
            </a:pPr>
            <a:r>
              <a:rPr lang="en">
                <a:solidFill>
                  <a:srgbClr val="186174"/>
                </a:solidFill>
                <a:latin typeface="Work Sans"/>
                <a:ea typeface="Work Sans"/>
                <a:cs typeface="Work Sans"/>
                <a:sym typeface="Work Sans"/>
              </a:rPr>
              <a:t>From heuristic evaluation</a:t>
            </a:r>
            <a:r>
              <a:rPr lang="en">
                <a:solidFill>
                  <a:srgbClr val="186174"/>
                </a:solidFill>
                <a:latin typeface="Work Sans"/>
                <a:ea typeface="Work Sans"/>
                <a:cs typeface="Work Sans"/>
                <a:sym typeface="Work Sans"/>
              </a:rPr>
              <a:t> → n</a:t>
            </a:r>
            <a:r>
              <a:rPr lang="en">
                <a:solidFill>
                  <a:srgbClr val="186174"/>
                </a:solidFill>
                <a:latin typeface="Work Sans"/>
                <a:ea typeface="Work Sans"/>
                <a:cs typeface="Work Sans"/>
                <a:sym typeface="Work Sans"/>
              </a:rPr>
              <a:t>o visual indicator which screen the user is on</a:t>
            </a:r>
            <a:endParaRPr>
              <a:solidFill>
                <a:srgbClr val="186174"/>
              </a:solidFill>
              <a:latin typeface="Work Sans"/>
              <a:ea typeface="Work Sans"/>
              <a:cs typeface="Work Sans"/>
              <a:sym typeface="Work Sans"/>
            </a:endParaRPr>
          </a:p>
          <a:p>
            <a:pPr indent="-317500" lvl="0" marL="457200" rtl="0" algn="l">
              <a:spcBef>
                <a:spcPts val="1000"/>
              </a:spcBef>
              <a:spcAft>
                <a:spcPts val="1000"/>
              </a:spcAft>
              <a:buClr>
                <a:srgbClr val="186174"/>
              </a:buClr>
              <a:buSzPts val="1400"/>
              <a:buFont typeface="Work Sans"/>
              <a:buChar char="●"/>
            </a:pPr>
            <a:r>
              <a:rPr lang="en">
                <a:solidFill>
                  <a:srgbClr val="186174"/>
                </a:solidFill>
                <a:latin typeface="Work Sans"/>
                <a:ea typeface="Work Sans"/>
                <a:cs typeface="Work Sans"/>
                <a:sym typeface="Work Sans"/>
              </a:rPr>
              <a:t>Home icon is unconventionally in the center</a:t>
            </a:r>
            <a:endParaRPr>
              <a:solidFill>
                <a:srgbClr val="186174"/>
              </a:solidFill>
              <a:latin typeface="Work Sans"/>
              <a:ea typeface="Work Sans"/>
              <a:cs typeface="Work Sans"/>
              <a:sym typeface="Work Sans"/>
            </a:endParaRPr>
          </a:p>
        </p:txBody>
      </p:sp>
      <p:sp>
        <p:nvSpPr>
          <p:cNvPr id="504" name="Google Shape;504;p66"/>
          <p:cNvSpPr txBox="1"/>
          <p:nvPr/>
        </p:nvSpPr>
        <p:spPr>
          <a:xfrm>
            <a:off x="4429975" y="2411200"/>
            <a:ext cx="4529400" cy="230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rgbClr val="186174"/>
                </a:solidFill>
                <a:latin typeface="Work Sans"/>
                <a:ea typeface="Work Sans"/>
                <a:cs typeface="Work Sans"/>
                <a:sym typeface="Work Sans"/>
              </a:rPr>
              <a:t>RATIONALE</a:t>
            </a:r>
            <a:endParaRPr b="1" sz="1500">
              <a:solidFill>
                <a:srgbClr val="186174"/>
              </a:solidFill>
              <a:latin typeface="Work Sans"/>
              <a:ea typeface="Work Sans"/>
              <a:cs typeface="Work Sans"/>
              <a:sym typeface="Work Sans"/>
            </a:endParaRPr>
          </a:p>
          <a:p>
            <a:pPr indent="-317500" lvl="0" marL="457200" rtl="0" algn="l">
              <a:spcBef>
                <a:spcPts val="1000"/>
              </a:spcBef>
              <a:spcAft>
                <a:spcPts val="0"/>
              </a:spcAft>
              <a:buClr>
                <a:srgbClr val="186174"/>
              </a:buClr>
              <a:buSzPts val="1400"/>
              <a:buFont typeface="Work Sans"/>
              <a:buChar char="●"/>
            </a:pPr>
            <a:r>
              <a:rPr lang="en">
                <a:solidFill>
                  <a:srgbClr val="186174"/>
                </a:solidFill>
                <a:latin typeface="Work Sans"/>
                <a:ea typeface="Work Sans"/>
                <a:cs typeface="Work Sans"/>
                <a:sym typeface="Work Sans"/>
              </a:rPr>
              <a:t>Used darker accent to visually indicate </a:t>
            </a:r>
            <a:r>
              <a:rPr lang="en">
                <a:solidFill>
                  <a:srgbClr val="186174"/>
                </a:solidFill>
                <a:latin typeface="Work Sans"/>
                <a:ea typeface="Work Sans"/>
                <a:cs typeface="Work Sans"/>
                <a:sym typeface="Work Sans"/>
              </a:rPr>
              <a:t>which screen the user is currently on</a:t>
            </a:r>
            <a:endParaRPr>
              <a:solidFill>
                <a:srgbClr val="186174"/>
              </a:solidFill>
              <a:latin typeface="Work Sans"/>
              <a:ea typeface="Work Sans"/>
              <a:cs typeface="Work Sans"/>
              <a:sym typeface="Work Sans"/>
            </a:endParaRPr>
          </a:p>
          <a:p>
            <a:pPr indent="-317500" lvl="0" marL="457200" rtl="0" algn="l">
              <a:spcBef>
                <a:spcPts val="1000"/>
              </a:spcBef>
              <a:spcAft>
                <a:spcPts val="0"/>
              </a:spcAft>
              <a:buClr>
                <a:srgbClr val="186174"/>
              </a:buClr>
              <a:buSzPts val="1400"/>
              <a:buFont typeface="Work Sans"/>
              <a:buChar char="●"/>
            </a:pPr>
            <a:r>
              <a:rPr lang="en">
                <a:solidFill>
                  <a:srgbClr val="186174"/>
                </a:solidFill>
                <a:latin typeface="Work Sans"/>
                <a:ea typeface="Work Sans"/>
                <a:cs typeface="Work Sans"/>
                <a:sym typeface="Work Sans"/>
              </a:rPr>
              <a:t>Moved home icon to the very left (conventional position in nav bar)</a:t>
            </a:r>
            <a:endParaRPr>
              <a:solidFill>
                <a:srgbClr val="186174"/>
              </a:solidFill>
              <a:latin typeface="Work Sans"/>
              <a:ea typeface="Work Sans"/>
              <a:cs typeface="Work Sans"/>
              <a:sym typeface="Work Sans"/>
            </a:endParaRPr>
          </a:p>
          <a:p>
            <a:pPr indent="-317500" lvl="0" marL="457200" rtl="0" algn="l">
              <a:spcBef>
                <a:spcPts val="1000"/>
              </a:spcBef>
              <a:spcAft>
                <a:spcPts val="1000"/>
              </a:spcAft>
              <a:buClr>
                <a:srgbClr val="186174"/>
              </a:buClr>
              <a:buSzPts val="1400"/>
              <a:buFont typeface="Work Sans"/>
              <a:buChar char="●"/>
            </a:pPr>
            <a:r>
              <a:rPr lang="en">
                <a:solidFill>
                  <a:srgbClr val="186174"/>
                </a:solidFill>
                <a:latin typeface="Work Sans"/>
                <a:ea typeface="Work Sans"/>
                <a:cs typeface="Work Sans"/>
                <a:sym typeface="Work Sans"/>
              </a:rPr>
              <a:t>Labelled icons with names of the screens they navigate to → prevents confusion about what each icon represents</a:t>
            </a:r>
            <a:endParaRPr>
              <a:solidFill>
                <a:srgbClr val="186174"/>
              </a:solidFill>
              <a:latin typeface="Work Sans"/>
              <a:ea typeface="Work Sans"/>
              <a:cs typeface="Work Sans"/>
              <a:sym typeface="Work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8" name="Shape 508"/>
        <p:cNvGrpSpPr/>
        <p:nvPr/>
      </p:nvGrpSpPr>
      <p:grpSpPr>
        <a:xfrm>
          <a:off x="0" y="0"/>
          <a:ext cx="0" cy="0"/>
          <a:chOff x="0" y="0"/>
          <a:chExt cx="0" cy="0"/>
        </a:xfrm>
      </p:grpSpPr>
      <p:sp>
        <p:nvSpPr>
          <p:cNvPr id="509" name="Google Shape;509;p67"/>
          <p:cNvSpPr txBox="1"/>
          <p:nvPr>
            <p:ph type="title"/>
          </p:nvPr>
        </p:nvSpPr>
        <p:spPr>
          <a:xfrm>
            <a:off x="599050" y="814775"/>
            <a:ext cx="4760700" cy="38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ISSUE 3 (H6)</a:t>
            </a:r>
            <a:r>
              <a:rPr b="1" lang="en" sz="2800">
                <a:solidFill>
                  <a:srgbClr val="186174"/>
                </a:solidFill>
                <a:latin typeface="Inter"/>
                <a:ea typeface="Inter"/>
                <a:cs typeface="Inter"/>
                <a:sym typeface="Inter"/>
              </a:rPr>
              <a:t>: </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lang="en" sz="2400">
                <a:solidFill>
                  <a:srgbClr val="186174"/>
                </a:solidFill>
                <a:latin typeface="Inter"/>
                <a:ea typeface="Inter"/>
                <a:cs typeface="Inter"/>
                <a:sym typeface="Inter"/>
              </a:rPr>
              <a:t>Name of the bottle owner isn’t displayed in the “Select Media” or “Insert Moment” screen.</a:t>
            </a:r>
            <a:endParaRPr sz="2400">
              <a:solidFill>
                <a:srgbClr val="186174"/>
              </a:solidFill>
              <a:latin typeface="Inter"/>
              <a:ea typeface="Inter"/>
              <a:cs typeface="Inter"/>
              <a:sym typeface="Inter"/>
            </a:endParaRPr>
          </a:p>
          <a:p>
            <a:pPr indent="0" lvl="0" marL="0" rtl="0" algn="l">
              <a:spcBef>
                <a:spcPts val="0"/>
              </a:spcBef>
              <a:spcAft>
                <a:spcPts val="0"/>
              </a:spcAft>
              <a:buNone/>
            </a:pPr>
            <a:r>
              <a:t/>
            </a:r>
            <a:endParaRPr sz="2400">
              <a:solidFill>
                <a:srgbClr val="186174"/>
              </a:solidFill>
              <a:latin typeface="Inter"/>
              <a:ea typeface="Inter"/>
              <a:cs typeface="Inter"/>
              <a:sym typeface="Inter"/>
            </a:endParaRPr>
          </a:p>
          <a:p>
            <a:pPr indent="0" lvl="0" marL="0" rtl="0" algn="l">
              <a:spcBef>
                <a:spcPts val="0"/>
              </a:spcBef>
              <a:spcAft>
                <a:spcPts val="0"/>
              </a:spcAft>
              <a:buNone/>
            </a:pPr>
            <a:r>
              <a:rPr i="1" lang="en" sz="1800">
                <a:solidFill>
                  <a:srgbClr val="186174"/>
                </a:solidFill>
                <a:latin typeface="Inter"/>
                <a:ea typeface="Inter"/>
                <a:cs typeface="Inter"/>
                <a:sym typeface="Inter"/>
              </a:rPr>
              <a:t>The absence of the recipient may confuse users because they are uncertain of whom the current message is for.</a:t>
            </a:r>
            <a:endParaRPr i="1" sz="1800">
              <a:solidFill>
                <a:srgbClr val="186174"/>
              </a:solidFill>
              <a:latin typeface="Inter"/>
              <a:ea typeface="Inter"/>
              <a:cs typeface="Inter"/>
              <a:sym typeface="Inter"/>
            </a:endParaRPr>
          </a:p>
        </p:txBody>
      </p:sp>
      <p:sp>
        <p:nvSpPr>
          <p:cNvPr id="510" name="Google Shape;510;p67"/>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11" name="Google Shape;511;p67"/>
          <p:cNvSpPr txBox="1"/>
          <p:nvPr/>
        </p:nvSpPr>
        <p:spPr>
          <a:xfrm>
            <a:off x="599050" y="389115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i="1" lang="en" sz="2800">
                <a:solidFill>
                  <a:srgbClr val="186174"/>
                </a:solidFill>
                <a:latin typeface="Inter"/>
                <a:ea typeface="Inter"/>
                <a:cs typeface="Inter"/>
                <a:sym typeface="Inter"/>
              </a:rPr>
              <a:t>severity 3</a:t>
            </a:r>
            <a:endParaRPr i="1"/>
          </a:p>
        </p:txBody>
      </p:sp>
      <p:pic>
        <p:nvPicPr>
          <p:cNvPr id="512" name="Google Shape;512;p67"/>
          <p:cNvPicPr preferRelativeResize="0"/>
          <p:nvPr/>
        </p:nvPicPr>
        <p:blipFill>
          <a:blip r:embed="rId3">
            <a:alphaModFix/>
          </a:blip>
          <a:stretch>
            <a:fillRect/>
          </a:stretch>
        </p:blipFill>
        <p:spPr>
          <a:xfrm>
            <a:off x="6124700" y="733775"/>
            <a:ext cx="2004225" cy="39642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16" name="Shape 516"/>
        <p:cNvGrpSpPr/>
        <p:nvPr/>
      </p:nvGrpSpPr>
      <p:grpSpPr>
        <a:xfrm>
          <a:off x="0" y="0"/>
          <a:ext cx="0" cy="0"/>
          <a:chOff x="0" y="0"/>
          <a:chExt cx="0" cy="0"/>
        </a:xfrm>
      </p:grpSpPr>
      <p:sp>
        <p:nvSpPr>
          <p:cNvPr id="517" name="Google Shape;517;p68"/>
          <p:cNvSpPr txBox="1"/>
          <p:nvPr>
            <p:ph type="title"/>
          </p:nvPr>
        </p:nvSpPr>
        <p:spPr>
          <a:xfrm>
            <a:off x="265775" y="1620450"/>
            <a:ext cx="2436600" cy="190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solidFill>
                  <a:srgbClr val="186174"/>
                </a:solidFill>
                <a:latin typeface="Inter"/>
                <a:ea typeface="Inter"/>
                <a:cs typeface="Inter"/>
                <a:sym typeface="Inter"/>
              </a:rPr>
              <a:t>REVISION 3: </a:t>
            </a:r>
            <a:endParaRPr b="1" sz="2700">
              <a:solidFill>
                <a:srgbClr val="186174"/>
              </a:solidFill>
              <a:latin typeface="Inter"/>
              <a:ea typeface="Inter"/>
              <a:cs typeface="Inter"/>
              <a:sym typeface="Inter"/>
            </a:endParaRPr>
          </a:p>
          <a:p>
            <a:pPr indent="0" lvl="0" marL="0" rtl="0" algn="l">
              <a:spcBef>
                <a:spcPts val="1000"/>
              </a:spcBef>
              <a:spcAft>
                <a:spcPts val="0"/>
              </a:spcAft>
              <a:buNone/>
            </a:pPr>
            <a:r>
              <a:rPr lang="en" sz="2700">
                <a:solidFill>
                  <a:srgbClr val="186174"/>
                </a:solidFill>
                <a:latin typeface="Inter"/>
                <a:ea typeface="Inter"/>
                <a:cs typeface="Inter"/>
                <a:sym typeface="Inter"/>
              </a:rPr>
              <a:t>Add moment page</a:t>
            </a:r>
            <a:endParaRPr sz="2900">
              <a:solidFill>
                <a:srgbClr val="186174"/>
              </a:solidFill>
              <a:latin typeface="Inter"/>
              <a:ea typeface="Inter"/>
              <a:cs typeface="Inter"/>
              <a:sym typeface="Inter"/>
            </a:endParaRPr>
          </a:p>
        </p:txBody>
      </p:sp>
      <p:sp>
        <p:nvSpPr>
          <p:cNvPr id="518" name="Google Shape;518;p68"/>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519" name="Google Shape;519;p68"/>
          <p:cNvPicPr preferRelativeResize="0"/>
          <p:nvPr/>
        </p:nvPicPr>
        <p:blipFill rotWithShape="1">
          <a:blip r:embed="rId3">
            <a:alphaModFix/>
          </a:blip>
          <a:srcRect b="0" l="0" r="0" t="7467"/>
          <a:stretch/>
        </p:blipFill>
        <p:spPr>
          <a:xfrm>
            <a:off x="4750550" y="740712"/>
            <a:ext cx="1785324" cy="3654949"/>
          </a:xfrm>
          <a:prstGeom prst="rect">
            <a:avLst/>
          </a:prstGeom>
          <a:noFill/>
          <a:ln>
            <a:noFill/>
          </a:ln>
        </p:spPr>
      </p:pic>
      <p:pic>
        <p:nvPicPr>
          <p:cNvPr id="520" name="Google Shape;520;p68"/>
          <p:cNvPicPr preferRelativeResize="0"/>
          <p:nvPr/>
        </p:nvPicPr>
        <p:blipFill>
          <a:blip r:embed="rId4">
            <a:alphaModFix/>
          </a:blip>
          <a:stretch>
            <a:fillRect/>
          </a:stretch>
        </p:blipFill>
        <p:spPr>
          <a:xfrm>
            <a:off x="2671100" y="744275"/>
            <a:ext cx="1847875" cy="3654949"/>
          </a:xfrm>
          <a:prstGeom prst="rect">
            <a:avLst/>
          </a:prstGeom>
          <a:noFill/>
          <a:ln>
            <a:noFill/>
          </a:ln>
        </p:spPr>
      </p:pic>
      <p:sp>
        <p:nvSpPr>
          <p:cNvPr id="521" name="Google Shape;521;p68"/>
          <p:cNvSpPr txBox="1"/>
          <p:nvPr/>
        </p:nvSpPr>
        <p:spPr>
          <a:xfrm>
            <a:off x="2531534" y="43235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before</a:t>
            </a:r>
            <a:endParaRPr>
              <a:latin typeface="Inter"/>
              <a:ea typeface="Inter"/>
              <a:cs typeface="Inter"/>
              <a:sym typeface="Inter"/>
            </a:endParaRPr>
          </a:p>
        </p:txBody>
      </p:sp>
      <p:sp>
        <p:nvSpPr>
          <p:cNvPr id="522" name="Google Shape;522;p68"/>
          <p:cNvSpPr txBox="1"/>
          <p:nvPr/>
        </p:nvSpPr>
        <p:spPr>
          <a:xfrm>
            <a:off x="4579721" y="43235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after</a:t>
            </a:r>
            <a:endParaRPr>
              <a:latin typeface="Inter"/>
              <a:ea typeface="Inter"/>
              <a:cs typeface="Inter"/>
              <a:sym typeface="Inter"/>
            </a:endParaRPr>
          </a:p>
        </p:txBody>
      </p:sp>
      <p:sp>
        <p:nvSpPr>
          <p:cNvPr id="523" name="Google Shape;523;p68"/>
          <p:cNvSpPr txBox="1"/>
          <p:nvPr/>
        </p:nvSpPr>
        <p:spPr>
          <a:xfrm>
            <a:off x="6490825" y="953850"/>
            <a:ext cx="2505600" cy="323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186174"/>
                </a:solidFill>
                <a:latin typeface="Inter"/>
                <a:ea typeface="Inter"/>
                <a:cs typeface="Inter"/>
                <a:sym typeface="Inter"/>
              </a:rPr>
              <a:t>RATIONALE</a:t>
            </a:r>
            <a:endParaRPr sz="1500">
              <a:solidFill>
                <a:srgbClr val="186174"/>
              </a:solidFill>
              <a:latin typeface="Inter"/>
              <a:ea typeface="Inter"/>
              <a:cs typeface="Inter"/>
              <a:sym typeface="Inter"/>
            </a:endParaRPr>
          </a:p>
          <a:p>
            <a:pPr indent="-323850" lvl="0" marL="457200" rtl="0" algn="l">
              <a:spcBef>
                <a:spcPts val="1000"/>
              </a:spcBef>
              <a:spcAft>
                <a:spcPts val="0"/>
              </a:spcAft>
              <a:buClr>
                <a:srgbClr val="186174"/>
              </a:buClr>
              <a:buSzPts val="1500"/>
              <a:buFont typeface="Work Sans"/>
              <a:buChar char="●"/>
            </a:pPr>
            <a:r>
              <a:rPr lang="en" sz="1500">
                <a:solidFill>
                  <a:srgbClr val="186174"/>
                </a:solidFill>
                <a:latin typeface="Work Sans"/>
                <a:ea typeface="Work Sans"/>
                <a:cs typeface="Work Sans"/>
                <a:sym typeface="Work Sans"/>
              </a:rPr>
              <a:t>Added </a:t>
            </a:r>
            <a:r>
              <a:rPr b="1" lang="en" sz="1500">
                <a:solidFill>
                  <a:srgbClr val="186174"/>
                </a:solidFill>
                <a:latin typeface="Work Sans"/>
                <a:ea typeface="Work Sans"/>
                <a:cs typeface="Work Sans"/>
                <a:sym typeface="Work Sans"/>
              </a:rPr>
              <a:t>“My Bottle”</a:t>
            </a:r>
            <a:r>
              <a:rPr lang="en" sz="1500">
                <a:solidFill>
                  <a:srgbClr val="186174"/>
                </a:solidFill>
                <a:latin typeface="Work Sans"/>
                <a:ea typeface="Work Sans"/>
                <a:cs typeface="Work Sans"/>
                <a:sym typeface="Work Sans"/>
              </a:rPr>
              <a:t> title to screen to clarify that this is the </a:t>
            </a:r>
            <a:r>
              <a:rPr b="1" lang="en" sz="1500">
                <a:solidFill>
                  <a:srgbClr val="186174"/>
                </a:solidFill>
                <a:latin typeface="Work Sans"/>
                <a:ea typeface="Work Sans"/>
                <a:cs typeface="Work Sans"/>
                <a:sym typeface="Work Sans"/>
              </a:rPr>
              <a:t>user’s own bottle</a:t>
            </a:r>
            <a:r>
              <a:rPr lang="en" sz="1500">
                <a:solidFill>
                  <a:srgbClr val="186174"/>
                </a:solidFill>
                <a:latin typeface="Work Sans"/>
                <a:ea typeface="Work Sans"/>
                <a:cs typeface="Work Sans"/>
                <a:sym typeface="Work Sans"/>
              </a:rPr>
              <a:t>.</a:t>
            </a:r>
            <a:endParaRPr sz="1500">
              <a:solidFill>
                <a:srgbClr val="186174"/>
              </a:solidFill>
              <a:latin typeface="Work Sans"/>
              <a:ea typeface="Work Sans"/>
              <a:cs typeface="Work Sans"/>
              <a:sym typeface="Work Sans"/>
            </a:endParaRPr>
          </a:p>
          <a:p>
            <a:pPr indent="-323850" lvl="0" marL="457200" rtl="0" algn="l">
              <a:spcBef>
                <a:spcPts val="1000"/>
              </a:spcBef>
              <a:spcAft>
                <a:spcPts val="1000"/>
              </a:spcAft>
              <a:buClr>
                <a:srgbClr val="186174"/>
              </a:buClr>
              <a:buSzPts val="1500"/>
              <a:buFont typeface="Work Sans"/>
              <a:buChar char="●"/>
            </a:pPr>
            <a:r>
              <a:rPr lang="en" sz="1500">
                <a:solidFill>
                  <a:srgbClr val="186174"/>
                </a:solidFill>
                <a:latin typeface="Work Sans"/>
                <a:ea typeface="Work Sans"/>
                <a:cs typeface="Work Sans"/>
                <a:sym typeface="Work Sans"/>
              </a:rPr>
              <a:t>Added receiver</a:t>
            </a:r>
            <a:r>
              <a:rPr b="1" lang="en" sz="1500">
                <a:solidFill>
                  <a:srgbClr val="186174"/>
                </a:solidFill>
                <a:latin typeface="Work Sans"/>
                <a:ea typeface="Work Sans"/>
                <a:cs typeface="Work Sans"/>
                <a:sym typeface="Work Sans"/>
              </a:rPr>
              <a:t> </a:t>
            </a:r>
            <a:r>
              <a:rPr lang="en" sz="1500">
                <a:solidFill>
                  <a:srgbClr val="186174"/>
                </a:solidFill>
                <a:latin typeface="Work Sans"/>
                <a:ea typeface="Work Sans"/>
                <a:cs typeface="Work Sans"/>
                <a:sym typeface="Work Sans"/>
              </a:rPr>
              <a:t>name &amp; photo next to bottle to </a:t>
            </a:r>
            <a:r>
              <a:rPr b="1" lang="en" sz="1500">
                <a:solidFill>
                  <a:srgbClr val="186174"/>
                </a:solidFill>
                <a:latin typeface="Work Sans"/>
                <a:ea typeface="Work Sans"/>
                <a:cs typeface="Work Sans"/>
                <a:sym typeface="Work Sans"/>
              </a:rPr>
              <a:t>clarify the recipient of this bottle</a:t>
            </a:r>
            <a:r>
              <a:rPr lang="en" sz="1500">
                <a:solidFill>
                  <a:srgbClr val="186174"/>
                </a:solidFill>
                <a:latin typeface="Work Sans"/>
                <a:ea typeface="Work Sans"/>
                <a:cs typeface="Work Sans"/>
                <a:sym typeface="Work Sans"/>
              </a:rPr>
              <a:t> that the user is adding to.</a:t>
            </a:r>
            <a:endParaRPr sz="1500">
              <a:solidFill>
                <a:srgbClr val="186174"/>
              </a:solidFill>
              <a:latin typeface="Work Sans"/>
              <a:ea typeface="Work Sans"/>
              <a:cs typeface="Work Sans"/>
              <a:sym typeface="Work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27" name="Shape 527"/>
        <p:cNvGrpSpPr/>
        <p:nvPr/>
      </p:nvGrpSpPr>
      <p:grpSpPr>
        <a:xfrm>
          <a:off x="0" y="0"/>
          <a:ext cx="0" cy="0"/>
          <a:chOff x="0" y="0"/>
          <a:chExt cx="0" cy="0"/>
        </a:xfrm>
      </p:grpSpPr>
      <p:sp>
        <p:nvSpPr>
          <p:cNvPr id="528" name="Google Shape;528;p69"/>
          <p:cNvSpPr txBox="1"/>
          <p:nvPr>
            <p:ph type="title"/>
          </p:nvPr>
        </p:nvSpPr>
        <p:spPr>
          <a:xfrm>
            <a:off x="1191648" y="868863"/>
            <a:ext cx="3976500" cy="38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ISSUE 47 (H11): </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lang="en" sz="2400">
                <a:solidFill>
                  <a:srgbClr val="186174"/>
                </a:solidFill>
                <a:latin typeface="Inter"/>
                <a:ea typeface="Inter"/>
                <a:cs typeface="Inter"/>
                <a:sym typeface="Inter"/>
              </a:rPr>
              <a:t>Text is generally very thin on buttons/on captions</a:t>
            </a:r>
            <a:endParaRPr sz="2400">
              <a:solidFill>
                <a:srgbClr val="186174"/>
              </a:solidFill>
              <a:latin typeface="Inter"/>
              <a:ea typeface="Inter"/>
              <a:cs typeface="Inter"/>
              <a:sym typeface="Inter"/>
            </a:endParaRPr>
          </a:p>
          <a:p>
            <a:pPr indent="0" lvl="0" marL="0" rtl="0" algn="l">
              <a:spcBef>
                <a:spcPts val="0"/>
              </a:spcBef>
              <a:spcAft>
                <a:spcPts val="0"/>
              </a:spcAft>
              <a:buNone/>
            </a:pPr>
            <a:r>
              <a:t/>
            </a:r>
            <a:endParaRPr sz="2400">
              <a:solidFill>
                <a:srgbClr val="186174"/>
              </a:solidFill>
              <a:latin typeface="Inter"/>
              <a:ea typeface="Inter"/>
              <a:cs typeface="Inter"/>
              <a:sym typeface="Inter"/>
            </a:endParaRPr>
          </a:p>
          <a:p>
            <a:pPr indent="0" lvl="0" marL="0" rtl="0" algn="l">
              <a:spcBef>
                <a:spcPts val="0"/>
              </a:spcBef>
              <a:spcAft>
                <a:spcPts val="0"/>
              </a:spcAft>
              <a:buNone/>
            </a:pPr>
            <a:r>
              <a:rPr i="1" lang="en" sz="1800">
                <a:solidFill>
                  <a:srgbClr val="186174"/>
                </a:solidFill>
                <a:latin typeface="Inter"/>
                <a:ea typeface="Inter"/>
                <a:cs typeface="Inter"/>
                <a:sym typeface="Inter"/>
              </a:rPr>
              <a:t>The text often used is white on a medium blue background. This can be difficult to see, especially for those who want high contrasts.</a:t>
            </a:r>
            <a:endParaRPr i="1" sz="1800">
              <a:solidFill>
                <a:srgbClr val="186174"/>
              </a:solidFill>
              <a:latin typeface="Inter"/>
              <a:ea typeface="Inter"/>
              <a:cs typeface="Inter"/>
              <a:sym typeface="Inter"/>
            </a:endParaRPr>
          </a:p>
        </p:txBody>
      </p:sp>
      <p:sp>
        <p:nvSpPr>
          <p:cNvPr id="529" name="Google Shape;529;p69"/>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30" name="Google Shape;530;p69"/>
          <p:cNvSpPr txBox="1"/>
          <p:nvPr/>
        </p:nvSpPr>
        <p:spPr>
          <a:xfrm>
            <a:off x="1191638" y="3884238"/>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i="1" lang="en" sz="2800">
                <a:solidFill>
                  <a:srgbClr val="186174"/>
                </a:solidFill>
                <a:latin typeface="Inter"/>
                <a:ea typeface="Inter"/>
                <a:cs typeface="Inter"/>
                <a:sym typeface="Inter"/>
              </a:rPr>
              <a:t>severity 3</a:t>
            </a:r>
            <a:endParaRPr i="1"/>
          </a:p>
        </p:txBody>
      </p:sp>
      <p:pic>
        <p:nvPicPr>
          <p:cNvPr id="531" name="Google Shape;531;p69"/>
          <p:cNvPicPr preferRelativeResize="0"/>
          <p:nvPr/>
        </p:nvPicPr>
        <p:blipFill>
          <a:blip r:embed="rId3">
            <a:alphaModFix/>
          </a:blip>
          <a:stretch>
            <a:fillRect/>
          </a:stretch>
        </p:blipFill>
        <p:spPr>
          <a:xfrm>
            <a:off x="5950375" y="745550"/>
            <a:ext cx="1840400" cy="40488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5" name="Shape 535"/>
        <p:cNvGrpSpPr/>
        <p:nvPr/>
      </p:nvGrpSpPr>
      <p:grpSpPr>
        <a:xfrm>
          <a:off x="0" y="0"/>
          <a:ext cx="0" cy="0"/>
          <a:chOff x="0" y="0"/>
          <a:chExt cx="0" cy="0"/>
        </a:xfrm>
      </p:grpSpPr>
      <p:sp>
        <p:nvSpPr>
          <p:cNvPr id="536" name="Google Shape;536;p70"/>
          <p:cNvSpPr txBox="1"/>
          <p:nvPr>
            <p:ph type="title"/>
          </p:nvPr>
        </p:nvSpPr>
        <p:spPr>
          <a:xfrm>
            <a:off x="349700" y="1620450"/>
            <a:ext cx="2436600" cy="190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solidFill>
                  <a:srgbClr val="186174"/>
                </a:solidFill>
                <a:latin typeface="Inter"/>
                <a:ea typeface="Inter"/>
                <a:cs typeface="Inter"/>
                <a:sym typeface="Inter"/>
              </a:rPr>
              <a:t>REVISION 4: </a:t>
            </a:r>
            <a:endParaRPr b="1" sz="2700">
              <a:solidFill>
                <a:srgbClr val="186174"/>
              </a:solidFill>
              <a:latin typeface="Inter"/>
              <a:ea typeface="Inter"/>
              <a:cs typeface="Inter"/>
              <a:sym typeface="Inter"/>
            </a:endParaRPr>
          </a:p>
          <a:p>
            <a:pPr indent="0" lvl="0" marL="0" rtl="0" algn="l">
              <a:spcBef>
                <a:spcPts val="1000"/>
              </a:spcBef>
              <a:spcAft>
                <a:spcPts val="0"/>
              </a:spcAft>
              <a:buNone/>
            </a:pPr>
            <a:r>
              <a:rPr lang="en" sz="2700">
                <a:solidFill>
                  <a:srgbClr val="186174"/>
                </a:solidFill>
                <a:latin typeface="Inter"/>
                <a:ea typeface="Inter"/>
                <a:cs typeface="Inter"/>
                <a:sym typeface="Inter"/>
              </a:rPr>
              <a:t>Thicken button text</a:t>
            </a:r>
            <a:endParaRPr sz="2900">
              <a:solidFill>
                <a:srgbClr val="186174"/>
              </a:solidFill>
              <a:latin typeface="Inter"/>
              <a:ea typeface="Inter"/>
              <a:cs typeface="Inter"/>
              <a:sym typeface="Inter"/>
            </a:endParaRPr>
          </a:p>
        </p:txBody>
      </p:sp>
      <p:sp>
        <p:nvSpPr>
          <p:cNvPr id="537" name="Google Shape;537;p70"/>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38" name="Google Shape;538;p70"/>
          <p:cNvSpPr txBox="1"/>
          <p:nvPr/>
        </p:nvSpPr>
        <p:spPr>
          <a:xfrm>
            <a:off x="2531534" y="43235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before</a:t>
            </a:r>
            <a:endParaRPr>
              <a:latin typeface="Inter"/>
              <a:ea typeface="Inter"/>
              <a:cs typeface="Inter"/>
              <a:sym typeface="Inter"/>
            </a:endParaRPr>
          </a:p>
        </p:txBody>
      </p:sp>
      <p:sp>
        <p:nvSpPr>
          <p:cNvPr id="539" name="Google Shape;539;p70"/>
          <p:cNvSpPr txBox="1"/>
          <p:nvPr/>
        </p:nvSpPr>
        <p:spPr>
          <a:xfrm>
            <a:off x="4579721" y="43235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after</a:t>
            </a:r>
            <a:endParaRPr>
              <a:latin typeface="Inter"/>
              <a:ea typeface="Inter"/>
              <a:cs typeface="Inter"/>
              <a:sym typeface="Inter"/>
            </a:endParaRPr>
          </a:p>
        </p:txBody>
      </p:sp>
      <p:sp>
        <p:nvSpPr>
          <p:cNvPr id="540" name="Google Shape;540;p70"/>
          <p:cNvSpPr txBox="1"/>
          <p:nvPr/>
        </p:nvSpPr>
        <p:spPr>
          <a:xfrm>
            <a:off x="6490825" y="953850"/>
            <a:ext cx="2373000" cy="3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186174"/>
                </a:solidFill>
                <a:latin typeface="Inter"/>
                <a:ea typeface="Inter"/>
                <a:cs typeface="Inter"/>
                <a:sym typeface="Inter"/>
              </a:rPr>
              <a:t>RATIONALE</a:t>
            </a:r>
            <a:endParaRPr sz="1500">
              <a:solidFill>
                <a:srgbClr val="186174"/>
              </a:solidFill>
              <a:latin typeface="Inter"/>
              <a:ea typeface="Inter"/>
              <a:cs typeface="Inter"/>
              <a:sym typeface="Inter"/>
            </a:endParaRPr>
          </a:p>
          <a:p>
            <a:pPr indent="-323850" lvl="0" marL="457200" rtl="0" algn="l">
              <a:spcBef>
                <a:spcPts val="1000"/>
              </a:spcBef>
              <a:spcAft>
                <a:spcPts val="0"/>
              </a:spcAft>
              <a:buClr>
                <a:srgbClr val="186174"/>
              </a:buClr>
              <a:buSzPts val="1500"/>
              <a:buFont typeface="Work Sans"/>
              <a:buChar char="●"/>
            </a:pPr>
            <a:r>
              <a:rPr lang="en" sz="1500">
                <a:solidFill>
                  <a:srgbClr val="186174"/>
                </a:solidFill>
                <a:latin typeface="Work Sans"/>
                <a:ea typeface="Work Sans"/>
                <a:cs typeface="Work Sans"/>
                <a:sym typeface="Work Sans"/>
              </a:rPr>
              <a:t>Thin white text on the teal button is hard to read → </a:t>
            </a:r>
            <a:r>
              <a:rPr b="1" lang="en" sz="1500">
                <a:solidFill>
                  <a:srgbClr val="186174"/>
                </a:solidFill>
                <a:latin typeface="Work Sans"/>
                <a:ea typeface="Work Sans"/>
                <a:cs typeface="Work Sans"/>
                <a:sym typeface="Work Sans"/>
              </a:rPr>
              <a:t>thicken &amp; bolded text to be more readable</a:t>
            </a:r>
            <a:endParaRPr b="1" sz="1500">
              <a:solidFill>
                <a:srgbClr val="186174"/>
              </a:solidFill>
              <a:latin typeface="Work Sans"/>
              <a:ea typeface="Work Sans"/>
              <a:cs typeface="Work Sans"/>
              <a:sym typeface="Work Sans"/>
            </a:endParaRPr>
          </a:p>
          <a:p>
            <a:pPr indent="-323850" lvl="0" marL="457200" rtl="0" algn="l">
              <a:spcBef>
                <a:spcPts val="1000"/>
              </a:spcBef>
              <a:spcAft>
                <a:spcPts val="1000"/>
              </a:spcAft>
              <a:buClr>
                <a:srgbClr val="186174"/>
              </a:buClr>
              <a:buSzPts val="1500"/>
              <a:buFont typeface="Work Sans"/>
              <a:buChar char="●"/>
            </a:pPr>
            <a:r>
              <a:rPr lang="en" sz="1500">
                <a:solidFill>
                  <a:srgbClr val="186174"/>
                </a:solidFill>
                <a:latin typeface="Work Sans"/>
                <a:ea typeface="Work Sans"/>
                <a:cs typeface="Work Sans"/>
                <a:sym typeface="Work Sans"/>
              </a:rPr>
              <a:t>Gradient background was distracting → changed </a:t>
            </a:r>
            <a:r>
              <a:rPr b="1" lang="en" sz="1500">
                <a:solidFill>
                  <a:srgbClr val="186174"/>
                </a:solidFill>
                <a:latin typeface="Work Sans"/>
                <a:ea typeface="Work Sans"/>
                <a:cs typeface="Work Sans"/>
                <a:sym typeface="Work Sans"/>
              </a:rPr>
              <a:t>background to solid lighter color</a:t>
            </a:r>
            <a:endParaRPr b="1" sz="1500">
              <a:solidFill>
                <a:srgbClr val="186174"/>
              </a:solidFill>
              <a:latin typeface="Work Sans"/>
              <a:ea typeface="Work Sans"/>
              <a:cs typeface="Work Sans"/>
              <a:sym typeface="Work Sans"/>
            </a:endParaRPr>
          </a:p>
        </p:txBody>
      </p:sp>
      <p:pic>
        <p:nvPicPr>
          <p:cNvPr id="541" name="Google Shape;541;p70"/>
          <p:cNvPicPr preferRelativeResize="0"/>
          <p:nvPr/>
        </p:nvPicPr>
        <p:blipFill>
          <a:blip r:embed="rId3">
            <a:alphaModFix/>
          </a:blip>
          <a:stretch>
            <a:fillRect/>
          </a:stretch>
        </p:blipFill>
        <p:spPr>
          <a:xfrm>
            <a:off x="4834500" y="744275"/>
            <a:ext cx="1617459" cy="3579300"/>
          </a:xfrm>
          <a:prstGeom prst="rect">
            <a:avLst/>
          </a:prstGeom>
          <a:noFill/>
          <a:ln>
            <a:noFill/>
          </a:ln>
        </p:spPr>
      </p:pic>
      <p:pic>
        <p:nvPicPr>
          <p:cNvPr id="542" name="Google Shape;542;p70"/>
          <p:cNvPicPr preferRelativeResize="0"/>
          <p:nvPr/>
        </p:nvPicPr>
        <p:blipFill>
          <a:blip r:embed="rId4">
            <a:alphaModFix/>
          </a:blip>
          <a:stretch>
            <a:fillRect/>
          </a:stretch>
        </p:blipFill>
        <p:spPr>
          <a:xfrm>
            <a:off x="2786300" y="754725"/>
            <a:ext cx="1617451" cy="355839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46" name="Shape 546"/>
        <p:cNvGrpSpPr/>
        <p:nvPr/>
      </p:nvGrpSpPr>
      <p:grpSpPr>
        <a:xfrm>
          <a:off x="0" y="0"/>
          <a:ext cx="0" cy="0"/>
          <a:chOff x="0" y="0"/>
          <a:chExt cx="0" cy="0"/>
        </a:xfrm>
      </p:grpSpPr>
      <p:sp>
        <p:nvSpPr>
          <p:cNvPr id="547" name="Google Shape;547;p71"/>
          <p:cNvSpPr txBox="1"/>
          <p:nvPr>
            <p:ph type="title"/>
          </p:nvPr>
        </p:nvSpPr>
        <p:spPr>
          <a:xfrm>
            <a:off x="774675" y="868875"/>
            <a:ext cx="4810200" cy="38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ISSUE 35 (H5): </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lang="en" sz="2400">
                <a:solidFill>
                  <a:srgbClr val="186174"/>
                </a:solidFill>
                <a:latin typeface="Inter"/>
                <a:ea typeface="Inter"/>
                <a:cs typeface="Inter"/>
                <a:sym typeface="Inter"/>
              </a:rPr>
              <a:t>There should be a displayed limit to size of data that can be added to the bottle</a:t>
            </a:r>
            <a:endParaRPr sz="2400">
              <a:solidFill>
                <a:srgbClr val="186174"/>
              </a:solidFill>
              <a:latin typeface="Inter"/>
              <a:ea typeface="Inter"/>
              <a:cs typeface="Inter"/>
              <a:sym typeface="Inter"/>
            </a:endParaRPr>
          </a:p>
          <a:p>
            <a:pPr indent="0" lvl="0" marL="0" rtl="0" algn="l">
              <a:spcBef>
                <a:spcPts val="0"/>
              </a:spcBef>
              <a:spcAft>
                <a:spcPts val="0"/>
              </a:spcAft>
              <a:buNone/>
            </a:pPr>
            <a:r>
              <a:t/>
            </a:r>
            <a:endParaRPr sz="2400">
              <a:solidFill>
                <a:srgbClr val="186174"/>
              </a:solidFill>
              <a:latin typeface="Inter"/>
              <a:ea typeface="Inter"/>
              <a:cs typeface="Inter"/>
              <a:sym typeface="Inter"/>
            </a:endParaRPr>
          </a:p>
          <a:p>
            <a:pPr indent="0" lvl="0" marL="0" rtl="0" algn="l">
              <a:spcBef>
                <a:spcPts val="0"/>
              </a:spcBef>
              <a:spcAft>
                <a:spcPts val="0"/>
              </a:spcAft>
              <a:buNone/>
            </a:pPr>
            <a:r>
              <a:rPr i="1" lang="en" sz="1800">
                <a:solidFill>
                  <a:srgbClr val="186174"/>
                </a:solidFill>
                <a:latin typeface="Inter"/>
                <a:ea typeface="Inter"/>
                <a:cs typeface="Inter"/>
                <a:sym typeface="Inter"/>
              </a:rPr>
              <a:t>Adding very large/long videos or data intensive media to the bottles could severely impact application performance or result in a crash</a:t>
            </a:r>
            <a:endParaRPr i="1" sz="1800">
              <a:solidFill>
                <a:srgbClr val="186174"/>
              </a:solidFill>
              <a:latin typeface="Inter"/>
              <a:ea typeface="Inter"/>
              <a:cs typeface="Inter"/>
              <a:sym typeface="Inter"/>
            </a:endParaRPr>
          </a:p>
        </p:txBody>
      </p:sp>
      <p:sp>
        <p:nvSpPr>
          <p:cNvPr id="548" name="Google Shape;548;p71"/>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49" name="Google Shape;549;p71"/>
          <p:cNvSpPr txBox="1"/>
          <p:nvPr/>
        </p:nvSpPr>
        <p:spPr>
          <a:xfrm>
            <a:off x="774663" y="4055463"/>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i="1" lang="en" sz="2800">
                <a:solidFill>
                  <a:srgbClr val="186174"/>
                </a:solidFill>
                <a:latin typeface="Inter"/>
                <a:ea typeface="Inter"/>
                <a:cs typeface="Inter"/>
                <a:sym typeface="Inter"/>
              </a:rPr>
              <a:t>severity 3</a:t>
            </a:r>
            <a:endParaRPr i="1"/>
          </a:p>
        </p:txBody>
      </p:sp>
      <p:pic>
        <p:nvPicPr>
          <p:cNvPr id="550" name="Google Shape;550;p71"/>
          <p:cNvPicPr preferRelativeResize="0"/>
          <p:nvPr/>
        </p:nvPicPr>
        <p:blipFill rotWithShape="1">
          <a:blip r:embed="rId3">
            <a:alphaModFix/>
          </a:blip>
          <a:srcRect b="0" l="0" r="0" t="10650"/>
          <a:stretch/>
        </p:blipFill>
        <p:spPr>
          <a:xfrm>
            <a:off x="5917425" y="747400"/>
            <a:ext cx="2072551" cy="40451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54" name="Shape 554"/>
        <p:cNvGrpSpPr/>
        <p:nvPr/>
      </p:nvGrpSpPr>
      <p:grpSpPr>
        <a:xfrm>
          <a:off x="0" y="0"/>
          <a:ext cx="0" cy="0"/>
          <a:chOff x="0" y="0"/>
          <a:chExt cx="0" cy="0"/>
        </a:xfrm>
      </p:grpSpPr>
      <p:sp>
        <p:nvSpPr>
          <p:cNvPr id="555" name="Google Shape;555;p72"/>
          <p:cNvSpPr txBox="1"/>
          <p:nvPr>
            <p:ph type="title"/>
          </p:nvPr>
        </p:nvSpPr>
        <p:spPr>
          <a:xfrm>
            <a:off x="349700" y="1620450"/>
            <a:ext cx="2436600" cy="190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solidFill>
                  <a:srgbClr val="186174"/>
                </a:solidFill>
                <a:latin typeface="Inter"/>
                <a:ea typeface="Inter"/>
                <a:cs typeface="Inter"/>
                <a:sym typeface="Inter"/>
              </a:rPr>
              <a:t>REVISION 5: </a:t>
            </a:r>
            <a:endParaRPr b="1" sz="2700">
              <a:solidFill>
                <a:srgbClr val="186174"/>
              </a:solidFill>
              <a:latin typeface="Inter"/>
              <a:ea typeface="Inter"/>
              <a:cs typeface="Inter"/>
              <a:sym typeface="Inter"/>
            </a:endParaRPr>
          </a:p>
          <a:p>
            <a:pPr indent="0" lvl="0" marL="0" rtl="0" algn="l">
              <a:spcBef>
                <a:spcPts val="1000"/>
              </a:spcBef>
              <a:spcAft>
                <a:spcPts val="0"/>
              </a:spcAft>
              <a:buNone/>
            </a:pPr>
            <a:r>
              <a:rPr lang="en" sz="2700">
                <a:solidFill>
                  <a:srgbClr val="186174"/>
                </a:solidFill>
                <a:latin typeface="Inter"/>
                <a:ea typeface="Inter"/>
                <a:cs typeface="Inter"/>
                <a:sym typeface="Inter"/>
              </a:rPr>
              <a:t>Error for </a:t>
            </a:r>
            <a:endParaRPr sz="2700">
              <a:solidFill>
                <a:srgbClr val="186174"/>
              </a:solidFill>
              <a:latin typeface="Inter"/>
              <a:ea typeface="Inter"/>
              <a:cs typeface="Inter"/>
              <a:sym typeface="Inter"/>
            </a:endParaRPr>
          </a:p>
          <a:p>
            <a:pPr indent="0" lvl="0" marL="0" rtl="0" algn="l">
              <a:spcBef>
                <a:spcPts val="0"/>
              </a:spcBef>
              <a:spcAft>
                <a:spcPts val="0"/>
              </a:spcAft>
              <a:buNone/>
            </a:pPr>
            <a:r>
              <a:rPr lang="en" sz="2700">
                <a:solidFill>
                  <a:srgbClr val="186174"/>
                </a:solidFill>
                <a:latin typeface="Inter"/>
                <a:ea typeface="Inter"/>
                <a:cs typeface="Inter"/>
                <a:sym typeface="Inter"/>
              </a:rPr>
              <a:t>large files</a:t>
            </a:r>
            <a:endParaRPr sz="2900">
              <a:solidFill>
                <a:srgbClr val="186174"/>
              </a:solidFill>
              <a:latin typeface="Inter"/>
              <a:ea typeface="Inter"/>
              <a:cs typeface="Inter"/>
              <a:sym typeface="Inter"/>
            </a:endParaRPr>
          </a:p>
        </p:txBody>
      </p:sp>
      <p:sp>
        <p:nvSpPr>
          <p:cNvPr id="556" name="Google Shape;556;p72"/>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57" name="Google Shape;557;p72"/>
          <p:cNvSpPr txBox="1"/>
          <p:nvPr/>
        </p:nvSpPr>
        <p:spPr>
          <a:xfrm>
            <a:off x="2531534" y="43235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before</a:t>
            </a:r>
            <a:endParaRPr>
              <a:latin typeface="Inter"/>
              <a:ea typeface="Inter"/>
              <a:cs typeface="Inter"/>
              <a:sym typeface="Inter"/>
            </a:endParaRPr>
          </a:p>
        </p:txBody>
      </p:sp>
      <p:sp>
        <p:nvSpPr>
          <p:cNvPr id="558" name="Google Shape;558;p72"/>
          <p:cNvSpPr txBox="1"/>
          <p:nvPr/>
        </p:nvSpPr>
        <p:spPr>
          <a:xfrm>
            <a:off x="4579721" y="4323575"/>
            <a:ext cx="2127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900">
                <a:solidFill>
                  <a:srgbClr val="186174"/>
                </a:solidFill>
                <a:latin typeface="Inter"/>
                <a:ea typeface="Inter"/>
                <a:cs typeface="Inter"/>
                <a:sym typeface="Inter"/>
              </a:rPr>
              <a:t>after</a:t>
            </a:r>
            <a:endParaRPr>
              <a:latin typeface="Inter"/>
              <a:ea typeface="Inter"/>
              <a:cs typeface="Inter"/>
              <a:sym typeface="Inter"/>
            </a:endParaRPr>
          </a:p>
        </p:txBody>
      </p:sp>
      <p:sp>
        <p:nvSpPr>
          <p:cNvPr id="559" name="Google Shape;559;p72"/>
          <p:cNvSpPr txBox="1"/>
          <p:nvPr/>
        </p:nvSpPr>
        <p:spPr>
          <a:xfrm>
            <a:off x="6706725" y="1332475"/>
            <a:ext cx="2172300" cy="273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186174"/>
                </a:solidFill>
                <a:latin typeface="Inter"/>
                <a:ea typeface="Inter"/>
                <a:cs typeface="Inter"/>
                <a:sym typeface="Inter"/>
              </a:rPr>
              <a:t>RATIONALE</a:t>
            </a:r>
            <a:endParaRPr sz="1500">
              <a:solidFill>
                <a:srgbClr val="186174"/>
              </a:solidFill>
              <a:latin typeface="Inter"/>
              <a:ea typeface="Inter"/>
              <a:cs typeface="Inter"/>
              <a:sym typeface="Inter"/>
            </a:endParaRPr>
          </a:p>
          <a:p>
            <a:pPr indent="0" lvl="0" marL="0" rtl="0" algn="l">
              <a:spcBef>
                <a:spcPts val="1000"/>
              </a:spcBef>
              <a:spcAft>
                <a:spcPts val="1000"/>
              </a:spcAft>
              <a:buNone/>
            </a:pPr>
            <a:r>
              <a:rPr lang="en" sz="1500">
                <a:solidFill>
                  <a:srgbClr val="186174"/>
                </a:solidFill>
                <a:latin typeface="Work Sans"/>
                <a:ea typeface="Work Sans"/>
                <a:cs typeface="Work Sans"/>
                <a:sym typeface="Work Sans"/>
              </a:rPr>
              <a:t>The bottle has a limit to the size of data that it can store → </a:t>
            </a:r>
            <a:r>
              <a:rPr b="1" lang="en" sz="1500">
                <a:solidFill>
                  <a:srgbClr val="186174"/>
                </a:solidFill>
                <a:latin typeface="Work Sans"/>
                <a:ea typeface="Work Sans"/>
                <a:cs typeface="Work Sans"/>
                <a:sym typeface="Work Sans"/>
              </a:rPr>
              <a:t>If the file size is too big, we will give an error </a:t>
            </a:r>
            <a:r>
              <a:rPr lang="en" sz="1500">
                <a:solidFill>
                  <a:srgbClr val="186174"/>
                </a:solidFill>
                <a:latin typeface="Work Sans"/>
                <a:ea typeface="Work Sans"/>
                <a:cs typeface="Work Sans"/>
                <a:sym typeface="Work Sans"/>
              </a:rPr>
              <a:t>and ask the user to upload a new file.</a:t>
            </a:r>
            <a:endParaRPr b="1" sz="1500">
              <a:solidFill>
                <a:srgbClr val="186174"/>
              </a:solidFill>
              <a:latin typeface="Work Sans"/>
              <a:ea typeface="Work Sans"/>
              <a:cs typeface="Work Sans"/>
              <a:sym typeface="Work Sans"/>
            </a:endParaRPr>
          </a:p>
        </p:txBody>
      </p:sp>
      <p:pic>
        <p:nvPicPr>
          <p:cNvPr id="560" name="Google Shape;560;p72"/>
          <p:cNvPicPr preferRelativeResize="0"/>
          <p:nvPr/>
        </p:nvPicPr>
        <p:blipFill rotWithShape="1">
          <a:blip r:embed="rId3">
            <a:alphaModFix/>
          </a:blip>
          <a:srcRect b="0" l="0" r="0" t="10650"/>
          <a:stretch/>
        </p:blipFill>
        <p:spPr>
          <a:xfrm>
            <a:off x="2732125" y="887575"/>
            <a:ext cx="1725801" cy="3368350"/>
          </a:xfrm>
          <a:prstGeom prst="rect">
            <a:avLst/>
          </a:prstGeom>
          <a:noFill/>
          <a:ln>
            <a:noFill/>
          </a:ln>
        </p:spPr>
      </p:pic>
      <p:pic>
        <p:nvPicPr>
          <p:cNvPr id="561" name="Google Shape;561;p72"/>
          <p:cNvPicPr preferRelativeResize="0"/>
          <p:nvPr/>
        </p:nvPicPr>
        <p:blipFill rotWithShape="1">
          <a:blip r:embed="rId3">
            <a:alphaModFix/>
          </a:blip>
          <a:srcRect b="0" l="0" r="0" t="10650"/>
          <a:stretch/>
        </p:blipFill>
        <p:spPr>
          <a:xfrm>
            <a:off x="4780325" y="887575"/>
            <a:ext cx="1725801" cy="3368350"/>
          </a:xfrm>
          <a:prstGeom prst="rect">
            <a:avLst/>
          </a:prstGeom>
          <a:noFill/>
          <a:ln>
            <a:noFill/>
          </a:ln>
        </p:spPr>
      </p:pic>
      <p:sp>
        <p:nvSpPr>
          <p:cNvPr id="562" name="Google Shape;562;p72"/>
          <p:cNvSpPr/>
          <p:nvPr/>
        </p:nvSpPr>
        <p:spPr>
          <a:xfrm>
            <a:off x="4961025" y="1513325"/>
            <a:ext cx="1364400" cy="918900"/>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solidFill>
                  <a:srgbClr val="186174"/>
                </a:solidFill>
                <a:latin typeface="Inter"/>
                <a:ea typeface="Inter"/>
                <a:cs typeface="Inter"/>
                <a:sym typeface="Inter"/>
              </a:rPr>
              <a:t>ERROR</a:t>
            </a:r>
            <a:endParaRPr b="1" sz="1000">
              <a:solidFill>
                <a:srgbClr val="186174"/>
              </a:solidFill>
              <a:latin typeface="Inter"/>
              <a:ea typeface="Inter"/>
              <a:cs typeface="Inter"/>
              <a:sym typeface="Inter"/>
            </a:endParaRPr>
          </a:p>
          <a:p>
            <a:pPr indent="0" lvl="0" marL="0" rtl="0" algn="ctr">
              <a:spcBef>
                <a:spcPts val="0"/>
              </a:spcBef>
              <a:spcAft>
                <a:spcPts val="0"/>
              </a:spcAft>
              <a:buNone/>
            </a:pPr>
            <a:r>
              <a:rPr lang="en" sz="1000">
                <a:solidFill>
                  <a:srgbClr val="186174"/>
                </a:solidFill>
                <a:latin typeface="Inter"/>
                <a:ea typeface="Inter"/>
                <a:cs typeface="Inter"/>
                <a:sym typeface="Inter"/>
              </a:rPr>
              <a:t>File size too large</a:t>
            </a:r>
            <a:endParaRPr sz="1000">
              <a:solidFill>
                <a:srgbClr val="186174"/>
              </a:solidFill>
              <a:latin typeface="Inter"/>
              <a:ea typeface="Inter"/>
              <a:cs typeface="Inter"/>
              <a:sym typeface="Inter"/>
            </a:endParaRPr>
          </a:p>
        </p:txBody>
      </p:sp>
      <p:pic>
        <p:nvPicPr>
          <p:cNvPr id="563" name="Google Shape;563;p72"/>
          <p:cNvPicPr preferRelativeResize="0"/>
          <p:nvPr/>
        </p:nvPicPr>
        <p:blipFill>
          <a:blip r:embed="rId4">
            <a:alphaModFix/>
          </a:blip>
          <a:stretch>
            <a:fillRect/>
          </a:stretch>
        </p:blipFill>
        <p:spPr>
          <a:xfrm>
            <a:off x="5235288" y="2019850"/>
            <a:ext cx="815880" cy="324300"/>
          </a:xfrm>
          <a:prstGeom prst="rect">
            <a:avLst/>
          </a:prstGeom>
          <a:noFill/>
          <a:ln>
            <a:noFill/>
          </a:ln>
        </p:spPr>
      </p:pic>
      <p:sp>
        <p:nvSpPr>
          <p:cNvPr id="564" name="Google Shape;564;p72"/>
          <p:cNvSpPr/>
          <p:nvPr/>
        </p:nvSpPr>
        <p:spPr>
          <a:xfrm>
            <a:off x="5828100" y="2594275"/>
            <a:ext cx="497400" cy="216300"/>
          </a:xfrm>
          <a:prstGeom prst="rect">
            <a:avLst/>
          </a:prstGeom>
          <a:solidFill>
            <a:srgbClr val="23AFB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68" name="Shape 568"/>
        <p:cNvGrpSpPr/>
        <p:nvPr/>
      </p:nvGrpSpPr>
      <p:grpSpPr>
        <a:xfrm>
          <a:off x="0" y="0"/>
          <a:ext cx="0" cy="0"/>
          <a:chOff x="0" y="0"/>
          <a:chExt cx="0" cy="0"/>
        </a:xfrm>
      </p:grpSpPr>
      <p:sp>
        <p:nvSpPr>
          <p:cNvPr id="569" name="Google Shape;569;p73"/>
          <p:cNvSpPr txBox="1"/>
          <p:nvPr>
            <p:ph type="title"/>
          </p:nvPr>
        </p:nvSpPr>
        <p:spPr>
          <a:xfrm>
            <a:off x="631500" y="508575"/>
            <a:ext cx="7899600" cy="431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Revisions: Severity 1-2</a:t>
            </a:r>
            <a:endParaRPr b="1" sz="2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Add button doesn’t look clickable (#2 / Severity 1 / H2) → Revised design colors to match other buttons</a:t>
            </a:r>
            <a:endParaRPr sz="1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No clear indication of time being changed (#13 / Severity 2 / H1) → Countdown time now changes after time is changed and new time appears in the edit time pop-up</a:t>
            </a:r>
            <a:endParaRPr sz="1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No trash to restart text upload (#39 / Severity 2 / H4) → Added trash button to text upload</a:t>
            </a:r>
            <a:endParaRPr sz="1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Date text under bottles in Archive screen are too small (#23 / Severity 2 / H11) → Made font size bigger</a:t>
            </a:r>
            <a:endParaRPr sz="1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Colon separating hours and minutes is faint in color (#28 / Severity 1 / H11) → Colon color now matches the rest of the time text</a:t>
            </a:r>
            <a:endParaRPr sz="1800">
              <a:solidFill>
                <a:srgbClr val="186174"/>
              </a:solidFill>
              <a:latin typeface="Inter"/>
              <a:ea typeface="Inter"/>
              <a:cs typeface="Inter"/>
              <a:sym typeface="Inter"/>
            </a:endParaRPr>
          </a:p>
        </p:txBody>
      </p:sp>
      <p:sp>
        <p:nvSpPr>
          <p:cNvPr id="570" name="Google Shape;570;p73"/>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74"/>
          <p:cNvSpPr/>
          <p:nvPr/>
        </p:nvSpPr>
        <p:spPr>
          <a:xfrm>
            <a:off x="4651600" y="3044375"/>
            <a:ext cx="3978000" cy="1305300"/>
          </a:xfrm>
          <a:prstGeom prst="roundRect">
            <a:avLst>
              <a:gd fmla="val 16667" name="adj"/>
            </a:avLst>
          </a:prstGeom>
          <a:noFill/>
          <a:ln cap="flat" cmpd="sng" w="19050">
            <a:solidFill>
              <a:srgbClr val="23AF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76" name="Google Shape;576;p74"/>
          <p:cNvSpPr/>
          <p:nvPr/>
        </p:nvSpPr>
        <p:spPr>
          <a:xfrm>
            <a:off x="514400" y="3044373"/>
            <a:ext cx="3978000" cy="1305300"/>
          </a:xfrm>
          <a:prstGeom prst="roundRect">
            <a:avLst>
              <a:gd fmla="val 16667" name="adj"/>
            </a:avLst>
          </a:prstGeom>
          <a:noFill/>
          <a:ln cap="flat" cmpd="sng" w="19050">
            <a:solidFill>
              <a:srgbClr val="23AF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77" name="Google Shape;577;p74"/>
          <p:cNvSpPr/>
          <p:nvPr/>
        </p:nvSpPr>
        <p:spPr>
          <a:xfrm>
            <a:off x="4651600" y="1381188"/>
            <a:ext cx="3978000" cy="1520100"/>
          </a:xfrm>
          <a:prstGeom prst="roundRect">
            <a:avLst>
              <a:gd fmla="val 16667" name="adj"/>
            </a:avLst>
          </a:prstGeom>
          <a:noFill/>
          <a:ln cap="flat" cmpd="sng" w="19050">
            <a:solidFill>
              <a:srgbClr val="23AF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578" name="Google Shape;578;p74"/>
          <p:cNvSpPr/>
          <p:nvPr/>
        </p:nvSpPr>
        <p:spPr>
          <a:xfrm>
            <a:off x="514400" y="1392263"/>
            <a:ext cx="3978000" cy="1520100"/>
          </a:xfrm>
          <a:prstGeom prst="roundRect">
            <a:avLst>
              <a:gd fmla="val 16667" name="adj"/>
            </a:avLst>
          </a:prstGeom>
          <a:noFill/>
          <a:ln cap="flat" cmpd="sng" w="19050">
            <a:solidFill>
              <a:srgbClr val="23AF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579" name="Google Shape;579;p74"/>
          <p:cNvPicPr preferRelativeResize="0"/>
          <p:nvPr/>
        </p:nvPicPr>
        <p:blipFill>
          <a:blip r:embed="rId3">
            <a:alphaModFix/>
          </a:blip>
          <a:stretch>
            <a:fillRect/>
          </a:stretch>
        </p:blipFill>
        <p:spPr>
          <a:xfrm>
            <a:off x="3691252" y="1922300"/>
            <a:ext cx="1761425" cy="1761450"/>
          </a:xfrm>
          <a:prstGeom prst="rect">
            <a:avLst/>
          </a:prstGeom>
          <a:noFill/>
          <a:ln>
            <a:noFill/>
          </a:ln>
        </p:spPr>
      </p:pic>
      <p:sp>
        <p:nvSpPr>
          <p:cNvPr id="580" name="Google Shape;580;p74"/>
          <p:cNvSpPr txBox="1"/>
          <p:nvPr>
            <p:ph idx="4294967295" type="title"/>
          </p:nvPr>
        </p:nvSpPr>
        <p:spPr>
          <a:xfrm>
            <a:off x="720000" y="278388"/>
            <a:ext cx="7704000" cy="48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700">
                <a:solidFill>
                  <a:srgbClr val="186174"/>
                </a:solidFill>
                <a:latin typeface="Inter"/>
                <a:ea typeface="Inter"/>
                <a:cs typeface="Inter"/>
                <a:sym typeface="Inter"/>
              </a:rPr>
              <a:t>PROGRESS TOWARDS USABILITY GOALS</a:t>
            </a:r>
            <a:endParaRPr b="1" sz="2700">
              <a:solidFill>
                <a:srgbClr val="186174"/>
              </a:solidFill>
              <a:latin typeface="Inter"/>
              <a:ea typeface="Inter"/>
              <a:cs typeface="Inter"/>
              <a:sym typeface="Inter"/>
            </a:endParaRPr>
          </a:p>
        </p:txBody>
      </p:sp>
      <p:sp>
        <p:nvSpPr>
          <p:cNvPr id="581" name="Google Shape;581;p74"/>
          <p:cNvSpPr txBox="1"/>
          <p:nvPr/>
        </p:nvSpPr>
        <p:spPr>
          <a:xfrm>
            <a:off x="922350" y="915263"/>
            <a:ext cx="3000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b="1" lang="en" sz="1900">
                <a:solidFill>
                  <a:srgbClr val="186174"/>
                </a:solidFill>
                <a:latin typeface="Inter"/>
                <a:ea typeface="Inter"/>
                <a:cs typeface="Inter"/>
                <a:sym typeface="Inter"/>
              </a:rPr>
              <a:t>Efficiency</a:t>
            </a:r>
            <a:endParaRPr sz="1500">
              <a:solidFill>
                <a:srgbClr val="186174"/>
              </a:solidFill>
              <a:latin typeface="Inter"/>
              <a:ea typeface="Inter"/>
              <a:cs typeface="Inter"/>
              <a:sym typeface="Inter"/>
            </a:endParaRPr>
          </a:p>
        </p:txBody>
      </p:sp>
      <p:sp>
        <p:nvSpPr>
          <p:cNvPr id="582" name="Google Shape;582;p74"/>
          <p:cNvSpPr txBox="1"/>
          <p:nvPr/>
        </p:nvSpPr>
        <p:spPr>
          <a:xfrm>
            <a:off x="589550" y="1435925"/>
            <a:ext cx="3827700" cy="138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186174"/>
                </a:solidFill>
                <a:latin typeface="Work Sans"/>
                <a:ea typeface="Work Sans"/>
                <a:cs typeface="Work Sans"/>
                <a:sym typeface="Work Sans"/>
              </a:rPr>
              <a:t>Improved process of editing recipient details </a:t>
            </a:r>
            <a:endParaRPr b="1">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Made changing the time more direct and with less clicks</a:t>
            </a:r>
            <a:endParaRPr sz="1300">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Removed action of tedious swiping to change the recipient → gallery &amp; search</a:t>
            </a:r>
            <a:endParaRPr sz="1300">
              <a:solidFill>
                <a:srgbClr val="186174"/>
              </a:solidFill>
              <a:latin typeface="Work Sans"/>
              <a:ea typeface="Work Sans"/>
              <a:cs typeface="Work Sans"/>
              <a:sym typeface="Work Sans"/>
            </a:endParaRPr>
          </a:p>
          <a:p>
            <a:pPr indent="0" lvl="0" marL="0" rtl="0" algn="l">
              <a:spcBef>
                <a:spcPts val="0"/>
              </a:spcBef>
              <a:spcAft>
                <a:spcPts val="0"/>
              </a:spcAft>
              <a:buNone/>
            </a:pPr>
            <a:r>
              <a:t/>
            </a:r>
            <a:endParaRPr>
              <a:solidFill>
                <a:srgbClr val="186174"/>
              </a:solidFill>
              <a:latin typeface="Work Sans"/>
              <a:ea typeface="Work Sans"/>
              <a:cs typeface="Work Sans"/>
              <a:sym typeface="Work Sans"/>
            </a:endParaRPr>
          </a:p>
        </p:txBody>
      </p:sp>
      <p:sp>
        <p:nvSpPr>
          <p:cNvPr id="583" name="Google Shape;583;p74"/>
          <p:cNvSpPr txBox="1"/>
          <p:nvPr/>
        </p:nvSpPr>
        <p:spPr>
          <a:xfrm>
            <a:off x="5140625" y="915263"/>
            <a:ext cx="3000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b="1" lang="en" sz="1900">
                <a:solidFill>
                  <a:srgbClr val="186174"/>
                </a:solidFill>
                <a:latin typeface="Inter"/>
                <a:ea typeface="Inter"/>
                <a:cs typeface="Inter"/>
                <a:sym typeface="Inter"/>
              </a:rPr>
              <a:t>Memorable</a:t>
            </a:r>
            <a:endParaRPr sz="1500">
              <a:solidFill>
                <a:srgbClr val="186174"/>
              </a:solidFill>
              <a:latin typeface="Inter"/>
              <a:ea typeface="Inter"/>
              <a:cs typeface="Inter"/>
              <a:sym typeface="Inter"/>
            </a:endParaRPr>
          </a:p>
        </p:txBody>
      </p:sp>
      <p:sp>
        <p:nvSpPr>
          <p:cNvPr id="584" name="Google Shape;584;p74"/>
          <p:cNvSpPr txBox="1"/>
          <p:nvPr/>
        </p:nvSpPr>
        <p:spPr>
          <a:xfrm>
            <a:off x="4726775" y="1447338"/>
            <a:ext cx="3827700" cy="138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186174"/>
                </a:solidFill>
                <a:latin typeface="Work Sans"/>
                <a:ea typeface="Work Sans"/>
                <a:cs typeface="Work Sans"/>
                <a:sym typeface="Work Sans"/>
              </a:rPr>
              <a:t>Including visual and written indicators of bottle owners &amp; receivers </a:t>
            </a:r>
            <a:endParaRPr b="1">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Added receiver details next to bottle when inserting new moment</a:t>
            </a:r>
            <a:endParaRPr sz="1300">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Added title “My Bottle” to clarify that the user is adding to their own bottle</a:t>
            </a:r>
            <a:endParaRPr sz="1300">
              <a:solidFill>
                <a:srgbClr val="186174"/>
              </a:solidFill>
              <a:latin typeface="Work Sans"/>
              <a:ea typeface="Work Sans"/>
              <a:cs typeface="Work Sans"/>
              <a:sym typeface="Work Sans"/>
            </a:endParaRPr>
          </a:p>
          <a:p>
            <a:pPr indent="0" lvl="0" marL="0" rtl="0" algn="l">
              <a:spcBef>
                <a:spcPts val="0"/>
              </a:spcBef>
              <a:spcAft>
                <a:spcPts val="0"/>
              </a:spcAft>
              <a:buNone/>
            </a:pPr>
            <a:r>
              <a:t/>
            </a:r>
            <a:endParaRPr>
              <a:solidFill>
                <a:srgbClr val="186174"/>
              </a:solidFill>
              <a:latin typeface="Work Sans"/>
              <a:ea typeface="Work Sans"/>
              <a:cs typeface="Work Sans"/>
              <a:sym typeface="Work Sans"/>
            </a:endParaRPr>
          </a:p>
        </p:txBody>
      </p:sp>
      <p:sp>
        <p:nvSpPr>
          <p:cNvPr id="585" name="Google Shape;585;p74"/>
          <p:cNvSpPr txBox="1"/>
          <p:nvPr/>
        </p:nvSpPr>
        <p:spPr>
          <a:xfrm>
            <a:off x="4999450" y="3110525"/>
            <a:ext cx="3555000" cy="138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186174"/>
                </a:solidFill>
                <a:latin typeface="Work Sans"/>
                <a:ea typeface="Work Sans"/>
                <a:cs typeface="Work Sans"/>
                <a:sym typeface="Work Sans"/>
              </a:rPr>
              <a:t>Revised</a:t>
            </a:r>
            <a:r>
              <a:rPr b="1" lang="en">
                <a:solidFill>
                  <a:srgbClr val="186174"/>
                </a:solidFill>
                <a:latin typeface="Work Sans"/>
                <a:ea typeface="Work Sans"/>
                <a:cs typeface="Work Sans"/>
                <a:sym typeface="Work Sans"/>
              </a:rPr>
              <a:t> nav bar for clarity</a:t>
            </a:r>
            <a:endParaRPr b="1">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Included visual indicator of which screen of the nav bar the user is on</a:t>
            </a:r>
            <a:endParaRPr sz="1300">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Labelled each icon of the nar bar</a:t>
            </a:r>
            <a:endParaRPr sz="1300">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Reordered icons in nav bar</a:t>
            </a:r>
            <a:endParaRPr sz="1300">
              <a:solidFill>
                <a:srgbClr val="186174"/>
              </a:solidFill>
              <a:latin typeface="Work Sans"/>
              <a:ea typeface="Work Sans"/>
              <a:cs typeface="Work Sans"/>
              <a:sym typeface="Work Sans"/>
            </a:endParaRPr>
          </a:p>
          <a:p>
            <a:pPr indent="0" lvl="0" marL="0" rtl="0" algn="l">
              <a:spcBef>
                <a:spcPts val="0"/>
              </a:spcBef>
              <a:spcAft>
                <a:spcPts val="0"/>
              </a:spcAft>
              <a:buNone/>
            </a:pPr>
            <a:r>
              <a:t/>
            </a:r>
            <a:endParaRPr>
              <a:solidFill>
                <a:srgbClr val="186174"/>
              </a:solidFill>
              <a:latin typeface="Work Sans"/>
              <a:ea typeface="Work Sans"/>
              <a:cs typeface="Work Sans"/>
              <a:sym typeface="Work Sans"/>
            </a:endParaRPr>
          </a:p>
        </p:txBody>
      </p:sp>
      <p:sp>
        <p:nvSpPr>
          <p:cNvPr id="586" name="Google Shape;586;p74"/>
          <p:cNvSpPr txBox="1"/>
          <p:nvPr/>
        </p:nvSpPr>
        <p:spPr>
          <a:xfrm>
            <a:off x="922350" y="4349513"/>
            <a:ext cx="3000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b="1" lang="en" sz="1900">
                <a:solidFill>
                  <a:srgbClr val="186174"/>
                </a:solidFill>
                <a:latin typeface="Inter"/>
                <a:ea typeface="Inter"/>
                <a:cs typeface="Inter"/>
                <a:sym typeface="Inter"/>
              </a:rPr>
              <a:t>Accessibility</a:t>
            </a:r>
            <a:endParaRPr sz="1500">
              <a:solidFill>
                <a:srgbClr val="186174"/>
              </a:solidFill>
              <a:latin typeface="Inter"/>
              <a:ea typeface="Inter"/>
              <a:cs typeface="Inter"/>
              <a:sym typeface="Inter"/>
            </a:endParaRPr>
          </a:p>
        </p:txBody>
      </p:sp>
      <p:sp>
        <p:nvSpPr>
          <p:cNvPr id="587" name="Google Shape;587;p74"/>
          <p:cNvSpPr txBox="1"/>
          <p:nvPr/>
        </p:nvSpPr>
        <p:spPr>
          <a:xfrm>
            <a:off x="589550" y="3110525"/>
            <a:ext cx="3827700" cy="123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186174"/>
                </a:solidFill>
                <a:latin typeface="Work Sans"/>
                <a:ea typeface="Work Sans"/>
                <a:cs typeface="Work Sans"/>
                <a:sym typeface="Work Sans"/>
              </a:rPr>
              <a:t>Increased readability of text</a:t>
            </a:r>
            <a:r>
              <a:rPr b="1" lang="en">
                <a:solidFill>
                  <a:srgbClr val="186174"/>
                </a:solidFill>
                <a:latin typeface="Work Sans"/>
                <a:ea typeface="Work Sans"/>
                <a:cs typeface="Work Sans"/>
                <a:sym typeface="Work Sans"/>
              </a:rPr>
              <a:t> </a:t>
            </a:r>
            <a:endParaRPr b="1">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Increased size of text</a:t>
            </a:r>
            <a:endParaRPr sz="1300">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Increased thickness of text</a:t>
            </a:r>
            <a:endParaRPr sz="1300">
              <a:solidFill>
                <a:srgbClr val="186174"/>
              </a:solidFill>
              <a:latin typeface="Work Sans"/>
              <a:ea typeface="Work Sans"/>
              <a:cs typeface="Work Sans"/>
              <a:sym typeface="Work Sans"/>
            </a:endParaRPr>
          </a:p>
          <a:p>
            <a:pPr indent="-311150" lvl="0" marL="457200" rtl="0" algn="l">
              <a:spcBef>
                <a:spcPts val="0"/>
              </a:spcBef>
              <a:spcAft>
                <a:spcPts val="0"/>
              </a:spcAft>
              <a:buClr>
                <a:srgbClr val="186174"/>
              </a:buClr>
              <a:buSzPts val="1300"/>
              <a:buFont typeface="Work Sans"/>
              <a:buChar char="●"/>
            </a:pPr>
            <a:r>
              <a:rPr lang="en" sz="1300">
                <a:solidFill>
                  <a:srgbClr val="186174"/>
                </a:solidFill>
                <a:latin typeface="Work Sans"/>
                <a:ea typeface="Work Sans"/>
                <a:cs typeface="Work Sans"/>
                <a:sym typeface="Work Sans"/>
              </a:rPr>
              <a:t>Increased contrast between text color and background colors</a:t>
            </a:r>
            <a:endParaRPr>
              <a:solidFill>
                <a:srgbClr val="186174"/>
              </a:solidFill>
              <a:latin typeface="Work Sans"/>
              <a:ea typeface="Work Sans"/>
              <a:cs typeface="Work Sans"/>
              <a:sym typeface="Work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1" name="Shape 591"/>
        <p:cNvGrpSpPr/>
        <p:nvPr/>
      </p:nvGrpSpPr>
      <p:grpSpPr>
        <a:xfrm>
          <a:off x="0" y="0"/>
          <a:ext cx="0" cy="0"/>
          <a:chOff x="0" y="0"/>
          <a:chExt cx="0" cy="0"/>
        </a:xfrm>
      </p:grpSpPr>
      <p:sp>
        <p:nvSpPr>
          <p:cNvPr id="592" name="Google Shape;592;p75"/>
          <p:cNvSpPr txBox="1"/>
          <p:nvPr>
            <p:ph type="title"/>
          </p:nvPr>
        </p:nvSpPr>
        <p:spPr>
          <a:xfrm flipH="1">
            <a:off x="64625" y="2043375"/>
            <a:ext cx="8363400" cy="68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rgbClr val="186174"/>
                </a:solidFill>
                <a:latin typeface="Inter"/>
                <a:ea typeface="Inter"/>
                <a:cs typeface="Inter"/>
                <a:sym typeface="Inter"/>
              </a:rPr>
              <a:t>Prototype and Implementation</a:t>
            </a:r>
            <a:endParaRPr>
              <a:solidFill>
                <a:srgbClr val="186174"/>
              </a:solidFill>
              <a:latin typeface="Inter"/>
              <a:ea typeface="Inter"/>
              <a:cs typeface="Inter"/>
              <a:sym typeface="Inter"/>
            </a:endParaRPr>
          </a:p>
        </p:txBody>
      </p:sp>
      <p:sp>
        <p:nvSpPr>
          <p:cNvPr id="593" name="Google Shape;593;p75"/>
          <p:cNvSpPr txBox="1"/>
          <p:nvPr>
            <p:ph idx="2" type="title"/>
          </p:nvPr>
        </p:nvSpPr>
        <p:spPr>
          <a:xfrm flipH="1">
            <a:off x="6720700" y="535000"/>
            <a:ext cx="1708200" cy="115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03</a:t>
            </a:r>
            <a:endParaRPr>
              <a:solidFill>
                <a:srgbClr val="186174"/>
              </a:solidFill>
              <a:latin typeface="Inter"/>
              <a:ea typeface="Inter"/>
              <a:cs typeface="Inter"/>
              <a:sym typeface="Inter"/>
            </a:endParaRPr>
          </a:p>
        </p:txBody>
      </p:sp>
      <p:cxnSp>
        <p:nvCxnSpPr>
          <p:cNvPr id="594" name="Google Shape;594;p75"/>
          <p:cNvCxnSpPr/>
          <p:nvPr/>
        </p:nvCxnSpPr>
        <p:spPr>
          <a:xfrm>
            <a:off x="6854325" y="1760913"/>
            <a:ext cx="1274700" cy="0"/>
          </a:xfrm>
          <a:prstGeom prst="straightConnector1">
            <a:avLst/>
          </a:prstGeom>
          <a:noFill/>
          <a:ln cap="flat" cmpd="sng" w="9525">
            <a:solidFill>
              <a:srgbClr val="186174"/>
            </a:solidFill>
            <a:prstDash val="solid"/>
            <a:round/>
            <a:headEnd len="med" w="med" type="none"/>
            <a:tailEnd len="med" w="med" type="none"/>
          </a:ln>
        </p:spPr>
      </p:cxnSp>
      <p:sp>
        <p:nvSpPr>
          <p:cNvPr id="595" name="Google Shape;595;p75"/>
          <p:cNvSpPr/>
          <p:nvPr/>
        </p:nvSpPr>
        <p:spPr>
          <a:xfrm>
            <a:off x="823417" y="3950700"/>
            <a:ext cx="759354" cy="657741"/>
          </a:xfrm>
          <a:custGeom>
            <a:rect b="b" l="l" r="r" t="t"/>
            <a:pathLst>
              <a:path extrusionOk="0" h="59849" w="69095">
                <a:moveTo>
                  <a:pt x="30717" y="0"/>
                </a:moveTo>
                <a:lnTo>
                  <a:pt x="30717" y="13"/>
                </a:lnTo>
                <a:lnTo>
                  <a:pt x="34548" y="6653"/>
                </a:lnTo>
                <a:lnTo>
                  <a:pt x="65262" y="6653"/>
                </a:lnTo>
                <a:lnTo>
                  <a:pt x="69094" y="0"/>
                </a:lnTo>
                <a:close/>
                <a:moveTo>
                  <a:pt x="15352" y="0"/>
                </a:moveTo>
                <a:lnTo>
                  <a:pt x="15352" y="13"/>
                </a:lnTo>
                <a:lnTo>
                  <a:pt x="19182" y="6653"/>
                </a:lnTo>
                <a:lnTo>
                  <a:pt x="19197" y="6653"/>
                </a:lnTo>
                <a:lnTo>
                  <a:pt x="23028" y="13307"/>
                </a:lnTo>
                <a:lnTo>
                  <a:pt x="26871" y="19958"/>
                </a:lnTo>
                <a:lnTo>
                  <a:pt x="30704" y="13307"/>
                </a:lnTo>
                <a:lnTo>
                  <a:pt x="30702" y="13307"/>
                </a:lnTo>
                <a:lnTo>
                  <a:pt x="26871" y="6653"/>
                </a:lnTo>
                <a:lnTo>
                  <a:pt x="23041" y="0"/>
                </a:lnTo>
                <a:close/>
                <a:moveTo>
                  <a:pt x="38391" y="13305"/>
                </a:moveTo>
                <a:lnTo>
                  <a:pt x="38391" y="13320"/>
                </a:lnTo>
                <a:lnTo>
                  <a:pt x="34561" y="19958"/>
                </a:lnTo>
                <a:lnTo>
                  <a:pt x="57587" y="19958"/>
                </a:lnTo>
                <a:lnTo>
                  <a:pt x="57587" y="19945"/>
                </a:lnTo>
                <a:lnTo>
                  <a:pt x="61418" y="13305"/>
                </a:lnTo>
                <a:close/>
                <a:moveTo>
                  <a:pt x="1" y="0"/>
                </a:moveTo>
                <a:lnTo>
                  <a:pt x="1" y="13"/>
                </a:lnTo>
                <a:lnTo>
                  <a:pt x="3832" y="6653"/>
                </a:lnTo>
                <a:lnTo>
                  <a:pt x="3846" y="6653"/>
                </a:lnTo>
                <a:lnTo>
                  <a:pt x="7677" y="13307"/>
                </a:lnTo>
                <a:lnTo>
                  <a:pt x="11521" y="19945"/>
                </a:lnTo>
                <a:lnTo>
                  <a:pt x="11521" y="19958"/>
                </a:lnTo>
                <a:lnTo>
                  <a:pt x="15352" y="26599"/>
                </a:lnTo>
                <a:lnTo>
                  <a:pt x="15352" y="26612"/>
                </a:lnTo>
                <a:lnTo>
                  <a:pt x="19197" y="33250"/>
                </a:lnTo>
                <a:lnTo>
                  <a:pt x="23028" y="26599"/>
                </a:lnTo>
                <a:lnTo>
                  <a:pt x="19197" y="19958"/>
                </a:lnTo>
                <a:lnTo>
                  <a:pt x="15352" y="13307"/>
                </a:lnTo>
                <a:lnTo>
                  <a:pt x="11521" y="6653"/>
                </a:lnTo>
                <a:lnTo>
                  <a:pt x="7677" y="13"/>
                </a:lnTo>
                <a:lnTo>
                  <a:pt x="7677" y="0"/>
                </a:lnTo>
                <a:close/>
                <a:moveTo>
                  <a:pt x="30717" y="26599"/>
                </a:moveTo>
                <a:lnTo>
                  <a:pt x="30717" y="26612"/>
                </a:lnTo>
                <a:lnTo>
                  <a:pt x="26886" y="33250"/>
                </a:lnTo>
                <a:lnTo>
                  <a:pt x="26871" y="33250"/>
                </a:lnTo>
                <a:lnTo>
                  <a:pt x="26871" y="33265"/>
                </a:lnTo>
                <a:lnTo>
                  <a:pt x="23041" y="39903"/>
                </a:lnTo>
                <a:lnTo>
                  <a:pt x="26871" y="46544"/>
                </a:lnTo>
                <a:lnTo>
                  <a:pt x="30702" y="39903"/>
                </a:lnTo>
                <a:lnTo>
                  <a:pt x="30717" y="39903"/>
                </a:lnTo>
                <a:lnTo>
                  <a:pt x="34548" y="33250"/>
                </a:lnTo>
                <a:lnTo>
                  <a:pt x="38391" y="26599"/>
                </a:lnTo>
                <a:close/>
                <a:moveTo>
                  <a:pt x="46068" y="26599"/>
                </a:moveTo>
                <a:lnTo>
                  <a:pt x="46068" y="26612"/>
                </a:lnTo>
                <a:lnTo>
                  <a:pt x="42237" y="33250"/>
                </a:lnTo>
                <a:lnTo>
                  <a:pt x="42222" y="33250"/>
                </a:lnTo>
                <a:lnTo>
                  <a:pt x="38391" y="39903"/>
                </a:lnTo>
                <a:lnTo>
                  <a:pt x="34548" y="46557"/>
                </a:lnTo>
                <a:lnTo>
                  <a:pt x="30715" y="53195"/>
                </a:lnTo>
                <a:lnTo>
                  <a:pt x="34548" y="59849"/>
                </a:lnTo>
                <a:lnTo>
                  <a:pt x="38391" y="53195"/>
                </a:lnTo>
                <a:lnTo>
                  <a:pt x="42222" y="46557"/>
                </a:lnTo>
                <a:lnTo>
                  <a:pt x="46068" y="39903"/>
                </a:lnTo>
                <a:lnTo>
                  <a:pt x="49898" y="33250"/>
                </a:lnTo>
                <a:lnTo>
                  <a:pt x="49911" y="33250"/>
                </a:lnTo>
                <a:lnTo>
                  <a:pt x="53742" y="2659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5"/>
          <p:cNvSpPr/>
          <p:nvPr/>
        </p:nvSpPr>
        <p:spPr>
          <a:xfrm>
            <a:off x="1887175" y="3937125"/>
            <a:ext cx="7256700" cy="6894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597" name="Google Shape;597;p75"/>
          <p:cNvPicPr preferRelativeResize="0"/>
          <p:nvPr/>
        </p:nvPicPr>
        <p:blipFill>
          <a:blip r:embed="rId3">
            <a:alphaModFix/>
          </a:blip>
          <a:stretch>
            <a:fillRect/>
          </a:stretch>
        </p:blipFill>
        <p:spPr>
          <a:xfrm>
            <a:off x="449263" y="3241825"/>
            <a:ext cx="1507675" cy="15076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1" name="Shape 601"/>
        <p:cNvGrpSpPr/>
        <p:nvPr/>
      </p:nvGrpSpPr>
      <p:grpSpPr>
        <a:xfrm>
          <a:off x="0" y="0"/>
          <a:ext cx="0" cy="0"/>
          <a:chOff x="0" y="0"/>
          <a:chExt cx="0" cy="0"/>
        </a:xfrm>
      </p:grpSpPr>
      <p:sp>
        <p:nvSpPr>
          <p:cNvPr id="602" name="Google Shape;602;p76"/>
          <p:cNvSpPr txBox="1"/>
          <p:nvPr>
            <p:ph type="title"/>
          </p:nvPr>
        </p:nvSpPr>
        <p:spPr>
          <a:xfrm>
            <a:off x="631500" y="733775"/>
            <a:ext cx="7899600" cy="6264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b="1" lang="en" sz="2800">
                <a:solidFill>
                  <a:srgbClr val="186174"/>
                </a:solidFill>
                <a:latin typeface="Inter"/>
                <a:ea typeface="Inter"/>
                <a:cs typeface="Inter"/>
                <a:sym typeface="Inter"/>
              </a:rPr>
              <a:t>Tools &amp; Frameworks</a:t>
            </a:r>
            <a:endParaRPr i="1" sz="1800">
              <a:solidFill>
                <a:srgbClr val="186174"/>
              </a:solidFill>
              <a:latin typeface="Inter"/>
              <a:ea typeface="Inter"/>
              <a:cs typeface="Inter"/>
              <a:sym typeface="Inter"/>
            </a:endParaRPr>
          </a:p>
        </p:txBody>
      </p:sp>
      <p:sp>
        <p:nvSpPr>
          <p:cNvPr id="603" name="Google Shape;603;p76"/>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604" name="Google Shape;604;p76"/>
          <p:cNvPicPr preferRelativeResize="0"/>
          <p:nvPr/>
        </p:nvPicPr>
        <p:blipFill>
          <a:blip r:embed="rId3">
            <a:alphaModFix/>
          </a:blip>
          <a:stretch>
            <a:fillRect/>
          </a:stretch>
        </p:blipFill>
        <p:spPr>
          <a:xfrm>
            <a:off x="527100" y="1751624"/>
            <a:ext cx="1180775" cy="1180775"/>
          </a:xfrm>
          <a:prstGeom prst="rect">
            <a:avLst/>
          </a:prstGeom>
          <a:noFill/>
          <a:ln>
            <a:noFill/>
          </a:ln>
        </p:spPr>
      </p:pic>
      <p:pic>
        <p:nvPicPr>
          <p:cNvPr id="605" name="Google Shape;605;p76"/>
          <p:cNvPicPr preferRelativeResize="0"/>
          <p:nvPr/>
        </p:nvPicPr>
        <p:blipFill rotWithShape="1">
          <a:blip r:embed="rId4">
            <a:alphaModFix/>
          </a:blip>
          <a:srcRect b="13487" l="0" r="0" t="0"/>
          <a:stretch/>
        </p:blipFill>
        <p:spPr>
          <a:xfrm>
            <a:off x="2318724" y="1694093"/>
            <a:ext cx="1180750" cy="1183745"/>
          </a:xfrm>
          <a:prstGeom prst="rect">
            <a:avLst/>
          </a:prstGeom>
          <a:noFill/>
          <a:ln>
            <a:noFill/>
          </a:ln>
        </p:spPr>
      </p:pic>
      <p:pic>
        <p:nvPicPr>
          <p:cNvPr id="606" name="Google Shape;606;p76"/>
          <p:cNvPicPr preferRelativeResize="0"/>
          <p:nvPr/>
        </p:nvPicPr>
        <p:blipFill rotWithShape="1">
          <a:blip r:embed="rId5">
            <a:alphaModFix/>
          </a:blip>
          <a:srcRect b="0" l="0" r="0" t="0"/>
          <a:stretch/>
        </p:blipFill>
        <p:spPr>
          <a:xfrm>
            <a:off x="5930487" y="1769662"/>
            <a:ext cx="1011725" cy="1011725"/>
          </a:xfrm>
          <a:prstGeom prst="rect">
            <a:avLst/>
          </a:prstGeom>
          <a:noFill/>
          <a:ln>
            <a:noFill/>
          </a:ln>
        </p:spPr>
      </p:pic>
      <p:sp>
        <p:nvSpPr>
          <p:cNvPr id="607" name="Google Shape;607;p76"/>
          <p:cNvSpPr txBox="1"/>
          <p:nvPr/>
        </p:nvSpPr>
        <p:spPr>
          <a:xfrm>
            <a:off x="245538" y="2888775"/>
            <a:ext cx="1743900" cy="105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86174"/>
                </a:solidFill>
                <a:latin typeface="Inter"/>
                <a:ea typeface="Inter"/>
                <a:cs typeface="Inter"/>
                <a:sym typeface="Inter"/>
              </a:rPr>
              <a:t>Figma</a:t>
            </a:r>
            <a:endParaRPr b="1" sz="2000">
              <a:solidFill>
                <a:srgbClr val="186174"/>
              </a:solidFill>
              <a:latin typeface="Inter"/>
              <a:ea typeface="Inter"/>
              <a:cs typeface="Inter"/>
              <a:sym typeface="Inter"/>
            </a:endParaRPr>
          </a:p>
          <a:p>
            <a:pPr indent="0" lvl="0" marL="0" rtl="0" algn="ctr">
              <a:spcBef>
                <a:spcPts val="1000"/>
              </a:spcBef>
              <a:spcAft>
                <a:spcPts val="1000"/>
              </a:spcAft>
              <a:buNone/>
            </a:pPr>
            <a:r>
              <a:rPr lang="en">
                <a:solidFill>
                  <a:srgbClr val="186174"/>
                </a:solidFill>
                <a:latin typeface="Inter"/>
                <a:ea typeface="Inter"/>
                <a:cs typeface="Inter"/>
                <a:sym typeface="Inter"/>
              </a:rPr>
              <a:t>For design components</a:t>
            </a:r>
            <a:endParaRPr>
              <a:solidFill>
                <a:srgbClr val="186174"/>
              </a:solidFill>
              <a:latin typeface="Inter"/>
              <a:ea typeface="Inter"/>
              <a:cs typeface="Inter"/>
              <a:sym typeface="Inter"/>
            </a:endParaRPr>
          </a:p>
        </p:txBody>
      </p:sp>
      <p:pic>
        <p:nvPicPr>
          <p:cNvPr id="608" name="Google Shape;608;p76"/>
          <p:cNvPicPr preferRelativeResize="0"/>
          <p:nvPr/>
        </p:nvPicPr>
        <p:blipFill>
          <a:blip r:embed="rId6">
            <a:alphaModFix/>
          </a:blip>
          <a:stretch>
            <a:fillRect/>
          </a:stretch>
        </p:blipFill>
        <p:spPr>
          <a:xfrm>
            <a:off x="4225850" y="1769651"/>
            <a:ext cx="1113300" cy="1113300"/>
          </a:xfrm>
          <a:prstGeom prst="rect">
            <a:avLst/>
          </a:prstGeom>
          <a:noFill/>
          <a:ln>
            <a:noFill/>
          </a:ln>
        </p:spPr>
      </p:pic>
      <p:sp>
        <p:nvSpPr>
          <p:cNvPr id="609" name="Google Shape;609;p76"/>
          <p:cNvSpPr txBox="1"/>
          <p:nvPr/>
        </p:nvSpPr>
        <p:spPr>
          <a:xfrm>
            <a:off x="1839450" y="2888775"/>
            <a:ext cx="2139300" cy="105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86174"/>
                </a:solidFill>
                <a:latin typeface="Inter"/>
                <a:ea typeface="Inter"/>
                <a:cs typeface="Inter"/>
                <a:sym typeface="Inter"/>
              </a:rPr>
              <a:t>React Native</a:t>
            </a:r>
            <a:endParaRPr b="1" sz="2000">
              <a:solidFill>
                <a:srgbClr val="186174"/>
              </a:solidFill>
              <a:latin typeface="Inter"/>
              <a:ea typeface="Inter"/>
              <a:cs typeface="Inter"/>
              <a:sym typeface="Inter"/>
            </a:endParaRPr>
          </a:p>
          <a:p>
            <a:pPr indent="0" lvl="0" marL="0" rtl="0" algn="ctr">
              <a:spcBef>
                <a:spcPts val="1000"/>
              </a:spcBef>
              <a:spcAft>
                <a:spcPts val="0"/>
              </a:spcAft>
              <a:buNone/>
            </a:pPr>
            <a:r>
              <a:rPr lang="en">
                <a:solidFill>
                  <a:srgbClr val="186174"/>
                </a:solidFill>
                <a:latin typeface="Inter"/>
                <a:ea typeface="Inter"/>
                <a:cs typeface="Inter"/>
                <a:sym typeface="Inter"/>
              </a:rPr>
              <a:t>Application </a:t>
            </a:r>
            <a:endParaRPr>
              <a:solidFill>
                <a:srgbClr val="186174"/>
              </a:solidFill>
              <a:latin typeface="Inter"/>
              <a:ea typeface="Inter"/>
              <a:cs typeface="Inter"/>
              <a:sym typeface="Inter"/>
            </a:endParaRPr>
          </a:p>
          <a:p>
            <a:pPr indent="0" lvl="0" marL="0" rtl="0" algn="ctr">
              <a:spcBef>
                <a:spcPts val="0"/>
              </a:spcBef>
              <a:spcAft>
                <a:spcPts val="1000"/>
              </a:spcAft>
              <a:buNone/>
            </a:pPr>
            <a:r>
              <a:rPr lang="en">
                <a:solidFill>
                  <a:srgbClr val="186174"/>
                </a:solidFill>
                <a:latin typeface="Inter"/>
                <a:ea typeface="Inter"/>
                <a:cs typeface="Inter"/>
                <a:sym typeface="Inter"/>
              </a:rPr>
              <a:t>framework</a:t>
            </a:r>
            <a:endParaRPr>
              <a:solidFill>
                <a:srgbClr val="186174"/>
              </a:solidFill>
              <a:latin typeface="Inter"/>
              <a:ea typeface="Inter"/>
              <a:cs typeface="Inter"/>
              <a:sym typeface="Inter"/>
            </a:endParaRPr>
          </a:p>
        </p:txBody>
      </p:sp>
      <p:sp>
        <p:nvSpPr>
          <p:cNvPr id="610" name="Google Shape;610;p76"/>
          <p:cNvSpPr txBox="1"/>
          <p:nvPr/>
        </p:nvSpPr>
        <p:spPr>
          <a:xfrm>
            <a:off x="3910550" y="2906800"/>
            <a:ext cx="1743900" cy="126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86174"/>
                </a:solidFill>
                <a:latin typeface="Inter"/>
                <a:ea typeface="Inter"/>
                <a:cs typeface="Inter"/>
                <a:sym typeface="Inter"/>
              </a:rPr>
              <a:t>GitHub</a:t>
            </a:r>
            <a:endParaRPr b="1" sz="2000">
              <a:solidFill>
                <a:srgbClr val="186174"/>
              </a:solidFill>
              <a:latin typeface="Inter"/>
              <a:ea typeface="Inter"/>
              <a:cs typeface="Inter"/>
              <a:sym typeface="Inter"/>
            </a:endParaRPr>
          </a:p>
          <a:p>
            <a:pPr indent="0" lvl="0" marL="0" rtl="0" algn="ctr">
              <a:spcBef>
                <a:spcPts val="1000"/>
              </a:spcBef>
              <a:spcAft>
                <a:spcPts val="1000"/>
              </a:spcAft>
              <a:buNone/>
            </a:pPr>
            <a:r>
              <a:rPr lang="en">
                <a:solidFill>
                  <a:srgbClr val="186174"/>
                </a:solidFill>
                <a:latin typeface="Inter"/>
                <a:ea typeface="Inter"/>
                <a:cs typeface="Inter"/>
                <a:sym typeface="Inter"/>
              </a:rPr>
              <a:t>Repo that where we push &amp; pull code updates</a:t>
            </a:r>
            <a:endParaRPr>
              <a:solidFill>
                <a:srgbClr val="186174"/>
              </a:solidFill>
              <a:latin typeface="Inter"/>
              <a:ea typeface="Inter"/>
              <a:cs typeface="Inter"/>
              <a:sym typeface="Inter"/>
            </a:endParaRPr>
          </a:p>
        </p:txBody>
      </p:sp>
      <p:sp>
        <p:nvSpPr>
          <p:cNvPr id="611" name="Google Shape;611;p76"/>
          <p:cNvSpPr txBox="1"/>
          <p:nvPr/>
        </p:nvSpPr>
        <p:spPr>
          <a:xfrm>
            <a:off x="5564388" y="2888775"/>
            <a:ext cx="1743900" cy="105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86174"/>
                </a:solidFill>
                <a:latin typeface="Inter"/>
                <a:ea typeface="Inter"/>
                <a:cs typeface="Inter"/>
                <a:sym typeface="Inter"/>
              </a:rPr>
              <a:t>Expo</a:t>
            </a:r>
            <a:endParaRPr b="1" sz="2000">
              <a:solidFill>
                <a:srgbClr val="186174"/>
              </a:solidFill>
              <a:latin typeface="Inter"/>
              <a:ea typeface="Inter"/>
              <a:cs typeface="Inter"/>
              <a:sym typeface="Inter"/>
            </a:endParaRPr>
          </a:p>
          <a:p>
            <a:pPr indent="0" lvl="0" marL="0" rtl="0" algn="ctr">
              <a:spcBef>
                <a:spcPts val="1000"/>
              </a:spcBef>
              <a:spcAft>
                <a:spcPts val="1000"/>
              </a:spcAft>
              <a:buNone/>
            </a:pPr>
            <a:r>
              <a:rPr lang="en">
                <a:solidFill>
                  <a:srgbClr val="186174"/>
                </a:solidFill>
                <a:latin typeface="Inter"/>
                <a:ea typeface="Inter"/>
                <a:cs typeface="Inter"/>
                <a:sym typeface="Inter"/>
              </a:rPr>
              <a:t>Building &amp; simulation</a:t>
            </a:r>
            <a:endParaRPr>
              <a:solidFill>
                <a:srgbClr val="186174"/>
              </a:solidFill>
              <a:latin typeface="Inter"/>
              <a:ea typeface="Inter"/>
              <a:cs typeface="Inter"/>
              <a:sym typeface="Inter"/>
            </a:endParaRPr>
          </a:p>
        </p:txBody>
      </p:sp>
      <p:pic>
        <p:nvPicPr>
          <p:cNvPr id="612" name="Google Shape;612;p76"/>
          <p:cNvPicPr preferRelativeResize="0"/>
          <p:nvPr/>
        </p:nvPicPr>
        <p:blipFill>
          <a:blip r:embed="rId7">
            <a:alphaModFix/>
          </a:blip>
          <a:stretch>
            <a:fillRect/>
          </a:stretch>
        </p:blipFill>
        <p:spPr>
          <a:xfrm>
            <a:off x="7539263" y="1769650"/>
            <a:ext cx="1011727" cy="1011727"/>
          </a:xfrm>
          <a:prstGeom prst="rect">
            <a:avLst/>
          </a:prstGeom>
          <a:noFill/>
          <a:ln>
            <a:noFill/>
          </a:ln>
        </p:spPr>
      </p:pic>
      <p:sp>
        <p:nvSpPr>
          <p:cNvPr id="613" name="Google Shape;613;p76"/>
          <p:cNvSpPr txBox="1"/>
          <p:nvPr/>
        </p:nvSpPr>
        <p:spPr>
          <a:xfrm>
            <a:off x="7173163" y="2888775"/>
            <a:ext cx="1743900" cy="83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86174"/>
                </a:solidFill>
                <a:latin typeface="Inter"/>
                <a:ea typeface="Inter"/>
                <a:cs typeface="Inter"/>
                <a:sym typeface="Inter"/>
              </a:rPr>
              <a:t>VSCode</a:t>
            </a:r>
            <a:endParaRPr b="1" sz="2000">
              <a:solidFill>
                <a:srgbClr val="186174"/>
              </a:solidFill>
              <a:latin typeface="Inter"/>
              <a:ea typeface="Inter"/>
              <a:cs typeface="Inter"/>
              <a:sym typeface="Inter"/>
            </a:endParaRPr>
          </a:p>
          <a:p>
            <a:pPr indent="0" lvl="0" marL="0" rtl="0" algn="ctr">
              <a:spcBef>
                <a:spcPts val="1000"/>
              </a:spcBef>
              <a:spcAft>
                <a:spcPts val="1000"/>
              </a:spcAft>
              <a:buNone/>
            </a:pPr>
            <a:r>
              <a:rPr lang="en">
                <a:solidFill>
                  <a:srgbClr val="186174"/>
                </a:solidFill>
                <a:latin typeface="Inter"/>
                <a:ea typeface="Inter"/>
                <a:cs typeface="Inter"/>
                <a:sym typeface="Inter"/>
              </a:rPr>
              <a:t>IDE</a:t>
            </a:r>
            <a:endParaRPr>
              <a:solidFill>
                <a:srgbClr val="186174"/>
              </a:solidFill>
              <a:latin typeface="Inter"/>
              <a:ea typeface="Inter"/>
              <a:cs typeface="Inter"/>
              <a:sym typeface="Int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7" name="Shape 617"/>
        <p:cNvGrpSpPr/>
        <p:nvPr/>
      </p:nvGrpSpPr>
      <p:grpSpPr>
        <a:xfrm>
          <a:off x="0" y="0"/>
          <a:ext cx="0" cy="0"/>
          <a:chOff x="0" y="0"/>
          <a:chExt cx="0" cy="0"/>
        </a:xfrm>
      </p:grpSpPr>
      <p:sp>
        <p:nvSpPr>
          <p:cNvPr id="618" name="Google Shape;618;p77"/>
          <p:cNvSpPr txBox="1"/>
          <p:nvPr>
            <p:ph type="title"/>
          </p:nvPr>
        </p:nvSpPr>
        <p:spPr>
          <a:xfrm>
            <a:off x="622200" y="396350"/>
            <a:ext cx="78996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Implemented Features</a:t>
            </a:r>
            <a:endParaRPr b="1" sz="2800">
              <a:solidFill>
                <a:srgbClr val="186174"/>
              </a:solidFill>
              <a:latin typeface="Inter"/>
              <a:ea typeface="Inter"/>
              <a:cs typeface="Inter"/>
              <a:sym typeface="Inter"/>
            </a:endParaRPr>
          </a:p>
          <a:p>
            <a:pPr indent="0" lvl="0" marL="0" rtl="0" algn="l">
              <a:spcBef>
                <a:spcPts val="1000"/>
              </a:spcBef>
              <a:spcAft>
                <a:spcPts val="0"/>
              </a:spcAft>
              <a:buNone/>
            </a:pPr>
            <a:r>
              <a:rPr lang="en" sz="2000">
                <a:solidFill>
                  <a:srgbClr val="186174"/>
                </a:solidFill>
                <a:latin typeface="Inter"/>
                <a:ea typeface="Inter"/>
                <a:cs typeface="Inter"/>
                <a:sym typeface="Inter"/>
              </a:rPr>
              <a:t>Moderate Task: Change recipient details (time &amp; receiver)</a:t>
            </a:r>
            <a:endParaRPr sz="2000">
              <a:solidFill>
                <a:srgbClr val="186174"/>
              </a:solidFill>
              <a:latin typeface="Inter"/>
              <a:ea typeface="Inter"/>
              <a:cs typeface="Inter"/>
              <a:sym typeface="Inter"/>
            </a:endParaRPr>
          </a:p>
        </p:txBody>
      </p:sp>
      <p:sp>
        <p:nvSpPr>
          <p:cNvPr id="619" name="Google Shape;619;p77"/>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620" name="Google Shape;620;p77"/>
          <p:cNvPicPr preferRelativeResize="0"/>
          <p:nvPr/>
        </p:nvPicPr>
        <p:blipFill>
          <a:blip r:embed="rId3">
            <a:alphaModFix/>
          </a:blip>
          <a:stretch>
            <a:fillRect/>
          </a:stretch>
        </p:blipFill>
        <p:spPr>
          <a:xfrm>
            <a:off x="914750" y="1533369"/>
            <a:ext cx="1415178" cy="2878360"/>
          </a:xfrm>
          <a:prstGeom prst="rect">
            <a:avLst/>
          </a:prstGeom>
          <a:noFill/>
          <a:ln>
            <a:noFill/>
          </a:ln>
        </p:spPr>
      </p:pic>
      <p:pic>
        <p:nvPicPr>
          <p:cNvPr id="621" name="Google Shape;621;p77"/>
          <p:cNvPicPr preferRelativeResize="0"/>
          <p:nvPr/>
        </p:nvPicPr>
        <p:blipFill rotWithShape="1">
          <a:blip r:embed="rId4">
            <a:alphaModFix/>
          </a:blip>
          <a:srcRect b="0" l="0" r="0" t="1448"/>
          <a:stretch/>
        </p:blipFill>
        <p:spPr>
          <a:xfrm>
            <a:off x="2893396" y="1533368"/>
            <a:ext cx="1415179" cy="2878362"/>
          </a:xfrm>
          <a:prstGeom prst="rect">
            <a:avLst/>
          </a:prstGeom>
          <a:noFill/>
          <a:ln>
            <a:noFill/>
          </a:ln>
        </p:spPr>
      </p:pic>
      <p:pic>
        <p:nvPicPr>
          <p:cNvPr id="622" name="Google Shape;622;p77"/>
          <p:cNvPicPr preferRelativeResize="0"/>
          <p:nvPr/>
        </p:nvPicPr>
        <p:blipFill>
          <a:blip r:embed="rId5">
            <a:alphaModFix/>
          </a:blip>
          <a:stretch>
            <a:fillRect/>
          </a:stretch>
        </p:blipFill>
        <p:spPr>
          <a:xfrm>
            <a:off x="4872061" y="1541712"/>
            <a:ext cx="1415178" cy="2861681"/>
          </a:xfrm>
          <a:prstGeom prst="rect">
            <a:avLst/>
          </a:prstGeom>
          <a:noFill/>
          <a:ln>
            <a:noFill/>
          </a:ln>
        </p:spPr>
      </p:pic>
      <p:pic>
        <p:nvPicPr>
          <p:cNvPr id="623" name="Google Shape;623;p77"/>
          <p:cNvPicPr preferRelativeResize="0"/>
          <p:nvPr/>
        </p:nvPicPr>
        <p:blipFill>
          <a:blip r:embed="rId6">
            <a:alphaModFix/>
          </a:blip>
          <a:stretch>
            <a:fillRect/>
          </a:stretch>
        </p:blipFill>
        <p:spPr>
          <a:xfrm>
            <a:off x="6814048" y="1531250"/>
            <a:ext cx="1415177" cy="2882600"/>
          </a:xfrm>
          <a:prstGeom prst="rect">
            <a:avLst/>
          </a:prstGeom>
          <a:noFill/>
          <a:ln>
            <a:noFill/>
          </a:ln>
        </p:spPr>
      </p:pic>
      <p:sp>
        <p:nvSpPr>
          <p:cNvPr id="624" name="Google Shape;624;p77"/>
          <p:cNvSpPr txBox="1"/>
          <p:nvPr/>
        </p:nvSpPr>
        <p:spPr>
          <a:xfrm>
            <a:off x="478200" y="4488800"/>
            <a:ext cx="8206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186174"/>
                </a:solidFill>
                <a:latin typeface="Inter"/>
                <a:ea typeface="Inter"/>
                <a:cs typeface="Inter"/>
                <a:sym typeface="Inter"/>
              </a:rPr>
              <a:t>*recipients saved to Supabase backend</a:t>
            </a:r>
            <a:endParaRPr i="1">
              <a:solidFill>
                <a:srgbClr val="186174"/>
              </a:solidFill>
              <a:latin typeface="Inter"/>
              <a:ea typeface="Inter"/>
              <a:cs typeface="Inter"/>
              <a:sym typeface="Inter"/>
            </a:endParaRPr>
          </a:p>
          <a:p>
            <a:pPr indent="0" lvl="0" marL="0" rtl="0" algn="ctr">
              <a:spcBef>
                <a:spcPts val="0"/>
              </a:spcBef>
              <a:spcAft>
                <a:spcPts val="0"/>
              </a:spcAft>
              <a:buNone/>
            </a:pPr>
            <a:r>
              <a:rPr i="1" lang="en">
                <a:solidFill>
                  <a:srgbClr val="186174"/>
                </a:solidFill>
                <a:latin typeface="Inter"/>
                <a:ea typeface="Inter"/>
                <a:cs typeface="Inter"/>
                <a:sym typeface="Inter"/>
              </a:rPr>
              <a:t>** profile photos will be added later due to Supabase </a:t>
            </a:r>
            <a:r>
              <a:rPr i="1" lang="en">
                <a:solidFill>
                  <a:srgbClr val="186174"/>
                </a:solidFill>
                <a:latin typeface="Inter"/>
                <a:ea typeface="Inter"/>
                <a:cs typeface="Inter"/>
                <a:sym typeface="Inter"/>
              </a:rPr>
              <a:t>issues</a:t>
            </a:r>
            <a:r>
              <a:rPr i="1" lang="en">
                <a:solidFill>
                  <a:srgbClr val="186174"/>
                </a:solidFill>
                <a:latin typeface="Inter"/>
                <a:ea typeface="Inter"/>
                <a:cs typeface="Inter"/>
                <a:sym typeface="Inter"/>
              </a:rPr>
              <a:t> with changing images</a:t>
            </a:r>
            <a:endParaRPr i="1">
              <a:solidFill>
                <a:srgbClr val="186174"/>
              </a:solidFill>
              <a:latin typeface="Inter"/>
              <a:ea typeface="Inter"/>
              <a:cs typeface="Inter"/>
              <a:sym typeface="Inte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8" name="Shape 628"/>
        <p:cNvGrpSpPr/>
        <p:nvPr/>
      </p:nvGrpSpPr>
      <p:grpSpPr>
        <a:xfrm>
          <a:off x="0" y="0"/>
          <a:ext cx="0" cy="0"/>
          <a:chOff x="0" y="0"/>
          <a:chExt cx="0" cy="0"/>
        </a:xfrm>
      </p:grpSpPr>
      <p:sp>
        <p:nvSpPr>
          <p:cNvPr id="629" name="Google Shape;629;p78"/>
          <p:cNvSpPr txBox="1"/>
          <p:nvPr>
            <p:ph type="title"/>
          </p:nvPr>
        </p:nvSpPr>
        <p:spPr>
          <a:xfrm>
            <a:off x="622200" y="443513"/>
            <a:ext cx="7899600" cy="139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Uni</a:t>
            </a:r>
            <a:r>
              <a:rPr b="1" lang="en" sz="2800">
                <a:solidFill>
                  <a:srgbClr val="186174"/>
                </a:solidFill>
                <a:latin typeface="Inter"/>
                <a:ea typeface="Inter"/>
                <a:cs typeface="Inter"/>
                <a:sym typeface="Inter"/>
              </a:rPr>
              <a:t>mplemented Features &amp; Plan</a:t>
            </a:r>
            <a:endParaRPr b="1" sz="2800">
              <a:solidFill>
                <a:srgbClr val="186174"/>
              </a:solidFill>
              <a:latin typeface="Inter"/>
              <a:ea typeface="Inter"/>
              <a:cs typeface="Inter"/>
              <a:sym typeface="Inter"/>
            </a:endParaRPr>
          </a:p>
          <a:p>
            <a:pPr indent="-355600" lvl="0" marL="457200" rtl="0" algn="l">
              <a:spcBef>
                <a:spcPts val="1000"/>
              </a:spcBef>
              <a:spcAft>
                <a:spcPts val="0"/>
              </a:spcAft>
              <a:buClr>
                <a:srgbClr val="186174"/>
              </a:buClr>
              <a:buSzPts val="2000"/>
              <a:buFont typeface="Inter"/>
              <a:buChar char="●"/>
            </a:pPr>
            <a:r>
              <a:rPr lang="en" sz="2000">
                <a:solidFill>
                  <a:srgbClr val="186174"/>
                </a:solidFill>
                <a:latin typeface="Inter"/>
                <a:ea typeface="Inter"/>
                <a:cs typeface="Inter"/>
                <a:sym typeface="Inter"/>
              </a:rPr>
              <a:t>Simple Task: Adding moments</a:t>
            </a:r>
            <a:endParaRPr sz="2000">
              <a:solidFill>
                <a:srgbClr val="186174"/>
              </a:solidFill>
              <a:latin typeface="Inter"/>
              <a:ea typeface="Inter"/>
              <a:cs typeface="Inter"/>
              <a:sym typeface="Inter"/>
            </a:endParaRPr>
          </a:p>
          <a:p>
            <a:pPr indent="-355600" lvl="0" marL="457200" rtl="0" algn="l">
              <a:spcBef>
                <a:spcPts val="0"/>
              </a:spcBef>
              <a:spcAft>
                <a:spcPts val="0"/>
              </a:spcAft>
              <a:buClr>
                <a:srgbClr val="186174"/>
              </a:buClr>
              <a:buSzPts val="2000"/>
              <a:buFont typeface="Inter"/>
              <a:buChar char="●"/>
            </a:pPr>
            <a:r>
              <a:rPr lang="en" sz="2000">
                <a:solidFill>
                  <a:srgbClr val="186174"/>
                </a:solidFill>
                <a:latin typeface="Inter"/>
                <a:ea typeface="Inter"/>
                <a:cs typeface="Inter"/>
                <a:sym typeface="Inter"/>
              </a:rPr>
              <a:t>Complex Task: Find moments by emotion &amp; …</a:t>
            </a:r>
            <a:endParaRPr sz="2000">
              <a:solidFill>
                <a:srgbClr val="186174"/>
              </a:solidFill>
              <a:latin typeface="Inter"/>
              <a:ea typeface="Inter"/>
              <a:cs typeface="Inter"/>
              <a:sym typeface="Inter"/>
            </a:endParaRPr>
          </a:p>
        </p:txBody>
      </p:sp>
      <p:sp>
        <p:nvSpPr>
          <p:cNvPr id="630" name="Google Shape;630;p78"/>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631" name="Google Shape;631;p78"/>
          <p:cNvSpPr txBox="1"/>
          <p:nvPr/>
        </p:nvSpPr>
        <p:spPr>
          <a:xfrm>
            <a:off x="464313" y="2489825"/>
            <a:ext cx="2685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186174"/>
                </a:solidFill>
                <a:latin typeface="Inter"/>
                <a:ea typeface="Inter"/>
                <a:cs typeface="Inter"/>
                <a:sym typeface="Inter"/>
              </a:rPr>
              <a:t>Selecting media &amp; adding moment</a:t>
            </a:r>
            <a:endParaRPr sz="2000">
              <a:solidFill>
                <a:srgbClr val="186174"/>
              </a:solidFill>
              <a:latin typeface="Inter"/>
              <a:ea typeface="Inter"/>
              <a:cs typeface="Inter"/>
              <a:sym typeface="Inter"/>
            </a:endParaRPr>
          </a:p>
        </p:txBody>
      </p:sp>
      <p:sp>
        <p:nvSpPr>
          <p:cNvPr id="632" name="Google Shape;632;p78"/>
          <p:cNvSpPr txBox="1"/>
          <p:nvPr/>
        </p:nvSpPr>
        <p:spPr>
          <a:xfrm>
            <a:off x="3434088" y="2489825"/>
            <a:ext cx="24858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186174"/>
                </a:solidFill>
                <a:latin typeface="Inter"/>
                <a:ea typeface="Inter"/>
                <a:cs typeface="Inter"/>
                <a:sym typeface="Inter"/>
              </a:rPr>
              <a:t>Opening bottles &amp; display moments</a:t>
            </a:r>
            <a:endParaRPr sz="2000">
              <a:solidFill>
                <a:srgbClr val="186174"/>
              </a:solidFill>
              <a:latin typeface="Inter"/>
              <a:ea typeface="Inter"/>
              <a:cs typeface="Inter"/>
              <a:sym typeface="Inter"/>
            </a:endParaRPr>
          </a:p>
        </p:txBody>
      </p:sp>
      <p:sp>
        <p:nvSpPr>
          <p:cNvPr id="633" name="Google Shape;633;p78"/>
          <p:cNvSpPr txBox="1"/>
          <p:nvPr/>
        </p:nvSpPr>
        <p:spPr>
          <a:xfrm>
            <a:off x="3347075" y="3963163"/>
            <a:ext cx="2655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186174"/>
                </a:solidFill>
                <a:latin typeface="Inter"/>
                <a:ea typeface="Inter"/>
                <a:cs typeface="Inter"/>
                <a:sym typeface="Inter"/>
              </a:rPr>
              <a:t>Bottle archive (&amp; saving to archive)</a:t>
            </a:r>
            <a:endParaRPr sz="2000">
              <a:solidFill>
                <a:srgbClr val="186174"/>
              </a:solidFill>
              <a:latin typeface="Inter"/>
              <a:ea typeface="Inter"/>
              <a:cs typeface="Inter"/>
              <a:sym typeface="Inter"/>
            </a:endParaRPr>
          </a:p>
        </p:txBody>
      </p:sp>
      <p:sp>
        <p:nvSpPr>
          <p:cNvPr id="634" name="Google Shape;634;p78"/>
          <p:cNvSpPr txBox="1"/>
          <p:nvPr/>
        </p:nvSpPr>
        <p:spPr>
          <a:xfrm>
            <a:off x="674300" y="3963150"/>
            <a:ext cx="2261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186174"/>
                </a:solidFill>
                <a:latin typeface="Inter"/>
                <a:ea typeface="Inter"/>
                <a:cs typeface="Inter"/>
                <a:sym typeface="Inter"/>
              </a:rPr>
              <a:t>Profile</a:t>
            </a:r>
            <a:endParaRPr sz="2000">
              <a:solidFill>
                <a:srgbClr val="186174"/>
              </a:solidFill>
              <a:latin typeface="Inter"/>
              <a:ea typeface="Inter"/>
              <a:cs typeface="Inter"/>
              <a:sym typeface="Inter"/>
            </a:endParaRPr>
          </a:p>
        </p:txBody>
      </p:sp>
      <p:sp>
        <p:nvSpPr>
          <p:cNvPr id="635" name="Google Shape;635;p78"/>
          <p:cNvSpPr txBox="1"/>
          <p:nvPr/>
        </p:nvSpPr>
        <p:spPr>
          <a:xfrm>
            <a:off x="6255988" y="2489825"/>
            <a:ext cx="23655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186174"/>
                </a:solidFill>
                <a:latin typeface="Inter"/>
                <a:ea typeface="Inter"/>
                <a:cs typeface="Inter"/>
                <a:sym typeface="Inter"/>
              </a:rPr>
              <a:t>Login / sign up</a:t>
            </a:r>
            <a:endParaRPr sz="2000">
              <a:solidFill>
                <a:srgbClr val="186174"/>
              </a:solidFill>
              <a:latin typeface="Inter"/>
              <a:ea typeface="Inter"/>
              <a:cs typeface="Inter"/>
              <a:sym typeface="Inter"/>
            </a:endParaRPr>
          </a:p>
        </p:txBody>
      </p:sp>
      <p:sp>
        <p:nvSpPr>
          <p:cNvPr id="636" name="Google Shape;636;p78"/>
          <p:cNvSpPr/>
          <p:nvPr/>
        </p:nvSpPr>
        <p:spPr>
          <a:xfrm>
            <a:off x="1518938" y="1954725"/>
            <a:ext cx="513600" cy="492600"/>
          </a:xfrm>
          <a:prstGeom prst="ellipse">
            <a:avLst/>
          </a:prstGeom>
          <a:solidFill>
            <a:srgbClr val="23AFB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latin typeface="Inter"/>
                <a:ea typeface="Inter"/>
                <a:cs typeface="Inter"/>
                <a:sym typeface="Inter"/>
              </a:rPr>
              <a:t>1</a:t>
            </a:r>
            <a:endParaRPr b="1" sz="1900">
              <a:solidFill>
                <a:srgbClr val="FFFFFF"/>
              </a:solidFill>
              <a:latin typeface="Inter"/>
              <a:ea typeface="Inter"/>
              <a:cs typeface="Inter"/>
              <a:sym typeface="Inter"/>
            </a:endParaRPr>
          </a:p>
        </p:txBody>
      </p:sp>
      <p:sp>
        <p:nvSpPr>
          <p:cNvPr id="637" name="Google Shape;637;p78"/>
          <p:cNvSpPr/>
          <p:nvPr/>
        </p:nvSpPr>
        <p:spPr>
          <a:xfrm>
            <a:off x="4420188" y="1954725"/>
            <a:ext cx="513600" cy="492600"/>
          </a:xfrm>
          <a:prstGeom prst="ellipse">
            <a:avLst/>
          </a:prstGeom>
          <a:solidFill>
            <a:srgbClr val="23AFB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latin typeface="Inter"/>
                <a:ea typeface="Inter"/>
                <a:cs typeface="Inter"/>
                <a:sym typeface="Inter"/>
              </a:rPr>
              <a:t>2</a:t>
            </a:r>
            <a:endParaRPr b="1" sz="1900">
              <a:solidFill>
                <a:srgbClr val="FFFFFF"/>
              </a:solidFill>
              <a:latin typeface="Inter"/>
              <a:ea typeface="Inter"/>
              <a:cs typeface="Inter"/>
              <a:sym typeface="Inter"/>
            </a:endParaRPr>
          </a:p>
        </p:txBody>
      </p:sp>
      <p:sp>
        <p:nvSpPr>
          <p:cNvPr id="638" name="Google Shape;638;p78"/>
          <p:cNvSpPr/>
          <p:nvPr/>
        </p:nvSpPr>
        <p:spPr>
          <a:xfrm>
            <a:off x="7181938" y="1954725"/>
            <a:ext cx="513600" cy="492600"/>
          </a:xfrm>
          <a:prstGeom prst="ellipse">
            <a:avLst/>
          </a:prstGeom>
          <a:solidFill>
            <a:srgbClr val="23AFB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latin typeface="Inter"/>
                <a:ea typeface="Inter"/>
                <a:cs typeface="Inter"/>
                <a:sym typeface="Inter"/>
              </a:rPr>
              <a:t>3</a:t>
            </a:r>
            <a:endParaRPr b="1" sz="1900">
              <a:solidFill>
                <a:srgbClr val="FFFFFF"/>
              </a:solidFill>
              <a:latin typeface="Inter"/>
              <a:ea typeface="Inter"/>
              <a:cs typeface="Inter"/>
              <a:sym typeface="Inter"/>
            </a:endParaRPr>
          </a:p>
        </p:txBody>
      </p:sp>
      <p:sp>
        <p:nvSpPr>
          <p:cNvPr id="639" name="Google Shape;639;p78"/>
          <p:cNvSpPr/>
          <p:nvPr/>
        </p:nvSpPr>
        <p:spPr>
          <a:xfrm>
            <a:off x="1516975" y="3433775"/>
            <a:ext cx="513600" cy="492600"/>
          </a:xfrm>
          <a:prstGeom prst="ellipse">
            <a:avLst/>
          </a:prstGeom>
          <a:solidFill>
            <a:srgbClr val="23AFB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latin typeface="Inter"/>
                <a:ea typeface="Inter"/>
                <a:cs typeface="Inter"/>
                <a:sym typeface="Inter"/>
              </a:rPr>
              <a:t>4</a:t>
            </a:r>
            <a:endParaRPr b="1" sz="1900">
              <a:solidFill>
                <a:srgbClr val="FFFFFF"/>
              </a:solidFill>
              <a:latin typeface="Inter"/>
              <a:ea typeface="Inter"/>
              <a:cs typeface="Inter"/>
              <a:sym typeface="Inter"/>
            </a:endParaRPr>
          </a:p>
        </p:txBody>
      </p:sp>
      <p:sp>
        <p:nvSpPr>
          <p:cNvPr id="640" name="Google Shape;640;p78"/>
          <p:cNvSpPr/>
          <p:nvPr/>
        </p:nvSpPr>
        <p:spPr>
          <a:xfrm>
            <a:off x="4418225" y="3433775"/>
            <a:ext cx="513600" cy="492600"/>
          </a:xfrm>
          <a:prstGeom prst="ellipse">
            <a:avLst/>
          </a:prstGeom>
          <a:solidFill>
            <a:srgbClr val="23AFB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latin typeface="Inter"/>
                <a:ea typeface="Inter"/>
                <a:cs typeface="Inter"/>
                <a:sym typeface="Inter"/>
              </a:rPr>
              <a:t>5</a:t>
            </a:r>
            <a:endParaRPr b="1" sz="1900">
              <a:solidFill>
                <a:srgbClr val="FFFFFF"/>
              </a:solidFill>
              <a:latin typeface="Inter"/>
              <a:ea typeface="Inter"/>
              <a:cs typeface="Inter"/>
              <a:sym typeface="Inter"/>
            </a:endParaRPr>
          </a:p>
        </p:txBody>
      </p:sp>
      <p:sp>
        <p:nvSpPr>
          <p:cNvPr id="641" name="Google Shape;641;p78"/>
          <p:cNvSpPr/>
          <p:nvPr/>
        </p:nvSpPr>
        <p:spPr>
          <a:xfrm>
            <a:off x="6195850" y="3290225"/>
            <a:ext cx="2485800" cy="1392000"/>
          </a:xfrm>
          <a:prstGeom prst="roundRect">
            <a:avLst>
              <a:gd fmla="val 16667" name="adj"/>
            </a:avLst>
          </a:prstGeom>
          <a:solidFill>
            <a:srgbClr val="23AFB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Inter"/>
                <a:ea typeface="Inter"/>
                <a:cs typeface="Inter"/>
                <a:sym typeface="Inter"/>
              </a:rPr>
              <a:t>We will have a weekend “hackathon” to finish</a:t>
            </a:r>
            <a:endParaRPr b="1" sz="1800">
              <a:solidFill>
                <a:srgbClr val="FFFFFF"/>
              </a:solidFill>
              <a:latin typeface="Inter"/>
              <a:ea typeface="Inter"/>
              <a:cs typeface="Inter"/>
              <a:sym typeface="Inte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5" name="Shape 645"/>
        <p:cNvGrpSpPr/>
        <p:nvPr/>
      </p:nvGrpSpPr>
      <p:grpSpPr>
        <a:xfrm>
          <a:off x="0" y="0"/>
          <a:ext cx="0" cy="0"/>
          <a:chOff x="0" y="0"/>
          <a:chExt cx="0" cy="0"/>
        </a:xfrm>
      </p:grpSpPr>
      <p:sp>
        <p:nvSpPr>
          <p:cNvPr id="646" name="Google Shape;646;p79"/>
          <p:cNvSpPr txBox="1"/>
          <p:nvPr>
            <p:ph type="title"/>
          </p:nvPr>
        </p:nvSpPr>
        <p:spPr>
          <a:xfrm>
            <a:off x="595750" y="871325"/>
            <a:ext cx="3940500" cy="6444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b="1" lang="en" sz="2800">
                <a:solidFill>
                  <a:srgbClr val="186174"/>
                </a:solidFill>
                <a:latin typeface="Inter"/>
                <a:ea typeface="Inter"/>
                <a:cs typeface="Inter"/>
                <a:sym typeface="Inter"/>
              </a:rPr>
              <a:t>Wizard of Oz</a:t>
            </a:r>
            <a:endParaRPr i="1" sz="1800">
              <a:solidFill>
                <a:srgbClr val="186174"/>
              </a:solidFill>
              <a:latin typeface="Inter"/>
              <a:ea typeface="Inter"/>
              <a:cs typeface="Inter"/>
              <a:sym typeface="Inter"/>
            </a:endParaRPr>
          </a:p>
        </p:txBody>
      </p:sp>
      <p:sp>
        <p:nvSpPr>
          <p:cNvPr id="647" name="Google Shape;647;p79"/>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648" name="Google Shape;648;p79"/>
          <p:cNvSpPr txBox="1"/>
          <p:nvPr>
            <p:ph type="title"/>
          </p:nvPr>
        </p:nvSpPr>
        <p:spPr>
          <a:xfrm>
            <a:off x="4644350" y="871325"/>
            <a:ext cx="3940500" cy="6444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b="1" lang="en" sz="2800">
                <a:solidFill>
                  <a:srgbClr val="186174"/>
                </a:solidFill>
                <a:latin typeface="Inter"/>
                <a:ea typeface="Inter"/>
                <a:cs typeface="Inter"/>
                <a:sym typeface="Inter"/>
              </a:rPr>
              <a:t>Hard-Coded</a:t>
            </a:r>
            <a:endParaRPr i="1" sz="1800">
              <a:solidFill>
                <a:srgbClr val="186174"/>
              </a:solidFill>
              <a:latin typeface="Inter"/>
              <a:ea typeface="Inter"/>
              <a:cs typeface="Inter"/>
              <a:sym typeface="Inter"/>
            </a:endParaRPr>
          </a:p>
        </p:txBody>
      </p:sp>
      <p:pic>
        <p:nvPicPr>
          <p:cNvPr id="649" name="Google Shape;649;p79"/>
          <p:cNvPicPr preferRelativeResize="0"/>
          <p:nvPr/>
        </p:nvPicPr>
        <p:blipFill rotWithShape="1">
          <a:blip r:embed="rId3">
            <a:alphaModFix/>
          </a:blip>
          <a:srcRect b="46807" l="9206" r="11490" t="45482"/>
          <a:stretch/>
        </p:blipFill>
        <p:spPr>
          <a:xfrm>
            <a:off x="6431500" y="1925201"/>
            <a:ext cx="2306100" cy="462900"/>
          </a:xfrm>
          <a:prstGeom prst="roundRect">
            <a:avLst>
              <a:gd fmla="val 16667" name="adj"/>
            </a:avLst>
          </a:prstGeom>
          <a:noFill/>
          <a:ln cap="flat" cmpd="sng" w="9525">
            <a:solidFill>
              <a:srgbClr val="23AFBB"/>
            </a:solidFill>
            <a:prstDash val="solid"/>
            <a:round/>
            <a:headEnd len="sm" w="sm" type="none"/>
            <a:tailEnd len="sm" w="sm" type="none"/>
          </a:ln>
        </p:spPr>
      </p:pic>
      <p:sp>
        <p:nvSpPr>
          <p:cNvPr id="650" name="Google Shape;650;p79"/>
          <p:cNvSpPr txBox="1"/>
          <p:nvPr/>
        </p:nvSpPr>
        <p:spPr>
          <a:xfrm>
            <a:off x="4644350" y="1584450"/>
            <a:ext cx="1751100" cy="13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186174"/>
                </a:solidFill>
                <a:latin typeface="Work Sans"/>
                <a:ea typeface="Work Sans"/>
                <a:cs typeface="Work Sans"/>
                <a:sym typeface="Work Sans"/>
              </a:rPr>
              <a:t>Search bar</a:t>
            </a:r>
            <a:endParaRPr b="1" sz="1500">
              <a:solidFill>
                <a:srgbClr val="186174"/>
              </a:solidFill>
              <a:latin typeface="Work Sans"/>
              <a:ea typeface="Work Sans"/>
              <a:cs typeface="Work Sans"/>
              <a:sym typeface="Work Sans"/>
            </a:endParaRPr>
          </a:p>
          <a:p>
            <a:pPr indent="0" lvl="0" marL="0" rtl="0" algn="l">
              <a:spcBef>
                <a:spcPts val="0"/>
              </a:spcBef>
              <a:spcAft>
                <a:spcPts val="0"/>
              </a:spcAft>
              <a:buNone/>
            </a:pPr>
            <a:r>
              <a:rPr lang="en">
                <a:solidFill>
                  <a:srgbClr val="0A404E"/>
                </a:solidFill>
                <a:latin typeface="Work Sans"/>
                <a:ea typeface="Work Sans"/>
                <a:cs typeface="Work Sans"/>
                <a:sym typeface="Work Sans"/>
              </a:rPr>
              <a:t>Can type in words but search function doesn’t work</a:t>
            </a:r>
            <a:endParaRPr>
              <a:solidFill>
                <a:srgbClr val="0A404E"/>
              </a:solidFill>
              <a:latin typeface="Work Sans"/>
              <a:ea typeface="Work Sans"/>
              <a:cs typeface="Work Sans"/>
              <a:sym typeface="Work Sans"/>
            </a:endParaRPr>
          </a:p>
        </p:txBody>
      </p:sp>
      <p:pic>
        <p:nvPicPr>
          <p:cNvPr id="651" name="Google Shape;651;p79"/>
          <p:cNvPicPr preferRelativeResize="0"/>
          <p:nvPr/>
        </p:nvPicPr>
        <p:blipFill rotWithShape="1">
          <a:blip r:embed="rId4">
            <a:alphaModFix/>
          </a:blip>
          <a:srcRect b="85987" l="19064" r="21340" t="6814"/>
          <a:stretch/>
        </p:blipFill>
        <p:spPr>
          <a:xfrm>
            <a:off x="2346850" y="1676113"/>
            <a:ext cx="1751099" cy="430154"/>
          </a:xfrm>
          <a:prstGeom prst="rect">
            <a:avLst/>
          </a:prstGeom>
          <a:noFill/>
          <a:ln>
            <a:noFill/>
          </a:ln>
        </p:spPr>
      </p:pic>
      <p:pic>
        <p:nvPicPr>
          <p:cNvPr id="652" name="Google Shape;652;p79"/>
          <p:cNvPicPr preferRelativeResize="0"/>
          <p:nvPr/>
        </p:nvPicPr>
        <p:blipFill rotWithShape="1">
          <a:blip r:embed="rId4">
            <a:alphaModFix/>
          </a:blip>
          <a:srcRect b="85987" l="19064" r="21340" t="6814"/>
          <a:stretch/>
        </p:blipFill>
        <p:spPr>
          <a:xfrm>
            <a:off x="2346850" y="2206863"/>
            <a:ext cx="1751099" cy="430154"/>
          </a:xfrm>
          <a:prstGeom prst="rect">
            <a:avLst/>
          </a:prstGeom>
          <a:noFill/>
          <a:ln>
            <a:noFill/>
          </a:ln>
        </p:spPr>
      </p:pic>
      <p:sp>
        <p:nvSpPr>
          <p:cNvPr id="653" name="Google Shape;653;p79"/>
          <p:cNvSpPr/>
          <p:nvPr/>
        </p:nvSpPr>
        <p:spPr>
          <a:xfrm>
            <a:off x="2391900" y="2259788"/>
            <a:ext cx="1297200" cy="324300"/>
          </a:xfrm>
          <a:prstGeom prst="rect">
            <a:avLst/>
          </a:prstGeom>
          <a:solidFill>
            <a:srgbClr val="9EE5E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654" name="Google Shape;654;p79"/>
          <p:cNvSpPr txBox="1"/>
          <p:nvPr/>
        </p:nvSpPr>
        <p:spPr>
          <a:xfrm>
            <a:off x="2391900" y="2206838"/>
            <a:ext cx="1378200" cy="43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rgbClr val="186174"/>
                </a:solidFill>
                <a:latin typeface="Inter"/>
                <a:ea typeface="Inter"/>
                <a:cs typeface="Inter"/>
                <a:sym typeface="Inter"/>
              </a:rPr>
              <a:t>00h 00m</a:t>
            </a:r>
            <a:endParaRPr b="1" sz="1900">
              <a:solidFill>
                <a:srgbClr val="186174"/>
              </a:solidFill>
              <a:latin typeface="Inter"/>
              <a:ea typeface="Inter"/>
              <a:cs typeface="Inter"/>
              <a:sym typeface="Inter"/>
            </a:endParaRPr>
          </a:p>
        </p:txBody>
      </p:sp>
      <p:sp>
        <p:nvSpPr>
          <p:cNvPr id="655" name="Google Shape;655;p79"/>
          <p:cNvSpPr txBox="1"/>
          <p:nvPr/>
        </p:nvSpPr>
        <p:spPr>
          <a:xfrm>
            <a:off x="595750" y="1584450"/>
            <a:ext cx="1751100" cy="215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186174"/>
                </a:solidFill>
                <a:latin typeface="Work Sans"/>
                <a:ea typeface="Work Sans"/>
                <a:cs typeface="Work Sans"/>
                <a:sym typeface="Work Sans"/>
              </a:rPr>
              <a:t>Time Travel</a:t>
            </a:r>
            <a:endParaRPr b="1" sz="1500">
              <a:solidFill>
                <a:srgbClr val="186174"/>
              </a:solidFill>
              <a:latin typeface="Work Sans"/>
              <a:ea typeface="Work Sans"/>
              <a:cs typeface="Work Sans"/>
              <a:sym typeface="Work Sans"/>
            </a:endParaRPr>
          </a:p>
          <a:p>
            <a:pPr indent="0" lvl="0" marL="0" rtl="0" algn="l">
              <a:spcBef>
                <a:spcPts val="0"/>
              </a:spcBef>
              <a:spcAft>
                <a:spcPts val="0"/>
              </a:spcAft>
              <a:buNone/>
            </a:pPr>
            <a:r>
              <a:rPr lang="en">
                <a:solidFill>
                  <a:srgbClr val="0A404E"/>
                </a:solidFill>
                <a:latin typeface="Work Sans"/>
                <a:ea typeface="Work Sans"/>
                <a:cs typeface="Work Sans"/>
                <a:sym typeface="Work Sans"/>
              </a:rPr>
              <a:t>Adjust the time to opening time to enable bottle opening</a:t>
            </a:r>
            <a:endParaRPr>
              <a:solidFill>
                <a:srgbClr val="0A404E"/>
              </a:solidFill>
              <a:latin typeface="Work Sans"/>
              <a:ea typeface="Work Sans"/>
              <a:cs typeface="Work Sans"/>
              <a:sym typeface="Work Sans"/>
            </a:endParaRPr>
          </a:p>
          <a:p>
            <a:pPr indent="0" lvl="0" marL="0" rtl="0" algn="l">
              <a:spcBef>
                <a:spcPts val="1000"/>
              </a:spcBef>
              <a:spcAft>
                <a:spcPts val="0"/>
              </a:spcAft>
              <a:buNone/>
            </a:pPr>
            <a:r>
              <a:rPr i="1" lang="en" sz="1200">
                <a:solidFill>
                  <a:srgbClr val="0A404E"/>
                </a:solidFill>
                <a:latin typeface="Work Sans"/>
                <a:ea typeface="Work Sans"/>
                <a:cs typeface="Work Sans"/>
                <a:sym typeface="Work Sans"/>
              </a:rPr>
              <a:t>*Changing opening time is NOT hard-coded</a:t>
            </a:r>
            <a:endParaRPr i="1" sz="1200">
              <a:solidFill>
                <a:srgbClr val="0A404E"/>
              </a:solidFill>
              <a:latin typeface="Work Sans"/>
              <a:ea typeface="Work Sans"/>
              <a:cs typeface="Work Sans"/>
              <a:sym typeface="Work Sans"/>
            </a:endParaRPr>
          </a:p>
        </p:txBody>
      </p:sp>
      <p:sp>
        <p:nvSpPr>
          <p:cNvPr id="656" name="Google Shape;656;p79"/>
          <p:cNvSpPr txBox="1"/>
          <p:nvPr/>
        </p:nvSpPr>
        <p:spPr>
          <a:xfrm>
            <a:off x="4644350" y="2962675"/>
            <a:ext cx="2093400" cy="13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186174"/>
                </a:solidFill>
                <a:latin typeface="Work Sans"/>
                <a:ea typeface="Work Sans"/>
                <a:cs typeface="Work Sans"/>
                <a:sym typeface="Work Sans"/>
              </a:rPr>
              <a:t>Profile images</a:t>
            </a:r>
            <a:endParaRPr b="1" sz="1500">
              <a:solidFill>
                <a:srgbClr val="186174"/>
              </a:solidFill>
              <a:latin typeface="Work Sans"/>
              <a:ea typeface="Work Sans"/>
              <a:cs typeface="Work Sans"/>
              <a:sym typeface="Work Sans"/>
            </a:endParaRPr>
          </a:p>
          <a:p>
            <a:pPr indent="0" lvl="0" marL="0" rtl="0" algn="l">
              <a:spcBef>
                <a:spcPts val="0"/>
              </a:spcBef>
              <a:spcAft>
                <a:spcPts val="1000"/>
              </a:spcAft>
              <a:buNone/>
            </a:pPr>
            <a:r>
              <a:rPr lang="en">
                <a:solidFill>
                  <a:srgbClr val="0A404E"/>
                </a:solidFill>
                <a:latin typeface="Work Sans"/>
                <a:ea typeface="Work Sans"/>
                <a:cs typeface="Work Sans"/>
                <a:sym typeface="Work Sans"/>
              </a:rPr>
              <a:t>Images of friends are hard-coded (will be replaced with actual images by final version)</a:t>
            </a:r>
            <a:endParaRPr i="1" sz="1200">
              <a:solidFill>
                <a:srgbClr val="0A404E"/>
              </a:solidFill>
              <a:latin typeface="Work Sans"/>
              <a:ea typeface="Work Sans"/>
              <a:cs typeface="Work Sans"/>
              <a:sym typeface="Work Sans"/>
            </a:endParaRPr>
          </a:p>
        </p:txBody>
      </p:sp>
      <p:pic>
        <p:nvPicPr>
          <p:cNvPr id="657" name="Google Shape;657;p79"/>
          <p:cNvPicPr preferRelativeResize="0"/>
          <p:nvPr/>
        </p:nvPicPr>
        <p:blipFill rotWithShape="1">
          <a:blip r:embed="rId3">
            <a:alphaModFix/>
          </a:blip>
          <a:srcRect b="25052" l="19601" r="20564" t="52884"/>
          <a:stretch/>
        </p:blipFill>
        <p:spPr>
          <a:xfrm>
            <a:off x="6895450" y="3022999"/>
            <a:ext cx="1378200" cy="104884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61" name="Shape 661"/>
        <p:cNvGrpSpPr/>
        <p:nvPr/>
      </p:nvGrpSpPr>
      <p:grpSpPr>
        <a:xfrm>
          <a:off x="0" y="0"/>
          <a:ext cx="0" cy="0"/>
          <a:chOff x="0" y="0"/>
          <a:chExt cx="0" cy="0"/>
        </a:xfrm>
      </p:grpSpPr>
      <p:sp>
        <p:nvSpPr>
          <p:cNvPr id="662" name="Google Shape;662;p80"/>
          <p:cNvSpPr txBox="1"/>
          <p:nvPr>
            <p:ph type="title"/>
          </p:nvPr>
        </p:nvSpPr>
        <p:spPr>
          <a:xfrm>
            <a:off x="631499" y="733775"/>
            <a:ext cx="7899600" cy="38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186174"/>
                </a:solidFill>
                <a:latin typeface="Inter"/>
                <a:ea typeface="Inter"/>
                <a:cs typeface="Inter"/>
                <a:sym typeface="Inter"/>
              </a:rPr>
              <a:t>Issues &amp; Questions</a:t>
            </a:r>
            <a:endParaRPr b="1" sz="2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Photos for receivers are currently blank because we are trying to figure out how to switch photos when selecting a different user using Supabase → we’ve been directed to resources and will go to OH to make the fix</a:t>
            </a:r>
            <a:endParaRPr sz="1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If Bottle were to become a real app, we would need to consider how the bottle is received on both sides since it’s two-way.</a:t>
            </a:r>
            <a:endParaRPr sz="1800">
              <a:solidFill>
                <a:srgbClr val="186174"/>
              </a:solidFill>
              <a:latin typeface="Inter"/>
              <a:ea typeface="Inter"/>
              <a:cs typeface="Inter"/>
              <a:sym typeface="Inter"/>
            </a:endParaRPr>
          </a:p>
          <a:p>
            <a:pPr indent="-342900" lvl="0" marL="457200" rtl="0" algn="l">
              <a:spcBef>
                <a:spcPts val="1000"/>
              </a:spcBef>
              <a:spcAft>
                <a:spcPts val="0"/>
              </a:spcAft>
              <a:buClr>
                <a:srgbClr val="186174"/>
              </a:buClr>
              <a:buSzPts val="1800"/>
              <a:buFont typeface="Inter"/>
              <a:buChar char="●"/>
            </a:pPr>
            <a:r>
              <a:rPr lang="en" sz="1800">
                <a:solidFill>
                  <a:srgbClr val="186174"/>
                </a:solidFill>
                <a:latin typeface="Inter"/>
                <a:ea typeface="Inter"/>
                <a:cs typeface="Inter"/>
                <a:sym typeface="Inter"/>
              </a:rPr>
              <a:t>How many bottles are being sent? To multiple users?</a:t>
            </a:r>
            <a:endParaRPr sz="1800">
              <a:solidFill>
                <a:srgbClr val="186174"/>
              </a:solidFill>
              <a:latin typeface="Inter"/>
              <a:ea typeface="Inter"/>
              <a:cs typeface="Inter"/>
              <a:sym typeface="Inter"/>
            </a:endParaRPr>
          </a:p>
          <a:p>
            <a:pPr indent="-342900" lvl="1" marL="914400" rtl="0" algn="l">
              <a:spcBef>
                <a:spcPts val="0"/>
              </a:spcBef>
              <a:spcAft>
                <a:spcPts val="0"/>
              </a:spcAft>
              <a:buClr>
                <a:srgbClr val="186174"/>
              </a:buClr>
              <a:buSzPts val="1800"/>
              <a:buFont typeface="Inter"/>
              <a:buChar char="○"/>
            </a:pPr>
            <a:r>
              <a:rPr lang="en" sz="1800">
                <a:solidFill>
                  <a:srgbClr val="186174"/>
                </a:solidFill>
                <a:latin typeface="Inter"/>
                <a:ea typeface="Inter"/>
                <a:cs typeface="Inter"/>
                <a:sym typeface="Inter"/>
              </a:rPr>
              <a:t>The user can send one bottle to each recipient, per day.  </a:t>
            </a:r>
            <a:endParaRPr sz="1800">
              <a:solidFill>
                <a:srgbClr val="186174"/>
              </a:solidFill>
              <a:latin typeface="Inter"/>
              <a:ea typeface="Inter"/>
              <a:cs typeface="Inter"/>
              <a:sym typeface="Inter"/>
            </a:endParaRPr>
          </a:p>
        </p:txBody>
      </p:sp>
      <p:sp>
        <p:nvSpPr>
          <p:cNvPr id="663" name="Google Shape;663;p80"/>
          <p:cNvSpPr/>
          <p:nvPr/>
        </p:nvSpPr>
        <p:spPr>
          <a:xfrm>
            <a:off x="0" y="0"/>
            <a:ext cx="9162600" cy="3243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67" name="Shape 667"/>
        <p:cNvGrpSpPr/>
        <p:nvPr/>
      </p:nvGrpSpPr>
      <p:grpSpPr>
        <a:xfrm>
          <a:off x="0" y="0"/>
          <a:ext cx="0" cy="0"/>
          <a:chOff x="0" y="0"/>
          <a:chExt cx="0" cy="0"/>
        </a:xfrm>
      </p:grpSpPr>
      <p:sp>
        <p:nvSpPr>
          <p:cNvPr id="668" name="Google Shape;668;p81"/>
          <p:cNvSpPr txBox="1"/>
          <p:nvPr>
            <p:ph type="title"/>
          </p:nvPr>
        </p:nvSpPr>
        <p:spPr>
          <a:xfrm flipH="1">
            <a:off x="64625" y="2043375"/>
            <a:ext cx="8363400" cy="68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rgbClr val="186174"/>
                </a:solidFill>
                <a:latin typeface="Inter"/>
                <a:ea typeface="Inter"/>
                <a:cs typeface="Inter"/>
                <a:sym typeface="Inter"/>
              </a:rPr>
              <a:t>Demo</a:t>
            </a:r>
            <a:endParaRPr>
              <a:solidFill>
                <a:srgbClr val="186174"/>
              </a:solidFill>
              <a:latin typeface="Inter"/>
              <a:ea typeface="Inter"/>
              <a:cs typeface="Inter"/>
              <a:sym typeface="Inter"/>
            </a:endParaRPr>
          </a:p>
        </p:txBody>
      </p:sp>
      <p:sp>
        <p:nvSpPr>
          <p:cNvPr id="669" name="Google Shape;669;p81"/>
          <p:cNvSpPr txBox="1"/>
          <p:nvPr>
            <p:ph idx="2" type="title"/>
          </p:nvPr>
        </p:nvSpPr>
        <p:spPr>
          <a:xfrm flipH="1">
            <a:off x="6720700" y="535000"/>
            <a:ext cx="1708200" cy="115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04</a:t>
            </a:r>
            <a:endParaRPr>
              <a:solidFill>
                <a:srgbClr val="186174"/>
              </a:solidFill>
              <a:latin typeface="Inter"/>
              <a:ea typeface="Inter"/>
              <a:cs typeface="Inter"/>
              <a:sym typeface="Inter"/>
            </a:endParaRPr>
          </a:p>
        </p:txBody>
      </p:sp>
      <p:cxnSp>
        <p:nvCxnSpPr>
          <p:cNvPr id="670" name="Google Shape;670;p81"/>
          <p:cNvCxnSpPr/>
          <p:nvPr/>
        </p:nvCxnSpPr>
        <p:spPr>
          <a:xfrm>
            <a:off x="6854325" y="1760913"/>
            <a:ext cx="1274700" cy="0"/>
          </a:xfrm>
          <a:prstGeom prst="straightConnector1">
            <a:avLst/>
          </a:prstGeom>
          <a:noFill/>
          <a:ln cap="flat" cmpd="sng" w="9525">
            <a:solidFill>
              <a:srgbClr val="186174"/>
            </a:solidFill>
            <a:prstDash val="solid"/>
            <a:round/>
            <a:headEnd len="med" w="med" type="none"/>
            <a:tailEnd len="med" w="med" type="none"/>
          </a:ln>
        </p:spPr>
      </p:cxnSp>
      <p:sp>
        <p:nvSpPr>
          <p:cNvPr id="671" name="Google Shape;671;p81"/>
          <p:cNvSpPr/>
          <p:nvPr/>
        </p:nvSpPr>
        <p:spPr>
          <a:xfrm>
            <a:off x="823417" y="3950700"/>
            <a:ext cx="759354" cy="657741"/>
          </a:xfrm>
          <a:custGeom>
            <a:rect b="b" l="l" r="r" t="t"/>
            <a:pathLst>
              <a:path extrusionOk="0" h="59849" w="69095">
                <a:moveTo>
                  <a:pt x="30717" y="0"/>
                </a:moveTo>
                <a:lnTo>
                  <a:pt x="30717" y="13"/>
                </a:lnTo>
                <a:lnTo>
                  <a:pt x="34548" y="6653"/>
                </a:lnTo>
                <a:lnTo>
                  <a:pt x="65262" y="6653"/>
                </a:lnTo>
                <a:lnTo>
                  <a:pt x="69094" y="0"/>
                </a:lnTo>
                <a:close/>
                <a:moveTo>
                  <a:pt x="15352" y="0"/>
                </a:moveTo>
                <a:lnTo>
                  <a:pt x="15352" y="13"/>
                </a:lnTo>
                <a:lnTo>
                  <a:pt x="19182" y="6653"/>
                </a:lnTo>
                <a:lnTo>
                  <a:pt x="19197" y="6653"/>
                </a:lnTo>
                <a:lnTo>
                  <a:pt x="23028" y="13307"/>
                </a:lnTo>
                <a:lnTo>
                  <a:pt x="26871" y="19958"/>
                </a:lnTo>
                <a:lnTo>
                  <a:pt x="30704" y="13307"/>
                </a:lnTo>
                <a:lnTo>
                  <a:pt x="30702" y="13307"/>
                </a:lnTo>
                <a:lnTo>
                  <a:pt x="26871" y="6653"/>
                </a:lnTo>
                <a:lnTo>
                  <a:pt x="23041" y="0"/>
                </a:lnTo>
                <a:close/>
                <a:moveTo>
                  <a:pt x="38391" y="13305"/>
                </a:moveTo>
                <a:lnTo>
                  <a:pt x="38391" y="13320"/>
                </a:lnTo>
                <a:lnTo>
                  <a:pt x="34561" y="19958"/>
                </a:lnTo>
                <a:lnTo>
                  <a:pt x="57587" y="19958"/>
                </a:lnTo>
                <a:lnTo>
                  <a:pt x="57587" y="19945"/>
                </a:lnTo>
                <a:lnTo>
                  <a:pt x="61418" y="13305"/>
                </a:lnTo>
                <a:close/>
                <a:moveTo>
                  <a:pt x="1" y="0"/>
                </a:moveTo>
                <a:lnTo>
                  <a:pt x="1" y="13"/>
                </a:lnTo>
                <a:lnTo>
                  <a:pt x="3832" y="6653"/>
                </a:lnTo>
                <a:lnTo>
                  <a:pt x="3846" y="6653"/>
                </a:lnTo>
                <a:lnTo>
                  <a:pt x="7677" y="13307"/>
                </a:lnTo>
                <a:lnTo>
                  <a:pt x="11521" y="19945"/>
                </a:lnTo>
                <a:lnTo>
                  <a:pt x="11521" y="19958"/>
                </a:lnTo>
                <a:lnTo>
                  <a:pt x="15352" y="26599"/>
                </a:lnTo>
                <a:lnTo>
                  <a:pt x="15352" y="26612"/>
                </a:lnTo>
                <a:lnTo>
                  <a:pt x="19197" y="33250"/>
                </a:lnTo>
                <a:lnTo>
                  <a:pt x="23028" y="26599"/>
                </a:lnTo>
                <a:lnTo>
                  <a:pt x="19197" y="19958"/>
                </a:lnTo>
                <a:lnTo>
                  <a:pt x="15352" y="13307"/>
                </a:lnTo>
                <a:lnTo>
                  <a:pt x="11521" y="6653"/>
                </a:lnTo>
                <a:lnTo>
                  <a:pt x="7677" y="13"/>
                </a:lnTo>
                <a:lnTo>
                  <a:pt x="7677" y="0"/>
                </a:lnTo>
                <a:close/>
                <a:moveTo>
                  <a:pt x="30717" y="26599"/>
                </a:moveTo>
                <a:lnTo>
                  <a:pt x="30717" y="26612"/>
                </a:lnTo>
                <a:lnTo>
                  <a:pt x="26886" y="33250"/>
                </a:lnTo>
                <a:lnTo>
                  <a:pt x="26871" y="33250"/>
                </a:lnTo>
                <a:lnTo>
                  <a:pt x="26871" y="33265"/>
                </a:lnTo>
                <a:lnTo>
                  <a:pt x="23041" y="39903"/>
                </a:lnTo>
                <a:lnTo>
                  <a:pt x="26871" y="46544"/>
                </a:lnTo>
                <a:lnTo>
                  <a:pt x="30702" y="39903"/>
                </a:lnTo>
                <a:lnTo>
                  <a:pt x="30717" y="39903"/>
                </a:lnTo>
                <a:lnTo>
                  <a:pt x="34548" y="33250"/>
                </a:lnTo>
                <a:lnTo>
                  <a:pt x="38391" y="26599"/>
                </a:lnTo>
                <a:close/>
                <a:moveTo>
                  <a:pt x="46068" y="26599"/>
                </a:moveTo>
                <a:lnTo>
                  <a:pt x="46068" y="26612"/>
                </a:lnTo>
                <a:lnTo>
                  <a:pt x="42237" y="33250"/>
                </a:lnTo>
                <a:lnTo>
                  <a:pt x="42222" y="33250"/>
                </a:lnTo>
                <a:lnTo>
                  <a:pt x="38391" y="39903"/>
                </a:lnTo>
                <a:lnTo>
                  <a:pt x="34548" y="46557"/>
                </a:lnTo>
                <a:lnTo>
                  <a:pt x="30715" y="53195"/>
                </a:lnTo>
                <a:lnTo>
                  <a:pt x="34548" y="59849"/>
                </a:lnTo>
                <a:lnTo>
                  <a:pt x="38391" y="53195"/>
                </a:lnTo>
                <a:lnTo>
                  <a:pt x="42222" y="46557"/>
                </a:lnTo>
                <a:lnTo>
                  <a:pt x="46068" y="39903"/>
                </a:lnTo>
                <a:lnTo>
                  <a:pt x="49898" y="33250"/>
                </a:lnTo>
                <a:lnTo>
                  <a:pt x="49911" y="33250"/>
                </a:lnTo>
                <a:lnTo>
                  <a:pt x="53742" y="2659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81"/>
          <p:cNvSpPr/>
          <p:nvPr/>
        </p:nvSpPr>
        <p:spPr>
          <a:xfrm>
            <a:off x="1887175" y="3937125"/>
            <a:ext cx="7256700" cy="6894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673" name="Google Shape;673;p81" title="TaskFlow1_Demo.mov">
            <a:hlinkClick r:id="rId3"/>
          </p:cNvPr>
          <p:cNvPicPr preferRelativeResize="0"/>
          <p:nvPr/>
        </p:nvPicPr>
        <p:blipFill>
          <a:blip r:embed="rId4">
            <a:alphaModFix/>
          </a:blip>
          <a:stretch>
            <a:fillRect/>
          </a:stretch>
        </p:blipFill>
        <p:spPr>
          <a:xfrm>
            <a:off x="1004850" y="195800"/>
            <a:ext cx="2249399" cy="47518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77" name="Shape 677"/>
        <p:cNvGrpSpPr/>
        <p:nvPr/>
      </p:nvGrpSpPr>
      <p:grpSpPr>
        <a:xfrm>
          <a:off x="0" y="0"/>
          <a:ext cx="0" cy="0"/>
          <a:chOff x="0" y="0"/>
          <a:chExt cx="0" cy="0"/>
        </a:xfrm>
      </p:grpSpPr>
      <p:sp>
        <p:nvSpPr>
          <p:cNvPr id="678" name="Google Shape;678;p82"/>
          <p:cNvSpPr txBox="1"/>
          <p:nvPr>
            <p:ph type="title"/>
          </p:nvPr>
        </p:nvSpPr>
        <p:spPr>
          <a:xfrm flipH="1">
            <a:off x="64625" y="2043375"/>
            <a:ext cx="8363400" cy="68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rgbClr val="186174"/>
                </a:solidFill>
                <a:latin typeface="Inter"/>
                <a:ea typeface="Inter"/>
                <a:cs typeface="Inter"/>
                <a:sym typeface="Inter"/>
              </a:rPr>
              <a:t>Appendix</a:t>
            </a:r>
            <a:endParaRPr>
              <a:solidFill>
                <a:srgbClr val="186174"/>
              </a:solidFill>
              <a:latin typeface="Inter"/>
              <a:ea typeface="Inter"/>
              <a:cs typeface="Inter"/>
              <a:sym typeface="Inter"/>
            </a:endParaRPr>
          </a:p>
        </p:txBody>
      </p:sp>
      <p:sp>
        <p:nvSpPr>
          <p:cNvPr id="679" name="Google Shape;679;p82"/>
          <p:cNvSpPr txBox="1"/>
          <p:nvPr>
            <p:ph idx="2" type="title"/>
          </p:nvPr>
        </p:nvSpPr>
        <p:spPr>
          <a:xfrm flipH="1">
            <a:off x="6720700" y="535000"/>
            <a:ext cx="1708200" cy="115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186174"/>
                </a:solidFill>
                <a:latin typeface="Inter"/>
                <a:ea typeface="Inter"/>
                <a:cs typeface="Inter"/>
                <a:sym typeface="Inter"/>
              </a:rPr>
              <a:t>05</a:t>
            </a:r>
            <a:endParaRPr>
              <a:solidFill>
                <a:srgbClr val="186174"/>
              </a:solidFill>
              <a:latin typeface="Inter"/>
              <a:ea typeface="Inter"/>
              <a:cs typeface="Inter"/>
              <a:sym typeface="Inter"/>
            </a:endParaRPr>
          </a:p>
        </p:txBody>
      </p:sp>
      <p:cxnSp>
        <p:nvCxnSpPr>
          <p:cNvPr id="680" name="Google Shape;680;p82"/>
          <p:cNvCxnSpPr/>
          <p:nvPr/>
        </p:nvCxnSpPr>
        <p:spPr>
          <a:xfrm>
            <a:off x="6854325" y="1760913"/>
            <a:ext cx="1274700" cy="0"/>
          </a:xfrm>
          <a:prstGeom prst="straightConnector1">
            <a:avLst/>
          </a:prstGeom>
          <a:noFill/>
          <a:ln cap="flat" cmpd="sng" w="9525">
            <a:solidFill>
              <a:srgbClr val="186174"/>
            </a:solidFill>
            <a:prstDash val="solid"/>
            <a:round/>
            <a:headEnd len="med" w="med" type="none"/>
            <a:tailEnd len="med" w="med" type="none"/>
          </a:ln>
        </p:spPr>
      </p:cxnSp>
      <p:sp>
        <p:nvSpPr>
          <p:cNvPr id="681" name="Google Shape;681;p82"/>
          <p:cNvSpPr/>
          <p:nvPr/>
        </p:nvSpPr>
        <p:spPr>
          <a:xfrm>
            <a:off x="823417" y="3950700"/>
            <a:ext cx="759354" cy="657741"/>
          </a:xfrm>
          <a:custGeom>
            <a:rect b="b" l="l" r="r" t="t"/>
            <a:pathLst>
              <a:path extrusionOk="0" h="59849" w="69095">
                <a:moveTo>
                  <a:pt x="30717" y="0"/>
                </a:moveTo>
                <a:lnTo>
                  <a:pt x="30717" y="13"/>
                </a:lnTo>
                <a:lnTo>
                  <a:pt x="34548" y="6653"/>
                </a:lnTo>
                <a:lnTo>
                  <a:pt x="65262" y="6653"/>
                </a:lnTo>
                <a:lnTo>
                  <a:pt x="69094" y="0"/>
                </a:lnTo>
                <a:close/>
                <a:moveTo>
                  <a:pt x="15352" y="0"/>
                </a:moveTo>
                <a:lnTo>
                  <a:pt x="15352" y="13"/>
                </a:lnTo>
                <a:lnTo>
                  <a:pt x="19182" y="6653"/>
                </a:lnTo>
                <a:lnTo>
                  <a:pt x="19197" y="6653"/>
                </a:lnTo>
                <a:lnTo>
                  <a:pt x="23028" y="13307"/>
                </a:lnTo>
                <a:lnTo>
                  <a:pt x="26871" y="19958"/>
                </a:lnTo>
                <a:lnTo>
                  <a:pt x="30704" y="13307"/>
                </a:lnTo>
                <a:lnTo>
                  <a:pt x="30702" y="13307"/>
                </a:lnTo>
                <a:lnTo>
                  <a:pt x="26871" y="6653"/>
                </a:lnTo>
                <a:lnTo>
                  <a:pt x="23041" y="0"/>
                </a:lnTo>
                <a:close/>
                <a:moveTo>
                  <a:pt x="38391" y="13305"/>
                </a:moveTo>
                <a:lnTo>
                  <a:pt x="38391" y="13320"/>
                </a:lnTo>
                <a:lnTo>
                  <a:pt x="34561" y="19958"/>
                </a:lnTo>
                <a:lnTo>
                  <a:pt x="57587" y="19958"/>
                </a:lnTo>
                <a:lnTo>
                  <a:pt x="57587" y="19945"/>
                </a:lnTo>
                <a:lnTo>
                  <a:pt x="61418" y="13305"/>
                </a:lnTo>
                <a:close/>
                <a:moveTo>
                  <a:pt x="1" y="0"/>
                </a:moveTo>
                <a:lnTo>
                  <a:pt x="1" y="13"/>
                </a:lnTo>
                <a:lnTo>
                  <a:pt x="3832" y="6653"/>
                </a:lnTo>
                <a:lnTo>
                  <a:pt x="3846" y="6653"/>
                </a:lnTo>
                <a:lnTo>
                  <a:pt x="7677" y="13307"/>
                </a:lnTo>
                <a:lnTo>
                  <a:pt x="11521" y="19945"/>
                </a:lnTo>
                <a:lnTo>
                  <a:pt x="11521" y="19958"/>
                </a:lnTo>
                <a:lnTo>
                  <a:pt x="15352" y="26599"/>
                </a:lnTo>
                <a:lnTo>
                  <a:pt x="15352" y="26612"/>
                </a:lnTo>
                <a:lnTo>
                  <a:pt x="19197" y="33250"/>
                </a:lnTo>
                <a:lnTo>
                  <a:pt x="23028" y="26599"/>
                </a:lnTo>
                <a:lnTo>
                  <a:pt x="19197" y="19958"/>
                </a:lnTo>
                <a:lnTo>
                  <a:pt x="15352" y="13307"/>
                </a:lnTo>
                <a:lnTo>
                  <a:pt x="11521" y="6653"/>
                </a:lnTo>
                <a:lnTo>
                  <a:pt x="7677" y="13"/>
                </a:lnTo>
                <a:lnTo>
                  <a:pt x="7677" y="0"/>
                </a:lnTo>
                <a:close/>
                <a:moveTo>
                  <a:pt x="30717" y="26599"/>
                </a:moveTo>
                <a:lnTo>
                  <a:pt x="30717" y="26612"/>
                </a:lnTo>
                <a:lnTo>
                  <a:pt x="26886" y="33250"/>
                </a:lnTo>
                <a:lnTo>
                  <a:pt x="26871" y="33250"/>
                </a:lnTo>
                <a:lnTo>
                  <a:pt x="26871" y="33265"/>
                </a:lnTo>
                <a:lnTo>
                  <a:pt x="23041" y="39903"/>
                </a:lnTo>
                <a:lnTo>
                  <a:pt x="26871" y="46544"/>
                </a:lnTo>
                <a:lnTo>
                  <a:pt x="30702" y="39903"/>
                </a:lnTo>
                <a:lnTo>
                  <a:pt x="30717" y="39903"/>
                </a:lnTo>
                <a:lnTo>
                  <a:pt x="34548" y="33250"/>
                </a:lnTo>
                <a:lnTo>
                  <a:pt x="38391" y="26599"/>
                </a:lnTo>
                <a:close/>
                <a:moveTo>
                  <a:pt x="46068" y="26599"/>
                </a:moveTo>
                <a:lnTo>
                  <a:pt x="46068" y="26612"/>
                </a:lnTo>
                <a:lnTo>
                  <a:pt x="42237" y="33250"/>
                </a:lnTo>
                <a:lnTo>
                  <a:pt x="42222" y="33250"/>
                </a:lnTo>
                <a:lnTo>
                  <a:pt x="38391" y="39903"/>
                </a:lnTo>
                <a:lnTo>
                  <a:pt x="34548" y="46557"/>
                </a:lnTo>
                <a:lnTo>
                  <a:pt x="30715" y="53195"/>
                </a:lnTo>
                <a:lnTo>
                  <a:pt x="34548" y="59849"/>
                </a:lnTo>
                <a:lnTo>
                  <a:pt x="38391" y="53195"/>
                </a:lnTo>
                <a:lnTo>
                  <a:pt x="42222" y="46557"/>
                </a:lnTo>
                <a:lnTo>
                  <a:pt x="46068" y="39903"/>
                </a:lnTo>
                <a:lnTo>
                  <a:pt x="49898" y="33250"/>
                </a:lnTo>
                <a:lnTo>
                  <a:pt x="49911" y="33250"/>
                </a:lnTo>
                <a:lnTo>
                  <a:pt x="53742" y="2659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2"/>
          <p:cNvSpPr/>
          <p:nvPr/>
        </p:nvSpPr>
        <p:spPr>
          <a:xfrm>
            <a:off x="1887175" y="3937125"/>
            <a:ext cx="7256700" cy="689400"/>
          </a:xfrm>
          <a:prstGeom prst="rect">
            <a:avLst/>
          </a:prstGeom>
          <a:gradFill>
            <a:gsLst>
              <a:gs pos="0">
                <a:srgbClr val="EDEBE5"/>
              </a:gs>
              <a:gs pos="0">
                <a:srgbClr val="FFC198"/>
              </a:gs>
              <a:gs pos="100000">
                <a:srgbClr val="23AFBB"/>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pic>
        <p:nvPicPr>
          <p:cNvPr id="683" name="Google Shape;683;p82"/>
          <p:cNvPicPr preferRelativeResize="0"/>
          <p:nvPr/>
        </p:nvPicPr>
        <p:blipFill>
          <a:blip r:embed="rId3">
            <a:alphaModFix/>
          </a:blip>
          <a:stretch>
            <a:fillRect/>
          </a:stretch>
        </p:blipFill>
        <p:spPr>
          <a:xfrm>
            <a:off x="449263" y="3241825"/>
            <a:ext cx="1507675" cy="15076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83"/>
          <p:cNvSpPr txBox="1"/>
          <p:nvPr/>
        </p:nvSpPr>
        <p:spPr>
          <a:xfrm>
            <a:off x="314900" y="192050"/>
            <a:ext cx="8424300" cy="482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86174"/>
                </a:solidFill>
                <a:latin typeface="Inter"/>
                <a:ea typeface="Inter"/>
                <a:cs typeface="Inter"/>
                <a:sym typeface="Inter"/>
              </a:rPr>
              <a:t>All other severity 3 violations</a:t>
            </a:r>
            <a:r>
              <a:rPr lang="en">
                <a:solidFill>
                  <a:srgbClr val="186174"/>
                </a:solidFill>
                <a:latin typeface="Inter"/>
                <a:ea typeface="Inter"/>
                <a:cs typeface="Inter"/>
                <a:sym typeface="Inter"/>
              </a:rPr>
              <a:t>:</a:t>
            </a:r>
            <a:endParaRPr>
              <a:solidFill>
                <a:srgbClr val="186174"/>
              </a:solidFill>
              <a:latin typeface="Inter"/>
              <a:ea typeface="Inter"/>
              <a:cs typeface="Inter"/>
              <a:sym typeface="Inter"/>
            </a:endParaRPr>
          </a:p>
          <a:p>
            <a:pPr indent="0" lvl="0" marL="457200" rtl="0" algn="l">
              <a:lnSpc>
                <a:spcPct val="100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b="1" lang="en" sz="1000">
                <a:solidFill>
                  <a:srgbClr val="186174"/>
                </a:solidFill>
                <a:latin typeface="Inter"/>
                <a:ea typeface="Inter"/>
                <a:cs typeface="Inter"/>
                <a:sym typeface="Inter"/>
              </a:rPr>
              <a:t>H1: Visibility of System Status</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Severity 3: Navbar does not visually indicate which screen is focused/active.</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Rationale: Lack of visual cues can make users feel lost and uncertain about their current location.</a:t>
            </a:r>
            <a:endParaRPr sz="1000">
              <a:solidFill>
                <a:srgbClr val="186174"/>
              </a:solidFill>
              <a:latin typeface="Inter"/>
              <a:ea typeface="Inter"/>
              <a:cs typeface="Inter"/>
              <a:sym typeface="Inter"/>
            </a:endParaRPr>
          </a:p>
          <a:p>
            <a:pPr indent="-292100" lvl="0" marL="457200" rtl="0" algn="l">
              <a:lnSpc>
                <a:spcPct val="100000"/>
              </a:lnSpc>
              <a:spcBef>
                <a:spcPts val="0"/>
              </a:spcBef>
              <a:spcAft>
                <a:spcPts val="0"/>
              </a:spcAft>
              <a:buClr>
                <a:srgbClr val="186174"/>
              </a:buClr>
              <a:buSzPts val="1000"/>
              <a:buFont typeface="Inter"/>
              <a:buChar char="●"/>
            </a:pPr>
            <a:r>
              <a:rPr b="1" lang="en" sz="1000">
                <a:solidFill>
                  <a:srgbClr val="186174"/>
                </a:solidFill>
                <a:latin typeface="Inter"/>
                <a:ea typeface="Inter"/>
                <a:cs typeface="Inter"/>
                <a:sym typeface="Inter"/>
              </a:rPr>
              <a:t>Addressed in revisions</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b="1" lang="en" sz="1000">
                <a:solidFill>
                  <a:srgbClr val="186174"/>
                </a:solidFill>
                <a:latin typeface="Inter"/>
                <a:ea typeface="Inter"/>
                <a:cs typeface="Inter"/>
                <a:sym typeface="Inter"/>
              </a:rPr>
              <a:t>H2: Match Between System &amp; Real World</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Severity 3: The “sort by date” text/button opens up a calendar view.</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Rationale: “Sort by Date” text suggests that it will record the list of bottles chronologically, but it opens a calendar view instead.</a:t>
            </a:r>
            <a:endParaRPr sz="1000">
              <a:solidFill>
                <a:srgbClr val="186174"/>
              </a:solidFill>
              <a:latin typeface="Inter"/>
              <a:ea typeface="Inter"/>
              <a:cs typeface="Inter"/>
              <a:sym typeface="Inter"/>
            </a:endParaRPr>
          </a:p>
          <a:p>
            <a:pPr indent="-292100" lvl="0" marL="457200" rtl="0" algn="l">
              <a:spcBef>
                <a:spcPts val="0"/>
              </a:spcBef>
              <a:spcAft>
                <a:spcPts val="0"/>
              </a:spcAft>
              <a:buClr>
                <a:srgbClr val="186174"/>
              </a:buClr>
              <a:buSzPts val="1000"/>
              <a:buFont typeface="Inter"/>
              <a:buChar char="●"/>
            </a:pPr>
            <a:r>
              <a:rPr b="1" lang="en" sz="1000">
                <a:solidFill>
                  <a:srgbClr val="186174"/>
                </a:solidFill>
                <a:latin typeface="Inter"/>
                <a:ea typeface="Inter"/>
                <a:cs typeface="Inter"/>
                <a:sym typeface="Inter"/>
              </a:rPr>
              <a:t>No revision because this violation was caused by a Figma prototyping error</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b="1" lang="en" sz="1000">
                <a:solidFill>
                  <a:srgbClr val="186174"/>
                </a:solidFill>
                <a:latin typeface="Inter"/>
                <a:ea typeface="Inter"/>
                <a:cs typeface="Inter"/>
                <a:sym typeface="Inter"/>
              </a:rPr>
              <a:t>H3: User Control and Freedom</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Severity 3: When filtering bottles by date, pressing back on the “Under Construction” page takes you two steps back in the flow instead of one.</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Rationale: This can be confusing for the user who expects to go back a single action.</a:t>
            </a:r>
            <a:endParaRPr sz="1000">
              <a:solidFill>
                <a:srgbClr val="186174"/>
              </a:solidFill>
              <a:latin typeface="Inter"/>
              <a:ea typeface="Inter"/>
              <a:cs typeface="Inter"/>
              <a:sym typeface="Inter"/>
            </a:endParaRPr>
          </a:p>
          <a:p>
            <a:pPr indent="-292100" lvl="0" marL="457200" rtl="0" algn="l">
              <a:spcBef>
                <a:spcPts val="0"/>
              </a:spcBef>
              <a:spcAft>
                <a:spcPts val="0"/>
              </a:spcAft>
              <a:buClr>
                <a:srgbClr val="186174"/>
              </a:buClr>
              <a:buSzPts val="1000"/>
              <a:buFont typeface="Inter"/>
              <a:buChar char="●"/>
            </a:pPr>
            <a:r>
              <a:rPr b="1" lang="en" sz="1000">
                <a:solidFill>
                  <a:srgbClr val="186174"/>
                </a:solidFill>
                <a:latin typeface="Inter"/>
                <a:ea typeface="Inter"/>
                <a:cs typeface="Inter"/>
                <a:sym typeface="Inter"/>
              </a:rPr>
              <a:t>Addressed in revisions</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b="1" lang="en" sz="1000">
                <a:solidFill>
                  <a:srgbClr val="186174"/>
                </a:solidFill>
                <a:latin typeface="Inter"/>
                <a:ea typeface="Inter"/>
                <a:cs typeface="Inter"/>
                <a:sym typeface="Inter"/>
              </a:rPr>
              <a:t>H5: Error Prevention</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Severity 3: There is no way to see what has been sent previously in the bottle.</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Rationale: Users may not remember if they have sent something, leading to potential redundancy.</a:t>
            </a:r>
            <a:endParaRPr sz="1000">
              <a:solidFill>
                <a:srgbClr val="186174"/>
              </a:solidFill>
              <a:latin typeface="Inter"/>
              <a:ea typeface="Inter"/>
              <a:cs typeface="Inter"/>
              <a:sym typeface="Inter"/>
            </a:endParaRPr>
          </a:p>
          <a:p>
            <a:pPr indent="-292100" lvl="0" marL="457200" rtl="0" algn="l">
              <a:spcBef>
                <a:spcPts val="0"/>
              </a:spcBef>
              <a:spcAft>
                <a:spcPts val="0"/>
              </a:spcAft>
              <a:buClr>
                <a:srgbClr val="186174"/>
              </a:buClr>
              <a:buSzPts val="1000"/>
              <a:buFont typeface="Inter"/>
              <a:buChar char="●"/>
            </a:pPr>
            <a:r>
              <a:rPr b="1" lang="en" sz="1000">
                <a:solidFill>
                  <a:srgbClr val="186174"/>
                </a:solidFill>
                <a:latin typeface="Inter"/>
                <a:ea typeface="Inter"/>
                <a:cs typeface="Inter"/>
                <a:sym typeface="Inter"/>
              </a:rPr>
              <a:t>No revision because we want to preserve the authentic and spontaneous act of adding moments in real-time</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b="1" lang="en" sz="1000">
                <a:solidFill>
                  <a:srgbClr val="186174"/>
                </a:solidFill>
                <a:latin typeface="Inter"/>
                <a:ea typeface="Inter"/>
                <a:cs typeface="Inter"/>
                <a:sym typeface="Inter"/>
              </a:rPr>
              <a:t>H7: Flexibility &amp; Efficiency of Use</a:t>
            </a:r>
            <a:endParaRPr b="1"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Severity 3: The bottles are unclickable, and users can’t figure out how to open a bottle.</a:t>
            </a:r>
            <a:endParaRPr sz="1000">
              <a:solidFill>
                <a:srgbClr val="186174"/>
              </a:solidFill>
              <a:latin typeface="Inter"/>
              <a:ea typeface="Inter"/>
              <a:cs typeface="Inter"/>
              <a:sym typeface="Inter"/>
            </a:endParaRPr>
          </a:p>
          <a:p>
            <a:pPr indent="0" lvl="0" marL="0" rtl="0" algn="l">
              <a:lnSpc>
                <a:spcPct val="100000"/>
              </a:lnSpc>
              <a:spcBef>
                <a:spcPts val="0"/>
              </a:spcBef>
              <a:spcAft>
                <a:spcPts val="0"/>
              </a:spcAft>
              <a:buNone/>
            </a:pPr>
            <a:r>
              <a:rPr lang="en" sz="1000">
                <a:solidFill>
                  <a:srgbClr val="186174"/>
                </a:solidFill>
                <a:latin typeface="Inter"/>
                <a:ea typeface="Inter"/>
                <a:cs typeface="Inter"/>
                <a:sym typeface="Inter"/>
              </a:rPr>
              <a:t>Rationale: When a primary function of the app is not immediately obvious, it impedes user experience.</a:t>
            </a:r>
            <a:endParaRPr sz="1000">
              <a:solidFill>
                <a:srgbClr val="186174"/>
              </a:solidFill>
              <a:latin typeface="Inter"/>
              <a:ea typeface="Inter"/>
              <a:cs typeface="Inter"/>
              <a:sym typeface="Inter"/>
            </a:endParaRPr>
          </a:p>
          <a:p>
            <a:pPr indent="-292100" lvl="0" marL="457200" rtl="0" algn="l">
              <a:spcBef>
                <a:spcPts val="0"/>
              </a:spcBef>
              <a:spcAft>
                <a:spcPts val="0"/>
              </a:spcAft>
              <a:buClr>
                <a:srgbClr val="186174"/>
              </a:buClr>
              <a:buSzPts val="1000"/>
              <a:buFont typeface="Inter"/>
              <a:buChar char="●"/>
            </a:pPr>
            <a:r>
              <a:rPr b="1" lang="en" sz="1000">
                <a:solidFill>
                  <a:srgbClr val="186174"/>
                </a:solidFill>
                <a:latin typeface="Inter"/>
                <a:ea typeface="Inter"/>
                <a:cs typeface="Inter"/>
                <a:sym typeface="Inter"/>
              </a:rPr>
              <a:t>No revision because bottles are not meant to be clickable since they can only be opened when they hit the opening time or after they’ve saved the bottle to their archive</a:t>
            </a:r>
            <a:endParaRPr b="1" sz="1000">
              <a:solidFill>
                <a:srgbClr val="186174"/>
              </a:solidFill>
              <a:latin typeface="Inter"/>
              <a:ea typeface="Inter"/>
              <a:cs typeface="Inter"/>
              <a:sym typeface="Inte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84"/>
          <p:cNvSpPr txBox="1"/>
          <p:nvPr/>
        </p:nvSpPr>
        <p:spPr>
          <a:xfrm>
            <a:off x="314900" y="408225"/>
            <a:ext cx="8424300" cy="4000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86174"/>
                </a:solidFill>
                <a:latin typeface="Inter"/>
                <a:ea typeface="Inter"/>
                <a:cs typeface="Inter"/>
                <a:sym typeface="Inter"/>
              </a:rPr>
              <a:t>All other severity 4 violations:</a:t>
            </a:r>
            <a:endParaRPr b="1">
              <a:solidFill>
                <a:srgbClr val="186174"/>
              </a:solidFill>
              <a:latin typeface="Inter"/>
              <a:ea typeface="Inter"/>
              <a:cs typeface="Inter"/>
              <a:sym typeface="Inter"/>
            </a:endParaRPr>
          </a:p>
          <a:p>
            <a:pPr indent="0" lvl="0" marL="457200" rtl="0" algn="l">
              <a:lnSpc>
                <a:spcPct val="100000"/>
              </a:lnSpc>
              <a:spcBef>
                <a:spcPts val="0"/>
              </a:spcBef>
              <a:spcAft>
                <a:spcPts val="0"/>
              </a:spcAft>
              <a:buNone/>
            </a:pPr>
            <a:r>
              <a:t/>
            </a:r>
            <a:endParaRPr>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b="1" lang="en" sz="1200">
                <a:solidFill>
                  <a:srgbClr val="186174"/>
                </a:solidFill>
                <a:latin typeface="Inter"/>
                <a:ea typeface="Inter"/>
                <a:cs typeface="Inter"/>
                <a:sym typeface="Inter"/>
              </a:rPr>
              <a:t>H3:  User Control and Freedom / Severity: 4 / Found by: A, B </a:t>
            </a:r>
            <a:endParaRPr b="1" sz="1200">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sz="1200">
                <a:solidFill>
                  <a:srgbClr val="186174"/>
                </a:solidFill>
                <a:latin typeface="Inter Light"/>
                <a:ea typeface="Inter Light"/>
                <a:cs typeface="Inter Light"/>
                <a:sym typeface="Inter Light"/>
              </a:rPr>
              <a:t>Description: No back buttons in account creation.</a:t>
            </a:r>
            <a:endParaRPr sz="1200">
              <a:solidFill>
                <a:srgbClr val="186174"/>
              </a:solidFill>
              <a:latin typeface="Inter Light"/>
              <a:ea typeface="Inter Light"/>
              <a:cs typeface="Inter Light"/>
              <a:sym typeface="Inter Light"/>
            </a:endParaRPr>
          </a:p>
          <a:p>
            <a:pPr indent="0" lvl="0" marL="0" rtl="0" algn="l">
              <a:lnSpc>
                <a:spcPct val="115000"/>
              </a:lnSpc>
              <a:spcBef>
                <a:spcPts val="0"/>
              </a:spcBef>
              <a:spcAft>
                <a:spcPts val="0"/>
              </a:spcAft>
              <a:buNone/>
            </a:pPr>
            <a:r>
              <a:rPr lang="en" sz="1200">
                <a:solidFill>
                  <a:srgbClr val="186174"/>
                </a:solidFill>
                <a:latin typeface="Inter Light"/>
                <a:ea typeface="Inter Light"/>
                <a:cs typeface="Inter Light"/>
                <a:sym typeface="Inter Light"/>
              </a:rPr>
              <a:t>Rationale: If a user messes up and misclicks “create account” but they meant to sign in, they aren’t able to go back.</a:t>
            </a:r>
            <a:endParaRPr sz="1200" u="sng">
              <a:solidFill>
                <a:srgbClr val="186174"/>
              </a:solidFill>
              <a:latin typeface="Inter Light"/>
              <a:ea typeface="Inter Light"/>
              <a:cs typeface="Inter Light"/>
              <a:sym typeface="Inter Light"/>
            </a:endParaRPr>
          </a:p>
          <a:p>
            <a:pPr indent="-304800" lvl="0" marL="457200" rtl="0" algn="l">
              <a:lnSpc>
                <a:spcPct val="115000"/>
              </a:lnSpc>
              <a:spcBef>
                <a:spcPts val="0"/>
              </a:spcBef>
              <a:spcAft>
                <a:spcPts val="0"/>
              </a:spcAft>
              <a:buClr>
                <a:srgbClr val="186174"/>
              </a:buClr>
              <a:buSzPts val="1200"/>
              <a:buFont typeface="Inter"/>
              <a:buChar char="●"/>
            </a:pPr>
            <a:r>
              <a:rPr b="1" lang="en" sz="1200">
                <a:solidFill>
                  <a:srgbClr val="186174"/>
                </a:solidFill>
                <a:latin typeface="Inter"/>
                <a:ea typeface="Inter"/>
                <a:cs typeface="Inter"/>
                <a:sym typeface="Inter"/>
              </a:rPr>
              <a:t>We will fix this in our account creation walkthrough of the app and add a back button.</a:t>
            </a:r>
            <a:endParaRPr b="1" sz="1200">
              <a:solidFill>
                <a:srgbClr val="186174"/>
              </a:solidFill>
              <a:latin typeface="Inter"/>
              <a:ea typeface="Inter"/>
              <a:cs typeface="Inter"/>
              <a:sym typeface="Inter"/>
            </a:endParaRPr>
          </a:p>
          <a:p>
            <a:pPr indent="0" lvl="0" marL="0" rtl="0" algn="l">
              <a:lnSpc>
                <a:spcPct val="115000"/>
              </a:lnSpc>
              <a:spcBef>
                <a:spcPts val="0"/>
              </a:spcBef>
              <a:spcAft>
                <a:spcPts val="0"/>
              </a:spcAft>
              <a:buNone/>
            </a:pPr>
            <a:r>
              <a:t/>
            </a:r>
            <a:endParaRPr sz="1200">
              <a:solidFill>
                <a:srgbClr val="186174"/>
              </a:solidFill>
              <a:latin typeface="Inter Light"/>
              <a:ea typeface="Inter Light"/>
              <a:cs typeface="Inter Light"/>
              <a:sym typeface="Inter Light"/>
            </a:endParaRPr>
          </a:p>
          <a:p>
            <a:pPr indent="0" lvl="0" marL="0" rtl="0" algn="l">
              <a:lnSpc>
                <a:spcPct val="115000"/>
              </a:lnSpc>
              <a:spcBef>
                <a:spcPts val="0"/>
              </a:spcBef>
              <a:spcAft>
                <a:spcPts val="0"/>
              </a:spcAft>
              <a:buNone/>
            </a:pPr>
            <a:r>
              <a:rPr b="1" lang="en" sz="1200">
                <a:solidFill>
                  <a:srgbClr val="186174"/>
                </a:solidFill>
                <a:latin typeface="Inter"/>
                <a:ea typeface="Inter"/>
                <a:cs typeface="Inter"/>
                <a:sym typeface="Inter"/>
              </a:rPr>
              <a:t>H7: Flexibility and Efficiency of Use / Severity: 4 / Found by: A, B</a:t>
            </a:r>
            <a:endParaRPr b="1" sz="1200">
              <a:solidFill>
                <a:srgbClr val="186174"/>
              </a:solidFill>
              <a:latin typeface="Inter"/>
              <a:ea typeface="Inter"/>
              <a:cs typeface="Inter"/>
              <a:sym typeface="Inter"/>
            </a:endParaRPr>
          </a:p>
          <a:p>
            <a:pPr indent="0" lvl="0" marL="0" rtl="0" algn="l">
              <a:lnSpc>
                <a:spcPct val="115000"/>
              </a:lnSpc>
              <a:spcBef>
                <a:spcPts val="0"/>
              </a:spcBef>
              <a:spcAft>
                <a:spcPts val="0"/>
              </a:spcAft>
              <a:buNone/>
            </a:pPr>
            <a:r>
              <a:rPr lang="en" sz="1200">
                <a:solidFill>
                  <a:srgbClr val="186174"/>
                </a:solidFill>
                <a:latin typeface="Inter Light"/>
                <a:ea typeface="Inter Light"/>
                <a:cs typeface="Inter Light"/>
                <a:sym typeface="Inter Light"/>
              </a:rPr>
              <a:t>Description: The bottles are unclickable. More broadly, I can’t figure out how to open a bottle. </a:t>
            </a:r>
            <a:endParaRPr sz="1200">
              <a:solidFill>
                <a:srgbClr val="186174"/>
              </a:solidFill>
              <a:latin typeface="Inter Light"/>
              <a:ea typeface="Inter Light"/>
              <a:cs typeface="Inter Light"/>
              <a:sym typeface="Inter Light"/>
            </a:endParaRPr>
          </a:p>
          <a:p>
            <a:pPr indent="0" lvl="0" marL="0" rtl="0" algn="l">
              <a:lnSpc>
                <a:spcPct val="115000"/>
              </a:lnSpc>
              <a:spcBef>
                <a:spcPts val="0"/>
              </a:spcBef>
              <a:spcAft>
                <a:spcPts val="0"/>
              </a:spcAft>
              <a:buNone/>
            </a:pPr>
            <a:r>
              <a:rPr lang="en" sz="1200">
                <a:solidFill>
                  <a:srgbClr val="186174"/>
                </a:solidFill>
                <a:latin typeface="Inter Light"/>
                <a:ea typeface="Inter Light"/>
                <a:cs typeface="Inter Light"/>
                <a:sym typeface="Inter Light"/>
              </a:rPr>
              <a:t>Rationale: When a primary function of the app - opening a bottle - is not immediately obvious, it greatly impedes user experience and efficiency. Clicking the bottle was the intuitive way to open a bottle, but that didn’t work. </a:t>
            </a:r>
            <a:endParaRPr sz="1200">
              <a:solidFill>
                <a:srgbClr val="186174"/>
              </a:solidFill>
              <a:latin typeface="Inter Light"/>
              <a:ea typeface="Inter Light"/>
              <a:cs typeface="Inter Light"/>
              <a:sym typeface="Inter Light"/>
            </a:endParaRPr>
          </a:p>
          <a:p>
            <a:pPr indent="-304800" lvl="0" marL="457200" rtl="0" algn="l">
              <a:spcBef>
                <a:spcPts val="0"/>
              </a:spcBef>
              <a:spcAft>
                <a:spcPts val="0"/>
              </a:spcAft>
              <a:buClr>
                <a:srgbClr val="186174"/>
              </a:buClr>
              <a:buSzPts val="1200"/>
              <a:buFont typeface="Inter"/>
              <a:buChar char="●"/>
            </a:pPr>
            <a:r>
              <a:rPr b="1" lang="en" sz="1200">
                <a:solidFill>
                  <a:srgbClr val="186174"/>
                </a:solidFill>
                <a:latin typeface="Inter"/>
                <a:ea typeface="Inter"/>
                <a:cs typeface="Inter"/>
                <a:sym typeface="Inter"/>
              </a:rPr>
              <a:t>No revision because bottles are not meant to be clickable since they can only be opened when they hit the opening time or after they’ve saved the bottle to their archive</a:t>
            </a:r>
            <a:endParaRPr>
              <a:solidFill>
                <a:srgbClr val="186174"/>
              </a:solidFill>
              <a:latin typeface="Inter Light"/>
              <a:ea typeface="Inter Light"/>
              <a:cs typeface="Inter Light"/>
              <a:sym typeface="Inter Light"/>
            </a:endParaRPr>
          </a:p>
          <a:p>
            <a:pPr indent="0" lvl="0" marL="914400" rtl="0" algn="l">
              <a:lnSpc>
                <a:spcPct val="115000"/>
              </a:lnSpc>
              <a:spcBef>
                <a:spcPts val="0"/>
              </a:spcBef>
              <a:spcAft>
                <a:spcPts val="0"/>
              </a:spcAft>
              <a:buNone/>
            </a:pPr>
            <a:r>
              <a:t/>
            </a:r>
            <a:endParaRPr sz="1000">
              <a:solidFill>
                <a:srgbClr val="186174"/>
              </a:solidFill>
              <a:latin typeface="Roboto"/>
              <a:ea typeface="Roboto"/>
              <a:cs typeface="Roboto"/>
              <a:sym typeface="Roboto"/>
            </a:endParaRPr>
          </a:p>
          <a:p>
            <a:pPr indent="0" lvl="0" marL="457200" rtl="0" algn="l">
              <a:lnSpc>
                <a:spcPct val="100000"/>
              </a:lnSpc>
              <a:spcBef>
                <a:spcPts val="0"/>
              </a:spcBef>
              <a:spcAft>
                <a:spcPts val="0"/>
              </a:spcAft>
              <a:buNone/>
            </a:pPr>
            <a:r>
              <a:t/>
            </a:r>
            <a:endParaRPr sz="1000">
              <a:solidFill>
                <a:srgbClr val="186174"/>
              </a:solidFill>
              <a:latin typeface="Work Sans"/>
              <a:ea typeface="Work Sans"/>
              <a:cs typeface="Work Sans"/>
              <a:sym typeface="Work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rand Identity for Social Media by Slidesgo">
  <a:themeElements>
    <a:clrScheme name="Simple Light">
      <a:dk1>
        <a:srgbClr val="FFFFFF"/>
      </a:dk1>
      <a:lt1>
        <a:srgbClr val="1E1D24"/>
      </a:lt1>
      <a:dk2>
        <a:srgbClr val="E6F88B"/>
      </a:dk2>
      <a:lt2>
        <a:srgbClr val="E377E8"/>
      </a:lt2>
      <a:accent1>
        <a:srgbClr val="8D50D4"/>
      </a:accent1>
      <a:accent2>
        <a:srgbClr val="6D68CE"/>
      </a:accent2>
      <a:accent3>
        <a:srgbClr val="5139E0"/>
      </a:accent3>
      <a:accent4>
        <a:srgbClr val="3B3B44"/>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