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8.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3.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9" r:id="rId6"/>
    <p:sldMasterId id="2147483720" r:id="rId7"/>
    <p:sldMasterId id="2147483721"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Lst>
  <p:sldSz cy="5143500" cx="9144000"/>
  <p:notesSz cx="6858000" cy="9144000"/>
  <p:embeddedFontLst>
    <p:embeddedFont>
      <p:font typeface="Alexandria Light"/>
      <p:regular r:id="rId80"/>
      <p:bold r:id="rId81"/>
    </p:embeddedFont>
    <p:embeddedFont>
      <p:font typeface="Alexandria Medium"/>
      <p:regular r:id="rId82"/>
      <p:bold r:id="rId83"/>
    </p:embeddedFont>
    <p:embeddedFont>
      <p:font typeface="Albert Sans Black"/>
      <p:bold r:id="rId84"/>
      <p:boldItalic r:id="rId85"/>
    </p:embeddedFont>
    <p:embeddedFont>
      <p:font typeface="Albert Sans Thin"/>
      <p:regular r:id="rId86"/>
      <p:bold r:id="rId87"/>
      <p:italic r:id="rId88"/>
      <p:boldItalic r:id="rId89"/>
    </p:embeddedFont>
    <p:embeddedFont>
      <p:font typeface="Albert Sans Medium"/>
      <p:regular r:id="rId90"/>
      <p:bold r:id="rId91"/>
      <p:italic r:id="rId92"/>
      <p:boldItalic r:id="rId93"/>
    </p:embeddedFont>
    <p:embeddedFont>
      <p:font typeface="Albert Sans ExtraLight"/>
      <p:regular r:id="rId94"/>
      <p:bold r:id="rId95"/>
      <p:italic r:id="rId96"/>
      <p:boldItalic r:id="rId97"/>
    </p:embeddedFont>
    <p:embeddedFont>
      <p:font typeface="Albert Sans Light"/>
      <p:regular r:id="rId98"/>
      <p:bold r:id="rId99"/>
      <p:italic r:id="rId100"/>
      <p:boldItalic r:id="rId101"/>
    </p:embeddedFont>
    <p:embeddedFont>
      <p:font typeface="Albert Sans SemiBold"/>
      <p:regular r:id="rId102"/>
      <p:bold r:id="rId103"/>
      <p:italic r:id="rId104"/>
      <p:boldItalic r:id="rId105"/>
    </p:embeddedFont>
    <p:embeddedFont>
      <p:font typeface="Albert Sans"/>
      <p:regular r:id="rId106"/>
      <p:bold r:id="rId107"/>
      <p:italic r:id="rId108"/>
      <p:boldItalic r:id="rId109"/>
    </p:embeddedFont>
    <p:embeddedFont>
      <p:font typeface="Alexandria"/>
      <p:regular r:id="rId110"/>
      <p:bold r:id="rId1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8" name="Jasmine Meili Vonk"/>
  <p:cmAuthor clrIdx="1" id="1" initials="" lastIdx="2" name="Caleb Jonathan Liu"/>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FB1750-6493-4CFD-B82F-5D9C6B104CF5}">
  <a:tblStyle styleId="{80FB1750-6493-4CFD-B82F-5D9C6B104CF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font" Target="fonts/AlbertSans-bold.fntdata"/><Relationship Id="rId106" Type="http://schemas.openxmlformats.org/officeDocument/2006/relationships/font" Target="fonts/AlbertSans-regular.fntdata"/><Relationship Id="rId105" Type="http://schemas.openxmlformats.org/officeDocument/2006/relationships/font" Target="fonts/AlbertSansSemiBold-boldItalic.fntdata"/><Relationship Id="rId104" Type="http://schemas.openxmlformats.org/officeDocument/2006/relationships/font" Target="fonts/AlbertSansSemiBold-italic.fntdata"/><Relationship Id="rId109" Type="http://schemas.openxmlformats.org/officeDocument/2006/relationships/font" Target="fonts/AlbertSans-boldItalic.fntdata"/><Relationship Id="rId108" Type="http://schemas.openxmlformats.org/officeDocument/2006/relationships/font" Target="fonts/AlbertSans-italic.fntdata"/><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font" Target="fonts/AlbertSansSemiBold-bold.fntdata"/><Relationship Id="rId102" Type="http://schemas.openxmlformats.org/officeDocument/2006/relationships/font" Target="fonts/AlbertSansSemiBold-regular.fntdata"/><Relationship Id="rId101" Type="http://schemas.openxmlformats.org/officeDocument/2006/relationships/font" Target="fonts/AlbertSansLight-boldItalic.fntdata"/><Relationship Id="rId100" Type="http://schemas.openxmlformats.org/officeDocument/2006/relationships/font" Target="fonts/AlbertSansLight-italic.fntdata"/><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95" Type="http://schemas.openxmlformats.org/officeDocument/2006/relationships/font" Target="fonts/AlbertSansExtraLight-bold.fntdata"/><Relationship Id="rId94" Type="http://schemas.openxmlformats.org/officeDocument/2006/relationships/font" Target="fonts/AlbertSansExtraLight-regular.fntdata"/><Relationship Id="rId97" Type="http://schemas.openxmlformats.org/officeDocument/2006/relationships/font" Target="fonts/AlbertSansExtraLight-boldItalic.fntdata"/><Relationship Id="rId96" Type="http://schemas.openxmlformats.org/officeDocument/2006/relationships/font" Target="fonts/AlbertSansExtraLight-italic.fntdata"/><Relationship Id="rId11" Type="http://schemas.openxmlformats.org/officeDocument/2006/relationships/slide" Target="slides/slide2.xml"/><Relationship Id="rId99" Type="http://schemas.openxmlformats.org/officeDocument/2006/relationships/font" Target="fonts/AlbertSansLight-bold.fntdata"/><Relationship Id="rId10" Type="http://schemas.openxmlformats.org/officeDocument/2006/relationships/slide" Target="slides/slide1.xml"/><Relationship Id="rId98" Type="http://schemas.openxmlformats.org/officeDocument/2006/relationships/font" Target="fonts/AlbertSansLight-regular.fntdata"/><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font" Target="fonts/AlbertSansMedium-bold.fntdata"/><Relationship Id="rId90" Type="http://schemas.openxmlformats.org/officeDocument/2006/relationships/font" Target="fonts/AlbertSansMedium-regular.fntdata"/><Relationship Id="rId93" Type="http://schemas.openxmlformats.org/officeDocument/2006/relationships/font" Target="fonts/AlbertSansMedium-boldItalic.fntdata"/><Relationship Id="rId92" Type="http://schemas.openxmlformats.org/officeDocument/2006/relationships/font" Target="fonts/AlbertSansMedium-italic.fntdata"/><Relationship Id="rId15" Type="http://schemas.openxmlformats.org/officeDocument/2006/relationships/slide" Target="slides/slide6.xml"/><Relationship Id="rId110" Type="http://schemas.openxmlformats.org/officeDocument/2006/relationships/font" Target="fonts/Alexandria-regular.fntdata"/><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 Id="rId111" Type="http://schemas.openxmlformats.org/officeDocument/2006/relationships/font" Target="fonts/Alexandria-bold.fntdata"/><Relationship Id="rId84" Type="http://schemas.openxmlformats.org/officeDocument/2006/relationships/font" Target="fonts/AlbertSansBlack-bold.fntdata"/><Relationship Id="rId83" Type="http://schemas.openxmlformats.org/officeDocument/2006/relationships/font" Target="fonts/AlexandriaMedium-bold.fntdata"/><Relationship Id="rId86" Type="http://schemas.openxmlformats.org/officeDocument/2006/relationships/font" Target="fonts/AlbertSansThin-regular.fntdata"/><Relationship Id="rId85" Type="http://schemas.openxmlformats.org/officeDocument/2006/relationships/font" Target="fonts/AlbertSansBlack-boldItalic.fntdata"/><Relationship Id="rId88" Type="http://schemas.openxmlformats.org/officeDocument/2006/relationships/font" Target="fonts/AlbertSansThin-italic.fntdata"/><Relationship Id="rId87" Type="http://schemas.openxmlformats.org/officeDocument/2006/relationships/font" Target="fonts/AlbertSansThin-bold.fntdata"/><Relationship Id="rId89" Type="http://schemas.openxmlformats.org/officeDocument/2006/relationships/font" Target="fonts/AlbertSansThin-boldItalic.fntdata"/><Relationship Id="rId80" Type="http://schemas.openxmlformats.org/officeDocument/2006/relationships/font" Target="fonts/AlexandriaLight-regular.fntdata"/><Relationship Id="rId82" Type="http://schemas.openxmlformats.org/officeDocument/2006/relationships/font" Target="fonts/AlexandriaMedium-regular.fntdata"/><Relationship Id="rId81" Type="http://schemas.openxmlformats.org/officeDocument/2006/relationships/font" Target="fonts/Alexandria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73" Type="http://schemas.openxmlformats.org/officeDocument/2006/relationships/slide" Target="slides/slide64.xml"/><Relationship Id="rId72" Type="http://schemas.openxmlformats.org/officeDocument/2006/relationships/slide" Target="slides/slide63.xml"/><Relationship Id="rId75" Type="http://schemas.openxmlformats.org/officeDocument/2006/relationships/slide" Target="slides/slide66.xml"/><Relationship Id="rId74" Type="http://schemas.openxmlformats.org/officeDocument/2006/relationships/slide" Target="slides/slide65.xml"/><Relationship Id="rId77" Type="http://schemas.openxmlformats.org/officeDocument/2006/relationships/slide" Target="slides/slide68.xml"/><Relationship Id="rId76" Type="http://schemas.openxmlformats.org/officeDocument/2006/relationships/slide" Target="slides/slide67.xml"/><Relationship Id="rId79" Type="http://schemas.openxmlformats.org/officeDocument/2006/relationships/slide" Target="slides/slide70.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65" Type="http://schemas.openxmlformats.org/officeDocument/2006/relationships/slide" Target="slides/slide56.xml"/><Relationship Id="rId68" Type="http://schemas.openxmlformats.org/officeDocument/2006/relationships/slide" Target="slides/slide59.xml"/><Relationship Id="rId67" Type="http://schemas.openxmlformats.org/officeDocument/2006/relationships/slide" Target="slides/slide58.xml"/><Relationship Id="rId60" Type="http://schemas.openxmlformats.org/officeDocument/2006/relationships/slide" Target="slides/slide51.xml"/><Relationship Id="rId69" Type="http://schemas.openxmlformats.org/officeDocument/2006/relationships/slide" Target="slides/slide6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27T04:39:16.042">
    <p:pos x="6000" y="0"/>
    <p:text>to do</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10-27T17:15:49.694">
    <p:pos x="6000" y="0"/>
    <p:text>add times</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3-10-27T17:15:57.660">
    <p:pos x="6000" y="0"/>
    <p:text>add errors</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3-10-27T17:46:58.873">
    <p:pos x="596" y="1317"/>
    <p:text>would prefer to have "N" as our home screen because it is in line with our value prop</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3-10-27T19:29:18.324">
    <p:pos x="6000" y="0"/>
    <p:text>add the profile icon</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2" dt="2023-10-27T17:29:03.299">
    <p:pos x="489" y="705"/>
    <p:text>will add one more if time permits</p:text>
  </p:cm>
  <p:cm authorId="0" idx="5" dt="2023-10-27T04:47:58.401">
    <p:pos x="6000" y="0"/>
    <p:text>to do</p:tex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3-10-27T03:44:46.587">
    <p:pos x="6000" y="0"/>
    <p:text>to-do (we need a longer list per the rubric)</p:tex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3-10-27T03:44:52.602">
    <p:pos x="6000" y="0"/>
    <p:text>to-do</p:tex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3-10-27T04:51:30.719">
    <p:pos x="6000" y="0"/>
    <p:text>to do</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9219c41fcf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9219c41fcf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5cc9c5681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5cc9c568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5cd550e08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5cd550e08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5cd550e087_1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5cd550e087_1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5cd550e087_1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5cd550e087_1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5cd550e087_1_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25cd550e087_1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5cc9c5681a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5cc9c5681a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5cc9c5681a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5cc9c5681a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5cd550e08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5cd550e08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5cd550e08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5cd550e08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8e0e14e39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8e0e14e39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5cd550e087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5cd550e08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5cc9c5681a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25cc9c5681a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8e0e14e394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8e0e14e39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93d2cf84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93d2cf84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8e0e14e39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8e0e14e39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8e0e14e39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8e0e14e39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93d2cf84b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293d2cf84b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93d2cf84bb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93d2cf84bb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93d2cf84b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93d2cf84b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93d2cf84b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93d2cf84b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93d2cf84b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93d2cf84b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Albert Sans"/>
              <a:buAutoNum type="arabicPeriod"/>
            </a:pPr>
            <a:r>
              <a:rPr lang="en" sz="1900">
                <a:solidFill>
                  <a:schemeClr val="dk1"/>
                </a:solidFill>
                <a:latin typeface="Albert Sans"/>
                <a:ea typeface="Albert Sans"/>
                <a:cs typeface="Albert Sans"/>
                <a:sym typeface="Albert Sans"/>
              </a:rPr>
              <a:t>Mobile devices are </a:t>
            </a:r>
            <a:r>
              <a:rPr b="1" lang="en" sz="1900">
                <a:solidFill>
                  <a:schemeClr val="dk1"/>
                </a:solidFill>
                <a:latin typeface="Albert Sans"/>
                <a:ea typeface="Albert Sans"/>
                <a:cs typeface="Albert Sans"/>
                <a:sym typeface="Albert Sans"/>
              </a:rPr>
              <a:t>more ubiquitous</a:t>
            </a:r>
            <a:r>
              <a:rPr lang="en" sz="1900">
                <a:solidFill>
                  <a:schemeClr val="dk1"/>
                </a:solidFill>
                <a:latin typeface="Albert Sans"/>
                <a:ea typeface="Albert Sans"/>
                <a:cs typeface="Albert Sans"/>
                <a:sym typeface="Albert Sans"/>
              </a:rPr>
              <a:t> than Apple watches, giving us a broader audience. </a:t>
            </a:r>
            <a:endParaRPr sz="1900">
              <a:solidFill>
                <a:schemeClr val="dk1"/>
              </a:solidFill>
              <a:latin typeface="Albert Sans"/>
              <a:ea typeface="Albert Sans"/>
              <a:cs typeface="Albert Sans"/>
              <a:sym typeface="Albert Sans"/>
            </a:endParaRPr>
          </a:p>
          <a:p>
            <a:pPr indent="-349250" lvl="0" marL="457200" rtl="0" algn="l">
              <a:spcBef>
                <a:spcPts val="0"/>
              </a:spcBef>
              <a:spcAft>
                <a:spcPts val="0"/>
              </a:spcAft>
              <a:buClr>
                <a:schemeClr val="dk1"/>
              </a:buClr>
              <a:buSzPts val="1900"/>
              <a:buFont typeface="Albert Sans"/>
              <a:buAutoNum type="arabicPeriod"/>
            </a:pPr>
            <a:r>
              <a:rPr lang="en" sz="1900">
                <a:solidFill>
                  <a:schemeClr val="dk1"/>
                </a:solidFill>
                <a:latin typeface="Albert Sans"/>
                <a:ea typeface="Albert Sans"/>
                <a:cs typeface="Albert Sans"/>
                <a:sym typeface="Albert Sans"/>
              </a:rPr>
              <a:t>Mobile devices serve as the </a:t>
            </a:r>
            <a:r>
              <a:rPr b="1" lang="en" sz="1900">
                <a:solidFill>
                  <a:schemeClr val="dk1"/>
                </a:solidFill>
                <a:latin typeface="Albert Sans"/>
                <a:ea typeface="Albert Sans"/>
                <a:cs typeface="Albert Sans"/>
                <a:sym typeface="Albert Sans"/>
              </a:rPr>
              <a:t>primary device</a:t>
            </a:r>
            <a:r>
              <a:rPr lang="en" sz="1900">
                <a:solidFill>
                  <a:schemeClr val="dk1"/>
                </a:solidFill>
                <a:latin typeface="Albert Sans"/>
                <a:ea typeface="Albert Sans"/>
                <a:cs typeface="Albert Sans"/>
                <a:sym typeface="Albert Sans"/>
              </a:rPr>
              <a:t> for </a:t>
            </a:r>
            <a:r>
              <a:rPr b="1" lang="en" sz="1900">
                <a:solidFill>
                  <a:schemeClr val="dk1"/>
                </a:solidFill>
                <a:latin typeface="Albert Sans"/>
                <a:ea typeface="Albert Sans"/>
                <a:cs typeface="Albert Sans"/>
                <a:sym typeface="Albert Sans"/>
              </a:rPr>
              <a:t>music consumption</a:t>
            </a:r>
            <a:r>
              <a:rPr lang="en" sz="1900">
                <a:solidFill>
                  <a:schemeClr val="dk1"/>
                </a:solidFill>
                <a:latin typeface="Albert Sans"/>
                <a:ea typeface="Albert Sans"/>
                <a:cs typeface="Albert Sans"/>
                <a:sym typeface="Albert Sans"/>
              </a:rPr>
              <a:t> and </a:t>
            </a:r>
            <a:r>
              <a:rPr b="1" lang="en" sz="1900">
                <a:solidFill>
                  <a:schemeClr val="dk1"/>
                </a:solidFill>
                <a:latin typeface="Albert Sans"/>
                <a:ea typeface="Albert Sans"/>
                <a:cs typeface="Albert Sans"/>
                <a:sym typeface="Albert Sans"/>
              </a:rPr>
              <a:t>photo storage</a:t>
            </a:r>
            <a:endParaRPr b="1" sz="1900">
              <a:solidFill>
                <a:schemeClr val="dk1"/>
              </a:solidFill>
              <a:latin typeface="Albert Sans"/>
              <a:ea typeface="Albert Sans"/>
              <a:cs typeface="Albert Sans"/>
              <a:sym typeface="Albert Sans"/>
            </a:endParaRPr>
          </a:p>
          <a:p>
            <a:pPr indent="-349250" lvl="0" marL="457200" rtl="0" algn="l">
              <a:spcBef>
                <a:spcPts val="0"/>
              </a:spcBef>
              <a:spcAft>
                <a:spcPts val="0"/>
              </a:spcAft>
              <a:buClr>
                <a:schemeClr val="dk1"/>
              </a:buClr>
              <a:buSzPts val="1900"/>
              <a:buFont typeface="Albert Sans"/>
              <a:buAutoNum type="arabicPeriod"/>
            </a:pPr>
            <a:r>
              <a:rPr b="1" lang="en" sz="1900">
                <a:solidFill>
                  <a:schemeClr val="dk1"/>
                </a:solidFill>
                <a:latin typeface="Albert Sans"/>
                <a:ea typeface="Albert Sans"/>
                <a:cs typeface="Albert Sans"/>
                <a:sym typeface="Albert Sans"/>
              </a:rPr>
              <a:t>Typing</a:t>
            </a:r>
            <a:r>
              <a:rPr lang="en" sz="1900">
                <a:solidFill>
                  <a:schemeClr val="dk1"/>
                </a:solidFill>
                <a:latin typeface="Albert Sans"/>
                <a:ea typeface="Albert Sans"/>
                <a:cs typeface="Albert Sans"/>
                <a:sym typeface="Albert Sans"/>
              </a:rPr>
              <a:t> and </a:t>
            </a:r>
            <a:r>
              <a:rPr b="1" lang="en" sz="1900">
                <a:solidFill>
                  <a:schemeClr val="dk1"/>
                </a:solidFill>
                <a:latin typeface="Albert Sans"/>
                <a:ea typeface="Albert Sans"/>
                <a:cs typeface="Albert Sans"/>
                <a:sym typeface="Albert Sans"/>
              </a:rPr>
              <a:t>engaging with applications</a:t>
            </a:r>
            <a:r>
              <a:rPr lang="en" sz="1900">
                <a:solidFill>
                  <a:schemeClr val="dk1"/>
                </a:solidFill>
                <a:latin typeface="Albert Sans"/>
                <a:ea typeface="Albert Sans"/>
                <a:cs typeface="Albert Sans"/>
                <a:sym typeface="Albert Sans"/>
              </a:rPr>
              <a:t> is much easier on mobile phones due to </a:t>
            </a:r>
            <a:r>
              <a:rPr b="1" lang="en" sz="1900">
                <a:solidFill>
                  <a:schemeClr val="dk1"/>
                </a:solidFill>
                <a:latin typeface="Albert Sans"/>
                <a:ea typeface="Albert Sans"/>
                <a:cs typeface="Albert Sans"/>
                <a:sym typeface="Albert Sans"/>
              </a:rPr>
              <a:t>larger interface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5d0ad3e79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5d0ad3e79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Albert Sans"/>
              <a:buAutoNum type="arabicPeriod"/>
            </a:pPr>
            <a:r>
              <a:rPr lang="en" sz="1900">
                <a:solidFill>
                  <a:schemeClr val="dk1"/>
                </a:solidFill>
                <a:latin typeface="Albert Sans"/>
                <a:ea typeface="Albert Sans"/>
                <a:cs typeface="Albert Sans"/>
                <a:sym typeface="Albert Sans"/>
              </a:rPr>
              <a:t>Mobile devices are </a:t>
            </a:r>
            <a:r>
              <a:rPr b="1" lang="en" sz="1900">
                <a:solidFill>
                  <a:schemeClr val="dk1"/>
                </a:solidFill>
                <a:latin typeface="Albert Sans"/>
                <a:ea typeface="Albert Sans"/>
                <a:cs typeface="Albert Sans"/>
                <a:sym typeface="Albert Sans"/>
              </a:rPr>
              <a:t>more ubiquitous</a:t>
            </a:r>
            <a:r>
              <a:rPr lang="en" sz="1900">
                <a:solidFill>
                  <a:schemeClr val="dk1"/>
                </a:solidFill>
                <a:latin typeface="Albert Sans"/>
                <a:ea typeface="Albert Sans"/>
                <a:cs typeface="Albert Sans"/>
                <a:sym typeface="Albert Sans"/>
              </a:rPr>
              <a:t> than Apple watches, giving us a broader audience. </a:t>
            </a:r>
            <a:endParaRPr sz="1900">
              <a:solidFill>
                <a:schemeClr val="dk1"/>
              </a:solidFill>
              <a:latin typeface="Albert Sans"/>
              <a:ea typeface="Albert Sans"/>
              <a:cs typeface="Albert Sans"/>
              <a:sym typeface="Albert Sans"/>
            </a:endParaRPr>
          </a:p>
          <a:p>
            <a:pPr indent="-349250" lvl="0" marL="457200" rtl="0" algn="l">
              <a:spcBef>
                <a:spcPts val="0"/>
              </a:spcBef>
              <a:spcAft>
                <a:spcPts val="0"/>
              </a:spcAft>
              <a:buClr>
                <a:schemeClr val="dk1"/>
              </a:buClr>
              <a:buSzPts val="1900"/>
              <a:buFont typeface="Albert Sans"/>
              <a:buAutoNum type="arabicPeriod"/>
            </a:pPr>
            <a:r>
              <a:rPr lang="en" sz="1900">
                <a:solidFill>
                  <a:schemeClr val="dk1"/>
                </a:solidFill>
                <a:latin typeface="Albert Sans"/>
                <a:ea typeface="Albert Sans"/>
                <a:cs typeface="Albert Sans"/>
                <a:sym typeface="Albert Sans"/>
              </a:rPr>
              <a:t>Mobile devices serve as the </a:t>
            </a:r>
            <a:r>
              <a:rPr b="1" lang="en" sz="1900">
                <a:solidFill>
                  <a:schemeClr val="dk1"/>
                </a:solidFill>
                <a:latin typeface="Albert Sans"/>
                <a:ea typeface="Albert Sans"/>
                <a:cs typeface="Albert Sans"/>
                <a:sym typeface="Albert Sans"/>
              </a:rPr>
              <a:t>primary device</a:t>
            </a:r>
            <a:r>
              <a:rPr lang="en" sz="1900">
                <a:solidFill>
                  <a:schemeClr val="dk1"/>
                </a:solidFill>
                <a:latin typeface="Albert Sans"/>
                <a:ea typeface="Albert Sans"/>
                <a:cs typeface="Albert Sans"/>
                <a:sym typeface="Albert Sans"/>
              </a:rPr>
              <a:t> for </a:t>
            </a:r>
            <a:r>
              <a:rPr b="1" lang="en" sz="1900">
                <a:solidFill>
                  <a:schemeClr val="dk1"/>
                </a:solidFill>
                <a:latin typeface="Albert Sans"/>
                <a:ea typeface="Albert Sans"/>
                <a:cs typeface="Albert Sans"/>
                <a:sym typeface="Albert Sans"/>
              </a:rPr>
              <a:t>music consumption</a:t>
            </a:r>
            <a:r>
              <a:rPr lang="en" sz="1900">
                <a:solidFill>
                  <a:schemeClr val="dk1"/>
                </a:solidFill>
                <a:latin typeface="Albert Sans"/>
                <a:ea typeface="Albert Sans"/>
                <a:cs typeface="Albert Sans"/>
                <a:sym typeface="Albert Sans"/>
              </a:rPr>
              <a:t> and </a:t>
            </a:r>
            <a:r>
              <a:rPr b="1" lang="en" sz="1900">
                <a:solidFill>
                  <a:schemeClr val="dk1"/>
                </a:solidFill>
                <a:latin typeface="Albert Sans"/>
                <a:ea typeface="Albert Sans"/>
                <a:cs typeface="Albert Sans"/>
                <a:sym typeface="Albert Sans"/>
              </a:rPr>
              <a:t>photo storage</a:t>
            </a:r>
            <a:endParaRPr b="1" sz="1900">
              <a:solidFill>
                <a:schemeClr val="dk1"/>
              </a:solidFill>
              <a:latin typeface="Albert Sans"/>
              <a:ea typeface="Albert Sans"/>
              <a:cs typeface="Albert Sans"/>
              <a:sym typeface="Albert Sans"/>
            </a:endParaRPr>
          </a:p>
          <a:p>
            <a:pPr indent="-349250" lvl="0" marL="457200" rtl="0" algn="l">
              <a:spcBef>
                <a:spcPts val="0"/>
              </a:spcBef>
              <a:spcAft>
                <a:spcPts val="0"/>
              </a:spcAft>
              <a:buClr>
                <a:schemeClr val="dk1"/>
              </a:buClr>
              <a:buSzPts val="1900"/>
              <a:buFont typeface="Albert Sans"/>
              <a:buAutoNum type="arabicPeriod"/>
            </a:pPr>
            <a:r>
              <a:rPr b="1" lang="en" sz="1900">
                <a:solidFill>
                  <a:schemeClr val="dk1"/>
                </a:solidFill>
                <a:latin typeface="Albert Sans"/>
                <a:ea typeface="Albert Sans"/>
                <a:cs typeface="Albert Sans"/>
                <a:sym typeface="Albert Sans"/>
              </a:rPr>
              <a:t>Typing</a:t>
            </a:r>
            <a:r>
              <a:rPr lang="en" sz="1900">
                <a:solidFill>
                  <a:schemeClr val="dk1"/>
                </a:solidFill>
                <a:latin typeface="Albert Sans"/>
                <a:ea typeface="Albert Sans"/>
                <a:cs typeface="Albert Sans"/>
                <a:sym typeface="Albert Sans"/>
              </a:rPr>
              <a:t> and </a:t>
            </a:r>
            <a:r>
              <a:rPr b="1" lang="en" sz="1900">
                <a:solidFill>
                  <a:schemeClr val="dk1"/>
                </a:solidFill>
                <a:latin typeface="Albert Sans"/>
                <a:ea typeface="Albert Sans"/>
                <a:cs typeface="Albert Sans"/>
                <a:sym typeface="Albert Sans"/>
              </a:rPr>
              <a:t>engaging with applications</a:t>
            </a:r>
            <a:r>
              <a:rPr lang="en" sz="1900">
                <a:solidFill>
                  <a:schemeClr val="dk1"/>
                </a:solidFill>
                <a:latin typeface="Albert Sans"/>
                <a:ea typeface="Albert Sans"/>
                <a:cs typeface="Albert Sans"/>
                <a:sym typeface="Albert Sans"/>
              </a:rPr>
              <a:t> is much easier on mobile phones due to </a:t>
            </a:r>
            <a:r>
              <a:rPr b="1" lang="en" sz="1900">
                <a:solidFill>
                  <a:schemeClr val="dk1"/>
                </a:solidFill>
                <a:latin typeface="Albert Sans"/>
                <a:ea typeface="Albert Sans"/>
                <a:cs typeface="Albert Sans"/>
                <a:sym typeface="Albert Sans"/>
              </a:rPr>
              <a:t>larger interface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5cc9c5681a_0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5cc9c5681a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5cd550e087_1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5cd550e087_1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5cd550e087_1_1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5cd550e087_1_1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5cc9c5681a_0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5cc9c5681a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5cd550e087_1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5cd550e087_1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(pair songs to photos): This is the most common task a user will accomplish, choosing a song that matches the photo generated by the app. </a:t>
            </a:r>
            <a:endParaRPr/>
          </a:p>
          <a:p>
            <a:pPr indent="0" lvl="0" marL="0" rtl="0" algn="l">
              <a:spcBef>
                <a:spcPts val="0"/>
              </a:spcBef>
              <a:spcAft>
                <a:spcPts val="0"/>
              </a:spcAft>
              <a:buNone/>
            </a:pPr>
            <a:r>
              <a:rPr lang="en"/>
              <a:t>Moderate (share photo/song pairings with others): This is a more secondary task of our app, as the main focus is on creating photo-song pairings (simple) but only some users will choose to share these pairings on their timeline or directly message pairings to friends;</a:t>
            </a:r>
            <a:endParaRPr/>
          </a:p>
          <a:p>
            <a:pPr indent="0" lvl="0" marL="0" rtl="0" algn="l">
              <a:spcBef>
                <a:spcPts val="0"/>
              </a:spcBef>
              <a:spcAft>
                <a:spcPts val="0"/>
              </a:spcAft>
              <a:buNone/>
            </a:pPr>
            <a:r>
              <a:rPr lang="en"/>
              <a:t>Complex (curate people who can appear in your randomly generated photos): </a:t>
            </a:r>
            <a:r>
              <a:rPr lang="en">
                <a:solidFill>
                  <a:schemeClr val="dk1"/>
                </a:solidFill>
              </a:rPr>
              <a:t>The smallest amount of users will do this task (i.e., only those particularly driven to feature someone more or less on their timeline and willing to complete the extra steps to do so). </a:t>
            </a:r>
            <a:r>
              <a:rPr lang="en"/>
              <a:t>Create a feedback-driven recommendation system that can curate a feed representative of those you would like to see more (or less) of within the Noted timeline.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5cd550e087_1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5cd550e087_1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5cd550e087_1_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5cd550e087_1_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5cd550e087_1_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25cd550e087_1_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5cd550e08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25cd550e08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93d2cf84b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93d2cf84b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5cfee4fc2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5cfee4fc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5cd550e087_1_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5cd550e087_1_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***Compensation: We offered to buy coffee for each of the people we approached at CoHo Tresidder, but all of them were happy to test out our prototype for free.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5cd550e087_1_9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25cd550e087_1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5cd550e087_1_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5cd550e087_1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roles were shifted depending on who was available to run prototype-testing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5cd550e087_1_10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5cd550e087_1_10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5cd550e087_1_1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25cd550e087_1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5cd550e087_1_1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25cd550e087_1_1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5cd550e087_1_1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5cd550e087_1_1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5cd550e087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5cd550e087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25cd550e087_1_1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25cd550e087_1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roles were shifted depending on who was available to run prototype-testing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5d0ad3e79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5d0ad3e79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roles were shifted depending on who was available to run prototype-testing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5d0ad3e790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25d0ad3e790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roles were shifted depending on who was available to run prototype-testing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5d0ad3e79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25d0ad3e79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roles were shifted depending on who was available to run prototype-testing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5cd550e087_1_1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25cd550e087_1_1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5cd550e087_1_1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25cd550e087_1_1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5cd550e087_1_1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5cd550e087_1_1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Breakdown:</a:t>
            </a:r>
            <a:endParaRPr/>
          </a:p>
          <a:p>
            <a:pPr indent="0" lvl="0" marL="0" rtl="0" algn="l">
              <a:spcBef>
                <a:spcPts val="0"/>
              </a:spcBef>
              <a:spcAft>
                <a:spcPts val="0"/>
              </a:spcAft>
              <a:buClr>
                <a:schemeClr val="dk1"/>
              </a:buClr>
              <a:buSzPts val="1100"/>
              <a:buFont typeface="Arial"/>
              <a:buNone/>
            </a:pPr>
            <a:r>
              <a:rPr lang="en"/>
              <a:t>gerald:</a:t>
            </a:r>
            <a:endParaRPr/>
          </a:p>
          <a:p>
            <a:pPr indent="0" lvl="0" marL="0" rtl="0" algn="l">
              <a:spcBef>
                <a:spcPts val="0"/>
              </a:spcBef>
              <a:spcAft>
                <a:spcPts val="0"/>
              </a:spcAft>
              <a:buClr>
                <a:schemeClr val="dk1"/>
              </a:buClr>
              <a:buSzPts val="1100"/>
              <a:buFont typeface="Arial"/>
              <a:buNone/>
            </a:pPr>
            <a:r>
              <a:rPr lang="en"/>
              <a:t>simple: 78 sec / 0 errors</a:t>
            </a:r>
            <a:endParaRPr/>
          </a:p>
          <a:p>
            <a:pPr indent="0" lvl="0" marL="0" rtl="0" algn="l">
              <a:spcBef>
                <a:spcPts val="0"/>
              </a:spcBef>
              <a:spcAft>
                <a:spcPts val="0"/>
              </a:spcAft>
              <a:buClr>
                <a:schemeClr val="dk1"/>
              </a:buClr>
              <a:buSzPts val="1100"/>
              <a:buFont typeface="Arial"/>
              <a:buNone/>
            </a:pPr>
            <a:r>
              <a:rPr lang="en"/>
              <a:t>moderate: 45 sec / 0 errors</a:t>
            </a:r>
            <a:endParaRPr/>
          </a:p>
          <a:p>
            <a:pPr indent="0" lvl="0" marL="0" rtl="0" algn="l">
              <a:spcBef>
                <a:spcPts val="0"/>
              </a:spcBef>
              <a:spcAft>
                <a:spcPts val="0"/>
              </a:spcAft>
              <a:buClr>
                <a:schemeClr val="dk1"/>
              </a:buClr>
              <a:buSzPts val="1100"/>
              <a:buFont typeface="Arial"/>
              <a:buNone/>
            </a:pPr>
            <a:r>
              <a:rPr lang="en"/>
              <a:t>complex: 56 sec / 1 error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emma:</a:t>
            </a:r>
            <a:endParaRPr/>
          </a:p>
          <a:p>
            <a:pPr indent="0" lvl="0" marL="0" rtl="0" algn="l">
              <a:spcBef>
                <a:spcPts val="0"/>
              </a:spcBef>
              <a:spcAft>
                <a:spcPts val="0"/>
              </a:spcAft>
              <a:buClr>
                <a:schemeClr val="dk1"/>
              </a:buClr>
              <a:buSzPts val="1100"/>
              <a:buFont typeface="Arial"/>
              <a:buNone/>
            </a:pPr>
            <a:r>
              <a:rPr lang="en"/>
              <a:t>simple: 3:17 / 2 errors</a:t>
            </a:r>
            <a:endParaRPr/>
          </a:p>
          <a:p>
            <a:pPr indent="0" lvl="0" marL="0" rtl="0" algn="l">
              <a:spcBef>
                <a:spcPts val="0"/>
              </a:spcBef>
              <a:spcAft>
                <a:spcPts val="0"/>
              </a:spcAft>
              <a:buClr>
                <a:schemeClr val="dk1"/>
              </a:buClr>
              <a:buSzPts val="1100"/>
              <a:buFont typeface="Arial"/>
              <a:buNone/>
            </a:pPr>
            <a:r>
              <a:rPr lang="en"/>
              <a:t>moderate: 2:10 / 0 errors</a:t>
            </a:r>
            <a:endParaRPr/>
          </a:p>
          <a:p>
            <a:pPr indent="0" lvl="0" marL="0" rtl="0" algn="l">
              <a:spcBef>
                <a:spcPts val="0"/>
              </a:spcBef>
              <a:spcAft>
                <a:spcPts val="0"/>
              </a:spcAft>
              <a:buClr>
                <a:schemeClr val="dk1"/>
              </a:buClr>
              <a:buSzPts val="1100"/>
              <a:buFont typeface="Arial"/>
              <a:buNone/>
            </a:pPr>
            <a:r>
              <a:rPr lang="en"/>
              <a:t>complex: 1:45 / 0 errors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monica:</a:t>
            </a:r>
            <a:endParaRPr/>
          </a:p>
          <a:p>
            <a:pPr indent="0" lvl="0" marL="0" rtl="0" algn="l">
              <a:spcBef>
                <a:spcPts val="0"/>
              </a:spcBef>
              <a:spcAft>
                <a:spcPts val="0"/>
              </a:spcAft>
              <a:buClr>
                <a:schemeClr val="dk1"/>
              </a:buClr>
              <a:buSzPts val="1100"/>
              <a:buFont typeface="Arial"/>
              <a:buNone/>
            </a:pPr>
            <a:r>
              <a:rPr lang="en"/>
              <a:t>simple 1:10 sec / 0 errors</a:t>
            </a:r>
            <a:endParaRPr/>
          </a:p>
          <a:p>
            <a:pPr indent="0" lvl="0" marL="0" rtl="0" algn="l">
              <a:spcBef>
                <a:spcPts val="0"/>
              </a:spcBef>
              <a:spcAft>
                <a:spcPts val="0"/>
              </a:spcAft>
              <a:buClr>
                <a:schemeClr val="dk1"/>
              </a:buClr>
              <a:buSzPts val="1100"/>
              <a:buFont typeface="Arial"/>
              <a:buNone/>
            </a:pPr>
            <a:r>
              <a:rPr lang="en"/>
              <a:t>moderate: 42 sec / 0 errors </a:t>
            </a:r>
            <a:endParaRPr/>
          </a:p>
          <a:p>
            <a:pPr indent="0" lvl="0" marL="0" rtl="0" algn="l">
              <a:spcBef>
                <a:spcPts val="0"/>
              </a:spcBef>
              <a:spcAft>
                <a:spcPts val="0"/>
              </a:spcAft>
              <a:buClr>
                <a:schemeClr val="dk1"/>
              </a:buClr>
              <a:buSzPts val="1100"/>
              <a:buFont typeface="Arial"/>
              <a:buNone/>
            </a:pPr>
            <a:r>
              <a:rPr lang="en"/>
              <a:t>complex: 45 sec / 1 errors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isabella:</a:t>
            </a:r>
            <a:endParaRPr/>
          </a:p>
          <a:p>
            <a:pPr indent="0" lvl="0" marL="0" rtl="0" algn="l">
              <a:spcBef>
                <a:spcPts val="0"/>
              </a:spcBef>
              <a:spcAft>
                <a:spcPts val="0"/>
              </a:spcAft>
              <a:buClr>
                <a:schemeClr val="dk1"/>
              </a:buClr>
              <a:buSzPts val="1100"/>
              <a:buFont typeface="Arial"/>
              <a:buNone/>
            </a:pPr>
            <a:r>
              <a:rPr lang="en"/>
              <a:t>simple: 3:20 / 6 errors</a:t>
            </a:r>
            <a:endParaRPr/>
          </a:p>
          <a:p>
            <a:pPr indent="0" lvl="0" marL="0" rtl="0" algn="l">
              <a:spcBef>
                <a:spcPts val="0"/>
              </a:spcBef>
              <a:spcAft>
                <a:spcPts val="0"/>
              </a:spcAft>
              <a:buClr>
                <a:schemeClr val="dk1"/>
              </a:buClr>
              <a:buSzPts val="1100"/>
              <a:buFont typeface="Arial"/>
              <a:buNone/>
            </a:pPr>
            <a:r>
              <a:rPr lang="en"/>
              <a:t>moderate: 3:15 / 9 errors</a:t>
            </a:r>
            <a:endParaRPr/>
          </a:p>
          <a:p>
            <a:pPr indent="0" lvl="0" marL="0" rtl="0" algn="l">
              <a:spcBef>
                <a:spcPts val="0"/>
              </a:spcBef>
              <a:spcAft>
                <a:spcPts val="0"/>
              </a:spcAft>
              <a:buClr>
                <a:schemeClr val="dk1"/>
              </a:buClr>
              <a:buSzPts val="1100"/>
              <a:buFont typeface="Arial"/>
              <a:buNone/>
            </a:pPr>
            <a:r>
              <a:rPr lang="en"/>
              <a:t>complex: 50 sec / 0 errors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justin:</a:t>
            </a:r>
            <a:endParaRPr/>
          </a:p>
          <a:p>
            <a:pPr indent="0" lvl="0" marL="0" rtl="0" algn="l">
              <a:spcBef>
                <a:spcPts val="0"/>
              </a:spcBef>
              <a:spcAft>
                <a:spcPts val="0"/>
              </a:spcAft>
              <a:buClr>
                <a:schemeClr val="dk1"/>
              </a:buClr>
              <a:buSzPts val="1100"/>
              <a:buFont typeface="Arial"/>
              <a:buNone/>
            </a:pPr>
            <a:r>
              <a:rPr lang="en"/>
              <a:t>simple: 44 sec / 0 errors</a:t>
            </a:r>
            <a:endParaRPr/>
          </a:p>
          <a:p>
            <a:pPr indent="0" lvl="0" marL="0" rtl="0" algn="l">
              <a:spcBef>
                <a:spcPts val="0"/>
              </a:spcBef>
              <a:spcAft>
                <a:spcPts val="0"/>
              </a:spcAft>
              <a:buClr>
                <a:schemeClr val="dk1"/>
              </a:buClr>
              <a:buSzPts val="1100"/>
              <a:buFont typeface="Arial"/>
              <a:buNone/>
            </a:pPr>
            <a:r>
              <a:rPr lang="en"/>
              <a:t>moderate: 22 sec / 0 errors</a:t>
            </a:r>
            <a:endParaRPr/>
          </a:p>
          <a:p>
            <a:pPr indent="0" lvl="0" marL="0" rtl="0" algn="l">
              <a:spcBef>
                <a:spcPts val="0"/>
              </a:spcBef>
              <a:spcAft>
                <a:spcPts val="0"/>
              </a:spcAft>
              <a:buClr>
                <a:schemeClr val="dk1"/>
              </a:buClr>
              <a:buSzPts val="1100"/>
              <a:buFont typeface="Arial"/>
              <a:buNone/>
            </a:pPr>
            <a:r>
              <a:rPr lang="en"/>
              <a:t>complex: 39 sec / 0 errors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Simple (pair songs to photos): This is the most common task a user will accomplish, choosing a song that matches the photo generated by the app. </a:t>
            </a:r>
            <a:endParaRPr/>
          </a:p>
          <a:p>
            <a:pPr indent="0" lvl="0" marL="0" rtl="0" algn="l">
              <a:spcBef>
                <a:spcPts val="0"/>
              </a:spcBef>
              <a:spcAft>
                <a:spcPts val="0"/>
              </a:spcAft>
              <a:buNone/>
            </a:pPr>
            <a:r>
              <a:rPr lang="en"/>
              <a:t>Moderate (share photo/song pairings with others): This is a more secondary task of our app, as the main focus is on creating photo-song pairings (simple) but only some users will choose to share these pairings on their timeline or directly message pairings to friends;</a:t>
            </a:r>
            <a:endParaRPr/>
          </a:p>
          <a:p>
            <a:pPr indent="0" lvl="0" marL="0" rtl="0" algn="l">
              <a:spcBef>
                <a:spcPts val="0"/>
              </a:spcBef>
              <a:spcAft>
                <a:spcPts val="0"/>
              </a:spcAft>
              <a:buNone/>
            </a:pPr>
            <a:r>
              <a:rPr lang="en"/>
              <a:t>Complex (curate people who can appear in your randomly generated photos): </a:t>
            </a:r>
            <a:r>
              <a:rPr lang="en">
                <a:solidFill>
                  <a:schemeClr val="dk1"/>
                </a:solidFill>
              </a:rPr>
              <a:t>The smallest amount of users will do this task (i.e., only those particularly driven to feature someone more or less on their timeline and willing to complete the extra steps to do so). </a:t>
            </a:r>
            <a:r>
              <a:rPr lang="en"/>
              <a:t>Create a feedback-driven recommendation system that can curate a feed representative of those you would like to see more (or less) of within the Noted timeline.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5cd550e087_1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25cd550e087_1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error rate was skewed by Isabella (see breakdown of times &amp; errors by participant on previous slide speaker notes)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Simple (pair songs to photos): This is the most common task a user will accomplish, choosing a song that matches the photo generated by the app. </a:t>
            </a:r>
            <a:endParaRPr/>
          </a:p>
          <a:p>
            <a:pPr indent="0" lvl="0" marL="0" rtl="0" algn="l">
              <a:spcBef>
                <a:spcPts val="0"/>
              </a:spcBef>
              <a:spcAft>
                <a:spcPts val="0"/>
              </a:spcAft>
              <a:buNone/>
            </a:pPr>
            <a:r>
              <a:rPr lang="en"/>
              <a:t>Moderate (share photo/song pairings with others): This is a more secondary task of our app, as the main focus is on creating photo-song pairings (simple) but only some users will choose to share these pairings on their timeline or directly message pairings to friends;</a:t>
            </a:r>
            <a:endParaRPr/>
          </a:p>
          <a:p>
            <a:pPr indent="0" lvl="0" marL="0" rtl="0" algn="l">
              <a:spcBef>
                <a:spcPts val="0"/>
              </a:spcBef>
              <a:spcAft>
                <a:spcPts val="0"/>
              </a:spcAft>
              <a:buNone/>
            </a:pPr>
            <a:r>
              <a:rPr lang="en"/>
              <a:t>Complex (curate people who can appear in your randomly generated photos): </a:t>
            </a:r>
            <a:r>
              <a:rPr lang="en">
                <a:solidFill>
                  <a:schemeClr val="dk1"/>
                </a:solidFill>
              </a:rPr>
              <a:t>The smallest amount of users will do this task (i.e., only those particularly driven to feature someone more or less on their timeline and willing to complete the extra steps to do so). </a:t>
            </a:r>
            <a:r>
              <a:rPr lang="en"/>
              <a:t>Create a feedback-driven recommendation system that can curate a feed representative of those you would like to see more (or less) of within the Noted timeline.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5cd550e087_1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25cd550e087_1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5cd550e087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5cd550e087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5cd550e087_1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5cd550e087_1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25d0ad3e79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25d0ad3e79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5d0ad3e790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5d0ad3e79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25d0ad3e790_4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25d0ad3e790_4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5d0ad3e790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5d0ad3e790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5cd550e087_1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5cd550e087_1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25cd550e087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25cd550e087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25d0ad3e790_4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8" name="Google Shape;978;g25d0ad3e790_4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5cd550e087_1_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5cd550e087_1_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5cd550e087_1_9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5cd550e087_1_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5cd550e087_1_1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5cd550e087_1_1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5cd550e087_1_10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5cd550e087_1_10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25d0ad3e790_3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25d0ad3e790_3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25d0ad3e790_4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25d0ad3e790_4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5d0ad3e790_4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5d0ad3e790_4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5d0ad3e790_3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5d0ad3e790_3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25d0ad3e790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25d0ad3e790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25cd550e087_1_10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25cd550e087_1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55" name="Google Shape;55;p14"/>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56" name="Google Shape;56;p14"/>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57" name="Google Shape;57;p14"/>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58" name="Shape 58"/>
        <p:cNvGrpSpPr/>
        <p:nvPr/>
      </p:nvGrpSpPr>
      <p:grpSpPr>
        <a:xfrm>
          <a:off x="0" y="0"/>
          <a:ext cx="0" cy="0"/>
          <a:chOff x="0" y="0"/>
          <a:chExt cx="0" cy="0"/>
        </a:xfrm>
      </p:grpSpPr>
      <p:pic>
        <p:nvPicPr>
          <p:cNvPr id="59" name="Google Shape;59;p15"/>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60" name="Google Shape;60;p15"/>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61" name="Google Shape;61;p15"/>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62" name="Google Shape;62;p15"/>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63" name="Google Shape;63;p15"/>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64" name="Shape 64"/>
        <p:cNvGrpSpPr/>
        <p:nvPr/>
      </p:nvGrpSpPr>
      <p:grpSpPr>
        <a:xfrm>
          <a:off x="0" y="0"/>
          <a:ext cx="0" cy="0"/>
          <a:chOff x="0" y="0"/>
          <a:chExt cx="0" cy="0"/>
        </a:xfrm>
      </p:grpSpPr>
      <p:pic>
        <p:nvPicPr>
          <p:cNvPr id="65" name="Google Shape;65;p16"/>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66" name="Google Shape;66;p16"/>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7" name="Google Shape;67;p16"/>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68" name="Google Shape;68;p16"/>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69" name="Shape 69"/>
        <p:cNvGrpSpPr/>
        <p:nvPr/>
      </p:nvGrpSpPr>
      <p:grpSpPr>
        <a:xfrm>
          <a:off x="0" y="0"/>
          <a:ext cx="0" cy="0"/>
          <a:chOff x="0" y="0"/>
          <a:chExt cx="0" cy="0"/>
        </a:xfrm>
      </p:grpSpPr>
      <p:pic>
        <p:nvPicPr>
          <p:cNvPr id="70" name="Google Shape;70;p17"/>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71" name="Google Shape;71;p17"/>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2" name="Google Shape;72;p1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3" name="Google Shape;73;p17"/>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76" name="Google Shape;76;p1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77" name="Shape 77"/>
        <p:cNvGrpSpPr/>
        <p:nvPr/>
      </p:nvGrpSpPr>
      <p:grpSpPr>
        <a:xfrm>
          <a:off x="0" y="0"/>
          <a:ext cx="0" cy="0"/>
          <a:chOff x="0" y="0"/>
          <a:chExt cx="0" cy="0"/>
        </a:xfrm>
      </p:grpSpPr>
      <p:pic>
        <p:nvPicPr>
          <p:cNvPr id="78" name="Google Shape;78;p19"/>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79" name="Google Shape;79;p19"/>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0" name="Google Shape;80;p19"/>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81" name="Google Shape;81;p19"/>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82" name="Shape 82"/>
        <p:cNvGrpSpPr/>
        <p:nvPr/>
      </p:nvGrpSpPr>
      <p:grpSpPr>
        <a:xfrm>
          <a:off x="0" y="0"/>
          <a:ext cx="0" cy="0"/>
          <a:chOff x="0" y="0"/>
          <a:chExt cx="0" cy="0"/>
        </a:xfrm>
      </p:grpSpPr>
      <p:pic>
        <p:nvPicPr>
          <p:cNvPr id="83" name="Google Shape;83;p20"/>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84" name="Google Shape;84;p20"/>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85" name="Shape 85"/>
        <p:cNvGrpSpPr/>
        <p:nvPr/>
      </p:nvGrpSpPr>
      <p:grpSpPr>
        <a:xfrm>
          <a:off x="0" y="0"/>
          <a:ext cx="0" cy="0"/>
          <a:chOff x="0" y="0"/>
          <a:chExt cx="0" cy="0"/>
        </a:xfrm>
      </p:grpSpPr>
      <p:pic>
        <p:nvPicPr>
          <p:cNvPr id="86" name="Google Shape;86;p21"/>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87" name="Google Shape;87;p21"/>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88" name="Google Shape;88;p21"/>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22"/>
          <p:cNvSpPr/>
          <p:nvPr>
            <p:ph idx="2" type="pic"/>
          </p:nvPr>
        </p:nvSpPr>
        <p:spPr>
          <a:xfrm>
            <a:off x="0" y="0"/>
            <a:ext cx="9144000" cy="5143500"/>
          </a:xfrm>
          <a:prstGeom prst="rect">
            <a:avLst/>
          </a:prstGeom>
          <a:noFill/>
          <a:ln>
            <a:noFill/>
          </a:ln>
        </p:spPr>
      </p:sp>
      <p:sp>
        <p:nvSpPr>
          <p:cNvPr id="91" name="Google Shape;91;p22"/>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2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92" name="Shape 92"/>
        <p:cNvGrpSpPr/>
        <p:nvPr/>
      </p:nvGrpSpPr>
      <p:grpSpPr>
        <a:xfrm>
          <a:off x="0" y="0"/>
          <a:ext cx="0" cy="0"/>
          <a:chOff x="0" y="0"/>
          <a:chExt cx="0" cy="0"/>
        </a:xfrm>
      </p:grpSpPr>
      <p:pic>
        <p:nvPicPr>
          <p:cNvPr id="93" name="Google Shape;93;p23"/>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94" name="Google Shape;94;p23"/>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95" name="Google Shape;95;p23"/>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96" name="Google Shape;96;p23"/>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Tree>
  </p:cSld>
  <p:clrMapOvr>
    <a:masterClrMapping/>
  </p:clrMapOvr>
</p:sldLayout>
</file>

<file path=ppt/slideLayouts/slideLayout2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98" name="Shape 98"/>
        <p:cNvGrpSpPr/>
        <p:nvPr/>
      </p:nvGrpSpPr>
      <p:grpSpPr>
        <a:xfrm>
          <a:off x="0" y="0"/>
          <a:ext cx="0" cy="0"/>
          <a:chOff x="0" y="0"/>
          <a:chExt cx="0" cy="0"/>
        </a:xfrm>
      </p:grpSpPr>
      <p:pic>
        <p:nvPicPr>
          <p:cNvPr id="99" name="Google Shape;99;p25"/>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00" name="Google Shape;100;p25"/>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1" name="Google Shape;101;p25"/>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2" name="Google Shape;102;p25"/>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103" name="Google Shape;103;p25"/>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4" name="Google Shape;104;p25"/>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 name="Google Shape;105;p25"/>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6" name="Google Shape;106;p25"/>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7" name="Google Shape;107;p25"/>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5"/>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9" name="Google Shape;109;p25"/>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 name="Google Shape;110;p25"/>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1" name="Google Shape;111;p25"/>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 name="Google Shape;112;p25"/>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3" name="Google Shape;113;p25"/>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4" name="Google Shape;114;p25"/>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5"/>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6" name="Google Shape;116;p25"/>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117" name="Shape 117"/>
        <p:cNvGrpSpPr/>
        <p:nvPr/>
      </p:nvGrpSpPr>
      <p:grpSpPr>
        <a:xfrm>
          <a:off x="0" y="0"/>
          <a:ext cx="0" cy="0"/>
          <a:chOff x="0" y="0"/>
          <a:chExt cx="0" cy="0"/>
        </a:xfrm>
      </p:grpSpPr>
      <p:pic>
        <p:nvPicPr>
          <p:cNvPr id="118" name="Google Shape;118;p26"/>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119" name="Google Shape;119;p26"/>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20" name="Google Shape;120;p26"/>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121" name="Google Shape;121;p26"/>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122" name="Shape 122"/>
        <p:cNvGrpSpPr/>
        <p:nvPr/>
      </p:nvGrpSpPr>
      <p:grpSpPr>
        <a:xfrm>
          <a:off x="0" y="0"/>
          <a:ext cx="0" cy="0"/>
          <a:chOff x="0" y="0"/>
          <a:chExt cx="0" cy="0"/>
        </a:xfrm>
      </p:grpSpPr>
      <p:pic>
        <p:nvPicPr>
          <p:cNvPr id="123" name="Google Shape;123;p27"/>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124" name="Google Shape;124;p27"/>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25" name="Google Shape;125;p27"/>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128" name="Google Shape;128;p28"/>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29" name="Google Shape;129;p28"/>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130" name="Shape 130"/>
        <p:cNvGrpSpPr/>
        <p:nvPr/>
      </p:nvGrpSpPr>
      <p:grpSpPr>
        <a:xfrm>
          <a:off x="0" y="0"/>
          <a:ext cx="0" cy="0"/>
          <a:chOff x="0" y="0"/>
          <a:chExt cx="0" cy="0"/>
        </a:xfrm>
      </p:grpSpPr>
      <p:pic>
        <p:nvPicPr>
          <p:cNvPr id="131" name="Google Shape;131;p29"/>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32" name="Google Shape;132;p29"/>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33" name="Google Shape;133;p29"/>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134" name="Shape 134"/>
        <p:cNvGrpSpPr/>
        <p:nvPr/>
      </p:nvGrpSpPr>
      <p:grpSpPr>
        <a:xfrm>
          <a:off x="0" y="0"/>
          <a:ext cx="0" cy="0"/>
          <a:chOff x="0" y="0"/>
          <a:chExt cx="0" cy="0"/>
        </a:xfrm>
      </p:grpSpPr>
      <p:pic>
        <p:nvPicPr>
          <p:cNvPr id="135" name="Google Shape;135;p30"/>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136" name="Google Shape;136;p30"/>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37" name="Google Shape;137;p30"/>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138" name="Shape 138"/>
        <p:cNvGrpSpPr/>
        <p:nvPr/>
      </p:nvGrpSpPr>
      <p:grpSpPr>
        <a:xfrm>
          <a:off x="0" y="0"/>
          <a:ext cx="0" cy="0"/>
          <a:chOff x="0" y="0"/>
          <a:chExt cx="0" cy="0"/>
        </a:xfrm>
      </p:grpSpPr>
      <p:pic>
        <p:nvPicPr>
          <p:cNvPr id="139" name="Google Shape;139;p31"/>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40" name="Google Shape;140;p31"/>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1" name="Google Shape;141;p3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42" name="Google Shape;142;p31"/>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3" name="Google Shape;143;p31"/>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4" name="Google Shape;144;p31"/>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145" name="Shape 145"/>
        <p:cNvGrpSpPr/>
        <p:nvPr/>
      </p:nvGrpSpPr>
      <p:grpSpPr>
        <a:xfrm>
          <a:off x="0" y="0"/>
          <a:ext cx="0" cy="0"/>
          <a:chOff x="0" y="0"/>
          <a:chExt cx="0" cy="0"/>
        </a:xfrm>
      </p:grpSpPr>
      <p:pic>
        <p:nvPicPr>
          <p:cNvPr id="146" name="Google Shape;146;p32"/>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147" name="Google Shape;147;p32"/>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148" name="Google Shape;148;p32"/>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9" name="Google Shape;149;p3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50" name="Google Shape;150;p32"/>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1" name="Google Shape;151;p32"/>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2" name="Google Shape;152;p32"/>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3" name="Google Shape;153;p32"/>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4" name="Google Shape;154;p32"/>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155" name="Shape 155"/>
        <p:cNvGrpSpPr/>
        <p:nvPr/>
      </p:nvGrpSpPr>
      <p:grpSpPr>
        <a:xfrm>
          <a:off x="0" y="0"/>
          <a:ext cx="0" cy="0"/>
          <a:chOff x="0" y="0"/>
          <a:chExt cx="0" cy="0"/>
        </a:xfrm>
      </p:grpSpPr>
      <p:pic>
        <p:nvPicPr>
          <p:cNvPr id="156" name="Google Shape;156;p33"/>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57" name="Google Shape;157;p33"/>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8" name="Google Shape;158;p3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59" name="Google Shape;159;p33"/>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0" name="Google Shape;160;p33"/>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1" name="Google Shape;161;p33"/>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2" name="Google Shape;162;p33"/>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3" name="Google Shape;163;p33"/>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164" name="Shape 164"/>
        <p:cNvGrpSpPr/>
        <p:nvPr/>
      </p:nvGrpSpPr>
      <p:grpSpPr>
        <a:xfrm>
          <a:off x="0" y="0"/>
          <a:ext cx="0" cy="0"/>
          <a:chOff x="0" y="0"/>
          <a:chExt cx="0" cy="0"/>
        </a:xfrm>
      </p:grpSpPr>
      <p:pic>
        <p:nvPicPr>
          <p:cNvPr id="165" name="Google Shape;165;p34"/>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166" name="Google Shape;166;p34"/>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7" name="Google Shape;167;p3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68" name="Google Shape;168;p34"/>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9" name="Google Shape;169;p34"/>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0" name="Google Shape;170;p34"/>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1" name="Google Shape;171;p34"/>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72" name="Google Shape;172;p34"/>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73" name="Google Shape;173;p34"/>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4" name="Google Shape;174;p34"/>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75" name="Shape 175"/>
        <p:cNvGrpSpPr/>
        <p:nvPr/>
      </p:nvGrpSpPr>
      <p:grpSpPr>
        <a:xfrm>
          <a:off x="0" y="0"/>
          <a:ext cx="0" cy="0"/>
          <a:chOff x="0" y="0"/>
          <a:chExt cx="0" cy="0"/>
        </a:xfrm>
      </p:grpSpPr>
      <p:sp>
        <p:nvSpPr>
          <p:cNvPr id="176" name="Google Shape;176;p35"/>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77" name="Google Shape;177;p3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78" name="Google Shape;178;p35"/>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79" name="Google Shape;179;p35"/>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0" name="Google Shape;180;p35"/>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1" name="Google Shape;181;p35"/>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2" name="Google Shape;182;p35"/>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3" name="Google Shape;183;p35"/>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4" name="Google Shape;184;p35"/>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5" name="Google Shape;185;p35"/>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6" name="Google Shape;186;p35"/>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7" name="Google Shape;187;p35"/>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8" name="Google Shape;188;p35"/>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189" name="Shape 189"/>
        <p:cNvGrpSpPr/>
        <p:nvPr/>
      </p:nvGrpSpPr>
      <p:grpSpPr>
        <a:xfrm>
          <a:off x="0" y="0"/>
          <a:ext cx="0" cy="0"/>
          <a:chOff x="0" y="0"/>
          <a:chExt cx="0" cy="0"/>
        </a:xfrm>
      </p:grpSpPr>
      <p:pic>
        <p:nvPicPr>
          <p:cNvPr id="190" name="Google Shape;190;p36"/>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91" name="Google Shape;191;p36"/>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92" name="Google Shape;192;p36"/>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93" name="Google Shape;193;p36"/>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94" name="Google Shape;194;p36"/>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3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195" name="Shape 195"/>
        <p:cNvGrpSpPr/>
        <p:nvPr/>
      </p:nvGrpSpPr>
      <p:grpSpPr>
        <a:xfrm>
          <a:off x="0" y="0"/>
          <a:ext cx="0" cy="0"/>
          <a:chOff x="0" y="0"/>
          <a:chExt cx="0" cy="0"/>
        </a:xfrm>
      </p:grpSpPr>
      <p:pic>
        <p:nvPicPr>
          <p:cNvPr id="196" name="Google Shape;196;p3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97" name="Google Shape;197;p3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198" name="Google Shape;198;p37"/>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99" name="Google Shape;199;p37"/>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200" name="Google Shape;200;p37"/>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1" name="Google Shape;201;p37"/>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202" name="Google Shape;202;p37"/>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3" name="Google Shape;203;p37"/>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204" name="Shape 204"/>
        <p:cNvGrpSpPr/>
        <p:nvPr/>
      </p:nvGrpSpPr>
      <p:grpSpPr>
        <a:xfrm>
          <a:off x="0" y="0"/>
          <a:ext cx="0" cy="0"/>
          <a:chOff x="0" y="0"/>
          <a:chExt cx="0" cy="0"/>
        </a:xfrm>
      </p:grpSpPr>
      <p:sp>
        <p:nvSpPr>
          <p:cNvPr id="205" name="Google Shape;205;p3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206" name="Shape 206"/>
        <p:cNvGrpSpPr/>
        <p:nvPr/>
      </p:nvGrpSpPr>
      <p:grpSpPr>
        <a:xfrm>
          <a:off x="0" y="0"/>
          <a:ext cx="0" cy="0"/>
          <a:chOff x="0" y="0"/>
          <a:chExt cx="0" cy="0"/>
        </a:xfrm>
      </p:grpSpPr>
      <p:pic>
        <p:nvPicPr>
          <p:cNvPr id="207" name="Google Shape;207;p39"/>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208" name="Google Shape;208;p39"/>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209" name="Google Shape;209;p3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210" name="Shape 210"/>
        <p:cNvGrpSpPr/>
        <p:nvPr/>
      </p:nvGrpSpPr>
      <p:grpSpPr>
        <a:xfrm>
          <a:off x="0" y="0"/>
          <a:ext cx="0" cy="0"/>
          <a:chOff x="0" y="0"/>
          <a:chExt cx="0" cy="0"/>
        </a:xfrm>
      </p:grpSpPr>
      <p:pic>
        <p:nvPicPr>
          <p:cNvPr id="211" name="Google Shape;211;p40"/>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212" name="Google Shape;212;p4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213" name="Shape 213"/>
        <p:cNvGrpSpPr/>
        <p:nvPr/>
      </p:nvGrpSpPr>
      <p:grpSpPr>
        <a:xfrm>
          <a:off x="0" y="0"/>
          <a:ext cx="0" cy="0"/>
          <a:chOff x="0" y="0"/>
          <a:chExt cx="0" cy="0"/>
        </a:xfrm>
      </p:grpSpPr>
      <p:pic>
        <p:nvPicPr>
          <p:cNvPr id="214" name="Google Shape;214;p41"/>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15" name="Google Shape;215;p41"/>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216" name="Google Shape;216;p41"/>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217" name="Google Shape;217;p41"/>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218" name="Google Shape;218;p41"/>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4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219" name="Shape 219"/>
        <p:cNvGrpSpPr/>
        <p:nvPr/>
      </p:nvGrpSpPr>
      <p:grpSpPr>
        <a:xfrm>
          <a:off x="0" y="0"/>
          <a:ext cx="0" cy="0"/>
          <a:chOff x="0" y="0"/>
          <a:chExt cx="0" cy="0"/>
        </a:xfrm>
      </p:grpSpPr>
      <p:pic>
        <p:nvPicPr>
          <p:cNvPr id="220" name="Google Shape;220;p42"/>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221" name="Google Shape;221;p42"/>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4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222" name="Shape 222"/>
        <p:cNvGrpSpPr/>
        <p:nvPr/>
      </p:nvGrpSpPr>
      <p:grpSpPr>
        <a:xfrm>
          <a:off x="0" y="0"/>
          <a:ext cx="0" cy="0"/>
          <a:chOff x="0" y="0"/>
          <a:chExt cx="0" cy="0"/>
        </a:xfrm>
      </p:grpSpPr>
      <p:pic>
        <p:nvPicPr>
          <p:cNvPr id="223" name="Google Shape;223;p43"/>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224" name="Google Shape;224;p43"/>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Layouts/slideLayout4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228" name="Shape 228"/>
        <p:cNvGrpSpPr/>
        <p:nvPr/>
      </p:nvGrpSpPr>
      <p:grpSpPr>
        <a:xfrm>
          <a:off x="0" y="0"/>
          <a:ext cx="0" cy="0"/>
          <a:chOff x="0" y="0"/>
          <a:chExt cx="0" cy="0"/>
        </a:xfrm>
      </p:grpSpPr>
      <p:pic>
        <p:nvPicPr>
          <p:cNvPr id="229" name="Google Shape;229;p45"/>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230" name="Google Shape;230;p45"/>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231" name="Google Shape;231;p45"/>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rtl="0">
              <a:lnSpc>
                <a:spcPct val="90000"/>
              </a:lnSpc>
              <a:spcBef>
                <a:spcPts val="0"/>
              </a:spcBef>
              <a:spcAft>
                <a:spcPts val="0"/>
              </a:spcAft>
              <a:buSzPts val="5200"/>
              <a:buNone/>
              <a:defRPr sz="9000"/>
            </a:lvl1pPr>
            <a:lvl2pPr algn="ctr" lvl="1" rtl="0">
              <a:spcBef>
                <a:spcPts val="0"/>
              </a:spcBef>
              <a:spcAft>
                <a:spcPts val="0"/>
              </a:spcAft>
              <a:buSzPts val="5200"/>
              <a:buNone/>
              <a:defRPr sz="5200"/>
            </a:lvl2pPr>
            <a:lvl3pPr algn="ctr" lvl="2" rtl="0">
              <a:spcBef>
                <a:spcPts val="0"/>
              </a:spcBef>
              <a:spcAft>
                <a:spcPts val="0"/>
              </a:spcAft>
              <a:buSzPts val="5200"/>
              <a:buNone/>
              <a:defRPr sz="5200"/>
            </a:lvl3pPr>
            <a:lvl4pPr algn="ctr" lvl="3" rtl="0">
              <a:spcBef>
                <a:spcPts val="0"/>
              </a:spcBef>
              <a:spcAft>
                <a:spcPts val="0"/>
              </a:spcAft>
              <a:buSzPts val="5200"/>
              <a:buNone/>
              <a:defRPr sz="5200"/>
            </a:lvl4pPr>
            <a:lvl5pPr algn="ctr" lvl="4" rtl="0">
              <a:spcBef>
                <a:spcPts val="0"/>
              </a:spcBef>
              <a:spcAft>
                <a:spcPts val="0"/>
              </a:spcAft>
              <a:buSzPts val="5200"/>
              <a:buNone/>
              <a:defRPr sz="5200"/>
            </a:lvl5pPr>
            <a:lvl6pPr algn="ctr" lvl="5" rtl="0">
              <a:spcBef>
                <a:spcPts val="0"/>
              </a:spcBef>
              <a:spcAft>
                <a:spcPts val="0"/>
              </a:spcAft>
              <a:buSzPts val="5200"/>
              <a:buNone/>
              <a:defRPr sz="5200"/>
            </a:lvl6pPr>
            <a:lvl7pPr algn="ctr" lvl="6" rtl="0">
              <a:spcBef>
                <a:spcPts val="0"/>
              </a:spcBef>
              <a:spcAft>
                <a:spcPts val="0"/>
              </a:spcAft>
              <a:buSzPts val="5200"/>
              <a:buNone/>
              <a:defRPr sz="5200"/>
            </a:lvl7pPr>
            <a:lvl8pPr algn="ctr" lvl="7" rtl="0">
              <a:spcBef>
                <a:spcPts val="0"/>
              </a:spcBef>
              <a:spcAft>
                <a:spcPts val="0"/>
              </a:spcAft>
              <a:buSzPts val="5200"/>
              <a:buNone/>
              <a:defRPr sz="5200"/>
            </a:lvl8pPr>
            <a:lvl9pPr algn="ctr" lvl="8" rtl="0">
              <a:spcBef>
                <a:spcPts val="0"/>
              </a:spcBef>
              <a:spcAft>
                <a:spcPts val="0"/>
              </a:spcAft>
              <a:buSzPts val="5200"/>
              <a:buNone/>
              <a:defRPr sz="5200"/>
            </a:lvl9pPr>
          </a:lstStyle>
          <a:p/>
        </p:txBody>
      </p:sp>
      <p:sp>
        <p:nvSpPr>
          <p:cNvPr id="232" name="Google Shape;232;p45"/>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800"/>
              <a:buNone/>
              <a:defRPr sz="1800"/>
            </a:lvl2pPr>
            <a:lvl3pPr algn="ctr" lvl="2" rtl="0">
              <a:lnSpc>
                <a:spcPct val="100000"/>
              </a:lnSpc>
              <a:spcBef>
                <a:spcPts val="0"/>
              </a:spcBef>
              <a:spcAft>
                <a:spcPts val="0"/>
              </a:spcAft>
              <a:buSzPts val="1800"/>
              <a:buNone/>
              <a:defRPr sz="1800"/>
            </a:lvl3pPr>
            <a:lvl4pPr algn="ctr" lvl="3" rtl="0">
              <a:lnSpc>
                <a:spcPct val="100000"/>
              </a:lnSpc>
              <a:spcBef>
                <a:spcPts val="0"/>
              </a:spcBef>
              <a:spcAft>
                <a:spcPts val="0"/>
              </a:spcAft>
              <a:buSzPts val="1800"/>
              <a:buNone/>
              <a:defRPr sz="1800"/>
            </a:lvl4pPr>
            <a:lvl5pPr algn="ctr" lvl="4" rtl="0">
              <a:lnSpc>
                <a:spcPct val="100000"/>
              </a:lnSpc>
              <a:spcBef>
                <a:spcPts val="0"/>
              </a:spcBef>
              <a:spcAft>
                <a:spcPts val="0"/>
              </a:spcAft>
              <a:buSzPts val="1800"/>
              <a:buNone/>
              <a:defRPr sz="1800"/>
            </a:lvl5pPr>
            <a:lvl6pPr algn="ctr" lvl="5" rtl="0">
              <a:lnSpc>
                <a:spcPct val="100000"/>
              </a:lnSpc>
              <a:spcBef>
                <a:spcPts val="0"/>
              </a:spcBef>
              <a:spcAft>
                <a:spcPts val="0"/>
              </a:spcAft>
              <a:buSzPts val="1800"/>
              <a:buNone/>
              <a:defRPr sz="1800"/>
            </a:lvl6pPr>
            <a:lvl7pPr algn="ctr" lvl="6" rtl="0">
              <a:lnSpc>
                <a:spcPct val="100000"/>
              </a:lnSpc>
              <a:spcBef>
                <a:spcPts val="0"/>
              </a:spcBef>
              <a:spcAft>
                <a:spcPts val="0"/>
              </a:spcAft>
              <a:buSzPts val="1800"/>
              <a:buNone/>
              <a:defRPr sz="1800"/>
            </a:lvl7pPr>
            <a:lvl8pPr algn="ctr" lvl="7" rtl="0">
              <a:lnSpc>
                <a:spcPct val="100000"/>
              </a:lnSpc>
              <a:spcBef>
                <a:spcPts val="0"/>
              </a:spcBef>
              <a:spcAft>
                <a:spcPts val="0"/>
              </a:spcAft>
              <a:buSzPts val="1800"/>
              <a:buNone/>
              <a:defRPr sz="1800"/>
            </a:lvl8pPr>
            <a:lvl9pPr algn="ctr" lvl="8" rtl="0">
              <a:lnSpc>
                <a:spcPct val="100000"/>
              </a:lnSpc>
              <a:spcBef>
                <a:spcPts val="0"/>
              </a:spcBef>
              <a:spcAft>
                <a:spcPts val="0"/>
              </a:spcAft>
              <a:buSzPts val="1800"/>
              <a:buNone/>
              <a:defRPr sz="1800"/>
            </a:lvl9pPr>
          </a:lstStyle>
          <a:p/>
        </p:txBody>
      </p:sp>
    </p:spTree>
  </p:cSld>
  <p:clrMapOvr>
    <a:masterClrMapping/>
  </p:clrMapOvr>
</p:sldLayout>
</file>

<file path=ppt/slideLayouts/slideLayout4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233" name="Shape 233"/>
        <p:cNvGrpSpPr/>
        <p:nvPr/>
      </p:nvGrpSpPr>
      <p:grpSpPr>
        <a:xfrm>
          <a:off x="0" y="0"/>
          <a:ext cx="0" cy="0"/>
          <a:chOff x="0" y="0"/>
          <a:chExt cx="0" cy="0"/>
        </a:xfrm>
      </p:grpSpPr>
      <p:pic>
        <p:nvPicPr>
          <p:cNvPr id="234" name="Google Shape;234;p46"/>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35" name="Google Shape;235;p46"/>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236" name="Google Shape;236;p46"/>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rtl="0">
              <a:spcBef>
                <a:spcPts val="0"/>
              </a:spcBef>
              <a:spcAft>
                <a:spcPts val="0"/>
              </a:spcAft>
              <a:buSzPts val="3600"/>
              <a:buNone/>
              <a:defRPr sz="7000"/>
            </a:lvl1pPr>
            <a:lvl2pPr algn="ctr" lvl="1" rtl="0">
              <a:spcBef>
                <a:spcPts val="0"/>
              </a:spcBef>
              <a:spcAft>
                <a:spcPts val="0"/>
              </a:spcAft>
              <a:buSzPts val="3600"/>
              <a:buNone/>
              <a:defRPr sz="3600"/>
            </a:lvl2pPr>
            <a:lvl3pPr algn="ctr" lvl="2" rtl="0">
              <a:spcBef>
                <a:spcPts val="0"/>
              </a:spcBef>
              <a:spcAft>
                <a:spcPts val="0"/>
              </a:spcAft>
              <a:buSzPts val="3600"/>
              <a:buNone/>
              <a:defRPr sz="3600"/>
            </a:lvl3pPr>
            <a:lvl4pPr algn="ctr" lvl="3" rtl="0">
              <a:spcBef>
                <a:spcPts val="0"/>
              </a:spcBef>
              <a:spcAft>
                <a:spcPts val="0"/>
              </a:spcAft>
              <a:buSzPts val="3600"/>
              <a:buNone/>
              <a:defRPr sz="3600"/>
            </a:lvl4pPr>
            <a:lvl5pPr algn="ctr" lvl="4" rtl="0">
              <a:spcBef>
                <a:spcPts val="0"/>
              </a:spcBef>
              <a:spcAft>
                <a:spcPts val="0"/>
              </a:spcAft>
              <a:buSzPts val="3600"/>
              <a:buNone/>
              <a:defRPr sz="3600"/>
            </a:lvl5pPr>
            <a:lvl6pPr algn="ctr" lvl="5" rtl="0">
              <a:spcBef>
                <a:spcPts val="0"/>
              </a:spcBef>
              <a:spcAft>
                <a:spcPts val="0"/>
              </a:spcAft>
              <a:buSzPts val="3600"/>
              <a:buNone/>
              <a:defRPr sz="3600"/>
            </a:lvl6pPr>
            <a:lvl7pPr algn="ctr" lvl="6" rtl="0">
              <a:spcBef>
                <a:spcPts val="0"/>
              </a:spcBef>
              <a:spcAft>
                <a:spcPts val="0"/>
              </a:spcAft>
              <a:buSzPts val="3600"/>
              <a:buNone/>
              <a:defRPr sz="3600"/>
            </a:lvl7pPr>
            <a:lvl8pPr algn="ctr" lvl="7" rtl="0">
              <a:spcBef>
                <a:spcPts val="0"/>
              </a:spcBef>
              <a:spcAft>
                <a:spcPts val="0"/>
              </a:spcAft>
              <a:buSzPts val="3600"/>
              <a:buNone/>
              <a:defRPr sz="3600"/>
            </a:lvl8pPr>
            <a:lvl9pPr algn="ctr" lvl="8" rtl="0">
              <a:spcBef>
                <a:spcPts val="0"/>
              </a:spcBef>
              <a:spcAft>
                <a:spcPts val="0"/>
              </a:spcAft>
              <a:buSzPts val="3600"/>
              <a:buNone/>
              <a:defRPr sz="3600"/>
            </a:lvl9pPr>
          </a:lstStyle>
          <a:p/>
        </p:txBody>
      </p:sp>
      <p:sp>
        <p:nvSpPr>
          <p:cNvPr id="237" name="Google Shape;237;p46"/>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rtl="0">
              <a:spcBef>
                <a:spcPts val="0"/>
              </a:spcBef>
              <a:spcAft>
                <a:spcPts val="0"/>
              </a:spcAft>
              <a:buClr>
                <a:schemeClr val="lt2"/>
              </a:buClr>
              <a:buSzPts val="6000"/>
              <a:buNone/>
              <a:defRPr sz="7000">
                <a:solidFill>
                  <a:schemeClr val="lt2"/>
                </a:solidFill>
              </a:defRPr>
            </a:lvl1pPr>
            <a:lvl2pPr algn="ctr" lvl="1" rtl="0">
              <a:spcBef>
                <a:spcPts val="0"/>
              </a:spcBef>
              <a:spcAft>
                <a:spcPts val="0"/>
              </a:spcAft>
              <a:buClr>
                <a:schemeClr val="lt2"/>
              </a:buClr>
              <a:buSzPts val="6000"/>
              <a:buNone/>
              <a:defRPr sz="6000">
                <a:solidFill>
                  <a:schemeClr val="lt2"/>
                </a:solidFill>
              </a:defRPr>
            </a:lvl2pPr>
            <a:lvl3pPr algn="ctr" lvl="2" rtl="0">
              <a:spcBef>
                <a:spcPts val="0"/>
              </a:spcBef>
              <a:spcAft>
                <a:spcPts val="0"/>
              </a:spcAft>
              <a:buClr>
                <a:schemeClr val="lt2"/>
              </a:buClr>
              <a:buSzPts val="6000"/>
              <a:buNone/>
              <a:defRPr sz="6000">
                <a:solidFill>
                  <a:schemeClr val="lt2"/>
                </a:solidFill>
              </a:defRPr>
            </a:lvl3pPr>
            <a:lvl4pPr algn="ctr" lvl="3" rtl="0">
              <a:spcBef>
                <a:spcPts val="0"/>
              </a:spcBef>
              <a:spcAft>
                <a:spcPts val="0"/>
              </a:spcAft>
              <a:buClr>
                <a:schemeClr val="lt2"/>
              </a:buClr>
              <a:buSzPts val="6000"/>
              <a:buNone/>
              <a:defRPr sz="6000">
                <a:solidFill>
                  <a:schemeClr val="lt2"/>
                </a:solidFill>
              </a:defRPr>
            </a:lvl4pPr>
            <a:lvl5pPr algn="ctr" lvl="4" rtl="0">
              <a:spcBef>
                <a:spcPts val="0"/>
              </a:spcBef>
              <a:spcAft>
                <a:spcPts val="0"/>
              </a:spcAft>
              <a:buClr>
                <a:schemeClr val="lt2"/>
              </a:buClr>
              <a:buSzPts val="6000"/>
              <a:buNone/>
              <a:defRPr sz="6000">
                <a:solidFill>
                  <a:schemeClr val="lt2"/>
                </a:solidFill>
              </a:defRPr>
            </a:lvl5pPr>
            <a:lvl6pPr algn="ctr" lvl="5" rtl="0">
              <a:spcBef>
                <a:spcPts val="0"/>
              </a:spcBef>
              <a:spcAft>
                <a:spcPts val="0"/>
              </a:spcAft>
              <a:buClr>
                <a:schemeClr val="lt2"/>
              </a:buClr>
              <a:buSzPts val="6000"/>
              <a:buNone/>
              <a:defRPr sz="6000">
                <a:solidFill>
                  <a:schemeClr val="lt2"/>
                </a:solidFill>
              </a:defRPr>
            </a:lvl6pPr>
            <a:lvl7pPr algn="ctr" lvl="6" rtl="0">
              <a:spcBef>
                <a:spcPts val="0"/>
              </a:spcBef>
              <a:spcAft>
                <a:spcPts val="0"/>
              </a:spcAft>
              <a:buClr>
                <a:schemeClr val="lt2"/>
              </a:buClr>
              <a:buSzPts val="6000"/>
              <a:buNone/>
              <a:defRPr sz="6000">
                <a:solidFill>
                  <a:schemeClr val="lt2"/>
                </a:solidFill>
              </a:defRPr>
            </a:lvl7pPr>
            <a:lvl8pPr algn="ctr" lvl="7" rtl="0">
              <a:spcBef>
                <a:spcPts val="0"/>
              </a:spcBef>
              <a:spcAft>
                <a:spcPts val="0"/>
              </a:spcAft>
              <a:buClr>
                <a:schemeClr val="lt2"/>
              </a:buClr>
              <a:buSzPts val="6000"/>
              <a:buNone/>
              <a:defRPr sz="6000">
                <a:solidFill>
                  <a:schemeClr val="lt2"/>
                </a:solidFill>
              </a:defRPr>
            </a:lvl8pPr>
            <a:lvl9pPr algn="ctr" lvl="8" rtl="0">
              <a:spcBef>
                <a:spcPts val="0"/>
              </a:spcBef>
              <a:spcAft>
                <a:spcPts val="0"/>
              </a:spcAft>
              <a:buClr>
                <a:schemeClr val="lt2"/>
              </a:buClr>
              <a:buSzPts val="6000"/>
              <a:buNone/>
              <a:defRPr sz="6000">
                <a:solidFill>
                  <a:schemeClr val="lt2"/>
                </a:solidFill>
              </a:defRPr>
            </a:lvl9pPr>
          </a:lstStyle>
          <a:p>
            <a:r>
              <a:t>xx%</a:t>
            </a:r>
          </a:p>
        </p:txBody>
      </p:sp>
      <p:sp>
        <p:nvSpPr>
          <p:cNvPr id="238" name="Google Shape;238;p46"/>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4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239" name="Shape 239"/>
        <p:cNvGrpSpPr/>
        <p:nvPr/>
      </p:nvGrpSpPr>
      <p:grpSpPr>
        <a:xfrm>
          <a:off x="0" y="0"/>
          <a:ext cx="0" cy="0"/>
          <a:chOff x="0" y="0"/>
          <a:chExt cx="0" cy="0"/>
        </a:xfrm>
      </p:grpSpPr>
      <p:pic>
        <p:nvPicPr>
          <p:cNvPr id="240" name="Google Shape;240;p47"/>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241" name="Google Shape;241;p47"/>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42" name="Google Shape;242;p47"/>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43" name="Google Shape;243;p47"/>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4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244" name="Shape 244"/>
        <p:cNvGrpSpPr/>
        <p:nvPr/>
      </p:nvGrpSpPr>
      <p:grpSpPr>
        <a:xfrm>
          <a:off x="0" y="0"/>
          <a:ext cx="0" cy="0"/>
          <a:chOff x="0" y="0"/>
          <a:chExt cx="0" cy="0"/>
        </a:xfrm>
      </p:grpSpPr>
      <p:pic>
        <p:nvPicPr>
          <p:cNvPr id="245" name="Google Shape;245;p48"/>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246" name="Google Shape;246;p48"/>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247" name="Google Shape;247;p4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48" name="Google Shape;248;p48"/>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4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249" name="Shape 249"/>
        <p:cNvGrpSpPr/>
        <p:nvPr/>
      </p:nvGrpSpPr>
      <p:grpSpPr>
        <a:xfrm>
          <a:off x="0" y="0"/>
          <a:ext cx="0" cy="0"/>
          <a:chOff x="0" y="0"/>
          <a:chExt cx="0" cy="0"/>
        </a:xfrm>
      </p:grpSpPr>
      <p:pic>
        <p:nvPicPr>
          <p:cNvPr id="250" name="Google Shape;250;p49"/>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251" name="Google Shape;251;p4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4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252" name="Shape 252"/>
        <p:cNvGrpSpPr/>
        <p:nvPr/>
      </p:nvGrpSpPr>
      <p:grpSpPr>
        <a:xfrm>
          <a:off x="0" y="0"/>
          <a:ext cx="0" cy="0"/>
          <a:chOff x="0" y="0"/>
          <a:chExt cx="0" cy="0"/>
        </a:xfrm>
      </p:grpSpPr>
      <p:pic>
        <p:nvPicPr>
          <p:cNvPr id="253" name="Google Shape;253;p50"/>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254" name="Google Shape;254;p50"/>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55" name="Google Shape;255;p50"/>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56" name="Google Shape;256;p50"/>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4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257" name="Shape 257"/>
        <p:cNvGrpSpPr/>
        <p:nvPr/>
      </p:nvGrpSpPr>
      <p:grpSpPr>
        <a:xfrm>
          <a:off x="0" y="0"/>
          <a:ext cx="0" cy="0"/>
          <a:chOff x="0" y="0"/>
          <a:chExt cx="0" cy="0"/>
        </a:xfrm>
      </p:grpSpPr>
      <p:pic>
        <p:nvPicPr>
          <p:cNvPr id="258" name="Google Shape;258;p51"/>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259" name="Google Shape;259;p51"/>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rtl="0">
              <a:spcBef>
                <a:spcPts val="0"/>
              </a:spcBef>
              <a:spcAft>
                <a:spcPts val="0"/>
              </a:spcAft>
              <a:buSzPts val="6000"/>
              <a:buNone/>
              <a:defRPr sz="7000"/>
            </a:lvl1pPr>
            <a:lvl2pPr algn="ctr" lvl="1" rtl="0">
              <a:spcBef>
                <a:spcPts val="0"/>
              </a:spcBef>
              <a:spcAft>
                <a:spcPts val="0"/>
              </a:spcAft>
              <a:buSzPts val="6000"/>
              <a:buNone/>
              <a:defRPr sz="6000"/>
            </a:lvl2pPr>
            <a:lvl3pPr algn="ctr" lvl="2" rtl="0">
              <a:spcBef>
                <a:spcPts val="0"/>
              </a:spcBef>
              <a:spcAft>
                <a:spcPts val="0"/>
              </a:spcAft>
              <a:buSzPts val="6000"/>
              <a:buNone/>
              <a:defRPr sz="6000"/>
            </a:lvl3pPr>
            <a:lvl4pPr algn="ctr" lvl="3" rtl="0">
              <a:spcBef>
                <a:spcPts val="0"/>
              </a:spcBef>
              <a:spcAft>
                <a:spcPts val="0"/>
              </a:spcAft>
              <a:buSzPts val="6000"/>
              <a:buNone/>
              <a:defRPr sz="6000"/>
            </a:lvl4pPr>
            <a:lvl5pPr algn="ctr" lvl="4" rtl="0">
              <a:spcBef>
                <a:spcPts val="0"/>
              </a:spcBef>
              <a:spcAft>
                <a:spcPts val="0"/>
              </a:spcAft>
              <a:buSzPts val="6000"/>
              <a:buNone/>
              <a:defRPr sz="6000"/>
            </a:lvl5pPr>
            <a:lvl6pPr algn="ctr" lvl="5" rtl="0">
              <a:spcBef>
                <a:spcPts val="0"/>
              </a:spcBef>
              <a:spcAft>
                <a:spcPts val="0"/>
              </a:spcAft>
              <a:buSzPts val="6000"/>
              <a:buNone/>
              <a:defRPr sz="6000"/>
            </a:lvl6pPr>
            <a:lvl7pPr algn="ctr" lvl="6" rtl="0">
              <a:spcBef>
                <a:spcPts val="0"/>
              </a:spcBef>
              <a:spcAft>
                <a:spcPts val="0"/>
              </a:spcAft>
              <a:buSzPts val="6000"/>
              <a:buNone/>
              <a:defRPr sz="6000"/>
            </a:lvl7pPr>
            <a:lvl8pPr algn="ctr" lvl="7" rtl="0">
              <a:spcBef>
                <a:spcPts val="0"/>
              </a:spcBef>
              <a:spcAft>
                <a:spcPts val="0"/>
              </a:spcAft>
              <a:buSzPts val="6000"/>
              <a:buNone/>
              <a:defRPr sz="6000"/>
            </a:lvl8pPr>
            <a:lvl9pPr algn="ctr" lvl="8" rtl="0">
              <a:spcBef>
                <a:spcPts val="0"/>
              </a:spcBef>
              <a:spcAft>
                <a:spcPts val="0"/>
              </a:spcAft>
              <a:buSzPts val="6000"/>
              <a:buNone/>
              <a:defRPr sz="6000"/>
            </a:lvl9pPr>
          </a:lstStyle>
          <a:p/>
        </p:txBody>
      </p:sp>
    </p:spTree>
  </p:cSld>
  <p:clrMapOvr>
    <a:masterClrMapping/>
  </p:clrMapOvr>
</p:sldLayout>
</file>

<file path=ppt/slideLayouts/slideLayout4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260" name="Shape 260"/>
        <p:cNvGrpSpPr/>
        <p:nvPr/>
      </p:nvGrpSpPr>
      <p:grpSpPr>
        <a:xfrm>
          <a:off x="0" y="0"/>
          <a:ext cx="0" cy="0"/>
          <a:chOff x="0" y="0"/>
          <a:chExt cx="0" cy="0"/>
        </a:xfrm>
      </p:grpSpPr>
      <p:pic>
        <p:nvPicPr>
          <p:cNvPr id="261" name="Google Shape;261;p52"/>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262" name="Google Shape;262;p52"/>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rtl="0">
              <a:spcBef>
                <a:spcPts val="0"/>
              </a:spcBef>
              <a:spcAft>
                <a:spcPts val="0"/>
              </a:spcAft>
              <a:buSzPts val="3600"/>
              <a:buNone/>
              <a:defRPr sz="7000"/>
            </a:lvl1pPr>
            <a:lvl2pPr algn="ctr" lvl="1" rtl="0">
              <a:spcBef>
                <a:spcPts val="0"/>
              </a:spcBef>
              <a:spcAft>
                <a:spcPts val="0"/>
              </a:spcAft>
              <a:buSzPts val="3600"/>
              <a:buNone/>
              <a:defRPr sz="3600"/>
            </a:lvl2pPr>
            <a:lvl3pPr algn="ctr" lvl="2" rtl="0">
              <a:spcBef>
                <a:spcPts val="0"/>
              </a:spcBef>
              <a:spcAft>
                <a:spcPts val="0"/>
              </a:spcAft>
              <a:buSzPts val="3600"/>
              <a:buNone/>
              <a:defRPr sz="3600"/>
            </a:lvl3pPr>
            <a:lvl4pPr algn="ctr" lvl="3" rtl="0">
              <a:spcBef>
                <a:spcPts val="0"/>
              </a:spcBef>
              <a:spcAft>
                <a:spcPts val="0"/>
              </a:spcAft>
              <a:buSzPts val="3600"/>
              <a:buNone/>
              <a:defRPr sz="3600"/>
            </a:lvl4pPr>
            <a:lvl5pPr algn="ctr" lvl="4" rtl="0">
              <a:spcBef>
                <a:spcPts val="0"/>
              </a:spcBef>
              <a:spcAft>
                <a:spcPts val="0"/>
              </a:spcAft>
              <a:buSzPts val="3600"/>
              <a:buNone/>
              <a:defRPr sz="3600"/>
            </a:lvl5pPr>
            <a:lvl6pPr algn="ctr" lvl="5" rtl="0">
              <a:spcBef>
                <a:spcPts val="0"/>
              </a:spcBef>
              <a:spcAft>
                <a:spcPts val="0"/>
              </a:spcAft>
              <a:buSzPts val="3600"/>
              <a:buNone/>
              <a:defRPr sz="3600"/>
            </a:lvl6pPr>
            <a:lvl7pPr algn="ctr" lvl="6" rtl="0">
              <a:spcBef>
                <a:spcPts val="0"/>
              </a:spcBef>
              <a:spcAft>
                <a:spcPts val="0"/>
              </a:spcAft>
              <a:buSzPts val="3600"/>
              <a:buNone/>
              <a:defRPr sz="3600"/>
            </a:lvl7pPr>
            <a:lvl8pPr algn="ctr" lvl="7" rtl="0">
              <a:spcBef>
                <a:spcPts val="0"/>
              </a:spcBef>
              <a:spcAft>
                <a:spcPts val="0"/>
              </a:spcAft>
              <a:buSzPts val="3600"/>
              <a:buNone/>
              <a:defRPr sz="3600"/>
            </a:lvl8pPr>
            <a:lvl9pPr algn="ctr" lvl="8" rtl="0">
              <a:spcBef>
                <a:spcPts val="0"/>
              </a:spcBef>
              <a:spcAft>
                <a:spcPts val="0"/>
              </a:spcAft>
              <a:buSzPts val="3600"/>
              <a:buNone/>
              <a:defRPr sz="3600"/>
            </a:lvl9pPr>
          </a:lstStyle>
          <a:p/>
        </p:txBody>
      </p:sp>
      <p:sp>
        <p:nvSpPr>
          <p:cNvPr id="263" name="Google Shape;263;p52"/>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4" name="Shape 264"/>
        <p:cNvGrpSpPr/>
        <p:nvPr/>
      </p:nvGrpSpPr>
      <p:grpSpPr>
        <a:xfrm>
          <a:off x="0" y="0"/>
          <a:ext cx="0" cy="0"/>
          <a:chOff x="0" y="0"/>
          <a:chExt cx="0" cy="0"/>
        </a:xfrm>
      </p:grpSpPr>
      <p:sp>
        <p:nvSpPr>
          <p:cNvPr id="265" name="Google Shape;265;p53"/>
          <p:cNvSpPr/>
          <p:nvPr>
            <p:ph idx="2" type="pic"/>
          </p:nvPr>
        </p:nvSpPr>
        <p:spPr>
          <a:xfrm>
            <a:off x="0" y="0"/>
            <a:ext cx="9144000" cy="5143500"/>
          </a:xfrm>
          <a:prstGeom prst="rect">
            <a:avLst/>
          </a:prstGeom>
          <a:noFill/>
          <a:ln>
            <a:noFill/>
          </a:ln>
        </p:spPr>
      </p:sp>
      <p:sp>
        <p:nvSpPr>
          <p:cNvPr id="266" name="Google Shape;266;p53"/>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5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267" name="Shape 267"/>
        <p:cNvGrpSpPr/>
        <p:nvPr/>
      </p:nvGrpSpPr>
      <p:grpSpPr>
        <a:xfrm>
          <a:off x="0" y="0"/>
          <a:ext cx="0" cy="0"/>
          <a:chOff x="0" y="0"/>
          <a:chExt cx="0" cy="0"/>
        </a:xfrm>
      </p:grpSpPr>
      <p:pic>
        <p:nvPicPr>
          <p:cNvPr id="268" name="Google Shape;268;p54"/>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69" name="Google Shape;269;p54"/>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270" name="Google Shape;270;p54"/>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rtl="0">
              <a:spcBef>
                <a:spcPts val="0"/>
              </a:spcBef>
              <a:spcAft>
                <a:spcPts val="0"/>
              </a:spcAft>
              <a:buSzPts val="9600"/>
              <a:buNone/>
              <a:defRPr sz="9000"/>
            </a:lvl1pPr>
            <a:lvl2pPr algn="ctr" lvl="1" rtl="0">
              <a:spcBef>
                <a:spcPts val="0"/>
              </a:spcBef>
              <a:spcAft>
                <a:spcPts val="0"/>
              </a:spcAft>
              <a:buSzPts val="9600"/>
              <a:buNone/>
              <a:defRPr sz="9600"/>
            </a:lvl2pPr>
            <a:lvl3pPr algn="ctr" lvl="2" rtl="0">
              <a:spcBef>
                <a:spcPts val="0"/>
              </a:spcBef>
              <a:spcAft>
                <a:spcPts val="0"/>
              </a:spcAft>
              <a:buSzPts val="9600"/>
              <a:buNone/>
              <a:defRPr sz="9600"/>
            </a:lvl3pPr>
            <a:lvl4pPr algn="ctr" lvl="3" rtl="0">
              <a:spcBef>
                <a:spcPts val="0"/>
              </a:spcBef>
              <a:spcAft>
                <a:spcPts val="0"/>
              </a:spcAft>
              <a:buSzPts val="9600"/>
              <a:buNone/>
              <a:defRPr sz="9600"/>
            </a:lvl4pPr>
            <a:lvl5pPr algn="ctr" lvl="4" rtl="0">
              <a:spcBef>
                <a:spcPts val="0"/>
              </a:spcBef>
              <a:spcAft>
                <a:spcPts val="0"/>
              </a:spcAft>
              <a:buSzPts val="9600"/>
              <a:buNone/>
              <a:defRPr sz="9600"/>
            </a:lvl5pPr>
            <a:lvl6pPr algn="ctr" lvl="5" rtl="0">
              <a:spcBef>
                <a:spcPts val="0"/>
              </a:spcBef>
              <a:spcAft>
                <a:spcPts val="0"/>
              </a:spcAft>
              <a:buSzPts val="9600"/>
              <a:buNone/>
              <a:defRPr sz="9600"/>
            </a:lvl6pPr>
            <a:lvl7pPr algn="ctr" lvl="6" rtl="0">
              <a:spcBef>
                <a:spcPts val="0"/>
              </a:spcBef>
              <a:spcAft>
                <a:spcPts val="0"/>
              </a:spcAft>
              <a:buSzPts val="9600"/>
              <a:buNone/>
              <a:defRPr sz="9600"/>
            </a:lvl7pPr>
            <a:lvl8pPr algn="ctr" lvl="7" rtl="0">
              <a:spcBef>
                <a:spcPts val="0"/>
              </a:spcBef>
              <a:spcAft>
                <a:spcPts val="0"/>
              </a:spcAft>
              <a:buSzPts val="9600"/>
              <a:buNone/>
              <a:defRPr sz="9600"/>
            </a:lvl8pPr>
            <a:lvl9pPr algn="ctr" lvl="8" rtl="0">
              <a:spcBef>
                <a:spcPts val="0"/>
              </a:spcBef>
              <a:spcAft>
                <a:spcPts val="0"/>
              </a:spcAft>
              <a:buSzPts val="9600"/>
              <a:buNone/>
              <a:defRPr sz="9600"/>
            </a:lvl9pPr>
          </a:lstStyle>
          <a:p>
            <a:r>
              <a:t>xx%</a:t>
            </a:r>
          </a:p>
        </p:txBody>
      </p:sp>
      <p:sp>
        <p:nvSpPr>
          <p:cNvPr id="271" name="Google Shape;271;p54"/>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600"/>
              <a:buNone/>
              <a:defRPr sz="14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2" name="Shape 272"/>
        <p:cNvGrpSpPr/>
        <p:nvPr/>
      </p:nvGrpSpPr>
      <p:grpSpPr>
        <a:xfrm>
          <a:off x="0" y="0"/>
          <a:ext cx="0" cy="0"/>
          <a:chOff x="0" y="0"/>
          <a:chExt cx="0" cy="0"/>
        </a:xfrm>
      </p:grpSpPr>
    </p:spTree>
  </p:cSld>
  <p:clrMapOvr>
    <a:masterClrMapping/>
  </p:clrMapOvr>
</p:sldLayout>
</file>

<file path=ppt/slideLayouts/slideLayout5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273" name="Shape 273"/>
        <p:cNvGrpSpPr/>
        <p:nvPr/>
      </p:nvGrpSpPr>
      <p:grpSpPr>
        <a:xfrm>
          <a:off x="0" y="0"/>
          <a:ext cx="0" cy="0"/>
          <a:chOff x="0" y="0"/>
          <a:chExt cx="0" cy="0"/>
        </a:xfrm>
      </p:grpSpPr>
      <p:pic>
        <p:nvPicPr>
          <p:cNvPr id="274" name="Google Shape;274;p56"/>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275" name="Google Shape;275;p56"/>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6" name="Google Shape;276;p56"/>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77" name="Google Shape;277;p56"/>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278" name="Google Shape;278;p56"/>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9" name="Google Shape;279;p56"/>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0" name="Google Shape;280;p56"/>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1" name="Google Shape;281;p56"/>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2" name="Google Shape;282;p56"/>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3" name="Google Shape;283;p56"/>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4" name="Google Shape;284;p56"/>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5" name="Google Shape;285;p56"/>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6" name="Google Shape;286;p56"/>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7" name="Google Shape;287;p56"/>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88" name="Google Shape;288;p56"/>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9" name="Google Shape;289;p56"/>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90" name="Google Shape;290;p56"/>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1" name="Google Shape;291;p56"/>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292" name="Shape 292"/>
        <p:cNvGrpSpPr/>
        <p:nvPr/>
      </p:nvGrpSpPr>
      <p:grpSpPr>
        <a:xfrm>
          <a:off x="0" y="0"/>
          <a:ext cx="0" cy="0"/>
          <a:chOff x="0" y="0"/>
          <a:chExt cx="0" cy="0"/>
        </a:xfrm>
      </p:grpSpPr>
      <p:pic>
        <p:nvPicPr>
          <p:cNvPr id="293" name="Google Shape;293;p57"/>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294" name="Google Shape;294;p5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295" name="Google Shape;295;p57"/>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rtl="0">
              <a:lnSpc>
                <a:spcPct val="100000"/>
              </a:lnSpc>
              <a:spcBef>
                <a:spcPts val="0"/>
              </a:spcBef>
              <a:spcAft>
                <a:spcPts val="0"/>
              </a:spcAft>
              <a:buSzPts val="2500"/>
              <a:buNone/>
              <a:defRPr sz="3000"/>
            </a:lvl1pPr>
            <a:lvl2pPr algn="ctr" lvl="1" rtl="0">
              <a:lnSpc>
                <a:spcPct val="100000"/>
              </a:lnSpc>
              <a:spcBef>
                <a:spcPts val="0"/>
              </a:spcBef>
              <a:spcAft>
                <a:spcPts val="0"/>
              </a:spcAft>
              <a:buSzPts val="2500"/>
              <a:buNone/>
              <a:defRPr sz="2500"/>
            </a:lvl2pPr>
            <a:lvl3pPr algn="ctr" lvl="2" rtl="0">
              <a:lnSpc>
                <a:spcPct val="100000"/>
              </a:lnSpc>
              <a:spcBef>
                <a:spcPts val="0"/>
              </a:spcBef>
              <a:spcAft>
                <a:spcPts val="0"/>
              </a:spcAft>
              <a:buSzPts val="2500"/>
              <a:buNone/>
              <a:defRPr sz="2500"/>
            </a:lvl3pPr>
            <a:lvl4pPr algn="ctr" lvl="3" rtl="0">
              <a:lnSpc>
                <a:spcPct val="100000"/>
              </a:lnSpc>
              <a:spcBef>
                <a:spcPts val="0"/>
              </a:spcBef>
              <a:spcAft>
                <a:spcPts val="0"/>
              </a:spcAft>
              <a:buSzPts val="2500"/>
              <a:buNone/>
              <a:defRPr sz="2500"/>
            </a:lvl4pPr>
            <a:lvl5pPr algn="ctr" lvl="4" rtl="0">
              <a:lnSpc>
                <a:spcPct val="100000"/>
              </a:lnSpc>
              <a:spcBef>
                <a:spcPts val="0"/>
              </a:spcBef>
              <a:spcAft>
                <a:spcPts val="0"/>
              </a:spcAft>
              <a:buSzPts val="2500"/>
              <a:buNone/>
              <a:defRPr sz="2500"/>
            </a:lvl5pPr>
            <a:lvl6pPr algn="ctr" lvl="5" rtl="0">
              <a:lnSpc>
                <a:spcPct val="100000"/>
              </a:lnSpc>
              <a:spcBef>
                <a:spcPts val="0"/>
              </a:spcBef>
              <a:spcAft>
                <a:spcPts val="0"/>
              </a:spcAft>
              <a:buSzPts val="2500"/>
              <a:buNone/>
              <a:defRPr sz="2500"/>
            </a:lvl6pPr>
            <a:lvl7pPr algn="ctr" lvl="6" rtl="0">
              <a:lnSpc>
                <a:spcPct val="100000"/>
              </a:lnSpc>
              <a:spcBef>
                <a:spcPts val="0"/>
              </a:spcBef>
              <a:spcAft>
                <a:spcPts val="0"/>
              </a:spcAft>
              <a:buSzPts val="2500"/>
              <a:buNone/>
              <a:defRPr sz="2500"/>
            </a:lvl7pPr>
            <a:lvl8pPr algn="ctr" lvl="7" rtl="0">
              <a:lnSpc>
                <a:spcPct val="100000"/>
              </a:lnSpc>
              <a:spcBef>
                <a:spcPts val="0"/>
              </a:spcBef>
              <a:spcAft>
                <a:spcPts val="0"/>
              </a:spcAft>
              <a:buSzPts val="2500"/>
              <a:buNone/>
              <a:defRPr sz="2500"/>
            </a:lvl8pPr>
            <a:lvl9pPr algn="ctr" lvl="8" rtl="0">
              <a:lnSpc>
                <a:spcPct val="100000"/>
              </a:lnSpc>
              <a:spcBef>
                <a:spcPts val="0"/>
              </a:spcBef>
              <a:spcAft>
                <a:spcPts val="0"/>
              </a:spcAft>
              <a:buSzPts val="2500"/>
              <a:buNone/>
              <a:defRPr sz="2500"/>
            </a:lvl9pPr>
          </a:lstStyle>
          <a:p/>
        </p:txBody>
      </p:sp>
      <p:sp>
        <p:nvSpPr>
          <p:cNvPr id="296" name="Google Shape;296;p57"/>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5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297" name="Shape 297"/>
        <p:cNvGrpSpPr/>
        <p:nvPr/>
      </p:nvGrpSpPr>
      <p:grpSpPr>
        <a:xfrm>
          <a:off x="0" y="0"/>
          <a:ext cx="0" cy="0"/>
          <a:chOff x="0" y="0"/>
          <a:chExt cx="0" cy="0"/>
        </a:xfrm>
      </p:grpSpPr>
      <p:pic>
        <p:nvPicPr>
          <p:cNvPr id="298" name="Google Shape;298;p58"/>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299" name="Google Shape;299;p58"/>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0" name="Google Shape;300;p58"/>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301" name="Shape 301"/>
        <p:cNvGrpSpPr/>
        <p:nvPr/>
      </p:nvGrpSpPr>
      <p:grpSpPr>
        <a:xfrm>
          <a:off x="0" y="0"/>
          <a:ext cx="0" cy="0"/>
          <a:chOff x="0" y="0"/>
          <a:chExt cx="0" cy="0"/>
        </a:xfrm>
      </p:grpSpPr>
      <p:pic>
        <p:nvPicPr>
          <p:cNvPr id="302" name="Google Shape;302;p59"/>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303" name="Google Shape;303;p59"/>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4" name="Google Shape;304;p59"/>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305" name="Shape 305"/>
        <p:cNvGrpSpPr/>
        <p:nvPr/>
      </p:nvGrpSpPr>
      <p:grpSpPr>
        <a:xfrm>
          <a:off x="0" y="0"/>
          <a:ext cx="0" cy="0"/>
          <a:chOff x="0" y="0"/>
          <a:chExt cx="0" cy="0"/>
        </a:xfrm>
      </p:grpSpPr>
      <p:pic>
        <p:nvPicPr>
          <p:cNvPr id="306" name="Google Shape;306;p60"/>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07" name="Google Shape;307;p60"/>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08" name="Google Shape;308;p60"/>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309" name="Shape 309"/>
        <p:cNvGrpSpPr/>
        <p:nvPr/>
      </p:nvGrpSpPr>
      <p:grpSpPr>
        <a:xfrm>
          <a:off x="0" y="0"/>
          <a:ext cx="0" cy="0"/>
          <a:chOff x="0" y="0"/>
          <a:chExt cx="0" cy="0"/>
        </a:xfrm>
      </p:grpSpPr>
      <p:pic>
        <p:nvPicPr>
          <p:cNvPr id="310" name="Google Shape;310;p61"/>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311" name="Google Shape;311;p61"/>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12" name="Google Shape;312;p61"/>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5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313" name="Shape 313"/>
        <p:cNvGrpSpPr/>
        <p:nvPr/>
      </p:nvGrpSpPr>
      <p:grpSpPr>
        <a:xfrm>
          <a:off x="0" y="0"/>
          <a:ext cx="0" cy="0"/>
          <a:chOff x="0" y="0"/>
          <a:chExt cx="0" cy="0"/>
        </a:xfrm>
      </p:grpSpPr>
      <p:pic>
        <p:nvPicPr>
          <p:cNvPr id="314" name="Google Shape;314;p62"/>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15" name="Google Shape;315;p62"/>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16" name="Google Shape;316;p6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17" name="Google Shape;317;p62"/>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18" name="Google Shape;318;p62"/>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19" name="Google Shape;319;p62"/>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320" name="Shape 320"/>
        <p:cNvGrpSpPr/>
        <p:nvPr/>
      </p:nvGrpSpPr>
      <p:grpSpPr>
        <a:xfrm>
          <a:off x="0" y="0"/>
          <a:ext cx="0" cy="0"/>
          <a:chOff x="0" y="0"/>
          <a:chExt cx="0" cy="0"/>
        </a:xfrm>
      </p:grpSpPr>
      <p:pic>
        <p:nvPicPr>
          <p:cNvPr id="321" name="Google Shape;321;p63"/>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322" name="Google Shape;322;p63"/>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323" name="Google Shape;323;p63"/>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24" name="Google Shape;324;p6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25" name="Google Shape;325;p63"/>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26" name="Google Shape;326;p63"/>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27" name="Google Shape;327;p63"/>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28" name="Google Shape;328;p63"/>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29" name="Google Shape;329;p63"/>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330" name="Shape 330"/>
        <p:cNvGrpSpPr/>
        <p:nvPr/>
      </p:nvGrpSpPr>
      <p:grpSpPr>
        <a:xfrm>
          <a:off x="0" y="0"/>
          <a:ext cx="0" cy="0"/>
          <a:chOff x="0" y="0"/>
          <a:chExt cx="0" cy="0"/>
        </a:xfrm>
      </p:grpSpPr>
      <p:pic>
        <p:nvPicPr>
          <p:cNvPr id="331" name="Google Shape;331;p64"/>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32" name="Google Shape;332;p64"/>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33" name="Google Shape;333;p6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34" name="Google Shape;334;p64"/>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5" name="Google Shape;335;p64"/>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36" name="Google Shape;336;p64"/>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37" name="Google Shape;337;p64"/>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38" name="Google Shape;338;p64"/>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339" name="Shape 339"/>
        <p:cNvGrpSpPr/>
        <p:nvPr/>
      </p:nvGrpSpPr>
      <p:grpSpPr>
        <a:xfrm>
          <a:off x="0" y="0"/>
          <a:ext cx="0" cy="0"/>
          <a:chOff x="0" y="0"/>
          <a:chExt cx="0" cy="0"/>
        </a:xfrm>
      </p:grpSpPr>
      <p:pic>
        <p:nvPicPr>
          <p:cNvPr id="340" name="Google Shape;340;p65"/>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341" name="Google Shape;341;p65"/>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42" name="Google Shape;342;p65"/>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43" name="Google Shape;343;p65"/>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44" name="Google Shape;344;p65"/>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5" name="Google Shape;345;p65"/>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6" name="Google Shape;346;p65"/>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47" name="Google Shape;347;p65"/>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48" name="Google Shape;348;p65"/>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49" name="Google Shape;349;p65"/>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350" name="Shape 350"/>
        <p:cNvGrpSpPr/>
        <p:nvPr/>
      </p:nvGrpSpPr>
      <p:grpSpPr>
        <a:xfrm>
          <a:off x="0" y="0"/>
          <a:ext cx="0" cy="0"/>
          <a:chOff x="0" y="0"/>
          <a:chExt cx="0" cy="0"/>
        </a:xfrm>
      </p:grpSpPr>
      <p:sp>
        <p:nvSpPr>
          <p:cNvPr id="351" name="Google Shape;351;p66"/>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2" name="Google Shape;352;p6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53" name="Google Shape;353;p66"/>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4" name="Google Shape;354;p66"/>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5" name="Google Shape;355;p66"/>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6" name="Google Shape;356;p66"/>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7" name="Google Shape;357;p66"/>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58" name="Google Shape;358;p66"/>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59" name="Google Shape;359;p66"/>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0" name="Google Shape;360;p66"/>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61" name="Google Shape;361;p66"/>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62" name="Google Shape;362;p66"/>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63" name="Google Shape;363;p66"/>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6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364" name="Shape 364"/>
        <p:cNvGrpSpPr/>
        <p:nvPr/>
      </p:nvGrpSpPr>
      <p:grpSpPr>
        <a:xfrm>
          <a:off x="0" y="0"/>
          <a:ext cx="0" cy="0"/>
          <a:chOff x="0" y="0"/>
          <a:chExt cx="0" cy="0"/>
        </a:xfrm>
      </p:grpSpPr>
      <p:pic>
        <p:nvPicPr>
          <p:cNvPr id="365" name="Google Shape;365;p67"/>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366" name="Google Shape;366;p67"/>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rtl="0">
              <a:spcBef>
                <a:spcPts val="0"/>
              </a:spcBef>
              <a:spcAft>
                <a:spcPts val="0"/>
              </a:spcAft>
              <a:buSzPts val="6200"/>
              <a:buNone/>
              <a:defRPr sz="5000"/>
            </a:lvl1pPr>
            <a:lvl2pPr algn="ctr" lvl="1" rtl="0">
              <a:spcBef>
                <a:spcPts val="0"/>
              </a:spcBef>
              <a:spcAft>
                <a:spcPts val="0"/>
              </a:spcAft>
              <a:buSzPts val="6200"/>
              <a:buNone/>
              <a:defRPr sz="6200"/>
            </a:lvl2pPr>
            <a:lvl3pPr algn="ctr" lvl="2" rtl="0">
              <a:spcBef>
                <a:spcPts val="0"/>
              </a:spcBef>
              <a:spcAft>
                <a:spcPts val="0"/>
              </a:spcAft>
              <a:buSzPts val="6200"/>
              <a:buNone/>
              <a:defRPr sz="6200"/>
            </a:lvl3pPr>
            <a:lvl4pPr algn="ctr" lvl="3" rtl="0">
              <a:spcBef>
                <a:spcPts val="0"/>
              </a:spcBef>
              <a:spcAft>
                <a:spcPts val="0"/>
              </a:spcAft>
              <a:buSzPts val="6200"/>
              <a:buNone/>
              <a:defRPr sz="6200"/>
            </a:lvl4pPr>
            <a:lvl5pPr algn="ctr" lvl="4" rtl="0">
              <a:spcBef>
                <a:spcPts val="0"/>
              </a:spcBef>
              <a:spcAft>
                <a:spcPts val="0"/>
              </a:spcAft>
              <a:buSzPts val="6200"/>
              <a:buNone/>
              <a:defRPr sz="6200"/>
            </a:lvl5pPr>
            <a:lvl6pPr algn="ctr" lvl="5" rtl="0">
              <a:spcBef>
                <a:spcPts val="0"/>
              </a:spcBef>
              <a:spcAft>
                <a:spcPts val="0"/>
              </a:spcAft>
              <a:buSzPts val="6200"/>
              <a:buNone/>
              <a:defRPr sz="6200"/>
            </a:lvl6pPr>
            <a:lvl7pPr algn="ctr" lvl="6" rtl="0">
              <a:spcBef>
                <a:spcPts val="0"/>
              </a:spcBef>
              <a:spcAft>
                <a:spcPts val="0"/>
              </a:spcAft>
              <a:buSzPts val="6200"/>
              <a:buNone/>
              <a:defRPr sz="6200"/>
            </a:lvl7pPr>
            <a:lvl8pPr algn="ctr" lvl="7" rtl="0">
              <a:spcBef>
                <a:spcPts val="0"/>
              </a:spcBef>
              <a:spcAft>
                <a:spcPts val="0"/>
              </a:spcAft>
              <a:buSzPts val="6200"/>
              <a:buNone/>
              <a:defRPr sz="6200"/>
            </a:lvl8pPr>
            <a:lvl9pPr algn="ctr" lvl="8" rtl="0">
              <a:spcBef>
                <a:spcPts val="0"/>
              </a:spcBef>
              <a:spcAft>
                <a:spcPts val="0"/>
              </a:spcAft>
              <a:buSzPts val="6200"/>
              <a:buNone/>
              <a:defRPr sz="6200"/>
            </a:lvl9pPr>
          </a:lstStyle>
          <a:p>
            <a:r>
              <a:t>xx%</a:t>
            </a:r>
          </a:p>
        </p:txBody>
      </p:sp>
      <p:sp>
        <p:nvSpPr>
          <p:cNvPr id="367" name="Google Shape;367;p67"/>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4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68" name="Google Shape;368;p67"/>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rtl="0">
              <a:spcBef>
                <a:spcPts val="0"/>
              </a:spcBef>
              <a:spcAft>
                <a:spcPts val="0"/>
              </a:spcAft>
              <a:buSzPts val="6200"/>
              <a:buNone/>
              <a:defRPr sz="5000"/>
            </a:lvl1pPr>
            <a:lvl2pPr algn="ctr" lvl="1" rtl="0">
              <a:spcBef>
                <a:spcPts val="0"/>
              </a:spcBef>
              <a:spcAft>
                <a:spcPts val="0"/>
              </a:spcAft>
              <a:buSzPts val="6200"/>
              <a:buNone/>
              <a:defRPr sz="6200"/>
            </a:lvl2pPr>
            <a:lvl3pPr algn="ctr" lvl="2" rtl="0">
              <a:spcBef>
                <a:spcPts val="0"/>
              </a:spcBef>
              <a:spcAft>
                <a:spcPts val="0"/>
              </a:spcAft>
              <a:buSzPts val="6200"/>
              <a:buNone/>
              <a:defRPr sz="6200"/>
            </a:lvl3pPr>
            <a:lvl4pPr algn="ctr" lvl="3" rtl="0">
              <a:spcBef>
                <a:spcPts val="0"/>
              </a:spcBef>
              <a:spcAft>
                <a:spcPts val="0"/>
              </a:spcAft>
              <a:buSzPts val="6200"/>
              <a:buNone/>
              <a:defRPr sz="6200"/>
            </a:lvl4pPr>
            <a:lvl5pPr algn="ctr" lvl="4" rtl="0">
              <a:spcBef>
                <a:spcPts val="0"/>
              </a:spcBef>
              <a:spcAft>
                <a:spcPts val="0"/>
              </a:spcAft>
              <a:buSzPts val="6200"/>
              <a:buNone/>
              <a:defRPr sz="6200"/>
            </a:lvl5pPr>
            <a:lvl6pPr algn="ctr" lvl="5" rtl="0">
              <a:spcBef>
                <a:spcPts val="0"/>
              </a:spcBef>
              <a:spcAft>
                <a:spcPts val="0"/>
              </a:spcAft>
              <a:buSzPts val="6200"/>
              <a:buNone/>
              <a:defRPr sz="6200"/>
            </a:lvl6pPr>
            <a:lvl7pPr algn="ctr" lvl="6" rtl="0">
              <a:spcBef>
                <a:spcPts val="0"/>
              </a:spcBef>
              <a:spcAft>
                <a:spcPts val="0"/>
              </a:spcAft>
              <a:buSzPts val="6200"/>
              <a:buNone/>
              <a:defRPr sz="6200"/>
            </a:lvl7pPr>
            <a:lvl8pPr algn="ctr" lvl="7" rtl="0">
              <a:spcBef>
                <a:spcPts val="0"/>
              </a:spcBef>
              <a:spcAft>
                <a:spcPts val="0"/>
              </a:spcAft>
              <a:buSzPts val="6200"/>
              <a:buNone/>
              <a:defRPr sz="6200"/>
            </a:lvl8pPr>
            <a:lvl9pPr algn="ctr" lvl="8" rtl="0">
              <a:spcBef>
                <a:spcPts val="0"/>
              </a:spcBef>
              <a:spcAft>
                <a:spcPts val="0"/>
              </a:spcAft>
              <a:buSzPts val="6200"/>
              <a:buNone/>
              <a:defRPr sz="6200"/>
            </a:lvl9pPr>
          </a:lstStyle>
          <a:p>
            <a:r>
              <a:t>xx%</a:t>
            </a:r>
          </a:p>
        </p:txBody>
      </p:sp>
      <p:sp>
        <p:nvSpPr>
          <p:cNvPr id="369" name="Google Shape;369;p67"/>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400"/>
              <a:buNone/>
              <a:defRPr sz="1400"/>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Tree>
  </p:cSld>
  <p:clrMapOvr>
    <a:masterClrMapping/>
  </p:clrMapOvr>
</p:sldLayout>
</file>

<file path=ppt/slideLayouts/slideLayout6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370" name="Shape 370"/>
        <p:cNvGrpSpPr/>
        <p:nvPr/>
      </p:nvGrpSpPr>
      <p:grpSpPr>
        <a:xfrm>
          <a:off x="0" y="0"/>
          <a:ext cx="0" cy="0"/>
          <a:chOff x="0" y="0"/>
          <a:chExt cx="0" cy="0"/>
        </a:xfrm>
      </p:grpSpPr>
      <p:pic>
        <p:nvPicPr>
          <p:cNvPr id="371" name="Google Shape;371;p68"/>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372" name="Google Shape;372;p6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373" name="Google Shape;373;p68"/>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74" name="Google Shape;374;p68"/>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75" name="Google Shape;375;p68"/>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76" name="Google Shape;376;p68"/>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a:lvl1pPr>
            <a:lvl2pPr algn="ctr" lvl="1" rtl="0">
              <a:lnSpc>
                <a:spcPct val="100000"/>
              </a:lnSpc>
              <a:spcBef>
                <a:spcPts val="0"/>
              </a:spcBef>
              <a:spcAft>
                <a:spcPts val="0"/>
              </a:spcAft>
              <a:buSzPts val="1200"/>
              <a:buNone/>
              <a:defRPr/>
            </a:lvl2pPr>
            <a:lvl3pPr algn="ctr" lvl="2" rtl="0">
              <a:lnSpc>
                <a:spcPct val="100000"/>
              </a:lnSpc>
              <a:spcBef>
                <a:spcPts val="0"/>
              </a:spcBef>
              <a:spcAft>
                <a:spcPts val="0"/>
              </a:spcAft>
              <a:buSzPts val="1200"/>
              <a:buNone/>
              <a:defRPr/>
            </a:lvl3pPr>
            <a:lvl4pPr algn="ctr" lvl="3" rtl="0">
              <a:lnSpc>
                <a:spcPct val="100000"/>
              </a:lnSpc>
              <a:spcBef>
                <a:spcPts val="0"/>
              </a:spcBef>
              <a:spcAft>
                <a:spcPts val="0"/>
              </a:spcAft>
              <a:buSzPts val="1200"/>
              <a:buNone/>
              <a:defRPr/>
            </a:lvl4pPr>
            <a:lvl5pPr algn="ctr" lvl="4" rtl="0">
              <a:lnSpc>
                <a:spcPct val="100000"/>
              </a:lnSpc>
              <a:spcBef>
                <a:spcPts val="0"/>
              </a:spcBef>
              <a:spcAft>
                <a:spcPts val="0"/>
              </a:spcAft>
              <a:buSzPts val="1200"/>
              <a:buNone/>
              <a:defRPr/>
            </a:lvl5pPr>
            <a:lvl6pPr algn="ctr" lvl="5" rtl="0">
              <a:lnSpc>
                <a:spcPct val="100000"/>
              </a:lnSpc>
              <a:spcBef>
                <a:spcPts val="0"/>
              </a:spcBef>
              <a:spcAft>
                <a:spcPts val="0"/>
              </a:spcAft>
              <a:buSzPts val="1200"/>
              <a:buNone/>
              <a:defRPr/>
            </a:lvl6pPr>
            <a:lvl7pPr algn="ctr" lvl="6" rtl="0">
              <a:lnSpc>
                <a:spcPct val="100000"/>
              </a:lnSpc>
              <a:spcBef>
                <a:spcPts val="0"/>
              </a:spcBef>
              <a:spcAft>
                <a:spcPts val="0"/>
              </a:spcAft>
              <a:buSzPts val="1200"/>
              <a:buNone/>
              <a:defRPr/>
            </a:lvl7pPr>
            <a:lvl8pPr algn="ctr" lvl="7" rtl="0">
              <a:lnSpc>
                <a:spcPct val="100000"/>
              </a:lnSpc>
              <a:spcBef>
                <a:spcPts val="0"/>
              </a:spcBef>
              <a:spcAft>
                <a:spcPts val="0"/>
              </a:spcAft>
              <a:buSzPts val="1200"/>
              <a:buNone/>
              <a:defRPr/>
            </a:lvl8pPr>
            <a:lvl9pPr algn="ctr" lvl="8" rtl="0">
              <a:lnSpc>
                <a:spcPct val="100000"/>
              </a:lnSpc>
              <a:spcBef>
                <a:spcPts val="0"/>
              </a:spcBef>
              <a:spcAft>
                <a:spcPts val="0"/>
              </a:spcAft>
              <a:buSzPts val="1200"/>
              <a:buNone/>
              <a:defRPr/>
            </a:lvl9pPr>
          </a:lstStyle>
          <a:p/>
        </p:txBody>
      </p:sp>
      <p:sp>
        <p:nvSpPr>
          <p:cNvPr id="377" name="Google Shape;377;p68"/>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378" name="Google Shape;378;p68"/>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379" name="Shape 379"/>
        <p:cNvGrpSpPr/>
        <p:nvPr/>
      </p:nvGrpSpPr>
      <p:grpSpPr>
        <a:xfrm>
          <a:off x="0" y="0"/>
          <a:ext cx="0" cy="0"/>
          <a:chOff x="0" y="0"/>
          <a:chExt cx="0" cy="0"/>
        </a:xfrm>
      </p:grpSpPr>
      <p:sp>
        <p:nvSpPr>
          <p:cNvPr id="380" name="Google Shape;380;p6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381" name="Shape 381"/>
        <p:cNvGrpSpPr/>
        <p:nvPr/>
      </p:nvGrpSpPr>
      <p:grpSpPr>
        <a:xfrm>
          <a:off x="0" y="0"/>
          <a:ext cx="0" cy="0"/>
          <a:chOff x="0" y="0"/>
          <a:chExt cx="0" cy="0"/>
        </a:xfrm>
      </p:grpSpPr>
      <p:pic>
        <p:nvPicPr>
          <p:cNvPr id="382" name="Google Shape;382;p70"/>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383" name="Google Shape;383;p70"/>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384" name="Google Shape;384;p7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385" name="Shape 385"/>
        <p:cNvGrpSpPr/>
        <p:nvPr/>
      </p:nvGrpSpPr>
      <p:grpSpPr>
        <a:xfrm>
          <a:off x="0" y="0"/>
          <a:ext cx="0" cy="0"/>
          <a:chOff x="0" y="0"/>
          <a:chExt cx="0" cy="0"/>
        </a:xfrm>
      </p:grpSpPr>
      <p:pic>
        <p:nvPicPr>
          <p:cNvPr id="386" name="Google Shape;386;p71"/>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387" name="Google Shape;387;p7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388" name="Shape 388"/>
        <p:cNvGrpSpPr/>
        <p:nvPr/>
      </p:nvGrpSpPr>
      <p:grpSpPr>
        <a:xfrm>
          <a:off x="0" y="0"/>
          <a:ext cx="0" cy="0"/>
          <a:chOff x="0" y="0"/>
          <a:chExt cx="0" cy="0"/>
        </a:xfrm>
      </p:grpSpPr>
      <p:pic>
        <p:nvPicPr>
          <p:cNvPr id="389" name="Google Shape;389;p72"/>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390" name="Google Shape;390;p72"/>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391" name="Google Shape;391;p72"/>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rtl="0">
              <a:spcBef>
                <a:spcPts val="0"/>
              </a:spcBef>
              <a:spcAft>
                <a:spcPts val="0"/>
              </a:spcAft>
              <a:buSzPts val="5200"/>
              <a:buNone/>
              <a:defRPr sz="7000"/>
            </a:lvl1pPr>
            <a:lvl2pPr algn="ctr" lvl="1" rtl="0">
              <a:spcBef>
                <a:spcPts val="0"/>
              </a:spcBef>
              <a:spcAft>
                <a:spcPts val="0"/>
              </a:spcAft>
              <a:buSzPts val="5200"/>
              <a:buNone/>
              <a:defRPr sz="5200"/>
            </a:lvl2pPr>
            <a:lvl3pPr algn="ctr" lvl="2" rtl="0">
              <a:spcBef>
                <a:spcPts val="0"/>
              </a:spcBef>
              <a:spcAft>
                <a:spcPts val="0"/>
              </a:spcAft>
              <a:buSzPts val="5200"/>
              <a:buNone/>
              <a:defRPr sz="5200"/>
            </a:lvl3pPr>
            <a:lvl4pPr algn="ctr" lvl="3" rtl="0">
              <a:spcBef>
                <a:spcPts val="0"/>
              </a:spcBef>
              <a:spcAft>
                <a:spcPts val="0"/>
              </a:spcAft>
              <a:buSzPts val="5200"/>
              <a:buNone/>
              <a:defRPr sz="5200"/>
            </a:lvl4pPr>
            <a:lvl5pPr algn="ctr" lvl="4" rtl="0">
              <a:spcBef>
                <a:spcPts val="0"/>
              </a:spcBef>
              <a:spcAft>
                <a:spcPts val="0"/>
              </a:spcAft>
              <a:buSzPts val="5200"/>
              <a:buNone/>
              <a:defRPr sz="5200"/>
            </a:lvl5pPr>
            <a:lvl6pPr algn="ctr" lvl="5" rtl="0">
              <a:spcBef>
                <a:spcPts val="0"/>
              </a:spcBef>
              <a:spcAft>
                <a:spcPts val="0"/>
              </a:spcAft>
              <a:buSzPts val="5200"/>
              <a:buNone/>
              <a:defRPr sz="5200"/>
            </a:lvl6pPr>
            <a:lvl7pPr algn="ctr" lvl="6" rtl="0">
              <a:spcBef>
                <a:spcPts val="0"/>
              </a:spcBef>
              <a:spcAft>
                <a:spcPts val="0"/>
              </a:spcAft>
              <a:buSzPts val="5200"/>
              <a:buNone/>
              <a:defRPr sz="5200"/>
            </a:lvl7pPr>
            <a:lvl8pPr algn="ctr" lvl="7" rtl="0">
              <a:spcBef>
                <a:spcPts val="0"/>
              </a:spcBef>
              <a:spcAft>
                <a:spcPts val="0"/>
              </a:spcAft>
              <a:buSzPts val="5200"/>
              <a:buNone/>
              <a:defRPr sz="5200"/>
            </a:lvl8pPr>
            <a:lvl9pPr algn="ctr" lvl="8" rtl="0">
              <a:spcBef>
                <a:spcPts val="0"/>
              </a:spcBef>
              <a:spcAft>
                <a:spcPts val="0"/>
              </a:spcAft>
              <a:buSzPts val="5200"/>
              <a:buNone/>
              <a:defRPr sz="5200"/>
            </a:lvl9pPr>
          </a:lstStyle>
          <a:p/>
        </p:txBody>
      </p:sp>
      <p:sp>
        <p:nvSpPr>
          <p:cNvPr id="392" name="Google Shape;392;p72"/>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rtl="0">
              <a:lnSpc>
                <a:spcPct val="100000"/>
              </a:lnSpc>
              <a:spcBef>
                <a:spcPts val="0"/>
              </a:spcBef>
              <a:spcAft>
                <a:spcPts val="0"/>
              </a:spcAft>
              <a:buSzPts val="1200"/>
              <a:buNone/>
              <a:defRPr sz="1400"/>
            </a:lvl1pPr>
            <a:lvl2pPr algn="ctr" lvl="1" rtl="0">
              <a:lnSpc>
                <a:spcPct val="100000"/>
              </a:lnSpc>
              <a:spcBef>
                <a:spcPts val="0"/>
              </a:spcBef>
              <a:spcAft>
                <a:spcPts val="0"/>
              </a:spcAft>
              <a:buSzPts val="1800"/>
              <a:buNone/>
              <a:defRPr sz="1800"/>
            </a:lvl2pPr>
            <a:lvl3pPr algn="ctr" lvl="2" rtl="0">
              <a:lnSpc>
                <a:spcPct val="100000"/>
              </a:lnSpc>
              <a:spcBef>
                <a:spcPts val="0"/>
              </a:spcBef>
              <a:spcAft>
                <a:spcPts val="0"/>
              </a:spcAft>
              <a:buSzPts val="1800"/>
              <a:buNone/>
              <a:defRPr sz="1800"/>
            </a:lvl3pPr>
            <a:lvl4pPr algn="ctr" lvl="3" rtl="0">
              <a:lnSpc>
                <a:spcPct val="100000"/>
              </a:lnSpc>
              <a:spcBef>
                <a:spcPts val="0"/>
              </a:spcBef>
              <a:spcAft>
                <a:spcPts val="0"/>
              </a:spcAft>
              <a:buSzPts val="1800"/>
              <a:buNone/>
              <a:defRPr sz="1800"/>
            </a:lvl4pPr>
            <a:lvl5pPr algn="ctr" lvl="4" rtl="0">
              <a:lnSpc>
                <a:spcPct val="100000"/>
              </a:lnSpc>
              <a:spcBef>
                <a:spcPts val="0"/>
              </a:spcBef>
              <a:spcAft>
                <a:spcPts val="0"/>
              </a:spcAft>
              <a:buSzPts val="1800"/>
              <a:buNone/>
              <a:defRPr sz="1800"/>
            </a:lvl5pPr>
            <a:lvl6pPr algn="ctr" lvl="5" rtl="0">
              <a:lnSpc>
                <a:spcPct val="100000"/>
              </a:lnSpc>
              <a:spcBef>
                <a:spcPts val="0"/>
              </a:spcBef>
              <a:spcAft>
                <a:spcPts val="0"/>
              </a:spcAft>
              <a:buSzPts val="1800"/>
              <a:buNone/>
              <a:defRPr sz="1800"/>
            </a:lvl6pPr>
            <a:lvl7pPr algn="ctr" lvl="6" rtl="0">
              <a:lnSpc>
                <a:spcPct val="100000"/>
              </a:lnSpc>
              <a:spcBef>
                <a:spcPts val="0"/>
              </a:spcBef>
              <a:spcAft>
                <a:spcPts val="0"/>
              </a:spcAft>
              <a:buSzPts val="1800"/>
              <a:buNone/>
              <a:defRPr sz="1800"/>
            </a:lvl7pPr>
            <a:lvl8pPr algn="ctr" lvl="7" rtl="0">
              <a:lnSpc>
                <a:spcPct val="100000"/>
              </a:lnSpc>
              <a:spcBef>
                <a:spcPts val="0"/>
              </a:spcBef>
              <a:spcAft>
                <a:spcPts val="0"/>
              </a:spcAft>
              <a:buSzPts val="1800"/>
              <a:buNone/>
              <a:defRPr sz="1800"/>
            </a:lvl8pPr>
            <a:lvl9pPr algn="ctr" lvl="8" rtl="0">
              <a:lnSpc>
                <a:spcPct val="100000"/>
              </a:lnSpc>
              <a:spcBef>
                <a:spcPts val="0"/>
              </a:spcBef>
              <a:spcAft>
                <a:spcPts val="0"/>
              </a:spcAft>
              <a:buSzPts val="1800"/>
              <a:buNone/>
              <a:defRPr sz="1800"/>
            </a:lvl9pPr>
          </a:lstStyle>
          <a:p/>
        </p:txBody>
      </p:sp>
      <p:sp>
        <p:nvSpPr>
          <p:cNvPr id="393" name="Google Shape;393;p72"/>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7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394" name="Shape 394"/>
        <p:cNvGrpSpPr/>
        <p:nvPr/>
      </p:nvGrpSpPr>
      <p:grpSpPr>
        <a:xfrm>
          <a:off x="0" y="0"/>
          <a:ext cx="0" cy="0"/>
          <a:chOff x="0" y="0"/>
          <a:chExt cx="0" cy="0"/>
        </a:xfrm>
      </p:grpSpPr>
      <p:pic>
        <p:nvPicPr>
          <p:cNvPr id="395" name="Google Shape;395;p73"/>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396" name="Google Shape;396;p73"/>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7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397" name="Shape 397"/>
        <p:cNvGrpSpPr/>
        <p:nvPr/>
      </p:nvGrpSpPr>
      <p:grpSpPr>
        <a:xfrm>
          <a:off x="0" y="0"/>
          <a:ext cx="0" cy="0"/>
          <a:chOff x="0" y="0"/>
          <a:chExt cx="0" cy="0"/>
        </a:xfrm>
      </p:grpSpPr>
      <p:pic>
        <p:nvPicPr>
          <p:cNvPr id="398" name="Google Shape;398;p74"/>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399" name="Google Shape;399;p74"/>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1.xml"/><Relationship Id="rId22" Type="http://schemas.openxmlformats.org/officeDocument/2006/relationships/slideLayout" Target="../slideLayouts/slideLayout63.xml"/><Relationship Id="rId21" Type="http://schemas.openxmlformats.org/officeDocument/2006/relationships/slideLayout" Target="../slideLayouts/slideLayout62.xml"/><Relationship Id="rId24" Type="http://schemas.openxmlformats.org/officeDocument/2006/relationships/slideLayout" Target="../slideLayouts/slideLayout65.xml"/><Relationship Id="rId23" Type="http://schemas.openxmlformats.org/officeDocument/2006/relationships/slideLayout" Target="../slideLayouts/slideLayout64.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26" Type="http://schemas.openxmlformats.org/officeDocument/2006/relationships/slideLayout" Target="../slideLayouts/slideLayout67.xml"/><Relationship Id="rId25" Type="http://schemas.openxmlformats.org/officeDocument/2006/relationships/slideLayout" Target="../slideLayouts/slideLayout66.xml"/><Relationship Id="rId28" Type="http://schemas.openxmlformats.org/officeDocument/2006/relationships/slideLayout" Target="../slideLayouts/slideLayout69.xml"/><Relationship Id="rId27" Type="http://schemas.openxmlformats.org/officeDocument/2006/relationships/slideLayout" Target="../slideLayouts/slideLayout68.xml"/><Relationship Id="rId5" Type="http://schemas.openxmlformats.org/officeDocument/2006/relationships/slideLayout" Target="../slideLayouts/slideLayout46.xml"/><Relationship Id="rId6" Type="http://schemas.openxmlformats.org/officeDocument/2006/relationships/slideLayout" Target="../slideLayouts/slideLayout47.xml"/><Relationship Id="rId29" Type="http://schemas.openxmlformats.org/officeDocument/2006/relationships/slideLayout" Target="../slideLayouts/slideLayout70.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1" Type="http://schemas.openxmlformats.org/officeDocument/2006/relationships/theme" Target="../theme/theme3.xml"/><Relationship Id="rId30" Type="http://schemas.openxmlformats.org/officeDocument/2006/relationships/slideLayout" Target="../slideLayouts/slideLayout71.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9" Type="http://schemas.openxmlformats.org/officeDocument/2006/relationships/slideLayout" Target="../slideLayouts/slideLayout60.xml"/><Relationship Id="rId18"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52" name="Google Shape;52;p13"/>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225" name="Shape 225"/>
        <p:cNvGrpSpPr/>
        <p:nvPr/>
      </p:nvGrpSpPr>
      <p:grpSpPr>
        <a:xfrm>
          <a:off x="0" y="0"/>
          <a:ext cx="0" cy="0"/>
          <a:chOff x="0" y="0"/>
          <a:chExt cx="0" cy="0"/>
        </a:xfrm>
      </p:grpSpPr>
      <p:sp>
        <p:nvSpPr>
          <p:cNvPr id="226" name="Google Shape;226;p44"/>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227" name="Google Shape;227;p44"/>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rtl="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11.jpg"/><Relationship Id="rId5" Type="http://schemas.openxmlformats.org/officeDocument/2006/relationships/image" Target="../media/image24.jpg"/><Relationship Id="rId6" Type="http://schemas.openxmlformats.org/officeDocument/2006/relationships/image" Target="../media/image2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7.jpg"/><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arget="../slideLayouts/slideLayout13.xml" Type="http://schemas.openxmlformats.org/officeDocument/2006/relationships/slideLayout"/><Relationship Id="rId2" Target="../notesSlides/notesSlide18.xml" Type="http://schemas.openxmlformats.org/officeDocument/2006/relationships/notesSlide"/><Relationship Id="rId3" Target="../media/image51.jpeg" Type="http://schemas.openxmlformats.org/officeDocument/2006/relationships/image"/></Relationships>
</file>

<file path=ppt/slides/_rels/slide19.xml.rels><?xml version="1.0" encoding="UTF-8" standalone="yes" ?><Relationships xmlns="http://schemas.openxmlformats.org/package/2006/relationships"><Relationship Id="rId1" Target="../slideLayouts/slideLayout13.xml" Type="http://schemas.openxmlformats.org/officeDocument/2006/relationships/slideLayout"/><Relationship Id="rId2" Target="../notesSlides/notesSlide19.xml" Type="http://schemas.openxmlformats.org/officeDocument/2006/relationships/notesSlide"/><Relationship Id="rId3" Target="../media/image41.jpeg" Type="http://schemas.openxmlformats.org/officeDocument/2006/relationships/image"/></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arget="../slideLayouts/slideLayout13.xml" Type="http://schemas.openxmlformats.org/officeDocument/2006/relationships/slideLayout"/><Relationship Id="rId2" Target="../notesSlides/notesSlide22.xml" Type="http://schemas.openxmlformats.org/officeDocument/2006/relationships/notesSlide"/><Relationship Id="rId3" Target="../media/image51.jpeg" Type="http://schemas.openxmlformats.org/officeDocument/2006/relationships/image"/><Relationship Id="rId4" Target="../media/image41.jpeg" Type="http://schemas.openxmlformats.org/officeDocument/2006/relationships/image"/></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25.xml" Type="http://schemas.openxmlformats.org/officeDocument/2006/relationships/notesSlide"/><Relationship Id="rId3" Target="../media/image39.jpg" Type="http://schemas.openxmlformats.org/officeDocument/2006/relationships/image"/><Relationship Id="rId4" Target="../media/image28.jpeg" Type="http://schemas.openxmlformats.org/officeDocument/2006/relationships/image"/><Relationship Id="rId5" Target="../media/image19.jpeg" Type="http://schemas.openxmlformats.org/officeDocument/2006/relationships/image"/><Relationship Id="rId6" Target="../media/image20.jpeg" Type="http://schemas.openxmlformats.org/officeDocument/2006/relationships/image"/></Relationships>
</file>

<file path=ppt/slides/_rels/slide26.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26.xml" Type="http://schemas.openxmlformats.org/officeDocument/2006/relationships/notesSlide"/><Relationship Id="rId3" Target="../media/image45.jpeg" Type="http://schemas.openxmlformats.org/officeDocument/2006/relationships/image"/><Relationship Id="rId4" Target="../media/image21.jpeg" Type="http://schemas.openxmlformats.org/officeDocument/2006/relationships/image"/></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arget="../slideLayouts/slideLayout51.xml" Type="http://schemas.openxmlformats.org/officeDocument/2006/relationships/slideLayout"/><Relationship Id="rId2" Target="../notesSlides/notesSlide29.xml" Type="http://schemas.openxmlformats.org/officeDocument/2006/relationships/notesSlide"/><Relationship Id="rId3" Target="../media/image36.jpeg" Type="http://schemas.openxmlformats.org/officeDocument/2006/relationships/image"/></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0.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arget="../slideLayouts/slideLayout51.xml" Type="http://schemas.openxmlformats.org/officeDocument/2006/relationships/slideLayout"/><Relationship Id="rId2" Target="../notesSlides/notesSlide31.xml" Type="http://schemas.openxmlformats.org/officeDocument/2006/relationships/notesSlide"/><Relationship Id="rId3" Target="../media/image43.jpeg" Type="http://schemas.openxmlformats.org/officeDocument/2006/relationships/image"/></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arget="../slideLayouts/slideLayout46.xml" Type="http://schemas.openxmlformats.org/officeDocument/2006/relationships/slideLayout"/><Relationship Id="rId2" Target="../notesSlides/notesSlide36.xml" Type="http://schemas.openxmlformats.org/officeDocument/2006/relationships/notesSlide"/><Relationship Id="rId3" Target="../media/image31.jpeg" Type="http://schemas.openxmlformats.org/officeDocument/2006/relationships/image"/><Relationship Id="rId4" Target="../media/image29.jpeg" Type="http://schemas.openxmlformats.org/officeDocument/2006/relationships/image"/></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15.jpg"/><Relationship Id="rId4" Type="http://schemas.openxmlformats.org/officeDocument/2006/relationships/image" Target="../media/image11.jpg"/><Relationship Id="rId5" Type="http://schemas.openxmlformats.org/officeDocument/2006/relationships/image" Target="../media/image24.jpg"/><Relationship Id="rId6" Type="http://schemas.openxmlformats.org/officeDocument/2006/relationships/image" Target="../media/image2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3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comments" Target="../comments/commen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 Id="rId3" Type="http://schemas.openxmlformats.org/officeDocument/2006/relationships/image" Target="../media/image38.jpg"/><Relationship Id="rId4" Type="http://schemas.openxmlformats.org/officeDocument/2006/relationships/image" Target="../media/image32.jpg"/><Relationship Id="rId5" Type="http://schemas.openxmlformats.org/officeDocument/2006/relationships/image" Target="../media/image34.jpg"/><Relationship Id="rId6" Type="http://schemas.openxmlformats.org/officeDocument/2006/relationships/image" Target="../media/image33.jpg"/><Relationship Id="rId7" Type="http://schemas.openxmlformats.org/officeDocument/2006/relationships/image" Target="../media/image4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3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3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9.xml"/><Relationship Id="rId3" Type="http://schemas.openxmlformats.org/officeDocument/2006/relationships/comments" Target="../comments/comment2.xml"/><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0.xml"/><Relationship Id="rId3" Type="http://schemas.openxmlformats.org/officeDocument/2006/relationships/comments" Target="../comments/comment3.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54.xml" Type="http://schemas.openxmlformats.org/officeDocument/2006/relationships/notesSlide"/><Relationship Id="rId3" Target="../comments/comment4.xml" Type="http://schemas.openxmlformats.org/officeDocument/2006/relationships/comments"/><Relationship Id="rId4" Target="../media/image48.jpeg" Type="http://schemas.openxmlformats.org/officeDocument/2006/relationships/image"/><Relationship Id="rId5" Target="../media/image8.png" Type="http://schemas.openxmlformats.org/officeDocument/2006/relationships/image"/></Relationships>
</file>

<file path=ppt/slides/_rels/slide55.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55.xml" Type="http://schemas.openxmlformats.org/officeDocument/2006/relationships/notesSlide"/><Relationship Id="rId3" Target="../media/image47.jpeg" Type="http://schemas.openxmlformats.org/officeDocument/2006/relationships/image"/></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6.xml"/><Relationship Id="rId3" Type="http://schemas.openxmlformats.org/officeDocument/2006/relationships/image" Target="../media/image8.png"/></Relationships>
</file>

<file path=ppt/slides/_rels/slide57.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57.xml" Type="http://schemas.openxmlformats.org/officeDocument/2006/relationships/notesSlide"/><Relationship Id="rId3" Target="../comments/comment5.xml" Type="http://schemas.openxmlformats.org/officeDocument/2006/relationships/comments"/><Relationship Id="rId4" Target="../media/image49.jpeg" Type="http://schemas.openxmlformats.org/officeDocument/2006/relationships/image"/></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8.xml"/><Relationship Id="rId3" Type="http://schemas.openxmlformats.org/officeDocument/2006/relationships/comments" Target="../comments/commen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60.xml"/><Relationship Id="rId3" Type="http://schemas.openxmlformats.org/officeDocument/2006/relationships/image" Target="../media/image5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 Id="rId3" Type="http://schemas.openxmlformats.org/officeDocument/2006/relationships/comments" Target="../comments/commen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comments" Target="../comments/commen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4.xml"/><Relationship Id="rId3" Type="http://schemas.openxmlformats.org/officeDocument/2006/relationships/comments" Target="../comments/commen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68.xml" Type="http://schemas.openxmlformats.org/officeDocument/2006/relationships/notesSlide"/><Relationship Id="rId3" Target="../media/image46.jpeg" Type="http://schemas.openxmlformats.org/officeDocument/2006/relationships/image"/></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75"/>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a:t>
            </a:r>
            <a:r>
              <a:rPr b="1" lang="en"/>
              <a:t>NOTED</a:t>
            </a:r>
            <a:endParaRPr b="1"/>
          </a:p>
        </p:txBody>
      </p:sp>
      <p:cxnSp>
        <p:nvCxnSpPr>
          <p:cNvPr id="405" name="Google Shape;405;p7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406" name="Google Shape;406;p75"/>
          <p:cNvSpPr txBox="1"/>
          <p:nvPr/>
        </p:nvSpPr>
        <p:spPr>
          <a:xfrm>
            <a:off x="791300" y="3403700"/>
            <a:ext cx="5170200" cy="3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15110E"/>
                </a:solidFill>
                <a:latin typeface="Albert Sans"/>
                <a:ea typeface="Albert Sans"/>
                <a:cs typeface="Albert Sans"/>
                <a:sym typeface="Albert Sans"/>
              </a:rPr>
              <a:t>where story meets soundtrack</a:t>
            </a:r>
            <a:endParaRPr sz="1900">
              <a:solidFill>
                <a:srgbClr val="15110E"/>
              </a:solidFill>
              <a:latin typeface="Albert Sans"/>
              <a:ea typeface="Albert Sans"/>
              <a:cs typeface="Albert Sans"/>
              <a:sym typeface="Albert Sans"/>
            </a:endParaRPr>
          </a:p>
          <a:p>
            <a:pPr indent="0" lvl="0" marL="0" rtl="0" algn="r">
              <a:spcBef>
                <a:spcPts val="0"/>
              </a:spcBef>
              <a:spcAft>
                <a:spcPts val="0"/>
              </a:spcAft>
              <a:buNone/>
            </a:pPr>
            <a:r>
              <a:t/>
            </a:r>
            <a:endParaRPr sz="1000">
              <a:solidFill>
                <a:srgbClr val="15110E"/>
              </a:solidFill>
              <a:latin typeface="Albert Sans"/>
              <a:ea typeface="Albert Sans"/>
              <a:cs typeface="Albert Sans"/>
              <a:sym typeface="Albert Sans"/>
            </a:endParaRPr>
          </a:p>
        </p:txBody>
      </p:sp>
      <p:pic>
        <p:nvPicPr>
          <p:cNvPr id="407" name="Google Shape;407;p75"/>
          <p:cNvPicPr preferRelativeResize="0"/>
          <p:nvPr/>
        </p:nvPicPr>
        <p:blipFill>
          <a:blip r:embed="rId3">
            <a:alphaModFix/>
          </a:blip>
          <a:stretch>
            <a:fillRect/>
          </a:stretch>
        </p:blipFill>
        <p:spPr>
          <a:xfrm>
            <a:off x="240750" y="1228000"/>
            <a:ext cx="3776750" cy="26378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7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a:t>
            </a:r>
            <a:endParaRPr/>
          </a:p>
        </p:txBody>
      </p:sp>
      <p:sp>
        <p:nvSpPr>
          <p:cNvPr id="413" name="Google Shape;413;p7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414" name="Google Shape;414;p7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418" name="Shape 418"/>
        <p:cNvGrpSpPr/>
        <p:nvPr/>
      </p:nvGrpSpPr>
      <p:grpSpPr>
        <a:xfrm>
          <a:off x="0" y="0"/>
          <a:ext cx="0" cy="0"/>
          <a:chOff x="0" y="0"/>
          <a:chExt cx="0" cy="0"/>
        </a:xfrm>
      </p:grpSpPr>
      <p:sp>
        <p:nvSpPr>
          <p:cNvPr id="419" name="Google Shape;419;p77"/>
          <p:cNvSpPr txBox="1"/>
          <p:nvPr>
            <p:ph idx="1" type="subTitle"/>
          </p:nvPr>
        </p:nvSpPr>
        <p:spPr>
          <a:xfrm>
            <a:off x="308450" y="372513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product design</a:t>
            </a:r>
            <a:endParaRPr/>
          </a:p>
        </p:txBody>
      </p:sp>
      <p:sp>
        <p:nvSpPr>
          <p:cNvPr id="420" name="Google Shape;420;p77"/>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the team</a:t>
            </a:r>
            <a:endParaRPr/>
          </a:p>
        </p:txBody>
      </p:sp>
      <p:sp>
        <p:nvSpPr>
          <p:cNvPr id="421" name="Google Shape;421;p77"/>
          <p:cNvSpPr txBox="1"/>
          <p:nvPr>
            <p:ph idx="2" type="subTitle"/>
          </p:nvPr>
        </p:nvSpPr>
        <p:spPr>
          <a:xfrm>
            <a:off x="308450" y="334413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Alyssa</a:t>
            </a:r>
            <a:endParaRPr/>
          </a:p>
        </p:txBody>
      </p:sp>
      <p:pic>
        <p:nvPicPr>
          <p:cNvPr id="422" name="Google Shape;422;p77"/>
          <p:cNvPicPr preferRelativeResize="0"/>
          <p:nvPr/>
        </p:nvPicPr>
        <p:blipFill rotWithShape="1">
          <a:blip r:embed="rId3">
            <a:alphaModFix/>
          </a:blip>
          <a:srcRect b="55" t="45"/>
          <a:stretch/>
        </p:blipFill>
        <p:spPr>
          <a:xfrm>
            <a:off x="2820938" y="1789338"/>
            <a:ext cx="1370400" cy="1371600"/>
          </a:xfrm>
          <a:prstGeom prst="ellipse">
            <a:avLst/>
          </a:prstGeom>
          <a:noFill/>
          <a:ln>
            <a:noFill/>
          </a:ln>
        </p:spPr>
      </p:pic>
      <p:pic>
        <p:nvPicPr>
          <p:cNvPr id="423" name="Google Shape;423;p77"/>
          <p:cNvPicPr preferRelativeResize="0"/>
          <p:nvPr/>
        </p:nvPicPr>
        <p:blipFill rotWithShape="1">
          <a:blip r:embed="rId4">
            <a:alphaModFix/>
          </a:blip>
          <a:srcRect b="89" l="180" r="180" t="85"/>
          <a:stretch/>
        </p:blipFill>
        <p:spPr>
          <a:xfrm>
            <a:off x="688550" y="1789333"/>
            <a:ext cx="1371600" cy="1383300"/>
          </a:xfrm>
          <a:prstGeom prst="ellipse">
            <a:avLst/>
          </a:prstGeom>
          <a:noFill/>
          <a:ln>
            <a:noFill/>
          </a:ln>
        </p:spPr>
      </p:pic>
      <p:pic>
        <p:nvPicPr>
          <p:cNvPr id="424" name="Google Shape;424;p77"/>
          <p:cNvPicPr preferRelativeResize="0"/>
          <p:nvPr/>
        </p:nvPicPr>
        <p:blipFill rotWithShape="1">
          <a:blip r:embed="rId5">
            <a:alphaModFix/>
          </a:blip>
          <a:srcRect l="37" r="37"/>
          <a:stretch/>
        </p:blipFill>
        <p:spPr>
          <a:xfrm>
            <a:off x="4890650" y="1789338"/>
            <a:ext cx="1371600" cy="1371600"/>
          </a:xfrm>
          <a:prstGeom prst="ellipse">
            <a:avLst/>
          </a:prstGeom>
          <a:noFill/>
          <a:ln>
            <a:noFill/>
          </a:ln>
        </p:spPr>
      </p:pic>
      <p:pic>
        <p:nvPicPr>
          <p:cNvPr id="425" name="Google Shape;425;p77"/>
          <p:cNvPicPr preferRelativeResize="0"/>
          <p:nvPr/>
        </p:nvPicPr>
        <p:blipFill rotWithShape="1">
          <a:blip r:embed="rId6">
            <a:alphaModFix/>
          </a:blip>
          <a:srcRect b="47" l="8" r="45" t="51"/>
          <a:stretch/>
        </p:blipFill>
        <p:spPr>
          <a:xfrm>
            <a:off x="7084550" y="1789325"/>
            <a:ext cx="1370400" cy="1371600"/>
          </a:xfrm>
          <a:prstGeom prst="ellipse">
            <a:avLst/>
          </a:prstGeom>
          <a:noFill/>
          <a:ln>
            <a:noFill/>
          </a:ln>
        </p:spPr>
      </p:pic>
      <p:sp>
        <p:nvSpPr>
          <p:cNvPr id="426" name="Google Shape;426;p77"/>
          <p:cNvSpPr txBox="1"/>
          <p:nvPr>
            <p:ph idx="1" type="subTitle"/>
          </p:nvPr>
        </p:nvSpPr>
        <p:spPr>
          <a:xfrm>
            <a:off x="24402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computer science</a:t>
            </a:r>
            <a:endParaRPr/>
          </a:p>
        </p:txBody>
      </p:sp>
      <p:sp>
        <p:nvSpPr>
          <p:cNvPr id="427" name="Google Shape;427;p77"/>
          <p:cNvSpPr txBox="1"/>
          <p:nvPr>
            <p:ph idx="2" type="subTitle"/>
          </p:nvPr>
        </p:nvSpPr>
        <p:spPr>
          <a:xfrm>
            <a:off x="24402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Kabir</a:t>
            </a:r>
            <a:endParaRPr/>
          </a:p>
        </p:txBody>
      </p:sp>
      <p:sp>
        <p:nvSpPr>
          <p:cNvPr id="428" name="Google Shape;428;p77"/>
          <p:cNvSpPr txBox="1"/>
          <p:nvPr>
            <p:ph idx="1" type="subTitle"/>
          </p:nvPr>
        </p:nvSpPr>
        <p:spPr>
          <a:xfrm>
            <a:off x="4572038"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music</a:t>
            </a:r>
            <a:endParaRPr/>
          </a:p>
        </p:txBody>
      </p:sp>
      <p:sp>
        <p:nvSpPr>
          <p:cNvPr id="429" name="Google Shape;429;p77"/>
          <p:cNvSpPr txBox="1"/>
          <p:nvPr>
            <p:ph idx="2" type="subTitle"/>
          </p:nvPr>
        </p:nvSpPr>
        <p:spPr>
          <a:xfrm>
            <a:off x="4572038"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Caleb</a:t>
            </a:r>
            <a:endParaRPr/>
          </a:p>
        </p:txBody>
      </p:sp>
      <p:sp>
        <p:nvSpPr>
          <p:cNvPr id="430" name="Google Shape;430;p77"/>
          <p:cNvSpPr txBox="1"/>
          <p:nvPr>
            <p:ph idx="1" type="subTitle"/>
          </p:nvPr>
        </p:nvSpPr>
        <p:spPr>
          <a:xfrm>
            <a:off x="67038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psychology</a:t>
            </a:r>
            <a:endParaRPr/>
          </a:p>
        </p:txBody>
      </p:sp>
      <p:sp>
        <p:nvSpPr>
          <p:cNvPr id="431" name="Google Shape;431;p77"/>
          <p:cNvSpPr txBox="1"/>
          <p:nvPr>
            <p:ph idx="2" type="subTitle"/>
          </p:nvPr>
        </p:nvSpPr>
        <p:spPr>
          <a:xfrm>
            <a:off x="67038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Jasmine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78"/>
          <p:cNvPicPr preferRelativeResize="0"/>
          <p:nvPr/>
        </p:nvPicPr>
        <p:blipFill>
          <a:blip r:embed="rId3">
            <a:alphaModFix/>
          </a:blip>
          <a:stretch>
            <a:fillRect/>
          </a:stretch>
        </p:blipFill>
        <p:spPr>
          <a:xfrm>
            <a:off x="1736025" y="729875"/>
            <a:ext cx="4632850" cy="3235749"/>
          </a:xfrm>
          <a:prstGeom prst="rect">
            <a:avLst/>
          </a:prstGeom>
          <a:noFill/>
          <a:ln>
            <a:noFill/>
          </a:ln>
        </p:spPr>
      </p:pic>
      <p:sp>
        <p:nvSpPr>
          <p:cNvPr id="437" name="Google Shape;437;p78"/>
          <p:cNvSpPr txBox="1"/>
          <p:nvPr>
            <p:ph idx="4294967295" type="subTitle"/>
          </p:nvPr>
        </p:nvSpPr>
        <p:spPr>
          <a:xfrm>
            <a:off x="1256100" y="3577425"/>
            <a:ext cx="6631800" cy="38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where story </a:t>
            </a:r>
            <a:r>
              <a:rPr lang="en" sz="3000"/>
              <a:t>meets </a:t>
            </a:r>
            <a:r>
              <a:rPr lang="en" sz="3000"/>
              <a:t>soundtrack</a:t>
            </a:r>
            <a:endParaRPr sz="3000"/>
          </a:p>
          <a:p>
            <a:pPr indent="0" lvl="0" marL="0" rtl="0" algn="l">
              <a:spcBef>
                <a:spcPts val="0"/>
              </a:spcBef>
              <a:spcAft>
                <a:spcPts val="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79"/>
          <p:cNvSpPr txBox="1"/>
          <p:nvPr>
            <p:ph idx="1" type="subTitle"/>
          </p:nvPr>
        </p:nvSpPr>
        <p:spPr>
          <a:xfrm>
            <a:off x="715100" y="1055900"/>
            <a:ext cx="5930100" cy="15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Even diligent photo takers and journalers do </a:t>
            </a:r>
            <a:r>
              <a:rPr lang="en" sz="2200"/>
              <a:t>not always look back on what they have generated</a:t>
            </a:r>
            <a:r>
              <a:rPr lang="en" sz="2200"/>
              <a:t>, </a:t>
            </a:r>
            <a:r>
              <a:rPr b="1" lang="en" sz="2200"/>
              <a:t>missing out on the opportunities for reflection and introspection</a:t>
            </a:r>
            <a:endParaRPr b="1" sz="2200"/>
          </a:p>
        </p:txBody>
      </p:sp>
      <p:sp>
        <p:nvSpPr>
          <p:cNvPr id="443" name="Google Shape;443;p79"/>
          <p:cNvSpPr txBox="1"/>
          <p:nvPr>
            <p:ph idx="2" type="subTitle"/>
          </p:nvPr>
        </p:nvSpPr>
        <p:spPr>
          <a:xfrm>
            <a:off x="715100" y="3222800"/>
            <a:ext cx="5930100" cy="72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Noted is a digital platform that </a:t>
            </a:r>
            <a:r>
              <a:rPr b="1" lang="en" sz="2200"/>
              <a:t>prompts reflection</a:t>
            </a:r>
            <a:r>
              <a:rPr lang="en" sz="2200"/>
              <a:t> through the </a:t>
            </a:r>
            <a:r>
              <a:rPr b="1" lang="en" sz="2200"/>
              <a:t>pairing of photo and song</a:t>
            </a:r>
            <a:r>
              <a:rPr lang="en" sz="2200"/>
              <a:t> which can be </a:t>
            </a:r>
            <a:r>
              <a:rPr b="1" lang="en" sz="2200"/>
              <a:t>shared </a:t>
            </a:r>
            <a:r>
              <a:rPr lang="en" sz="2200"/>
              <a:t>with friends and </a:t>
            </a:r>
            <a:r>
              <a:rPr b="1" lang="en" sz="2200"/>
              <a:t>stored </a:t>
            </a:r>
            <a:r>
              <a:rPr lang="en" sz="2200"/>
              <a:t>in a personal timeline</a:t>
            </a:r>
            <a:endParaRPr sz="2200"/>
          </a:p>
        </p:txBody>
      </p:sp>
      <p:sp>
        <p:nvSpPr>
          <p:cNvPr id="444" name="Google Shape;444;p79"/>
          <p:cNvSpPr txBox="1"/>
          <p:nvPr>
            <p:ph idx="3" type="subTitle"/>
          </p:nvPr>
        </p:nvSpPr>
        <p:spPr>
          <a:xfrm>
            <a:off x="715100" y="752300"/>
            <a:ext cx="59301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problem</a:t>
            </a:r>
            <a:endParaRPr sz="1600"/>
          </a:p>
        </p:txBody>
      </p:sp>
      <p:sp>
        <p:nvSpPr>
          <p:cNvPr id="445" name="Google Shape;445;p79"/>
          <p:cNvSpPr txBox="1"/>
          <p:nvPr>
            <p:ph idx="4" type="subTitle"/>
          </p:nvPr>
        </p:nvSpPr>
        <p:spPr>
          <a:xfrm>
            <a:off x="715100" y="2919200"/>
            <a:ext cx="59301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solution </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80"/>
          <p:cNvSpPr txBox="1"/>
          <p:nvPr>
            <p:ph idx="1" type="subTitle"/>
          </p:nvPr>
        </p:nvSpPr>
        <p:spPr>
          <a:xfrm>
            <a:off x="715100" y="2112775"/>
            <a:ext cx="5930100" cy="200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Individuals who enjoy looking at </a:t>
            </a:r>
            <a:r>
              <a:rPr b="1" lang="en"/>
              <a:t>photos </a:t>
            </a:r>
            <a:r>
              <a:rPr lang="en"/>
              <a:t>and listening to </a:t>
            </a:r>
            <a:r>
              <a:rPr b="1" lang="en"/>
              <a:t>music </a:t>
            </a:r>
            <a:r>
              <a:rPr lang="en"/>
              <a:t>that desire an organized way to </a:t>
            </a:r>
            <a:r>
              <a:rPr b="1" lang="en"/>
              <a:t>chronicle and reflect</a:t>
            </a:r>
            <a:r>
              <a:rPr lang="en"/>
              <a:t> on past experiences</a:t>
            </a:r>
            <a:endParaRPr/>
          </a:p>
        </p:txBody>
      </p:sp>
      <p:sp>
        <p:nvSpPr>
          <p:cNvPr id="451" name="Google Shape;451;p80"/>
          <p:cNvSpPr txBox="1"/>
          <p:nvPr>
            <p:ph idx="2" type="subTitle"/>
          </p:nvPr>
        </p:nvSpPr>
        <p:spPr>
          <a:xfrm>
            <a:off x="1281350" y="50110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target audience</a:t>
            </a:r>
            <a:endParaRPr/>
          </a:p>
        </p:txBody>
      </p:sp>
      <p:cxnSp>
        <p:nvCxnSpPr>
          <p:cNvPr id="452" name="Google Shape;452;p8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81"/>
          <p:cNvSpPr txBox="1"/>
          <p:nvPr>
            <p:ph type="title"/>
          </p:nvPr>
        </p:nvSpPr>
        <p:spPr>
          <a:xfrm>
            <a:off x="1070650" y="13673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458" name="Google Shape;458;p81"/>
          <p:cNvSpPr txBox="1"/>
          <p:nvPr>
            <p:ph idx="1" type="subTitle"/>
          </p:nvPr>
        </p:nvSpPr>
        <p:spPr>
          <a:xfrm>
            <a:off x="1609075" y="1367325"/>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ntro </a:t>
            </a:r>
            <a:endParaRPr/>
          </a:p>
        </p:txBody>
      </p:sp>
      <p:sp>
        <p:nvSpPr>
          <p:cNvPr id="459" name="Google Shape;459;p81"/>
          <p:cNvSpPr txBox="1"/>
          <p:nvPr>
            <p:ph idx="2"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able of contents</a:t>
            </a:r>
            <a:endParaRPr/>
          </a:p>
        </p:txBody>
      </p:sp>
      <p:sp>
        <p:nvSpPr>
          <p:cNvPr id="460" name="Google Shape;460;p81"/>
          <p:cNvSpPr txBox="1"/>
          <p:nvPr>
            <p:ph idx="3" type="title"/>
          </p:nvPr>
        </p:nvSpPr>
        <p:spPr>
          <a:xfrm>
            <a:off x="1070650" y="21035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461" name="Google Shape;461;p81"/>
          <p:cNvSpPr txBox="1"/>
          <p:nvPr>
            <p:ph idx="4" type="subTitle"/>
          </p:nvPr>
        </p:nvSpPr>
        <p:spPr>
          <a:xfrm>
            <a:off x="1609075" y="2103524"/>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ketching </a:t>
            </a:r>
            <a:endParaRPr/>
          </a:p>
        </p:txBody>
      </p:sp>
      <p:sp>
        <p:nvSpPr>
          <p:cNvPr id="462" name="Google Shape;462;p81"/>
          <p:cNvSpPr txBox="1"/>
          <p:nvPr>
            <p:ph idx="5" type="title"/>
          </p:nvPr>
        </p:nvSpPr>
        <p:spPr>
          <a:xfrm>
            <a:off x="1070650" y="2839750"/>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463" name="Google Shape;463;p81"/>
          <p:cNvSpPr txBox="1"/>
          <p:nvPr>
            <p:ph idx="6" type="subTitle"/>
          </p:nvPr>
        </p:nvSpPr>
        <p:spPr>
          <a:xfrm>
            <a:off x="1609075" y="2839748"/>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elected interface</a:t>
            </a:r>
            <a:endParaRPr/>
          </a:p>
        </p:txBody>
      </p:sp>
      <p:sp>
        <p:nvSpPr>
          <p:cNvPr id="464" name="Google Shape;464;p81"/>
          <p:cNvSpPr txBox="1"/>
          <p:nvPr>
            <p:ph idx="7" type="title"/>
          </p:nvPr>
        </p:nvSpPr>
        <p:spPr>
          <a:xfrm>
            <a:off x="1070650" y="3575950"/>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465" name="Google Shape;465;p81"/>
          <p:cNvSpPr txBox="1"/>
          <p:nvPr>
            <p:ph idx="8" type="subTitle"/>
          </p:nvPr>
        </p:nvSpPr>
        <p:spPr>
          <a:xfrm>
            <a:off x="1609075" y="3575948"/>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 construction</a:t>
            </a:r>
            <a:endParaRPr/>
          </a:p>
        </p:txBody>
      </p:sp>
      <p:sp>
        <p:nvSpPr>
          <p:cNvPr id="466" name="Google Shape;466;p81"/>
          <p:cNvSpPr txBox="1"/>
          <p:nvPr>
            <p:ph idx="9" type="title"/>
          </p:nvPr>
        </p:nvSpPr>
        <p:spPr>
          <a:xfrm>
            <a:off x="4927449" y="13673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467" name="Google Shape;467;p81"/>
          <p:cNvSpPr txBox="1"/>
          <p:nvPr>
            <p:ph idx="13" type="subTitle"/>
          </p:nvPr>
        </p:nvSpPr>
        <p:spPr>
          <a:xfrm>
            <a:off x="5465950" y="1367325"/>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
            </a:r>
            <a:r>
              <a:rPr lang="en"/>
              <a:t>ow-fi prototype </a:t>
            </a:r>
            <a:endParaRPr/>
          </a:p>
        </p:txBody>
      </p:sp>
      <p:sp>
        <p:nvSpPr>
          <p:cNvPr id="468" name="Google Shape;468;p81"/>
          <p:cNvSpPr txBox="1"/>
          <p:nvPr>
            <p:ph idx="14" type="title"/>
          </p:nvPr>
        </p:nvSpPr>
        <p:spPr>
          <a:xfrm>
            <a:off x="4927449" y="2103522"/>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06</a:t>
            </a:r>
            <a:endParaRPr/>
          </a:p>
        </p:txBody>
      </p:sp>
      <p:sp>
        <p:nvSpPr>
          <p:cNvPr id="469" name="Google Shape;469;p81"/>
          <p:cNvSpPr txBox="1"/>
          <p:nvPr>
            <p:ph idx="15" type="subTitle"/>
          </p:nvPr>
        </p:nvSpPr>
        <p:spPr>
          <a:xfrm>
            <a:off x="5465950" y="2103519"/>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esting </a:t>
            </a:r>
            <a:r>
              <a:rPr lang="en"/>
              <a:t>methodology</a:t>
            </a:r>
            <a:r>
              <a:rPr lang="en"/>
              <a:t> </a:t>
            </a:r>
            <a:endParaRPr/>
          </a:p>
        </p:txBody>
      </p:sp>
      <p:sp>
        <p:nvSpPr>
          <p:cNvPr id="470" name="Google Shape;470;p81"/>
          <p:cNvSpPr txBox="1"/>
          <p:nvPr>
            <p:ph idx="16" type="title"/>
          </p:nvPr>
        </p:nvSpPr>
        <p:spPr>
          <a:xfrm>
            <a:off x="4927449" y="2839728"/>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07</a:t>
            </a:r>
            <a:endParaRPr/>
          </a:p>
        </p:txBody>
      </p:sp>
      <p:sp>
        <p:nvSpPr>
          <p:cNvPr id="471" name="Google Shape;471;p81"/>
          <p:cNvSpPr txBox="1"/>
          <p:nvPr>
            <p:ph idx="17" type="subTitle"/>
          </p:nvPr>
        </p:nvSpPr>
        <p:spPr>
          <a:xfrm>
            <a:off x="5465950" y="2839721"/>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esting results</a:t>
            </a:r>
            <a:endParaRPr/>
          </a:p>
        </p:txBody>
      </p:sp>
      <p:sp>
        <p:nvSpPr>
          <p:cNvPr id="472" name="Google Shape;472;p81"/>
          <p:cNvSpPr txBox="1"/>
          <p:nvPr>
            <p:ph idx="18" type="title"/>
          </p:nvPr>
        </p:nvSpPr>
        <p:spPr>
          <a:xfrm>
            <a:off x="4927449" y="3575925"/>
            <a:ext cx="538500" cy="73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08</a:t>
            </a:r>
            <a:endParaRPr/>
          </a:p>
        </p:txBody>
      </p:sp>
      <p:sp>
        <p:nvSpPr>
          <p:cNvPr id="473" name="Google Shape;473;p81"/>
          <p:cNvSpPr txBox="1"/>
          <p:nvPr>
            <p:ph idx="19" type="subTitle"/>
          </p:nvPr>
        </p:nvSpPr>
        <p:spPr>
          <a:xfrm>
            <a:off x="5465950" y="3575916"/>
            <a:ext cx="2607300" cy="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
            </a:r>
            <a:r>
              <a:rPr lang="en"/>
              <a:t>iscussion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82"/>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sketching</a:t>
            </a:r>
            <a:endParaRPr/>
          </a:p>
        </p:txBody>
      </p:sp>
      <p:sp>
        <p:nvSpPr>
          <p:cNvPr id="479" name="Google Shape;479;p82"/>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480" name="Google Shape;480;p82">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id="485" name="Google Shape;485;p83"/>
          <p:cNvPicPr preferRelativeResize="0"/>
          <p:nvPr/>
        </p:nvPicPr>
        <p:blipFill>
          <a:blip r:embed="rId3">
            <a:alphaModFix/>
          </a:blip>
          <a:stretch>
            <a:fillRect/>
          </a:stretch>
        </p:blipFill>
        <p:spPr>
          <a:xfrm>
            <a:off x="152400" y="152400"/>
            <a:ext cx="4100900" cy="3075675"/>
          </a:xfrm>
          <a:prstGeom prst="rect">
            <a:avLst/>
          </a:prstGeom>
          <a:noFill/>
          <a:ln>
            <a:noFill/>
          </a:ln>
        </p:spPr>
      </p:pic>
      <p:pic>
        <p:nvPicPr>
          <p:cNvPr id="486" name="Google Shape;486;p83"/>
          <p:cNvPicPr preferRelativeResize="0"/>
          <p:nvPr/>
        </p:nvPicPr>
        <p:blipFill>
          <a:blip r:embed="rId4">
            <a:alphaModFix/>
          </a:blip>
          <a:stretch>
            <a:fillRect/>
          </a:stretch>
        </p:blipFill>
        <p:spPr>
          <a:xfrm rot="-5400000">
            <a:off x="5090726" y="841401"/>
            <a:ext cx="3199023" cy="4265375"/>
          </a:xfrm>
          <a:prstGeom prst="rect">
            <a:avLst/>
          </a:prstGeom>
          <a:noFill/>
          <a:ln>
            <a:noFill/>
          </a:ln>
        </p:spPr>
      </p:pic>
      <p:sp>
        <p:nvSpPr>
          <p:cNvPr id="487" name="Google Shape;487;p83"/>
          <p:cNvSpPr txBox="1"/>
          <p:nvPr/>
        </p:nvSpPr>
        <p:spPr>
          <a:xfrm>
            <a:off x="684550" y="3190900"/>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Photo/Song Pairing Interface</a:t>
            </a:r>
            <a:endParaRPr>
              <a:latin typeface="Albert Sans"/>
              <a:ea typeface="Albert Sans"/>
              <a:cs typeface="Albert Sans"/>
              <a:sym typeface="Albert Sans"/>
            </a:endParaRPr>
          </a:p>
        </p:txBody>
      </p:sp>
      <p:sp>
        <p:nvSpPr>
          <p:cNvPr id="488" name="Google Shape;488;p83"/>
          <p:cNvSpPr txBox="1"/>
          <p:nvPr/>
        </p:nvSpPr>
        <p:spPr>
          <a:xfrm>
            <a:off x="4628455" y="4573600"/>
            <a:ext cx="4056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Display of “Hits” (Photo/Song Pairings)</a:t>
            </a:r>
            <a:endParaRPr>
              <a:latin typeface="Albert Sans"/>
              <a:ea typeface="Albert Sans"/>
              <a:cs typeface="Albert Sans"/>
              <a:sym typeface="Alber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84"/>
          <p:cNvPicPr preferRelativeResize="0"/>
          <p:nvPr/>
        </p:nvPicPr>
        <p:blipFill>
          <a:blip r:embed="rId3">
            <a:alphaModFix/>
          </a:blip>
          <a:stretch>
            <a:fillRect/>
          </a:stretch>
        </p:blipFill>
        <p:spPr>
          <a:xfrm>
            <a:off x="294925" y="831975"/>
            <a:ext cx="4648825" cy="3479550"/>
          </a:xfrm>
          <a:prstGeom prst="rect">
            <a:avLst/>
          </a:prstGeom>
          <a:noFill/>
          <a:ln>
            <a:noFill/>
          </a:ln>
        </p:spPr>
      </p:pic>
      <p:pic>
        <p:nvPicPr>
          <p:cNvPr id="494" name="Google Shape;494;p84"/>
          <p:cNvPicPr preferRelativeResize="0"/>
          <p:nvPr/>
        </p:nvPicPr>
        <p:blipFill>
          <a:blip r:embed="rId4">
            <a:alphaModFix/>
          </a:blip>
          <a:stretch>
            <a:fillRect/>
          </a:stretch>
        </p:blipFill>
        <p:spPr>
          <a:xfrm>
            <a:off x="5315113" y="140000"/>
            <a:ext cx="3412927" cy="4550574"/>
          </a:xfrm>
          <a:prstGeom prst="rect">
            <a:avLst/>
          </a:prstGeom>
          <a:noFill/>
          <a:ln>
            <a:noFill/>
          </a:ln>
        </p:spPr>
      </p:pic>
      <p:sp>
        <p:nvSpPr>
          <p:cNvPr id="495" name="Google Shape;495;p84"/>
          <p:cNvSpPr txBox="1"/>
          <p:nvPr/>
        </p:nvSpPr>
        <p:spPr>
          <a:xfrm>
            <a:off x="988200" y="4368325"/>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Profile Ideas</a:t>
            </a:r>
            <a:endParaRPr>
              <a:latin typeface="Albert Sans"/>
              <a:ea typeface="Albert Sans"/>
              <a:cs typeface="Albert Sans"/>
              <a:sym typeface="Albert Sans"/>
            </a:endParaRPr>
          </a:p>
        </p:txBody>
      </p:sp>
      <p:sp>
        <p:nvSpPr>
          <p:cNvPr id="496" name="Google Shape;496;p84"/>
          <p:cNvSpPr txBox="1"/>
          <p:nvPr/>
        </p:nvSpPr>
        <p:spPr>
          <a:xfrm>
            <a:off x="5503275" y="4768525"/>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Timeline idea - Musical Staff</a:t>
            </a:r>
            <a:endParaRPr>
              <a:latin typeface="Albert Sans"/>
              <a:ea typeface="Albert Sans"/>
              <a:cs typeface="Albert Sans"/>
              <a:sym typeface="Alber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85"/>
          <p:cNvPicPr preferRelativeResize="0"/>
          <p:nvPr/>
        </p:nvPicPr>
        <p:blipFill>
          <a:blip r:embed="rId3">
            <a:alphaModFix/>
          </a:blip>
          <a:stretch>
            <a:fillRect/>
          </a:stretch>
        </p:blipFill>
        <p:spPr>
          <a:xfrm>
            <a:off x="827850" y="281900"/>
            <a:ext cx="3078275" cy="4104376"/>
          </a:xfrm>
          <a:prstGeom prst="rect">
            <a:avLst/>
          </a:prstGeom>
          <a:noFill/>
          <a:ln>
            <a:noFill/>
          </a:ln>
        </p:spPr>
      </p:pic>
      <p:pic>
        <p:nvPicPr>
          <p:cNvPr id="502" name="Google Shape;502;p85"/>
          <p:cNvPicPr preferRelativeResize="0"/>
          <p:nvPr/>
        </p:nvPicPr>
        <p:blipFill>
          <a:blip r:embed="rId4">
            <a:alphaModFix/>
          </a:blip>
          <a:stretch>
            <a:fillRect/>
          </a:stretch>
        </p:blipFill>
        <p:spPr>
          <a:xfrm rot="-5400000">
            <a:off x="4813802" y="152400"/>
            <a:ext cx="3629027" cy="4838702"/>
          </a:xfrm>
          <a:prstGeom prst="rect">
            <a:avLst/>
          </a:prstGeom>
          <a:noFill/>
          <a:ln>
            <a:noFill/>
          </a:ln>
        </p:spPr>
      </p:pic>
      <p:sp>
        <p:nvSpPr>
          <p:cNvPr id="503" name="Google Shape;503;p85"/>
          <p:cNvSpPr txBox="1"/>
          <p:nvPr/>
        </p:nvSpPr>
        <p:spPr>
          <a:xfrm>
            <a:off x="988200" y="4368325"/>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Profile Ideas</a:t>
            </a:r>
            <a:endParaRPr>
              <a:latin typeface="Albert Sans"/>
              <a:ea typeface="Albert Sans"/>
              <a:cs typeface="Albert Sans"/>
              <a:sym typeface="Albert Sans"/>
            </a:endParaRPr>
          </a:p>
        </p:txBody>
      </p:sp>
      <p:sp>
        <p:nvSpPr>
          <p:cNvPr id="504" name="Google Shape;504;p85"/>
          <p:cNvSpPr txBox="1"/>
          <p:nvPr/>
        </p:nvSpPr>
        <p:spPr>
          <a:xfrm>
            <a:off x="5218225" y="4446350"/>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Miscellaneous Ideas (crazy 8)</a:t>
            </a:r>
            <a:endParaRPr>
              <a:latin typeface="Albert Sans"/>
              <a:ea typeface="Albert Sans"/>
              <a:cs typeface="Albert Sans"/>
              <a:sym typeface="Alber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86"/>
          <p:cNvPicPr preferRelativeResize="0"/>
          <p:nvPr/>
        </p:nvPicPr>
        <p:blipFill>
          <a:blip r:embed="rId3">
            <a:alphaModFix/>
          </a:blip>
          <a:stretch>
            <a:fillRect/>
          </a:stretch>
        </p:blipFill>
        <p:spPr>
          <a:xfrm>
            <a:off x="121400" y="801525"/>
            <a:ext cx="4631525" cy="3540450"/>
          </a:xfrm>
          <a:prstGeom prst="rect">
            <a:avLst/>
          </a:prstGeom>
          <a:noFill/>
          <a:ln>
            <a:noFill/>
          </a:ln>
        </p:spPr>
      </p:pic>
      <p:pic>
        <p:nvPicPr>
          <p:cNvPr id="510" name="Google Shape;510;p86"/>
          <p:cNvPicPr preferRelativeResize="0"/>
          <p:nvPr/>
        </p:nvPicPr>
        <p:blipFill>
          <a:blip r:embed="rId4">
            <a:alphaModFix/>
          </a:blip>
          <a:stretch>
            <a:fillRect/>
          </a:stretch>
        </p:blipFill>
        <p:spPr>
          <a:xfrm>
            <a:off x="4859500" y="1310500"/>
            <a:ext cx="4186276" cy="2522500"/>
          </a:xfrm>
          <a:prstGeom prst="rect">
            <a:avLst/>
          </a:prstGeom>
          <a:noFill/>
          <a:ln>
            <a:noFill/>
          </a:ln>
        </p:spPr>
      </p:pic>
      <p:sp>
        <p:nvSpPr>
          <p:cNvPr id="511" name="Google Shape;511;p86"/>
          <p:cNvSpPr txBox="1"/>
          <p:nvPr/>
        </p:nvSpPr>
        <p:spPr>
          <a:xfrm>
            <a:off x="988200" y="4368325"/>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VR Realization</a:t>
            </a:r>
            <a:endParaRPr>
              <a:latin typeface="Albert Sans"/>
              <a:ea typeface="Albert Sans"/>
              <a:cs typeface="Albert Sans"/>
              <a:sym typeface="Albert Sans"/>
            </a:endParaRPr>
          </a:p>
        </p:txBody>
      </p:sp>
      <p:sp>
        <p:nvSpPr>
          <p:cNvPr id="512" name="Google Shape;512;p86"/>
          <p:cNvSpPr txBox="1"/>
          <p:nvPr/>
        </p:nvSpPr>
        <p:spPr>
          <a:xfrm>
            <a:off x="5434338" y="3907225"/>
            <a:ext cx="303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Apple Watch Realization</a:t>
            </a:r>
            <a:endParaRPr>
              <a:latin typeface="Albert Sans"/>
              <a:ea typeface="Albert Sans"/>
              <a:cs typeface="Albert Sans"/>
              <a:sym typeface="Alber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87"/>
          <p:cNvSpPr txBox="1"/>
          <p:nvPr>
            <p:ph type="title"/>
          </p:nvPr>
        </p:nvSpPr>
        <p:spPr>
          <a:xfrm>
            <a:off x="715100" y="3328050"/>
            <a:ext cx="81510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selected interface</a:t>
            </a:r>
            <a:endParaRPr/>
          </a:p>
        </p:txBody>
      </p:sp>
      <p:sp>
        <p:nvSpPr>
          <p:cNvPr id="518" name="Google Shape;518;p8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519" name="Google Shape;519;p8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88"/>
          <p:cNvSpPr/>
          <p:nvPr/>
        </p:nvSpPr>
        <p:spPr>
          <a:xfrm>
            <a:off x="541900" y="1908125"/>
            <a:ext cx="7783500" cy="12456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525" name="Google Shape;525;p88"/>
          <p:cNvSpPr txBox="1"/>
          <p:nvPr>
            <p:ph idx="2" type="title"/>
          </p:nvPr>
        </p:nvSpPr>
        <p:spPr>
          <a:xfrm>
            <a:off x="659325" y="1982475"/>
            <a:ext cx="7544700" cy="9792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Autofit/>
          </a:bodyPr>
          <a:lstStyle/>
          <a:p>
            <a:pPr indent="0" lvl="0" marL="0" rtl="0" algn="l">
              <a:spcBef>
                <a:spcPts val="0"/>
              </a:spcBef>
              <a:spcAft>
                <a:spcPts val="0"/>
              </a:spcAft>
              <a:buNone/>
            </a:pPr>
            <a:r>
              <a:rPr lang="en" sz="4900">
                <a:solidFill>
                  <a:schemeClr val="lt1"/>
                </a:solidFill>
                <a:latin typeface="Alexandria Light"/>
                <a:ea typeface="Alexandria Light"/>
                <a:cs typeface="Alexandria Light"/>
                <a:sym typeface="Alexandria Light"/>
              </a:rPr>
              <a:t>Option 1: Apple Watch</a:t>
            </a:r>
            <a:endParaRPr sz="4900">
              <a:solidFill>
                <a:schemeClr val="lt1"/>
              </a:solidFill>
              <a:latin typeface="Alexandria Light"/>
              <a:ea typeface="Alexandria Light"/>
              <a:cs typeface="Alexandria Light"/>
              <a:sym typeface="Alexandria Light"/>
            </a:endParaRPr>
          </a:p>
        </p:txBody>
      </p:sp>
      <p:cxnSp>
        <p:nvCxnSpPr>
          <p:cNvPr id="526" name="Google Shape;526;p8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cxnSp>
        <p:nvCxnSpPr>
          <p:cNvPr id="531" name="Google Shape;531;p89">
            <a:hlinkClick action="ppaction://hlinkshowjump?jump=nextslide"/>
          </p:cNvPr>
          <p:cNvCxnSpPr/>
          <p:nvPr/>
        </p:nvCxnSpPr>
        <p:spPr>
          <a:xfrm>
            <a:off x="61595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532" name="Google Shape;532;p89"/>
          <p:cNvPicPr preferRelativeResize="0"/>
          <p:nvPr/>
        </p:nvPicPr>
        <p:blipFill>
          <a:blip r:embed="rId3">
            <a:alphaModFix/>
          </a:blip>
          <a:stretch>
            <a:fillRect/>
          </a:stretch>
        </p:blipFill>
        <p:spPr>
          <a:xfrm>
            <a:off x="1448099" y="798425"/>
            <a:ext cx="6247800" cy="4115400"/>
          </a:xfrm>
          <a:prstGeom prst="roundRect">
            <a:avLst>
              <a:gd fmla="val 0" name="adj"/>
            </a:avLst>
          </a:prstGeom>
          <a:noFill/>
          <a:ln>
            <a:noFill/>
          </a:ln>
          <a:effectLst>
            <a:outerShdw blurRad="57150" rotWithShape="0" algn="bl" dir="5400000" dist="19050">
              <a:srgbClr val="000000">
                <a:alpha val="50000"/>
              </a:srgbClr>
            </a:outerShdw>
          </a:effectLst>
        </p:spPr>
      </p:pic>
      <p:sp>
        <p:nvSpPr>
          <p:cNvPr id="533" name="Google Shape;533;p89"/>
          <p:cNvSpPr txBox="1"/>
          <p:nvPr/>
        </p:nvSpPr>
        <p:spPr>
          <a:xfrm>
            <a:off x="2286000" y="0"/>
            <a:ext cx="4572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latin typeface="Albert Sans ExtraLight"/>
                <a:ea typeface="Albert Sans ExtraLight"/>
                <a:cs typeface="Albert Sans ExtraLight"/>
                <a:sym typeface="Albert Sans ExtraLight"/>
              </a:rPr>
              <a:t>APPLE WATCH</a:t>
            </a:r>
            <a:endParaRPr sz="4100">
              <a:latin typeface="Albert Sans ExtraLight"/>
              <a:ea typeface="Albert Sans ExtraLight"/>
              <a:cs typeface="Albert Sans ExtraLight"/>
              <a:sym typeface="Albert Sans Extra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90"/>
          <p:cNvSpPr/>
          <p:nvPr/>
        </p:nvSpPr>
        <p:spPr>
          <a:xfrm>
            <a:off x="935325" y="1779225"/>
            <a:ext cx="3402300" cy="3192300"/>
          </a:xfrm>
          <a:prstGeom prst="roundRect">
            <a:avLst>
              <a:gd fmla="val 7365"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cxnSp>
        <p:nvCxnSpPr>
          <p:cNvPr id="539" name="Google Shape;539;p9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540" name="Google Shape;540;p90"/>
          <p:cNvSpPr/>
          <p:nvPr/>
        </p:nvSpPr>
        <p:spPr>
          <a:xfrm>
            <a:off x="4832175" y="1779225"/>
            <a:ext cx="3402300" cy="31923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541" name="Google Shape;541;p90"/>
          <p:cNvSpPr txBox="1"/>
          <p:nvPr/>
        </p:nvSpPr>
        <p:spPr>
          <a:xfrm>
            <a:off x="1778450" y="1009725"/>
            <a:ext cx="2656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dk2"/>
                </a:solidFill>
                <a:latin typeface="Albert Sans Black"/>
                <a:ea typeface="Albert Sans Black"/>
                <a:cs typeface="Albert Sans Black"/>
                <a:sym typeface="Albert Sans Black"/>
              </a:rPr>
              <a:t>PROS </a:t>
            </a:r>
            <a:r>
              <a:rPr i="1" lang="en">
                <a:solidFill>
                  <a:schemeClr val="dk2"/>
                </a:solidFill>
                <a:latin typeface="Albert Sans"/>
                <a:ea typeface="Albert Sans"/>
                <a:cs typeface="Albert Sans"/>
                <a:sym typeface="Albert Sans"/>
              </a:rPr>
              <a:t>(abridged)</a:t>
            </a:r>
            <a:endParaRPr i="1">
              <a:solidFill>
                <a:schemeClr val="dk2"/>
              </a:solidFill>
              <a:latin typeface="Albert Sans"/>
              <a:ea typeface="Albert Sans"/>
              <a:cs typeface="Albert Sans"/>
              <a:sym typeface="Albert Sans"/>
            </a:endParaRPr>
          </a:p>
        </p:txBody>
      </p:sp>
      <p:sp>
        <p:nvSpPr>
          <p:cNvPr id="542" name="Google Shape;542;p90"/>
          <p:cNvSpPr txBox="1"/>
          <p:nvPr/>
        </p:nvSpPr>
        <p:spPr>
          <a:xfrm>
            <a:off x="5675300" y="1009725"/>
            <a:ext cx="2772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CONS </a:t>
            </a:r>
            <a:r>
              <a:rPr i="1" lang="en">
                <a:solidFill>
                  <a:schemeClr val="accent1"/>
                </a:solidFill>
                <a:latin typeface="Albert Sans"/>
                <a:ea typeface="Albert Sans"/>
                <a:cs typeface="Albert Sans"/>
                <a:sym typeface="Albert Sans"/>
              </a:rPr>
              <a:t>(abridged)</a:t>
            </a:r>
            <a:endParaRPr i="1">
              <a:solidFill>
                <a:schemeClr val="accent1"/>
              </a:solidFill>
              <a:latin typeface="Albert Sans"/>
              <a:ea typeface="Albert Sans"/>
              <a:cs typeface="Albert Sans"/>
              <a:sym typeface="Albert Sans"/>
            </a:endParaRPr>
          </a:p>
        </p:txBody>
      </p:sp>
      <p:sp>
        <p:nvSpPr>
          <p:cNvPr id="543" name="Google Shape;543;p90"/>
          <p:cNvSpPr txBox="1"/>
          <p:nvPr/>
        </p:nvSpPr>
        <p:spPr>
          <a:xfrm>
            <a:off x="2286000" y="88100"/>
            <a:ext cx="4572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latin typeface="Albert Sans ExtraLight"/>
                <a:ea typeface="Albert Sans ExtraLight"/>
                <a:cs typeface="Albert Sans ExtraLight"/>
                <a:sym typeface="Albert Sans ExtraLight"/>
              </a:rPr>
              <a:t>APPLE WATCH</a:t>
            </a:r>
            <a:endParaRPr sz="4100">
              <a:latin typeface="Albert Sans ExtraLight"/>
              <a:ea typeface="Albert Sans ExtraLight"/>
              <a:cs typeface="Albert Sans ExtraLight"/>
              <a:sym typeface="Albert Sans ExtraLight"/>
            </a:endParaRPr>
          </a:p>
        </p:txBody>
      </p:sp>
      <p:sp>
        <p:nvSpPr>
          <p:cNvPr id="544" name="Google Shape;544;p90"/>
          <p:cNvSpPr txBox="1"/>
          <p:nvPr/>
        </p:nvSpPr>
        <p:spPr>
          <a:xfrm>
            <a:off x="992675" y="1990125"/>
            <a:ext cx="3314700" cy="2678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Albert Sans"/>
              <a:buChar char="-"/>
            </a:pPr>
            <a:r>
              <a:rPr lang="en" sz="1800">
                <a:latin typeface="Albert Sans"/>
                <a:ea typeface="Albert Sans"/>
                <a:cs typeface="Albert Sans"/>
                <a:sym typeface="Albert Sans"/>
              </a:rPr>
              <a:t>Watch is almost </a:t>
            </a:r>
            <a:r>
              <a:rPr b="1" lang="en" sz="1800">
                <a:latin typeface="Albert Sans"/>
                <a:ea typeface="Albert Sans"/>
                <a:cs typeface="Albert Sans"/>
                <a:sym typeface="Albert Sans"/>
              </a:rPr>
              <a:t>always easily viewable </a:t>
            </a:r>
            <a:endParaRPr b="1" sz="1800">
              <a:latin typeface="Albert Sans"/>
              <a:ea typeface="Albert Sans"/>
              <a:cs typeface="Albert Sans"/>
              <a:sym typeface="Albert Sans"/>
            </a:endParaRPr>
          </a:p>
          <a:p>
            <a:pPr indent="-342900" lvl="0" marL="457200" rtl="0" algn="l">
              <a:spcBef>
                <a:spcPts val="0"/>
              </a:spcBef>
              <a:spcAft>
                <a:spcPts val="0"/>
              </a:spcAft>
              <a:buSzPts val="1800"/>
              <a:buFont typeface="Albert Sans"/>
              <a:buChar char="-"/>
            </a:pPr>
            <a:r>
              <a:rPr b="1" lang="en" sz="1800">
                <a:latin typeface="Albert Sans"/>
                <a:ea typeface="Albert Sans"/>
                <a:cs typeface="Albert Sans"/>
                <a:sym typeface="Albert Sans"/>
              </a:rPr>
              <a:t>Tracks health data</a:t>
            </a:r>
            <a:endParaRPr b="1" sz="1800">
              <a:latin typeface="Albert Sans"/>
              <a:ea typeface="Albert Sans"/>
              <a:cs typeface="Albert Sans"/>
              <a:sym typeface="Albert Sans"/>
            </a:endParaRPr>
          </a:p>
          <a:p>
            <a:pPr indent="-342900" lvl="0" marL="457200" rtl="0" algn="l">
              <a:spcBef>
                <a:spcPts val="0"/>
              </a:spcBef>
              <a:spcAft>
                <a:spcPts val="0"/>
              </a:spcAft>
              <a:buSzPts val="1800"/>
              <a:buFont typeface="Albert Sans"/>
              <a:buChar char="-"/>
            </a:pPr>
            <a:r>
              <a:rPr b="1" lang="en" sz="1800">
                <a:latin typeface="Albert Sans"/>
                <a:ea typeface="Albert Sans"/>
                <a:cs typeface="Albert Sans"/>
                <a:sym typeface="Albert Sans"/>
              </a:rPr>
              <a:t>Discreet usage</a:t>
            </a:r>
            <a:r>
              <a:rPr lang="en" sz="1800">
                <a:latin typeface="Albert Sans"/>
                <a:ea typeface="Albert Sans"/>
                <a:cs typeface="Albert Sans"/>
                <a:sym typeface="Albert Sans"/>
              </a:rPr>
              <a:t> (people can use without being noticed)</a:t>
            </a:r>
            <a:endParaRPr sz="1800">
              <a:latin typeface="Albert Sans"/>
              <a:ea typeface="Albert Sans"/>
              <a:cs typeface="Albert Sans"/>
              <a:sym typeface="Albert Sans"/>
            </a:endParaRPr>
          </a:p>
          <a:p>
            <a:pPr indent="-342900" lvl="0" marL="457200" rtl="0" algn="l">
              <a:spcBef>
                <a:spcPts val="0"/>
              </a:spcBef>
              <a:spcAft>
                <a:spcPts val="0"/>
              </a:spcAft>
              <a:buSzPts val="1800"/>
              <a:buFont typeface="Albert Sans"/>
              <a:buChar char="-"/>
            </a:pPr>
            <a:r>
              <a:rPr b="1" lang="en" sz="1800">
                <a:latin typeface="Albert Sans"/>
                <a:ea typeface="Albert Sans"/>
                <a:cs typeface="Albert Sans"/>
                <a:sym typeface="Albert Sans"/>
              </a:rPr>
              <a:t>Simplified UI</a:t>
            </a:r>
            <a:r>
              <a:rPr lang="en" sz="1800">
                <a:latin typeface="Albert Sans"/>
                <a:ea typeface="Albert Sans"/>
                <a:cs typeface="Albert Sans"/>
                <a:sym typeface="Albert Sans"/>
              </a:rPr>
              <a:t> - smaller screen size, only show important info</a:t>
            </a:r>
            <a:endParaRPr sz="1800">
              <a:latin typeface="Albert Sans"/>
              <a:ea typeface="Albert Sans"/>
              <a:cs typeface="Albert Sans"/>
              <a:sym typeface="Albert Sans"/>
            </a:endParaRPr>
          </a:p>
        </p:txBody>
      </p:sp>
      <p:sp>
        <p:nvSpPr>
          <p:cNvPr id="545" name="Google Shape;545;p90"/>
          <p:cNvSpPr txBox="1"/>
          <p:nvPr/>
        </p:nvSpPr>
        <p:spPr>
          <a:xfrm>
            <a:off x="4890225" y="1928475"/>
            <a:ext cx="3287400" cy="30630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lt1"/>
              </a:buClr>
              <a:buSzPts val="1700"/>
              <a:buFont typeface="Albert Sans"/>
              <a:buChar char="-"/>
            </a:pPr>
            <a:r>
              <a:rPr lang="en" sz="1700">
                <a:solidFill>
                  <a:schemeClr val="lt1"/>
                </a:solidFill>
                <a:latin typeface="Albert Sans"/>
                <a:ea typeface="Albert Sans"/>
                <a:cs typeface="Albert Sans"/>
                <a:sym typeface="Albert Sans"/>
              </a:rPr>
              <a:t>Small screen leads to </a:t>
            </a:r>
            <a:r>
              <a:rPr b="1" lang="en" sz="1700">
                <a:solidFill>
                  <a:schemeClr val="lt1"/>
                </a:solidFill>
                <a:latin typeface="Albert Sans"/>
                <a:ea typeface="Albert Sans"/>
                <a:cs typeface="Albert Sans"/>
                <a:sym typeface="Albert Sans"/>
              </a:rPr>
              <a:t>potential clutter</a:t>
            </a:r>
            <a:endParaRPr b="1" sz="1700">
              <a:solidFill>
                <a:schemeClr val="lt1"/>
              </a:solidFill>
              <a:latin typeface="Albert Sans"/>
              <a:ea typeface="Albert Sans"/>
              <a:cs typeface="Albert Sans"/>
              <a:sym typeface="Albert Sans"/>
            </a:endParaRPr>
          </a:p>
          <a:p>
            <a:pPr indent="-336550" lvl="0" marL="457200" rtl="0" algn="l">
              <a:spcBef>
                <a:spcPts val="0"/>
              </a:spcBef>
              <a:spcAft>
                <a:spcPts val="0"/>
              </a:spcAft>
              <a:buClr>
                <a:schemeClr val="lt1"/>
              </a:buClr>
              <a:buSzPts val="1700"/>
              <a:buFont typeface="Albert Sans"/>
              <a:buChar char="-"/>
            </a:pPr>
            <a:r>
              <a:rPr b="1" lang="en" sz="1700">
                <a:solidFill>
                  <a:schemeClr val="lt1"/>
                </a:solidFill>
                <a:latin typeface="Albert Sans"/>
                <a:ea typeface="Albert Sans"/>
                <a:cs typeface="Albert Sans"/>
                <a:sym typeface="Albert Sans"/>
              </a:rPr>
              <a:t>Hard to type</a:t>
            </a:r>
            <a:r>
              <a:rPr lang="en" sz="1700">
                <a:solidFill>
                  <a:schemeClr val="lt1"/>
                </a:solidFill>
                <a:latin typeface="Albert Sans"/>
                <a:ea typeface="Albert Sans"/>
                <a:cs typeface="Albert Sans"/>
                <a:sym typeface="Albert Sans"/>
              </a:rPr>
              <a:t> and voice dictation not always accurate</a:t>
            </a:r>
            <a:endParaRPr sz="1700">
              <a:solidFill>
                <a:schemeClr val="lt1"/>
              </a:solidFill>
              <a:latin typeface="Albert Sans"/>
              <a:ea typeface="Albert Sans"/>
              <a:cs typeface="Albert Sans"/>
              <a:sym typeface="Albert Sans"/>
            </a:endParaRPr>
          </a:p>
          <a:p>
            <a:pPr indent="-336550" lvl="0" marL="457200" rtl="0" algn="l">
              <a:spcBef>
                <a:spcPts val="0"/>
              </a:spcBef>
              <a:spcAft>
                <a:spcPts val="0"/>
              </a:spcAft>
              <a:buClr>
                <a:schemeClr val="lt1"/>
              </a:buClr>
              <a:buSzPts val="1700"/>
              <a:buFont typeface="Albert Sans"/>
              <a:buChar char="-"/>
            </a:pPr>
            <a:r>
              <a:rPr b="1" lang="en" sz="1700">
                <a:solidFill>
                  <a:schemeClr val="lt1"/>
                </a:solidFill>
                <a:latin typeface="Albert Sans"/>
                <a:ea typeface="Albert Sans"/>
                <a:cs typeface="Albert Sans"/>
                <a:sym typeface="Albert Sans"/>
              </a:rPr>
              <a:t>Don’t always have access to photos</a:t>
            </a:r>
            <a:endParaRPr b="1" sz="1700">
              <a:solidFill>
                <a:schemeClr val="lt1"/>
              </a:solidFill>
              <a:latin typeface="Albert Sans"/>
              <a:ea typeface="Albert Sans"/>
              <a:cs typeface="Albert Sans"/>
              <a:sym typeface="Albert Sans"/>
            </a:endParaRPr>
          </a:p>
          <a:p>
            <a:pPr indent="-336550" lvl="0" marL="457200" rtl="0" algn="l">
              <a:spcBef>
                <a:spcPts val="0"/>
              </a:spcBef>
              <a:spcAft>
                <a:spcPts val="0"/>
              </a:spcAft>
              <a:buClr>
                <a:schemeClr val="lt1"/>
              </a:buClr>
              <a:buSzPts val="1700"/>
              <a:buFont typeface="Albert Sans"/>
              <a:buChar char="-"/>
            </a:pPr>
            <a:r>
              <a:rPr b="1" lang="en" sz="1700">
                <a:solidFill>
                  <a:schemeClr val="lt1"/>
                </a:solidFill>
                <a:latin typeface="Albert Sans"/>
                <a:ea typeface="Albert Sans"/>
                <a:cs typeface="Albert Sans"/>
                <a:sym typeface="Albert Sans"/>
              </a:rPr>
              <a:t>Not as many people own apple watches</a:t>
            </a:r>
            <a:r>
              <a:rPr lang="en" sz="1700">
                <a:solidFill>
                  <a:schemeClr val="lt1"/>
                </a:solidFill>
                <a:latin typeface="Albert Sans"/>
                <a:ea typeface="Albert Sans"/>
                <a:cs typeface="Albert Sans"/>
                <a:sym typeface="Albert Sans"/>
              </a:rPr>
              <a:t> compared to phone’s, tablets, and other mediums</a:t>
            </a:r>
            <a:endParaRPr sz="1700">
              <a:solidFill>
                <a:schemeClr val="lt1"/>
              </a:solidFill>
              <a:latin typeface="Albert Sans"/>
              <a:ea typeface="Albert Sans"/>
              <a:cs typeface="Albert Sans"/>
              <a:sym typeface="Albert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91"/>
          <p:cNvSpPr/>
          <p:nvPr/>
        </p:nvSpPr>
        <p:spPr>
          <a:xfrm>
            <a:off x="541900" y="1908125"/>
            <a:ext cx="7783500" cy="1245600"/>
          </a:xfrm>
          <a:prstGeom prst="roundRect">
            <a:avLst>
              <a:gd fmla="val 7365"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551" name="Google Shape;551;p91"/>
          <p:cNvSpPr txBox="1"/>
          <p:nvPr>
            <p:ph idx="2" type="title"/>
          </p:nvPr>
        </p:nvSpPr>
        <p:spPr>
          <a:xfrm>
            <a:off x="659325" y="1982475"/>
            <a:ext cx="7544700" cy="9792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Autofit/>
          </a:bodyPr>
          <a:lstStyle/>
          <a:p>
            <a:pPr indent="0" lvl="0" marL="0" rtl="0" algn="l">
              <a:spcBef>
                <a:spcPts val="0"/>
              </a:spcBef>
              <a:spcAft>
                <a:spcPts val="0"/>
              </a:spcAft>
              <a:buNone/>
            </a:pPr>
            <a:r>
              <a:rPr lang="en" sz="4900">
                <a:solidFill>
                  <a:schemeClr val="lt1"/>
                </a:solidFill>
                <a:latin typeface="Alexandria Light"/>
                <a:ea typeface="Alexandria Light"/>
                <a:cs typeface="Alexandria Light"/>
                <a:sym typeface="Alexandria Light"/>
              </a:rPr>
              <a:t>Option 2: Mobile App</a:t>
            </a:r>
            <a:endParaRPr sz="4900">
              <a:solidFill>
                <a:schemeClr val="lt1"/>
              </a:solidFill>
              <a:latin typeface="Alexandria Light"/>
              <a:ea typeface="Alexandria Light"/>
              <a:cs typeface="Alexandria Light"/>
              <a:sym typeface="Alexandria Light"/>
            </a:endParaRPr>
          </a:p>
        </p:txBody>
      </p:sp>
      <p:cxnSp>
        <p:nvCxnSpPr>
          <p:cNvPr id="552" name="Google Shape;552;p91">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cxnSp>
        <p:nvCxnSpPr>
          <p:cNvPr id="557" name="Google Shape;557;p92">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558" name="Google Shape;558;p92"/>
          <p:cNvPicPr preferRelativeResize="0"/>
          <p:nvPr/>
        </p:nvPicPr>
        <p:blipFill>
          <a:blip r:embed="rId3">
            <a:alphaModFix/>
          </a:blip>
          <a:stretch>
            <a:fillRect/>
          </a:stretch>
        </p:blipFill>
        <p:spPr>
          <a:xfrm rot="-5400000">
            <a:off x="2528475" y="420701"/>
            <a:ext cx="4087050" cy="5008950"/>
          </a:xfrm>
          <a:prstGeom prst="rect">
            <a:avLst/>
          </a:prstGeom>
          <a:noFill/>
          <a:ln>
            <a:noFill/>
          </a:ln>
          <a:effectLst>
            <a:outerShdw blurRad="57150" rotWithShape="0" algn="bl" dir="5400000" dist="19050">
              <a:srgbClr val="000000">
                <a:alpha val="50000"/>
              </a:srgbClr>
            </a:outerShdw>
          </a:effectLst>
        </p:spPr>
      </p:pic>
      <p:sp>
        <p:nvSpPr>
          <p:cNvPr id="559" name="Google Shape;559;p92"/>
          <p:cNvSpPr txBox="1"/>
          <p:nvPr/>
        </p:nvSpPr>
        <p:spPr>
          <a:xfrm>
            <a:off x="2286000" y="0"/>
            <a:ext cx="4572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latin typeface="Albert Sans ExtraLight"/>
                <a:ea typeface="Albert Sans ExtraLight"/>
                <a:cs typeface="Albert Sans ExtraLight"/>
                <a:sym typeface="Albert Sans ExtraLight"/>
              </a:rPr>
              <a:t>MOBILE APP</a:t>
            </a:r>
            <a:endParaRPr sz="4100">
              <a:latin typeface="Albert Sans ExtraLight"/>
              <a:ea typeface="Albert Sans ExtraLight"/>
              <a:cs typeface="Albert Sans ExtraLight"/>
              <a:sym typeface="Albert Sans Extra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cxnSp>
        <p:nvCxnSpPr>
          <p:cNvPr id="564" name="Google Shape;564;p93">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565" name="Google Shape;565;p93"/>
          <p:cNvSpPr txBox="1"/>
          <p:nvPr/>
        </p:nvSpPr>
        <p:spPr>
          <a:xfrm>
            <a:off x="2286000" y="0"/>
            <a:ext cx="4572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latin typeface="Albert Sans ExtraLight"/>
                <a:ea typeface="Albert Sans ExtraLight"/>
                <a:cs typeface="Albert Sans ExtraLight"/>
                <a:sym typeface="Albert Sans ExtraLight"/>
              </a:rPr>
              <a:t>MOBILE APP</a:t>
            </a:r>
            <a:endParaRPr sz="4100">
              <a:latin typeface="Albert Sans ExtraLight"/>
              <a:ea typeface="Albert Sans ExtraLight"/>
              <a:cs typeface="Albert Sans ExtraLight"/>
              <a:sym typeface="Albert Sans ExtraLight"/>
            </a:endParaRPr>
          </a:p>
        </p:txBody>
      </p:sp>
      <p:pic>
        <p:nvPicPr>
          <p:cNvPr id="566" name="Google Shape;566;p93"/>
          <p:cNvPicPr preferRelativeResize="0"/>
          <p:nvPr/>
        </p:nvPicPr>
        <p:blipFill>
          <a:blip r:embed="rId3">
            <a:alphaModFix/>
          </a:blip>
          <a:stretch>
            <a:fillRect/>
          </a:stretch>
        </p:blipFill>
        <p:spPr>
          <a:xfrm>
            <a:off x="1953875" y="815700"/>
            <a:ext cx="5404926" cy="406751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94"/>
          <p:cNvSpPr/>
          <p:nvPr/>
        </p:nvSpPr>
        <p:spPr>
          <a:xfrm>
            <a:off x="935325" y="1779225"/>
            <a:ext cx="3402300" cy="3192300"/>
          </a:xfrm>
          <a:prstGeom prst="roundRect">
            <a:avLst>
              <a:gd fmla="val 7365"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cxnSp>
        <p:nvCxnSpPr>
          <p:cNvPr id="572" name="Google Shape;572;p9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573" name="Google Shape;573;p94"/>
          <p:cNvSpPr/>
          <p:nvPr/>
        </p:nvSpPr>
        <p:spPr>
          <a:xfrm>
            <a:off x="4832175" y="1779225"/>
            <a:ext cx="3402300" cy="31923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574" name="Google Shape;574;p94"/>
          <p:cNvSpPr txBox="1"/>
          <p:nvPr/>
        </p:nvSpPr>
        <p:spPr>
          <a:xfrm>
            <a:off x="1778450" y="1009725"/>
            <a:ext cx="17703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dk2"/>
                </a:solidFill>
                <a:latin typeface="Albert Sans Black"/>
                <a:ea typeface="Albert Sans Black"/>
                <a:cs typeface="Albert Sans Black"/>
                <a:sym typeface="Albert Sans Black"/>
              </a:rPr>
              <a:t>PROS</a:t>
            </a:r>
            <a:endParaRPr sz="3800">
              <a:solidFill>
                <a:schemeClr val="dk2"/>
              </a:solidFill>
              <a:latin typeface="Albert Sans Black"/>
              <a:ea typeface="Albert Sans Black"/>
              <a:cs typeface="Albert Sans Black"/>
              <a:sym typeface="Albert Sans Black"/>
            </a:endParaRPr>
          </a:p>
        </p:txBody>
      </p:sp>
      <p:sp>
        <p:nvSpPr>
          <p:cNvPr id="575" name="Google Shape;575;p94"/>
          <p:cNvSpPr txBox="1"/>
          <p:nvPr/>
        </p:nvSpPr>
        <p:spPr>
          <a:xfrm>
            <a:off x="5675300" y="1009725"/>
            <a:ext cx="19251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CONS</a:t>
            </a:r>
            <a:endParaRPr sz="3800">
              <a:solidFill>
                <a:schemeClr val="accent1"/>
              </a:solidFill>
              <a:latin typeface="Albert Sans Black"/>
              <a:ea typeface="Albert Sans Black"/>
              <a:cs typeface="Albert Sans Black"/>
              <a:sym typeface="Albert Sans Black"/>
            </a:endParaRPr>
          </a:p>
        </p:txBody>
      </p:sp>
      <p:sp>
        <p:nvSpPr>
          <p:cNvPr id="576" name="Google Shape;576;p94"/>
          <p:cNvSpPr txBox="1"/>
          <p:nvPr/>
        </p:nvSpPr>
        <p:spPr>
          <a:xfrm>
            <a:off x="2286000" y="304800"/>
            <a:ext cx="4572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latin typeface="Albert Sans ExtraLight"/>
                <a:ea typeface="Albert Sans ExtraLight"/>
                <a:cs typeface="Albert Sans ExtraLight"/>
                <a:sym typeface="Albert Sans ExtraLight"/>
              </a:rPr>
              <a:t>MOBILE APP</a:t>
            </a:r>
            <a:endParaRPr sz="4100">
              <a:latin typeface="Albert Sans ExtraLight"/>
              <a:ea typeface="Albert Sans ExtraLight"/>
              <a:cs typeface="Albert Sans ExtraLight"/>
              <a:sym typeface="Albert Sans ExtraLight"/>
            </a:endParaRPr>
          </a:p>
        </p:txBody>
      </p:sp>
      <p:sp>
        <p:nvSpPr>
          <p:cNvPr id="577" name="Google Shape;577;p94"/>
          <p:cNvSpPr txBox="1"/>
          <p:nvPr/>
        </p:nvSpPr>
        <p:spPr>
          <a:xfrm>
            <a:off x="1040125" y="1931225"/>
            <a:ext cx="3172200" cy="2955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Albert Sans"/>
              <a:buChar char="-"/>
            </a:pPr>
            <a:r>
              <a:rPr b="1" lang="en" sz="1800">
                <a:latin typeface="Albert Sans"/>
                <a:ea typeface="Albert Sans"/>
                <a:cs typeface="Albert Sans"/>
                <a:sym typeface="Albert Sans"/>
              </a:rPr>
              <a:t>Easy to integrate photo libraries</a:t>
            </a:r>
            <a:r>
              <a:rPr lang="en" sz="1800">
                <a:latin typeface="Albert Sans"/>
                <a:ea typeface="Albert Sans"/>
                <a:cs typeface="Albert Sans"/>
                <a:sym typeface="Albert Sans"/>
              </a:rPr>
              <a:t> as most people use phone to store photos</a:t>
            </a:r>
            <a:endParaRPr sz="1800">
              <a:latin typeface="Albert Sans"/>
              <a:ea typeface="Albert Sans"/>
              <a:cs typeface="Albert Sans"/>
              <a:sym typeface="Albert Sans"/>
            </a:endParaRPr>
          </a:p>
          <a:p>
            <a:pPr indent="-342900" lvl="0" marL="457200" rtl="0" algn="l">
              <a:spcBef>
                <a:spcPts val="0"/>
              </a:spcBef>
              <a:spcAft>
                <a:spcPts val="0"/>
              </a:spcAft>
              <a:buSzPts val="1800"/>
              <a:buFont typeface="Albert Sans"/>
              <a:buChar char="-"/>
            </a:pPr>
            <a:r>
              <a:rPr lang="en" sz="1800">
                <a:latin typeface="Albert Sans"/>
                <a:ea typeface="Albert Sans"/>
                <a:cs typeface="Albert Sans"/>
                <a:sym typeface="Albert Sans"/>
              </a:rPr>
              <a:t>Phone is </a:t>
            </a:r>
            <a:r>
              <a:rPr b="1" lang="en" sz="1800">
                <a:latin typeface="Albert Sans"/>
                <a:ea typeface="Albert Sans"/>
                <a:cs typeface="Albert Sans"/>
                <a:sym typeface="Albert Sans"/>
              </a:rPr>
              <a:t>primary music listening device</a:t>
            </a:r>
            <a:r>
              <a:rPr lang="en" sz="1800">
                <a:latin typeface="Albert Sans"/>
                <a:ea typeface="Albert Sans"/>
                <a:cs typeface="Albert Sans"/>
                <a:sym typeface="Albert Sans"/>
              </a:rPr>
              <a:t> for most people</a:t>
            </a:r>
            <a:endParaRPr sz="1800">
              <a:latin typeface="Albert Sans"/>
              <a:ea typeface="Albert Sans"/>
              <a:cs typeface="Albert Sans"/>
              <a:sym typeface="Albert Sans"/>
            </a:endParaRPr>
          </a:p>
          <a:p>
            <a:pPr indent="-342900" lvl="0" marL="457200" rtl="0" algn="l">
              <a:spcBef>
                <a:spcPts val="0"/>
              </a:spcBef>
              <a:spcAft>
                <a:spcPts val="0"/>
              </a:spcAft>
              <a:buSzPts val="1800"/>
              <a:buFont typeface="Albert Sans"/>
              <a:buChar char="-"/>
            </a:pPr>
            <a:r>
              <a:rPr lang="en" sz="1800">
                <a:latin typeface="Albert Sans"/>
                <a:ea typeface="Albert Sans"/>
                <a:cs typeface="Albert Sans"/>
                <a:sym typeface="Albert Sans"/>
              </a:rPr>
              <a:t>Frequent use of phone can allow for </a:t>
            </a:r>
            <a:r>
              <a:rPr b="1" lang="en" sz="1800">
                <a:latin typeface="Albert Sans"/>
                <a:ea typeface="Albert Sans"/>
                <a:cs typeface="Albert Sans"/>
                <a:sym typeface="Albert Sans"/>
              </a:rPr>
              <a:t>consistent habit building</a:t>
            </a:r>
            <a:endParaRPr b="1" sz="1800">
              <a:latin typeface="Albert Sans"/>
              <a:ea typeface="Albert Sans"/>
              <a:cs typeface="Albert Sans"/>
              <a:sym typeface="Albert Sans"/>
            </a:endParaRPr>
          </a:p>
        </p:txBody>
      </p:sp>
      <p:sp>
        <p:nvSpPr>
          <p:cNvPr id="578" name="Google Shape;578;p94"/>
          <p:cNvSpPr txBox="1"/>
          <p:nvPr/>
        </p:nvSpPr>
        <p:spPr>
          <a:xfrm>
            <a:off x="4934775" y="2013600"/>
            <a:ext cx="3299700" cy="25398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lt1"/>
              </a:buClr>
              <a:buSzPts val="1700"/>
              <a:buFont typeface="Albert Sans"/>
              <a:buChar char="-"/>
            </a:pPr>
            <a:r>
              <a:rPr lang="en" sz="1700">
                <a:solidFill>
                  <a:schemeClr val="lt1"/>
                </a:solidFill>
                <a:latin typeface="Albert Sans"/>
                <a:ea typeface="Albert Sans"/>
                <a:cs typeface="Albert Sans"/>
                <a:sym typeface="Albert Sans"/>
              </a:rPr>
              <a:t>People may not want to </a:t>
            </a:r>
            <a:r>
              <a:rPr b="1" lang="en" sz="1700">
                <a:solidFill>
                  <a:schemeClr val="lt1"/>
                </a:solidFill>
                <a:latin typeface="Albert Sans"/>
                <a:ea typeface="Albert Sans"/>
                <a:cs typeface="Albert Sans"/>
                <a:sym typeface="Albert Sans"/>
              </a:rPr>
              <a:t>type long </a:t>
            </a:r>
            <a:r>
              <a:rPr b="1" lang="en" sz="1700">
                <a:solidFill>
                  <a:schemeClr val="lt1"/>
                </a:solidFill>
                <a:latin typeface="Albert Sans"/>
                <a:ea typeface="Albert Sans"/>
                <a:cs typeface="Albert Sans"/>
                <a:sym typeface="Albert Sans"/>
              </a:rPr>
              <a:t>descriptions </a:t>
            </a:r>
            <a:r>
              <a:rPr lang="en" sz="1700">
                <a:solidFill>
                  <a:schemeClr val="lt1"/>
                </a:solidFill>
                <a:latin typeface="Albert Sans"/>
                <a:ea typeface="Albert Sans"/>
                <a:cs typeface="Albert Sans"/>
                <a:sym typeface="Albert Sans"/>
              </a:rPr>
              <a:t>on their phone</a:t>
            </a:r>
            <a:endParaRPr sz="1700">
              <a:solidFill>
                <a:schemeClr val="lt1"/>
              </a:solidFill>
              <a:latin typeface="Albert Sans"/>
              <a:ea typeface="Albert Sans"/>
              <a:cs typeface="Albert Sans"/>
              <a:sym typeface="Albert Sans"/>
            </a:endParaRPr>
          </a:p>
          <a:p>
            <a:pPr indent="-336550" lvl="0" marL="457200" rtl="0" algn="l">
              <a:spcBef>
                <a:spcPts val="0"/>
              </a:spcBef>
              <a:spcAft>
                <a:spcPts val="0"/>
              </a:spcAft>
              <a:buClr>
                <a:schemeClr val="lt1"/>
              </a:buClr>
              <a:buSzPts val="1700"/>
              <a:buFont typeface="Albert Sans"/>
              <a:buChar char="-"/>
            </a:pPr>
            <a:r>
              <a:rPr lang="en" sz="1700">
                <a:solidFill>
                  <a:schemeClr val="lt1"/>
                </a:solidFill>
                <a:latin typeface="Albert Sans"/>
                <a:ea typeface="Albert Sans"/>
                <a:cs typeface="Albert Sans"/>
                <a:sym typeface="Albert Sans"/>
              </a:rPr>
              <a:t>Larger screen than watch means </a:t>
            </a:r>
            <a:r>
              <a:rPr b="1" lang="en" sz="1700">
                <a:solidFill>
                  <a:schemeClr val="lt1"/>
                </a:solidFill>
                <a:latin typeface="Albert Sans"/>
                <a:ea typeface="Albert Sans"/>
                <a:cs typeface="Albert Sans"/>
                <a:sym typeface="Albert Sans"/>
              </a:rPr>
              <a:t>more design </a:t>
            </a:r>
            <a:r>
              <a:rPr b="1" lang="en" sz="1700">
                <a:solidFill>
                  <a:schemeClr val="lt1"/>
                </a:solidFill>
                <a:latin typeface="Albert Sans"/>
                <a:ea typeface="Albert Sans"/>
                <a:cs typeface="Albert Sans"/>
                <a:sym typeface="Albert Sans"/>
              </a:rPr>
              <a:t>decisions </a:t>
            </a:r>
            <a:endParaRPr b="1" sz="1700">
              <a:solidFill>
                <a:schemeClr val="lt1"/>
              </a:solidFill>
              <a:latin typeface="Albert Sans"/>
              <a:ea typeface="Albert Sans"/>
              <a:cs typeface="Albert Sans"/>
              <a:sym typeface="Albert Sans"/>
            </a:endParaRPr>
          </a:p>
          <a:p>
            <a:pPr indent="-336550" lvl="0" marL="457200" rtl="0" algn="l">
              <a:spcBef>
                <a:spcPts val="0"/>
              </a:spcBef>
              <a:spcAft>
                <a:spcPts val="0"/>
              </a:spcAft>
              <a:buClr>
                <a:schemeClr val="lt1"/>
              </a:buClr>
              <a:buSzPts val="1700"/>
              <a:buFont typeface="Albert Sans"/>
              <a:buChar char="-"/>
            </a:pPr>
            <a:r>
              <a:rPr lang="en" sz="1700">
                <a:solidFill>
                  <a:schemeClr val="lt1"/>
                </a:solidFill>
                <a:latin typeface="Albert Sans"/>
                <a:ea typeface="Albert Sans"/>
                <a:cs typeface="Albert Sans"/>
                <a:sym typeface="Albert Sans"/>
              </a:rPr>
              <a:t>Must </a:t>
            </a:r>
            <a:r>
              <a:rPr b="1" lang="en" sz="1700">
                <a:solidFill>
                  <a:schemeClr val="lt1"/>
                </a:solidFill>
                <a:latin typeface="Albert Sans"/>
                <a:ea typeface="Albert Sans"/>
                <a:cs typeface="Albert Sans"/>
                <a:sym typeface="Albert Sans"/>
              </a:rPr>
              <a:t>compete for user’s attention</a:t>
            </a:r>
            <a:r>
              <a:rPr lang="en" sz="1700">
                <a:solidFill>
                  <a:schemeClr val="lt1"/>
                </a:solidFill>
                <a:latin typeface="Albert Sans"/>
                <a:ea typeface="Albert Sans"/>
                <a:cs typeface="Albert Sans"/>
                <a:sym typeface="Albert Sans"/>
              </a:rPr>
              <a:t> with many other existing mobile apps</a:t>
            </a:r>
            <a:endParaRPr sz="1700">
              <a:solidFill>
                <a:schemeClr val="lt1"/>
              </a:solidFill>
              <a:latin typeface="Albert Sans"/>
              <a:ea typeface="Albert Sans"/>
              <a:cs typeface="Albert Sans"/>
              <a:sym typeface="Albert Sans"/>
            </a:endParaRPr>
          </a:p>
        </p:txBody>
      </p:sp>
      <p:sp>
        <p:nvSpPr>
          <p:cNvPr id="579" name="Google Shape;579;p94"/>
          <p:cNvSpPr txBox="1"/>
          <p:nvPr/>
        </p:nvSpPr>
        <p:spPr>
          <a:xfrm>
            <a:off x="1778450" y="1009725"/>
            <a:ext cx="2656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dk2"/>
                </a:solidFill>
                <a:latin typeface="Albert Sans Black"/>
                <a:ea typeface="Albert Sans Black"/>
                <a:cs typeface="Albert Sans Black"/>
                <a:sym typeface="Albert Sans Black"/>
              </a:rPr>
              <a:t>PROS </a:t>
            </a:r>
            <a:r>
              <a:rPr i="1" lang="en">
                <a:solidFill>
                  <a:schemeClr val="dk2"/>
                </a:solidFill>
                <a:latin typeface="Albert Sans"/>
                <a:ea typeface="Albert Sans"/>
                <a:cs typeface="Albert Sans"/>
                <a:sym typeface="Albert Sans"/>
              </a:rPr>
              <a:t>(abridged)</a:t>
            </a:r>
            <a:endParaRPr i="1">
              <a:solidFill>
                <a:schemeClr val="dk2"/>
              </a:solidFill>
              <a:latin typeface="Albert Sans"/>
              <a:ea typeface="Albert Sans"/>
              <a:cs typeface="Albert Sans"/>
              <a:sym typeface="Albert Sans"/>
            </a:endParaRPr>
          </a:p>
        </p:txBody>
      </p:sp>
      <p:sp>
        <p:nvSpPr>
          <p:cNvPr id="580" name="Google Shape;580;p94"/>
          <p:cNvSpPr txBox="1"/>
          <p:nvPr/>
        </p:nvSpPr>
        <p:spPr>
          <a:xfrm>
            <a:off x="5675300" y="1009725"/>
            <a:ext cx="2772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CONS </a:t>
            </a:r>
            <a:r>
              <a:rPr i="1" lang="en">
                <a:solidFill>
                  <a:schemeClr val="accent1"/>
                </a:solidFill>
                <a:latin typeface="Albert Sans"/>
                <a:ea typeface="Albert Sans"/>
                <a:cs typeface="Albert Sans"/>
                <a:sym typeface="Albert Sans"/>
              </a:rPr>
              <a:t>(abridged)</a:t>
            </a:r>
            <a:endParaRPr i="1">
              <a:solidFill>
                <a:schemeClr val="accent1"/>
              </a:solidFill>
              <a:latin typeface="Albert Sans"/>
              <a:ea typeface="Albert Sans"/>
              <a:cs typeface="Albert Sans"/>
              <a:sym typeface="Albert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95"/>
          <p:cNvSpPr txBox="1"/>
          <p:nvPr/>
        </p:nvSpPr>
        <p:spPr>
          <a:xfrm>
            <a:off x="924875" y="1986900"/>
            <a:ext cx="7368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6400">
                <a:latin typeface="Albert Sans Thin"/>
                <a:ea typeface="Albert Sans Thin"/>
                <a:cs typeface="Albert Sans Thin"/>
                <a:sym typeface="Albert Sans Thin"/>
              </a:rPr>
              <a:t>Our selection…</a:t>
            </a:r>
            <a:endParaRPr i="1" sz="6400">
              <a:latin typeface="Albert Sans Thin"/>
              <a:ea typeface="Albert Sans Thin"/>
              <a:cs typeface="Albert Sans Thin"/>
              <a:sym typeface="Albert Sans Thi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96"/>
          <p:cNvSpPr txBox="1"/>
          <p:nvPr>
            <p:ph idx="2" type="title"/>
          </p:nvPr>
        </p:nvSpPr>
        <p:spPr>
          <a:xfrm>
            <a:off x="629799" y="256750"/>
            <a:ext cx="4395000" cy="97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900">
                <a:solidFill>
                  <a:schemeClr val="dk1"/>
                </a:solidFill>
                <a:latin typeface="Albert Sans SemiBold"/>
                <a:ea typeface="Albert Sans SemiBold"/>
                <a:cs typeface="Albert Sans SemiBold"/>
                <a:sym typeface="Albert Sans SemiBold"/>
              </a:rPr>
              <a:t>Mobile App!</a:t>
            </a:r>
            <a:endParaRPr sz="4900">
              <a:solidFill>
                <a:schemeClr val="dk1"/>
              </a:solidFill>
              <a:latin typeface="Albert Sans SemiBold"/>
              <a:ea typeface="Albert Sans SemiBold"/>
              <a:cs typeface="Albert Sans SemiBold"/>
              <a:sym typeface="Albert Sans SemiBold"/>
            </a:endParaRPr>
          </a:p>
        </p:txBody>
      </p:sp>
      <p:sp>
        <p:nvSpPr>
          <p:cNvPr id="591" name="Google Shape;591;p96"/>
          <p:cNvSpPr txBox="1"/>
          <p:nvPr/>
        </p:nvSpPr>
        <p:spPr>
          <a:xfrm>
            <a:off x="450400" y="1781265"/>
            <a:ext cx="390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lbert Sans"/>
              <a:ea typeface="Albert Sans"/>
              <a:cs typeface="Albert Sans"/>
              <a:sym typeface="Albert Sans"/>
            </a:endParaRPr>
          </a:p>
        </p:txBody>
      </p:sp>
      <p:sp>
        <p:nvSpPr>
          <p:cNvPr id="592" name="Google Shape;592;p96"/>
          <p:cNvSpPr txBox="1"/>
          <p:nvPr/>
        </p:nvSpPr>
        <p:spPr>
          <a:xfrm>
            <a:off x="450400" y="1297325"/>
            <a:ext cx="50571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lexandria"/>
                <a:ea typeface="Alexandria"/>
                <a:cs typeface="Alexandria"/>
                <a:sym typeface="Alexandria"/>
              </a:rPr>
              <a:t>Because…</a:t>
            </a:r>
            <a:endParaRPr sz="2000">
              <a:latin typeface="Alexandria"/>
              <a:ea typeface="Alexandria"/>
              <a:cs typeface="Alexandria"/>
              <a:sym typeface="Alexandria"/>
            </a:endParaRPr>
          </a:p>
          <a:p>
            <a:pPr indent="0" lvl="0" marL="0" rtl="0" algn="l">
              <a:spcBef>
                <a:spcPts val="0"/>
              </a:spcBef>
              <a:spcAft>
                <a:spcPts val="0"/>
              </a:spcAft>
              <a:buNone/>
            </a:pPr>
            <a:r>
              <a:t/>
            </a:r>
            <a:endParaRPr sz="2000">
              <a:latin typeface="Alexandria"/>
              <a:ea typeface="Alexandria"/>
              <a:cs typeface="Alexandria"/>
              <a:sym typeface="Alexandria"/>
            </a:endParaRPr>
          </a:p>
          <a:p>
            <a:pPr indent="-355600" lvl="0" marL="457200" rtl="0" algn="l">
              <a:spcBef>
                <a:spcPts val="0"/>
              </a:spcBef>
              <a:spcAft>
                <a:spcPts val="0"/>
              </a:spcAft>
              <a:buSzPts val="2000"/>
              <a:buFont typeface="Albert Sans"/>
              <a:buAutoNum type="arabicPeriod"/>
            </a:pPr>
            <a:r>
              <a:rPr lang="en" sz="2000">
                <a:latin typeface="Alexandria"/>
                <a:ea typeface="Alexandria"/>
                <a:cs typeface="Alexandria"/>
                <a:sym typeface="Alexandria"/>
              </a:rPr>
              <a:t>Mobile devices are </a:t>
            </a:r>
            <a:r>
              <a:rPr b="1" lang="en" sz="2000">
                <a:latin typeface="Alexandria"/>
                <a:ea typeface="Alexandria"/>
                <a:cs typeface="Alexandria"/>
                <a:sym typeface="Alexandria"/>
              </a:rPr>
              <a:t>more ubiquitous</a:t>
            </a:r>
            <a:r>
              <a:rPr lang="en" sz="2000">
                <a:latin typeface="Alexandria"/>
                <a:ea typeface="Alexandria"/>
                <a:cs typeface="Alexandria"/>
                <a:sym typeface="Alexandria"/>
              </a:rPr>
              <a:t> than Apple watches</a:t>
            </a:r>
            <a:endParaRPr sz="2000">
              <a:latin typeface="Alexandria"/>
              <a:ea typeface="Alexandria"/>
              <a:cs typeface="Alexandria"/>
              <a:sym typeface="Alexandria"/>
            </a:endParaRPr>
          </a:p>
          <a:p>
            <a:pPr indent="-355600" lvl="0" marL="457200" rtl="0" algn="l">
              <a:spcBef>
                <a:spcPts val="0"/>
              </a:spcBef>
              <a:spcAft>
                <a:spcPts val="0"/>
              </a:spcAft>
              <a:buSzPts val="2000"/>
              <a:buFont typeface="Albert Sans"/>
              <a:buAutoNum type="arabicPeriod"/>
            </a:pPr>
            <a:r>
              <a:rPr b="1" lang="en" sz="2000">
                <a:latin typeface="Alexandria"/>
                <a:ea typeface="Alexandria"/>
                <a:cs typeface="Alexandria"/>
                <a:sym typeface="Alexandria"/>
              </a:rPr>
              <a:t>Primary device</a:t>
            </a:r>
            <a:r>
              <a:rPr lang="en" sz="2000">
                <a:latin typeface="Alexandria"/>
                <a:ea typeface="Alexandria"/>
                <a:cs typeface="Alexandria"/>
                <a:sym typeface="Alexandria"/>
              </a:rPr>
              <a:t> for </a:t>
            </a:r>
            <a:r>
              <a:rPr b="1" lang="en" sz="2000">
                <a:latin typeface="Alexandria"/>
                <a:ea typeface="Alexandria"/>
                <a:cs typeface="Alexandria"/>
                <a:sym typeface="Alexandria"/>
              </a:rPr>
              <a:t>music consumption</a:t>
            </a:r>
            <a:r>
              <a:rPr lang="en" sz="2000">
                <a:latin typeface="Alexandria"/>
                <a:ea typeface="Alexandria"/>
                <a:cs typeface="Alexandria"/>
                <a:sym typeface="Alexandria"/>
              </a:rPr>
              <a:t> and </a:t>
            </a:r>
            <a:r>
              <a:rPr b="1" lang="en" sz="2000">
                <a:latin typeface="Alexandria"/>
                <a:ea typeface="Alexandria"/>
                <a:cs typeface="Alexandria"/>
                <a:sym typeface="Alexandria"/>
              </a:rPr>
              <a:t>photo storage</a:t>
            </a:r>
            <a:endParaRPr b="1" sz="2000">
              <a:latin typeface="Alexandria"/>
              <a:ea typeface="Alexandria"/>
              <a:cs typeface="Alexandria"/>
              <a:sym typeface="Alexandria"/>
            </a:endParaRPr>
          </a:p>
          <a:p>
            <a:pPr indent="-355600" lvl="0" marL="457200" rtl="0" algn="l">
              <a:spcBef>
                <a:spcPts val="0"/>
              </a:spcBef>
              <a:spcAft>
                <a:spcPts val="0"/>
              </a:spcAft>
              <a:buSzPts val="2000"/>
              <a:buFont typeface="Albert Sans"/>
              <a:buAutoNum type="arabicPeriod"/>
            </a:pPr>
            <a:r>
              <a:rPr b="1" lang="en" sz="2000">
                <a:latin typeface="Alexandria"/>
                <a:ea typeface="Alexandria"/>
                <a:cs typeface="Alexandria"/>
                <a:sym typeface="Alexandria"/>
              </a:rPr>
              <a:t>Typing</a:t>
            </a:r>
            <a:r>
              <a:rPr lang="en" sz="2000">
                <a:latin typeface="Alexandria"/>
                <a:ea typeface="Alexandria"/>
                <a:cs typeface="Alexandria"/>
                <a:sym typeface="Alexandria"/>
              </a:rPr>
              <a:t> and </a:t>
            </a:r>
            <a:r>
              <a:rPr b="1" lang="en" sz="2000">
                <a:latin typeface="Alexandria"/>
                <a:ea typeface="Alexandria"/>
                <a:cs typeface="Alexandria"/>
                <a:sym typeface="Alexandria"/>
              </a:rPr>
              <a:t>engaging</a:t>
            </a:r>
            <a:r>
              <a:rPr b="1" lang="en" sz="2000">
                <a:latin typeface="Alexandria"/>
                <a:ea typeface="Alexandria"/>
                <a:cs typeface="Alexandria"/>
                <a:sym typeface="Alexandria"/>
              </a:rPr>
              <a:t> with </a:t>
            </a:r>
            <a:r>
              <a:rPr b="1" lang="en" sz="2000">
                <a:latin typeface="Alexandria"/>
                <a:ea typeface="Alexandria"/>
                <a:cs typeface="Alexandria"/>
                <a:sym typeface="Alexandria"/>
              </a:rPr>
              <a:t>applications</a:t>
            </a:r>
            <a:r>
              <a:rPr lang="en" sz="2000">
                <a:latin typeface="Alexandria"/>
                <a:ea typeface="Alexandria"/>
                <a:cs typeface="Alexandria"/>
                <a:sym typeface="Alexandria"/>
              </a:rPr>
              <a:t> on mobile </a:t>
            </a:r>
            <a:r>
              <a:rPr lang="en" sz="2000">
                <a:latin typeface="Alexandria"/>
                <a:ea typeface="Alexandria"/>
                <a:cs typeface="Alexandria"/>
                <a:sym typeface="Alexandria"/>
              </a:rPr>
              <a:t>device</a:t>
            </a:r>
            <a:r>
              <a:rPr lang="en" sz="2000">
                <a:latin typeface="Alexandria"/>
                <a:ea typeface="Alexandria"/>
                <a:cs typeface="Alexandria"/>
                <a:sym typeface="Alexandria"/>
              </a:rPr>
              <a:t> is much </a:t>
            </a:r>
            <a:r>
              <a:rPr lang="en" sz="2000">
                <a:latin typeface="Alexandria"/>
                <a:ea typeface="Alexandria"/>
                <a:cs typeface="Alexandria"/>
                <a:sym typeface="Alexandria"/>
              </a:rPr>
              <a:t>easier</a:t>
            </a:r>
            <a:r>
              <a:rPr lang="en" sz="2000">
                <a:latin typeface="Alexandria"/>
                <a:ea typeface="Alexandria"/>
                <a:cs typeface="Alexandria"/>
                <a:sym typeface="Alexandria"/>
              </a:rPr>
              <a:t> because of </a:t>
            </a:r>
            <a:r>
              <a:rPr b="1" lang="en" sz="2000">
                <a:latin typeface="Alexandria"/>
                <a:ea typeface="Alexandria"/>
                <a:cs typeface="Alexandria"/>
                <a:sym typeface="Alexandria"/>
              </a:rPr>
              <a:t>larger interface</a:t>
            </a:r>
            <a:endParaRPr b="1" sz="2000">
              <a:latin typeface="Alexandria"/>
              <a:ea typeface="Alexandria"/>
              <a:cs typeface="Alexandria"/>
              <a:sym typeface="Alexandria"/>
            </a:endParaRPr>
          </a:p>
        </p:txBody>
      </p:sp>
      <p:pic>
        <p:nvPicPr>
          <p:cNvPr id="593" name="Google Shape;593;p96"/>
          <p:cNvPicPr preferRelativeResize="0"/>
          <p:nvPr/>
        </p:nvPicPr>
        <p:blipFill>
          <a:blip r:embed="rId3">
            <a:alphaModFix/>
          </a:blip>
          <a:stretch>
            <a:fillRect/>
          </a:stretch>
        </p:blipFill>
        <p:spPr>
          <a:xfrm rot="-5400000">
            <a:off x="6019612" y="-316663"/>
            <a:ext cx="2807725" cy="3441050"/>
          </a:xfrm>
          <a:prstGeom prst="rect">
            <a:avLst/>
          </a:prstGeom>
          <a:noFill/>
          <a:ln>
            <a:noFill/>
          </a:ln>
          <a:effectLst>
            <a:outerShdw blurRad="57150" rotWithShape="0" algn="bl" dir="5400000" dist="19050">
              <a:srgbClr val="000000">
                <a:alpha val="50000"/>
              </a:srgbClr>
            </a:outerShdw>
          </a:effectLst>
        </p:spPr>
      </p:pic>
      <p:pic>
        <p:nvPicPr>
          <p:cNvPr id="594" name="Google Shape;594;p96"/>
          <p:cNvPicPr preferRelativeResize="0"/>
          <p:nvPr/>
        </p:nvPicPr>
        <p:blipFill>
          <a:blip r:embed="rId4">
            <a:alphaModFix/>
          </a:blip>
          <a:stretch>
            <a:fillRect/>
          </a:stretch>
        </p:blipFill>
        <p:spPr>
          <a:xfrm>
            <a:off x="5702950" y="2553925"/>
            <a:ext cx="3441050" cy="2589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97"/>
          <p:cNvSpPr txBox="1"/>
          <p:nvPr/>
        </p:nvSpPr>
        <p:spPr>
          <a:xfrm>
            <a:off x="450400" y="1811312"/>
            <a:ext cx="390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lbert Sans"/>
              <a:ea typeface="Albert Sans"/>
              <a:cs typeface="Albert Sans"/>
              <a:sym typeface="Albert Sans"/>
            </a:endParaRPr>
          </a:p>
        </p:txBody>
      </p:sp>
      <p:sp>
        <p:nvSpPr>
          <p:cNvPr id="600" name="Google Shape;600;p97"/>
          <p:cNvSpPr txBox="1"/>
          <p:nvPr/>
        </p:nvSpPr>
        <p:spPr>
          <a:xfrm>
            <a:off x="867125" y="1501250"/>
            <a:ext cx="70068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Alexandria"/>
                <a:ea typeface="Alexandria"/>
                <a:cs typeface="Alexandria"/>
                <a:sym typeface="Alexandria"/>
              </a:rPr>
              <a:t>Further considerations…</a:t>
            </a:r>
            <a:endParaRPr sz="2000">
              <a:latin typeface="Alexandria"/>
              <a:ea typeface="Alexandria"/>
              <a:cs typeface="Alexandria"/>
              <a:sym typeface="Alexandria"/>
            </a:endParaRPr>
          </a:p>
          <a:p>
            <a:pPr indent="0" lvl="0" marL="0" rtl="0" algn="l">
              <a:spcBef>
                <a:spcPts val="0"/>
              </a:spcBef>
              <a:spcAft>
                <a:spcPts val="0"/>
              </a:spcAft>
              <a:buNone/>
            </a:pPr>
            <a:r>
              <a:t/>
            </a:r>
            <a:endParaRPr sz="1600">
              <a:latin typeface="Alexandria"/>
              <a:ea typeface="Alexandria"/>
              <a:cs typeface="Alexandria"/>
              <a:sym typeface="Alexandria"/>
            </a:endParaRPr>
          </a:p>
          <a:p>
            <a:pPr indent="-330200" lvl="0" marL="457200" rtl="0" algn="l">
              <a:spcBef>
                <a:spcPts val="0"/>
              </a:spcBef>
              <a:spcAft>
                <a:spcPts val="0"/>
              </a:spcAft>
              <a:buSzPts val="1600"/>
              <a:buFont typeface="Alexandria"/>
              <a:buAutoNum type="arabicPeriod"/>
            </a:pPr>
            <a:r>
              <a:rPr b="1" lang="en" sz="1600">
                <a:latin typeface="Alexandria"/>
                <a:ea typeface="Alexandria"/>
                <a:cs typeface="Alexandria"/>
                <a:sym typeface="Alexandria"/>
              </a:rPr>
              <a:t>1.46 billion </a:t>
            </a:r>
            <a:r>
              <a:rPr lang="en" sz="1600">
                <a:latin typeface="Alexandria"/>
                <a:ea typeface="Alexandria"/>
                <a:cs typeface="Alexandria"/>
                <a:sym typeface="Alexandria"/>
              </a:rPr>
              <a:t>worldwide iPhone owners versus</a:t>
            </a:r>
            <a:r>
              <a:rPr b="1" lang="en" sz="1600">
                <a:latin typeface="Alexandria"/>
                <a:ea typeface="Alexandria"/>
                <a:cs typeface="Alexandria"/>
                <a:sym typeface="Alexandria"/>
              </a:rPr>
              <a:t> 100 million</a:t>
            </a:r>
            <a:r>
              <a:rPr lang="en" sz="1600">
                <a:latin typeface="Alexandria"/>
                <a:ea typeface="Alexandria"/>
                <a:cs typeface="Alexandria"/>
                <a:sym typeface="Alexandria"/>
              </a:rPr>
              <a:t> apple watch owners</a:t>
            </a:r>
            <a:endParaRPr sz="1600">
              <a:latin typeface="Alexandria"/>
              <a:ea typeface="Alexandria"/>
              <a:cs typeface="Alexandria"/>
              <a:sym typeface="Alexandria"/>
            </a:endParaRPr>
          </a:p>
          <a:p>
            <a:pPr indent="-330200" lvl="0" marL="457200" rtl="0" algn="l">
              <a:spcBef>
                <a:spcPts val="0"/>
              </a:spcBef>
              <a:spcAft>
                <a:spcPts val="0"/>
              </a:spcAft>
              <a:buSzPts val="1600"/>
              <a:buFont typeface="Alexandria"/>
              <a:buAutoNum type="arabicPeriod"/>
            </a:pPr>
            <a:r>
              <a:rPr lang="en" sz="1600">
                <a:latin typeface="Alexandria"/>
                <a:ea typeface="Alexandria"/>
                <a:cs typeface="Alexandria"/>
                <a:sym typeface="Alexandria"/>
              </a:rPr>
              <a:t>Mobile phone users tend to spend more </a:t>
            </a:r>
            <a:r>
              <a:rPr b="1" lang="en" sz="1600">
                <a:latin typeface="Alexandria"/>
                <a:ea typeface="Alexandria"/>
                <a:cs typeface="Alexandria"/>
                <a:sym typeface="Alexandria"/>
              </a:rPr>
              <a:t>continuous time</a:t>
            </a:r>
            <a:r>
              <a:rPr lang="en" sz="1600">
                <a:latin typeface="Alexandria"/>
                <a:ea typeface="Alexandria"/>
                <a:cs typeface="Alexandria"/>
                <a:sym typeface="Alexandria"/>
              </a:rPr>
              <a:t> on apps compared to Apple Watch users who engage in </a:t>
            </a:r>
            <a:r>
              <a:rPr b="1" lang="en" sz="1600">
                <a:latin typeface="Alexandria"/>
                <a:ea typeface="Alexandria"/>
                <a:cs typeface="Alexandria"/>
                <a:sym typeface="Alexandria"/>
              </a:rPr>
              <a:t>shorter, more sporadic</a:t>
            </a:r>
            <a:r>
              <a:rPr lang="en" sz="1600">
                <a:latin typeface="Alexandria"/>
                <a:ea typeface="Alexandria"/>
                <a:cs typeface="Alexandria"/>
                <a:sym typeface="Alexandria"/>
              </a:rPr>
              <a:t> interactions</a:t>
            </a:r>
            <a:endParaRPr sz="1600">
              <a:latin typeface="Alexandria"/>
              <a:ea typeface="Alexandria"/>
              <a:cs typeface="Alexandria"/>
              <a:sym typeface="Alexandria"/>
            </a:endParaRPr>
          </a:p>
          <a:p>
            <a:pPr indent="-330200" lvl="0" marL="457200" rtl="0" algn="l">
              <a:spcBef>
                <a:spcPts val="0"/>
              </a:spcBef>
              <a:spcAft>
                <a:spcPts val="0"/>
              </a:spcAft>
              <a:buSzPts val="1600"/>
              <a:buFont typeface="Alexandria"/>
              <a:buAutoNum type="arabicPeriod"/>
            </a:pPr>
            <a:r>
              <a:rPr lang="en" sz="1600">
                <a:latin typeface="Alexandria"/>
                <a:ea typeface="Alexandria"/>
                <a:cs typeface="Alexandria"/>
                <a:sym typeface="Alexandria"/>
              </a:rPr>
              <a:t>Must combat </a:t>
            </a:r>
            <a:r>
              <a:rPr b="1" lang="en" sz="1600">
                <a:latin typeface="Alexandria"/>
                <a:ea typeface="Alexandria"/>
                <a:cs typeface="Alexandria"/>
                <a:sym typeface="Alexandria"/>
              </a:rPr>
              <a:t>mental health implications </a:t>
            </a:r>
            <a:r>
              <a:rPr lang="en" sz="1600">
                <a:latin typeface="Alexandria"/>
                <a:ea typeface="Alexandria"/>
                <a:cs typeface="Alexandria"/>
                <a:sym typeface="Alexandria"/>
              </a:rPr>
              <a:t>seen in other social media apps. Requires </a:t>
            </a:r>
            <a:r>
              <a:rPr b="1" lang="en" sz="1600">
                <a:latin typeface="Alexandria"/>
                <a:ea typeface="Alexandria"/>
                <a:cs typeface="Alexandria"/>
                <a:sym typeface="Alexandria"/>
              </a:rPr>
              <a:t>responsible design</a:t>
            </a:r>
            <a:r>
              <a:rPr lang="en" sz="1600">
                <a:latin typeface="Alexandria"/>
                <a:ea typeface="Alexandria"/>
                <a:cs typeface="Alexandria"/>
                <a:sym typeface="Alexandria"/>
              </a:rPr>
              <a:t>. </a:t>
            </a:r>
            <a:endParaRPr sz="1600">
              <a:latin typeface="Alexandria"/>
              <a:ea typeface="Alexandria"/>
              <a:cs typeface="Alexandria"/>
              <a:sym typeface="Alexandria"/>
            </a:endParaRPr>
          </a:p>
          <a:p>
            <a:pPr indent="-330200" lvl="0" marL="457200" rtl="0" algn="l">
              <a:spcBef>
                <a:spcPts val="0"/>
              </a:spcBef>
              <a:spcAft>
                <a:spcPts val="0"/>
              </a:spcAft>
              <a:buSzPts val="1600"/>
              <a:buFont typeface="Alexandria"/>
              <a:buAutoNum type="arabicPeriod"/>
            </a:pPr>
            <a:r>
              <a:rPr b="1" lang="en" sz="1600">
                <a:latin typeface="Alexandria"/>
                <a:ea typeface="Alexandria"/>
                <a:cs typeface="Alexandria"/>
                <a:sym typeface="Alexandria"/>
              </a:rPr>
              <a:t>Higher screen real estate</a:t>
            </a:r>
            <a:r>
              <a:rPr lang="en" sz="1600">
                <a:latin typeface="Alexandria"/>
                <a:ea typeface="Alexandria"/>
                <a:cs typeface="Alexandria"/>
                <a:sym typeface="Alexandria"/>
              </a:rPr>
              <a:t> lends itself to better experience interfacing with multiple photos + songs</a:t>
            </a:r>
            <a:endParaRPr sz="1600">
              <a:latin typeface="Alexandria"/>
              <a:ea typeface="Alexandria"/>
              <a:cs typeface="Alexandria"/>
              <a:sym typeface="Alexandria"/>
            </a:endParaRPr>
          </a:p>
          <a:p>
            <a:pPr indent="-330200" lvl="0" marL="457200" rtl="0" algn="l">
              <a:spcBef>
                <a:spcPts val="0"/>
              </a:spcBef>
              <a:spcAft>
                <a:spcPts val="0"/>
              </a:spcAft>
              <a:buSzPts val="1600"/>
              <a:buFont typeface="Alexandria"/>
              <a:buAutoNum type="arabicPeriod"/>
            </a:pPr>
            <a:r>
              <a:rPr lang="en" sz="1600">
                <a:latin typeface="Alexandria"/>
                <a:ea typeface="Alexandria"/>
                <a:cs typeface="Alexandria"/>
                <a:sym typeface="Alexandria"/>
              </a:rPr>
              <a:t>Having a camera enables you to </a:t>
            </a:r>
            <a:r>
              <a:rPr b="1" lang="en" sz="1600">
                <a:latin typeface="Alexandria"/>
                <a:ea typeface="Alexandria"/>
                <a:cs typeface="Alexandria"/>
                <a:sym typeface="Alexandria"/>
              </a:rPr>
              <a:t>capture moments live</a:t>
            </a:r>
            <a:endParaRPr b="1" sz="1600">
              <a:latin typeface="Alexandria"/>
              <a:ea typeface="Alexandria"/>
              <a:cs typeface="Alexandria"/>
              <a:sym typeface="Alexandria"/>
            </a:endParaRPr>
          </a:p>
        </p:txBody>
      </p:sp>
      <p:sp>
        <p:nvSpPr>
          <p:cNvPr id="601" name="Google Shape;601;p97"/>
          <p:cNvSpPr txBox="1"/>
          <p:nvPr>
            <p:ph type="title"/>
          </p:nvPr>
        </p:nvSpPr>
        <p:spPr>
          <a:xfrm>
            <a:off x="791300" y="4588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Mobile App Cont.</a:t>
            </a:r>
            <a:endParaRPr sz="4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98"/>
          <p:cNvSpPr txBox="1"/>
          <p:nvPr>
            <p:ph type="title"/>
          </p:nvPr>
        </p:nvSpPr>
        <p:spPr>
          <a:xfrm>
            <a:off x="715100" y="31756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100"/>
              <a:t>low-fi construction</a:t>
            </a:r>
            <a:endParaRPr sz="6100"/>
          </a:p>
        </p:txBody>
      </p:sp>
      <p:sp>
        <p:nvSpPr>
          <p:cNvPr id="607" name="Google Shape;607;p98"/>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608" name="Google Shape;608;p9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99"/>
          <p:cNvSpPr txBox="1"/>
          <p:nvPr>
            <p:ph type="title"/>
          </p:nvPr>
        </p:nvSpPr>
        <p:spPr>
          <a:xfrm>
            <a:off x="715100" y="535000"/>
            <a:ext cx="7713900" cy="92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 Prototype Layout</a:t>
            </a:r>
            <a:endParaRPr/>
          </a:p>
        </p:txBody>
      </p:sp>
      <p:sp>
        <p:nvSpPr>
          <p:cNvPr id="614" name="Google Shape;614;p99"/>
          <p:cNvSpPr txBox="1"/>
          <p:nvPr/>
        </p:nvSpPr>
        <p:spPr>
          <a:xfrm>
            <a:off x="1023950" y="4102900"/>
            <a:ext cx="7262700" cy="67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bert Sans"/>
                <a:ea typeface="Albert Sans"/>
                <a:cs typeface="Albert Sans"/>
                <a:sym typeface="Albert Sans"/>
              </a:rPr>
              <a:t>Prototype was built using a paper phone background with </a:t>
            </a:r>
            <a:r>
              <a:rPr lang="en">
                <a:latin typeface="Albert Sans"/>
                <a:ea typeface="Albert Sans"/>
                <a:cs typeface="Albert Sans"/>
                <a:sym typeface="Albert Sans"/>
              </a:rPr>
              <a:t>navigation</a:t>
            </a:r>
            <a:r>
              <a:rPr lang="en">
                <a:latin typeface="Albert Sans"/>
                <a:ea typeface="Albert Sans"/>
                <a:cs typeface="Albert Sans"/>
                <a:sym typeface="Albert Sans"/>
              </a:rPr>
              <a:t> bar, and paper cutouts of screen and focused button markers</a:t>
            </a:r>
            <a:endParaRPr>
              <a:latin typeface="Albert Sans"/>
              <a:ea typeface="Albert Sans"/>
              <a:cs typeface="Albert Sans"/>
              <a:sym typeface="Albert Sans"/>
            </a:endParaRPr>
          </a:p>
        </p:txBody>
      </p:sp>
      <p:sp>
        <p:nvSpPr>
          <p:cNvPr id="615" name="Google Shape;615;p99"/>
          <p:cNvSpPr txBox="1"/>
          <p:nvPr/>
        </p:nvSpPr>
        <p:spPr>
          <a:xfrm>
            <a:off x="915250" y="3566213"/>
            <a:ext cx="178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Albert Sans"/>
                <a:ea typeface="Albert Sans"/>
                <a:cs typeface="Albert Sans"/>
                <a:sym typeface="Albert Sans"/>
              </a:rPr>
              <a:t>Phone background</a:t>
            </a:r>
            <a:endParaRPr b="1">
              <a:latin typeface="Albert Sans"/>
              <a:ea typeface="Albert Sans"/>
              <a:cs typeface="Albert Sans"/>
              <a:sym typeface="Albert Sans"/>
            </a:endParaRPr>
          </a:p>
        </p:txBody>
      </p:sp>
      <p:sp>
        <p:nvSpPr>
          <p:cNvPr id="616" name="Google Shape;616;p99"/>
          <p:cNvSpPr txBox="1"/>
          <p:nvPr/>
        </p:nvSpPr>
        <p:spPr>
          <a:xfrm>
            <a:off x="3762350" y="3566213"/>
            <a:ext cx="1785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Albert Sans"/>
                <a:ea typeface="Albert Sans"/>
                <a:cs typeface="Albert Sans"/>
                <a:sym typeface="Albert Sans"/>
              </a:rPr>
              <a:t>Example screens</a:t>
            </a:r>
            <a:endParaRPr b="1">
              <a:latin typeface="Albert Sans"/>
              <a:ea typeface="Albert Sans"/>
              <a:cs typeface="Albert Sans"/>
              <a:sym typeface="Albert Sans"/>
            </a:endParaRPr>
          </a:p>
        </p:txBody>
      </p:sp>
      <p:sp>
        <p:nvSpPr>
          <p:cNvPr id="617" name="Google Shape;617;p99"/>
          <p:cNvSpPr txBox="1"/>
          <p:nvPr/>
        </p:nvSpPr>
        <p:spPr>
          <a:xfrm>
            <a:off x="6609450" y="3566213"/>
            <a:ext cx="1785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Albert Sans"/>
                <a:ea typeface="Albert Sans"/>
                <a:cs typeface="Albert Sans"/>
                <a:sym typeface="Albert Sans"/>
              </a:rPr>
              <a:t>Marker overlays</a:t>
            </a:r>
            <a:endParaRPr b="1">
              <a:latin typeface="Albert Sans"/>
              <a:ea typeface="Albert Sans"/>
              <a:cs typeface="Albert Sans"/>
              <a:sym typeface="Albert Sans"/>
            </a:endParaRPr>
          </a:p>
        </p:txBody>
      </p:sp>
      <p:pic>
        <p:nvPicPr>
          <p:cNvPr id="618" name="Google Shape;618;p99"/>
          <p:cNvPicPr preferRelativeResize="0"/>
          <p:nvPr/>
        </p:nvPicPr>
        <p:blipFill>
          <a:blip r:embed="rId3">
            <a:alphaModFix/>
          </a:blip>
          <a:stretch>
            <a:fillRect/>
          </a:stretch>
        </p:blipFill>
        <p:spPr>
          <a:xfrm>
            <a:off x="1162398" y="1554301"/>
            <a:ext cx="1356599" cy="1808799"/>
          </a:xfrm>
          <a:prstGeom prst="rect">
            <a:avLst/>
          </a:prstGeom>
          <a:noFill/>
          <a:ln>
            <a:noFill/>
          </a:ln>
        </p:spPr>
      </p:pic>
      <p:pic>
        <p:nvPicPr>
          <p:cNvPr id="619" name="Google Shape;619;p99"/>
          <p:cNvPicPr preferRelativeResize="0"/>
          <p:nvPr/>
        </p:nvPicPr>
        <p:blipFill>
          <a:blip r:embed="rId4">
            <a:alphaModFix/>
          </a:blip>
          <a:stretch>
            <a:fillRect/>
          </a:stretch>
        </p:blipFill>
        <p:spPr>
          <a:xfrm>
            <a:off x="3278324" y="1487639"/>
            <a:ext cx="1293675" cy="1942111"/>
          </a:xfrm>
          <a:prstGeom prst="rect">
            <a:avLst/>
          </a:prstGeom>
          <a:noFill/>
          <a:ln>
            <a:noFill/>
          </a:ln>
        </p:spPr>
      </p:pic>
      <p:pic>
        <p:nvPicPr>
          <p:cNvPr id="620" name="Google Shape;620;p99"/>
          <p:cNvPicPr preferRelativeResize="0"/>
          <p:nvPr/>
        </p:nvPicPr>
        <p:blipFill>
          <a:blip r:embed="rId5">
            <a:alphaModFix/>
          </a:blip>
          <a:stretch>
            <a:fillRect/>
          </a:stretch>
        </p:blipFill>
        <p:spPr>
          <a:xfrm>
            <a:off x="6276636" y="1614537"/>
            <a:ext cx="2386525" cy="1688325"/>
          </a:xfrm>
          <a:prstGeom prst="rect">
            <a:avLst/>
          </a:prstGeom>
          <a:noFill/>
          <a:ln>
            <a:noFill/>
          </a:ln>
        </p:spPr>
      </p:pic>
      <p:pic>
        <p:nvPicPr>
          <p:cNvPr id="621" name="Google Shape;621;p99"/>
          <p:cNvPicPr preferRelativeResize="0"/>
          <p:nvPr/>
        </p:nvPicPr>
        <p:blipFill>
          <a:blip r:embed="rId6">
            <a:alphaModFix/>
          </a:blip>
          <a:stretch>
            <a:fillRect/>
          </a:stretch>
        </p:blipFill>
        <p:spPr>
          <a:xfrm>
            <a:off x="4669533" y="1487650"/>
            <a:ext cx="1197191" cy="1942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0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Scrollable Screens</a:t>
            </a:r>
            <a:endParaRPr/>
          </a:p>
        </p:txBody>
      </p:sp>
      <p:sp>
        <p:nvSpPr>
          <p:cNvPr id="627" name="Google Shape;627;p100"/>
          <p:cNvSpPr txBox="1"/>
          <p:nvPr/>
        </p:nvSpPr>
        <p:spPr>
          <a:xfrm>
            <a:off x="1023950" y="4102900"/>
            <a:ext cx="7262700" cy="67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bert Sans"/>
                <a:ea typeface="Albert Sans"/>
                <a:cs typeface="Albert Sans"/>
                <a:sym typeface="Albert Sans"/>
              </a:rPr>
              <a:t>The home screen had two scrollable feeds, the user’s personal feed and a feed of the user’s friends’ content. The feed screen after the user posts is also scrollable</a:t>
            </a:r>
            <a:endParaRPr>
              <a:latin typeface="Albert Sans"/>
              <a:ea typeface="Albert Sans"/>
              <a:cs typeface="Albert Sans"/>
              <a:sym typeface="Albert Sans"/>
            </a:endParaRPr>
          </a:p>
        </p:txBody>
      </p:sp>
      <p:sp>
        <p:nvSpPr>
          <p:cNvPr id="628" name="Google Shape;628;p100"/>
          <p:cNvSpPr txBox="1"/>
          <p:nvPr/>
        </p:nvSpPr>
        <p:spPr>
          <a:xfrm>
            <a:off x="1500275" y="3459888"/>
            <a:ext cx="1785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home screen</a:t>
            </a:r>
            <a:endParaRPr>
              <a:latin typeface="Albert Sans"/>
              <a:ea typeface="Albert Sans"/>
              <a:cs typeface="Albert Sans"/>
              <a:sym typeface="Albert Sans"/>
            </a:endParaRPr>
          </a:p>
        </p:txBody>
      </p:sp>
      <p:sp>
        <p:nvSpPr>
          <p:cNvPr id="629" name="Google Shape;629;p100"/>
          <p:cNvSpPr txBox="1"/>
          <p:nvPr/>
        </p:nvSpPr>
        <p:spPr>
          <a:xfrm>
            <a:off x="5968275" y="3369475"/>
            <a:ext cx="1785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Albert Sans"/>
                <a:ea typeface="Albert Sans"/>
                <a:cs typeface="Albert Sans"/>
                <a:sym typeface="Albert Sans"/>
              </a:rPr>
              <a:t>personal feed</a:t>
            </a:r>
            <a:endParaRPr>
              <a:latin typeface="Albert Sans"/>
              <a:ea typeface="Albert Sans"/>
              <a:cs typeface="Albert Sans"/>
              <a:sym typeface="Albert Sans"/>
            </a:endParaRPr>
          </a:p>
        </p:txBody>
      </p:sp>
      <p:pic>
        <p:nvPicPr>
          <p:cNvPr id="630" name="Google Shape;630;p100"/>
          <p:cNvPicPr preferRelativeResize="0"/>
          <p:nvPr/>
        </p:nvPicPr>
        <p:blipFill>
          <a:blip r:embed="rId3">
            <a:alphaModFix/>
          </a:blip>
          <a:stretch>
            <a:fillRect/>
          </a:stretch>
        </p:blipFill>
        <p:spPr>
          <a:xfrm>
            <a:off x="955850" y="1326513"/>
            <a:ext cx="3228005" cy="1980976"/>
          </a:xfrm>
          <a:prstGeom prst="rect">
            <a:avLst/>
          </a:prstGeom>
          <a:noFill/>
          <a:ln>
            <a:noFill/>
          </a:ln>
        </p:spPr>
      </p:pic>
      <p:pic>
        <p:nvPicPr>
          <p:cNvPr id="631" name="Google Shape;631;p100"/>
          <p:cNvPicPr preferRelativeResize="0"/>
          <p:nvPr/>
        </p:nvPicPr>
        <p:blipFill>
          <a:blip r:embed="rId4">
            <a:alphaModFix/>
          </a:blip>
          <a:stretch>
            <a:fillRect/>
          </a:stretch>
        </p:blipFill>
        <p:spPr>
          <a:xfrm>
            <a:off x="6443077" y="184950"/>
            <a:ext cx="836300" cy="3184525"/>
          </a:xfrm>
          <a:prstGeom prst="rect">
            <a:avLst/>
          </a:prstGeom>
          <a:noFill/>
          <a:ln>
            <a:noFill/>
          </a:ln>
        </p:spPr>
      </p:pic>
      <p:sp>
        <p:nvSpPr>
          <p:cNvPr id="632" name="Google Shape;632;p100"/>
          <p:cNvSpPr txBox="1"/>
          <p:nvPr/>
        </p:nvSpPr>
        <p:spPr>
          <a:xfrm>
            <a:off x="3521100" y="1224250"/>
            <a:ext cx="16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lbert Sans"/>
              <a:ea typeface="Albert Sans"/>
              <a:cs typeface="Albert Sans"/>
              <a:sym typeface="Albert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101"/>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low-fi prototype</a:t>
            </a:r>
            <a:endParaRPr/>
          </a:p>
        </p:txBody>
      </p:sp>
      <p:sp>
        <p:nvSpPr>
          <p:cNvPr id="638" name="Google Shape;638;p101"/>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639" name="Google Shape;639;p101">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02"/>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pair songs to photos</a:t>
            </a:r>
            <a:endParaRPr sz="1800"/>
          </a:p>
        </p:txBody>
      </p:sp>
      <p:sp>
        <p:nvSpPr>
          <p:cNvPr id="645" name="Google Shape;645;p10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tasks</a:t>
            </a:r>
            <a:endParaRPr/>
          </a:p>
        </p:txBody>
      </p:sp>
      <p:sp>
        <p:nvSpPr>
          <p:cNvPr id="646" name="Google Shape;646;p102"/>
          <p:cNvSpPr txBox="1"/>
          <p:nvPr>
            <p:ph idx="2" type="subTitle"/>
          </p:nvPr>
        </p:nvSpPr>
        <p:spPr>
          <a:xfrm>
            <a:off x="7151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simple </a:t>
            </a:r>
            <a:endParaRPr/>
          </a:p>
        </p:txBody>
      </p:sp>
      <p:sp>
        <p:nvSpPr>
          <p:cNvPr id="647" name="Google Shape;647;p102"/>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share photo/song pairings with others</a:t>
            </a:r>
            <a:endParaRPr sz="1800"/>
          </a:p>
        </p:txBody>
      </p:sp>
      <p:sp>
        <p:nvSpPr>
          <p:cNvPr id="648" name="Google Shape;648;p102"/>
          <p:cNvSpPr txBox="1"/>
          <p:nvPr>
            <p:ph idx="4" type="subTitle"/>
          </p:nvPr>
        </p:nvSpPr>
        <p:spPr>
          <a:xfrm>
            <a:off x="3506099"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moderate </a:t>
            </a:r>
            <a:endParaRPr/>
          </a:p>
        </p:txBody>
      </p:sp>
      <p:sp>
        <p:nvSpPr>
          <p:cNvPr id="649" name="Google Shape;649;p102"/>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curate people who can appear in your randomly generated photos</a:t>
            </a:r>
            <a:endParaRPr sz="1800"/>
          </a:p>
        </p:txBody>
      </p:sp>
      <p:sp>
        <p:nvSpPr>
          <p:cNvPr id="650" name="Google Shape;650;p102"/>
          <p:cNvSpPr txBox="1"/>
          <p:nvPr>
            <p:ph idx="6" type="subTitle"/>
          </p:nvPr>
        </p:nvSpPr>
        <p:spPr>
          <a:xfrm>
            <a:off x="62972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complex </a:t>
            </a:r>
            <a:endParaRPr/>
          </a:p>
        </p:txBody>
      </p:sp>
      <p:pic>
        <p:nvPicPr>
          <p:cNvPr id="651" name="Google Shape;651;p102"/>
          <p:cNvPicPr preferRelativeResize="0"/>
          <p:nvPr/>
        </p:nvPicPr>
        <p:blipFill>
          <a:blip r:embed="rId3">
            <a:alphaModFix/>
          </a:blip>
          <a:stretch>
            <a:fillRect/>
          </a:stretch>
        </p:blipFill>
        <p:spPr>
          <a:xfrm>
            <a:off x="7516825" y="381000"/>
            <a:ext cx="1169975" cy="11699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103"/>
          <p:cNvPicPr preferRelativeResize="0"/>
          <p:nvPr/>
        </p:nvPicPr>
        <p:blipFill>
          <a:blip r:embed="rId3">
            <a:alphaModFix/>
          </a:blip>
          <a:stretch>
            <a:fillRect/>
          </a:stretch>
        </p:blipFill>
        <p:spPr>
          <a:xfrm>
            <a:off x="2949850" y="138163"/>
            <a:ext cx="5713376" cy="4867176"/>
          </a:xfrm>
          <a:prstGeom prst="rect">
            <a:avLst/>
          </a:prstGeom>
          <a:noFill/>
          <a:ln>
            <a:noFill/>
          </a:ln>
        </p:spPr>
      </p:pic>
      <p:sp>
        <p:nvSpPr>
          <p:cNvPr id="657" name="Google Shape;657;p103"/>
          <p:cNvSpPr txBox="1"/>
          <p:nvPr>
            <p:ph type="title"/>
          </p:nvPr>
        </p:nvSpPr>
        <p:spPr>
          <a:xfrm>
            <a:off x="-300725" y="138175"/>
            <a:ext cx="2738700" cy="1000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4800"/>
              <a:t>simple</a:t>
            </a:r>
            <a:endParaRPr sz="4800"/>
          </a:p>
        </p:txBody>
      </p:sp>
      <p:sp>
        <p:nvSpPr>
          <p:cNvPr id="658" name="Google Shape;658;p103"/>
          <p:cNvSpPr txBox="1"/>
          <p:nvPr>
            <p:ph idx="1" type="subTitle"/>
          </p:nvPr>
        </p:nvSpPr>
        <p:spPr>
          <a:xfrm>
            <a:off x="-174125" y="966325"/>
            <a:ext cx="2612100" cy="736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1800"/>
              <a:t>share photo/song pairings with others</a:t>
            </a:r>
            <a:endParaRPr sz="1800"/>
          </a:p>
          <a:p>
            <a:pPr indent="0" lvl="0" marL="0" rtl="0" algn="r">
              <a:spcBef>
                <a:spcPts val="0"/>
              </a:spcBef>
              <a:spcAft>
                <a:spcPts val="0"/>
              </a:spcAft>
              <a:buNone/>
            </a:pPr>
            <a:r>
              <a:t/>
            </a:r>
            <a:endParaRPr sz="1800"/>
          </a:p>
        </p:txBody>
      </p:sp>
    </p:spTree>
  </p:cSld>
  <p:clrMapOvr>
    <a:masterClrMapping/>
  </p:clrMapOvr>
</p:sld>
</file>

<file path=ppt/slides/slide3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62" name="Shape 662"/>
        <p:cNvGrpSpPr/>
        <p:nvPr/>
      </p:nvGrpSpPr>
      <p:grpSpPr>
        <a:xfrm>
          <a:off x="0" y="0"/>
          <a:ext cx="0" cy="0"/>
          <a:chOff x="0" y="0"/>
          <a:chExt cx="0" cy="0"/>
        </a:xfrm>
      </p:grpSpPr>
      <p:sp>
        <p:nvSpPr>
          <p:cNvPr id="663" name="Google Shape;663;p104"/>
          <p:cNvSpPr txBox="1"/>
          <p:nvPr>
            <p:ph type="title"/>
          </p:nvPr>
        </p:nvSpPr>
        <p:spPr>
          <a:xfrm>
            <a:off x="4951200" y="3265250"/>
            <a:ext cx="4136100" cy="1000800"/>
          </a:xfrm>
          <a:prstGeom prst="rect">
            <a:avLst/>
          </a:prstGeom>
        </p:spPr>
        <p:txBody>
          <a:bodyPr anchor="t" anchorCtr="0" bIns="91425" lIns="91425" rIns="91425" spcFirstLastPara="1" tIns="91425" wrap="square">
            <a:noAutofit/>
          </a:bodyPr>
          <a:lstStyle/>
          <a:p>
            <a:pPr algn="r" indent="0" lvl="0" marL="0" rtl="0">
              <a:spcBef>
                <a:spcPts val="0"/>
              </a:spcBef>
              <a:spcAft>
                <a:spcPts val="0"/>
              </a:spcAft>
              <a:buNone/>
            </a:pPr>
            <a:r>
              <a:rPr lang="en" sz="4800"/>
              <a:t>moderate</a:t>
            </a:r>
            <a:endParaRPr sz="4800"/>
          </a:p>
        </p:txBody>
      </p:sp>
      <p:sp>
        <p:nvSpPr>
          <p:cNvPr id="664" name="Google Shape;664;p104"/>
          <p:cNvSpPr txBox="1"/>
          <p:nvPr>
            <p:ph idx="1" type="subTitle"/>
          </p:nvPr>
        </p:nvSpPr>
        <p:spPr>
          <a:xfrm>
            <a:off x="6395825" y="4266050"/>
            <a:ext cx="2612100" cy="736500"/>
          </a:xfrm>
          <a:prstGeom prst="rect">
            <a:avLst/>
          </a:prstGeom>
        </p:spPr>
        <p:txBody>
          <a:bodyPr anchor="t" anchorCtr="0" bIns="91425" lIns="91425" rIns="91425" spcFirstLastPara="1" tIns="91425" wrap="square">
            <a:noAutofit/>
          </a:bodyPr>
          <a:lstStyle/>
          <a:p>
            <a:pPr algn="r" indent="0" lvl="0" marL="0" rtl="0">
              <a:spcBef>
                <a:spcPts val="0"/>
              </a:spcBef>
              <a:spcAft>
                <a:spcPts val="0"/>
              </a:spcAft>
              <a:buNone/>
            </a:pPr>
            <a:r>
              <a:rPr lang="en" sz="1800"/>
              <a:t>share photo/song pairings with others</a:t>
            </a:r>
            <a:endParaRPr sz="1800"/>
          </a:p>
        </p:txBody>
      </p:sp>
      <p:pic>
        <p:nvPicPr>
          <p:cNvPr id="665" name="Google Shape;665;p104"/>
          <p:cNvPicPr preferRelativeResize="0"/>
          <p:nvPr/>
        </p:nvPicPr>
        <p:blipFill rotWithShape="1">
          <a:blip r:embed="rId3">
            <a:alphaModFix/>
          </a:blip>
          <a:srcRect r="32"/>
          <a:stretch/>
        </p:blipFill>
        <p:spPr>
          <a:xfrm>
            <a:off x="152400" y="381000"/>
            <a:ext cx="5709998" cy="4428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105"/>
          <p:cNvSpPr txBox="1"/>
          <p:nvPr>
            <p:ph type="title"/>
          </p:nvPr>
        </p:nvSpPr>
        <p:spPr>
          <a:xfrm>
            <a:off x="0" y="101025"/>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complex</a:t>
            </a:r>
            <a:endParaRPr sz="4800"/>
          </a:p>
        </p:txBody>
      </p:sp>
      <p:sp>
        <p:nvSpPr>
          <p:cNvPr id="671" name="Google Shape;671;p105"/>
          <p:cNvSpPr txBox="1"/>
          <p:nvPr>
            <p:ph idx="1" type="subTitle"/>
          </p:nvPr>
        </p:nvSpPr>
        <p:spPr>
          <a:xfrm>
            <a:off x="56700" y="892400"/>
            <a:ext cx="3856800" cy="38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curate people who can appear in your randomly generated photos</a:t>
            </a:r>
            <a:endParaRPr sz="1800"/>
          </a:p>
          <a:p>
            <a:pPr indent="0" lvl="0" marL="0" rtl="0" algn="l">
              <a:spcBef>
                <a:spcPts val="0"/>
              </a:spcBef>
              <a:spcAft>
                <a:spcPts val="0"/>
              </a:spcAft>
              <a:buNone/>
            </a:pPr>
            <a:r>
              <a:t/>
            </a:r>
            <a:endParaRPr sz="1800"/>
          </a:p>
        </p:txBody>
      </p:sp>
      <p:pic>
        <p:nvPicPr>
          <p:cNvPr id="672" name="Google Shape;672;p105"/>
          <p:cNvPicPr preferRelativeResize="0"/>
          <p:nvPr/>
        </p:nvPicPr>
        <p:blipFill>
          <a:blip r:embed="rId3">
            <a:alphaModFix/>
          </a:blip>
          <a:stretch>
            <a:fillRect/>
          </a:stretch>
        </p:blipFill>
        <p:spPr>
          <a:xfrm>
            <a:off x="3913500" y="904330"/>
            <a:ext cx="5078098" cy="404164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10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600"/>
              <a:t>testing methodology</a:t>
            </a:r>
            <a:endParaRPr sz="5600"/>
          </a:p>
        </p:txBody>
      </p:sp>
      <p:sp>
        <p:nvSpPr>
          <p:cNvPr id="678" name="Google Shape;678;p10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cxnSp>
        <p:nvCxnSpPr>
          <p:cNvPr id="679" name="Google Shape;679;p10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cxnSp>
        <p:nvCxnSpPr>
          <p:cNvPr id="684" name="Google Shape;684;p10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685" name="Google Shape;685;p107"/>
          <p:cNvSpPr/>
          <p:nvPr/>
        </p:nvSpPr>
        <p:spPr>
          <a:xfrm>
            <a:off x="1445500" y="1704725"/>
            <a:ext cx="6555300" cy="20403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686" name="Google Shape;686;p107"/>
          <p:cNvSpPr txBox="1"/>
          <p:nvPr/>
        </p:nvSpPr>
        <p:spPr>
          <a:xfrm>
            <a:off x="2288625" y="935225"/>
            <a:ext cx="6756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Recruitment </a:t>
            </a:r>
            <a:r>
              <a:rPr lang="en" sz="3800">
                <a:solidFill>
                  <a:schemeClr val="accent1"/>
                </a:solidFill>
                <a:latin typeface="Albert Sans Black"/>
                <a:ea typeface="Albert Sans Black"/>
                <a:cs typeface="Albert Sans Black"/>
                <a:sym typeface="Albert Sans Black"/>
              </a:rPr>
              <a:t>Criteria</a:t>
            </a:r>
            <a:endParaRPr sz="3800">
              <a:solidFill>
                <a:schemeClr val="accent1"/>
              </a:solidFill>
              <a:latin typeface="Albert Sans Black"/>
              <a:ea typeface="Albert Sans Black"/>
              <a:cs typeface="Albert Sans Black"/>
              <a:sym typeface="Albert Sans Black"/>
            </a:endParaRPr>
          </a:p>
        </p:txBody>
      </p:sp>
      <p:sp>
        <p:nvSpPr>
          <p:cNvPr id="687" name="Google Shape;687;p107"/>
          <p:cNvSpPr txBox="1"/>
          <p:nvPr/>
        </p:nvSpPr>
        <p:spPr>
          <a:xfrm>
            <a:off x="1615565" y="1810650"/>
            <a:ext cx="6102900" cy="1785600"/>
          </a:xfrm>
          <a:prstGeom prst="rect">
            <a:avLst/>
          </a:prstGeom>
          <a:noFill/>
          <a:ln>
            <a:noFill/>
          </a:ln>
        </p:spPr>
        <p:txBody>
          <a:bodyPr anchorCtr="0" anchor="t" bIns="91425" lIns="91425" spcFirstLastPara="1" rIns="91425" wrap="square" tIns="91425">
            <a:spAutoFit/>
          </a:bodyPr>
          <a:lstStyle/>
          <a:p>
            <a:pPr indent="-393700" lvl="0" marL="457200" rtl="0" algn="l">
              <a:spcBef>
                <a:spcPts val="0"/>
              </a:spcBef>
              <a:spcAft>
                <a:spcPts val="0"/>
              </a:spcAft>
              <a:buClr>
                <a:schemeClr val="lt1"/>
              </a:buClr>
              <a:buSzPts val="2600"/>
              <a:buFont typeface="Albert Sans"/>
              <a:buAutoNum type="arabicPeriod"/>
            </a:pPr>
            <a:r>
              <a:rPr lang="en" sz="2600">
                <a:solidFill>
                  <a:schemeClr val="lt1"/>
                </a:solidFill>
                <a:latin typeface="Albert Sans"/>
                <a:ea typeface="Albert Sans"/>
                <a:cs typeface="Albert Sans"/>
                <a:sym typeface="Albert Sans"/>
              </a:rPr>
              <a:t>People who enjoy </a:t>
            </a:r>
            <a:r>
              <a:rPr b="1" lang="en" sz="2600">
                <a:solidFill>
                  <a:schemeClr val="lt1"/>
                </a:solidFill>
                <a:latin typeface="Albert Sans"/>
                <a:ea typeface="Albert Sans"/>
                <a:cs typeface="Albert Sans"/>
                <a:sym typeface="Albert Sans"/>
              </a:rPr>
              <a:t>listening to music </a:t>
            </a:r>
            <a:endParaRPr b="1" sz="2600">
              <a:solidFill>
                <a:schemeClr val="lt1"/>
              </a:solidFill>
              <a:latin typeface="Albert Sans"/>
              <a:ea typeface="Albert Sans"/>
              <a:cs typeface="Albert Sans"/>
              <a:sym typeface="Albert Sans"/>
            </a:endParaRPr>
          </a:p>
          <a:p>
            <a:pPr indent="-393700" lvl="0" marL="457200" rtl="0" algn="l">
              <a:spcBef>
                <a:spcPts val="0"/>
              </a:spcBef>
              <a:spcAft>
                <a:spcPts val="0"/>
              </a:spcAft>
              <a:buClr>
                <a:schemeClr val="lt1"/>
              </a:buClr>
              <a:buSzPts val="2600"/>
              <a:buFont typeface="Albert Sans"/>
              <a:buAutoNum type="arabicPeriod"/>
            </a:pPr>
            <a:r>
              <a:rPr lang="en" sz="2600">
                <a:solidFill>
                  <a:schemeClr val="lt1"/>
                </a:solidFill>
                <a:latin typeface="Albert Sans"/>
                <a:ea typeface="Albert Sans"/>
                <a:cs typeface="Albert Sans"/>
                <a:sym typeface="Albert Sans"/>
              </a:rPr>
              <a:t>People who </a:t>
            </a:r>
            <a:r>
              <a:rPr b="1" lang="en" sz="2600">
                <a:solidFill>
                  <a:schemeClr val="lt1"/>
                </a:solidFill>
                <a:latin typeface="Albert Sans"/>
                <a:ea typeface="Albert Sans"/>
                <a:cs typeface="Albert Sans"/>
                <a:sym typeface="Albert Sans"/>
              </a:rPr>
              <a:t>take a lot of photos</a:t>
            </a:r>
            <a:r>
              <a:rPr lang="en" sz="2600">
                <a:solidFill>
                  <a:schemeClr val="lt1"/>
                </a:solidFill>
                <a:latin typeface="Albert Sans"/>
                <a:ea typeface="Albert Sans"/>
                <a:cs typeface="Albert Sans"/>
                <a:sym typeface="Albert Sans"/>
              </a:rPr>
              <a:t> on their phone</a:t>
            </a:r>
            <a:endParaRPr sz="2600">
              <a:solidFill>
                <a:schemeClr val="lt1"/>
              </a:solidFill>
              <a:latin typeface="Albert Sans"/>
              <a:ea typeface="Albert Sans"/>
              <a:cs typeface="Albert Sans"/>
              <a:sym typeface="Albert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cxnSp>
        <p:nvCxnSpPr>
          <p:cNvPr id="692" name="Google Shape;692;p10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693" name="Google Shape;693;p108"/>
          <p:cNvSpPr/>
          <p:nvPr/>
        </p:nvSpPr>
        <p:spPr>
          <a:xfrm>
            <a:off x="1445500" y="1704725"/>
            <a:ext cx="6501900" cy="2967300"/>
          </a:xfrm>
          <a:prstGeom prst="roundRect">
            <a:avLst>
              <a:gd fmla="val 7365"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694" name="Google Shape;694;p108"/>
          <p:cNvSpPr txBox="1"/>
          <p:nvPr/>
        </p:nvSpPr>
        <p:spPr>
          <a:xfrm>
            <a:off x="2288625" y="935225"/>
            <a:ext cx="6756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lt2"/>
                </a:solidFill>
                <a:latin typeface="Albert Sans Black"/>
                <a:ea typeface="Albert Sans Black"/>
                <a:cs typeface="Albert Sans Black"/>
                <a:sym typeface="Albert Sans Black"/>
              </a:rPr>
              <a:t>Finding </a:t>
            </a:r>
            <a:r>
              <a:rPr lang="en" sz="3800">
                <a:solidFill>
                  <a:schemeClr val="lt2"/>
                </a:solidFill>
                <a:latin typeface="Albert Sans Black"/>
                <a:ea typeface="Albert Sans Black"/>
                <a:cs typeface="Albert Sans Black"/>
                <a:sym typeface="Albert Sans Black"/>
              </a:rPr>
              <a:t>Participants</a:t>
            </a:r>
            <a:endParaRPr sz="3800">
              <a:solidFill>
                <a:schemeClr val="lt2"/>
              </a:solidFill>
              <a:latin typeface="Albert Sans Black"/>
              <a:ea typeface="Albert Sans Black"/>
              <a:cs typeface="Albert Sans Black"/>
              <a:sym typeface="Albert Sans Black"/>
            </a:endParaRPr>
          </a:p>
        </p:txBody>
      </p:sp>
      <p:sp>
        <p:nvSpPr>
          <p:cNvPr id="695" name="Google Shape;695;p108"/>
          <p:cNvSpPr txBox="1"/>
          <p:nvPr/>
        </p:nvSpPr>
        <p:spPr>
          <a:xfrm>
            <a:off x="1615565" y="1810650"/>
            <a:ext cx="6102900" cy="2662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chemeClr val="accent1"/>
              </a:buClr>
              <a:buSzPts val="2300"/>
              <a:buFont typeface="Albert Sans"/>
              <a:buAutoNum type="arabicPeriod"/>
            </a:pPr>
            <a:r>
              <a:rPr lang="en" sz="2300">
                <a:solidFill>
                  <a:schemeClr val="accent1"/>
                </a:solidFill>
                <a:latin typeface="Albert Sans"/>
                <a:ea typeface="Albert Sans"/>
                <a:cs typeface="Albert Sans"/>
                <a:sym typeface="Albert Sans"/>
              </a:rPr>
              <a:t>Found crowd members from Caleb’s </a:t>
            </a:r>
            <a:r>
              <a:rPr b="1" lang="en" sz="2300">
                <a:solidFill>
                  <a:schemeClr val="accent1"/>
                </a:solidFill>
                <a:latin typeface="Albert Sans"/>
                <a:ea typeface="Albert Sans"/>
                <a:cs typeface="Albert Sans"/>
                <a:sym typeface="Albert Sans"/>
              </a:rPr>
              <a:t>music performance</a:t>
            </a:r>
            <a:r>
              <a:rPr lang="en" sz="2300">
                <a:solidFill>
                  <a:schemeClr val="accent1"/>
                </a:solidFill>
                <a:latin typeface="Albert Sans"/>
                <a:ea typeface="Albert Sans"/>
                <a:cs typeface="Albert Sans"/>
                <a:sym typeface="Albert Sans"/>
              </a:rPr>
              <a:t> at CoHo (assumed they enjoyed music)</a:t>
            </a:r>
            <a:endParaRPr sz="2300">
              <a:solidFill>
                <a:schemeClr val="accent1"/>
              </a:solidFill>
              <a:latin typeface="Albert Sans"/>
              <a:ea typeface="Albert Sans"/>
              <a:cs typeface="Albert Sans"/>
              <a:sym typeface="Albert Sans"/>
            </a:endParaRPr>
          </a:p>
          <a:p>
            <a:pPr indent="-374650" lvl="0" marL="457200" rtl="0" algn="l">
              <a:spcBef>
                <a:spcPts val="0"/>
              </a:spcBef>
              <a:spcAft>
                <a:spcPts val="0"/>
              </a:spcAft>
              <a:buClr>
                <a:schemeClr val="accent1"/>
              </a:buClr>
              <a:buSzPts val="2300"/>
              <a:buFont typeface="Albert Sans"/>
              <a:buAutoNum type="arabicPeriod"/>
            </a:pPr>
            <a:r>
              <a:rPr lang="en" sz="2300">
                <a:solidFill>
                  <a:schemeClr val="accent1"/>
                </a:solidFill>
                <a:latin typeface="Albert Sans"/>
                <a:ea typeface="Albert Sans"/>
                <a:cs typeface="Albert Sans"/>
                <a:sym typeface="Albert Sans"/>
              </a:rPr>
              <a:t>Approached </a:t>
            </a:r>
            <a:r>
              <a:rPr lang="en" sz="2300">
                <a:solidFill>
                  <a:schemeClr val="accent1"/>
                </a:solidFill>
                <a:latin typeface="Albert Sans"/>
                <a:ea typeface="Albert Sans"/>
                <a:cs typeface="Albert Sans"/>
                <a:sym typeface="Albert Sans"/>
              </a:rPr>
              <a:t>individuals</a:t>
            </a:r>
            <a:r>
              <a:rPr lang="en" sz="2300">
                <a:solidFill>
                  <a:schemeClr val="accent1"/>
                </a:solidFill>
                <a:latin typeface="Albert Sans"/>
                <a:ea typeface="Albert Sans"/>
                <a:cs typeface="Albert Sans"/>
                <a:sym typeface="Albert Sans"/>
              </a:rPr>
              <a:t> at Tressider </a:t>
            </a:r>
            <a:r>
              <a:rPr b="1" lang="en" sz="2300">
                <a:solidFill>
                  <a:schemeClr val="accent1"/>
                </a:solidFill>
                <a:latin typeface="Albert Sans"/>
                <a:ea typeface="Albert Sans"/>
                <a:cs typeface="Albert Sans"/>
                <a:sym typeface="Albert Sans"/>
              </a:rPr>
              <a:t>on their phones </a:t>
            </a:r>
            <a:r>
              <a:rPr lang="en" sz="2300">
                <a:solidFill>
                  <a:schemeClr val="accent1"/>
                </a:solidFill>
                <a:latin typeface="Albert Sans"/>
                <a:ea typeface="Albert Sans"/>
                <a:cs typeface="Albert Sans"/>
                <a:sym typeface="Albert Sans"/>
              </a:rPr>
              <a:t>with headphones (assumed they listened to music and use their phone)</a:t>
            </a:r>
            <a:endParaRPr sz="2300">
              <a:solidFill>
                <a:schemeClr val="accent1"/>
              </a:solidFill>
              <a:latin typeface="Albert Sans"/>
              <a:ea typeface="Albert Sans"/>
              <a:cs typeface="Albert Sans"/>
              <a:sym typeface="Albert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0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Participant Demographics</a:t>
            </a:r>
            <a:endParaRPr/>
          </a:p>
        </p:txBody>
      </p:sp>
      <p:sp>
        <p:nvSpPr>
          <p:cNvPr id="701" name="Google Shape;701;p109"/>
          <p:cNvSpPr txBox="1"/>
          <p:nvPr/>
        </p:nvSpPr>
        <p:spPr>
          <a:xfrm>
            <a:off x="762000" y="1438275"/>
            <a:ext cx="6762900" cy="2976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lbert Sans"/>
              <a:buAutoNum type="arabicPeriod"/>
            </a:pPr>
            <a:r>
              <a:rPr lang="en" sz="1800">
                <a:latin typeface="Albert Sans"/>
                <a:ea typeface="Albert Sans"/>
                <a:cs typeface="Albert Sans"/>
                <a:sym typeface="Albert Sans"/>
              </a:rPr>
              <a:t>Gender: 2 males, 3 females</a:t>
            </a:r>
            <a:endParaRPr sz="1800">
              <a:latin typeface="Albert Sans"/>
              <a:ea typeface="Albert Sans"/>
              <a:cs typeface="Albert Sans"/>
              <a:sym typeface="Albert Sans"/>
            </a:endParaRPr>
          </a:p>
          <a:p>
            <a:pPr indent="-342900" lvl="0" marL="457200" rtl="0" algn="l">
              <a:spcBef>
                <a:spcPts val="800"/>
              </a:spcBef>
              <a:spcAft>
                <a:spcPts val="0"/>
              </a:spcAft>
              <a:buSzPts val="1800"/>
              <a:buFont typeface="Albert Sans"/>
              <a:buAutoNum type="arabicPeriod"/>
            </a:pPr>
            <a:r>
              <a:rPr lang="en" sz="1800">
                <a:latin typeface="Albert Sans"/>
                <a:ea typeface="Albert Sans"/>
                <a:cs typeface="Albert Sans"/>
                <a:sym typeface="Albert Sans"/>
              </a:rPr>
              <a:t>Age range: 18 to 26 years old</a:t>
            </a:r>
            <a:endParaRPr sz="1800">
              <a:latin typeface="Albert Sans"/>
              <a:ea typeface="Albert Sans"/>
              <a:cs typeface="Albert Sans"/>
              <a:sym typeface="Albert Sans"/>
            </a:endParaRPr>
          </a:p>
          <a:p>
            <a:pPr indent="-342900" lvl="0" marL="457200" rtl="0" algn="l">
              <a:spcBef>
                <a:spcPts val="800"/>
              </a:spcBef>
              <a:spcAft>
                <a:spcPts val="0"/>
              </a:spcAft>
              <a:buSzPts val="1800"/>
              <a:buFont typeface="Albert Sans"/>
              <a:buAutoNum type="arabicPeriod"/>
            </a:pPr>
            <a:r>
              <a:rPr lang="en" sz="1800">
                <a:latin typeface="Albert Sans"/>
                <a:ea typeface="Albert Sans"/>
                <a:cs typeface="Albert Sans"/>
                <a:sym typeface="Albert Sans"/>
              </a:rPr>
              <a:t>Occupation: 1 high school student, 1 Stanford student, 3 </a:t>
            </a:r>
            <a:r>
              <a:rPr lang="en" sz="1800">
                <a:latin typeface="Albert Sans"/>
                <a:ea typeface="Albert Sans"/>
                <a:cs typeface="Albert Sans"/>
                <a:sym typeface="Albert Sans"/>
              </a:rPr>
              <a:t>young</a:t>
            </a:r>
            <a:r>
              <a:rPr lang="en" sz="1800">
                <a:latin typeface="Albert Sans"/>
                <a:ea typeface="Albert Sans"/>
                <a:cs typeface="Albert Sans"/>
                <a:sym typeface="Albert Sans"/>
              </a:rPr>
              <a:t> adult working professionals </a:t>
            </a:r>
            <a:endParaRPr sz="1800">
              <a:latin typeface="Albert Sans"/>
              <a:ea typeface="Albert Sans"/>
              <a:cs typeface="Albert Sans"/>
              <a:sym typeface="Albert Sans"/>
            </a:endParaRPr>
          </a:p>
          <a:p>
            <a:pPr indent="-342900" lvl="0" marL="457200" rtl="0" algn="l">
              <a:spcBef>
                <a:spcPts val="800"/>
              </a:spcBef>
              <a:spcAft>
                <a:spcPts val="0"/>
              </a:spcAft>
              <a:buSzPts val="1800"/>
              <a:buFont typeface="Albert Sans"/>
              <a:buAutoNum type="arabicPeriod"/>
            </a:pPr>
            <a:r>
              <a:rPr lang="en" sz="1800">
                <a:latin typeface="Albert Sans"/>
                <a:ea typeface="Albert Sans"/>
                <a:cs typeface="Albert Sans"/>
                <a:sym typeface="Albert Sans"/>
              </a:rPr>
              <a:t>All participants primarily use their phone to take photos</a:t>
            </a:r>
            <a:endParaRPr sz="1800">
              <a:latin typeface="Albert Sans"/>
              <a:ea typeface="Albert Sans"/>
              <a:cs typeface="Albert Sans"/>
              <a:sym typeface="Albert Sans"/>
            </a:endParaRPr>
          </a:p>
          <a:p>
            <a:pPr indent="-342900" lvl="0" marL="457200" rtl="0" algn="l">
              <a:spcBef>
                <a:spcPts val="800"/>
              </a:spcBef>
              <a:spcAft>
                <a:spcPts val="0"/>
              </a:spcAft>
              <a:buSzPts val="1800"/>
              <a:buFont typeface="Albert Sans"/>
              <a:buAutoNum type="arabicPeriod"/>
            </a:pPr>
            <a:r>
              <a:rPr lang="en" sz="1800">
                <a:latin typeface="Albert Sans"/>
                <a:ea typeface="Albert Sans"/>
                <a:cs typeface="Albert Sans"/>
                <a:sym typeface="Albert Sans"/>
              </a:rPr>
              <a:t>All participants listen to music on their phones</a:t>
            </a:r>
            <a:endParaRPr sz="1800">
              <a:latin typeface="Albert Sans"/>
              <a:ea typeface="Albert Sans"/>
              <a:cs typeface="Albert Sans"/>
              <a:sym typeface="Albert Sans"/>
            </a:endParaRPr>
          </a:p>
          <a:p>
            <a:pPr indent="-342900" lvl="1" marL="914400" rtl="0" algn="l">
              <a:spcBef>
                <a:spcPts val="800"/>
              </a:spcBef>
              <a:spcAft>
                <a:spcPts val="0"/>
              </a:spcAft>
              <a:buSzPts val="1800"/>
              <a:buFont typeface="Albert Sans"/>
              <a:buAutoNum type="alphaLcPeriod"/>
            </a:pPr>
            <a:r>
              <a:rPr lang="en" sz="1800">
                <a:latin typeface="Albert Sans"/>
                <a:ea typeface="Albert Sans"/>
                <a:cs typeface="Albert Sans"/>
                <a:sym typeface="Albert Sans"/>
              </a:rPr>
              <a:t>4 participants were Spotify users</a:t>
            </a:r>
            <a:endParaRPr sz="1800">
              <a:latin typeface="Albert Sans"/>
              <a:ea typeface="Albert Sans"/>
              <a:cs typeface="Albert Sans"/>
              <a:sym typeface="Albert Sans"/>
            </a:endParaRPr>
          </a:p>
          <a:p>
            <a:pPr indent="-342900" lvl="1" marL="914400" rtl="0" algn="l">
              <a:spcBef>
                <a:spcPts val="800"/>
              </a:spcBef>
              <a:spcAft>
                <a:spcPts val="800"/>
              </a:spcAft>
              <a:buSzPts val="1800"/>
              <a:buFont typeface="Albert Sans"/>
              <a:buAutoNum type="alphaLcPeriod"/>
            </a:pPr>
            <a:r>
              <a:rPr lang="en" sz="1800">
                <a:latin typeface="Albert Sans"/>
                <a:ea typeface="Albert Sans"/>
                <a:cs typeface="Albert Sans"/>
                <a:sym typeface="Albert Sans"/>
              </a:rPr>
              <a:t>1 </a:t>
            </a:r>
            <a:r>
              <a:rPr lang="en" sz="1800">
                <a:latin typeface="Albert Sans"/>
                <a:ea typeface="Albert Sans"/>
                <a:cs typeface="Albert Sans"/>
                <a:sym typeface="Albert Sans"/>
              </a:rPr>
              <a:t>participant</a:t>
            </a:r>
            <a:r>
              <a:rPr lang="en" sz="1800">
                <a:latin typeface="Albert Sans"/>
                <a:ea typeface="Albert Sans"/>
                <a:cs typeface="Albert Sans"/>
                <a:sym typeface="Albert Sans"/>
              </a:rPr>
              <a:t> was an Apple Music user</a:t>
            </a:r>
            <a:endParaRPr sz="1800">
              <a:latin typeface="Albert Sans"/>
              <a:ea typeface="Albert Sans"/>
              <a:cs typeface="Albert Sans"/>
              <a:sym typeface="Albert Sans"/>
            </a:endParaRPr>
          </a:p>
        </p:txBody>
      </p:sp>
      <p:pic>
        <p:nvPicPr>
          <p:cNvPr id="702" name="Google Shape;702;p109"/>
          <p:cNvPicPr preferRelativeResize="0"/>
          <p:nvPr/>
        </p:nvPicPr>
        <p:blipFill>
          <a:blip r:embed="rId3">
            <a:alphaModFix/>
          </a:blip>
          <a:stretch>
            <a:fillRect/>
          </a:stretch>
        </p:blipFill>
        <p:spPr>
          <a:xfrm>
            <a:off x="7696200" y="111925"/>
            <a:ext cx="1905000" cy="1905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1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Environment &amp; Apparatus </a:t>
            </a:r>
            <a:endParaRPr/>
          </a:p>
        </p:txBody>
      </p:sp>
      <p:sp>
        <p:nvSpPr>
          <p:cNvPr id="708" name="Google Shape;708;p110"/>
          <p:cNvSpPr txBox="1"/>
          <p:nvPr/>
        </p:nvSpPr>
        <p:spPr>
          <a:xfrm>
            <a:off x="904875" y="1128725"/>
            <a:ext cx="7203300" cy="35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accent1"/>
                </a:solidFill>
                <a:latin typeface="Albert Sans"/>
                <a:ea typeface="Albert Sans"/>
                <a:cs typeface="Albert Sans"/>
                <a:sym typeface="Albert Sans"/>
              </a:rPr>
              <a:t>We conducted all 5 prototype tests in person</a:t>
            </a:r>
            <a:endParaRPr b="1" sz="1600">
              <a:solidFill>
                <a:schemeClr val="accent1"/>
              </a:solidFill>
              <a:latin typeface="Albert Sans"/>
              <a:ea typeface="Albert Sans"/>
              <a:cs typeface="Albert Sans"/>
              <a:sym typeface="Albert Sans"/>
            </a:endParaRPr>
          </a:p>
        </p:txBody>
      </p:sp>
      <p:pic>
        <p:nvPicPr>
          <p:cNvPr id="709" name="Google Shape;709;p110"/>
          <p:cNvPicPr preferRelativeResize="0"/>
          <p:nvPr/>
        </p:nvPicPr>
        <p:blipFill>
          <a:blip r:embed="rId3">
            <a:alphaModFix/>
          </a:blip>
          <a:stretch>
            <a:fillRect/>
          </a:stretch>
        </p:blipFill>
        <p:spPr>
          <a:xfrm>
            <a:off x="814388" y="2000250"/>
            <a:ext cx="2466975" cy="1847850"/>
          </a:xfrm>
          <a:prstGeom prst="rect">
            <a:avLst/>
          </a:prstGeom>
          <a:noFill/>
          <a:ln>
            <a:noFill/>
          </a:ln>
        </p:spPr>
      </p:pic>
      <p:pic>
        <p:nvPicPr>
          <p:cNvPr id="710" name="Google Shape;710;p110"/>
          <p:cNvPicPr preferRelativeResize="0"/>
          <p:nvPr/>
        </p:nvPicPr>
        <p:blipFill>
          <a:blip r:embed="rId4">
            <a:alphaModFix/>
          </a:blip>
          <a:stretch>
            <a:fillRect/>
          </a:stretch>
        </p:blipFill>
        <p:spPr>
          <a:xfrm>
            <a:off x="6015038" y="2000250"/>
            <a:ext cx="2466975" cy="1847850"/>
          </a:xfrm>
          <a:prstGeom prst="rect">
            <a:avLst/>
          </a:prstGeom>
          <a:noFill/>
          <a:ln>
            <a:noFill/>
          </a:ln>
        </p:spPr>
      </p:pic>
      <p:sp>
        <p:nvSpPr>
          <p:cNvPr id="711" name="Google Shape;711;p110"/>
          <p:cNvSpPr txBox="1"/>
          <p:nvPr/>
        </p:nvSpPr>
        <p:spPr>
          <a:xfrm>
            <a:off x="1114425" y="4155275"/>
            <a:ext cx="7096200" cy="60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accent1"/>
                </a:solidFill>
                <a:latin typeface="Albert Sans"/>
                <a:ea typeface="Albert Sans"/>
                <a:cs typeface="Albert Sans"/>
                <a:sym typeface="Albert Sans"/>
              </a:rPr>
              <a:t>We used a paper cutout of a phone and used additional paper cutouts for each of the screens (including longer screens for scrollable content) and buttons</a:t>
            </a:r>
            <a:endParaRPr b="1">
              <a:solidFill>
                <a:schemeClr val="accent1"/>
              </a:solidFill>
              <a:latin typeface="Albert Sans"/>
              <a:ea typeface="Albert Sans"/>
              <a:cs typeface="Albert Sans"/>
              <a:sym typeface="Albert Sans"/>
            </a:endParaRPr>
          </a:p>
        </p:txBody>
      </p:sp>
      <p:sp>
        <p:nvSpPr>
          <p:cNvPr id="712" name="Google Shape;712;p110"/>
          <p:cNvSpPr txBox="1"/>
          <p:nvPr/>
        </p:nvSpPr>
        <p:spPr>
          <a:xfrm>
            <a:off x="3288500" y="2347650"/>
            <a:ext cx="16788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latin typeface="Albert Sans"/>
                <a:ea typeface="Albert Sans"/>
                <a:cs typeface="Albert Sans"/>
                <a:sym typeface="Albert Sans"/>
              </a:rPr>
              <a:t>Inside of CoHo</a:t>
            </a:r>
            <a:endParaRPr i="1" sz="1200">
              <a:latin typeface="Albert Sans"/>
              <a:ea typeface="Albert Sans"/>
              <a:cs typeface="Albert Sans"/>
              <a:sym typeface="Albert Sans"/>
            </a:endParaRPr>
          </a:p>
        </p:txBody>
      </p:sp>
      <p:sp>
        <p:nvSpPr>
          <p:cNvPr id="713" name="Google Shape;713;p110"/>
          <p:cNvSpPr txBox="1"/>
          <p:nvPr/>
        </p:nvSpPr>
        <p:spPr>
          <a:xfrm>
            <a:off x="3933825" y="3057525"/>
            <a:ext cx="2071800" cy="607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n" sz="1200">
                <a:latin typeface="Albert Sans"/>
                <a:ea typeface="Albert Sans"/>
                <a:cs typeface="Albert Sans"/>
                <a:sym typeface="Albert Sans"/>
              </a:rPr>
              <a:t>Outside of Tresidder</a:t>
            </a:r>
            <a:endParaRPr i="1" sz="1200">
              <a:latin typeface="Albert Sans"/>
              <a:ea typeface="Albert Sans"/>
              <a:cs typeface="Albert Sans"/>
              <a:sym typeface="Albert Sans"/>
            </a:endParaRPr>
          </a:p>
        </p:txBody>
      </p:sp>
      <p:sp>
        <p:nvSpPr>
          <p:cNvPr id="714" name="Google Shape;714;p110"/>
          <p:cNvSpPr txBox="1"/>
          <p:nvPr/>
        </p:nvSpPr>
        <p:spPr>
          <a:xfrm>
            <a:off x="685800" y="1585650"/>
            <a:ext cx="3845700" cy="4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2 tests were conducted at CoHo</a:t>
            </a:r>
            <a:endParaRPr>
              <a:solidFill>
                <a:schemeClr val="dk1"/>
              </a:solidFill>
              <a:latin typeface="Albert Sans"/>
              <a:ea typeface="Albert Sans"/>
              <a:cs typeface="Albert Sans"/>
              <a:sym typeface="Albert Sans"/>
            </a:endParaRPr>
          </a:p>
        </p:txBody>
      </p:sp>
      <p:sp>
        <p:nvSpPr>
          <p:cNvPr id="715" name="Google Shape;715;p110"/>
          <p:cNvSpPr txBox="1"/>
          <p:nvPr/>
        </p:nvSpPr>
        <p:spPr>
          <a:xfrm>
            <a:off x="5615000" y="1568975"/>
            <a:ext cx="3845700" cy="4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3</a:t>
            </a:r>
            <a:r>
              <a:rPr lang="en">
                <a:solidFill>
                  <a:schemeClr val="dk1"/>
                </a:solidFill>
                <a:latin typeface="Albert Sans"/>
                <a:ea typeface="Albert Sans"/>
                <a:cs typeface="Albert Sans"/>
                <a:sym typeface="Albert Sans"/>
              </a:rPr>
              <a:t> tests were conducted at Tresidder</a:t>
            </a:r>
            <a:endParaRPr>
              <a:solidFill>
                <a:schemeClr val="dk1"/>
              </a:solidFill>
              <a:latin typeface="Albert Sans"/>
              <a:ea typeface="Albert Sans"/>
              <a:cs typeface="Albert Sans"/>
              <a:sym typeface="Albert Sans"/>
            </a:endParaRPr>
          </a:p>
        </p:txBody>
      </p:sp>
    </p:spTree>
  </p:cSld>
  <p:clrMapOvr>
    <a:masterClrMapping/>
  </p:clrMapOvr>
</p:sld>
</file>

<file path=ppt/slides/slide3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719" name="Shape 719"/>
        <p:cNvGrpSpPr/>
        <p:nvPr/>
      </p:nvGrpSpPr>
      <p:grpSpPr>
        <a:xfrm>
          <a:off x="0" y="0"/>
          <a:ext cx="0" cy="0"/>
          <a:chOff x="0" y="0"/>
          <a:chExt cx="0" cy="0"/>
        </a:xfrm>
      </p:grpSpPr>
      <p:sp>
        <p:nvSpPr>
          <p:cNvPr id="720" name="Google Shape;720;p111"/>
          <p:cNvSpPr txBox="1"/>
          <p:nvPr>
            <p:ph idx="1" type="subTitle"/>
          </p:nvPr>
        </p:nvSpPr>
        <p:spPr>
          <a:xfrm>
            <a:off x="308450" y="372513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computer</a:t>
            </a:r>
            <a:endParaRPr/>
          </a:p>
        </p:txBody>
      </p:sp>
      <p:sp>
        <p:nvSpPr>
          <p:cNvPr id="721" name="Google Shape;721;p111"/>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Team roles</a:t>
            </a:r>
            <a:endParaRPr/>
          </a:p>
        </p:txBody>
      </p:sp>
      <p:sp>
        <p:nvSpPr>
          <p:cNvPr id="722" name="Google Shape;722;p111"/>
          <p:cNvSpPr txBox="1"/>
          <p:nvPr>
            <p:ph idx="2" type="subTitle"/>
          </p:nvPr>
        </p:nvSpPr>
        <p:spPr>
          <a:xfrm>
            <a:off x="308450" y="334413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Alyssa</a:t>
            </a:r>
            <a:endParaRPr/>
          </a:p>
        </p:txBody>
      </p:sp>
      <p:pic>
        <p:nvPicPr>
          <p:cNvPr id="723" name="Google Shape;723;p111"/>
          <p:cNvPicPr preferRelativeResize="0"/>
          <p:nvPr/>
        </p:nvPicPr>
        <p:blipFill rotWithShape="1">
          <a:blip r:embed="rId3">
            <a:alphaModFix/>
          </a:blip>
          <a:srcRect b="55" t="45"/>
          <a:stretch/>
        </p:blipFill>
        <p:spPr>
          <a:xfrm>
            <a:off x="2820938" y="1789338"/>
            <a:ext cx="1370400" cy="1371600"/>
          </a:xfrm>
          <a:prstGeom prst="ellipse">
            <a:avLst/>
          </a:prstGeom>
          <a:noFill/>
          <a:ln>
            <a:noFill/>
          </a:ln>
        </p:spPr>
      </p:pic>
      <p:pic>
        <p:nvPicPr>
          <p:cNvPr id="724" name="Google Shape;724;p111"/>
          <p:cNvPicPr preferRelativeResize="0"/>
          <p:nvPr/>
        </p:nvPicPr>
        <p:blipFill rotWithShape="1">
          <a:blip r:embed="rId4">
            <a:alphaModFix/>
          </a:blip>
          <a:srcRect b="89" l="180" r="180" t="85"/>
          <a:stretch/>
        </p:blipFill>
        <p:spPr>
          <a:xfrm>
            <a:off x="688550" y="1789333"/>
            <a:ext cx="1371600" cy="1383300"/>
          </a:xfrm>
          <a:prstGeom prst="ellipse">
            <a:avLst/>
          </a:prstGeom>
          <a:noFill/>
          <a:ln>
            <a:noFill/>
          </a:ln>
        </p:spPr>
      </p:pic>
      <p:pic>
        <p:nvPicPr>
          <p:cNvPr id="725" name="Google Shape;725;p111"/>
          <p:cNvPicPr preferRelativeResize="0"/>
          <p:nvPr/>
        </p:nvPicPr>
        <p:blipFill rotWithShape="1">
          <a:blip r:embed="rId5">
            <a:alphaModFix/>
          </a:blip>
          <a:srcRect l="37" r="37"/>
          <a:stretch/>
        </p:blipFill>
        <p:spPr>
          <a:xfrm>
            <a:off x="4890650" y="1789338"/>
            <a:ext cx="1371600" cy="1371600"/>
          </a:xfrm>
          <a:prstGeom prst="ellipse">
            <a:avLst/>
          </a:prstGeom>
          <a:noFill/>
          <a:ln>
            <a:noFill/>
          </a:ln>
        </p:spPr>
      </p:pic>
      <p:pic>
        <p:nvPicPr>
          <p:cNvPr id="726" name="Google Shape;726;p111"/>
          <p:cNvPicPr preferRelativeResize="0"/>
          <p:nvPr/>
        </p:nvPicPr>
        <p:blipFill rotWithShape="1">
          <a:blip r:embed="rId6">
            <a:alphaModFix/>
          </a:blip>
          <a:srcRect b="47" l="8" r="45" t="51"/>
          <a:stretch/>
        </p:blipFill>
        <p:spPr>
          <a:xfrm>
            <a:off x="7084550" y="1789325"/>
            <a:ext cx="1370400" cy="1371600"/>
          </a:xfrm>
          <a:prstGeom prst="ellipse">
            <a:avLst/>
          </a:prstGeom>
          <a:noFill/>
          <a:ln>
            <a:noFill/>
          </a:ln>
        </p:spPr>
      </p:pic>
      <p:sp>
        <p:nvSpPr>
          <p:cNvPr id="727" name="Google Shape;727;p111"/>
          <p:cNvSpPr txBox="1"/>
          <p:nvPr>
            <p:ph idx="1" type="subTitle"/>
          </p:nvPr>
        </p:nvSpPr>
        <p:spPr>
          <a:xfrm>
            <a:off x="24402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greeter</a:t>
            </a:r>
            <a:endParaRPr/>
          </a:p>
        </p:txBody>
      </p:sp>
      <p:sp>
        <p:nvSpPr>
          <p:cNvPr id="728" name="Google Shape;728;p111"/>
          <p:cNvSpPr txBox="1"/>
          <p:nvPr>
            <p:ph idx="2" type="subTitle"/>
          </p:nvPr>
        </p:nvSpPr>
        <p:spPr>
          <a:xfrm>
            <a:off x="24402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Kabir</a:t>
            </a:r>
            <a:endParaRPr/>
          </a:p>
        </p:txBody>
      </p:sp>
      <p:sp>
        <p:nvSpPr>
          <p:cNvPr id="729" name="Google Shape;729;p111"/>
          <p:cNvSpPr txBox="1"/>
          <p:nvPr>
            <p:ph idx="1" type="subTitle"/>
          </p:nvPr>
        </p:nvSpPr>
        <p:spPr>
          <a:xfrm>
            <a:off x="4572038"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facilitator / computer</a:t>
            </a:r>
            <a:endParaRPr/>
          </a:p>
        </p:txBody>
      </p:sp>
      <p:sp>
        <p:nvSpPr>
          <p:cNvPr id="730" name="Google Shape;730;p111"/>
          <p:cNvSpPr txBox="1"/>
          <p:nvPr>
            <p:ph idx="2" type="subTitle"/>
          </p:nvPr>
        </p:nvSpPr>
        <p:spPr>
          <a:xfrm>
            <a:off x="4572038"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Caleb</a:t>
            </a:r>
            <a:endParaRPr/>
          </a:p>
        </p:txBody>
      </p:sp>
      <p:sp>
        <p:nvSpPr>
          <p:cNvPr id="731" name="Google Shape;731;p111"/>
          <p:cNvSpPr txBox="1"/>
          <p:nvPr>
            <p:ph idx="1" type="subTitle"/>
          </p:nvPr>
        </p:nvSpPr>
        <p:spPr>
          <a:xfrm>
            <a:off x="67038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videographer / </a:t>
            </a:r>
            <a:r>
              <a:rPr lang="en"/>
              <a:t>facilitator</a:t>
            </a:r>
            <a:endParaRPr/>
          </a:p>
        </p:txBody>
      </p:sp>
      <p:sp>
        <p:nvSpPr>
          <p:cNvPr id="732" name="Google Shape;732;p111"/>
          <p:cNvSpPr txBox="1"/>
          <p:nvPr>
            <p:ph idx="2" type="subTitle"/>
          </p:nvPr>
        </p:nvSpPr>
        <p:spPr>
          <a:xfrm>
            <a:off x="67038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Jasmine</a:t>
            </a:r>
            <a:endParaRPr/>
          </a:p>
        </p:txBody>
      </p:sp>
    </p:spTree>
  </p:cSld>
  <p:clrMapOvr>
    <a:masterClrMapping/>
  </p:clrMapOvr>
</p:sld>
</file>

<file path=ppt/slides/slide3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736" name="Shape 736"/>
        <p:cNvGrpSpPr/>
        <p:nvPr/>
      </p:nvGrpSpPr>
      <p:grpSpPr>
        <a:xfrm>
          <a:off x="0" y="0"/>
          <a:ext cx="0" cy="0"/>
          <a:chOff x="0" y="0"/>
          <a:chExt cx="0" cy="0"/>
        </a:xfrm>
      </p:grpSpPr>
      <p:sp>
        <p:nvSpPr>
          <p:cNvPr id="737" name="Google Shape;737;p112"/>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Description of Process</a:t>
            </a:r>
            <a:endParaRPr/>
          </a:p>
        </p:txBody>
      </p:sp>
      <p:sp>
        <p:nvSpPr>
          <p:cNvPr id="738" name="Google Shape;738;p112"/>
          <p:cNvSpPr txBox="1"/>
          <p:nvPr/>
        </p:nvSpPr>
        <p:spPr>
          <a:xfrm>
            <a:off x="572300" y="1083700"/>
            <a:ext cx="5650800" cy="3831300"/>
          </a:xfrm>
          <a:prstGeom prst="rect">
            <a:avLst/>
          </a:prstGeom>
          <a:noFill/>
          <a:ln>
            <a:noFill/>
          </a:ln>
        </p:spPr>
        <p:txBody>
          <a:bodyPr anchor="t" anchorCtr="0" bIns="91425" lIns="91425" rIns="91425" spcFirstLastPara="1" tIns="91425" wrap="square">
            <a:noAutofit/>
          </a:bodyPr>
          <a:lstStyle/>
          <a:p>
            <a:pPr algn="l" indent="-330200" lvl="0" marL="457200" rtl="0">
              <a:spcBef>
                <a:spcPts val="0"/>
              </a:spcBef>
              <a:spcAft>
                <a:spcPts val="0"/>
              </a:spcAft>
              <a:buSzPts val="1600"/>
              <a:buFont typeface="Albert Sans"/>
              <a:buAutoNum type="arabicPeriod"/>
            </a:pPr>
            <a:r>
              <a:rPr lang="en" sz="1600">
                <a:latin typeface="Albert Sans"/>
                <a:ea typeface="Albert Sans"/>
                <a:cs typeface="Albert Sans"/>
                <a:sym typeface="Albert Sans"/>
              </a:rPr>
              <a:t>Sign consent form</a:t>
            </a:r>
            <a:endParaRPr sz="1600">
              <a:latin typeface="Albert Sans"/>
              <a:ea typeface="Albert Sans"/>
              <a:cs typeface="Albert Sans"/>
              <a:sym typeface="Albert Sans"/>
            </a:endParaRPr>
          </a:p>
          <a:p>
            <a:pPr algn="l" indent="-330200" lvl="0" marL="457200" rtl="0">
              <a:spcBef>
                <a:spcPts val="0"/>
              </a:spcBef>
              <a:spcAft>
                <a:spcPts val="0"/>
              </a:spcAft>
              <a:buSzPts val="1600"/>
              <a:buFont typeface="Albert Sans"/>
              <a:buAutoNum type="arabicPeriod"/>
            </a:pPr>
            <a:r>
              <a:rPr lang="en" sz="1600">
                <a:latin typeface="Albert Sans"/>
                <a:ea typeface="Albert Sans"/>
                <a:cs typeface="Albert Sans"/>
                <a:sym typeface="Albert Sans"/>
              </a:rPr>
              <a:t>Participants</a:t>
            </a:r>
            <a:r>
              <a:rPr lang="en" sz="1600">
                <a:latin typeface="Albert Sans"/>
                <a:ea typeface="Albert Sans"/>
                <a:cs typeface="Albert Sans"/>
                <a:sym typeface="Albert Sans"/>
              </a:rPr>
              <a:t> are asked to</a:t>
            </a:r>
            <a:r>
              <a:rPr b="1" lang="en" sz="1600">
                <a:latin typeface="Albert Sans"/>
                <a:ea typeface="Albert Sans"/>
                <a:cs typeface="Albert Sans"/>
                <a:sym typeface="Albert Sans"/>
              </a:rPr>
              <a:t> talk through their process </a:t>
            </a:r>
            <a:r>
              <a:rPr lang="en" sz="1600">
                <a:latin typeface="Albert Sans"/>
                <a:ea typeface="Albert Sans"/>
                <a:cs typeface="Albert Sans"/>
                <a:sym typeface="Albert Sans"/>
              </a:rPr>
              <a:t>and be clear about what they are intending to do at each step. </a:t>
            </a:r>
            <a:endParaRPr sz="1600">
              <a:latin typeface="Albert Sans"/>
              <a:ea typeface="Albert Sans"/>
              <a:cs typeface="Albert Sans"/>
              <a:sym typeface="Albert Sans"/>
            </a:endParaRPr>
          </a:p>
          <a:p>
            <a:pPr algn="l" indent="-330200" lvl="0" marL="457200" rtl="0">
              <a:spcBef>
                <a:spcPts val="0"/>
              </a:spcBef>
              <a:spcAft>
                <a:spcPts val="0"/>
              </a:spcAft>
              <a:buSzPts val="1600"/>
              <a:buFont typeface="Albert Sans"/>
              <a:buAutoNum type="arabicPeriod"/>
            </a:pPr>
            <a:r>
              <a:rPr lang="en" sz="1600">
                <a:latin typeface="Albert Sans"/>
                <a:ea typeface="Albert Sans"/>
                <a:cs typeface="Albert Sans"/>
                <a:sym typeface="Albert Sans"/>
              </a:rPr>
              <a:t>Present</a:t>
            </a:r>
            <a:r>
              <a:rPr lang="en" sz="1600">
                <a:latin typeface="Albert Sans"/>
                <a:ea typeface="Albert Sans"/>
                <a:cs typeface="Albert Sans"/>
                <a:sym typeface="Albert Sans"/>
              </a:rPr>
              <a:t> paper </a:t>
            </a:r>
            <a:r>
              <a:rPr lang="en" sz="1600">
                <a:latin typeface="Albert Sans"/>
                <a:ea typeface="Albert Sans"/>
                <a:cs typeface="Albert Sans"/>
                <a:sym typeface="Albert Sans"/>
              </a:rPr>
              <a:t>prototype</a:t>
            </a:r>
            <a:r>
              <a:rPr lang="en" sz="1600">
                <a:latin typeface="Albert Sans"/>
                <a:ea typeface="Albert Sans"/>
                <a:cs typeface="Albert Sans"/>
                <a:sym typeface="Albert Sans"/>
              </a:rPr>
              <a:t> starting on the home </a:t>
            </a:r>
            <a:r>
              <a:rPr lang="en" sz="1600">
                <a:latin typeface="Albert Sans"/>
                <a:ea typeface="Albert Sans"/>
                <a:cs typeface="Albert Sans"/>
                <a:sym typeface="Albert Sans"/>
              </a:rPr>
              <a:t>screen</a:t>
            </a:r>
            <a:r>
              <a:rPr lang="en" sz="1600">
                <a:latin typeface="Albert Sans"/>
                <a:ea typeface="Albert Sans"/>
                <a:cs typeface="Albert Sans"/>
                <a:sym typeface="Albert Sans"/>
              </a:rPr>
              <a:t> and </a:t>
            </a:r>
            <a:r>
              <a:rPr lang="en" sz="1600">
                <a:latin typeface="Albert Sans"/>
                <a:ea typeface="Albert Sans"/>
                <a:cs typeface="Albert Sans"/>
                <a:sym typeface="Albert Sans"/>
              </a:rPr>
              <a:t>prompt</a:t>
            </a:r>
            <a:r>
              <a:rPr lang="en" sz="1600">
                <a:latin typeface="Albert Sans"/>
                <a:ea typeface="Albert Sans"/>
                <a:cs typeface="Albert Sans"/>
                <a:sym typeface="Albert Sans"/>
              </a:rPr>
              <a:t> them to </a:t>
            </a:r>
            <a:r>
              <a:rPr b="1" lang="en" sz="1600">
                <a:latin typeface="Albert Sans"/>
                <a:ea typeface="Albert Sans"/>
                <a:cs typeface="Albert Sans"/>
                <a:sym typeface="Albert Sans"/>
              </a:rPr>
              <a:t>complete</a:t>
            </a:r>
            <a:r>
              <a:rPr b="1" lang="en" sz="1600">
                <a:latin typeface="Albert Sans"/>
                <a:ea typeface="Albert Sans"/>
                <a:cs typeface="Albert Sans"/>
                <a:sym typeface="Albert Sans"/>
              </a:rPr>
              <a:t> each task one by one</a:t>
            </a:r>
            <a:endParaRPr b="1" sz="1600">
              <a:latin typeface="Albert Sans"/>
              <a:ea typeface="Albert Sans"/>
              <a:cs typeface="Albert Sans"/>
              <a:sym typeface="Albert Sans"/>
            </a:endParaRPr>
          </a:p>
          <a:p>
            <a:pPr algn="l" indent="-330200" lvl="0" marL="457200" rtl="0">
              <a:spcBef>
                <a:spcPts val="0"/>
              </a:spcBef>
              <a:spcAft>
                <a:spcPts val="0"/>
              </a:spcAft>
              <a:buSzPts val="1600"/>
              <a:buFont typeface="Albert Sans"/>
              <a:buAutoNum type="arabicPeriod"/>
            </a:pPr>
            <a:r>
              <a:rPr lang="en" sz="1600">
                <a:latin typeface="Albert Sans"/>
                <a:ea typeface="Albert Sans"/>
                <a:cs typeface="Albert Sans"/>
                <a:sym typeface="Albert Sans"/>
              </a:rPr>
              <a:t>AFTER: </a:t>
            </a:r>
            <a:r>
              <a:rPr b="1" lang="en" sz="1600">
                <a:latin typeface="Albert Sans"/>
                <a:ea typeface="Albert Sans"/>
                <a:cs typeface="Albert Sans"/>
                <a:sym typeface="Albert Sans"/>
              </a:rPr>
              <a:t>Reflect on </a:t>
            </a:r>
            <a:r>
              <a:rPr b="1" lang="en" sz="1600">
                <a:latin typeface="Albert Sans"/>
                <a:ea typeface="Albert Sans"/>
                <a:cs typeface="Albert Sans"/>
                <a:sym typeface="Albert Sans"/>
              </a:rPr>
              <a:t>functionality</a:t>
            </a:r>
            <a:r>
              <a:rPr b="1" lang="en" sz="1600">
                <a:latin typeface="Albert Sans"/>
                <a:ea typeface="Albert Sans"/>
                <a:cs typeface="Albert Sans"/>
                <a:sym typeface="Albert Sans"/>
              </a:rPr>
              <a:t> of app </a:t>
            </a:r>
            <a:r>
              <a:rPr lang="en" sz="1600">
                <a:latin typeface="Albert Sans"/>
                <a:ea typeface="Albert Sans"/>
                <a:cs typeface="Albert Sans"/>
                <a:sym typeface="Albert Sans"/>
              </a:rPr>
              <a:t>by asking them questions:</a:t>
            </a:r>
            <a:endParaRPr sz="1600">
              <a:latin typeface="Albert Sans"/>
              <a:ea typeface="Albert Sans"/>
              <a:cs typeface="Albert Sans"/>
              <a:sym typeface="Albert Sans"/>
            </a:endParaRPr>
          </a:p>
          <a:p>
            <a:pPr algn="l" indent="-330200" lvl="1" marL="914400" rtl="0">
              <a:spcBef>
                <a:spcPts val="0"/>
              </a:spcBef>
              <a:spcAft>
                <a:spcPts val="0"/>
              </a:spcAft>
              <a:buSzPts val="1600"/>
              <a:buFont typeface="Albert Sans"/>
              <a:buAutoNum type="alphaLcPeriod"/>
            </a:pPr>
            <a:r>
              <a:rPr lang="en" sz="1600">
                <a:latin typeface="Albert Sans"/>
                <a:ea typeface="Albert Sans"/>
                <a:cs typeface="Albert Sans"/>
                <a:sym typeface="Albert Sans"/>
              </a:rPr>
              <a:t>Which part of the app was most confusing to you?</a:t>
            </a:r>
            <a:endParaRPr sz="1600">
              <a:latin typeface="Albert Sans"/>
              <a:ea typeface="Albert Sans"/>
              <a:cs typeface="Albert Sans"/>
              <a:sym typeface="Albert Sans"/>
            </a:endParaRPr>
          </a:p>
          <a:p>
            <a:pPr algn="l" indent="-330200" lvl="1" marL="914400" rtl="0">
              <a:spcBef>
                <a:spcPts val="0"/>
              </a:spcBef>
              <a:spcAft>
                <a:spcPts val="0"/>
              </a:spcAft>
              <a:buSzPts val="1600"/>
              <a:buFont typeface="Albert Sans"/>
              <a:buAutoNum type="alphaLcPeriod"/>
            </a:pPr>
            <a:r>
              <a:rPr lang="en" sz="1600">
                <a:latin typeface="Albert Sans"/>
                <a:ea typeface="Albert Sans"/>
                <a:cs typeface="Albert Sans"/>
                <a:sym typeface="Albert Sans"/>
              </a:rPr>
              <a:t>Did you have a </a:t>
            </a:r>
            <a:r>
              <a:rPr lang="en" sz="1600">
                <a:latin typeface="Albert Sans"/>
                <a:ea typeface="Albert Sans"/>
                <a:cs typeface="Albert Sans"/>
                <a:sym typeface="Albert Sans"/>
              </a:rPr>
              <a:t>favorite</a:t>
            </a:r>
            <a:r>
              <a:rPr lang="en" sz="1600">
                <a:latin typeface="Albert Sans"/>
                <a:ea typeface="Albert Sans"/>
                <a:cs typeface="Albert Sans"/>
                <a:sym typeface="Albert Sans"/>
              </a:rPr>
              <a:t> </a:t>
            </a:r>
            <a:r>
              <a:rPr lang="en" sz="1600">
                <a:latin typeface="Albert Sans"/>
                <a:ea typeface="Albert Sans"/>
                <a:cs typeface="Albert Sans"/>
                <a:sym typeface="Albert Sans"/>
              </a:rPr>
              <a:t>function</a:t>
            </a:r>
            <a:r>
              <a:rPr lang="en" sz="1600">
                <a:latin typeface="Albert Sans"/>
                <a:ea typeface="Albert Sans"/>
                <a:cs typeface="Albert Sans"/>
                <a:sym typeface="Albert Sans"/>
              </a:rPr>
              <a:t> of the app?</a:t>
            </a:r>
            <a:endParaRPr sz="1600">
              <a:latin typeface="Albert Sans"/>
              <a:ea typeface="Albert Sans"/>
              <a:cs typeface="Albert Sans"/>
              <a:sym typeface="Albert Sans"/>
            </a:endParaRPr>
          </a:p>
          <a:p>
            <a:pPr algn="l" indent="-330200" lvl="1" marL="914400" rtl="0">
              <a:spcBef>
                <a:spcPts val="0"/>
              </a:spcBef>
              <a:spcAft>
                <a:spcPts val="0"/>
              </a:spcAft>
              <a:buSzPts val="1600"/>
              <a:buFont typeface="Albert Sans"/>
              <a:buAutoNum type="alphaLcPeriod"/>
            </a:pPr>
            <a:r>
              <a:rPr lang="en" sz="1600">
                <a:latin typeface="Albert Sans"/>
                <a:ea typeface="Albert Sans"/>
                <a:cs typeface="Albert Sans"/>
                <a:sym typeface="Albert Sans"/>
              </a:rPr>
              <a:t>Do you see yourself using this app regularly? Why or why not? </a:t>
            </a:r>
            <a:endParaRPr sz="1600">
              <a:latin typeface="Albert Sans"/>
              <a:ea typeface="Albert Sans"/>
              <a:cs typeface="Albert Sans"/>
              <a:sym typeface="Albert Sans"/>
            </a:endParaRPr>
          </a:p>
          <a:p>
            <a:pPr algn="l" indent="-330200" lvl="1" marL="914400" rtl="0">
              <a:spcBef>
                <a:spcPts val="0"/>
              </a:spcBef>
              <a:spcAft>
                <a:spcPts val="0"/>
              </a:spcAft>
              <a:buSzPts val="1600"/>
              <a:buFont typeface="Albert Sans"/>
              <a:buAutoNum type="alphaLcPeriod"/>
            </a:pPr>
            <a:r>
              <a:rPr lang="en" sz="1600">
                <a:latin typeface="Albert Sans"/>
                <a:ea typeface="Albert Sans"/>
                <a:cs typeface="Albert Sans"/>
                <a:sym typeface="Albert Sans"/>
              </a:rPr>
              <a:t>Any other questions or critical feedback?</a:t>
            </a:r>
            <a:endParaRPr sz="1600">
              <a:latin typeface="Albert Sans"/>
              <a:ea typeface="Albert Sans"/>
              <a:cs typeface="Albert Sans"/>
              <a:sym typeface="Albert Sans"/>
            </a:endParaRPr>
          </a:p>
        </p:txBody>
      </p:sp>
      <p:pic>
        <p:nvPicPr>
          <p:cNvPr id="739" name="Google Shape;739;p112"/>
          <p:cNvPicPr preferRelativeResize="0"/>
          <p:nvPr/>
        </p:nvPicPr>
        <p:blipFill rotWithShape="1">
          <a:blip r:embed="rId3">
            <a:alphaModFix/>
          </a:blip>
          <a:srcRect l="8" r="76" t="112"/>
          <a:stretch/>
        </p:blipFill>
        <p:spPr>
          <a:xfrm>
            <a:off x="6168575" y="1508150"/>
            <a:ext cx="2746824" cy="2331348"/>
          </a:xfrm>
          <a:prstGeom prst="rect">
            <a:avLst/>
          </a:prstGeom>
          <a:noFill/>
          <a:ln>
            <a:noFill/>
          </a:ln>
        </p:spPr>
      </p:pic>
      <p:sp>
        <p:nvSpPr>
          <p:cNvPr id="740" name="Google Shape;740;p112"/>
          <p:cNvSpPr txBox="1"/>
          <p:nvPr/>
        </p:nvSpPr>
        <p:spPr>
          <a:xfrm>
            <a:off x="6667500" y="3839500"/>
            <a:ext cx="1953000" cy="294900"/>
          </a:xfrm>
          <a:prstGeom prst="rect">
            <a:avLst/>
          </a:prstGeom>
          <a:noFill/>
          <a:ln>
            <a:noFill/>
          </a:ln>
        </p:spPr>
        <p:txBody>
          <a:bodyPr anchor="t" anchorCtr="0" bIns="91425" lIns="91425" rIns="91425" spcFirstLastPara="1" tIns="91425" wrap="square">
            <a:noAutofit/>
          </a:bodyPr>
          <a:lstStyle/>
          <a:p>
            <a:pPr algn="l" indent="0" lvl="0" marL="0" rtl="0">
              <a:spcBef>
                <a:spcPts val="0"/>
              </a:spcBef>
              <a:spcAft>
                <a:spcPts val="0"/>
              </a:spcAft>
              <a:buNone/>
            </a:pPr>
            <a:r>
              <a:rPr i="1" lang="en" sz="1200">
                <a:latin typeface="Albert Sans"/>
                <a:ea typeface="Albert Sans"/>
                <a:cs typeface="Albert Sans"/>
                <a:sym typeface="Albert Sans"/>
              </a:rPr>
              <a:t>Paper prototype </a:t>
            </a:r>
            <a:r>
              <a:rPr i="1" lang="en" sz="1200">
                <a:latin typeface="Albert Sans"/>
                <a:ea typeface="Albert Sans"/>
                <a:cs typeface="Albert Sans"/>
                <a:sym typeface="Albert Sans"/>
              </a:rPr>
              <a:t>testing</a:t>
            </a:r>
            <a:r>
              <a:rPr i="1" lang="en" sz="1200">
                <a:latin typeface="Albert Sans"/>
                <a:ea typeface="Albert Sans"/>
                <a:cs typeface="Albert Sans"/>
                <a:sym typeface="Albert Sans"/>
              </a:rPr>
              <a:t> with Gerald</a:t>
            </a:r>
            <a:endParaRPr i="1" sz="1200">
              <a:latin typeface="Albert Sans"/>
              <a:ea typeface="Albert Sans"/>
              <a:cs typeface="Albert Sans"/>
              <a:sym typeface="Albert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13"/>
          <p:cNvSpPr txBox="1"/>
          <p:nvPr>
            <p:ph type="title"/>
          </p:nvPr>
        </p:nvSpPr>
        <p:spPr>
          <a:xfrm>
            <a:off x="715050" y="1840200"/>
            <a:ext cx="7713900" cy="5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Usability</a:t>
            </a:r>
            <a:r>
              <a:rPr lang="en" sz="3600"/>
              <a:t> Goals &amp; Key Measurements</a:t>
            </a:r>
            <a:endParaRPr sz="36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114"/>
          <p:cNvSpPr txBox="1"/>
          <p:nvPr>
            <p:ph type="title"/>
          </p:nvPr>
        </p:nvSpPr>
        <p:spPr>
          <a:xfrm>
            <a:off x="685800" y="15502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usability goal #1</a:t>
            </a:r>
            <a:endParaRPr sz="4800"/>
          </a:p>
        </p:txBody>
      </p:sp>
      <p:sp>
        <p:nvSpPr>
          <p:cNvPr id="751" name="Google Shape;751;p114"/>
          <p:cNvSpPr txBox="1"/>
          <p:nvPr>
            <p:ph idx="1" type="subTitle"/>
          </p:nvPr>
        </p:nvSpPr>
        <p:spPr>
          <a:xfrm>
            <a:off x="685800" y="2440000"/>
            <a:ext cx="38568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Efficient</a:t>
            </a:r>
            <a:endParaRPr sz="3200"/>
          </a:p>
        </p:txBody>
      </p:sp>
      <p:sp>
        <p:nvSpPr>
          <p:cNvPr id="752" name="Google Shape;752;p114"/>
          <p:cNvSpPr txBox="1"/>
          <p:nvPr>
            <p:ph idx="1" type="subTitle"/>
          </p:nvPr>
        </p:nvSpPr>
        <p:spPr>
          <a:xfrm>
            <a:off x="685800" y="297340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User is able to complete tasks quickly </a:t>
            </a:r>
            <a:endParaRPr sz="2400"/>
          </a:p>
        </p:txBody>
      </p:sp>
      <p:sp>
        <p:nvSpPr>
          <p:cNvPr id="753" name="Google Shape;753;p114"/>
          <p:cNvSpPr txBox="1"/>
          <p:nvPr>
            <p:ph idx="1" type="subTitle"/>
          </p:nvPr>
        </p:nvSpPr>
        <p:spPr>
          <a:xfrm>
            <a:off x="685800" y="343060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400"/>
              <a:t>Measure: time it takes to complete tasks</a:t>
            </a:r>
            <a:r>
              <a:rPr i="1" lang="en" sz="2400"/>
              <a:t> </a:t>
            </a:r>
            <a:endParaRPr i="1" sz="24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15"/>
          <p:cNvSpPr txBox="1"/>
          <p:nvPr>
            <p:ph type="title"/>
          </p:nvPr>
        </p:nvSpPr>
        <p:spPr>
          <a:xfrm>
            <a:off x="685800" y="15502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usability goal #2</a:t>
            </a:r>
            <a:endParaRPr sz="4800"/>
          </a:p>
        </p:txBody>
      </p:sp>
      <p:sp>
        <p:nvSpPr>
          <p:cNvPr id="759" name="Google Shape;759;p115"/>
          <p:cNvSpPr txBox="1"/>
          <p:nvPr>
            <p:ph idx="1" type="subTitle"/>
          </p:nvPr>
        </p:nvSpPr>
        <p:spPr>
          <a:xfrm>
            <a:off x="685800" y="2440000"/>
            <a:ext cx="38568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Robust</a:t>
            </a:r>
            <a:endParaRPr sz="3200"/>
          </a:p>
        </p:txBody>
      </p:sp>
      <p:sp>
        <p:nvSpPr>
          <p:cNvPr id="760" name="Google Shape;760;p115"/>
          <p:cNvSpPr txBox="1"/>
          <p:nvPr>
            <p:ph idx="1" type="subTitle"/>
          </p:nvPr>
        </p:nvSpPr>
        <p:spPr>
          <a:xfrm>
            <a:off x="685800" y="297340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User is able to complete tasks with minimal errors</a:t>
            </a:r>
            <a:endParaRPr sz="2400"/>
          </a:p>
        </p:txBody>
      </p:sp>
      <p:sp>
        <p:nvSpPr>
          <p:cNvPr id="761" name="Google Shape;761;p115"/>
          <p:cNvSpPr txBox="1"/>
          <p:nvPr>
            <p:ph idx="1" type="subTitle"/>
          </p:nvPr>
        </p:nvSpPr>
        <p:spPr>
          <a:xfrm>
            <a:off x="685800" y="3430600"/>
            <a:ext cx="7303200" cy="6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400"/>
              <a:t>Measure: number of errors per task</a:t>
            </a:r>
            <a:endParaRPr i="1" sz="2400"/>
          </a:p>
        </p:txBody>
      </p:sp>
      <p:sp>
        <p:nvSpPr>
          <p:cNvPr id="762" name="Google Shape;762;p115"/>
          <p:cNvSpPr txBox="1"/>
          <p:nvPr/>
        </p:nvSpPr>
        <p:spPr>
          <a:xfrm>
            <a:off x="1955800" y="4495800"/>
            <a:ext cx="69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Albert Sans ExtraLight"/>
                <a:ea typeface="Albert Sans ExtraLight"/>
                <a:cs typeface="Albert Sans ExtraLight"/>
                <a:sym typeface="Albert Sans ExtraLight"/>
              </a:rPr>
              <a:t>*error: taking an action that makes negative progress towards completion of task</a:t>
            </a:r>
            <a:endParaRPr>
              <a:latin typeface="Albert Sans ExtraLight"/>
              <a:ea typeface="Albert Sans ExtraLight"/>
              <a:cs typeface="Albert Sans ExtraLight"/>
              <a:sym typeface="Albert Sans Extra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11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results</a:t>
            </a:r>
            <a:endParaRPr/>
          </a:p>
        </p:txBody>
      </p:sp>
      <p:sp>
        <p:nvSpPr>
          <p:cNvPr id="768" name="Google Shape;768;p11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cxnSp>
        <p:nvCxnSpPr>
          <p:cNvPr id="769" name="Google Shape;769;p11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773" name="Shape 773"/>
        <p:cNvGrpSpPr/>
        <p:nvPr/>
      </p:nvGrpSpPr>
      <p:grpSpPr>
        <a:xfrm>
          <a:off x="0" y="0"/>
          <a:ext cx="0" cy="0"/>
          <a:chOff x="0" y="0"/>
          <a:chExt cx="0" cy="0"/>
        </a:xfrm>
      </p:grpSpPr>
      <p:sp>
        <p:nvSpPr>
          <p:cNvPr id="774" name="Google Shape;774;p117"/>
          <p:cNvSpPr txBox="1"/>
          <p:nvPr>
            <p:ph idx="1" type="subTitle"/>
          </p:nvPr>
        </p:nvSpPr>
        <p:spPr>
          <a:xfrm>
            <a:off x="378025" y="3267950"/>
            <a:ext cx="19095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Albert Sans ExtraLight"/>
                <a:ea typeface="Albert Sans ExtraLight"/>
                <a:cs typeface="Albert Sans ExtraLight"/>
                <a:sym typeface="Albert Sans ExtraLight"/>
              </a:rPr>
              <a:t>25 years old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latin typeface="Albert Sans ExtraLight"/>
                <a:ea typeface="Albert Sans ExtraLight"/>
                <a:cs typeface="Albert Sans ExtraLight"/>
                <a:sym typeface="Albert Sans ExtraLight"/>
              </a:rPr>
              <a:t>Career dev program @ Stanford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t>Nashville, TN</a:t>
            </a:r>
            <a:endParaRPr/>
          </a:p>
        </p:txBody>
      </p:sp>
      <p:sp>
        <p:nvSpPr>
          <p:cNvPr id="775" name="Google Shape;775;p117"/>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Participants</a:t>
            </a:r>
            <a:endParaRPr/>
          </a:p>
        </p:txBody>
      </p:sp>
      <p:sp>
        <p:nvSpPr>
          <p:cNvPr id="776" name="Google Shape;776;p117"/>
          <p:cNvSpPr txBox="1"/>
          <p:nvPr>
            <p:ph idx="2" type="subTitle"/>
          </p:nvPr>
        </p:nvSpPr>
        <p:spPr>
          <a:xfrm>
            <a:off x="308450" y="288693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Isabella J.</a:t>
            </a:r>
            <a:endParaRPr/>
          </a:p>
        </p:txBody>
      </p:sp>
      <p:pic>
        <p:nvPicPr>
          <p:cNvPr id="777" name="Google Shape;777;p117"/>
          <p:cNvPicPr preferRelativeResize="0"/>
          <p:nvPr/>
        </p:nvPicPr>
        <p:blipFill rotWithShape="1">
          <a:blip r:embed="rId3">
            <a:alphaModFix/>
          </a:blip>
          <a:srcRect b="79" t="79"/>
          <a:stretch/>
        </p:blipFill>
        <p:spPr>
          <a:xfrm>
            <a:off x="2287538" y="1332138"/>
            <a:ext cx="1370400" cy="1371600"/>
          </a:xfrm>
          <a:prstGeom prst="ellipse">
            <a:avLst/>
          </a:prstGeom>
          <a:noFill/>
          <a:ln>
            <a:noFill/>
          </a:ln>
        </p:spPr>
      </p:pic>
      <p:pic>
        <p:nvPicPr>
          <p:cNvPr id="778" name="Google Shape;778;p117"/>
          <p:cNvPicPr preferRelativeResize="0"/>
          <p:nvPr/>
        </p:nvPicPr>
        <p:blipFill rotWithShape="1">
          <a:blip r:embed="rId4">
            <a:alphaModFix/>
          </a:blip>
          <a:srcRect l="36" r="26"/>
          <a:stretch/>
        </p:blipFill>
        <p:spPr>
          <a:xfrm>
            <a:off x="688550" y="1332133"/>
            <a:ext cx="1371600" cy="1383300"/>
          </a:xfrm>
          <a:prstGeom prst="ellipse">
            <a:avLst/>
          </a:prstGeom>
          <a:noFill/>
          <a:ln>
            <a:noFill/>
          </a:ln>
        </p:spPr>
      </p:pic>
      <p:pic>
        <p:nvPicPr>
          <p:cNvPr id="779" name="Google Shape;779;p117"/>
          <p:cNvPicPr preferRelativeResize="0"/>
          <p:nvPr/>
        </p:nvPicPr>
        <p:blipFill rotWithShape="1">
          <a:blip r:embed="rId5">
            <a:alphaModFix/>
          </a:blip>
          <a:srcRect b="0" l="0" r="0" t="0"/>
          <a:stretch/>
        </p:blipFill>
        <p:spPr>
          <a:xfrm>
            <a:off x="3900050" y="1332138"/>
            <a:ext cx="1371600" cy="1371600"/>
          </a:xfrm>
          <a:prstGeom prst="ellipse">
            <a:avLst/>
          </a:prstGeom>
          <a:noFill/>
          <a:ln>
            <a:noFill/>
          </a:ln>
        </p:spPr>
      </p:pic>
      <p:pic>
        <p:nvPicPr>
          <p:cNvPr id="780" name="Google Shape;780;p117"/>
          <p:cNvPicPr preferRelativeResize="0"/>
          <p:nvPr/>
        </p:nvPicPr>
        <p:blipFill rotWithShape="1">
          <a:blip r:embed="rId6">
            <a:alphaModFix/>
          </a:blip>
          <a:srcRect l="146" r="156"/>
          <a:stretch/>
        </p:blipFill>
        <p:spPr>
          <a:xfrm>
            <a:off x="5484350" y="1332125"/>
            <a:ext cx="1370400" cy="1371600"/>
          </a:xfrm>
          <a:prstGeom prst="ellipse">
            <a:avLst/>
          </a:prstGeom>
          <a:noFill/>
          <a:ln>
            <a:noFill/>
          </a:ln>
        </p:spPr>
      </p:pic>
      <p:sp>
        <p:nvSpPr>
          <p:cNvPr id="781" name="Google Shape;781;p117"/>
          <p:cNvSpPr txBox="1"/>
          <p:nvPr>
            <p:ph idx="2" type="subTitle"/>
          </p:nvPr>
        </p:nvSpPr>
        <p:spPr>
          <a:xfrm>
            <a:off x="1906850" y="28810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Emma N.</a:t>
            </a:r>
            <a:endParaRPr/>
          </a:p>
        </p:txBody>
      </p:sp>
      <p:sp>
        <p:nvSpPr>
          <p:cNvPr id="782" name="Google Shape;782;p117"/>
          <p:cNvSpPr txBox="1"/>
          <p:nvPr>
            <p:ph idx="2" type="subTitle"/>
          </p:nvPr>
        </p:nvSpPr>
        <p:spPr>
          <a:xfrm>
            <a:off x="3581438" y="28810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Justin C.</a:t>
            </a:r>
            <a:endParaRPr/>
          </a:p>
        </p:txBody>
      </p:sp>
      <p:sp>
        <p:nvSpPr>
          <p:cNvPr id="783" name="Google Shape;783;p117"/>
          <p:cNvSpPr txBox="1"/>
          <p:nvPr>
            <p:ph idx="2" type="subTitle"/>
          </p:nvPr>
        </p:nvSpPr>
        <p:spPr>
          <a:xfrm>
            <a:off x="5103650" y="28810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Monica C.</a:t>
            </a:r>
            <a:endParaRPr/>
          </a:p>
        </p:txBody>
      </p:sp>
      <p:pic>
        <p:nvPicPr>
          <p:cNvPr id="784" name="Google Shape;784;p117"/>
          <p:cNvPicPr preferRelativeResize="0"/>
          <p:nvPr/>
        </p:nvPicPr>
        <p:blipFill rotWithShape="1">
          <a:blip r:embed="rId7">
            <a:alphaModFix/>
          </a:blip>
          <a:srcRect l="39" r="49"/>
          <a:stretch/>
        </p:blipFill>
        <p:spPr>
          <a:xfrm>
            <a:off x="7084550" y="1332125"/>
            <a:ext cx="1370400" cy="1371600"/>
          </a:xfrm>
          <a:prstGeom prst="ellipse">
            <a:avLst/>
          </a:prstGeom>
          <a:noFill/>
          <a:ln>
            <a:noFill/>
          </a:ln>
        </p:spPr>
      </p:pic>
      <p:sp>
        <p:nvSpPr>
          <p:cNvPr id="785" name="Google Shape;785;p117"/>
          <p:cNvSpPr txBox="1"/>
          <p:nvPr>
            <p:ph idx="2" type="subTitle"/>
          </p:nvPr>
        </p:nvSpPr>
        <p:spPr>
          <a:xfrm>
            <a:off x="6703850" y="28810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Gerald K.</a:t>
            </a:r>
            <a:endParaRPr/>
          </a:p>
        </p:txBody>
      </p:sp>
      <p:sp>
        <p:nvSpPr>
          <p:cNvPr id="786" name="Google Shape;786;p117"/>
          <p:cNvSpPr txBox="1"/>
          <p:nvPr/>
        </p:nvSpPr>
        <p:spPr>
          <a:xfrm>
            <a:off x="1533950" y="1185625"/>
            <a:ext cx="526200" cy="538800"/>
          </a:xfrm>
          <a:prstGeom prst="rect">
            <a:avLst/>
          </a:prstGeom>
          <a:noFill/>
          <a:ln>
            <a:noFill/>
          </a:ln>
          <a:effectLst>
            <a:outerShdw algn="bl" blurRad="200025" dir="5400000" dist="19050" rotWithShape="0">
              <a:schemeClr val="lt1">
                <a:alpha val="80000"/>
              </a:schemeClr>
            </a:outerShdw>
          </a:effectLst>
        </p:spPr>
        <p:txBody>
          <a:bodyPr anchor="t" anchorCtr="0" bIns="91425" lIns="91425" rIns="91425" spcFirstLastPara="1" tIns="91425" wrap="square">
            <a:spAutoFit/>
          </a:bodyPr>
          <a:lstStyle/>
          <a:p>
            <a:pPr algn="l" indent="0" lvl="0" marL="0" rtl="0">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
        <p:nvSpPr>
          <p:cNvPr id="787" name="Google Shape;787;p117"/>
          <p:cNvSpPr txBox="1"/>
          <p:nvPr/>
        </p:nvSpPr>
        <p:spPr>
          <a:xfrm>
            <a:off x="4840475" y="1230250"/>
            <a:ext cx="526200" cy="538800"/>
          </a:xfrm>
          <a:prstGeom prst="rect">
            <a:avLst/>
          </a:prstGeom>
          <a:noFill/>
          <a:ln>
            <a:noFill/>
          </a:ln>
          <a:effectLst>
            <a:outerShdw algn="bl" blurRad="200025" dir="5400000" dist="19050" rotWithShape="0">
              <a:schemeClr val="lt1">
                <a:alpha val="80000"/>
              </a:schemeClr>
            </a:outerShdw>
          </a:effectLst>
        </p:spPr>
        <p:txBody>
          <a:bodyPr anchor="t" anchorCtr="0" bIns="91425" lIns="91425" rIns="91425" spcFirstLastPara="1" tIns="91425" wrap="square">
            <a:spAutoFit/>
          </a:bodyPr>
          <a:lstStyle/>
          <a:p>
            <a:pPr algn="l" indent="0" lvl="0" marL="0" rtl="0">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
        <p:nvSpPr>
          <p:cNvPr id="788" name="Google Shape;788;p117"/>
          <p:cNvSpPr txBox="1"/>
          <p:nvPr/>
        </p:nvSpPr>
        <p:spPr>
          <a:xfrm>
            <a:off x="152400" y="4639625"/>
            <a:ext cx="8835600" cy="400200"/>
          </a:xfrm>
          <a:prstGeom prst="rect">
            <a:avLst/>
          </a:prstGeom>
          <a:noFill/>
          <a:ln>
            <a:noFill/>
          </a:ln>
        </p:spPr>
        <p:txBody>
          <a:bodyPr anchor="t" anchorCtr="0" bIns="91425" lIns="91425" rIns="91425" spcFirstLastPara="1" tIns="91425" wrap="square">
            <a:spAutoFit/>
          </a:bodyPr>
          <a:lstStyle/>
          <a:p>
            <a:pPr algn="l" indent="0" lvl="0" marL="0" rtl="0">
              <a:spcBef>
                <a:spcPts val="0"/>
              </a:spcBef>
              <a:spcAft>
                <a:spcPts val="0"/>
              </a:spcAft>
              <a:buNone/>
            </a:pPr>
            <a:r>
              <a:rPr lang="en">
                <a:latin typeface="Albert Sans ExtraLight"/>
                <a:ea typeface="Albert Sans ExtraLight"/>
                <a:cs typeface="Albert Sans ExtraLight"/>
                <a:sym typeface="Albert Sans ExtraLight"/>
              </a:rPr>
              <a:t>Compensation: All </a:t>
            </a:r>
            <a:r>
              <a:rPr lang="en">
                <a:latin typeface="Albert Sans ExtraLight"/>
                <a:ea typeface="Albert Sans ExtraLight"/>
                <a:cs typeface="Albert Sans ExtraLight"/>
                <a:sym typeface="Albert Sans ExtraLight"/>
              </a:rPr>
              <a:t>participants</a:t>
            </a:r>
            <a:r>
              <a:rPr lang="en">
                <a:latin typeface="Albert Sans ExtraLight"/>
                <a:ea typeface="Albert Sans ExtraLight"/>
                <a:cs typeface="Albert Sans ExtraLight"/>
                <a:sym typeface="Albert Sans ExtraLight"/>
              </a:rPr>
              <a:t> were offered a free drink from Starbucks/CoHo but declined</a:t>
            </a:r>
            <a:endParaRPr>
              <a:latin typeface="Albert Sans ExtraLight"/>
              <a:ea typeface="Albert Sans ExtraLight"/>
              <a:cs typeface="Albert Sans ExtraLight"/>
              <a:sym typeface="Albert Sans ExtraLight"/>
            </a:endParaRPr>
          </a:p>
        </p:txBody>
      </p:sp>
      <p:sp>
        <p:nvSpPr>
          <p:cNvPr id="789" name="Google Shape;789;p117"/>
          <p:cNvSpPr txBox="1"/>
          <p:nvPr>
            <p:ph idx="1" type="subTitle"/>
          </p:nvPr>
        </p:nvSpPr>
        <p:spPr>
          <a:xfrm>
            <a:off x="2287550" y="3267950"/>
            <a:ext cx="13704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Albert Sans ExtraLight"/>
                <a:ea typeface="Albert Sans ExtraLight"/>
                <a:cs typeface="Albert Sans ExtraLight"/>
                <a:sym typeface="Albert Sans ExtraLight"/>
              </a:rPr>
              <a:t>21</a:t>
            </a:r>
            <a:r>
              <a:rPr lang="en">
                <a:latin typeface="Albert Sans ExtraLight"/>
                <a:ea typeface="Albert Sans ExtraLight"/>
                <a:cs typeface="Albert Sans ExtraLight"/>
                <a:sym typeface="Albert Sans ExtraLight"/>
              </a:rPr>
              <a:t> years old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latin typeface="Albert Sans ExtraLight"/>
                <a:ea typeface="Albert Sans ExtraLight"/>
                <a:cs typeface="Albert Sans ExtraLight"/>
                <a:sym typeface="Albert Sans ExtraLight"/>
              </a:rPr>
              <a:t>Junior @ Stanford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t>Austin, TX</a:t>
            </a:r>
            <a:endParaRPr/>
          </a:p>
        </p:txBody>
      </p:sp>
      <p:sp>
        <p:nvSpPr>
          <p:cNvPr id="790" name="Google Shape;790;p117"/>
          <p:cNvSpPr txBox="1"/>
          <p:nvPr>
            <p:ph idx="1" type="subTitle"/>
          </p:nvPr>
        </p:nvSpPr>
        <p:spPr>
          <a:xfrm>
            <a:off x="3886850" y="3267950"/>
            <a:ext cx="13704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Albert Sans ExtraLight"/>
                <a:ea typeface="Albert Sans ExtraLight"/>
                <a:cs typeface="Albert Sans ExtraLight"/>
                <a:sym typeface="Albert Sans ExtraLight"/>
              </a:rPr>
              <a:t>18</a:t>
            </a:r>
            <a:r>
              <a:rPr lang="en">
                <a:latin typeface="Albert Sans ExtraLight"/>
                <a:ea typeface="Albert Sans ExtraLight"/>
                <a:cs typeface="Albert Sans ExtraLight"/>
                <a:sym typeface="Albert Sans ExtraLight"/>
              </a:rPr>
              <a:t> years old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latin typeface="Albert Sans ExtraLight"/>
                <a:ea typeface="Albert Sans ExtraLight"/>
                <a:cs typeface="Albert Sans ExtraLight"/>
                <a:sym typeface="Albert Sans ExtraLight"/>
              </a:rPr>
              <a:t>Emma’s friend from home</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t>Austin, TX</a:t>
            </a:r>
            <a:endParaRPr/>
          </a:p>
        </p:txBody>
      </p:sp>
      <p:sp>
        <p:nvSpPr>
          <p:cNvPr id="791" name="Google Shape;791;p117"/>
          <p:cNvSpPr txBox="1"/>
          <p:nvPr>
            <p:ph idx="1" type="subTitle"/>
          </p:nvPr>
        </p:nvSpPr>
        <p:spPr>
          <a:xfrm>
            <a:off x="5536050" y="3267950"/>
            <a:ext cx="13704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Albert Sans ExtraLight"/>
                <a:ea typeface="Albert Sans ExtraLight"/>
                <a:cs typeface="Albert Sans ExtraLight"/>
                <a:sym typeface="Albert Sans ExtraLight"/>
              </a:rPr>
              <a:t>28 years old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latin typeface="Albert Sans ExtraLight"/>
                <a:ea typeface="Albert Sans ExtraLight"/>
                <a:cs typeface="Albert Sans ExtraLight"/>
                <a:sym typeface="Albert Sans ExtraLight"/>
              </a:rPr>
              <a:t>SWE @ FAANG</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t>SF</a:t>
            </a:r>
            <a:r>
              <a:rPr lang="en"/>
              <a:t>, CA</a:t>
            </a:r>
            <a:endParaRPr/>
          </a:p>
        </p:txBody>
      </p:sp>
      <p:sp>
        <p:nvSpPr>
          <p:cNvPr id="792" name="Google Shape;792;p117"/>
          <p:cNvSpPr txBox="1"/>
          <p:nvPr/>
        </p:nvSpPr>
        <p:spPr>
          <a:xfrm>
            <a:off x="6430138" y="1230250"/>
            <a:ext cx="526200" cy="538800"/>
          </a:xfrm>
          <a:prstGeom prst="rect">
            <a:avLst/>
          </a:prstGeom>
          <a:noFill/>
          <a:ln>
            <a:noFill/>
          </a:ln>
          <a:effectLst>
            <a:outerShdw algn="bl" blurRad="200025" dir="5400000" dist="19050" rotWithShape="0">
              <a:schemeClr val="lt1">
                <a:alpha val="80000"/>
              </a:schemeClr>
            </a:outerShdw>
          </a:effectLst>
        </p:spPr>
        <p:txBody>
          <a:bodyPr anchor="t" anchorCtr="0" bIns="91425" lIns="91425" rIns="91425" spcFirstLastPara="1" tIns="91425" wrap="square">
            <a:spAutoFit/>
          </a:bodyPr>
          <a:lstStyle/>
          <a:p>
            <a:pPr algn="l" indent="0" lvl="0" marL="0" rtl="0">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
        <p:nvSpPr>
          <p:cNvPr id="793" name="Google Shape;793;p117"/>
          <p:cNvSpPr txBox="1"/>
          <p:nvPr/>
        </p:nvSpPr>
        <p:spPr>
          <a:xfrm>
            <a:off x="8019800" y="1230250"/>
            <a:ext cx="526200" cy="538800"/>
          </a:xfrm>
          <a:prstGeom prst="rect">
            <a:avLst/>
          </a:prstGeom>
          <a:noFill/>
          <a:ln>
            <a:noFill/>
          </a:ln>
          <a:effectLst>
            <a:outerShdw algn="bl" blurRad="200025" dir="5400000" dist="19050" rotWithShape="0">
              <a:schemeClr val="lt1">
                <a:alpha val="80000"/>
              </a:schemeClr>
            </a:outerShdw>
          </a:effectLst>
        </p:spPr>
        <p:txBody>
          <a:bodyPr anchor="t" anchorCtr="0" bIns="91425" lIns="91425" rIns="91425" spcFirstLastPara="1" tIns="91425" wrap="square">
            <a:spAutoFit/>
          </a:bodyPr>
          <a:lstStyle/>
          <a:p>
            <a:pPr algn="l" indent="0" lvl="0" marL="0" rtl="0">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
        <p:nvSpPr>
          <p:cNvPr id="794" name="Google Shape;794;p117"/>
          <p:cNvSpPr txBox="1"/>
          <p:nvPr>
            <p:ph idx="1" type="subTitle"/>
          </p:nvPr>
        </p:nvSpPr>
        <p:spPr>
          <a:xfrm>
            <a:off x="7084550" y="3267950"/>
            <a:ext cx="1370400" cy="9273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latin typeface="Albert Sans ExtraLight"/>
                <a:ea typeface="Albert Sans ExtraLight"/>
                <a:cs typeface="Albert Sans ExtraLight"/>
                <a:sym typeface="Albert Sans ExtraLight"/>
              </a:rPr>
              <a:t>17</a:t>
            </a:r>
            <a:r>
              <a:rPr lang="en">
                <a:latin typeface="Albert Sans ExtraLight"/>
                <a:ea typeface="Albert Sans ExtraLight"/>
                <a:cs typeface="Albert Sans ExtraLight"/>
                <a:sym typeface="Albert Sans ExtraLight"/>
              </a:rPr>
              <a:t> years old</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latin typeface="Albert Sans ExtraLight"/>
                <a:ea typeface="Albert Sans ExtraLight"/>
                <a:cs typeface="Albert Sans ExtraLight"/>
                <a:sym typeface="Albert Sans ExtraLight"/>
              </a:rPr>
              <a:t>HS senior visiting older brother</a:t>
            </a:r>
            <a:endParaRPr>
              <a:latin typeface="Albert Sans ExtraLight"/>
              <a:ea typeface="Albert Sans ExtraLight"/>
              <a:cs typeface="Albert Sans ExtraLight"/>
              <a:sym typeface="Albert Sans ExtraLight"/>
            </a:endParaRPr>
          </a:p>
          <a:p>
            <a:pPr algn="ctr" indent="0" lvl="0" marL="0" rtl="0">
              <a:spcBef>
                <a:spcPts val="0"/>
              </a:spcBef>
              <a:spcAft>
                <a:spcPts val="0"/>
              </a:spcAft>
              <a:buNone/>
            </a:pPr>
            <a:r>
              <a:rPr lang="en"/>
              <a:t>Los Gatos</a:t>
            </a:r>
            <a:r>
              <a:rPr lang="en"/>
              <a:t>, CA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118"/>
          <p:cNvSpPr txBox="1"/>
          <p:nvPr>
            <p:ph type="title"/>
          </p:nvPr>
        </p:nvSpPr>
        <p:spPr>
          <a:xfrm>
            <a:off x="715050" y="7179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All </a:t>
            </a:r>
            <a:r>
              <a:rPr lang="en" sz="4800"/>
              <a:t>participants (+)</a:t>
            </a:r>
            <a:r>
              <a:rPr lang="en" sz="4800"/>
              <a:t>:</a:t>
            </a:r>
            <a:endParaRPr sz="4800"/>
          </a:p>
        </p:txBody>
      </p:sp>
      <p:sp>
        <p:nvSpPr>
          <p:cNvPr id="800" name="Google Shape;800;p118"/>
          <p:cNvSpPr txBox="1"/>
          <p:nvPr>
            <p:ph idx="1" type="subTitle"/>
          </p:nvPr>
        </p:nvSpPr>
        <p:spPr>
          <a:xfrm>
            <a:off x="715050" y="1607700"/>
            <a:ext cx="7713900" cy="3357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Correctly associated the “plus” icon with creating a photo/song pairing</a:t>
            </a:r>
            <a:endParaRPr sz="2400"/>
          </a:p>
          <a:p>
            <a:pPr indent="-381000" lvl="0" marL="457200" rtl="0" algn="l">
              <a:spcBef>
                <a:spcPts val="0"/>
              </a:spcBef>
              <a:spcAft>
                <a:spcPts val="0"/>
              </a:spcAft>
              <a:buSzPts val="2400"/>
              <a:buChar char="●"/>
            </a:pPr>
            <a:r>
              <a:rPr lang="en" sz="2400"/>
              <a:t>Correctly</a:t>
            </a:r>
            <a:r>
              <a:rPr lang="en" sz="2400"/>
              <a:t> associated the “message” icon with sending a pairing to a friend</a:t>
            </a:r>
            <a:endParaRPr sz="2400"/>
          </a:p>
          <a:p>
            <a:pPr indent="-381000" lvl="0" marL="457200" rtl="0" algn="l">
              <a:spcBef>
                <a:spcPts val="0"/>
              </a:spcBef>
              <a:spcAft>
                <a:spcPts val="0"/>
              </a:spcAft>
              <a:buSzPts val="2400"/>
              <a:buChar char="●"/>
            </a:pPr>
            <a:r>
              <a:rPr lang="en" sz="2400"/>
              <a:t>Understood that the staff in home screen was </a:t>
            </a:r>
            <a:r>
              <a:rPr lang="en" sz="2400"/>
              <a:t>horizontally</a:t>
            </a:r>
            <a:r>
              <a:rPr lang="en" sz="2400"/>
              <a:t> scrollable</a:t>
            </a:r>
            <a:endParaRPr sz="2400"/>
          </a:p>
        </p:txBody>
      </p:sp>
      <p:sp>
        <p:nvSpPr>
          <p:cNvPr id="801" name="Google Shape;801;p118"/>
          <p:cNvSpPr txBox="1"/>
          <p:nvPr/>
        </p:nvSpPr>
        <p:spPr>
          <a:xfrm>
            <a:off x="177800" y="114300"/>
            <a:ext cx="3784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Albert Sans ExtraLight"/>
                <a:ea typeface="Albert Sans ExtraLight"/>
                <a:cs typeface="Albert Sans ExtraLight"/>
                <a:sym typeface="Albert Sans ExtraLight"/>
              </a:rPr>
              <a:t>PROCESS DATA</a:t>
            </a:r>
            <a:endParaRPr sz="2500">
              <a:latin typeface="Albert Sans ExtraLight"/>
              <a:ea typeface="Albert Sans ExtraLight"/>
              <a:cs typeface="Albert Sans ExtraLight"/>
              <a:sym typeface="Albert Sans Extra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19"/>
          <p:cNvSpPr txBox="1"/>
          <p:nvPr>
            <p:ph type="title"/>
          </p:nvPr>
        </p:nvSpPr>
        <p:spPr>
          <a:xfrm>
            <a:off x="715050" y="7179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All participants (-):</a:t>
            </a:r>
            <a:endParaRPr sz="4800"/>
          </a:p>
        </p:txBody>
      </p:sp>
      <p:sp>
        <p:nvSpPr>
          <p:cNvPr id="807" name="Google Shape;807;p119"/>
          <p:cNvSpPr txBox="1"/>
          <p:nvPr>
            <p:ph idx="1" type="subTitle"/>
          </p:nvPr>
        </p:nvSpPr>
        <p:spPr>
          <a:xfrm>
            <a:off x="715050" y="1607700"/>
            <a:ext cx="7713900" cy="3357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Were confused when they reached nested screens with no button to go back to their previous screen</a:t>
            </a:r>
            <a:endParaRPr sz="2400"/>
          </a:p>
          <a:p>
            <a:pPr indent="-381000" lvl="0" marL="457200" rtl="0" algn="l">
              <a:spcBef>
                <a:spcPts val="0"/>
              </a:spcBef>
              <a:spcAft>
                <a:spcPts val="0"/>
              </a:spcAft>
              <a:buSzPts val="2400"/>
              <a:buChar char="●"/>
            </a:pPr>
            <a:r>
              <a:rPr lang="en" sz="2400"/>
              <a:t>Didn’t try clicking on the photo-song pairing icons in home screen timelines → not much exploration on the homepage </a:t>
            </a:r>
            <a:endParaRPr sz="2400"/>
          </a:p>
          <a:p>
            <a:pPr indent="-381000" lvl="0" marL="457200" rtl="0" algn="l">
              <a:spcBef>
                <a:spcPts val="0"/>
              </a:spcBef>
              <a:spcAft>
                <a:spcPts val="0"/>
              </a:spcAft>
              <a:buSzPts val="2400"/>
              <a:buChar char="●"/>
            </a:pPr>
            <a:r>
              <a:rPr lang="en" sz="2400"/>
              <a:t>General confusion about the purpose of the app </a:t>
            </a:r>
            <a:endParaRPr sz="2400"/>
          </a:p>
        </p:txBody>
      </p:sp>
      <p:sp>
        <p:nvSpPr>
          <p:cNvPr id="808" name="Google Shape;808;p119"/>
          <p:cNvSpPr txBox="1"/>
          <p:nvPr/>
        </p:nvSpPr>
        <p:spPr>
          <a:xfrm>
            <a:off x="177800" y="114300"/>
            <a:ext cx="3784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Albert Sans ExtraLight"/>
                <a:ea typeface="Albert Sans ExtraLight"/>
                <a:cs typeface="Albert Sans ExtraLight"/>
                <a:sym typeface="Albert Sans ExtraLight"/>
              </a:rPr>
              <a:t>PROCESS DATA</a:t>
            </a:r>
            <a:endParaRPr sz="2500">
              <a:latin typeface="Albert Sans ExtraLight"/>
              <a:ea typeface="Albert Sans ExtraLight"/>
              <a:cs typeface="Albert Sans ExtraLight"/>
              <a:sym typeface="Albert Sans Extra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20"/>
          <p:cNvSpPr txBox="1"/>
          <p:nvPr>
            <p:ph type="title"/>
          </p:nvPr>
        </p:nvSpPr>
        <p:spPr>
          <a:xfrm>
            <a:off x="715050" y="1194600"/>
            <a:ext cx="77139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Task Breakdown</a:t>
            </a:r>
            <a:endParaRPr sz="4800"/>
          </a:p>
        </p:txBody>
      </p:sp>
      <p:sp>
        <p:nvSpPr>
          <p:cNvPr id="814" name="Google Shape;814;p120"/>
          <p:cNvSpPr txBox="1"/>
          <p:nvPr>
            <p:ph idx="1" type="subTitle"/>
          </p:nvPr>
        </p:nvSpPr>
        <p:spPr>
          <a:xfrm>
            <a:off x="715050" y="2084400"/>
            <a:ext cx="8124300" cy="28560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666666"/>
              </a:buClr>
              <a:buSzPts val="2400"/>
              <a:buFont typeface="Albert Sans ExtraLight"/>
              <a:buChar char="●"/>
            </a:pPr>
            <a:r>
              <a:rPr lang="en" sz="2400">
                <a:solidFill>
                  <a:srgbClr val="666666"/>
                </a:solidFill>
                <a:latin typeface="Albert Sans ExtraLight"/>
                <a:ea typeface="Albert Sans ExtraLight"/>
                <a:cs typeface="Albert Sans ExtraLight"/>
                <a:sym typeface="Albert Sans ExtraLight"/>
              </a:rPr>
              <a:t>Task 1 - </a:t>
            </a:r>
            <a:r>
              <a:rPr lang="en" sz="2400">
                <a:solidFill>
                  <a:srgbClr val="666666"/>
                </a:solidFill>
                <a:latin typeface="Albert Sans ExtraLight"/>
                <a:ea typeface="Albert Sans ExtraLight"/>
                <a:cs typeface="Albert Sans ExtraLight"/>
                <a:sym typeface="Albert Sans ExtraLight"/>
              </a:rPr>
              <a:t>completed</a:t>
            </a:r>
            <a:r>
              <a:rPr lang="en" sz="2400">
                <a:solidFill>
                  <a:srgbClr val="666666"/>
                </a:solidFill>
                <a:latin typeface="Albert Sans ExtraLight"/>
                <a:ea typeface="Albert Sans ExtraLight"/>
                <a:cs typeface="Albert Sans ExtraLight"/>
                <a:sym typeface="Albert Sans ExtraLight"/>
              </a:rPr>
              <a:t> robustly and efficiently by all users</a:t>
            </a:r>
            <a:endParaRPr sz="2400">
              <a:solidFill>
                <a:srgbClr val="666666"/>
              </a:solidFill>
              <a:latin typeface="Albert Sans ExtraLight"/>
              <a:ea typeface="Albert Sans ExtraLight"/>
              <a:cs typeface="Albert Sans ExtraLight"/>
              <a:sym typeface="Albert Sans ExtraLight"/>
            </a:endParaRPr>
          </a:p>
          <a:p>
            <a:pPr indent="-381000" lvl="0" marL="457200" rtl="0" algn="l">
              <a:spcBef>
                <a:spcPts val="0"/>
              </a:spcBef>
              <a:spcAft>
                <a:spcPts val="0"/>
              </a:spcAft>
              <a:buClr>
                <a:srgbClr val="434343"/>
              </a:buClr>
              <a:buSzPts val="2400"/>
              <a:buChar char="●"/>
            </a:pPr>
            <a:r>
              <a:rPr lang="en" sz="2400">
                <a:solidFill>
                  <a:srgbClr val="434343"/>
                </a:solidFill>
              </a:rPr>
              <a:t>Task 2 - completed somewhat </a:t>
            </a:r>
            <a:r>
              <a:rPr lang="en" sz="2400">
                <a:solidFill>
                  <a:srgbClr val="434343"/>
                </a:solidFill>
              </a:rPr>
              <a:t>robustly</a:t>
            </a:r>
            <a:r>
              <a:rPr lang="en" sz="2400">
                <a:solidFill>
                  <a:srgbClr val="434343"/>
                </a:solidFill>
              </a:rPr>
              <a:t> and efficiently by most users. Most users had a couple of errors.</a:t>
            </a:r>
            <a:endParaRPr sz="2400">
              <a:solidFill>
                <a:srgbClr val="434343"/>
              </a:solidFill>
            </a:endParaRPr>
          </a:p>
          <a:p>
            <a:pPr indent="-381000" lvl="0" marL="457200" rtl="0" algn="l">
              <a:spcBef>
                <a:spcPts val="0"/>
              </a:spcBef>
              <a:spcAft>
                <a:spcPts val="0"/>
              </a:spcAft>
              <a:buSzPts val="2400"/>
              <a:buFont typeface="Albert Sans SemiBold"/>
              <a:buChar char="●"/>
            </a:pPr>
            <a:r>
              <a:rPr lang="en" sz="2400">
                <a:latin typeface="Albert Sans SemiBold"/>
                <a:ea typeface="Albert Sans SemiBold"/>
                <a:cs typeface="Albert Sans SemiBold"/>
                <a:sym typeface="Albert Sans SemiBold"/>
              </a:rPr>
              <a:t>Task 3 - most users made many errors. It seemed  like most people were randomly tapping on buttons to find the right screen.</a:t>
            </a:r>
            <a:endParaRPr sz="2400">
              <a:latin typeface="Albert Sans SemiBold"/>
              <a:ea typeface="Albert Sans SemiBold"/>
              <a:cs typeface="Albert Sans SemiBold"/>
              <a:sym typeface="Albert Sans SemiBold"/>
            </a:endParaRPr>
          </a:p>
        </p:txBody>
      </p:sp>
      <p:sp>
        <p:nvSpPr>
          <p:cNvPr id="815" name="Google Shape;815;p120"/>
          <p:cNvSpPr txBox="1"/>
          <p:nvPr/>
        </p:nvSpPr>
        <p:spPr>
          <a:xfrm>
            <a:off x="177800" y="114300"/>
            <a:ext cx="3784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Albert Sans ExtraLight"/>
                <a:ea typeface="Albert Sans ExtraLight"/>
                <a:cs typeface="Albert Sans ExtraLight"/>
                <a:sym typeface="Albert Sans ExtraLight"/>
              </a:rPr>
              <a:t>PROCESS DATA</a:t>
            </a:r>
            <a:endParaRPr sz="2500">
              <a:latin typeface="Albert Sans ExtraLight"/>
              <a:ea typeface="Albert Sans ExtraLight"/>
              <a:cs typeface="Albert Sans ExtraLight"/>
              <a:sym typeface="Albert Sans ExtraLight"/>
            </a:endParaRPr>
          </a:p>
        </p:txBody>
      </p:sp>
    </p:spTree>
  </p:cSld>
  <p:clrMapOvr>
    <a:masterClrMapping/>
  </p:clrMapOvr>
</p:sld>
</file>

<file path=ppt/slides/slide4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819" name="Shape 819"/>
        <p:cNvGrpSpPr/>
        <p:nvPr/>
      </p:nvGrpSpPr>
      <p:grpSpPr>
        <a:xfrm>
          <a:off x="0" y="0"/>
          <a:ext cx="0" cy="0"/>
          <a:chOff x="0" y="0"/>
          <a:chExt cx="0" cy="0"/>
        </a:xfrm>
      </p:grpSpPr>
      <p:sp>
        <p:nvSpPr>
          <p:cNvPr id="820" name="Google Shape;820;p121"/>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takeaways from Isabella’s test</a:t>
            </a:r>
            <a:endParaRPr/>
          </a:p>
        </p:txBody>
      </p:sp>
      <p:sp>
        <p:nvSpPr>
          <p:cNvPr id="821" name="Google Shape;821;p121"/>
          <p:cNvSpPr/>
          <p:nvPr/>
        </p:nvSpPr>
        <p:spPr>
          <a:xfrm>
            <a:off x="715100" y="1340350"/>
            <a:ext cx="3634500" cy="1518600"/>
          </a:xfrm>
          <a:prstGeom prst="roundRect">
            <a:avLst>
              <a:gd fmla="val 16667" name="adj"/>
            </a:avLst>
          </a:prstGeom>
          <a:solidFill>
            <a:schemeClr val="accent1"/>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822" name="Google Shape;822;p121"/>
          <p:cNvSpPr txBox="1"/>
          <p:nvPr/>
        </p:nvSpPr>
        <p:spPr>
          <a:xfrm>
            <a:off x="1032350" y="1414050"/>
            <a:ext cx="3000000" cy="12315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a:solidFill>
                  <a:schemeClr val="lt1"/>
                </a:solidFill>
                <a:latin typeface="Albert Sans"/>
                <a:ea typeface="Albert Sans"/>
                <a:cs typeface="Albert Sans"/>
                <a:sym typeface="Albert Sans"/>
              </a:rPr>
              <a:t>Held an inaccurate understanding</a:t>
            </a:r>
            <a:r>
              <a:rPr lang="en">
                <a:solidFill>
                  <a:schemeClr val="lt1"/>
                </a:solidFill>
                <a:latin typeface="Albert Sans"/>
                <a:ea typeface="Albert Sans"/>
                <a:cs typeface="Albert Sans"/>
                <a:sym typeface="Albert Sans"/>
              </a:rPr>
              <a:t> of the main purpose </a:t>
            </a:r>
            <a:r>
              <a:rPr b="1" lang="en">
                <a:solidFill>
                  <a:schemeClr val="lt1"/>
                </a:solidFill>
                <a:latin typeface="Albert Sans"/>
                <a:ea typeface="Albert Sans"/>
                <a:cs typeface="Albert Sans"/>
                <a:sym typeface="Albert Sans"/>
              </a:rPr>
              <a:t>of the app</a:t>
            </a:r>
            <a:r>
              <a:rPr lang="en">
                <a:solidFill>
                  <a:schemeClr val="lt1"/>
                </a:solidFill>
                <a:latin typeface="Albert Sans"/>
                <a:ea typeface="Albert Sans"/>
                <a:cs typeface="Albert Sans"/>
                <a:sym typeface="Albert Sans"/>
              </a:rPr>
              <a:t> until we explained after the prototype testing</a:t>
            </a:r>
            <a:r>
              <a:rPr b="1" lang="en">
                <a:solidFill>
                  <a:schemeClr val="lt1"/>
                </a:solidFill>
                <a:latin typeface="Albert Sans"/>
                <a:ea typeface="Albert Sans"/>
                <a:cs typeface="Albert Sans"/>
                <a:sym typeface="Albert Sans"/>
              </a:rPr>
              <a:t> -&gt;</a:t>
            </a:r>
            <a:r>
              <a:rPr lang="en">
                <a:solidFill>
                  <a:schemeClr val="lt1"/>
                </a:solidFill>
                <a:latin typeface="Albert Sans"/>
                <a:ea typeface="Albert Sans"/>
                <a:cs typeface="Albert Sans"/>
                <a:sym typeface="Albert Sans"/>
              </a:rPr>
              <a:t> thought it was just a music sharing app</a:t>
            </a:r>
            <a:endParaRPr>
              <a:solidFill>
                <a:schemeClr val="lt1"/>
              </a:solidFill>
              <a:latin typeface="Albert Sans"/>
              <a:ea typeface="Albert Sans"/>
              <a:cs typeface="Albert Sans"/>
              <a:sym typeface="Albert Sans"/>
            </a:endParaRPr>
          </a:p>
          <a:p>
            <a:pPr algn="l" indent="0" lvl="0" marL="0" rtl="0">
              <a:spcBef>
                <a:spcPts val="0"/>
              </a:spcBef>
              <a:spcAft>
                <a:spcPts val="0"/>
              </a:spcAft>
              <a:buNone/>
            </a:pPr>
            <a:r>
              <a:t/>
            </a:r>
            <a:endParaRPr>
              <a:solidFill>
                <a:schemeClr val="lt1"/>
              </a:solidFill>
              <a:latin typeface="Albert Sans"/>
              <a:ea typeface="Albert Sans"/>
              <a:cs typeface="Albert Sans"/>
              <a:sym typeface="Albert Sans"/>
            </a:endParaRPr>
          </a:p>
        </p:txBody>
      </p:sp>
      <p:grpSp>
        <p:nvGrpSpPr>
          <p:cNvPr id="823" name="Google Shape;823;p121"/>
          <p:cNvGrpSpPr/>
          <p:nvPr/>
        </p:nvGrpSpPr>
        <p:grpSpPr>
          <a:xfrm>
            <a:off x="715100" y="3094413"/>
            <a:ext cx="3634500" cy="954600"/>
            <a:chOff x="4794500" y="2187863"/>
            <a:chExt cx="3634500" cy="954600"/>
          </a:xfrm>
        </p:grpSpPr>
        <p:sp>
          <p:nvSpPr>
            <p:cNvPr id="824" name="Google Shape;824;p121"/>
            <p:cNvSpPr/>
            <p:nvPr/>
          </p:nvSpPr>
          <p:spPr>
            <a:xfrm>
              <a:off x="4794500" y="2187863"/>
              <a:ext cx="3634500" cy="954600"/>
            </a:xfrm>
            <a:prstGeom prst="roundRect">
              <a:avLst>
                <a:gd fmla="val 16667" name="adj"/>
              </a:avLst>
            </a:prstGeom>
            <a:solidFill>
              <a:schemeClr val="lt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825" name="Google Shape;825;p121"/>
            <p:cNvSpPr txBox="1"/>
            <p:nvPr/>
          </p:nvSpPr>
          <p:spPr>
            <a:xfrm>
              <a:off x="4962650" y="2291525"/>
              <a:ext cx="3298200" cy="747300"/>
            </a:xfrm>
            <a:prstGeom prst="rect">
              <a:avLst/>
            </a:prstGeom>
            <a:noFill/>
            <a:ln>
              <a:noFill/>
            </a:ln>
          </p:spPr>
          <p:txBody>
            <a:bodyPr anchor="ctr" anchorCtr="0" bIns="91425" lIns="91425" rIns="91425" spcFirstLastPara="1" tIns="91425" wrap="square">
              <a:noAutofit/>
            </a:bodyPr>
            <a:lstStyle/>
            <a:p>
              <a:pPr algn="ctr" indent="0" lvl="0" marL="0" rtl="0">
                <a:spcBef>
                  <a:spcPts val="0"/>
                </a:spcBef>
                <a:spcAft>
                  <a:spcPts val="0"/>
                </a:spcAft>
                <a:buNone/>
              </a:pPr>
              <a:r>
                <a:rPr b="1" lang="en">
                  <a:solidFill>
                    <a:schemeClr val="lt1"/>
                  </a:solidFill>
                  <a:latin typeface="Albert Sans"/>
                  <a:ea typeface="Albert Sans"/>
                  <a:cs typeface="Albert Sans"/>
                  <a:sym typeface="Albert Sans"/>
                </a:rPr>
                <a:t>Spent considerable time exploring the app </a:t>
              </a:r>
              <a:r>
                <a:rPr lang="en">
                  <a:solidFill>
                    <a:schemeClr val="lt1"/>
                  </a:solidFill>
                  <a:latin typeface="Albert Sans"/>
                  <a:ea typeface="Albert Sans"/>
                  <a:cs typeface="Albert Sans"/>
                  <a:sym typeface="Albert Sans"/>
                </a:rPr>
                <a:t>at first rather than solely focusing on the tasks</a:t>
              </a:r>
              <a:endParaRPr>
                <a:solidFill>
                  <a:schemeClr val="lt1"/>
                </a:solidFill>
                <a:latin typeface="Albert Sans"/>
                <a:ea typeface="Albert Sans"/>
                <a:cs typeface="Albert Sans"/>
                <a:sym typeface="Albert Sans"/>
              </a:endParaRPr>
            </a:p>
          </p:txBody>
        </p:sp>
      </p:grpSp>
      <p:grpSp>
        <p:nvGrpSpPr>
          <p:cNvPr id="826" name="Google Shape;826;p121"/>
          <p:cNvGrpSpPr/>
          <p:nvPr/>
        </p:nvGrpSpPr>
        <p:grpSpPr>
          <a:xfrm>
            <a:off x="4870700" y="3155000"/>
            <a:ext cx="3634500" cy="1518624"/>
            <a:chOff x="715100" y="2975900"/>
            <a:chExt cx="3634500" cy="1440000"/>
          </a:xfrm>
        </p:grpSpPr>
        <p:sp>
          <p:nvSpPr>
            <p:cNvPr id="827" name="Google Shape;827;p121"/>
            <p:cNvSpPr/>
            <p:nvPr/>
          </p:nvSpPr>
          <p:spPr>
            <a:xfrm>
              <a:off x="715100" y="2975900"/>
              <a:ext cx="3634500" cy="1440000"/>
            </a:xfrm>
            <a:prstGeom prst="roundRect">
              <a:avLst>
                <a:gd fmla="val 16667" name="adj"/>
              </a:avLst>
            </a:prstGeom>
            <a:solidFill>
              <a:schemeClr val="accent1"/>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828" name="Google Shape;828;p121"/>
            <p:cNvSpPr txBox="1"/>
            <p:nvPr/>
          </p:nvSpPr>
          <p:spPr>
            <a:xfrm>
              <a:off x="969750" y="3032600"/>
              <a:ext cx="3211800" cy="1383300"/>
            </a:xfrm>
            <a:prstGeom prst="rect">
              <a:avLst/>
            </a:prstGeom>
            <a:solidFill>
              <a:schemeClr val="accent1"/>
            </a:solidFill>
            <a:ln>
              <a:noFill/>
            </a:ln>
          </p:spPr>
          <p:txBody>
            <a:bodyPr anchor="ctr" anchorCtr="0" bIns="91425" lIns="91425" rIns="91425" spcFirstLastPara="1" tIns="91425" wrap="square">
              <a:noAutofit/>
            </a:bodyPr>
            <a:lstStyle/>
            <a:p>
              <a:pPr algn="ctr" indent="0" lvl="0" marL="0" rtl="0">
                <a:spcBef>
                  <a:spcPts val="0"/>
                </a:spcBef>
                <a:spcAft>
                  <a:spcPts val="0"/>
                </a:spcAft>
                <a:buNone/>
              </a:pPr>
              <a:r>
                <a:rPr lang="en">
                  <a:solidFill>
                    <a:schemeClr val="lt1"/>
                  </a:solidFill>
                  <a:latin typeface="Albert Sans"/>
                  <a:ea typeface="Albert Sans"/>
                  <a:cs typeface="Albert Sans"/>
                  <a:sym typeface="Albert Sans"/>
                </a:rPr>
                <a:t>Despite time spent exploring the app, she </a:t>
              </a:r>
              <a:r>
                <a:rPr b="1" lang="en">
                  <a:solidFill>
                    <a:schemeClr val="lt1"/>
                  </a:solidFill>
                  <a:latin typeface="Albert Sans"/>
                  <a:ea typeface="Albert Sans"/>
                  <a:cs typeface="Albert Sans"/>
                  <a:sym typeface="Albert Sans"/>
                </a:rPr>
                <a:t>expressed that she had trouble remembering where everything is</a:t>
              </a:r>
              <a:r>
                <a:rPr lang="en">
                  <a:solidFill>
                    <a:schemeClr val="lt1"/>
                  </a:solidFill>
                  <a:latin typeface="Albert Sans"/>
                  <a:ea typeface="Albert Sans"/>
                  <a:cs typeface="Albert Sans"/>
                  <a:sym typeface="Albert Sans"/>
                </a:rPr>
                <a:t> on the app → indicates a </a:t>
              </a:r>
              <a:r>
                <a:rPr lang="en">
                  <a:solidFill>
                    <a:schemeClr val="lt1"/>
                  </a:solidFill>
                  <a:latin typeface="Albert Sans"/>
                  <a:ea typeface="Albert Sans"/>
                  <a:cs typeface="Albert Sans"/>
                  <a:sym typeface="Albert Sans"/>
                </a:rPr>
                <a:t>learning</a:t>
              </a:r>
              <a:r>
                <a:rPr lang="en">
                  <a:solidFill>
                    <a:schemeClr val="lt1"/>
                  </a:solidFill>
                  <a:latin typeface="Albert Sans"/>
                  <a:ea typeface="Albert Sans"/>
                  <a:cs typeface="Albert Sans"/>
                  <a:sym typeface="Albert Sans"/>
                </a:rPr>
                <a:t> curve for using the app</a:t>
              </a:r>
              <a:endParaRPr>
                <a:solidFill>
                  <a:schemeClr val="lt1"/>
                </a:solidFill>
                <a:latin typeface="Albert Sans"/>
                <a:ea typeface="Albert Sans"/>
                <a:cs typeface="Albert Sans"/>
                <a:sym typeface="Albert Sans"/>
              </a:endParaRPr>
            </a:p>
          </p:txBody>
        </p:sp>
      </p:grpSp>
      <p:grpSp>
        <p:nvGrpSpPr>
          <p:cNvPr id="829" name="Google Shape;829;p121"/>
          <p:cNvGrpSpPr/>
          <p:nvPr/>
        </p:nvGrpSpPr>
        <p:grpSpPr>
          <a:xfrm>
            <a:off x="4870700" y="1706538"/>
            <a:ext cx="3634500" cy="954600"/>
            <a:chOff x="4794500" y="3763938"/>
            <a:chExt cx="3634500" cy="954600"/>
          </a:xfrm>
        </p:grpSpPr>
        <p:sp>
          <p:nvSpPr>
            <p:cNvPr id="830" name="Google Shape;830;p121"/>
            <p:cNvSpPr/>
            <p:nvPr/>
          </p:nvSpPr>
          <p:spPr>
            <a:xfrm>
              <a:off x="4794500" y="3763938"/>
              <a:ext cx="3634500" cy="954600"/>
            </a:xfrm>
            <a:prstGeom prst="roundRect">
              <a:avLst>
                <a:gd fmla="val 16667" name="adj"/>
              </a:avLst>
            </a:prstGeom>
            <a:solidFill>
              <a:schemeClr val="lt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831" name="Google Shape;831;p121"/>
            <p:cNvSpPr txBox="1"/>
            <p:nvPr/>
          </p:nvSpPr>
          <p:spPr>
            <a:xfrm>
              <a:off x="4962650" y="3826850"/>
              <a:ext cx="3298200" cy="806100"/>
            </a:xfrm>
            <a:prstGeom prst="rect">
              <a:avLst/>
            </a:prstGeom>
            <a:noFill/>
            <a:ln>
              <a:noFill/>
            </a:ln>
          </p:spPr>
          <p:txBody>
            <a:bodyPr anchor="t" anchorCtr="0" bIns="91425" lIns="91425" rIns="91425" spcFirstLastPara="1" tIns="91425" wrap="square">
              <a:noAutofit/>
            </a:bodyPr>
            <a:lstStyle/>
            <a:p>
              <a:pPr algn="ctr" indent="0" lvl="0" marL="0" rtl="0">
                <a:spcBef>
                  <a:spcPts val="0"/>
                </a:spcBef>
                <a:spcAft>
                  <a:spcPts val="0"/>
                </a:spcAft>
                <a:buNone/>
              </a:pPr>
              <a:r>
                <a:rPr b="1" lang="en">
                  <a:solidFill>
                    <a:schemeClr val="lt1"/>
                  </a:solidFill>
                  <a:latin typeface="Albert Sans"/>
                  <a:ea typeface="Albert Sans"/>
                  <a:cs typeface="Albert Sans"/>
                  <a:sym typeface="Albert Sans"/>
                </a:rPr>
                <a:t>Navigated </a:t>
              </a:r>
              <a:r>
                <a:rPr b="1" lang="en">
                  <a:solidFill>
                    <a:schemeClr val="lt1"/>
                  </a:solidFill>
                  <a:latin typeface="Albert Sans"/>
                  <a:ea typeface="Albert Sans"/>
                  <a:cs typeface="Albert Sans"/>
                  <a:sym typeface="Albert Sans"/>
                </a:rPr>
                <a:t>by pressing each of the buttons</a:t>
              </a:r>
              <a:r>
                <a:rPr lang="en">
                  <a:solidFill>
                    <a:schemeClr val="lt1"/>
                  </a:solidFill>
                  <a:latin typeface="Albert Sans"/>
                  <a:ea typeface="Albert Sans"/>
                  <a:cs typeface="Albert Sans"/>
                  <a:sym typeface="Albert Sans"/>
                </a:rPr>
                <a:t> at the bottom of the screen first and went through all the flows</a:t>
              </a:r>
              <a:r>
                <a:rPr b="1" lang="en">
                  <a:solidFill>
                    <a:schemeClr val="lt1"/>
                  </a:solidFill>
                  <a:latin typeface="Albert Sans"/>
                  <a:ea typeface="Albert Sans"/>
                  <a:cs typeface="Albert Sans"/>
                  <a:sym typeface="Albert Sans"/>
                </a:rPr>
                <a:t> </a:t>
              </a:r>
              <a:endParaRPr b="1">
                <a:solidFill>
                  <a:schemeClr val="lt1"/>
                </a:solidFill>
                <a:latin typeface="Albert Sans"/>
                <a:ea typeface="Albert Sans"/>
                <a:cs typeface="Albert Sans"/>
                <a:sym typeface="Albert Sans"/>
              </a:endParaRPr>
            </a:p>
          </p:txBody>
        </p:sp>
      </p:grpSp>
      <p:pic>
        <p:nvPicPr>
          <p:cNvPr id="832" name="Google Shape;832;p121"/>
          <p:cNvPicPr preferRelativeResize="0"/>
          <p:nvPr/>
        </p:nvPicPr>
        <p:blipFill rotWithShape="1">
          <a:blip r:embed="rId3">
            <a:alphaModFix/>
          </a:blip>
          <a:srcRect l="36" r="26"/>
          <a:stretch/>
        </p:blipFill>
        <p:spPr>
          <a:xfrm>
            <a:off x="7483050" y="190958"/>
            <a:ext cx="1371600" cy="1383300"/>
          </a:xfrm>
          <a:prstGeom prst="ellipse">
            <a:avLst/>
          </a:prstGeom>
          <a:noFill/>
          <a:ln>
            <a:noFill/>
          </a:ln>
        </p:spPr>
      </p:pic>
      <p:sp>
        <p:nvSpPr>
          <p:cNvPr id="833" name="Google Shape;833;p121"/>
          <p:cNvSpPr txBox="1"/>
          <p:nvPr/>
        </p:nvSpPr>
        <p:spPr>
          <a:xfrm>
            <a:off x="8328450" y="44450"/>
            <a:ext cx="526200" cy="538800"/>
          </a:xfrm>
          <a:prstGeom prst="rect">
            <a:avLst/>
          </a:prstGeom>
          <a:noFill/>
          <a:ln>
            <a:noFill/>
          </a:ln>
          <a:effectLst>
            <a:outerShdw algn="bl" blurRad="200025" dir="5400000" dist="19050" rotWithShape="0">
              <a:schemeClr val="lt1">
                <a:alpha val="80000"/>
              </a:schemeClr>
            </a:outerShdw>
          </a:effectLst>
        </p:spPr>
        <p:txBody>
          <a:bodyPr anchor="t" anchorCtr="0" bIns="91425" lIns="91425" rIns="91425" spcFirstLastPara="1" tIns="91425" wrap="square">
            <a:spAutoFit/>
          </a:bodyPr>
          <a:lstStyle/>
          <a:p>
            <a:pPr algn="l" indent="0" lvl="0" marL="0" rtl="0">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12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takeaways from Justin’s test</a:t>
            </a:r>
            <a:endParaRPr/>
          </a:p>
        </p:txBody>
      </p:sp>
      <p:sp>
        <p:nvSpPr>
          <p:cNvPr id="839" name="Google Shape;839;p122"/>
          <p:cNvSpPr/>
          <p:nvPr/>
        </p:nvSpPr>
        <p:spPr>
          <a:xfrm>
            <a:off x="715100" y="1340350"/>
            <a:ext cx="3634500" cy="13824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840" name="Google Shape;840;p122"/>
          <p:cNvSpPr txBox="1"/>
          <p:nvPr/>
        </p:nvSpPr>
        <p:spPr>
          <a:xfrm>
            <a:off x="1032350" y="1414050"/>
            <a:ext cx="3000000" cy="12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Albert Sans"/>
                <a:ea typeface="Albert Sans"/>
                <a:cs typeface="Albert Sans"/>
                <a:sym typeface="Albert Sans"/>
              </a:rPr>
              <a:t>Found the profile button to be less intuitive </a:t>
            </a:r>
            <a:r>
              <a:rPr lang="en">
                <a:solidFill>
                  <a:schemeClr val="lt1"/>
                </a:solidFill>
                <a:latin typeface="Albert Sans"/>
                <a:ea typeface="Albert Sans"/>
                <a:cs typeface="Albert Sans"/>
                <a:sym typeface="Albert Sans"/>
              </a:rPr>
              <a:t>than the other button; Justin had understood that it was a profile button but he was unsure what it would lead to</a:t>
            </a:r>
            <a:endParaRPr>
              <a:solidFill>
                <a:schemeClr val="lt1"/>
              </a:solidFill>
              <a:latin typeface="Albert Sans"/>
              <a:ea typeface="Albert Sans"/>
              <a:cs typeface="Albert Sans"/>
              <a:sym typeface="Albert Sans"/>
            </a:endParaRPr>
          </a:p>
        </p:txBody>
      </p:sp>
      <p:grpSp>
        <p:nvGrpSpPr>
          <p:cNvPr id="841" name="Google Shape;841;p122"/>
          <p:cNvGrpSpPr/>
          <p:nvPr/>
        </p:nvGrpSpPr>
        <p:grpSpPr>
          <a:xfrm>
            <a:off x="715100" y="3094413"/>
            <a:ext cx="3634500" cy="954600"/>
            <a:chOff x="4794500" y="2187863"/>
            <a:chExt cx="3634500" cy="954600"/>
          </a:xfrm>
        </p:grpSpPr>
        <p:sp>
          <p:nvSpPr>
            <p:cNvPr id="842" name="Google Shape;842;p122"/>
            <p:cNvSpPr/>
            <p:nvPr/>
          </p:nvSpPr>
          <p:spPr>
            <a:xfrm>
              <a:off x="4794500" y="2187863"/>
              <a:ext cx="3634500" cy="95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843" name="Google Shape;843;p122"/>
            <p:cNvSpPr txBox="1"/>
            <p:nvPr/>
          </p:nvSpPr>
          <p:spPr>
            <a:xfrm>
              <a:off x="4886450" y="2291525"/>
              <a:ext cx="3466200" cy="74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Albert Sans"/>
                  <a:ea typeface="Albert Sans"/>
                  <a:cs typeface="Albert Sans"/>
                  <a:sym typeface="Albert Sans"/>
                </a:rPr>
                <a:t>navigated the interface with ease</a:t>
              </a:r>
              <a:r>
                <a:rPr lang="en">
                  <a:solidFill>
                    <a:schemeClr val="lt1"/>
                  </a:solidFill>
                  <a:latin typeface="Albert Sans"/>
                  <a:ea typeface="Albert Sans"/>
                  <a:cs typeface="Albert Sans"/>
                  <a:sym typeface="Albert Sans"/>
                </a:rPr>
                <a:t> → bottom buttons made sense to him and was his primary mode of navigation</a:t>
              </a:r>
              <a:endParaRPr>
                <a:solidFill>
                  <a:schemeClr val="lt1"/>
                </a:solidFill>
                <a:latin typeface="Albert Sans"/>
                <a:ea typeface="Albert Sans"/>
                <a:cs typeface="Albert Sans"/>
                <a:sym typeface="Albert Sans"/>
              </a:endParaRPr>
            </a:p>
          </p:txBody>
        </p:sp>
      </p:grpSp>
      <p:grpSp>
        <p:nvGrpSpPr>
          <p:cNvPr id="844" name="Google Shape;844;p122"/>
          <p:cNvGrpSpPr/>
          <p:nvPr/>
        </p:nvGrpSpPr>
        <p:grpSpPr>
          <a:xfrm>
            <a:off x="4870672" y="3016204"/>
            <a:ext cx="3713005" cy="1578528"/>
            <a:chOff x="715100" y="2975900"/>
            <a:chExt cx="3634500" cy="1440000"/>
          </a:xfrm>
        </p:grpSpPr>
        <p:sp>
          <p:nvSpPr>
            <p:cNvPr id="845" name="Google Shape;845;p122"/>
            <p:cNvSpPr/>
            <p:nvPr/>
          </p:nvSpPr>
          <p:spPr>
            <a:xfrm>
              <a:off x="715100" y="2975900"/>
              <a:ext cx="3634500" cy="14400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846" name="Google Shape;846;p122"/>
            <p:cNvSpPr txBox="1"/>
            <p:nvPr/>
          </p:nvSpPr>
          <p:spPr>
            <a:xfrm>
              <a:off x="867700" y="3026446"/>
              <a:ext cx="3405900" cy="1316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Albert Sans"/>
                  <a:ea typeface="Albert Sans"/>
                  <a:cs typeface="Albert Sans"/>
                  <a:sym typeface="Albert Sans"/>
                </a:rPr>
                <a:t>Expressed some confusion with the complex task </a:t>
              </a:r>
              <a:r>
                <a:rPr lang="en">
                  <a:solidFill>
                    <a:schemeClr val="lt1"/>
                  </a:solidFill>
                  <a:latin typeface="Albert Sans"/>
                  <a:ea typeface="Albert Sans"/>
                  <a:cs typeface="Albert Sans"/>
                  <a:sym typeface="Albert Sans"/>
                </a:rPr>
                <a:t>(likely due to the wording of the instructions) </a:t>
              </a:r>
              <a:r>
                <a:rPr b="1" lang="en">
                  <a:solidFill>
                    <a:schemeClr val="lt1"/>
                  </a:solidFill>
                  <a:latin typeface="Albert Sans"/>
                  <a:ea typeface="Albert Sans"/>
                  <a:cs typeface="Albert Sans"/>
                  <a:sym typeface="Albert Sans"/>
                </a:rPr>
                <a:t>but used process of elimination</a:t>
              </a:r>
              <a:r>
                <a:rPr lang="en">
                  <a:solidFill>
                    <a:schemeClr val="lt1"/>
                  </a:solidFill>
                  <a:latin typeface="Albert Sans"/>
                  <a:ea typeface="Albert Sans"/>
                  <a:cs typeface="Albert Sans"/>
                  <a:sym typeface="Albert Sans"/>
                </a:rPr>
                <a:t> for which buttons he’d already tried to figure it out</a:t>
              </a:r>
              <a:endParaRPr>
                <a:solidFill>
                  <a:schemeClr val="lt1"/>
                </a:solidFill>
                <a:latin typeface="Albert Sans"/>
                <a:ea typeface="Albert Sans"/>
                <a:cs typeface="Albert Sans"/>
                <a:sym typeface="Albert Sans"/>
              </a:endParaRPr>
            </a:p>
          </p:txBody>
        </p:sp>
      </p:grpSp>
      <p:grpSp>
        <p:nvGrpSpPr>
          <p:cNvPr id="847" name="Google Shape;847;p122"/>
          <p:cNvGrpSpPr/>
          <p:nvPr/>
        </p:nvGrpSpPr>
        <p:grpSpPr>
          <a:xfrm>
            <a:off x="4870700" y="1706538"/>
            <a:ext cx="3634500" cy="954600"/>
            <a:chOff x="4794500" y="3763938"/>
            <a:chExt cx="3634500" cy="954600"/>
          </a:xfrm>
        </p:grpSpPr>
        <p:sp>
          <p:nvSpPr>
            <p:cNvPr id="848" name="Google Shape;848;p122"/>
            <p:cNvSpPr/>
            <p:nvPr/>
          </p:nvSpPr>
          <p:spPr>
            <a:xfrm>
              <a:off x="4794500" y="3763938"/>
              <a:ext cx="3634500" cy="95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849" name="Google Shape;849;p122"/>
            <p:cNvSpPr txBox="1"/>
            <p:nvPr/>
          </p:nvSpPr>
          <p:spPr>
            <a:xfrm>
              <a:off x="4962650" y="3826850"/>
              <a:ext cx="3390000" cy="8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Albert Sans"/>
                  <a:ea typeface="Albert Sans"/>
                  <a:cs typeface="Albert Sans"/>
                  <a:sym typeface="Albert Sans"/>
                </a:rPr>
                <a:t>Completed the </a:t>
              </a:r>
              <a:r>
                <a:rPr b="1" lang="en">
                  <a:solidFill>
                    <a:schemeClr val="lt1"/>
                  </a:solidFill>
                  <a:latin typeface="Albert Sans"/>
                  <a:ea typeface="Albert Sans"/>
                  <a:cs typeface="Albert Sans"/>
                  <a:sym typeface="Albert Sans"/>
                </a:rPr>
                <a:t>tasks</a:t>
              </a:r>
              <a:r>
                <a:rPr b="1" lang="en">
                  <a:solidFill>
                    <a:schemeClr val="lt1"/>
                  </a:solidFill>
                  <a:latin typeface="Albert Sans"/>
                  <a:ea typeface="Albert Sans"/>
                  <a:cs typeface="Albert Sans"/>
                  <a:sym typeface="Albert Sans"/>
                </a:rPr>
                <a:t> quickly and with ease</a:t>
              </a:r>
              <a:r>
                <a:rPr lang="en">
                  <a:solidFill>
                    <a:schemeClr val="lt1"/>
                  </a:solidFill>
                  <a:latin typeface="Albert Sans"/>
                  <a:ea typeface="Albert Sans"/>
                  <a:cs typeface="Albert Sans"/>
                  <a:sym typeface="Albert Sans"/>
                </a:rPr>
                <a:t>, taking just a moment to decide how to start</a:t>
              </a:r>
              <a:endParaRPr>
                <a:solidFill>
                  <a:schemeClr val="lt1"/>
                </a:solidFill>
                <a:latin typeface="Albert Sans"/>
                <a:ea typeface="Albert Sans"/>
                <a:cs typeface="Albert Sans"/>
                <a:sym typeface="Albert Sans"/>
              </a:endParaRPr>
            </a:p>
          </p:txBody>
        </p:sp>
      </p:grpSp>
      <p:pic>
        <p:nvPicPr>
          <p:cNvPr id="850" name="Google Shape;850;p122"/>
          <p:cNvPicPr preferRelativeResize="0"/>
          <p:nvPr/>
        </p:nvPicPr>
        <p:blipFill rotWithShape="1">
          <a:blip r:embed="rId3">
            <a:alphaModFix/>
          </a:blip>
          <a:srcRect b="0" l="0" r="0" t="0"/>
          <a:stretch/>
        </p:blipFill>
        <p:spPr>
          <a:xfrm>
            <a:off x="7406850" y="123538"/>
            <a:ext cx="1371600" cy="1371600"/>
          </a:xfrm>
          <a:prstGeom prst="ellipse">
            <a:avLst/>
          </a:prstGeom>
          <a:noFill/>
          <a:ln>
            <a:noFill/>
          </a:ln>
        </p:spPr>
      </p:pic>
      <p:sp>
        <p:nvSpPr>
          <p:cNvPr id="851" name="Google Shape;851;p122"/>
          <p:cNvSpPr txBox="1"/>
          <p:nvPr/>
        </p:nvSpPr>
        <p:spPr>
          <a:xfrm>
            <a:off x="8328450" y="44450"/>
            <a:ext cx="526200" cy="538800"/>
          </a:xfrm>
          <a:prstGeom prst="rect">
            <a:avLst/>
          </a:prstGeom>
          <a:noFill/>
          <a:ln>
            <a:noFill/>
          </a:ln>
          <a:effectLst>
            <a:outerShdw blurRad="200025" rotWithShape="0" algn="bl" dir="5400000" dist="19050">
              <a:schemeClr val="lt1">
                <a:alpha val="80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2"/>
                </a:solidFill>
                <a:latin typeface="Albert Sans Black"/>
                <a:ea typeface="Albert Sans Black"/>
                <a:cs typeface="Albert Sans Black"/>
                <a:sym typeface="Albert Sans Black"/>
              </a:rPr>
              <a:t>AI</a:t>
            </a:r>
            <a:endParaRPr sz="2300">
              <a:solidFill>
                <a:schemeClr val="lt2"/>
              </a:solidFill>
              <a:latin typeface="Albert Sans Black"/>
              <a:ea typeface="Albert Sans Black"/>
              <a:cs typeface="Albert Sans Black"/>
              <a:sym typeface="Albert Sans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123"/>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1 min 58 sec </a:t>
            </a:r>
            <a:endParaRPr sz="1800"/>
          </a:p>
          <a:p>
            <a:pPr indent="0" lvl="0" marL="0" rtl="0" algn="l">
              <a:spcBef>
                <a:spcPts val="0"/>
              </a:spcBef>
              <a:spcAft>
                <a:spcPts val="0"/>
              </a:spcAft>
              <a:buNone/>
            </a:pPr>
            <a:r>
              <a:rPr i="1" lang="en" sz="1600"/>
              <a:t>on average</a:t>
            </a:r>
            <a:endParaRPr i="1" sz="1600"/>
          </a:p>
        </p:txBody>
      </p:sp>
      <p:sp>
        <p:nvSpPr>
          <p:cNvPr id="857" name="Google Shape;857;p12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 #1: Efficient</a:t>
            </a:r>
            <a:endParaRPr/>
          </a:p>
        </p:txBody>
      </p:sp>
      <p:sp>
        <p:nvSpPr>
          <p:cNvPr id="858" name="Google Shape;858;p123"/>
          <p:cNvSpPr txBox="1"/>
          <p:nvPr>
            <p:ph idx="2" type="subTitle"/>
          </p:nvPr>
        </p:nvSpPr>
        <p:spPr>
          <a:xfrm>
            <a:off x="7151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simple </a:t>
            </a:r>
            <a:endParaRPr/>
          </a:p>
        </p:txBody>
      </p:sp>
      <p:sp>
        <p:nvSpPr>
          <p:cNvPr id="859" name="Google Shape;859;p123"/>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1 min 27 sec</a:t>
            </a:r>
            <a:endParaRPr sz="1800"/>
          </a:p>
          <a:p>
            <a:pPr indent="0" lvl="0" marL="0" rtl="0" algn="l">
              <a:spcBef>
                <a:spcPts val="0"/>
              </a:spcBef>
              <a:spcAft>
                <a:spcPts val="0"/>
              </a:spcAft>
              <a:buNone/>
            </a:pPr>
            <a:r>
              <a:rPr i="1" lang="en" sz="1600"/>
              <a:t>on average</a:t>
            </a:r>
            <a:endParaRPr sz="1800"/>
          </a:p>
        </p:txBody>
      </p:sp>
      <p:sp>
        <p:nvSpPr>
          <p:cNvPr id="860" name="Google Shape;860;p123"/>
          <p:cNvSpPr txBox="1"/>
          <p:nvPr>
            <p:ph idx="4" type="subTitle"/>
          </p:nvPr>
        </p:nvSpPr>
        <p:spPr>
          <a:xfrm>
            <a:off x="3506099"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moderate </a:t>
            </a:r>
            <a:endParaRPr/>
          </a:p>
        </p:txBody>
      </p:sp>
      <p:sp>
        <p:nvSpPr>
          <p:cNvPr id="861" name="Google Shape;861;p123"/>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59 secs</a:t>
            </a:r>
            <a:endParaRPr sz="1800"/>
          </a:p>
          <a:p>
            <a:pPr indent="0" lvl="0" marL="0" rtl="0" algn="l">
              <a:spcBef>
                <a:spcPts val="0"/>
              </a:spcBef>
              <a:spcAft>
                <a:spcPts val="0"/>
              </a:spcAft>
              <a:buNone/>
            </a:pPr>
            <a:r>
              <a:rPr i="1" lang="en" sz="1600"/>
              <a:t>on average</a:t>
            </a:r>
            <a:endParaRPr sz="1800"/>
          </a:p>
        </p:txBody>
      </p:sp>
      <p:sp>
        <p:nvSpPr>
          <p:cNvPr id="862" name="Google Shape;862;p123"/>
          <p:cNvSpPr txBox="1"/>
          <p:nvPr>
            <p:ph idx="6" type="subTitle"/>
          </p:nvPr>
        </p:nvSpPr>
        <p:spPr>
          <a:xfrm>
            <a:off x="62972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complex </a:t>
            </a:r>
            <a:endParaRPr/>
          </a:p>
        </p:txBody>
      </p:sp>
      <p:pic>
        <p:nvPicPr>
          <p:cNvPr id="863" name="Google Shape;863;p123"/>
          <p:cNvPicPr preferRelativeResize="0"/>
          <p:nvPr/>
        </p:nvPicPr>
        <p:blipFill>
          <a:blip r:embed="rId4">
            <a:alphaModFix/>
          </a:blip>
          <a:stretch>
            <a:fillRect/>
          </a:stretch>
        </p:blipFill>
        <p:spPr>
          <a:xfrm>
            <a:off x="7897825" y="76200"/>
            <a:ext cx="1169975" cy="11699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124"/>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1.6 errors</a:t>
            </a:r>
            <a:endParaRPr sz="1800"/>
          </a:p>
          <a:p>
            <a:pPr indent="0" lvl="0" marL="0" rtl="0" algn="l">
              <a:spcBef>
                <a:spcPts val="0"/>
              </a:spcBef>
              <a:spcAft>
                <a:spcPts val="0"/>
              </a:spcAft>
              <a:buNone/>
            </a:pPr>
            <a:r>
              <a:rPr i="1" lang="en" sz="1600"/>
              <a:t>on average</a:t>
            </a:r>
            <a:endParaRPr sz="1800"/>
          </a:p>
        </p:txBody>
      </p:sp>
      <p:sp>
        <p:nvSpPr>
          <p:cNvPr id="869" name="Google Shape;869;p12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Usability Goal #2: Robust</a:t>
            </a:r>
            <a:endParaRPr/>
          </a:p>
        </p:txBody>
      </p:sp>
      <p:sp>
        <p:nvSpPr>
          <p:cNvPr id="870" name="Google Shape;870;p124"/>
          <p:cNvSpPr txBox="1"/>
          <p:nvPr>
            <p:ph idx="2" type="subTitle"/>
          </p:nvPr>
        </p:nvSpPr>
        <p:spPr>
          <a:xfrm>
            <a:off x="7151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simple </a:t>
            </a:r>
            <a:endParaRPr/>
          </a:p>
        </p:txBody>
      </p:sp>
      <p:sp>
        <p:nvSpPr>
          <p:cNvPr id="871" name="Google Shape;871;p124"/>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1.8 errors*</a:t>
            </a:r>
            <a:endParaRPr sz="1800"/>
          </a:p>
          <a:p>
            <a:pPr indent="0" lvl="0" marL="0" rtl="0" algn="l">
              <a:spcBef>
                <a:spcPts val="0"/>
              </a:spcBef>
              <a:spcAft>
                <a:spcPts val="0"/>
              </a:spcAft>
              <a:buNone/>
            </a:pPr>
            <a:r>
              <a:rPr i="1" lang="en" sz="1600"/>
              <a:t>on average</a:t>
            </a:r>
            <a:endParaRPr sz="1800"/>
          </a:p>
        </p:txBody>
      </p:sp>
      <p:sp>
        <p:nvSpPr>
          <p:cNvPr id="872" name="Google Shape;872;p124"/>
          <p:cNvSpPr txBox="1"/>
          <p:nvPr>
            <p:ph idx="4" type="subTitle"/>
          </p:nvPr>
        </p:nvSpPr>
        <p:spPr>
          <a:xfrm>
            <a:off x="3506099"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moderate </a:t>
            </a:r>
            <a:endParaRPr/>
          </a:p>
        </p:txBody>
      </p:sp>
      <p:sp>
        <p:nvSpPr>
          <p:cNvPr id="873" name="Google Shape;873;p124"/>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0.4 errors</a:t>
            </a:r>
            <a:endParaRPr sz="1800"/>
          </a:p>
          <a:p>
            <a:pPr indent="0" lvl="0" marL="0" rtl="0" algn="l">
              <a:spcBef>
                <a:spcPts val="0"/>
              </a:spcBef>
              <a:spcAft>
                <a:spcPts val="0"/>
              </a:spcAft>
              <a:buNone/>
            </a:pPr>
            <a:r>
              <a:rPr i="1" lang="en" sz="1600"/>
              <a:t>on average</a:t>
            </a:r>
            <a:endParaRPr sz="1800"/>
          </a:p>
        </p:txBody>
      </p:sp>
      <p:sp>
        <p:nvSpPr>
          <p:cNvPr id="874" name="Google Shape;874;p124"/>
          <p:cNvSpPr txBox="1"/>
          <p:nvPr>
            <p:ph idx="6" type="subTitle"/>
          </p:nvPr>
        </p:nvSpPr>
        <p:spPr>
          <a:xfrm>
            <a:off x="6297200" y="16667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complex </a:t>
            </a:r>
            <a:endParaRPr/>
          </a:p>
        </p:txBody>
      </p:sp>
      <p:pic>
        <p:nvPicPr>
          <p:cNvPr id="875" name="Google Shape;875;p124"/>
          <p:cNvPicPr preferRelativeResize="0"/>
          <p:nvPr/>
        </p:nvPicPr>
        <p:blipFill>
          <a:blip r:embed="rId4">
            <a:alphaModFix/>
          </a:blip>
          <a:stretch>
            <a:fillRect/>
          </a:stretch>
        </p:blipFill>
        <p:spPr>
          <a:xfrm>
            <a:off x="7897825" y="76200"/>
            <a:ext cx="1169975" cy="11699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25"/>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Takeaways</a:t>
            </a:r>
            <a:endParaRPr/>
          </a:p>
        </p:txBody>
      </p:sp>
      <p:sp>
        <p:nvSpPr>
          <p:cNvPr id="881" name="Google Shape;881;p125"/>
          <p:cNvSpPr txBox="1"/>
          <p:nvPr/>
        </p:nvSpPr>
        <p:spPr>
          <a:xfrm>
            <a:off x="850100" y="1285875"/>
            <a:ext cx="7713900" cy="328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Albert Sans"/>
              <a:buAutoNum type="arabicPeriod"/>
            </a:pPr>
            <a:r>
              <a:rPr lang="en" sz="1600">
                <a:latin typeface="Albert Sans"/>
                <a:ea typeface="Albert Sans"/>
                <a:cs typeface="Albert Sans"/>
                <a:sym typeface="Albert Sans"/>
              </a:rPr>
              <a:t>The purpose of the app may not be entirely apparent from the home screen </a:t>
            </a:r>
            <a:endParaRPr sz="1600">
              <a:latin typeface="Albert Sans"/>
              <a:ea typeface="Albert Sans"/>
              <a:cs typeface="Albert Sans"/>
              <a:sym typeface="Albert Sans"/>
            </a:endParaRPr>
          </a:p>
          <a:p>
            <a:pPr indent="-317500" lvl="1" marL="914400" rtl="0" algn="l">
              <a:spcBef>
                <a:spcPts val="1000"/>
              </a:spcBef>
              <a:spcAft>
                <a:spcPts val="0"/>
              </a:spcAft>
              <a:buSzPts val="1400"/>
              <a:buFont typeface="Albert Sans"/>
              <a:buAutoNum type="alphaLcPeriod"/>
            </a:pPr>
            <a:r>
              <a:rPr i="1" lang="en">
                <a:latin typeface="Albert Sans"/>
                <a:ea typeface="Albert Sans"/>
                <a:cs typeface="Albert Sans"/>
                <a:sym typeface="Albert Sans"/>
              </a:rPr>
              <a:t>Gap in clarity partially due to paper prototype vs digital prototype</a:t>
            </a:r>
            <a:endParaRPr i="1">
              <a:latin typeface="Albert Sans"/>
              <a:ea typeface="Albert Sans"/>
              <a:cs typeface="Albert Sans"/>
              <a:sym typeface="Albert Sans"/>
            </a:endParaRPr>
          </a:p>
          <a:p>
            <a:pPr indent="-330200" lvl="0" marL="457200" rtl="0" algn="l">
              <a:spcBef>
                <a:spcPts val="1000"/>
              </a:spcBef>
              <a:spcAft>
                <a:spcPts val="0"/>
              </a:spcAft>
              <a:buSzPts val="1600"/>
              <a:buFont typeface="Albert Sans"/>
              <a:buAutoNum type="arabicPeriod"/>
            </a:pPr>
            <a:r>
              <a:rPr lang="en" sz="1600">
                <a:latin typeface="Albert Sans"/>
                <a:ea typeface="Albert Sans"/>
                <a:cs typeface="Albert Sans"/>
                <a:sym typeface="Albert Sans"/>
              </a:rPr>
              <a:t>Users were slow on </a:t>
            </a:r>
            <a:r>
              <a:rPr lang="en" sz="1600">
                <a:latin typeface="Albert Sans"/>
                <a:ea typeface="Albert Sans"/>
                <a:cs typeface="Albert Sans"/>
                <a:sym typeface="Albert Sans"/>
              </a:rPr>
              <a:t>initial</a:t>
            </a:r>
            <a:r>
              <a:rPr lang="en" sz="1600">
                <a:latin typeface="Albert Sans"/>
                <a:ea typeface="Albert Sans"/>
                <a:cs typeface="Albert Sans"/>
                <a:sym typeface="Albert Sans"/>
              </a:rPr>
              <a:t> screen of each task and far quicker in all screens that followed</a:t>
            </a:r>
            <a:endParaRPr sz="1600">
              <a:latin typeface="Albert Sans"/>
              <a:ea typeface="Albert Sans"/>
              <a:cs typeface="Albert Sans"/>
              <a:sym typeface="Albert Sans"/>
            </a:endParaRPr>
          </a:p>
          <a:p>
            <a:pPr indent="-330200" lvl="0" marL="457200" rtl="0" algn="l">
              <a:spcBef>
                <a:spcPts val="1000"/>
              </a:spcBef>
              <a:spcAft>
                <a:spcPts val="0"/>
              </a:spcAft>
              <a:buSzPts val="1600"/>
              <a:buFont typeface="Albert Sans"/>
              <a:buAutoNum type="arabicPeriod"/>
            </a:pPr>
            <a:r>
              <a:rPr lang="en" sz="1600">
                <a:latin typeface="Albert Sans"/>
                <a:ea typeface="Albert Sans"/>
                <a:cs typeface="Albert Sans"/>
                <a:sym typeface="Albert Sans"/>
              </a:rPr>
              <a:t>The complex task was quicker and less error-prone than simple/moderate tasks</a:t>
            </a:r>
            <a:endParaRPr sz="1600">
              <a:latin typeface="Albert Sans"/>
              <a:ea typeface="Albert Sans"/>
              <a:cs typeface="Albert Sans"/>
              <a:sym typeface="Albert Sans"/>
            </a:endParaRPr>
          </a:p>
          <a:p>
            <a:pPr indent="-317500" lvl="1" marL="914400" rtl="0" algn="l">
              <a:spcBef>
                <a:spcPts val="1000"/>
              </a:spcBef>
              <a:spcAft>
                <a:spcPts val="0"/>
              </a:spcAft>
              <a:buSzPts val="1400"/>
              <a:buFont typeface="Albert Sans"/>
              <a:buAutoNum type="alphaLcPeriod"/>
            </a:pPr>
            <a:r>
              <a:rPr i="1" lang="en">
                <a:latin typeface="Albert Sans"/>
                <a:ea typeface="Albert Sans"/>
                <a:cs typeface="Albert Sans"/>
                <a:sym typeface="Albert Sans"/>
              </a:rPr>
              <a:t>Likely due to user gaining familiarity with the app interface</a:t>
            </a:r>
            <a:endParaRPr i="1">
              <a:latin typeface="Albert Sans"/>
              <a:ea typeface="Albert Sans"/>
              <a:cs typeface="Albert Sans"/>
              <a:sym typeface="Albert Sans"/>
            </a:endParaRPr>
          </a:p>
          <a:p>
            <a:pPr indent="-330200" lvl="0" marL="457200" rtl="0" algn="l">
              <a:spcBef>
                <a:spcPts val="1000"/>
              </a:spcBef>
              <a:spcAft>
                <a:spcPts val="0"/>
              </a:spcAft>
              <a:buSzPts val="1600"/>
              <a:buFont typeface="Albert Sans"/>
              <a:buAutoNum type="arabicPeriod"/>
            </a:pPr>
            <a:r>
              <a:rPr lang="en" sz="1600">
                <a:latin typeface="Albert Sans"/>
                <a:ea typeface="Albert Sans"/>
                <a:cs typeface="Albert Sans"/>
                <a:sym typeface="Albert Sans"/>
              </a:rPr>
              <a:t>After getting past the </a:t>
            </a:r>
            <a:r>
              <a:rPr lang="en" sz="1600">
                <a:latin typeface="Albert Sans"/>
                <a:ea typeface="Albert Sans"/>
                <a:cs typeface="Albert Sans"/>
                <a:sym typeface="Albert Sans"/>
              </a:rPr>
              <a:t>initial</a:t>
            </a:r>
            <a:r>
              <a:rPr lang="en" sz="1600">
                <a:latin typeface="Albert Sans"/>
                <a:ea typeface="Albert Sans"/>
                <a:cs typeface="Albert Sans"/>
                <a:sym typeface="Albert Sans"/>
              </a:rPr>
              <a:t> screen associated with each of the bottom buttons, the experience was fairly seamless for all users</a:t>
            </a:r>
            <a:endParaRPr sz="1600">
              <a:latin typeface="Albert Sans"/>
              <a:ea typeface="Albert Sans"/>
              <a:cs typeface="Albert Sans"/>
              <a:sym typeface="Albert Sans"/>
            </a:endParaRPr>
          </a:p>
          <a:p>
            <a:pPr indent="-317500" lvl="1" marL="914400" rtl="0" algn="l">
              <a:spcBef>
                <a:spcPts val="1000"/>
              </a:spcBef>
              <a:spcAft>
                <a:spcPts val="1000"/>
              </a:spcAft>
              <a:buSzPts val="1400"/>
              <a:buFont typeface="Albert Sans"/>
              <a:buAutoNum type="alphaLcPeriod"/>
            </a:pPr>
            <a:r>
              <a:rPr i="1" lang="en">
                <a:latin typeface="Albert Sans"/>
                <a:ea typeface="Albert Sans"/>
                <a:cs typeface="Albert Sans"/>
                <a:sym typeface="Albert Sans"/>
              </a:rPr>
              <a:t>Ensuring the bottom buttons are intuitive should be prioritized</a:t>
            </a:r>
            <a:endParaRPr i="1">
              <a:latin typeface="Albert Sans"/>
              <a:ea typeface="Albert Sans"/>
              <a:cs typeface="Albert Sans"/>
              <a:sym typeface="Albert Sans"/>
            </a:endParaRPr>
          </a:p>
        </p:txBody>
      </p:sp>
      <p:pic>
        <p:nvPicPr>
          <p:cNvPr id="882" name="Google Shape;882;p125"/>
          <p:cNvPicPr preferRelativeResize="0"/>
          <p:nvPr/>
        </p:nvPicPr>
        <p:blipFill>
          <a:blip r:embed="rId3">
            <a:alphaModFix/>
          </a:blip>
          <a:stretch>
            <a:fillRect/>
          </a:stretch>
        </p:blipFill>
        <p:spPr>
          <a:xfrm>
            <a:off x="7665675" y="-394625"/>
            <a:ext cx="1402125" cy="14021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2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a:t>
            </a:r>
            <a:endParaRPr/>
          </a:p>
        </p:txBody>
      </p:sp>
      <p:sp>
        <p:nvSpPr>
          <p:cNvPr id="888" name="Google Shape;888;p12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08</a:t>
            </a:r>
            <a:endParaRPr/>
          </a:p>
        </p:txBody>
      </p:sp>
      <p:cxnSp>
        <p:nvCxnSpPr>
          <p:cNvPr id="889" name="Google Shape;889;p12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27"/>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Implications</a:t>
            </a:r>
            <a:endParaRPr/>
          </a:p>
        </p:txBody>
      </p:sp>
      <p:sp>
        <p:nvSpPr>
          <p:cNvPr id="895" name="Google Shape;895;p127"/>
          <p:cNvSpPr txBox="1"/>
          <p:nvPr/>
        </p:nvSpPr>
        <p:spPr>
          <a:xfrm>
            <a:off x="850100" y="1487575"/>
            <a:ext cx="6749700" cy="3084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lbert Sans"/>
              <a:buAutoNum type="arabicPeriod"/>
            </a:pPr>
            <a:r>
              <a:rPr lang="en" sz="1800">
                <a:latin typeface="Albert Sans"/>
                <a:ea typeface="Albert Sans"/>
                <a:cs typeface="Albert Sans"/>
                <a:sym typeface="Albert Sans"/>
              </a:rPr>
              <a:t>The UI/UX of the photo-song pairings will be crucial to get right</a:t>
            </a:r>
            <a:endParaRPr sz="1800">
              <a:latin typeface="Albert Sans"/>
              <a:ea typeface="Albert Sans"/>
              <a:cs typeface="Albert Sans"/>
              <a:sym typeface="Albert Sans"/>
            </a:endParaRPr>
          </a:p>
          <a:p>
            <a:pPr indent="-342900" lvl="0" marL="457200" rtl="0" algn="l">
              <a:spcBef>
                <a:spcPts val="1000"/>
              </a:spcBef>
              <a:spcAft>
                <a:spcPts val="0"/>
              </a:spcAft>
              <a:buSzPts val="1800"/>
              <a:buFont typeface="Albert Sans"/>
              <a:buAutoNum type="arabicPeriod"/>
            </a:pPr>
            <a:r>
              <a:rPr lang="en" sz="1800">
                <a:latin typeface="Albert Sans"/>
                <a:ea typeface="Albert Sans"/>
                <a:cs typeface="Albert Sans"/>
                <a:sym typeface="Albert Sans"/>
              </a:rPr>
              <a:t>Reusing similar components to the ones we know and love in existing social media platforms make for a seamless experience</a:t>
            </a:r>
            <a:endParaRPr sz="1800">
              <a:latin typeface="Albert Sans"/>
              <a:ea typeface="Albert Sans"/>
              <a:cs typeface="Albert Sans"/>
              <a:sym typeface="Albert Sans"/>
            </a:endParaRPr>
          </a:p>
          <a:p>
            <a:pPr indent="-342900" lvl="0" marL="457200" rtl="0" algn="l">
              <a:spcBef>
                <a:spcPts val="1000"/>
              </a:spcBef>
              <a:spcAft>
                <a:spcPts val="1000"/>
              </a:spcAft>
              <a:buSzPts val="1800"/>
              <a:buFont typeface="Albert Sans"/>
              <a:buAutoNum type="arabicPeriod"/>
            </a:pPr>
            <a:r>
              <a:rPr lang="en" sz="1800">
                <a:latin typeface="Albert Sans"/>
                <a:ea typeface="Albert Sans"/>
                <a:cs typeface="Albert Sans"/>
                <a:sym typeface="Albert Sans"/>
              </a:rPr>
              <a:t>Noted has great potential both for discovering new things (in the form of visual and auditory mediums) about friends as well as oneself</a:t>
            </a:r>
            <a:endParaRPr sz="1800">
              <a:latin typeface="Albert Sans"/>
              <a:ea typeface="Albert Sans"/>
              <a:cs typeface="Albert Sans"/>
              <a:sym typeface="Albert Sans"/>
            </a:endParaRPr>
          </a:p>
        </p:txBody>
      </p:sp>
      <p:pic>
        <p:nvPicPr>
          <p:cNvPr id="896" name="Google Shape;896;p127"/>
          <p:cNvPicPr preferRelativeResize="0"/>
          <p:nvPr/>
        </p:nvPicPr>
        <p:blipFill>
          <a:blip r:embed="rId3">
            <a:alphaModFix/>
          </a:blip>
          <a:stretch>
            <a:fillRect/>
          </a:stretch>
        </p:blipFill>
        <p:spPr>
          <a:xfrm>
            <a:off x="7599825" y="169500"/>
            <a:ext cx="1481975" cy="14819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28"/>
          <p:cNvSpPr txBox="1"/>
          <p:nvPr>
            <p:ph type="title"/>
          </p:nvPr>
        </p:nvSpPr>
        <p:spPr>
          <a:xfrm>
            <a:off x="673100" y="4715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900">
                <a:latin typeface="Alexandria"/>
                <a:ea typeface="Alexandria"/>
                <a:cs typeface="Alexandria"/>
                <a:sym typeface="Alexandria"/>
              </a:rPr>
              <a:t>Design Changes </a:t>
            </a:r>
            <a:endParaRPr b="1" sz="2900">
              <a:latin typeface="Alexandria"/>
              <a:ea typeface="Alexandria"/>
              <a:cs typeface="Alexandria"/>
              <a:sym typeface="Alexandria"/>
            </a:endParaRPr>
          </a:p>
        </p:txBody>
      </p:sp>
      <p:sp>
        <p:nvSpPr>
          <p:cNvPr id="902" name="Google Shape;902;p128"/>
          <p:cNvSpPr/>
          <p:nvPr/>
        </p:nvSpPr>
        <p:spPr>
          <a:xfrm>
            <a:off x="630350" y="1961450"/>
            <a:ext cx="3634500" cy="1203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03" name="Google Shape;903;p128"/>
          <p:cNvSpPr txBox="1"/>
          <p:nvPr/>
        </p:nvSpPr>
        <p:spPr>
          <a:xfrm>
            <a:off x="947600" y="2091975"/>
            <a:ext cx="3000000" cy="123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Albert Sans"/>
                <a:ea typeface="Albert Sans"/>
                <a:cs typeface="Albert Sans"/>
                <a:sym typeface="Albert Sans"/>
              </a:rPr>
              <a:t>Add “Noted” logo to top of all screens</a:t>
            </a:r>
            <a:endParaRPr sz="2400">
              <a:solidFill>
                <a:schemeClr val="lt1"/>
              </a:solidFill>
              <a:latin typeface="Albert Sans"/>
              <a:ea typeface="Albert Sans"/>
              <a:cs typeface="Albert Sans"/>
              <a:sym typeface="Albert Sans"/>
            </a:endParaRPr>
          </a:p>
        </p:txBody>
      </p:sp>
      <p:grpSp>
        <p:nvGrpSpPr>
          <p:cNvPr id="904" name="Google Shape;904;p128"/>
          <p:cNvGrpSpPr/>
          <p:nvPr/>
        </p:nvGrpSpPr>
        <p:grpSpPr>
          <a:xfrm>
            <a:off x="1039630" y="3422003"/>
            <a:ext cx="3996860" cy="972833"/>
            <a:chOff x="4794500" y="3763938"/>
            <a:chExt cx="3634500" cy="954600"/>
          </a:xfrm>
        </p:grpSpPr>
        <p:sp>
          <p:nvSpPr>
            <p:cNvPr id="905" name="Google Shape;905;p128"/>
            <p:cNvSpPr/>
            <p:nvPr/>
          </p:nvSpPr>
          <p:spPr>
            <a:xfrm>
              <a:off x="4794500" y="3763938"/>
              <a:ext cx="3634500" cy="95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06" name="Google Shape;906;p128"/>
            <p:cNvSpPr txBox="1"/>
            <p:nvPr/>
          </p:nvSpPr>
          <p:spPr>
            <a:xfrm>
              <a:off x="4962650" y="3826850"/>
              <a:ext cx="3298200" cy="8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lt1"/>
                  </a:solidFill>
                  <a:latin typeface="Albert Sans"/>
                  <a:ea typeface="Albert Sans"/>
                  <a:cs typeface="Albert Sans"/>
                  <a:sym typeface="Albert Sans"/>
                </a:rPr>
                <a:t>Add a splash screen with logo and value proposition</a:t>
              </a:r>
              <a:endParaRPr sz="2000">
                <a:solidFill>
                  <a:schemeClr val="lt1"/>
                </a:solidFill>
                <a:latin typeface="Albert Sans"/>
                <a:ea typeface="Albert Sans"/>
                <a:cs typeface="Albert Sans"/>
                <a:sym typeface="Albert Sans"/>
              </a:endParaRPr>
            </a:p>
          </p:txBody>
        </p:sp>
      </p:grpSp>
      <p:sp>
        <p:nvSpPr>
          <p:cNvPr id="907" name="Google Shape;907;p128"/>
          <p:cNvSpPr txBox="1"/>
          <p:nvPr/>
        </p:nvSpPr>
        <p:spPr>
          <a:xfrm>
            <a:off x="677000" y="1020200"/>
            <a:ext cx="79971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Albert Sans Light"/>
                <a:ea typeface="Albert Sans Light"/>
                <a:cs typeface="Albert Sans Light"/>
                <a:sym typeface="Albert Sans Light"/>
              </a:rPr>
              <a:t>Problem: unclear that the “N” icon was connected to our logo and represented the home button</a:t>
            </a:r>
            <a:endParaRPr sz="2200">
              <a:latin typeface="Albert Sans Light"/>
              <a:ea typeface="Albert Sans Light"/>
              <a:cs typeface="Albert Sans Light"/>
              <a:sym typeface="Albert Sans Light"/>
            </a:endParaRPr>
          </a:p>
        </p:txBody>
      </p:sp>
      <p:pic>
        <p:nvPicPr>
          <p:cNvPr id="908" name="Google Shape;908;p128"/>
          <p:cNvPicPr preferRelativeResize="0"/>
          <p:nvPr/>
        </p:nvPicPr>
        <p:blipFill>
          <a:blip r:embed="rId4">
            <a:alphaModFix/>
          </a:blip>
          <a:stretch>
            <a:fillRect/>
          </a:stretch>
        </p:blipFill>
        <p:spPr>
          <a:xfrm>
            <a:off x="6534925" y="1621549"/>
            <a:ext cx="1439950" cy="3045677"/>
          </a:xfrm>
          <a:prstGeom prst="rect">
            <a:avLst/>
          </a:prstGeom>
          <a:noFill/>
          <a:ln>
            <a:noFill/>
          </a:ln>
        </p:spPr>
      </p:pic>
      <p:pic>
        <p:nvPicPr>
          <p:cNvPr id="909" name="Google Shape;909;p128"/>
          <p:cNvPicPr preferRelativeResize="0"/>
          <p:nvPr/>
        </p:nvPicPr>
        <p:blipFill>
          <a:blip r:embed="rId5">
            <a:alphaModFix/>
          </a:blip>
          <a:stretch>
            <a:fillRect/>
          </a:stretch>
        </p:blipFill>
        <p:spPr>
          <a:xfrm>
            <a:off x="6966430" y="1675746"/>
            <a:ext cx="476957" cy="368470"/>
          </a:xfrm>
          <a:prstGeom prst="rect">
            <a:avLst/>
          </a:prstGeom>
          <a:noFill/>
          <a:ln>
            <a:noFill/>
          </a:ln>
        </p:spPr>
      </p:pic>
      <p:sp>
        <p:nvSpPr>
          <p:cNvPr id="910" name="Google Shape;910;p128"/>
          <p:cNvSpPr/>
          <p:nvPr/>
        </p:nvSpPr>
        <p:spPr>
          <a:xfrm>
            <a:off x="7016464" y="1596225"/>
            <a:ext cx="476700" cy="527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11" name="Google Shape;911;p128"/>
          <p:cNvSpPr txBox="1"/>
          <p:nvPr/>
        </p:nvSpPr>
        <p:spPr>
          <a:xfrm>
            <a:off x="5727600" y="4667225"/>
            <a:ext cx="3054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Albert Sans ExtraLight"/>
                <a:ea typeface="Albert Sans ExtraLight"/>
                <a:cs typeface="Albert Sans ExtraLight"/>
                <a:sym typeface="Albert Sans ExtraLight"/>
              </a:rPr>
              <a:t>Home screen with noted Logo (circled) in the header</a:t>
            </a:r>
            <a:endParaRPr sz="900">
              <a:latin typeface="Albert Sans ExtraLight"/>
              <a:ea typeface="Albert Sans ExtraLight"/>
              <a:cs typeface="Albert Sans ExtraLight"/>
              <a:sym typeface="Albert Sans Extra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129"/>
          <p:cNvSpPr txBox="1"/>
          <p:nvPr>
            <p:ph type="title"/>
          </p:nvPr>
        </p:nvSpPr>
        <p:spPr>
          <a:xfrm>
            <a:off x="673100" y="4715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900">
                <a:latin typeface="Alexandria"/>
                <a:ea typeface="Alexandria"/>
                <a:cs typeface="Alexandria"/>
                <a:sym typeface="Alexandria"/>
              </a:rPr>
              <a:t>Design Changes </a:t>
            </a:r>
            <a:endParaRPr b="1" sz="2900">
              <a:latin typeface="Alexandria"/>
              <a:ea typeface="Alexandria"/>
              <a:cs typeface="Alexandria"/>
              <a:sym typeface="Alexandria"/>
            </a:endParaRPr>
          </a:p>
        </p:txBody>
      </p:sp>
      <p:sp>
        <p:nvSpPr>
          <p:cNvPr id="917" name="Google Shape;917;p129"/>
          <p:cNvSpPr/>
          <p:nvPr/>
        </p:nvSpPr>
        <p:spPr>
          <a:xfrm>
            <a:off x="498425" y="1645213"/>
            <a:ext cx="4788000" cy="1179600"/>
          </a:xfrm>
          <a:prstGeom prst="roundRect">
            <a:avLst>
              <a:gd fmla="val 8986"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18" name="Google Shape;918;p129"/>
          <p:cNvSpPr txBox="1"/>
          <p:nvPr/>
        </p:nvSpPr>
        <p:spPr>
          <a:xfrm>
            <a:off x="805295" y="1716756"/>
            <a:ext cx="4197900" cy="117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Albert Sans"/>
                <a:ea typeface="Albert Sans"/>
                <a:cs typeface="Albert Sans"/>
                <a:sym typeface="Albert Sans"/>
              </a:rPr>
              <a:t>Add “back-caret” buttons to screens that don’t have them</a:t>
            </a:r>
            <a:endParaRPr sz="2300">
              <a:solidFill>
                <a:schemeClr val="lt1"/>
              </a:solidFill>
              <a:latin typeface="Albert Sans"/>
              <a:ea typeface="Albert Sans"/>
              <a:cs typeface="Albert Sans"/>
              <a:sym typeface="Albert Sans"/>
            </a:endParaRPr>
          </a:p>
        </p:txBody>
      </p:sp>
      <p:sp>
        <p:nvSpPr>
          <p:cNvPr id="919" name="Google Shape;919;p129"/>
          <p:cNvSpPr txBox="1"/>
          <p:nvPr/>
        </p:nvSpPr>
        <p:spPr>
          <a:xfrm>
            <a:off x="677000" y="1020200"/>
            <a:ext cx="799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Albert Sans Light"/>
                <a:ea typeface="Albert Sans Light"/>
                <a:cs typeface="Albert Sans Light"/>
                <a:sym typeface="Albert Sans Light"/>
              </a:rPr>
              <a:t>Problem: getting “stuck” on screens</a:t>
            </a:r>
            <a:endParaRPr sz="2200">
              <a:latin typeface="Albert Sans Light"/>
              <a:ea typeface="Albert Sans Light"/>
              <a:cs typeface="Albert Sans Light"/>
              <a:sym typeface="Albert Sans Light"/>
            </a:endParaRPr>
          </a:p>
        </p:txBody>
      </p:sp>
      <p:grpSp>
        <p:nvGrpSpPr>
          <p:cNvPr id="920" name="Google Shape;920;p129"/>
          <p:cNvGrpSpPr/>
          <p:nvPr/>
        </p:nvGrpSpPr>
        <p:grpSpPr>
          <a:xfrm>
            <a:off x="188016" y="2998173"/>
            <a:ext cx="4051014" cy="1179599"/>
            <a:chOff x="4794500" y="3763938"/>
            <a:chExt cx="3634500" cy="954600"/>
          </a:xfrm>
        </p:grpSpPr>
        <p:sp>
          <p:nvSpPr>
            <p:cNvPr id="921" name="Google Shape;921;p129"/>
            <p:cNvSpPr/>
            <p:nvPr/>
          </p:nvSpPr>
          <p:spPr>
            <a:xfrm>
              <a:off x="4794500" y="3763938"/>
              <a:ext cx="3634500" cy="954600"/>
            </a:xfrm>
            <a:prstGeom prst="roundRect">
              <a:avLst>
                <a:gd fmla="val 11965"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22" name="Google Shape;922;p129"/>
            <p:cNvSpPr txBox="1"/>
            <p:nvPr/>
          </p:nvSpPr>
          <p:spPr>
            <a:xfrm>
              <a:off x="4830486" y="3838166"/>
              <a:ext cx="3537000" cy="8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solidFill>
                    <a:schemeClr val="lt1"/>
                  </a:solidFill>
                  <a:latin typeface="Albert Sans"/>
                  <a:ea typeface="Albert Sans"/>
                  <a:cs typeface="Albert Sans"/>
                  <a:sym typeface="Albert Sans"/>
                </a:rPr>
                <a:t>Add onboarding tutorial to guide them through various screens and critical tasks</a:t>
              </a:r>
              <a:endParaRPr sz="1900">
                <a:solidFill>
                  <a:schemeClr val="lt1"/>
                </a:solidFill>
                <a:latin typeface="Albert Sans"/>
                <a:ea typeface="Albert Sans"/>
                <a:cs typeface="Albert Sans"/>
                <a:sym typeface="Albert Sans"/>
              </a:endParaRPr>
            </a:p>
          </p:txBody>
        </p:sp>
      </p:grpSp>
      <p:sp>
        <p:nvSpPr>
          <p:cNvPr id="923" name="Google Shape;923;p129"/>
          <p:cNvSpPr/>
          <p:nvPr/>
        </p:nvSpPr>
        <p:spPr>
          <a:xfrm>
            <a:off x="534125" y="4300550"/>
            <a:ext cx="4716600" cy="621000"/>
          </a:xfrm>
          <a:prstGeom prst="roundRect">
            <a:avLst>
              <a:gd fmla="val 8986"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24" name="Google Shape;924;p129"/>
          <p:cNvSpPr txBox="1"/>
          <p:nvPr/>
        </p:nvSpPr>
        <p:spPr>
          <a:xfrm>
            <a:off x="534125" y="4360075"/>
            <a:ext cx="47166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accent1"/>
                </a:solidFill>
                <a:latin typeface="Albert Sans"/>
                <a:ea typeface="Albert Sans"/>
                <a:cs typeface="Albert Sans"/>
                <a:sym typeface="Albert Sans"/>
              </a:rPr>
              <a:t>Add close buttons to modals</a:t>
            </a:r>
            <a:endParaRPr sz="2100">
              <a:solidFill>
                <a:schemeClr val="accent1"/>
              </a:solidFill>
              <a:latin typeface="Albert Sans"/>
              <a:ea typeface="Albert Sans"/>
              <a:cs typeface="Albert Sans"/>
              <a:sym typeface="Albert Sans"/>
            </a:endParaRPr>
          </a:p>
        </p:txBody>
      </p:sp>
      <p:pic>
        <p:nvPicPr>
          <p:cNvPr id="925" name="Google Shape;925;p129"/>
          <p:cNvPicPr preferRelativeResize="0"/>
          <p:nvPr/>
        </p:nvPicPr>
        <p:blipFill>
          <a:blip r:embed="rId3">
            <a:alphaModFix/>
          </a:blip>
          <a:stretch>
            <a:fillRect/>
          </a:stretch>
        </p:blipFill>
        <p:spPr>
          <a:xfrm>
            <a:off x="6221037" y="983487"/>
            <a:ext cx="2186775" cy="3469475"/>
          </a:xfrm>
          <a:prstGeom prst="rect">
            <a:avLst/>
          </a:prstGeom>
          <a:noFill/>
          <a:ln>
            <a:noFill/>
          </a:ln>
        </p:spPr>
      </p:pic>
      <p:sp>
        <p:nvSpPr>
          <p:cNvPr id="926" name="Google Shape;926;p129"/>
          <p:cNvSpPr txBox="1"/>
          <p:nvPr/>
        </p:nvSpPr>
        <p:spPr>
          <a:xfrm>
            <a:off x="5787125" y="4512475"/>
            <a:ext cx="3054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Albert Sans ExtraLight"/>
                <a:ea typeface="Albert Sans ExtraLight"/>
                <a:cs typeface="Albert Sans ExtraLight"/>
                <a:sym typeface="Albert Sans ExtraLight"/>
              </a:rPr>
              <a:t>Example of screen with left-caret back button (circled)</a:t>
            </a:r>
            <a:endParaRPr sz="900">
              <a:latin typeface="Albert Sans ExtraLight"/>
              <a:ea typeface="Albert Sans ExtraLight"/>
              <a:cs typeface="Albert Sans ExtraLight"/>
              <a:sym typeface="Albert Sans ExtraLight"/>
            </a:endParaRPr>
          </a:p>
        </p:txBody>
      </p:sp>
      <p:cxnSp>
        <p:nvCxnSpPr>
          <p:cNvPr id="927" name="Google Shape;927;p129"/>
          <p:cNvCxnSpPr/>
          <p:nvPr/>
        </p:nvCxnSpPr>
        <p:spPr>
          <a:xfrm flipH="1" rot="10800000">
            <a:off x="6426925" y="1110388"/>
            <a:ext cx="114300" cy="114300"/>
          </a:xfrm>
          <a:prstGeom prst="straightConnector1">
            <a:avLst/>
          </a:prstGeom>
          <a:noFill/>
          <a:ln cap="flat" cmpd="sng" w="28575">
            <a:solidFill>
              <a:schemeClr val="dk1"/>
            </a:solidFill>
            <a:prstDash val="solid"/>
            <a:round/>
            <a:headEnd len="med" w="med" type="none"/>
            <a:tailEnd len="med" w="med" type="none"/>
          </a:ln>
        </p:spPr>
      </p:cxnSp>
      <p:cxnSp>
        <p:nvCxnSpPr>
          <p:cNvPr id="928" name="Google Shape;928;p129"/>
          <p:cNvCxnSpPr/>
          <p:nvPr/>
        </p:nvCxnSpPr>
        <p:spPr>
          <a:xfrm rot="10800000">
            <a:off x="6424975" y="1208563"/>
            <a:ext cx="118200" cy="118200"/>
          </a:xfrm>
          <a:prstGeom prst="straightConnector1">
            <a:avLst/>
          </a:prstGeom>
          <a:noFill/>
          <a:ln cap="flat" cmpd="sng" w="28575">
            <a:solidFill>
              <a:schemeClr val="dk1"/>
            </a:solidFill>
            <a:prstDash val="solid"/>
            <a:round/>
            <a:headEnd len="med" w="med" type="none"/>
            <a:tailEnd len="med" w="med" type="none"/>
          </a:ln>
        </p:spPr>
      </p:cxnSp>
      <p:sp>
        <p:nvSpPr>
          <p:cNvPr id="929" name="Google Shape;929;p129"/>
          <p:cNvSpPr/>
          <p:nvPr/>
        </p:nvSpPr>
        <p:spPr>
          <a:xfrm>
            <a:off x="6245714" y="945475"/>
            <a:ext cx="476700" cy="527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130"/>
          <p:cNvSpPr txBox="1"/>
          <p:nvPr>
            <p:ph type="title"/>
          </p:nvPr>
        </p:nvSpPr>
        <p:spPr>
          <a:xfrm>
            <a:off x="673100" y="4715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900">
                <a:latin typeface="Alexandria"/>
                <a:ea typeface="Alexandria"/>
                <a:cs typeface="Alexandria"/>
                <a:sym typeface="Alexandria"/>
              </a:rPr>
              <a:t>Design Changes </a:t>
            </a:r>
            <a:endParaRPr b="1" sz="2900">
              <a:latin typeface="Alexandria"/>
              <a:ea typeface="Alexandria"/>
              <a:cs typeface="Alexandria"/>
              <a:sym typeface="Alexandria"/>
            </a:endParaRPr>
          </a:p>
        </p:txBody>
      </p:sp>
      <p:sp>
        <p:nvSpPr>
          <p:cNvPr id="935" name="Google Shape;935;p130"/>
          <p:cNvSpPr/>
          <p:nvPr/>
        </p:nvSpPr>
        <p:spPr>
          <a:xfrm>
            <a:off x="498425" y="1806348"/>
            <a:ext cx="4788000" cy="981900"/>
          </a:xfrm>
          <a:prstGeom prst="roundRect">
            <a:avLst>
              <a:gd fmla="val 8986"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36" name="Google Shape;936;p130"/>
          <p:cNvSpPr txBox="1"/>
          <p:nvPr/>
        </p:nvSpPr>
        <p:spPr>
          <a:xfrm>
            <a:off x="562775" y="1806350"/>
            <a:ext cx="4716600" cy="9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Albert Sans"/>
                <a:ea typeface="Albert Sans"/>
                <a:cs typeface="Albert Sans"/>
                <a:sym typeface="Albert Sans"/>
              </a:rPr>
              <a:t>Add a splash screen with </a:t>
            </a:r>
            <a:r>
              <a:rPr lang="en" sz="2300">
                <a:solidFill>
                  <a:schemeClr val="lt1"/>
                </a:solidFill>
                <a:latin typeface="Albert Sans"/>
                <a:ea typeface="Albert Sans"/>
                <a:cs typeface="Albert Sans"/>
                <a:sym typeface="Albert Sans"/>
              </a:rPr>
              <a:t>logo and value proposition</a:t>
            </a:r>
            <a:endParaRPr sz="2300">
              <a:solidFill>
                <a:schemeClr val="lt1"/>
              </a:solidFill>
              <a:latin typeface="Albert Sans"/>
              <a:ea typeface="Albert Sans"/>
              <a:cs typeface="Albert Sans"/>
              <a:sym typeface="Albert Sans"/>
            </a:endParaRPr>
          </a:p>
        </p:txBody>
      </p:sp>
      <p:sp>
        <p:nvSpPr>
          <p:cNvPr id="937" name="Google Shape;937;p130"/>
          <p:cNvSpPr txBox="1"/>
          <p:nvPr/>
        </p:nvSpPr>
        <p:spPr>
          <a:xfrm>
            <a:off x="677000" y="1020200"/>
            <a:ext cx="799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Albert Sans Light"/>
                <a:ea typeface="Albert Sans Light"/>
                <a:cs typeface="Albert Sans Light"/>
                <a:sym typeface="Albert Sans Light"/>
              </a:rPr>
              <a:t>Problem: Confusion with broader purpose of the app</a:t>
            </a:r>
            <a:endParaRPr sz="2200">
              <a:latin typeface="Albert Sans Light"/>
              <a:ea typeface="Albert Sans Light"/>
              <a:cs typeface="Albert Sans Light"/>
              <a:sym typeface="Albert Sans Light"/>
            </a:endParaRPr>
          </a:p>
        </p:txBody>
      </p:sp>
      <p:grpSp>
        <p:nvGrpSpPr>
          <p:cNvPr id="938" name="Google Shape;938;p130"/>
          <p:cNvGrpSpPr/>
          <p:nvPr/>
        </p:nvGrpSpPr>
        <p:grpSpPr>
          <a:xfrm>
            <a:off x="615976" y="2985895"/>
            <a:ext cx="4634351" cy="663480"/>
            <a:chOff x="4794500" y="3763938"/>
            <a:chExt cx="3634500" cy="954647"/>
          </a:xfrm>
        </p:grpSpPr>
        <p:sp>
          <p:nvSpPr>
            <p:cNvPr id="939" name="Google Shape;939;p130"/>
            <p:cNvSpPr/>
            <p:nvPr/>
          </p:nvSpPr>
          <p:spPr>
            <a:xfrm>
              <a:off x="4794500" y="3763938"/>
              <a:ext cx="3634500" cy="954600"/>
            </a:xfrm>
            <a:prstGeom prst="roundRect">
              <a:avLst>
                <a:gd fmla="val 11965"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40" name="Google Shape;940;p130"/>
            <p:cNvSpPr txBox="1"/>
            <p:nvPr/>
          </p:nvSpPr>
          <p:spPr>
            <a:xfrm>
              <a:off x="4843261" y="3763984"/>
              <a:ext cx="35370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Implement an onboarding tutorial that shows a user the expected behavior and use cases of the app</a:t>
              </a:r>
              <a:endParaRPr>
                <a:solidFill>
                  <a:schemeClr val="lt1"/>
                </a:solidFill>
                <a:latin typeface="Albert Sans"/>
                <a:ea typeface="Albert Sans"/>
                <a:cs typeface="Albert Sans"/>
                <a:sym typeface="Albert Sans"/>
              </a:endParaRPr>
            </a:p>
          </p:txBody>
        </p:sp>
      </p:grpSp>
      <p:sp>
        <p:nvSpPr>
          <p:cNvPr id="941" name="Google Shape;941;p130"/>
          <p:cNvSpPr/>
          <p:nvPr/>
        </p:nvSpPr>
        <p:spPr>
          <a:xfrm>
            <a:off x="534125" y="3810600"/>
            <a:ext cx="4716600" cy="947400"/>
          </a:xfrm>
          <a:prstGeom prst="roundRect">
            <a:avLst>
              <a:gd fmla="val 8986"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42" name="Google Shape;942;p130"/>
          <p:cNvSpPr txBox="1"/>
          <p:nvPr/>
        </p:nvSpPr>
        <p:spPr>
          <a:xfrm>
            <a:off x="534125" y="3761025"/>
            <a:ext cx="47166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Albert Sans"/>
                <a:ea typeface="Albert Sans"/>
                <a:cs typeface="Albert Sans"/>
                <a:sym typeface="Albert Sans"/>
              </a:rPr>
              <a:t>Enhance the design of the music and record to make it more clear that it is a photo and song paired together</a:t>
            </a:r>
            <a:endParaRPr sz="1800">
              <a:solidFill>
                <a:schemeClr val="accent1"/>
              </a:solidFill>
              <a:latin typeface="Albert Sans"/>
              <a:ea typeface="Albert Sans"/>
              <a:cs typeface="Albert Sans"/>
              <a:sym typeface="Albert Sans"/>
            </a:endParaRPr>
          </a:p>
        </p:txBody>
      </p:sp>
      <p:sp>
        <p:nvSpPr>
          <p:cNvPr id="943" name="Google Shape;943;p130"/>
          <p:cNvSpPr/>
          <p:nvPr/>
        </p:nvSpPr>
        <p:spPr>
          <a:xfrm>
            <a:off x="6198125" y="1662975"/>
            <a:ext cx="1681500" cy="3132300"/>
          </a:xfrm>
          <a:prstGeom prst="roundRect">
            <a:avLst>
              <a:gd fmla="val 16667" name="adj"/>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pic>
        <p:nvPicPr>
          <p:cNvPr id="944" name="Google Shape;944;p130"/>
          <p:cNvPicPr preferRelativeResize="0"/>
          <p:nvPr/>
        </p:nvPicPr>
        <p:blipFill>
          <a:blip r:embed="rId3">
            <a:alphaModFix/>
          </a:blip>
          <a:stretch>
            <a:fillRect/>
          </a:stretch>
        </p:blipFill>
        <p:spPr>
          <a:xfrm>
            <a:off x="6128425" y="2295499"/>
            <a:ext cx="1507426" cy="1123778"/>
          </a:xfrm>
          <a:prstGeom prst="rect">
            <a:avLst/>
          </a:prstGeom>
          <a:noFill/>
          <a:ln>
            <a:noFill/>
          </a:ln>
        </p:spPr>
      </p:pic>
      <p:sp>
        <p:nvSpPr>
          <p:cNvPr id="945" name="Google Shape;945;p130"/>
          <p:cNvSpPr txBox="1"/>
          <p:nvPr>
            <p:ph idx="4294967295" type="subTitle"/>
          </p:nvPr>
        </p:nvSpPr>
        <p:spPr>
          <a:xfrm>
            <a:off x="6128424" y="3297277"/>
            <a:ext cx="1719600" cy="81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where story </a:t>
            </a:r>
            <a:r>
              <a:rPr lang="en"/>
              <a:t>meets </a:t>
            </a:r>
            <a:r>
              <a:rPr lang="en"/>
              <a:t>soundtrack</a:t>
            </a:r>
            <a:endParaRPr/>
          </a:p>
          <a:p>
            <a:pPr indent="0" lvl="0" marL="0" rtl="0" algn="l">
              <a:spcBef>
                <a:spcPts val="0"/>
              </a:spcBef>
              <a:spcAft>
                <a:spcPts val="0"/>
              </a:spcAft>
              <a:buNone/>
            </a:pPr>
            <a:r>
              <a:t/>
            </a:r>
            <a:endParaRPr sz="2100"/>
          </a:p>
        </p:txBody>
      </p:sp>
      <p:sp>
        <p:nvSpPr>
          <p:cNvPr id="946" name="Google Shape;946;p130"/>
          <p:cNvSpPr txBox="1"/>
          <p:nvPr/>
        </p:nvSpPr>
        <p:spPr>
          <a:xfrm>
            <a:off x="6087725" y="4903800"/>
            <a:ext cx="191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lbert Sans"/>
              <a:ea typeface="Albert Sans"/>
              <a:cs typeface="Albert Sans"/>
              <a:sym typeface="Albert Sans"/>
            </a:endParaRPr>
          </a:p>
        </p:txBody>
      </p:sp>
      <p:sp>
        <p:nvSpPr>
          <p:cNvPr id="947" name="Google Shape;947;p130"/>
          <p:cNvSpPr txBox="1"/>
          <p:nvPr/>
        </p:nvSpPr>
        <p:spPr>
          <a:xfrm>
            <a:off x="6384075" y="4758000"/>
            <a:ext cx="3054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latin typeface="Albert Sans ExtraLight"/>
                <a:ea typeface="Albert Sans ExtraLight"/>
                <a:cs typeface="Albert Sans ExtraLight"/>
                <a:sym typeface="Albert Sans ExtraLight"/>
              </a:rPr>
              <a:t>Draft of splash screen </a:t>
            </a:r>
            <a:endParaRPr sz="900">
              <a:latin typeface="Albert Sans ExtraLight"/>
              <a:ea typeface="Albert Sans ExtraLight"/>
              <a:cs typeface="Albert Sans ExtraLight"/>
              <a:sym typeface="Albert Sans Extra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131"/>
          <p:cNvSpPr txBox="1"/>
          <p:nvPr>
            <p:ph type="title"/>
          </p:nvPr>
        </p:nvSpPr>
        <p:spPr>
          <a:xfrm>
            <a:off x="673100" y="4715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900">
                <a:latin typeface="Alexandria"/>
                <a:ea typeface="Alexandria"/>
                <a:cs typeface="Alexandria"/>
                <a:sym typeface="Alexandria"/>
              </a:rPr>
              <a:t>Design Changes </a:t>
            </a:r>
            <a:endParaRPr b="1" sz="2900">
              <a:latin typeface="Alexandria"/>
              <a:ea typeface="Alexandria"/>
              <a:cs typeface="Alexandria"/>
              <a:sym typeface="Alexandria"/>
            </a:endParaRPr>
          </a:p>
        </p:txBody>
      </p:sp>
      <p:sp>
        <p:nvSpPr>
          <p:cNvPr id="953" name="Google Shape;953;p131"/>
          <p:cNvSpPr/>
          <p:nvPr/>
        </p:nvSpPr>
        <p:spPr>
          <a:xfrm>
            <a:off x="498425" y="1730150"/>
            <a:ext cx="4788000" cy="1211700"/>
          </a:xfrm>
          <a:prstGeom prst="roundRect">
            <a:avLst>
              <a:gd fmla="val 8986"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54" name="Google Shape;954;p131"/>
          <p:cNvSpPr txBox="1"/>
          <p:nvPr/>
        </p:nvSpPr>
        <p:spPr>
          <a:xfrm>
            <a:off x="797725" y="1730150"/>
            <a:ext cx="4322100" cy="98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Albert Sans"/>
                <a:ea typeface="Albert Sans"/>
                <a:cs typeface="Albert Sans"/>
                <a:sym typeface="Albert Sans"/>
              </a:rPr>
              <a:t>Experiment with different icons to make the profile icon more intuitive</a:t>
            </a:r>
            <a:endParaRPr sz="2300">
              <a:solidFill>
                <a:schemeClr val="lt1"/>
              </a:solidFill>
              <a:latin typeface="Albert Sans"/>
              <a:ea typeface="Albert Sans"/>
              <a:cs typeface="Albert Sans"/>
              <a:sym typeface="Albert Sans"/>
            </a:endParaRPr>
          </a:p>
          <a:p>
            <a:pPr indent="0" lvl="0" marL="0" rtl="0" algn="ctr">
              <a:spcBef>
                <a:spcPts val="0"/>
              </a:spcBef>
              <a:spcAft>
                <a:spcPts val="0"/>
              </a:spcAft>
              <a:buNone/>
            </a:pPr>
            <a:r>
              <a:t/>
            </a:r>
            <a:endParaRPr sz="2300">
              <a:solidFill>
                <a:schemeClr val="lt1"/>
              </a:solidFill>
              <a:latin typeface="Albert Sans"/>
              <a:ea typeface="Albert Sans"/>
              <a:cs typeface="Albert Sans"/>
              <a:sym typeface="Albert Sans"/>
            </a:endParaRPr>
          </a:p>
          <a:p>
            <a:pPr indent="0" lvl="0" marL="0" rtl="0" algn="ctr">
              <a:spcBef>
                <a:spcPts val="0"/>
              </a:spcBef>
              <a:spcAft>
                <a:spcPts val="0"/>
              </a:spcAft>
              <a:buNone/>
            </a:pPr>
            <a:r>
              <a:t/>
            </a:r>
            <a:endParaRPr sz="2300">
              <a:solidFill>
                <a:schemeClr val="lt1"/>
              </a:solidFill>
              <a:latin typeface="Albert Sans"/>
              <a:ea typeface="Albert Sans"/>
              <a:cs typeface="Albert Sans"/>
              <a:sym typeface="Albert Sans"/>
            </a:endParaRPr>
          </a:p>
        </p:txBody>
      </p:sp>
      <p:sp>
        <p:nvSpPr>
          <p:cNvPr id="955" name="Google Shape;955;p131"/>
          <p:cNvSpPr txBox="1"/>
          <p:nvPr/>
        </p:nvSpPr>
        <p:spPr>
          <a:xfrm>
            <a:off x="677000" y="1020200"/>
            <a:ext cx="799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Albert Sans Light"/>
                <a:ea typeface="Albert Sans Light"/>
                <a:cs typeface="Albert Sans Light"/>
                <a:sym typeface="Albert Sans Light"/>
              </a:rPr>
              <a:t>Problem: Lack of clarity for the purpose of the profile icon</a:t>
            </a:r>
            <a:endParaRPr sz="2200">
              <a:latin typeface="Albert Sans Light"/>
              <a:ea typeface="Albert Sans Light"/>
              <a:cs typeface="Albert Sans Light"/>
              <a:sym typeface="Albert Sans Light"/>
            </a:endParaRPr>
          </a:p>
        </p:txBody>
      </p:sp>
      <p:grpSp>
        <p:nvGrpSpPr>
          <p:cNvPr id="956" name="Google Shape;956;p131"/>
          <p:cNvGrpSpPr/>
          <p:nvPr/>
        </p:nvGrpSpPr>
        <p:grpSpPr>
          <a:xfrm>
            <a:off x="615976" y="3138295"/>
            <a:ext cx="4634351" cy="663480"/>
            <a:chOff x="4794500" y="3983218"/>
            <a:chExt cx="3634500" cy="954647"/>
          </a:xfrm>
        </p:grpSpPr>
        <p:sp>
          <p:nvSpPr>
            <p:cNvPr id="957" name="Google Shape;957;p131"/>
            <p:cNvSpPr/>
            <p:nvPr/>
          </p:nvSpPr>
          <p:spPr>
            <a:xfrm>
              <a:off x="4794500" y="3983218"/>
              <a:ext cx="3634500" cy="954600"/>
            </a:xfrm>
            <a:prstGeom prst="roundRect">
              <a:avLst>
                <a:gd fmla="val 11965"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Albert Sans"/>
                <a:ea typeface="Albert Sans"/>
                <a:cs typeface="Albert Sans"/>
                <a:sym typeface="Albert Sans"/>
              </a:endParaRPr>
            </a:p>
          </p:txBody>
        </p:sp>
        <p:sp>
          <p:nvSpPr>
            <p:cNvPr id="958" name="Google Shape;958;p131"/>
            <p:cNvSpPr txBox="1"/>
            <p:nvPr/>
          </p:nvSpPr>
          <p:spPr>
            <a:xfrm>
              <a:off x="4843261" y="3983265"/>
              <a:ext cx="35370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lt1"/>
                  </a:solidFill>
                  <a:latin typeface="Albert Sans"/>
                  <a:ea typeface="Albert Sans"/>
                  <a:cs typeface="Albert Sans"/>
                  <a:sym typeface="Albert Sans"/>
                </a:rPr>
                <a:t>Consider breaking up the functionality encapsulated in the profile screen into multiple icons </a:t>
              </a:r>
              <a:endParaRPr sz="1300">
                <a:solidFill>
                  <a:schemeClr val="lt1"/>
                </a:solidFill>
                <a:latin typeface="Albert Sans"/>
                <a:ea typeface="Albert Sans"/>
                <a:cs typeface="Albert Sans"/>
                <a:sym typeface="Albert Sans"/>
              </a:endParaRPr>
            </a:p>
          </p:txBody>
        </p:sp>
      </p:grpSp>
      <p:sp>
        <p:nvSpPr>
          <p:cNvPr id="959" name="Google Shape;959;p131"/>
          <p:cNvSpPr/>
          <p:nvPr/>
        </p:nvSpPr>
        <p:spPr>
          <a:xfrm>
            <a:off x="534125" y="3917150"/>
            <a:ext cx="4716600" cy="840600"/>
          </a:xfrm>
          <a:prstGeom prst="roundRect">
            <a:avLst>
              <a:gd fmla="val 8986"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60" name="Google Shape;960;p131"/>
          <p:cNvSpPr txBox="1"/>
          <p:nvPr/>
        </p:nvSpPr>
        <p:spPr>
          <a:xfrm>
            <a:off x="534125" y="3998300"/>
            <a:ext cx="4716600" cy="4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accent1"/>
                </a:solidFill>
                <a:latin typeface="Albert Sans"/>
                <a:ea typeface="Albert Sans"/>
                <a:cs typeface="Albert Sans"/>
                <a:sym typeface="Albert Sans"/>
              </a:rPr>
              <a:t>Remove the profile icon from the bottom row and move it to a corner of the homescreen</a:t>
            </a:r>
            <a:endParaRPr sz="1600">
              <a:solidFill>
                <a:schemeClr val="accent1"/>
              </a:solidFill>
              <a:latin typeface="Albert Sans"/>
              <a:ea typeface="Albert Sans"/>
              <a:cs typeface="Albert Sans"/>
              <a:sym typeface="Albert Sans"/>
            </a:endParaRPr>
          </a:p>
        </p:txBody>
      </p:sp>
      <p:pic>
        <p:nvPicPr>
          <p:cNvPr id="961" name="Google Shape;961;p131"/>
          <p:cNvPicPr preferRelativeResize="0"/>
          <p:nvPr/>
        </p:nvPicPr>
        <p:blipFill>
          <a:blip r:embed="rId4">
            <a:alphaModFix/>
          </a:blip>
          <a:stretch>
            <a:fillRect/>
          </a:stretch>
        </p:blipFill>
        <p:spPr>
          <a:xfrm>
            <a:off x="6426325" y="1863275"/>
            <a:ext cx="2099236" cy="2135018"/>
          </a:xfrm>
          <a:prstGeom prst="rect">
            <a:avLst/>
          </a:prstGeom>
          <a:noFill/>
          <a:ln>
            <a:noFill/>
          </a:ln>
        </p:spPr>
      </p:pic>
      <p:sp>
        <p:nvSpPr>
          <p:cNvPr id="962" name="Google Shape;962;p131"/>
          <p:cNvSpPr txBox="1"/>
          <p:nvPr/>
        </p:nvSpPr>
        <p:spPr>
          <a:xfrm>
            <a:off x="6953250" y="4029075"/>
            <a:ext cx="2762400" cy="42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Albert Sans"/>
                <a:ea typeface="Albert Sans"/>
                <a:cs typeface="Albert Sans"/>
                <a:sym typeface="Albert Sans"/>
              </a:rPr>
              <a:t>Profile icon</a:t>
            </a:r>
            <a:endParaRPr i="1">
              <a:latin typeface="Albert Sans"/>
              <a:ea typeface="Albert Sans"/>
              <a:cs typeface="Albert Sans"/>
              <a:sym typeface="Albert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13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Outstanding Questions</a:t>
            </a:r>
            <a:endParaRPr/>
          </a:p>
        </p:txBody>
      </p:sp>
      <p:sp>
        <p:nvSpPr>
          <p:cNvPr id="968" name="Google Shape;968;p132"/>
          <p:cNvSpPr txBox="1"/>
          <p:nvPr/>
        </p:nvSpPr>
        <p:spPr>
          <a:xfrm>
            <a:off x="776300" y="1119200"/>
            <a:ext cx="7713900" cy="345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Albert Sans"/>
                <a:ea typeface="Albert Sans"/>
                <a:cs typeface="Albert Sans"/>
                <a:sym typeface="Albert Sans"/>
              </a:rPr>
              <a:t>How would a user familiar with the app interact?</a:t>
            </a:r>
            <a:endParaRPr sz="1800">
              <a:latin typeface="Albert Sans"/>
              <a:ea typeface="Albert Sans"/>
              <a:cs typeface="Albert Sans"/>
              <a:sym typeface="Albert Sans"/>
            </a:endParaRPr>
          </a:p>
          <a:p>
            <a:pPr indent="0" lvl="0" marL="0" rtl="0" algn="l">
              <a:spcBef>
                <a:spcPts val="0"/>
              </a:spcBef>
              <a:spcAft>
                <a:spcPts val="0"/>
              </a:spcAft>
              <a:buNone/>
            </a:pPr>
            <a:r>
              <a:rPr i="1" lang="en">
                <a:latin typeface="Albert Sans"/>
                <a:ea typeface="Albert Sans"/>
                <a:cs typeface="Albert Sans"/>
                <a:sym typeface="Albert Sans"/>
              </a:rPr>
              <a:t>All our users were completely new to the app interface, leading some to spend more time exploring rather than strictly completing the tasks</a:t>
            </a:r>
            <a:endParaRPr i="1">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sz="1800">
                <a:latin typeface="Albert Sans"/>
                <a:ea typeface="Albert Sans"/>
                <a:cs typeface="Albert Sans"/>
                <a:sym typeface="Albert Sans"/>
              </a:rPr>
              <a:t>How would a user interact with the generated photos when shown their personal photos?</a:t>
            </a:r>
            <a:endParaRPr sz="1800">
              <a:latin typeface="Albert Sans"/>
              <a:ea typeface="Albert Sans"/>
              <a:cs typeface="Albert Sans"/>
              <a:sym typeface="Albert Sans"/>
            </a:endParaRPr>
          </a:p>
          <a:p>
            <a:pPr indent="0" lvl="0" marL="0" rtl="0" algn="l">
              <a:spcBef>
                <a:spcPts val="0"/>
              </a:spcBef>
              <a:spcAft>
                <a:spcPts val="0"/>
              </a:spcAft>
              <a:buNone/>
            </a:pPr>
            <a:r>
              <a:rPr i="1" lang="en">
                <a:latin typeface="Albert Sans"/>
                <a:ea typeface="Albert Sans"/>
                <a:cs typeface="Albert Sans"/>
                <a:sym typeface="Albert Sans"/>
              </a:rPr>
              <a:t>Our users interacted with an interface of stock photos, so we weren’t able to explore </a:t>
            </a:r>
            <a:r>
              <a:rPr i="1" lang="en">
                <a:latin typeface="Albert Sans"/>
                <a:ea typeface="Albert Sans"/>
                <a:cs typeface="Albert Sans"/>
                <a:sym typeface="Albert Sans"/>
              </a:rPr>
              <a:t>reactions</a:t>
            </a:r>
            <a:r>
              <a:rPr i="1" lang="en">
                <a:latin typeface="Albert Sans"/>
                <a:ea typeface="Albert Sans"/>
                <a:cs typeface="Albert Sans"/>
                <a:sym typeface="Albert Sans"/>
              </a:rPr>
              <a:t> to seeing their own photos generated</a:t>
            </a:r>
            <a:endParaRPr i="1">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sz="1800">
                <a:latin typeface="Albert Sans"/>
                <a:ea typeface="Albert Sans"/>
                <a:cs typeface="Albert Sans"/>
                <a:sym typeface="Albert Sans"/>
              </a:rPr>
              <a:t>How would a user prioritize the social interactions versus personal reflection?</a:t>
            </a:r>
            <a:endParaRPr sz="1800">
              <a:latin typeface="Albert Sans"/>
              <a:ea typeface="Albert Sans"/>
              <a:cs typeface="Albert Sans"/>
              <a:sym typeface="Albert Sans"/>
            </a:endParaRPr>
          </a:p>
          <a:p>
            <a:pPr indent="0" lvl="0" marL="0" rtl="0" algn="l">
              <a:spcBef>
                <a:spcPts val="0"/>
              </a:spcBef>
              <a:spcAft>
                <a:spcPts val="0"/>
              </a:spcAft>
              <a:buNone/>
            </a:pPr>
            <a:r>
              <a:rPr i="1" lang="en">
                <a:latin typeface="Albert Sans"/>
                <a:ea typeface="Albert Sans"/>
                <a:cs typeface="Albert Sans"/>
                <a:sym typeface="Albert Sans"/>
              </a:rPr>
              <a:t>Our users were given set tasks to complete, so we weren’t able to see how a user would prioritize looking at their own photo-song pairings versus interacting with others on the app</a:t>
            </a:r>
            <a:endParaRPr i="1">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133"/>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974" name="Google Shape;974;p133"/>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09</a:t>
            </a:r>
            <a:endParaRPr/>
          </a:p>
        </p:txBody>
      </p:sp>
      <p:cxnSp>
        <p:nvCxnSpPr>
          <p:cNvPr id="975" name="Google Shape;975;p133">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cxnSp>
        <p:nvCxnSpPr>
          <p:cNvPr id="980" name="Google Shape;980;p13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981" name="Google Shape;981;p134"/>
          <p:cNvPicPr preferRelativeResize="0"/>
          <p:nvPr/>
        </p:nvPicPr>
        <p:blipFill>
          <a:blip r:embed="rId3">
            <a:alphaModFix/>
          </a:blip>
          <a:stretch>
            <a:fillRect/>
          </a:stretch>
        </p:blipFill>
        <p:spPr>
          <a:xfrm>
            <a:off x="2902325" y="0"/>
            <a:ext cx="5874677" cy="4838699"/>
          </a:xfrm>
          <a:prstGeom prst="rect">
            <a:avLst/>
          </a:prstGeom>
          <a:noFill/>
          <a:ln>
            <a:noFill/>
          </a:ln>
        </p:spPr>
      </p:pic>
      <p:sp>
        <p:nvSpPr>
          <p:cNvPr id="982" name="Google Shape;982;p134"/>
          <p:cNvSpPr txBox="1"/>
          <p:nvPr/>
        </p:nvSpPr>
        <p:spPr>
          <a:xfrm>
            <a:off x="328775" y="2429700"/>
            <a:ext cx="24477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Albert Sans Black"/>
                <a:ea typeface="Albert Sans Black"/>
                <a:cs typeface="Albert Sans Black"/>
                <a:sym typeface="Albert Sans Black"/>
              </a:rPr>
              <a:t>Account Creation</a:t>
            </a:r>
            <a:endParaRPr sz="2100">
              <a:latin typeface="Albert Sans Black"/>
              <a:ea typeface="Albert Sans Black"/>
              <a:cs typeface="Albert Sans Black"/>
              <a:sym typeface="Albert Sans Black"/>
            </a:endParaRPr>
          </a:p>
        </p:txBody>
      </p:sp>
      <p:sp>
        <p:nvSpPr>
          <p:cNvPr id="983" name="Google Shape;983;p134"/>
          <p:cNvSpPr/>
          <p:nvPr/>
        </p:nvSpPr>
        <p:spPr>
          <a:xfrm>
            <a:off x="4615813" y="4715550"/>
            <a:ext cx="2447700" cy="23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FFFF"/>
                </a:solidFill>
                <a:latin typeface="Albert Sans"/>
                <a:ea typeface="Albert Sans"/>
                <a:cs typeface="Albert Sans"/>
                <a:sym typeface="Albert Sans"/>
              </a:rPr>
              <a:t>These are all “click” actions</a:t>
            </a:r>
            <a:endParaRPr sz="1300">
              <a:solidFill>
                <a:srgbClr val="FFFFFF"/>
              </a:solidFill>
              <a:latin typeface="Albert Sans"/>
              <a:ea typeface="Albert Sans"/>
              <a:cs typeface="Albert Sans"/>
              <a:sym typeface="Albert San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135"/>
          <p:cNvSpPr/>
          <p:nvPr/>
        </p:nvSpPr>
        <p:spPr>
          <a:xfrm>
            <a:off x="198375" y="1779225"/>
            <a:ext cx="4373700" cy="3192300"/>
          </a:xfrm>
          <a:prstGeom prst="roundRect">
            <a:avLst>
              <a:gd fmla="val 7365"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cxnSp>
        <p:nvCxnSpPr>
          <p:cNvPr id="989" name="Google Shape;989;p13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990" name="Google Shape;990;p135"/>
          <p:cNvSpPr/>
          <p:nvPr/>
        </p:nvSpPr>
        <p:spPr>
          <a:xfrm>
            <a:off x="4832175" y="1779225"/>
            <a:ext cx="4139100" cy="31923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991" name="Google Shape;991;p135"/>
          <p:cNvSpPr txBox="1"/>
          <p:nvPr/>
        </p:nvSpPr>
        <p:spPr>
          <a:xfrm>
            <a:off x="1778450" y="1009725"/>
            <a:ext cx="17703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dk2"/>
                </a:solidFill>
                <a:latin typeface="Albert Sans Black"/>
                <a:ea typeface="Albert Sans Black"/>
                <a:cs typeface="Albert Sans Black"/>
                <a:sym typeface="Albert Sans Black"/>
              </a:rPr>
              <a:t>PROS</a:t>
            </a:r>
            <a:endParaRPr sz="3800">
              <a:solidFill>
                <a:schemeClr val="dk2"/>
              </a:solidFill>
              <a:latin typeface="Albert Sans Black"/>
              <a:ea typeface="Albert Sans Black"/>
              <a:cs typeface="Albert Sans Black"/>
              <a:sym typeface="Albert Sans Black"/>
            </a:endParaRPr>
          </a:p>
        </p:txBody>
      </p:sp>
      <p:sp>
        <p:nvSpPr>
          <p:cNvPr id="992" name="Google Shape;992;p135"/>
          <p:cNvSpPr txBox="1"/>
          <p:nvPr/>
        </p:nvSpPr>
        <p:spPr>
          <a:xfrm>
            <a:off x="5675300" y="1009725"/>
            <a:ext cx="19251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CONS</a:t>
            </a:r>
            <a:endParaRPr sz="3800">
              <a:solidFill>
                <a:schemeClr val="accent1"/>
              </a:solidFill>
              <a:latin typeface="Albert Sans Black"/>
              <a:ea typeface="Albert Sans Black"/>
              <a:cs typeface="Albert Sans Black"/>
              <a:sym typeface="Albert Sans Black"/>
            </a:endParaRPr>
          </a:p>
        </p:txBody>
      </p:sp>
      <p:sp>
        <p:nvSpPr>
          <p:cNvPr id="993" name="Google Shape;993;p135"/>
          <p:cNvSpPr txBox="1"/>
          <p:nvPr/>
        </p:nvSpPr>
        <p:spPr>
          <a:xfrm>
            <a:off x="1407225" y="134725"/>
            <a:ext cx="72627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200">
                <a:latin typeface="Albert Sans ExtraLight"/>
                <a:ea typeface="Albert Sans ExtraLight"/>
                <a:cs typeface="Albert Sans ExtraLight"/>
                <a:sym typeface="Albert Sans ExtraLight"/>
              </a:rPr>
              <a:t>FULL LIST OF </a:t>
            </a:r>
            <a:r>
              <a:rPr lang="en" sz="3200">
                <a:latin typeface="Albert Sans ExtraLight"/>
                <a:ea typeface="Albert Sans ExtraLight"/>
                <a:cs typeface="Albert Sans ExtraLight"/>
                <a:sym typeface="Albert Sans ExtraLight"/>
              </a:rPr>
              <a:t>MOBILE APP PRO/CONS </a:t>
            </a:r>
            <a:endParaRPr sz="3200">
              <a:latin typeface="Albert Sans ExtraLight"/>
              <a:ea typeface="Albert Sans ExtraLight"/>
              <a:cs typeface="Albert Sans ExtraLight"/>
              <a:sym typeface="Albert Sans ExtraLight"/>
            </a:endParaRPr>
          </a:p>
        </p:txBody>
      </p:sp>
      <p:sp>
        <p:nvSpPr>
          <p:cNvPr id="994" name="Google Shape;994;p135"/>
          <p:cNvSpPr txBox="1"/>
          <p:nvPr/>
        </p:nvSpPr>
        <p:spPr>
          <a:xfrm>
            <a:off x="198375" y="1931225"/>
            <a:ext cx="4257900" cy="298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Albert Sans"/>
              <a:buChar char="-"/>
            </a:pPr>
            <a:r>
              <a:rPr b="1" lang="en">
                <a:latin typeface="Albert Sans"/>
                <a:ea typeface="Albert Sans"/>
                <a:cs typeface="Albert Sans"/>
                <a:sym typeface="Albert Sans"/>
              </a:rPr>
              <a:t>Easy to integrate photo libraries</a:t>
            </a:r>
            <a:r>
              <a:rPr lang="en">
                <a:latin typeface="Albert Sans"/>
                <a:ea typeface="Albert Sans"/>
                <a:cs typeface="Albert Sans"/>
                <a:sym typeface="Albert Sans"/>
              </a:rPr>
              <a:t> as most people use phone to store photos. Most phones have </a:t>
            </a:r>
            <a:r>
              <a:rPr b="1" lang="en">
                <a:latin typeface="Albert Sans"/>
                <a:ea typeface="Albert Sans"/>
                <a:cs typeface="Albert Sans"/>
                <a:sym typeface="Albert Sans"/>
              </a:rPr>
              <a:t>a lot of storage</a:t>
            </a:r>
            <a:r>
              <a:rPr lang="en">
                <a:latin typeface="Albert Sans"/>
                <a:ea typeface="Albert Sans"/>
                <a:cs typeface="Albert Sans"/>
                <a:sym typeface="Albert Sans"/>
              </a:rPr>
              <a:t> for photos</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lang="en">
                <a:latin typeface="Albert Sans"/>
                <a:ea typeface="Albert Sans"/>
                <a:cs typeface="Albert Sans"/>
                <a:sym typeface="Albert Sans"/>
              </a:rPr>
              <a:t>Phone is </a:t>
            </a:r>
            <a:r>
              <a:rPr b="1" lang="en">
                <a:latin typeface="Albert Sans"/>
                <a:ea typeface="Albert Sans"/>
                <a:cs typeface="Albert Sans"/>
                <a:sym typeface="Albert Sans"/>
              </a:rPr>
              <a:t>primary music listening device</a:t>
            </a:r>
            <a:r>
              <a:rPr lang="en">
                <a:latin typeface="Albert Sans"/>
                <a:ea typeface="Albert Sans"/>
                <a:cs typeface="Albert Sans"/>
                <a:sym typeface="Albert Sans"/>
              </a:rPr>
              <a:t> for most people</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lang="en">
                <a:latin typeface="Albert Sans"/>
                <a:ea typeface="Albert Sans"/>
                <a:cs typeface="Albert Sans"/>
                <a:sym typeface="Albert Sans"/>
              </a:rPr>
              <a:t>Frequent use of phone can allow for </a:t>
            </a:r>
            <a:r>
              <a:rPr b="1" lang="en">
                <a:latin typeface="Albert Sans"/>
                <a:ea typeface="Albert Sans"/>
                <a:cs typeface="Albert Sans"/>
                <a:sym typeface="Albert Sans"/>
              </a:rPr>
              <a:t>consistent habit building</a:t>
            </a:r>
            <a:endParaRPr b="1">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lang="en">
                <a:latin typeface="Albert Sans"/>
                <a:ea typeface="Albert Sans"/>
                <a:cs typeface="Albert Sans"/>
                <a:sym typeface="Albert Sans"/>
              </a:rPr>
              <a:t>Versatile device </a:t>
            </a:r>
            <a:r>
              <a:rPr lang="en">
                <a:latin typeface="Albert Sans"/>
                <a:ea typeface="Albert Sans"/>
                <a:cs typeface="Albert Sans"/>
                <a:sym typeface="Albert Sans"/>
              </a:rPr>
              <a:t>functions</a:t>
            </a:r>
            <a:r>
              <a:rPr lang="en">
                <a:latin typeface="Albert Sans"/>
                <a:ea typeface="Albert Sans"/>
                <a:cs typeface="Albert Sans"/>
                <a:sym typeface="Albert Sans"/>
              </a:rPr>
              <a:t> such as </a:t>
            </a:r>
            <a:r>
              <a:rPr b="1" lang="en">
                <a:latin typeface="Albert Sans"/>
                <a:ea typeface="Albert Sans"/>
                <a:cs typeface="Albert Sans"/>
                <a:sym typeface="Albert Sans"/>
              </a:rPr>
              <a:t>camera</a:t>
            </a:r>
            <a:r>
              <a:rPr lang="en">
                <a:latin typeface="Albert Sans"/>
                <a:ea typeface="Albert Sans"/>
                <a:cs typeface="Albert Sans"/>
                <a:sym typeface="Albert Sans"/>
              </a:rPr>
              <a:t> and </a:t>
            </a:r>
            <a:r>
              <a:rPr b="1" lang="en">
                <a:latin typeface="Albert Sans"/>
                <a:ea typeface="Albert Sans"/>
                <a:cs typeface="Albert Sans"/>
                <a:sym typeface="Albert Sans"/>
              </a:rPr>
              <a:t>location</a:t>
            </a:r>
            <a:r>
              <a:rPr lang="en">
                <a:latin typeface="Albert Sans"/>
                <a:ea typeface="Albert Sans"/>
                <a:cs typeface="Albert Sans"/>
                <a:sym typeface="Albert Sans"/>
              </a:rPr>
              <a:t> to create more </a:t>
            </a:r>
            <a:r>
              <a:rPr lang="en">
                <a:latin typeface="Albert Sans"/>
                <a:ea typeface="Albert Sans"/>
                <a:cs typeface="Albert Sans"/>
                <a:sym typeface="Albert Sans"/>
              </a:rPr>
              <a:t>comprehensive</a:t>
            </a:r>
            <a:r>
              <a:rPr lang="en">
                <a:latin typeface="Albert Sans"/>
                <a:ea typeface="Albert Sans"/>
                <a:cs typeface="Albert Sans"/>
                <a:sym typeface="Albert Sans"/>
              </a:rPr>
              <a:t> UX</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lang="en">
                <a:latin typeface="Albert Sans"/>
                <a:ea typeface="Albert Sans"/>
                <a:cs typeface="Albert Sans"/>
                <a:sym typeface="Albert Sans"/>
              </a:rPr>
              <a:t>Easier keyboard input (than apple watch)</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Char char="-"/>
            </a:pPr>
            <a:r>
              <a:rPr lang="en">
                <a:latin typeface="Albert Sans"/>
                <a:ea typeface="Albert Sans"/>
                <a:cs typeface="Albert Sans"/>
                <a:sym typeface="Albert Sans"/>
              </a:rPr>
              <a:t>Better processing power (than apple watch)</a:t>
            </a:r>
            <a:endParaRPr>
              <a:latin typeface="Albert Sans"/>
              <a:ea typeface="Albert Sans"/>
              <a:cs typeface="Albert Sans"/>
              <a:sym typeface="Albert Sans"/>
            </a:endParaRPr>
          </a:p>
        </p:txBody>
      </p:sp>
      <p:sp>
        <p:nvSpPr>
          <p:cNvPr id="995" name="Google Shape;995;p135"/>
          <p:cNvSpPr txBox="1"/>
          <p:nvPr/>
        </p:nvSpPr>
        <p:spPr>
          <a:xfrm>
            <a:off x="4924125" y="1885150"/>
            <a:ext cx="4014000" cy="320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1"/>
              </a:buClr>
              <a:buSzPts val="1400"/>
              <a:buFont typeface="Albert Sans"/>
              <a:buChar char="-"/>
            </a:pPr>
            <a:r>
              <a:rPr b="1" lang="en">
                <a:solidFill>
                  <a:schemeClr val="lt1"/>
                </a:solidFill>
                <a:latin typeface="Albert Sans"/>
                <a:ea typeface="Albert Sans"/>
                <a:cs typeface="Albert Sans"/>
                <a:sym typeface="Albert Sans"/>
              </a:rPr>
              <a:t>Distracting </a:t>
            </a:r>
            <a:r>
              <a:rPr lang="en">
                <a:solidFill>
                  <a:schemeClr val="lt1"/>
                </a:solidFill>
                <a:latin typeface="Albert Sans"/>
                <a:ea typeface="Albert Sans"/>
                <a:cs typeface="Albert Sans"/>
                <a:sym typeface="Albert Sans"/>
              </a:rPr>
              <a:t>notifications</a:t>
            </a:r>
            <a:endParaRPr>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People may not want to </a:t>
            </a:r>
            <a:r>
              <a:rPr b="1" lang="en">
                <a:solidFill>
                  <a:schemeClr val="lt1"/>
                </a:solidFill>
                <a:latin typeface="Albert Sans"/>
                <a:ea typeface="Albert Sans"/>
                <a:cs typeface="Albert Sans"/>
                <a:sym typeface="Albert Sans"/>
              </a:rPr>
              <a:t>type long descriptions </a:t>
            </a:r>
            <a:r>
              <a:rPr lang="en">
                <a:solidFill>
                  <a:schemeClr val="lt1"/>
                </a:solidFill>
                <a:latin typeface="Albert Sans"/>
                <a:ea typeface="Albert Sans"/>
                <a:cs typeface="Albert Sans"/>
                <a:sym typeface="Albert Sans"/>
              </a:rPr>
              <a:t>on their phone</a:t>
            </a:r>
            <a:endParaRPr>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Larger screen than watch means </a:t>
            </a:r>
            <a:r>
              <a:rPr b="1" lang="en">
                <a:solidFill>
                  <a:schemeClr val="lt1"/>
                </a:solidFill>
                <a:latin typeface="Albert Sans"/>
                <a:ea typeface="Albert Sans"/>
                <a:cs typeface="Albert Sans"/>
                <a:sym typeface="Albert Sans"/>
              </a:rPr>
              <a:t>more design decisions </a:t>
            </a:r>
            <a:endParaRPr b="1">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Must </a:t>
            </a:r>
            <a:r>
              <a:rPr b="1" lang="en">
                <a:solidFill>
                  <a:schemeClr val="lt1"/>
                </a:solidFill>
                <a:latin typeface="Albert Sans"/>
                <a:ea typeface="Albert Sans"/>
                <a:cs typeface="Albert Sans"/>
                <a:sym typeface="Albert Sans"/>
              </a:rPr>
              <a:t>compete for user’s attention</a:t>
            </a:r>
            <a:r>
              <a:rPr lang="en">
                <a:solidFill>
                  <a:schemeClr val="lt1"/>
                </a:solidFill>
                <a:latin typeface="Albert Sans"/>
                <a:ea typeface="Albert Sans"/>
                <a:cs typeface="Albert Sans"/>
                <a:sym typeface="Albert Sans"/>
              </a:rPr>
              <a:t> with many other existing mobile apps</a:t>
            </a:r>
            <a:endParaRPr>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Less portable (than apple watch)</a:t>
            </a:r>
            <a:endParaRPr>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Concerns about </a:t>
            </a:r>
            <a:r>
              <a:rPr b="1" lang="en">
                <a:solidFill>
                  <a:schemeClr val="lt1"/>
                </a:solidFill>
                <a:latin typeface="Albert Sans"/>
                <a:ea typeface="Albert Sans"/>
                <a:cs typeface="Albert Sans"/>
                <a:sym typeface="Albert Sans"/>
              </a:rPr>
              <a:t>addiction</a:t>
            </a:r>
            <a:r>
              <a:rPr lang="en">
                <a:solidFill>
                  <a:schemeClr val="lt1"/>
                </a:solidFill>
                <a:latin typeface="Albert Sans"/>
                <a:ea typeface="Albert Sans"/>
                <a:cs typeface="Albert Sans"/>
                <a:sym typeface="Albert Sans"/>
              </a:rPr>
              <a:t> is causing some to greatly decrease phone usage</a:t>
            </a:r>
            <a:endParaRPr>
              <a:solidFill>
                <a:schemeClr val="lt1"/>
              </a:solidFill>
              <a:latin typeface="Albert Sans"/>
              <a:ea typeface="Albert Sans"/>
              <a:cs typeface="Albert Sans"/>
              <a:sym typeface="Albert Sans"/>
            </a:endParaRPr>
          </a:p>
          <a:p>
            <a:pPr indent="-317500" lvl="0" marL="457200" rtl="0" algn="l">
              <a:spcBef>
                <a:spcPts val="0"/>
              </a:spcBef>
              <a:spcAft>
                <a:spcPts val="0"/>
              </a:spcAft>
              <a:buClr>
                <a:schemeClr val="lt1"/>
              </a:buClr>
              <a:buSzPts val="1400"/>
              <a:buFont typeface="Albert Sans"/>
              <a:buChar char="-"/>
            </a:pPr>
            <a:r>
              <a:rPr lang="en">
                <a:solidFill>
                  <a:schemeClr val="lt1"/>
                </a:solidFill>
                <a:latin typeface="Albert Sans"/>
                <a:ea typeface="Albert Sans"/>
                <a:cs typeface="Albert Sans"/>
                <a:sym typeface="Albert Sans"/>
              </a:rPr>
              <a:t>Photos are sensitive data in nature and </a:t>
            </a:r>
            <a:r>
              <a:rPr b="1" lang="en">
                <a:solidFill>
                  <a:schemeClr val="lt1"/>
                </a:solidFill>
                <a:latin typeface="Albert Sans"/>
                <a:ea typeface="Albert Sans"/>
                <a:cs typeface="Albert Sans"/>
                <a:sym typeface="Albert Sans"/>
              </a:rPr>
              <a:t>privacy and security concerns</a:t>
            </a:r>
            <a:r>
              <a:rPr lang="en">
                <a:solidFill>
                  <a:schemeClr val="lt1"/>
                </a:solidFill>
                <a:latin typeface="Albert Sans"/>
                <a:ea typeface="Albert Sans"/>
                <a:cs typeface="Albert Sans"/>
                <a:sym typeface="Albert Sans"/>
              </a:rPr>
              <a:t> become a paramount focus in the face of malware</a:t>
            </a:r>
            <a:endParaRPr>
              <a:solidFill>
                <a:schemeClr val="lt1"/>
              </a:solidFill>
              <a:latin typeface="Albert Sans"/>
              <a:ea typeface="Albert Sans"/>
              <a:cs typeface="Albert Sans"/>
              <a:sym typeface="Albert San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cxnSp>
        <p:nvCxnSpPr>
          <p:cNvPr id="1000" name="Google Shape;1000;p13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1001" name="Google Shape;1001;p136"/>
          <p:cNvSpPr txBox="1"/>
          <p:nvPr/>
        </p:nvSpPr>
        <p:spPr>
          <a:xfrm>
            <a:off x="1192525" y="0"/>
            <a:ext cx="76752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200">
                <a:latin typeface="Albert Sans ExtraLight"/>
                <a:ea typeface="Albert Sans ExtraLight"/>
                <a:cs typeface="Albert Sans ExtraLight"/>
                <a:sym typeface="Albert Sans ExtraLight"/>
              </a:rPr>
              <a:t>FULL LIST OF APPLE WATCH PRO/CONS </a:t>
            </a:r>
            <a:endParaRPr sz="3200">
              <a:latin typeface="Albert Sans ExtraLight"/>
              <a:ea typeface="Albert Sans ExtraLight"/>
              <a:cs typeface="Albert Sans ExtraLight"/>
              <a:sym typeface="Albert Sans ExtraLight"/>
            </a:endParaRPr>
          </a:p>
        </p:txBody>
      </p:sp>
      <p:sp>
        <p:nvSpPr>
          <p:cNvPr id="1002" name="Google Shape;1002;p136"/>
          <p:cNvSpPr/>
          <p:nvPr/>
        </p:nvSpPr>
        <p:spPr>
          <a:xfrm>
            <a:off x="266700" y="1779225"/>
            <a:ext cx="4071000" cy="3192300"/>
          </a:xfrm>
          <a:prstGeom prst="roundRect">
            <a:avLst>
              <a:gd fmla="val 7365"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1003" name="Google Shape;1003;p136"/>
          <p:cNvSpPr/>
          <p:nvPr/>
        </p:nvSpPr>
        <p:spPr>
          <a:xfrm>
            <a:off x="4832175" y="1779225"/>
            <a:ext cx="4035600" cy="3192300"/>
          </a:xfrm>
          <a:prstGeom prst="roundRect">
            <a:avLst>
              <a:gd fmla="val 7365"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1004" name="Google Shape;1004;p136"/>
          <p:cNvSpPr txBox="1"/>
          <p:nvPr/>
        </p:nvSpPr>
        <p:spPr>
          <a:xfrm>
            <a:off x="1778450" y="1009725"/>
            <a:ext cx="2656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dk2"/>
                </a:solidFill>
                <a:latin typeface="Albert Sans Black"/>
                <a:ea typeface="Albert Sans Black"/>
                <a:cs typeface="Albert Sans Black"/>
                <a:sym typeface="Albert Sans Black"/>
              </a:rPr>
              <a:t>PROS </a:t>
            </a:r>
            <a:endParaRPr i="1">
              <a:solidFill>
                <a:schemeClr val="dk2"/>
              </a:solidFill>
              <a:latin typeface="Albert Sans"/>
              <a:ea typeface="Albert Sans"/>
              <a:cs typeface="Albert Sans"/>
              <a:sym typeface="Albert Sans"/>
            </a:endParaRPr>
          </a:p>
        </p:txBody>
      </p:sp>
      <p:sp>
        <p:nvSpPr>
          <p:cNvPr id="1005" name="Google Shape;1005;p136"/>
          <p:cNvSpPr txBox="1"/>
          <p:nvPr/>
        </p:nvSpPr>
        <p:spPr>
          <a:xfrm>
            <a:off x="5675300" y="1009725"/>
            <a:ext cx="2772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chemeClr val="accent1"/>
                </a:solidFill>
                <a:latin typeface="Albert Sans Black"/>
                <a:ea typeface="Albert Sans Black"/>
                <a:cs typeface="Albert Sans Black"/>
                <a:sym typeface="Albert Sans Black"/>
              </a:rPr>
              <a:t>CONS </a:t>
            </a:r>
            <a:endParaRPr i="1">
              <a:solidFill>
                <a:schemeClr val="accent1"/>
              </a:solidFill>
              <a:latin typeface="Albert Sans"/>
              <a:ea typeface="Albert Sans"/>
              <a:cs typeface="Albert Sans"/>
              <a:sym typeface="Albert Sans"/>
            </a:endParaRPr>
          </a:p>
        </p:txBody>
      </p:sp>
      <p:sp>
        <p:nvSpPr>
          <p:cNvPr id="1006" name="Google Shape;1006;p136"/>
          <p:cNvSpPr txBox="1"/>
          <p:nvPr/>
        </p:nvSpPr>
        <p:spPr>
          <a:xfrm>
            <a:off x="335450" y="1928475"/>
            <a:ext cx="3933300" cy="29862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Albert Sans"/>
              <a:buChar char="-"/>
            </a:pPr>
            <a:r>
              <a:rPr lang="en" sz="1300">
                <a:latin typeface="Albert Sans"/>
                <a:ea typeface="Albert Sans"/>
                <a:cs typeface="Albert Sans"/>
                <a:sym typeface="Albert Sans"/>
              </a:rPr>
              <a:t>Watch is almost </a:t>
            </a:r>
            <a:r>
              <a:rPr b="1" lang="en" sz="1300">
                <a:latin typeface="Albert Sans"/>
                <a:ea typeface="Albert Sans"/>
                <a:cs typeface="Albert Sans"/>
                <a:sym typeface="Albert Sans"/>
              </a:rPr>
              <a:t>always easily viewable </a:t>
            </a:r>
            <a:endParaRPr b="1"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Tracks health data</a:t>
            </a:r>
            <a:endParaRPr b="1"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Discreet usage</a:t>
            </a:r>
            <a:r>
              <a:rPr lang="en" sz="1300">
                <a:latin typeface="Albert Sans"/>
                <a:ea typeface="Albert Sans"/>
                <a:cs typeface="Albert Sans"/>
                <a:sym typeface="Albert Sans"/>
              </a:rPr>
              <a:t> (people can </a:t>
            </a:r>
            <a:r>
              <a:rPr lang="en" sz="1300">
                <a:latin typeface="Albert Sans"/>
                <a:ea typeface="Albert Sans"/>
                <a:cs typeface="Albert Sans"/>
                <a:sym typeface="Albert Sans"/>
              </a:rPr>
              <a:t>journal</a:t>
            </a:r>
            <a:r>
              <a:rPr lang="en" sz="1300">
                <a:latin typeface="Albert Sans"/>
                <a:ea typeface="Albert Sans"/>
                <a:cs typeface="Albert Sans"/>
                <a:sym typeface="Albert Sans"/>
              </a:rPr>
              <a:t> and reflect without being noticed if it is sensitive/personal information)</a:t>
            </a:r>
            <a:endParaRPr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Simplified UI</a:t>
            </a:r>
            <a:r>
              <a:rPr lang="en" sz="1300">
                <a:latin typeface="Albert Sans"/>
                <a:ea typeface="Albert Sans"/>
                <a:cs typeface="Albert Sans"/>
                <a:sym typeface="Albert Sans"/>
              </a:rPr>
              <a:t> - smaller screen size, only show important info</a:t>
            </a:r>
            <a:endParaRPr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lang="en" sz="1300">
                <a:latin typeface="Albert Sans"/>
                <a:ea typeface="Albert Sans"/>
                <a:cs typeface="Albert Sans"/>
                <a:sym typeface="Albert Sans"/>
              </a:rPr>
              <a:t>Constant </a:t>
            </a:r>
            <a:r>
              <a:rPr lang="en" sz="1300">
                <a:latin typeface="Albert Sans"/>
                <a:ea typeface="Albert Sans"/>
                <a:cs typeface="Albert Sans"/>
                <a:sym typeface="Albert Sans"/>
              </a:rPr>
              <a:t>accessibility</a:t>
            </a:r>
            <a:r>
              <a:rPr lang="en" sz="1300">
                <a:latin typeface="Albert Sans"/>
                <a:ea typeface="Albert Sans"/>
                <a:cs typeface="Albert Sans"/>
                <a:sym typeface="Albert Sans"/>
              </a:rPr>
              <a:t> allows you to </a:t>
            </a:r>
            <a:r>
              <a:rPr b="1" lang="en" sz="1300">
                <a:latin typeface="Albert Sans"/>
                <a:ea typeface="Albert Sans"/>
                <a:cs typeface="Albert Sans"/>
                <a:sym typeface="Albert Sans"/>
              </a:rPr>
              <a:t>easily jot down </a:t>
            </a:r>
            <a:r>
              <a:rPr b="1" lang="en" sz="1300">
                <a:latin typeface="Albert Sans"/>
                <a:ea typeface="Albert Sans"/>
                <a:cs typeface="Albert Sans"/>
                <a:sym typeface="Albert Sans"/>
              </a:rPr>
              <a:t>thoughts</a:t>
            </a:r>
            <a:r>
              <a:rPr b="1" lang="en" sz="1300">
                <a:latin typeface="Albert Sans"/>
                <a:ea typeface="Albert Sans"/>
                <a:cs typeface="Albert Sans"/>
                <a:sym typeface="Albert Sans"/>
              </a:rPr>
              <a:t>/ideas on the go</a:t>
            </a:r>
            <a:endParaRPr b="1"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Fitness integration </a:t>
            </a:r>
            <a:r>
              <a:rPr lang="en" sz="1300">
                <a:latin typeface="Albert Sans"/>
                <a:ea typeface="Albert Sans"/>
                <a:cs typeface="Albert Sans"/>
                <a:sym typeface="Albert Sans"/>
              </a:rPr>
              <a:t>- pair music with workout/health data (ex: hike in hawaii)</a:t>
            </a:r>
            <a:endParaRPr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b="1" lang="en" sz="1300">
                <a:latin typeface="Albert Sans"/>
                <a:ea typeface="Albert Sans"/>
                <a:cs typeface="Albert Sans"/>
                <a:sym typeface="Albert Sans"/>
              </a:rPr>
              <a:t>Enhanced music recommendations -</a:t>
            </a:r>
            <a:r>
              <a:rPr lang="en" sz="1300">
                <a:latin typeface="Albert Sans"/>
                <a:ea typeface="Albert Sans"/>
                <a:cs typeface="Albert Sans"/>
                <a:sym typeface="Albert Sans"/>
              </a:rPr>
              <a:t> recommend songs based on current location and environment noise detection </a:t>
            </a:r>
            <a:endParaRPr sz="1300">
              <a:latin typeface="Albert Sans"/>
              <a:ea typeface="Albert Sans"/>
              <a:cs typeface="Albert Sans"/>
              <a:sym typeface="Albert Sans"/>
            </a:endParaRPr>
          </a:p>
        </p:txBody>
      </p:sp>
      <p:sp>
        <p:nvSpPr>
          <p:cNvPr id="1007" name="Google Shape;1007;p136"/>
          <p:cNvSpPr txBox="1"/>
          <p:nvPr/>
        </p:nvSpPr>
        <p:spPr>
          <a:xfrm>
            <a:off x="4901030" y="1928475"/>
            <a:ext cx="3899400" cy="29862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lt1"/>
              </a:buClr>
              <a:buSzPts val="1300"/>
              <a:buFont typeface="Albert Sans"/>
              <a:buChar char="-"/>
            </a:pPr>
            <a:r>
              <a:rPr lang="en" sz="1300">
                <a:solidFill>
                  <a:schemeClr val="lt1"/>
                </a:solidFill>
                <a:latin typeface="Albert Sans"/>
                <a:ea typeface="Albert Sans"/>
                <a:cs typeface="Albert Sans"/>
                <a:sym typeface="Albert Sans"/>
              </a:rPr>
              <a:t>Small screen leads to </a:t>
            </a:r>
            <a:r>
              <a:rPr b="1" lang="en" sz="1300">
                <a:solidFill>
                  <a:schemeClr val="lt1"/>
                </a:solidFill>
                <a:latin typeface="Albert Sans"/>
                <a:ea typeface="Albert Sans"/>
                <a:cs typeface="Albert Sans"/>
                <a:sym typeface="Albert Sans"/>
              </a:rPr>
              <a:t>potential clutter</a:t>
            </a:r>
            <a:endParaRPr b="1"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Hard to type</a:t>
            </a:r>
            <a:r>
              <a:rPr lang="en" sz="1300">
                <a:solidFill>
                  <a:schemeClr val="lt1"/>
                </a:solidFill>
                <a:latin typeface="Albert Sans"/>
                <a:ea typeface="Albert Sans"/>
                <a:cs typeface="Albert Sans"/>
                <a:sym typeface="Albert Sans"/>
              </a:rPr>
              <a:t> and voice dictation not always accurate</a:t>
            </a:r>
            <a:endParaRPr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Don’t always have access to photos</a:t>
            </a:r>
            <a:endParaRPr b="1"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Not as many people own apple watches</a:t>
            </a:r>
            <a:r>
              <a:rPr lang="en" sz="1300">
                <a:solidFill>
                  <a:schemeClr val="lt1"/>
                </a:solidFill>
                <a:latin typeface="Albert Sans"/>
                <a:ea typeface="Albert Sans"/>
                <a:cs typeface="Albert Sans"/>
                <a:sym typeface="Albert Sans"/>
              </a:rPr>
              <a:t> compared to phone’s, tablets, and other mediums</a:t>
            </a:r>
            <a:endParaRPr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Limited storage</a:t>
            </a:r>
            <a:r>
              <a:rPr lang="en" sz="1300">
                <a:solidFill>
                  <a:schemeClr val="lt1"/>
                </a:solidFill>
                <a:latin typeface="Albert Sans"/>
                <a:ea typeface="Albert Sans"/>
                <a:cs typeface="Albert Sans"/>
                <a:sym typeface="Albert Sans"/>
              </a:rPr>
              <a:t> for photos and songs</a:t>
            </a:r>
            <a:endParaRPr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Music playing functionality is limited</a:t>
            </a:r>
            <a:endParaRPr b="1"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Limited browsing capabilities - </a:t>
            </a:r>
            <a:r>
              <a:rPr lang="en" sz="1300">
                <a:solidFill>
                  <a:schemeClr val="lt1"/>
                </a:solidFill>
                <a:latin typeface="Albert Sans"/>
                <a:ea typeface="Albert Sans"/>
                <a:cs typeface="Albert Sans"/>
                <a:sym typeface="Albert Sans"/>
              </a:rPr>
              <a:t>small square screen size cannot fully represent some photos. </a:t>
            </a:r>
            <a:endParaRPr sz="1300">
              <a:solidFill>
                <a:schemeClr val="lt1"/>
              </a:solidFill>
              <a:latin typeface="Albert Sans"/>
              <a:ea typeface="Albert Sans"/>
              <a:cs typeface="Albert Sans"/>
              <a:sym typeface="Albert Sans"/>
            </a:endParaRPr>
          </a:p>
          <a:p>
            <a:pPr indent="-311150" lvl="0" marL="457200" rtl="0" algn="l">
              <a:spcBef>
                <a:spcPts val="0"/>
              </a:spcBef>
              <a:spcAft>
                <a:spcPts val="0"/>
              </a:spcAft>
              <a:buClr>
                <a:schemeClr val="lt1"/>
              </a:buClr>
              <a:buSzPts val="1300"/>
              <a:buFont typeface="Albert Sans"/>
              <a:buChar char="-"/>
            </a:pPr>
            <a:r>
              <a:rPr b="1" lang="en" sz="1300">
                <a:solidFill>
                  <a:schemeClr val="lt1"/>
                </a:solidFill>
                <a:latin typeface="Albert Sans"/>
                <a:ea typeface="Albert Sans"/>
                <a:cs typeface="Albert Sans"/>
                <a:sym typeface="Albert Sans"/>
              </a:rPr>
              <a:t>Difficult to edit photos before sharing </a:t>
            </a:r>
            <a:r>
              <a:rPr lang="en" sz="1300">
                <a:solidFill>
                  <a:schemeClr val="lt1"/>
                </a:solidFill>
                <a:latin typeface="Albert Sans"/>
                <a:ea typeface="Albert Sans"/>
                <a:cs typeface="Albert Sans"/>
                <a:sym typeface="Albert Sans"/>
              </a:rPr>
              <a:t>(crop, brightness, filters). </a:t>
            </a:r>
            <a:endParaRPr sz="1300">
              <a:solidFill>
                <a:schemeClr val="lt1"/>
              </a:solidFill>
              <a:latin typeface="Albert Sans"/>
              <a:ea typeface="Albert Sans"/>
              <a:cs typeface="Albert Sans"/>
              <a:sym typeface="Albert Sans"/>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137"/>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for Usability Test </a:t>
            </a:r>
            <a:r>
              <a:rPr lang="en"/>
              <a:t>Participants</a:t>
            </a:r>
            <a:r>
              <a:rPr lang="en"/>
              <a:t> </a:t>
            </a:r>
            <a:endParaRPr/>
          </a:p>
        </p:txBody>
      </p:sp>
      <p:sp>
        <p:nvSpPr>
          <p:cNvPr id="1013" name="Google Shape;1013;p137"/>
          <p:cNvSpPr txBox="1"/>
          <p:nvPr/>
        </p:nvSpPr>
        <p:spPr>
          <a:xfrm>
            <a:off x="785825" y="1107275"/>
            <a:ext cx="7643100" cy="346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lbert Sans"/>
                <a:ea typeface="Albert Sans"/>
                <a:cs typeface="Albert Sans"/>
                <a:sym typeface="Albert Sans"/>
              </a:rPr>
              <a:t>Please say out loud your thought process so we can follow along with how you are making decisions. We are absolutely not testing YOU, we are testing the process! So don’t worry about clicking anything “wrong” because there is not wrong answer. </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Also feel free to share any suggestions or concerns with us!</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We’ll give you some tasks to perform. </a:t>
            </a:r>
            <a:r>
              <a:rPr lang="en">
                <a:latin typeface="Albert Sans"/>
                <a:ea typeface="Albert Sans"/>
                <a:cs typeface="Albert Sans"/>
                <a:sym typeface="Albert Sans"/>
              </a:rPr>
              <a:t>We won’t guide you in any way but feel free to click around to test your assumptions! </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AutoNum type="arabicPeriod"/>
            </a:pPr>
            <a:r>
              <a:rPr lang="en">
                <a:latin typeface="Albert Sans"/>
                <a:ea typeface="Albert Sans"/>
                <a:cs typeface="Albert Sans"/>
                <a:sym typeface="Albert Sans"/>
              </a:rPr>
              <a:t>Create a new photo / song pair</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AutoNum type="arabicPeriod"/>
            </a:pPr>
            <a:r>
              <a:rPr lang="en">
                <a:latin typeface="Albert Sans"/>
                <a:ea typeface="Albert Sans"/>
                <a:cs typeface="Albert Sans"/>
                <a:sym typeface="Albert Sans"/>
              </a:rPr>
              <a:t>Share a photo/song pairing with Grace</a:t>
            </a:r>
            <a:endParaRPr>
              <a:latin typeface="Albert Sans"/>
              <a:ea typeface="Albert Sans"/>
              <a:cs typeface="Albert Sans"/>
              <a:sym typeface="Albert Sans"/>
            </a:endParaRPr>
          </a:p>
          <a:p>
            <a:pPr indent="-317500" lvl="0" marL="457200" rtl="0" algn="l">
              <a:spcBef>
                <a:spcPts val="0"/>
              </a:spcBef>
              <a:spcAft>
                <a:spcPts val="0"/>
              </a:spcAft>
              <a:buSzPts val="1400"/>
              <a:buFont typeface="Albert Sans"/>
              <a:buAutoNum type="arabicPeriod"/>
            </a:pPr>
            <a:r>
              <a:rPr lang="en">
                <a:latin typeface="Albert Sans"/>
                <a:ea typeface="Albert Sans"/>
                <a:cs typeface="Albert Sans"/>
                <a:sym typeface="Albert Sans"/>
              </a:rPr>
              <a:t>Curate your feed so that you see more of John</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AFTER: </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Was anything particularly confusing and why?</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Do you have a favorite feature?</a:t>
            </a:r>
            <a:endParaRPr>
              <a:latin typeface="Albert Sans"/>
              <a:ea typeface="Albert Sans"/>
              <a:cs typeface="Albert Sans"/>
              <a:sym typeface="Albert Sans"/>
            </a:endParaRPr>
          </a:p>
          <a:p>
            <a:pPr indent="0" lvl="0" marL="0" rtl="0" algn="l">
              <a:spcBef>
                <a:spcPts val="0"/>
              </a:spcBef>
              <a:spcAft>
                <a:spcPts val="0"/>
              </a:spcAft>
              <a:buNone/>
            </a:pPr>
            <a:r>
              <a:rPr lang="en">
                <a:latin typeface="Albert Sans"/>
                <a:ea typeface="Albert Sans"/>
                <a:cs typeface="Albert Sans"/>
                <a:sym typeface="Albert Sans"/>
              </a:rPr>
              <a:t>Would you use this regularly? Why or why not?</a:t>
            </a:r>
            <a:endParaRPr>
              <a:latin typeface="Albert Sans"/>
              <a:ea typeface="Albert Sans"/>
              <a:cs typeface="Albert Sans"/>
              <a:sym typeface="Albert Sans"/>
            </a:endParaRPr>
          </a:p>
          <a:p>
            <a:pPr indent="0" lvl="0" marL="0" rtl="0" algn="l">
              <a:spcBef>
                <a:spcPts val="0"/>
              </a:spcBef>
              <a:spcAft>
                <a:spcPts val="0"/>
              </a:spcAft>
              <a:buNone/>
            </a:pPr>
            <a:r>
              <a:t/>
            </a:r>
            <a:endParaRPr>
              <a:latin typeface="Albert Sans"/>
              <a:ea typeface="Albert Sans"/>
              <a:cs typeface="Albert Sans"/>
              <a:sym typeface="Albert Sans"/>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13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Scale for Critical Incidents Log</a:t>
            </a:r>
            <a:endParaRPr/>
          </a:p>
        </p:txBody>
      </p:sp>
      <p:sp>
        <p:nvSpPr>
          <p:cNvPr id="1019" name="Google Shape;1019;p138"/>
          <p:cNvSpPr txBox="1"/>
          <p:nvPr/>
        </p:nvSpPr>
        <p:spPr>
          <a:xfrm>
            <a:off x="833450" y="1388500"/>
            <a:ext cx="6834300" cy="236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666666"/>
                </a:solidFill>
                <a:latin typeface="Albert Sans"/>
                <a:ea typeface="Albert Sans"/>
                <a:cs typeface="Albert Sans"/>
                <a:sym typeface="Albert Sans"/>
              </a:rPr>
              <a:t>0 - User progressed without hesitation</a:t>
            </a:r>
            <a:endParaRPr sz="1800">
              <a:solidFill>
                <a:srgbClr val="666666"/>
              </a:solidFill>
              <a:latin typeface="Albert Sans"/>
              <a:ea typeface="Albert Sans"/>
              <a:cs typeface="Albert Sans"/>
              <a:sym typeface="Albert Sans"/>
            </a:endParaRPr>
          </a:p>
          <a:p>
            <a:pPr indent="0" lvl="0" marL="0" rtl="0" algn="l">
              <a:spcBef>
                <a:spcPts val="1000"/>
              </a:spcBef>
              <a:spcAft>
                <a:spcPts val="0"/>
              </a:spcAft>
              <a:buNone/>
            </a:pPr>
            <a:r>
              <a:rPr lang="en" sz="1800">
                <a:latin typeface="Albert Sans"/>
                <a:ea typeface="Albert Sans"/>
                <a:cs typeface="Albert Sans"/>
                <a:sym typeface="Albert Sans"/>
              </a:rPr>
              <a:t>1 - User hesitated or had to think about the next step</a:t>
            </a:r>
            <a:endParaRPr sz="1800">
              <a:latin typeface="Albert Sans"/>
              <a:ea typeface="Albert Sans"/>
              <a:cs typeface="Albert Sans"/>
              <a:sym typeface="Albert Sans"/>
            </a:endParaRPr>
          </a:p>
          <a:p>
            <a:pPr indent="0" lvl="0" marL="0" rtl="0" algn="l">
              <a:spcBef>
                <a:spcPts val="1000"/>
              </a:spcBef>
              <a:spcAft>
                <a:spcPts val="0"/>
              </a:spcAft>
              <a:buNone/>
            </a:pPr>
            <a:r>
              <a:rPr lang="en" sz="1800">
                <a:latin typeface="Albert Sans Medium"/>
                <a:ea typeface="Albert Sans Medium"/>
                <a:cs typeface="Albert Sans Medium"/>
                <a:sym typeface="Albert Sans Medium"/>
              </a:rPr>
              <a:t>2 - User made an error when progressing to the next step</a:t>
            </a:r>
            <a:endParaRPr sz="1800">
              <a:latin typeface="Albert Sans Medium"/>
              <a:ea typeface="Albert Sans Medium"/>
              <a:cs typeface="Albert Sans Medium"/>
              <a:sym typeface="Albert Sans Medium"/>
            </a:endParaRPr>
          </a:p>
          <a:p>
            <a:pPr indent="0" lvl="0" marL="0" rtl="0" algn="l">
              <a:spcBef>
                <a:spcPts val="1000"/>
              </a:spcBef>
              <a:spcAft>
                <a:spcPts val="0"/>
              </a:spcAft>
              <a:buNone/>
            </a:pPr>
            <a:r>
              <a:rPr lang="en" sz="1800">
                <a:latin typeface="Albert Sans SemiBold"/>
                <a:ea typeface="Albert Sans SemiBold"/>
                <a:cs typeface="Albert Sans SemiBold"/>
                <a:sym typeface="Albert Sans SemiBold"/>
              </a:rPr>
              <a:t>3 - User had to ask for help to progress</a:t>
            </a:r>
            <a:endParaRPr sz="1800">
              <a:latin typeface="Albert Sans SemiBold"/>
              <a:ea typeface="Albert Sans SemiBold"/>
              <a:cs typeface="Albert Sans SemiBold"/>
              <a:sym typeface="Albert Sans SemiBold"/>
            </a:endParaRPr>
          </a:p>
          <a:p>
            <a:pPr indent="0" lvl="0" marL="0" rtl="0" algn="l">
              <a:spcBef>
                <a:spcPts val="1000"/>
              </a:spcBef>
              <a:spcAft>
                <a:spcPts val="1000"/>
              </a:spcAft>
              <a:buNone/>
            </a:pPr>
            <a:r>
              <a:rPr b="1" lang="en" sz="1800">
                <a:latin typeface="Albert Sans"/>
                <a:ea typeface="Albert Sans"/>
                <a:cs typeface="Albert Sans"/>
                <a:sym typeface="Albert Sans"/>
              </a:rPr>
              <a:t>4 - User was unable to progress</a:t>
            </a:r>
            <a:endParaRPr b="1" sz="1800">
              <a:latin typeface="Albert Sans"/>
              <a:ea typeface="Albert Sans"/>
              <a:cs typeface="Albert Sans"/>
              <a:sym typeface="Albert Sans"/>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13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Incidents Log - Monica C.</a:t>
            </a:r>
            <a:endParaRPr/>
          </a:p>
        </p:txBody>
      </p:sp>
      <p:graphicFrame>
        <p:nvGraphicFramePr>
          <p:cNvPr id="1025" name="Google Shape;1025;p139"/>
          <p:cNvGraphicFramePr/>
          <p:nvPr/>
        </p:nvGraphicFramePr>
        <p:xfrm>
          <a:off x="876300" y="1200150"/>
          <a:ext cx="3000000" cy="3000000"/>
        </p:xfrm>
        <a:graphic>
          <a:graphicData uri="http://schemas.openxmlformats.org/drawingml/2006/table">
            <a:tbl>
              <a:tblPr>
                <a:noFill/>
                <a:tableStyleId>{80FB1750-6493-4CFD-B82F-5D9C6B104CF5}</a:tableStyleId>
              </a:tblPr>
              <a:tblGrid>
                <a:gridCol w="5072050"/>
                <a:gridCol w="2166950"/>
              </a:tblGrid>
              <a:tr h="381000">
                <a:tc>
                  <a:txBody>
                    <a:bodyPr/>
                    <a:lstStyle/>
                    <a:p>
                      <a:pPr indent="0" lvl="0" marL="0" rtl="0" algn="l">
                        <a:spcBef>
                          <a:spcPts val="0"/>
                        </a:spcBef>
                        <a:spcAft>
                          <a:spcPts val="0"/>
                        </a:spcAft>
                        <a:buNone/>
                      </a:pPr>
                      <a:r>
                        <a:rPr lang="en">
                          <a:latin typeface="Alexandria"/>
                          <a:ea typeface="Alexandria"/>
                          <a:cs typeface="Alexandria"/>
                          <a:sym typeface="Alexandria"/>
                        </a:rPr>
                        <a:t>Incident</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Incident Log</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Used the “plus” button to create a photo-song pairing</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0</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Hesitated</a:t>
                      </a:r>
                      <a:r>
                        <a:rPr lang="en" sz="1200">
                          <a:latin typeface="Alexandria"/>
                          <a:ea typeface="Alexandria"/>
                          <a:cs typeface="Alexandria"/>
                          <a:sym typeface="Alexandria"/>
                        </a:rPr>
                        <a:t> before pressing compose to progress to the next screen</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1</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Opted to hit the search button to choose a song</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0</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Had to talk through the share screen to figure out how to share</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1</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Used the “message” button for the moderate task </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0</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Hit the “message” button for the complex task instead of the “profile” button</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2</a:t>
                      </a:r>
                      <a:endParaRPr sz="12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200">
                          <a:latin typeface="Alexandria"/>
                          <a:ea typeface="Alexandria"/>
                          <a:cs typeface="Alexandria"/>
                          <a:sym typeface="Alexandria"/>
                        </a:rPr>
                        <a:t>Unsure how to navigate backwards to get to the feed again</a:t>
                      </a:r>
                      <a:endParaRPr sz="12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200">
                          <a:latin typeface="Alexandria"/>
                          <a:ea typeface="Alexandria"/>
                          <a:cs typeface="Alexandria"/>
                          <a:sym typeface="Alexandria"/>
                        </a:rPr>
                        <a:t>3</a:t>
                      </a:r>
                      <a:endParaRPr sz="1200">
                        <a:latin typeface="Alexandria"/>
                        <a:ea typeface="Alexandria"/>
                        <a:cs typeface="Alexandria"/>
                        <a:sym typeface="Alexandria"/>
                      </a:endParaRPr>
                    </a:p>
                  </a:txBody>
                  <a:tcPr marT="91425" marB="91425" marR="91425" marL="91425"/>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140"/>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Incidents Log - Isabella J.</a:t>
            </a:r>
            <a:endParaRPr/>
          </a:p>
        </p:txBody>
      </p:sp>
      <p:graphicFrame>
        <p:nvGraphicFramePr>
          <p:cNvPr id="1031" name="Google Shape;1031;p140"/>
          <p:cNvGraphicFramePr/>
          <p:nvPr/>
        </p:nvGraphicFramePr>
        <p:xfrm>
          <a:off x="336500" y="1194925"/>
          <a:ext cx="3000000" cy="3000000"/>
        </p:xfrm>
        <a:graphic>
          <a:graphicData uri="http://schemas.openxmlformats.org/drawingml/2006/table">
            <a:tbl>
              <a:tblPr>
                <a:noFill/>
                <a:tableStyleId>{80FB1750-6493-4CFD-B82F-5D9C6B104CF5}</a:tableStyleId>
              </a:tblPr>
              <a:tblGrid>
                <a:gridCol w="5786675"/>
                <a:gridCol w="2660225"/>
              </a:tblGrid>
              <a:tr h="380075">
                <a:tc>
                  <a:txBody>
                    <a:bodyPr/>
                    <a:lstStyle/>
                    <a:p>
                      <a:pPr indent="0" lvl="0" marL="0" rtl="0" algn="l">
                        <a:spcBef>
                          <a:spcPts val="0"/>
                        </a:spcBef>
                        <a:spcAft>
                          <a:spcPts val="0"/>
                        </a:spcAft>
                        <a:buNone/>
                      </a:pPr>
                      <a:r>
                        <a:rPr lang="en" sz="1100">
                          <a:latin typeface="Alexandria"/>
                          <a:ea typeface="Alexandria"/>
                          <a:cs typeface="Alexandria"/>
                          <a:sym typeface="Alexandria"/>
                        </a:rPr>
                        <a:t>Incident</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Incident Log</a:t>
                      </a:r>
                      <a:endParaRPr sz="1100">
                        <a:latin typeface="Alexandria"/>
                        <a:ea typeface="Alexandria"/>
                        <a:cs typeface="Alexandria"/>
                        <a:sym typeface="Alexandria"/>
                      </a:endParaRPr>
                    </a:p>
                  </a:txBody>
                  <a:tcPr marT="91425" marB="91425" marR="91425" marL="91425"/>
                </a:tc>
              </a:tr>
              <a:tr h="486475">
                <a:tc>
                  <a:txBody>
                    <a:bodyPr/>
                    <a:lstStyle/>
                    <a:p>
                      <a:pPr indent="0" lvl="0" marL="0" rtl="0" algn="l">
                        <a:spcBef>
                          <a:spcPts val="0"/>
                        </a:spcBef>
                        <a:spcAft>
                          <a:spcPts val="0"/>
                        </a:spcAft>
                        <a:buNone/>
                      </a:pPr>
                      <a:r>
                        <a:rPr lang="en" sz="1100">
                          <a:latin typeface="Alexandria"/>
                          <a:ea typeface="Alexandria"/>
                          <a:cs typeface="Alexandria"/>
                          <a:sym typeface="Alexandria"/>
                        </a:rPr>
                        <a:t>Didn’t </a:t>
                      </a:r>
                      <a:r>
                        <a:rPr lang="en" sz="1100">
                          <a:latin typeface="Alexandria"/>
                          <a:ea typeface="Alexandria"/>
                          <a:cs typeface="Alexandria"/>
                          <a:sym typeface="Alexandria"/>
                        </a:rPr>
                        <a:t>understand</a:t>
                      </a:r>
                      <a:r>
                        <a:rPr lang="en" sz="1100">
                          <a:latin typeface="Alexandria"/>
                          <a:ea typeface="Alexandria"/>
                          <a:cs typeface="Alexandria"/>
                          <a:sym typeface="Alexandria"/>
                        </a:rPr>
                        <a:t> that the “N” icon mapped to the home page</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3</a:t>
                      </a:r>
                      <a:endParaRPr sz="1100">
                        <a:latin typeface="Alexandria"/>
                        <a:ea typeface="Alexandria"/>
                        <a:cs typeface="Alexandria"/>
                        <a:sym typeface="Alexandria"/>
                      </a:endParaRPr>
                    </a:p>
                  </a:txBody>
                  <a:tcPr marT="91425" marB="91425" marR="91425" marL="91425"/>
                </a:tc>
              </a:tr>
              <a:tr h="486475">
                <a:tc>
                  <a:txBody>
                    <a:bodyPr/>
                    <a:lstStyle/>
                    <a:p>
                      <a:pPr indent="0" lvl="0" marL="0" rtl="0" algn="l">
                        <a:spcBef>
                          <a:spcPts val="0"/>
                        </a:spcBef>
                        <a:spcAft>
                          <a:spcPts val="0"/>
                        </a:spcAft>
                        <a:buNone/>
                      </a:pPr>
                      <a:r>
                        <a:rPr lang="en" sz="1100">
                          <a:latin typeface="Alexandria"/>
                          <a:ea typeface="Alexandria"/>
                          <a:cs typeface="Alexandria"/>
                          <a:sym typeface="Alexandria"/>
                        </a:rPr>
                        <a:t>Incorrectly switched out of the “compose screen” during the task of </a:t>
                      </a:r>
                      <a:r>
                        <a:rPr lang="en" sz="1100">
                          <a:latin typeface="Alexandria"/>
                          <a:ea typeface="Alexandria"/>
                          <a:cs typeface="Alexandria"/>
                          <a:sym typeface="Alexandria"/>
                        </a:rPr>
                        <a:t>pairing</a:t>
                      </a:r>
                      <a:r>
                        <a:rPr lang="en" sz="1100">
                          <a:latin typeface="Alexandria"/>
                          <a:ea typeface="Alexandria"/>
                          <a:cs typeface="Alexandria"/>
                          <a:sym typeface="Alexandria"/>
                        </a:rPr>
                        <a:t> song to photo </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3</a:t>
                      </a:r>
                      <a:endParaRPr sz="1100">
                        <a:latin typeface="Alexandria"/>
                        <a:ea typeface="Alexandria"/>
                        <a:cs typeface="Alexandria"/>
                        <a:sym typeface="Alexandria"/>
                      </a:endParaRPr>
                    </a:p>
                  </a:txBody>
                  <a:tcPr marT="91425" marB="91425" marR="91425" marL="91425"/>
                </a:tc>
              </a:tr>
              <a:tr h="486475">
                <a:tc>
                  <a:txBody>
                    <a:bodyPr/>
                    <a:lstStyle/>
                    <a:p>
                      <a:pPr indent="0" lvl="0" marL="0" rtl="0" algn="l">
                        <a:spcBef>
                          <a:spcPts val="0"/>
                        </a:spcBef>
                        <a:spcAft>
                          <a:spcPts val="0"/>
                        </a:spcAft>
                        <a:buNone/>
                      </a:pPr>
                      <a:r>
                        <a:rPr lang="en" sz="1100">
                          <a:latin typeface="Alexandria"/>
                          <a:ea typeface="Alexandria"/>
                          <a:cs typeface="Alexandria"/>
                          <a:sym typeface="Alexandria"/>
                        </a:rPr>
                        <a:t>Initially</a:t>
                      </a:r>
                      <a:r>
                        <a:rPr lang="en" sz="1100">
                          <a:latin typeface="Alexandria"/>
                          <a:ea typeface="Alexandria"/>
                          <a:cs typeface="Alexandria"/>
                          <a:sym typeface="Alexandria"/>
                        </a:rPr>
                        <a:t> pressed the plus button to create a photo/song pairing</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0</a:t>
                      </a:r>
                      <a:endParaRPr sz="1100">
                        <a:latin typeface="Alexandria"/>
                        <a:ea typeface="Alexandria"/>
                        <a:cs typeface="Alexandria"/>
                        <a:sym typeface="Alexandria"/>
                      </a:endParaRPr>
                    </a:p>
                  </a:txBody>
                  <a:tcPr marT="91425" marB="91425" marR="91425" marL="91425"/>
                </a:tc>
              </a:tr>
              <a:tr h="486475">
                <a:tc>
                  <a:txBody>
                    <a:bodyPr/>
                    <a:lstStyle/>
                    <a:p>
                      <a:pPr indent="0" lvl="0" marL="0" rtl="0" algn="l">
                        <a:spcBef>
                          <a:spcPts val="0"/>
                        </a:spcBef>
                        <a:spcAft>
                          <a:spcPts val="0"/>
                        </a:spcAft>
                        <a:buNone/>
                      </a:pPr>
                      <a:r>
                        <a:rPr lang="en" sz="1100">
                          <a:latin typeface="Alexandria"/>
                          <a:ea typeface="Alexandria"/>
                          <a:cs typeface="Alexandria"/>
                          <a:sym typeface="Alexandria"/>
                        </a:rPr>
                        <a:t>Initially pressed the profile icon to complete task “see more of John”</a:t>
                      </a:r>
                      <a:endParaRPr sz="1100">
                        <a:latin typeface="Alexandria"/>
                        <a:ea typeface="Alexandria"/>
                        <a:cs typeface="Alexandria"/>
                        <a:sym typeface="Alexandria"/>
                      </a:endParaRPr>
                    </a:p>
                    <a:p>
                      <a:pPr indent="0" lvl="0" marL="0" rtl="0" algn="l">
                        <a:spcBef>
                          <a:spcPts val="0"/>
                        </a:spcBef>
                        <a:spcAft>
                          <a:spcPts val="0"/>
                        </a:spcAft>
                        <a:buNone/>
                      </a:pPr>
                      <a:r>
                        <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1</a:t>
                      </a:r>
                      <a:endParaRPr sz="1100">
                        <a:latin typeface="Alexandria"/>
                        <a:ea typeface="Alexandria"/>
                        <a:cs typeface="Alexandria"/>
                        <a:sym typeface="Alexandria"/>
                      </a:endParaRPr>
                    </a:p>
                  </a:txBody>
                  <a:tcPr marT="91425" marB="91425" marR="91425" marL="91425"/>
                </a:tc>
              </a:tr>
              <a:tr h="380075">
                <a:tc>
                  <a:txBody>
                    <a:bodyPr/>
                    <a:lstStyle/>
                    <a:p>
                      <a:pPr indent="0" lvl="0" marL="0" rtl="0" algn="l">
                        <a:spcBef>
                          <a:spcPts val="0"/>
                        </a:spcBef>
                        <a:spcAft>
                          <a:spcPts val="0"/>
                        </a:spcAft>
                        <a:buNone/>
                      </a:pPr>
                      <a:r>
                        <a:rPr lang="en" sz="1100">
                          <a:latin typeface="Alexandria"/>
                          <a:ea typeface="Alexandria"/>
                          <a:cs typeface="Alexandria"/>
                          <a:sym typeface="Alexandria"/>
                        </a:rPr>
                        <a:t>Scrolled</a:t>
                      </a:r>
                      <a:r>
                        <a:rPr lang="en" sz="1100">
                          <a:latin typeface="Alexandria"/>
                          <a:ea typeface="Alexandria"/>
                          <a:cs typeface="Alexandria"/>
                          <a:sym typeface="Alexandria"/>
                        </a:rPr>
                        <a:t> through the </a:t>
                      </a:r>
                      <a:r>
                        <a:rPr lang="en" sz="1100">
                          <a:latin typeface="Alexandria"/>
                          <a:ea typeface="Alexandria"/>
                          <a:cs typeface="Alexandria"/>
                          <a:sym typeface="Alexandria"/>
                        </a:rPr>
                        <a:t>horizontal</a:t>
                      </a:r>
                      <a:r>
                        <a:rPr lang="en" sz="1100">
                          <a:latin typeface="Alexandria"/>
                          <a:ea typeface="Alexandria"/>
                          <a:cs typeface="Alexandria"/>
                          <a:sym typeface="Alexandria"/>
                        </a:rPr>
                        <a:t> timelines in home page</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1</a:t>
                      </a:r>
                      <a:endParaRPr sz="1100">
                        <a:latin typeface="Alexandria"/>
                        <a:ea typeface="Alexandria"/>
                        <a:cs typeface="Alexandria"/>
                        <a:sym typeface="Alexandria"/>
                      </a:endParaRPr>
                    </a:p>
                  </a:txBody>
                  <a:tcPr marT="91425" marB="91425" marR="91425" marL="91425"/>
                </a:tc>
              </a:tr>
              <a:tr h="380075">
                <a:tc>
                  <a:txBody>
                    <a:bodyPr/>
                    <a:lstStyle/>
                    <a:p>
                      <a:pPr indent="0" lvl="0" marL="0" rtl="0" algn="l">
                        <a:spcBef>
                          <a:spcPts val="0"/>
                        </a:spcBef>
                        <a:spcAft>
                          <a:spcPts val="0"/>
                        </a:spcAft>
                        <a:buNone/>
                      </a:pPr>
                      <a:r>
                        <a:rPr lang="en" sz="1100">
                          <a:latin typeface="Alexandria"/>
                          <a:ea typeface="Alexandria"/>
                          <a:cs typeface="Alexandria"/>
                          <a:sym typeface="Alexandria"/>
                        </a:rPr>
                        <a:t>Confused by wording of task: “see more of John” </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3</a:t>
                      </a:r>
                      <a:endParaRPr sz="1100">
                        <a:latin typeface="Alexandria"/>
                        <a:ea typeface="Alexandria"/>
                        <a:cs typeface="Alexandria"/>
                        <a:sym typeface="Alexandria"/>
                      </a:endParaRPr>
                    </a:p>
                  </a:txBody>
                  <a:tcPr marT="91425" marB="91425" marR="91425" marL="91425"/>
                </a:tc>
              </a:tr>
              <a:tr h="380075">
                <a:tc>
                  <a:txBody>
                    <a:bodyPr/>
                    <a:lstStyle/>
                    <a:p>
                      <a:pPr indent="0" lvl="0" marL="0" rtl="0" algn="l">
                        <a:spcBef>
                          <a:spcPts val="0"/>
                        </a:spcBef>
                        <a:spcAft>
                          <a:spcPts val="0"/>
                        </a:spcAft>
                        <a:buNone/>
                      </a:pPr>
                      <a:r>
                        <a:rPr lang="en" sz="1100">
                          <a:latin typeface="Alexandria"/>
                          <a:ea typeface="Alexandria"/>
                          <a:cs typeface="Alexandria"/>
                          <a:sym typeface="Alexandria"/>
                        </a:rPr>
                        <a:t>Didn’t understand that the “posts” were photos with records sticking out of them (photo/song pairings) </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2</a:t>
                      </a:r>
                      <a:endParaRPr sz="1100">
                        <a:latin typeface="Alexandria"/>
                        <a:ea typeface="Alexandria"/>
                        <a:cs typeface="Alexandria"/>
                        <a:sym typeface="Alexandria"/>
                      </a:endParaRPr>
                    </a:p>
                  </a:txBody>
                  <a:tcPr marT="91425" marB="91425" marR="91425" marL="91425"/>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14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Incidents Log - Justin C.</a:t>
            </a:r>
            <a:endParaRPr/>
          </a:p>
        </p:txBody>
      </p:sp>
      <p:graphicFrame>
        <p:nvGraphicFramePr>
          <p:cNvPr id="1037" name="Google Shape;1037;p141"/>
          <p:cNvGraphicFramePr/>
          <p:nvPr/>
        </p:nvGraphicFramePr>
        <p:xfrm>
          <a:off x="270050" y="1217300"/>
          <a:ext cx="3000000" cy="3000000"/>
        </p:xfrm>
        <a:graphic>
          <a:graphicData uri="http://schemas.openxmlformats.org/drawingml/2006/table">
            <a:tbl>
              <a:tblPr>
                <a:noFill/>
                <a:tableStyleId>{80FB1750-6493-4CFD-B82F-5D9C6B104CF5}</a:tableStyleId>
              </a:tblPr>
              <a:tblGrid>
                <a:gridCol w="5614850"/>
                <a:gridCol w="3066150"/>
              </a:tblGrid>
              <a:tr h="381000">
                <a:tc>
                  <a:txBody>
                    <a:bodyPr/>
                    <a:lstStyle/>
                    <a:p>
                      <a:pPr indent="0" lvl="0" marL="0" rtl="0" algn="l">
                        <a:spcBef>
                          <a:spcPts val="0"/>
                        </a:spcBef>
                        <a:spcAft>
                          <a:spcPts val="0"/>
                        </a:spcAft>
                        <a:buNone/>
                      </a:pPr>
                      <a:r>
                        <a:rPr lang="en" sz="1100">
                          <a:latin typeface="Alexandria"/>
                          <a:ea typeface="Alexandria"/>
                          <a:cs typeface="Alexandria"/>
                          <a:sym typeface="Alexandria"/>
                        </a:rPr>
                        <a:t>Incident</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Incident Log</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Associated</a:t>
                      </a:r>
                      <a:r>
                        <a:rPr lang="en" sz="1100">
                          <a:latin typeface="Alexandria"/>
                          <a:ea typeface="Alexandria"/>
                          <a:cs typeface="Alexandria"/>
                          <a:sym typeface="Alexandria"/>
                        </a:rPr>
                        <a:t> creation with “plus” button</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0</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Identified that the vertical feed of pairings was scrollable, featured </a:t>
                      </a:r>
                      <a:r>
                        <a:rPr lang="en" sz="1100">
                          <a:latin typeface="Alexandria"/>
                          <a:ea typeface="Alexandria"/>
                          <a:cs typeface="Alexandria"/>
                          <a:sym typeface="Alexandria"/>
                        </a:rPr>
                        <a:t>pairings</a:t>
                      </a:r>
                      <a:r>
                        <a:rPr lang="en" sz="1100">
                          <a:latin typeface="Alexandria"/>
                          <a:ea typeface="Alexandria"/>
                          <a:cs typeface="Alexandria"/>
                          <a:sym typeface="Alexandria"/>
                        </a:rPr>
                        <a:t> from other users, and </a:t>
                      </a:r>
                      <a:r>
                        <a:rPr lang="en" sz="1100">
                          <a:latin typeface="Alexandria"/>
                          <a:ea typeface="Alexandria"/>
                          <a:cs typeface="Alexandria"/>
                          <a:sym typeface="Alexandria"/>
                        </a:rPr>
                        <a:t>recognized</a:t>
                      </a:r>
                      <a:r>
                        <a:rPr lang="en" sz="1100">
                          <a:latin typeface="Alexandria"/>
                          <a:ea typeface="Alexandria"/>
                          <a:cs typeface="Alexandria"/>
                          <a:sym typeface="Alexandria"/>
                        </a:rPr>
                        <a:t> his post at the top of feed</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0</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Associated “chat” button with sharing a photo/song pairing</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1</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Correclty pressed the “pairings library” button in DM screen in order to access user’s photo/song pairings</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1</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Had to think a bit to adjust settings for John</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2</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Generally about what the “staffs” were for in the home page</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3</a:t>
                      </a:r>
                      <a:endParaRPr sz="1100">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sz="1100">
                          <a:latin typeface="Alexandria"/>
                          <a:ea typeface="Alexandria"/>
                          <a:cs typeface="Alexandria"/>
                          <a:sym typeface="Alexandria"/>
                        </a:rPr>
                        <a:t>Confused which screen the  “profile” icon mapped to</a:t>
                      </a:r>
                      <a:endParaRPr sz="1100">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sz="1100">
                          <a:latin typeface="Alexandria"/>
                          <a:ea typeface="Alexandria"/>
                          <a:cs typeface="Alexandria"/>
                          <a:sym typeface="Alexandria"/>
                        </a:rPr>
                        <a:t>2</a:t>
                      </a:r>
                      <a:endParaRPr sz="1100">
                        <a:latin typeface="Alexandria"/>
                        <a:ea typeface="Alexandria"/>
                        <a:cs typeface="Alexandria"/>
                        <a:sym typeface="Alexandria"/>
                      </a:endParaRPr>
                    </a:p>
                  </a:txBody>
                  <a:tcPr marT="91425" marB="91425" marR="91425" marL="91425"/>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4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Incidents Log - Emma N.</a:t>
            </a:r>
            <a:endParaRPr/>
          </a:p>
        </p:txBody>
      </p:sp>
      <p:graphicFrame>
        <p:nvGraphicFramePr>
          <p:cNvPr id="1043" name="Google Shape;1043;p142"/>
          <p:cNvGraphicFramePr/>
          <p:nvPr/>
        </p:nvGraphicFramePr>
        <p:xfrm>
          <a:off x="952550" y="1322150"/>
          <a:ext cx="3000000" cy="3000000"/>
        </p:xfrm>
        <a:graphic>
          <a:graphicData uri="http://schemas.openxmlformats.org/drawingml/2006/table">
            <a:tbl>
              <a:tblPr>
                <a:noFill/>
                <a:tableStyleId>{80FB1750-6493-4CFD-B82F-5D9C6B104CF5}</a:tableStyleId>
              </a:tblPr>
              <a:tblGrid>
                <a:gridCol w="3619500"/>
                <a:gridCol w="3619500"/>
              </a:tblGrid>
              <a:tr h="381000">
                <a:tc>
                  <a:txBody>
                    <a:bodyPr/>
                    <a:lstStyle/>
                    <a:p>
                      <a:pPr indent="0" lvl="0" marL="0" rtl="0" algn="l">
                        <a:spcBef>
                          <a:spcPts val="0"/>
                        </a:spcBef>
                        <a:spcAft>
                          <a:spcPts val="0"/>
                        </a:spcAft>
                        <a:buNone/>
                      </a:pPr>
                      <a:r>
                        <a:rPr lang="en">
                          <a:latin typeface="Alexandria"/>
                          <a:ea typeface="Alexandria"/>
                          <a:cs typeface="Alexandria"/>
                          <a:sym typeface="Alexandria"/>
                        </a:rPr>
                        <a:t>Incident</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Incident Log</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Identifying photo/song pairings</a:t>
                      </a:r>
                      <a:endParaRPr>
                        <a:latin typeface="Alexandria"/>
                        <a:ea typeface="Alexandria"/>
                        <a:cs typeface="Alexandria"/>
                        <a:sym typeface="Alexandria"/>
                      </a:endParaRPr>
                    </a:p>
                    <a:p>
                      <a:pPr indent="0" lvl="0" marL="0" rtl="0" algn="l">
                        <a:spcBef>
                          <a:spcPts val="0"/>
                        </a:spcBef>
                        <a:spcAft>
                          <a:spcPts val="0"/>
                        </a:spcAft>
                        <a:buNone/>
                      </a:pPr>
                      <a:r>
                        <a:rPr lang="en">
                          <a:latin typeface="Alexandria"/>
                          <a:ea typeface="Alexandria"/>
                          <a:cs typeface="Alexandria"/>
                          <a:sym typeface="Alexandria"/>
                        </a:rPr>
                        <a:t>“These are cute little mugs”</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3</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Lack of horizontal scrolling on home page</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1</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Adding music to selected photo was intuitive</a:t>
                      </a:r>
                      <a:endParaRPr>
                        <a:latin typeface="Alexandria"/>
                        <a:ea typeface="Alexandria"/>
                        <a:cs typeface="Alexandria"/>
                        <a:sym typeface="Alexandria"/>
                      </a:endParaRPr>
                    </a:p>
                    <a:p>
                      <a:pPr indent="0" lvl="0" marL="0" rtl="0" algn="l">
                        <a:spcBef>
                          <a:spcPts val="0"/>
                        </a:spcBef>
                        <a:spcAft>
                          <a:spcPts val="0"/>
                        </a:spcAft>
                        <a:buNone/>
                      </a:pPr>
                      <a:r>
                        <a:rPr lang="en">
                          <a:latin typeface="Alexandria"/>
                          <a:ea typeface="Alexandria"/>
                          <a:cs typeface="Alexandria"/>
                          <a:sym typeface="Alexandria"/>
                        </a:rPr>
                        <a:t>“This is just like instagram stories”</a:t>
                      </a:r>
                      <a:endParaRPr>
                        <a:latin typeface="Alexandria"/>
                        <a:ea typeface="Alexandria"/>
                        <a:cs typeface="Alexandria"/>
                        <a:sym typeface="Alexandria"/>
                      </a:endParaRPr>
                    </a:p>
                    <a:p>
                      <a:pPr indent="0" lvl="0" marL="0" rtl="0" algn="l">
                        <a:spcBef>
                          <a:spcPts val="0"/>
                        </a:spcBef>
                        <a:spcAft>
                          <a:spcPts val="0"/>
                        </a:spcAft>
                        <a:buNone/>
                      </a:pPr>
                      <a:r>
                        <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0</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Used create post feature last in test despite this being core feature</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1</a:t>
                      </a:r>
                      <a:endParaRPr>
                        <a:latin typeface="Alexandria"/>
                        <a:ea typeface="Alexandria"/>
                        <a:cs typeface="Alexandria"/>
                        <a:sym typeface="Alexandria"/>
                      </a:endParaRPr>
                    </a:p>
                  </a:txBody>
                  <a:tcPr marT="91425" marB="91425" marR="91425" marL="91425"/>
                </a:tc>
              </a:tr>
            </a:tbl>
          </a:graphicData>
        </a:graphic>
      </p:graphicFrame>
      <p:pic>
        <p:nvPicPr>
          <p:cNvPr id="1044" name="Google Shape;1044;p142"/>
          <p:cNvPicPr preferRelativeResize="0"/>
          <p:nvPr/>
        </p:nvPicPr>
        <p:blipFill>
          <a:blip r:embed="rId3">
            <a:alphaModFix/>
          </a:blip>
          <a:stretch>
            <a:fillRect/>
          </a:stretch>
        </p:blipFill>
        <p:spPr>
          <a:xfrm>
            <a:off x="5856075" y="1718350"/>
            <a:ext cx="1207148" cy="6095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4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Incidents Log - Gerald K.</a:t>
            </a:r>
            <a:endParaRPr/>
          </a:p>
        </p:txBody>
      </p:sp>
      <p:graphicFrame>
        <p:nvGraphicFramePr>
          <p:cNvPr id="1050" name="Google Shape;1050;p143"/>
          <p:cNvGraphicFramePr/>
          <p:nvPr/>
        </p:nvGraphicFramePr>
        <p:xfrm>
          <a:off x="952550" y="1322150"/>
          <a:ext cx="3000000" cy="3000000"/>
        </p:xfrm>
        <a:graphic>
          <a:graphicData uri="http://schemas.openxmlformats.org/drawingml/2006/table">
            <a:tbl>
              <a:tblPr>
                <a:noFill/>
                <a:tableStyleId>{80FB1750-6493-4CFD-B82F-5D9C6B104CF5}</a:tableStyleId>
              </a:tblPr>
              <a:tblGrid>
                <a:gridCol w="3619500"/>
                <a:gridCol w="3619500"/>
              </a:tblGrid>
              <a:tr h="381000">
                <a:tc>
                  <a:txBody>
                    <a:bodyPr/>
                    <a:lstStyle/>
                    <a:p>
                      <a:pPr indent="0" lvl="0" marL="0" rtl="0" algn="l">
                        <a:spcBef>
                          <a:spcPts val="0"/>
                        </a:spcBef>
                        <a:spcAft>
                          <a:spcPts val="0"/>
                        </a:spcAft>
                        <a:buNone/>
                      </a:pPr>
                      <a:r>
                        <a:rPr lang="en">
                          <a:latin typeface="Alexandria"/>
                          <a:ea typeface="Alexandria"/>
                          <a:cs typeface="Alexandria"/>
                          <a:sym typeface="Alexandria"/>
                        </a:rPr>
                        <a:t>Incident</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Incident Log</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Hesitation with clicking “plus” icon to create photo/song pairing</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1</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Interacted</a:t>
                      </a:r>
                      <a:r>
                        <a:rPr lang="en">
                          <a:latin typeface="Alexandria"/>
                          <a:ea typeface="Alexandria"/>
                          <a:cs typeface="Alexandria"/>
                          <a:sym typeface="Alexandria"/>
                        </a:rPr>
                        <a:t> with the regenerate photo button, asking us to verify his understanding of what it was</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1</a:t>
                      </a:r>
                      <a:endParaRPr>
                        <a:latin typeface="Alexandria"/>
                        <a:ea typeface="Alexandria"/>
                        <a:cs typeface="Alexandria"/>
                        <a:sym typeface="Alexandria"/>
                      </a:endParaRPr>
                    </a:p>
                  </a:txBody>
                  <a:tcPr marT="91425" marB="91425" marR="91425" marL="91425"/>
                </a:tc>
              </a:tr>
              <a:tr h="381000">
                <a:tc>
                  <a:txBody>
                    <a:bodyPr/>
                    <a:lstStyle/>
                    <a:p>
                      <a:pPr indent="0" lvl="0" marL="0" rtl="0" algn="l">
                        <a:spcBef>
                          <a:spcPts val="0"/>
                        </a:spcBef>
                        <a:spcAft>
                          <a:spcPts val="0"/>
                        </a:spcAft>
                        <a:buNone/>
                      </a:pPr>
                      <a:r>
                        <a:rPr lang="en">
                          <a:latin typeface="Alexandria"/>
                          <a:ea typeface="Alexandria"/>
                          <a:cs typeface="Alexandria"/>
                          <a:sym typeface="Alexandria"/>
                        </a:rPr>
                        <a:t>Unsure of what he was seeing when he arrived on his personal feed screen</a:t>
                      </a:r>
                      <a:endParaRPr>
                        <a:latin typeface="Alexandria"/>
                        <a:ea typeface="Alexandria"/>
                        <a:cs typeface="Alexandria"/>
                        <a:sym typeface="Alexandria"/>
                      </a:endParaRPr>
                    </a:p>
                  </a:txBody>
                  <a:tcPr marT="91425" marB="91425" marR="91425" marL="91425"/>
                </a:tc>
                <a:tc>
                  <a:txBody>
                    <a:bodyPr/>
                    <a:lstStyle/>
                    <a:p>
                      <a:pPr indent="0" lvl="0" marL="0" rtl="0" algn="l">
                        <a:spcBef>
                          <a:spcPts val="0"/>
                        </a:spcBef>
                        <a:spcAft>
                          <a:spcPts val="0"/>
                        </a:spcAft>
                        <a:buNone/>
                      </a:pPr>
                      <a:r>
                        <a:rPr lang="en">
                          <a:latin typeface="Alexandria"/>
                          <a:ea typeface="Alexandria"/>
                          <a:cs typeface="Alexandria"/>
                          <a:sym typeface="Alexandria"/>
                        </a:rPr>
                        <a:t>3</a:t>
                      </a:r>
                      <a:endParaRPr>
                        <a:latin typeface="Alexandria"/>
                        <a:ea typeface="Alexandria"/>
                        <a:cs typeface="Alexandria"/>
                        <a:sym typeface="Alexandria"/>
                      </a:endParaRPr>
                    </a:p>
                  </a:txBody>
                  <a:tcPr marT="91425" marB="91425" marR="91425" marL="91425"/>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14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Potential Design Changes Overview</a:t>
            </a:r>
            <a:endParaRPr/>
          </a:p>
        </p:txBody>
      </p:sp>
      <p:sp>
        <p:nvSpPr>
          <p:cNvPr id="1056" name="Google Shape;1056;p144"/>
          <p:cNvSpPr txBox="1"/>
          <p:nvPr/>
        </p:nvSpPr>
        <p:spPr>
          <a:xfrm>
            <a:off x="678650" y="1190625"/>
            <a:ext cx="7632000" cy="3202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Albert Sans"/>
              <a:buAutoNum type="arabicPeriod"/>
            </a:pPr>
            <a:r>
              <a:rPr lang="en" sz="1600">
                <a:latin typeface="Albert Sans"/>
                <a:ea typeface="Albert Sans"/>
                <a:cs typeface="Albert Sans"/>
                <a:sym typeface="Albert Sans"/>
              </a:rPr>
              <a:t>Add “Noted” logo to the top of all screens</a:t>
            </a:r>
            <a:endParaRPr sz="1600">
              <a:latin typeface="Albert Sans"/>
              <a:ea typeface="Albert Sans"/>
              <a:cs typeface="Albert Sans"/>
              <a:sym typeface="Albert Sans"/>
            </a:endParaRPr>
          </a:p>
          <a:p>
            <a:pPr indent="-330200" lvl="1" marL="914400" rtl="0" algn="l">
              <a:spcBef>
                <a:spcPts val="0"/>
              </a:spcBef>
              <a:spcAft>
                <a:spcPts val="0"/>
              </a:spcAft>
              <a:buSzPts val="1600"/>
              <a:buFont typeface="Albert Sans"/>
              <a:buAutoNum type="alphaLcPeriod"/>
            </a:pPr>
            <a:r>
              <a:rPr i="1" lang="en" sz="1600">
                <a:latin typeface="Albert Sans"/>
                <a:ea typeface="Albert Sans"/>
                <a:cs typeface="Albert Sans"/>
                <a:sym typeface="Albert Sans"/>
              </a:rPr>
              <a:t>We added the logo to the paper prototype after the interview with Isabella and found users understood that the “N” button represented home much easier</a:t>
            </a:r>
            <a:endParaRPr i="1" sz="1600">
              <a:latin typeface="Albert Sans"/>
              <a:ea typeface="Albert Sans"/>
              <a:cs typeface="Albert Sans"/>
              <a:sym typeface="Albert Sans"/>
            </a:endParaRPr>
          </a:p>
          <a:p>
            <a:pPr indent="-330200" lvl="0" marL="457200" rtl="0" algn="l">
              <a:spcBef>
                <a:spcPts val="0"/>
              </a:spcBef>
              <a:spcAft>
                <a:spcPts val="0"/>
              </a:spcAft>
              <a:buSzPts val="1600"/>
              <a:buFont typeface="Albert Sans"/>
              <a:buAutoNum type="arabicPeriod"/>
            </a:pPr>
            <a:r>
              <a:rPr lang="en" sz="1600">
                <a:latin typeface="Albert Sans"/>
                <a:ea typeface="Albert Sans"/>
                <a:cs typeface="Albert Sans"/>
                <a:sym typeface="Albert Sans"/>
              </a:rPr>
              <a:t>Add a splash screen when users open the app with our logo and value proposition</a:t>
            </a:r>
            <a:endParaRPr sz="1600">
              <a:latin typeface="Albert Sans"/>
              <a:ea typeface="Albert Sans"/>
              <a:cs typeface="Albert Sans"/>
              <a:sym typeface="Albert Sans"/>
            </a:endParaRPr>
          </a:p>
          <a:p>
            <a:pPr indent="-330200" lvl="1" marL="914400" rtl="0" algn="l">
              <a:spcBef>
                <a:spcPts val="0"/>
              </a:spcBef>
              <a:spcAft>
                <a:spcPts val="0"/>
              </a:spcAft>
              <a:buSzPts val="1600"/>
              <a:buFont typeface="Albert Sans"/>
              <a:buAutoNum type="alphaLcPeriod"/>
            </a:pPr>
            <a:r>
              <a:rPr i="1" lang="en" sz="1600">
                <a:latin typeface="Albert Sans"/>
                <a:ea typeface="Albert Sans"/>
                <a:cs typeface="Albert Sans"/>
                <a:sym typeface="Albert Sans"/>
              </a:rPr>
              <a:t>Allows users to connect the “N” button to the logo much easier as well as provides context for the purpose of the app</a:t>
            </a:r>
            <a:endParaRPr i="1" sz="1600">
              <a:latin typeface="Albert Sans"/>
              <a:ea typeface="Albert Sans"/>
              <a:cs typeface="Albert Sans"/>
              <a:sym typeface="Albert Sans"/>
            </a:endParaRPr>
          </a:p>
          <a:p>
            <a:pPr indent="-330200" lvl="0" marL="457200" rtl="0" algn="l">
              <a:spcBef>
                <a:spcPts val="0"/>
              </a:spcBef>
              <a:spcAft>
                <a:spcPts val="0"/>
              </a:spcAft>
              <a:buSzPts val="1600"/>
              <a:buFont typeface="Albert Sans"/>
              <a:buAutoNum type="arabicPeriod"/>
            </a:pPr>
            <a:r>
              <a:rPr lang="en" sz="1600">
                <a:latin typeface="Albert Sans"/>
                <a:ea typeface="Albert Sans"/>
                <a:cs typeface="Albert Sans"/>
                <a:sym typeface="Albert Sans"/>
              </a:rPr>
              <a:t>Add back buttons to allow users to step backwards in the flow without having to start all over</a:t>
            </a:r>
            <a:endParaRPr sz="1600">
              <a:latin typeface="Albert Sans"/>
              <a:ea typeface="Albert Sans"/>
              <a:cs typeface="Albert Sans"/>
              <a:sym typeface="Albert Sans"/>
            </a:endParaRPr>
          </a:p>
          <a:p>
            <a:pPr indent="-330200" lvl="0" marL="457200" rtl="0" algn="l">
              <a:spcBef>
                <a:spcPts val="0"/>
              </a:spcBef>
              <a:spcAft>
                <a:spcPts val="0"/>
              </a:spcAft>
              <a:buSzPts val="1600"/>
              <a:buFont typeface="Albert Sans"/>
              <a:buAutoNum type="arabicPeriod"/>
            </a:pPr>
            <a:r>
              <a:rPr lang="en" sz="1600">
                <a:latin typeface="Albert Sans"/>
                <a:ea typeface="Albert Sans"/>
                <a:cs typeface="Albert Sans"/>
                <a:sym typeface="Albert Sans"/>
              </a:rPr>
              <a:t>Experiment with different icons to make the profile icon more intuitive</a:t>
            </a:r>
            <a:endParaRPr sz="1600">
              <a:latin typeface="Albert Sans"/>
              <a:ea typeface="Albert Sans"/>
              <a:cs typeface="Albert Sans"/>
              <a:sym typeface="Albert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2922692</vt:lpwstr>
  </property>
  <property fmtid="{D5CDD505-2E9C-101B-9397-08002B2CF9AE}" name="NXPowerLiteSettings" pid="3">
    <vt:lpwstr>F7000400038000</vt:lpwstr>
  </property>
  <property fmtid="{D5CDD505-2E9C-101B-9397-08002B2CF9AE}" name="NXPowerLiteVersion" pid="4">
    <vt:lpwstr>S10.0.0</vt:lpwstr>
  </property>
</Properties>
</file>