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3"/>
    <p:sldMasterId id="214748369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Alexandria Medium"/>
      <p:regular r:id="rId43"/>
      <p:bold r:id="rId44"/>
    </p:embeddedFont>
    <p:embeddedFont>
      <p:font typeface="Albert Sans SemiBold"/>
      <p:regular r:id="rId45"/>
      <p:bold r:id="rId46"/>
      <p:italic r:id="rId47"/>
      <p:boldItalic r:id="rId48"/>
    </p:embeddedFont>
    <p:embeddedFont>
      <p:font typeface="Albert Sans"/>
      <p:regular r:id="rId49"/>
      <p:bold r:id="rId50"/>
      <p:italic r:id="rId51"/>
      <p:boldItalic r:id="rId52"/>
    </p:embeddedFont>
    <p:embeddedFont>
      <p:font typeface="Alexandria"/>
      <p:regular r:id="rId53"/>
      <p:bold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AlexandriaMedium-bold.fntdata"/><Relationship Id="rId43" Type="http://schemas.openxmlformats.org/officeDocument/2006/relationships/font" Target="fonts/AlexandriaMedium-regular.fntdata"/><Relationship Id="rId46" Type="http://schemas.openxmlformats.org/officeDocument/2006/relationships/font" Target="fonts/AlbertSansSemiBold-bold.fntdata"/><Relationship Id="rId45" Type="http://schemas.openxmlformats.org/officeDocument/2006/relationships/font" Target="fonts/AlbertSansSemiBold-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AlbertSansSemiBold-boldItalic.fntdata"/><Relationship Id="rId47" Type="http://schemas.openxmlformats.org/officeDocument/2006/relationships/font" Target="fonts/AlbertSansSemiBold-italic.fntdata"/><Relationship Id="rId49" Type="http://schemas.openxmlformats.org/officeDocument/2006/relationships/font" Target="fonts/AlbertSans-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AlbertSans-italic.fntdata"/><Relationship Id="rId50" Type="http://schemas.openxmlformats.org/officeDocument/2006/relationships/font" Target="fonts/AlbertSans-bold.fntdata"/><Relationship Id="rId53" Type="http://schemas.openxmlformats.org/officeDocument/2006/relationships/font" Target="fonts/Alexandria-regular.fntdata"/><Relationship Id="rId52" Type="http://schemas.openxmlformats.org/officeDocument/2006/relationships/font" Target="fonts/AlbertSans-boldItalic.fntdata"/><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font" Target="fonts/Alexandria-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9e7ddfd0c8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9e7ddfd0c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9e7ddfd0c8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9e7ddfd0c8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9e7ddfd0c8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9e7ddfd0c8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5d11c7cc66_0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5d11c7cc66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9e7ddfd0c8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9e7ddfd0c8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9e7ddfd0c8_6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9e7ddfd0c8_6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9e7ddfd0c8_6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9e7ddfd0c8_6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9e7ddfd0c8_6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9e7ddfd0c8_6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9e7f01dc5e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9e7f01dc5e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9e7f01dc5e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9e7f01dc5e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9f3d03851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9f3d03851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9f3d03851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9f3d03851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9f3d03851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9f3d03851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9e7ddfd0c8_6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9e7ddfd0c8_6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9e7f01dc5e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9e7f01dc5e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a13570fa4a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a13570fa4a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9f3d03851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9f3d03851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9f3d03851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29f3d03851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62a9a7aaeb_4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262a9a7aaeb_4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a13570fa4a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a13570fa4a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a13570fa4a_2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a13570fa4a_2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9e7ddfd0c8_6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29e7ddfd0c8_6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9e7ddfd0c8_6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9e7ddfd0c8_6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9e7ddfd0c8_6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29e7ddfd0c8_6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62b1dbe95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62b1dbe95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9e7ddfd0c8_6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9e7ddfd0c8_6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9e7ddfd0c8_6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29e7ddfd0c8_6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9e7ddfd0c8_6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9e7ddfd0c8_6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a13570fa4a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a13570fa4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a0f3d56c2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2a0f3d56c2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29e7ddfd0c8_6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29e7ddfd0c8_6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5d11c7cc66_0_7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25d11c7cc66_0_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9e7ddfd0c8_6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9e7ddfd0c8_6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5d11c7cc66_0_1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25d11c7cc66_0_1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a030b0188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a030b0188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9e7ddfd0c8_6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29e7ddfd0c8_6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5d11c7cc66_0_1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5d11c7cc66_0_1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1"/>
        </a:solidFill>
      </p:bgPr>
    </p:bg>
    <p:spTree>
      <p:nvGrpSpPr>
        <p:cNvPr id="53" name="Shape 53"/>
        <p:cNvGrpSpPr/>
        <p:nvPr/>
      </p:nvGrpSpPr>
      <p:grpSpPr>
        <a:xfrm>
          <a:off x="0" y="0"/>
          <a:ext cx="0" cy="0"/>
          <a:chOff x="0" y="0"/>
          <a:chExt cx="0" cy="0"/>
        </a:xfrm>
      </p:grpSpPr>
      <p:pic>
        <p:nvPicPr>
          <p:cNvPr id="54" name="Google Shape;54;p14"/>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pic>
        <p:nvPicPr>
          <p:cNvPr id="55" name="Google Shape;55;p14"/>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56" name="Google Shape;56;p14"/>
          <p:cNvSpPr txBox="1"/>
          <p:nvPr>
            <p:ph type="ctrTitle"/>
          </p:nvPr>
        </p:nvSpPr>
        <p:spPr>
          <a:xfrm>
            <a:off x="711750" y="1958600"/>
            <a:ext cx="4280100" cy="26499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5200"/>
              <a:buNone/>
              <a:defRPr sz="9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7" name="Google Shape;57;p14"/>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58" name="Shape 58"/>
        <p:cNvGrpSpPr/>
        <p:nvPr/>
      </p:nvGrpSpPr>
      <p:grpSpPr>
        <a:xfrm>
          <a:off x="0" y="0"/>
          <a:ext cx="0" cy="0"/>
          <a:chOff x="0" y="0"/>
          <a:chExt cx="0" cy="0"/>
        </a:xfrm>
      </p:grpSpPr>
      <p:pic>
        <p:nvPicPr>
          <p:cNvPr id="59" name="Google Shape;59;p15"/>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60" name="Google Shape;60;p15"/>
          <p:cNvPicPr preferRelativeResize="0"/>
          <p:nvPr/>
        </p:nvPicPr>
        <p:blipFill rotWithShape="1">
          <a:blip r:embed="rId3">
            <a:alphaModFix/>
          </a:blip>
          <a:srcRect b="-40" l="36283" r="-6" t="30"/>
          <a:stretch/>
        </p:blipFill>
        <p:spPr>
          <a:xfrm rot="10800000">
            <a:off x="5864950" y="-3275"/>
            <a:ext cx="3279050" cy="5146775"/>
          </a:xfrm>
          <a:prstGeom prst="rect">
            <a:avLst/>
          </a:prstGeom>
          <a:noFill/>
          <a:ln>
            <a:noFill/>
          </a:ln>
        </p:spPr>
      </p:pic>
      <p:sp>
        <p:nvSpPr>
          <p:cNvPr id="61" name="Google Shape;61;p15"/>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5"/>
          <p:cNvSpPr txBox="1"/>
          <p:nvPr>
            <p:ph hasCustomPrompt="1" idx="2" type="title"/>
          </p:nvPr>
        </p:nvSpPr>
        <p:spPr>
          <a:xfrm>
            <a:off x="715100" y="2074250"/>
            <a:ext cx="7708800" cy="1253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6000"/>
              <a:buNone/>
              <a:defRPr sz="7000">
                <a:solidFill>
                  <a:schemeClr val="lt2"/>
                </a:solidFill>
              </a:defRPr>
            </a:lvl1pPr>
            <a:lvl2pPr lvl="1" rtl="0" algn="ctr">
              <a:spcBef>
                <a:spcPts val="0"/>
              </a:spcBef>
              <a:spcAft>
                <a:spcPts val="0"/>
              </a:spcAft>
              <a:buClr>
                <a:schemeClr val="lt2"/>
              </a:buClr>
              <a:buSzPts val="6000"/>
              <a:buNone/>
              <a:defRPr sz="6000">
                <a:solidFill>
                  <a:schemeClr val="lt2"/>
                </a:solidFill>
              </a:defRPr>
            </a:lvl2pPr>
            <a:lvl3pPr lvl="2" rtl="0" algn="ctr">
              <a:spcBef>
                <a:spcPts val="0"/>
              </a:spcBef>
              <a:spcAft>
                <a:spcPts val="0"/>
              </a:spcAft>
              <a:buClr>
                <a:schemeClr val="lt2"/>
              </a:buClr>
              <a:buSzPts val="6000"/>
              <a:buNone/>
              <a:defRPr sz="6000">
                <a:solidFill>
                  <a:schemeClr val="lt2"/>
                </a:solidFill>
              </a:defRPr>
            </a:lvl3pPr>
            <a:lvl4pPr lvl="3" rtl="0" algn="ctr">
              <a:spcBef>
                <a:spcPts val="0"/>
              </a:spcBef>
              <a:spcAft>
                <a:spcPts val="0"/>
              </a:spcAft>
              <a:buClr>
                <a:schemeClr val="lt2"/>
              </a:buClr>
              <a:buSzPts val="6000"/>
              <a:buNone/>
              <a:defRPr sz="6000">
                <a:solidFill>
                  <a:schemeClr val="lt2"/>
                </a:solidFill>
              </a:defRPr>
            </a:lvl4pPr>
            <a:lvl5pPr lvl="4" rtl="0" algn="ctr">
              <a:spcBef>
                <a:spcPts val="0"/>
              </a:spcBef>
              <a:spcAft>
                <a:spcPts val="0"/>
              </a:spcAft>
              <a:buClr>
                <a:schemeClr val="lt2"/>
              </a:buClr>
              <a:buSzPts val="6000"/>
              <a:buNone/>
              <a:defRPr sz="6000">
                <a:solidFill>
                  <a:schemeClr val="lt2"/>
                </a:solidFill>
              </a:defRPr>
            </a:lvl5pPr>
            <a:lvl6pPr lvl="5" rtl="0" algn="ctr">
              <a:spcBef>
                <a:spcPts val="0"/>
              </a:spcBef>
              <a:spcAft>
                <a:spcPts val="0"/>
              </a:spcAft>
              <a:buClr>
                <a:schemeClr val="lt2"/>
              </a:buClr>
              <a:buSzPts val="6000"/>
              <a:buNone/>
              <a:defRPr sz="6000">
                <a:solidFill>
                  <a:schemeClr val="lt2"/>
                </a:solidFill>
              </a:defRPr>
            </a:lvl6pPr>
            <a:lvl7pPr lvl="6" rtl="0" algn="ctr">
              <a:spcBef>
                <a:spcPts val="0"/>
              </a:spcBef>
              <a:spcAft>
                <a:spcPts val="0"/>
              </a:spcAft>
              <a:buClr>
                <a:schemeClr val="lt2"/>
              </a:buClr>
              <a:buSzPts val="6000"/>
              <a:buNone/>
              <a:defRPr sz="6000">
                <a:solidFill>
                  <a:schemeClr val="lt2"/>
                </a:solidFill>
              </a:defRPr>
            </a:lvl7pPr>
            <a:lvl8pPr lvl="7" rtl="0" algn="ctr">
              <a:spcBef>
                <a:spcPts val="0"/>
              </a:spcBef>
              <a:spcAft>
                <a:spcPts val="0"/>
              </a:spcAft>
              <a:buClr>
                <a:schemeClr val="lt2"/>
              </a:buClr>
              <a:buSzPts val="6000"/>
              <a:buNone/>
              <a:defRPr sz="6000">
                <a:solidFill>
                  <a:schemeClr val="lt2"/>
                </a:solidFill>
              </a:defRPr>
            </a:lvl8pPr>
            <a:lvl9pPr lvl="8" rtl="0" algn="ctr">
              <a:spcBef>
                <a:spcPts val="0"/>
              </a:spcBef>
              <a:spcAft>
                <a:spcPts val="0"/>
              </a:spcAft>
              <a:buClr>
                <a:schemeClr val="lt2"/>
              </a:buClr>
              <a:buSzPts val="6000"/>
              <a:buNone/>
              <a:defRPr sz="6000">
                <a:solidFill>
                  <a:schemeClr val="lt2"/>
                </a:solidFill>
              </a:defRPr>
            </a:lvl9pPr>
          </a:lstStyle>
          <a:p>
            <a:r>
              <a:t>xx%</a:t>
            </a:r>
          </a:p>
        </p:txBody>
      </p:sp>
      <p:sp>
        <p:nvSpPr>
          <p:cNvPr id="63" name="Google Shape;63;p15"/>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64" name="Shape 64"/>
        <p:cNvGrpSpPr/>
        <p:nvPr/>
      </p:nvGrpSpPr>
      <p:grpSpPr>
        <a:xfrm>
          <a:off x="0" y="0"/>
          <a:ext cx="0" cy="0"/>
          <a:chOff x="0" y="0"/>
          <a:chExt cx="0" cy="0"/>
        </a:xfrm>
      </p:grpSpPr>
      <p:pic>
        <p:nvPicPr>
          <p:cNvPr id="65" name="Google Shape;65;p16"/>
          <p:cNvPicPr preferRelativeResize="0"/>
          <p:nvPr/>
        </p:nvPicPr>
        <p:blipFill rotWithShape="1">
          <a:blip r:embed="rId2">
            <a:alphaModFix/>
          </a:blip>
          <a:srcRect b="41635" l="174697" r="177064" t="-83399"/>
          <a:stretch/>
        </p:blipFill>
        <p:spPr>
          <a:xfrm>
            <a:off x="1325" y="-1637"/>
            <a:ext cx="9141450" cy="5146775"/>
          </a:xfrm>
          <a:prstGeom prst="rect">
            <a:avLst/>
          </a:prstGeom>
          <a:noFill/>
          <a:ln>
            <a:noFill/>
          </a:ln>
        </p:spPr>
      </p:pic>
      <p:sp>
        <p:nvSpPr>
          <p:cNvPr id="66" name="Google Shape;66;p16"/>
          <p:cNvSpPr txBox="1"/>
          <p:nvPr>
            <p:ph type="title"/>
          </p:nvPr>
        </p:nvSpPr>
        <p:spPr>
          <a:xfrm>
            <a:off x="715100" y="535000"/>
            <a:ext cx="3856800" cy="9489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67" name="Google Shape;67;p16"/>
          <p:cNvSpPr txBox="1"/>
          <p:nvPr>
            <p:ph idx="1" type="body"/>
          </p:nvPr>
        </p:nvSpPr>
        <p:spPr>
          <a:xfrm>
            <a:off x="715100" y="1636300"/>
            <a:ext cx="3856800" cy="18948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68" name="Google Shape;68;p16"/>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69" name="Shape 69"/>
        <p:cNvGrpSpPr/>
        <p:nvPr/>
      </p:nvGrpSpPr>
      <p:grpSpPr>
        <a:xfrm>
          <a:off x="0" y="0"/>
          <a:ext cx="0" cy="0"/>
          <a:chOff x="0" y="0"/>
          <a:chExt cx="0" cy="0"/>
        </a:xfrm>
      </p:grpSpPr>
      <p:pic>
        <p:nvPicPr>
          <p:cNvPr id="70" name="Google Shape;70;p17"/>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71" name="Google Shape;71;p17"/>
          <p:cNvSpPr txBox="1"/>
          <p:nvPr>
            <p:ph idx="1" type="subTitle"/>
          </p:nvPr>
        </p:nvSpPr>
        <p:spPr>
          <a:xfrm>
            <a:off x="11897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72" name="Google Shape;72;p17"/>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73" name="Google Shape;73;p17"/>
          <p:cNvSpPr txBox="1"/>
          <p:nvPr>
            <p:ph idx="2" type="subTitle"/>
          </p:nvPr>
        </p:nvSpPr>
        <p:spPr>
          <a:xfrm>
            <a:off x="50466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74"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76" name="Google Shape;76;p1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1"/>
        </a:solidFill>
      </p:bgPr>
    </p:bg>
    <p:spTree>
      <p:nvGrpSpPr>
        <p:cNvPr id="77" name="Shape 77"/>
        <p:cNvGrpSpPr/>
        <p:nvPr/>
      </p:nvGrpSpPr>
      <p:grpSpPr>
        <a:xfrm>
          <a:off x="0" y="0"/>
          <a:ext cx="0" cy="0"/>
          <a:chOff x="0" y="0"/>
          <a:chExt cx="0" cy="0"/>
        </a:xfrm>
      </p:grpSpPr>
      <p:pic>
        <p:nvPicPr>
          <p:cNvPr id="78" name="Google Shape;78;p19"/>
          <p:cNvPicPr preferRelativeResize="0"/>
          <p:nvPr/>
        </p:nvPicPr>
        <p:blipFill rotWithShape="1">
          <a:blip r:embed="rId2">
            <a:alphaModFix/>
          </a:blip>
          <a:srcRect b="34585" l="130683" r="175247" t="-50527"/>
          <a:stretch/>
        </p:blipFill>
        <p:spPr>
          <a:xfrm>
            <a:off x="1325" y="-1637"/>
            <a:ext cx="9141450" cy="5146775"/>
          </a:xfrm>
          <a:prstGeom prst="rect">
            <a:avLst/>
          </a:prstGeom>
          <a:noFill/>
          <a:ln>
            <a:noFill/>
          </a:ln>
        </p:spPr>
      </p:pic>
      <p:sp>
        <p:nvSpPr>
          <p:cNvPr id="79" name="Google Shape;79;p19"/>
          <p:cNvSpPr txBox="1"/>
          <p:nvPr>
            <p:ph type="title"/>
          </p:nvPr>
        </p:nvSpPr>
        <p:spPr>
          <a:xfrm>
            <a:off x="715100" y="535000"/>
            <a:ext cx="3856800" cy="9540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0" name="Google Shape;80;p19"/>
          <p:cNvSpPr txBox="1"/>
          <p:nvPr>
            <p:ph idx="1" type="body"/>
          </p:nvPr>
        </p:nvSpPr>
        <p:spPr>
          <a:xfrm>
            <a:off x="715100" y="1641400"/>
            <a:ext cx="3856800" cy="7263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81" name="Google Shape;81;p19"/>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1"/>
        </a:solidFill>
      </p:bgPr>
    </p:bg>
    <p:spTree>
      <p:nvGrpSpPr>
        <p:cNvPr id="82" name="Shape 82"/>
        <p:cNvGrpSpPr/>
        <p:nvPr/>
      </p:nvGrpSpPr>
      <p:grpSpPr>
        <a:xfrm>
          <a:off x="0" y="0"/>
          <a:ext cx="0" cy="0"/>
          <a:chOff x="0" y="0"/>
          <a:chExt cx="0" cy="0"/>
        </a:xfrm>
      </p:grpSpPr>
      <p:pic>
        <p:nvPicPr>
          <p:cNvPr id="83" name="Google Shape;83;p20"/>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84" name="Google Shape;84;p20"/>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lt1"/>
        </a:solidFill>
      </p:bgPr>
    </p:bg>
    <p:spTree>
      <p:nvGrpSpPr>
        <p:cNvPr id="85" name="Shape 85"/>
        <p:cNvGrpSpPr/>
        <p:nvPr/>
      </p:nvGrpSpPr>
      <p:grpSpPr>
        <a:xfrm>
          <a:off x="0" y="0"/>
          <a:ext cx="0" cy="0"/>
          <a:chOff x="0" y="0"/>
          <a:chExt cx="0" cy="0"/>
        </a:xfrm>
      </p:grpSpPr>
      <p:pic>
        <p:nvPicPr>
          <p:cNvPr id="86" name="Google Shape;86;p21"/>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87" name="Google Shape;87;p21"/>
          <p:cNvSpPr txBox="1"/>
          <p:nvPr>
            <p:ph type="title"/>
          </p:nvPr>
        </p:nvSpPr>
        <p:spPr>
          <a:xfrm>
            <a:off x="720000" y="535000"/>
            <a:ext cx="5925300" cy="1250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8" name="Google Shape;88;p21"/>
          <p:cNvSpPr txBox="1"/>
          <p:nvPr>
            <p:ph idx="1" type="subTitle"/>
          </p:nvPr>
        </p:nvSpPr>
        <p:spPr>
          <a:xfrm>
            <a:off x="4572000" y="3358100"/>
            <a:ext cx="3856800" cy="1250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9" name="Shape 89"/>
        <p:cNvGrpSpPr/>
        <p:nvPr/>
      </p:nvGrpSpPr>
      <p:grpSpPr>
        <a:xfrm>
          <a:off x="0" y="0"/>
          <a:ext cx="0" cy="0"/>
          <a:chOff x="0" y="0"/>
          <a:chExt cx="0" cy="0"/>
        </a:xfrm>
      </p:grpSpPr>
      <p:sp>
        <p:nvSpPr>
          <p:cNvPr id="90" name="Google Shape;90;p22"/>
          <p:cNvSpPr/>
          <p:nvPr>
            <p:ph idx="2" type="pic"/>
          </p:nvPr>
        </p:nvSpPr>
        <p:spPr>
          <a:xfrm>
            <a:off x="0" y="0"/>
            <a:ext cx="9144000" cy="5143500"/>
          </a:xfrm>
          <a:prstGeom prst="rect">
            <a:avLst/>
          </a:prstGeom>
          <a:noFill/>
          <a:ln>
            <a:noFill/>
          </a:ln>
        </p:spPr>
      </p:sp>
      <p:sp>
        <p:nvSpPr>
          <p:cNvPr id="91" name="Google Shape;91;p22"/>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500"/>
              <a:buNone/>
              <a:defRPr/>
            </a:lvl1pPr>
            <a:lvl2pPr lvl="1" rtl="0" algn="ctr">
              <a:spcBef>
                <a:spcPts val="0"/>
              </a:spcBef>
              <a:spcAft>
                <a:spcPts val="0"/>
              </a:spcAft>
              <a:buSzPts val="2500"/>
              <a:buNone/>
              <a:defRPr/>
            </a:lvl2pPr>
            <a:lvl3pPr lvl="2" rtl="0" algn="ctr">
              <a:spcBef>
                <a:spcPts val="0"/>
              </a:spcBef>
              <a:spcAft>
                <a:spcPts val="0"/>
              </a:spcAft>
              <a:buSzPts val="2500"/>
              <a:buNone/>
              <a:defRPr/>
            </a:lvl3pPr>
            <a:lvl4pPr lvl="3" rtl="0" algn="ctr">
              <a:spcBef>
                <a:spcPts val="0"/>
              </a:spcBef>
              <a:spcAft>
                <a:spcPts val="0"/>
              </a:spcAft>
              <a:buSzPts val="2500"/>
              <a:buNone/>
              <a:defRPr/>
            </a:lvl4pPr>
            <a:lvl5pPr lvl="4" rtl="0" algn="ctr">
              <a:spcBef>
                <a:spcPts val="0"/>
              </a:spcBef>
              <a:spcAft>
                <a:spcPts val="0"/>
              </a:spcAft>
              <a:buSzPts val="2500"/>
              <a:buNone/>
              <a:defRPr/>
            </a:lvl5pPr>
            <a:lvl6pPr lvl="5" rtl="0" algn="ctr">
              <a:spcBef>
                <a:spcPts val="0"/>
              </a:spcBef>
              <a:spcAft>
                <a:spcPts val="0"/>
              </a:spcAft>
              <a:buSzPts val="2500"/>
              <a:buNone/>
              <a:defRPr/>
            </a:lvl6pPr>
            <a:lvl7pPr lvl="6" rtl="0" algn="ctr">
              <a:spcBef>
                <a:spcPts val="0"/>
              </a:spcBef>
              <a:spcAft>
                <a:spcPts val="0"/>
              </a:spcAft>
              <a:buSzPts val="2500"/>
              <a:buNone/>
              <a:defRPr/>
            </a:lvl7pPr>
            <a:lvl8pPr lvl="7" rtl="0" algn="ctr">
              <a:spcBef>
                <a:spcPts val="0"/>
              </a:spcBef>
              <a:spcAft>
                <a:spcPts val="0"/>
              </a:spcAft>
              <a:buSzPts val="2500"/>
              <a:buNone/>
              <a:defRPr/>
            </a:lvl8pPr>
            <a:lvl9pPr lvl="8" rtl="0" algn="ctr">
              <a:spcBef>
                <a:spcPts val="0"/>
              </a:spcBef>
              <a:spcAft>
                <a:spcPts val="0"/>
              </a:spcAft>
              <a:buSzPts val="25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1"/>
        </a:solidFill>
      </p:bgPr>
    </p:bg>
    <p:spTree>
      <p:nvGrpSpPr>
        <p:cNvPr id="92" name="Shape 92"/>
        <p:cNvGrpSpPr/>
        <p:nvPr/>
      </p:nvGrpSpPr>
      <p:grpSpPr>
        <a:xfrm>
          <a:off x="0" y="0"/>
          <a:ext cx="0" cy="0"/>
          <a:chOff x="0" y="0"/>
          <a:chExt cx="0" cy="0"/>
        </a:xfrm>
      </p:grpSpPr>
      <p:pic>
        <p:nvPicPr>
          <p:cNvPr id="93" name="Google Shape;93;p23"/>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94" name="Google Shape;94;p23"/>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95" name="Google Shape;95;p23"/>
          <p:cNvSpPr txBox="1"/>
          <p:nvPr>
            <p:ph hasCustomPrompt="1" type="title"/>
          </p:nvPr>
        </p:nvSpPr>
        <p:spPr>
          <a:xfrm>
            <a:off x="715100" y="3068600"/>
            <a:ext cx="7713900" cy="1539900"/>
          </a:xfrm>
          <a:prstGeom prst="rect">
            <a:avLst/>
          </a:prstGeom>
        </p:spPr>
        <p:txBody>
          <a:bodyPr anchorCtr="0" anchor="t"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96" name="Google Shape;96;p23"/>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solidFill>
          <a:schemeClr val="lt1"/>
        </a:solidFill>
      </p:bgPr>
    </p:bg>
    <p:spTree>
      <p:nvGrpSpPr>
        <p:cNvPr id="98" name="Shape 98"/>
        <p:cNvGrpSpPr/>
        <p:nvPr/>
      </p:nvGrpSpPr>
      <p:grpSpPr>
        <a:xfrm>
          <a:off x="0" y="0"/>
          <a:ext cx="0" cy="0"/>
          <a:chOff x="0" y="0"/>
          <a:chExt cx="0" cy="0"/>
        </a:xfrm>
      </p:grpSpPr>
      <p:pic>
        <p:nvPicPr>
          <p:cNvPr id="99" name="Google Shape;99;p25"/>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00" name="Google Shape;100;p25"/>
          <p:cNvSpPr txBox="1"/>
          <p:nvPr>
            <p:ph hasCustomPrompt="1" type="title"/>
          </p:nvPr>
        </p:nvSpPr>
        <p:spPr>
          <a:xfrm>
            <a:off x="1070650"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1" name="Google Shape;101;p25"/>
          <p:cNvSpPr txBox="1"/>
          <p:nvPr>
            <p:ph idx="1" type="subTitle"/>
          </p:nvPr>
        </p:nvSpPr>
        <p:spPr>
          <a:xfrm>
            <a:off x="1609075"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2" name="Google Shape;102;p25"/>
          <p:cNvSpPr txBox="1"/>
          <p:nvPr>
            <p:ph idx="2"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103" name="Google Shape;103;p25"/>
          <p:cNvSpPr txBox="1"/>
          <p:nvPr>
            <p:ph hasCustomPrompt="1" idx="3" type="title"/>
          </p:nvPr>
        </p:nvSpPr>
        <p:spPr>
          <a:xfrm>
            <a:off x="1070650" y="21035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4" name="Google Shape;104;p25"/>
          <p:cNvSpPr txBox="1"/>
          <p:nvPr>
            <p:ph idx="4" type="subTitle"/>
          </p:nvPr>
        </p:nvSpPr>
        <p:spPr>
          <a:xfrm>
            <a:off x="1609075" y="2103524"/>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5" name="Google Shape;105;p25"/>
          <p:cNvSpPr txBox="1"/>
          <p:nvPr>
            <p:ph hasCustomPrompt="1" idx="5" type="title"/>
          </p:nvPr>
        </p:nvSpPr>
        <p:spPr>
          <a:xfrm>
            <a:off x="1070650" y="28397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6" name="Google Shape;106;p25"/>
          <p:cNvSpPr txBox="1"/>
          <p:nvPr>
            <p:ph idx="6" type="subTitle"/>
          </p:nvPr>
        </p:nvSpPr>
        <p:spPr>
          <a:xfrm>
            <a:off x="1609075" y="28397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7" name="Google Shape;107;p25"/>
          <p:cNvSpPr txBox="1"/>
          <p:nvPr>
            <p:ph hasCustomPrompt="1" idx="7" type="title"/>
          </p:nvPr>
        </p:nvSpPr>
        <p:spPr>
          <a:xfrm>
            <a:off x="1070650" y="35759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8" name="Google Shape;108;p25"/>
          <p:cNvSpPr txBox="1"/>
          <p:nvPr>
            <p:ph idx="8" type="subTitle"/>
          </p:nvPr>
        </p:nvSpPr>
        <p:spPr>
          <a:xfrm>
            <a:off x="1609075" y="35759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9" name="Google Shape;109;p25"/>
          <p:cNvSpPr txBox="1"/>
          <p:nvPr>
            <p:ph hasCustomPrompt="1" idx="9" type="title"/>
          </p:nvPr>
        </p:nvSpPr>
        <p:spPr>
          <a:xfrm>
            <a:off x="4927449"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0" name="Google Shape;110;p25"/>
          <p:cNvSpPr txBox="1"/>
          <p:nvPr>
            <p:ph idx="13" type="subTitle"/>
          </p:nvPr>
        </p:nvSpPr>
        <p:spPr>
          <a:xfrm>
            <a:off x="5465950"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1" name="Google Shape;111;p25"/>
          <p:cNvSpPr txBox="1"/>
          <p:nvPr>
            <p:ph hasCustomPrompt="1" idx="14" type="title"/>
          </p:nvPr>
        </p:nvSpPr>
        <p:spPr>
          <a:xfrm>
            <a:off x="4927449" y="2103522"/>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2" name="Google Shape;112;p25"/>
          <p:cNvSpPr txBox="1"/>
          <p:nvPr>
            <p:ph idx="15" type="subTitle"/>
          </p:nvPr>
        </p:nvSpPr>
        <p:spPr>
          <a:xfrm>
            <a:off x="5465950" y="2103519"/>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3" name="Google Shape;113;p25"/>
          <p:cNvSpPr txBox="1"/>
          <p:nvPr>
            <p:ph hasCustomPrompt="1" idx="16" type="title"/>
          </p:nvPr>
        </p:nvSpPr>
        <p:spPr>
          <a:xfrm>
            <a:off x="4927449" y="2839728"/>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4" name="Google Shape;114;p25"/>
          <p:cNvSpPr txBox="1"/>
          <p:nvPr>
            <p:ph idx="17" type="subTitle"/>
          </p:nvPr>
        </p:nvSpPr>
        <p:spPr>
          <a:xfrm>
            <a:off x="5465950" y="2839721"/>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5" name="Google Shape;115;p25"/>
          <p:cNvSpPr txBox="1"/>
          <p:nvPr>
            <p:ph hasCustomPrompt="1" idx="18" type="title"/>
          </p:nvPr>
        </p:nvSpPr>
        <p:spPr>
          <a:xfrm>
            <a:off x="4927449" y="35759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6" name="Google Shape;116;p25"/>
          <p:cNvSpPr txBox="1"/>
          <p:nvPr>
            <p:ph idx="19" type="subTitle"/>
          </p:nvPr>
        </p:nvSpPr>
        <p:spPr>
          <a:xfrm>
            <a:off x="5465950" y="3575916"/>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lt1"/>
        </a:solidFill>
      </p:bgPr>
    </p:bg>
    <p:spTree>
      <p:nvGrpSpPr>
        <p:cNvPr id="117" name="Shape 117"/>
        <p:cNvGrpSpPr/>
        <p:nvPr/>
      </p:nvGrpSpPr>
      <p:grpSpPr>
        <a:xfrm>
          <a:off x="0" y="0"/>
          <a:ext cx="0" cy="0"/>
          <a:chOff x="0" y="0"/>
          <a:chExt cx="0" cy="0"/>
        </a:xfrm>
      </p:grpSpPr>
      <p:pic>
        <p:nvPicPr>
          <p:cNvPr id="118" name="Google Shape;118;p26"/>
          <p:cNvPicPr preferRelativeResize="0"/>
          <p:nvPr/>
        </p:nvPicPr>
        <p:blipFill rotWithShape="1">
          <a:blip r:embed="rId2">
            <a:alphaModFix/>
          </a:blip>
          <a:srcRect b="-35825" l="-6643" r="27548" t="13471"/>
          <a:stretch/>
        </p:blipFill>
        <p:spPr>
          <a:xfrm>
            <a:off x="5819050" y="0"/>
            <a:ext cx="3324950" cy="5143500"/>
          </a:xfrm>
          <a:prstGeom prst="rect">
            <a:avLst/>
          </a:prstGeom>
          <a:noFill/>
          <a:ln>
            <a:noFill/>
          </a:ln>
        </p:spPr>
      </p:pic>
      <p:pic>
        <p:nvPicPr>
          <p:cNvPr id="119" name="Google Shape;119;p26"/>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20" name="Google Shape;120;p26"/>
          <p:cNvSpPr txBox="1"/>
          <p:nvPr>
            <p:ph idx="1" type="subTitle"/>
          </p:nvPr>
        </p:nvSpPr>
        <p:spPr>
          <a:xfrm>
            <a:off x="715100" y="1503175"/>
            <a:ext cx="5930100" cy="200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1" name="Google Shape;121;p26"/>
          <p:cNvSpPr txBox="1"/>
          <p:nvPr>
            <p:ph idx="2" type="subTitle"/>
          </p:nvPr>
        </p:nvSpPr>
        <p:spPr>
          <a:xfrm>
            <a:off x="715100" y="3965300"/>
            <a:ext cx="5930100" cy="4560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solidFill>
          <a:schemeClr val="lt1"/>
        </a:solidFill>
      </p:bgPr>
    </p:bg>
    <p:spTree>
      <p:nvGrpSpPr>
        <p:cNvPr id="122" name="Shape 122"/>
        <p:cNvGrpSpPr/>
        <p:nvPr/>
      </p:nvGrpSpPr>
      <p:grpSpPr>
        <a:xfrm>
          <a:off x="0" y="0"/>
          <a:ext cx="0" cy="0"/>
          <a:chOff x="0" y="0"/>
          <a:chExt cx="0" cy="0"/>
        </a:xfrm>
      </p:grpSpPr>
      <p:pic>
        <p:nvPicPr>
          <p:cNvPr id="123" name="Google Shape;123;p27"/>
          <p:cNvPicPr preferRelativeResize="0"/>
          <p:nvPr/>
        </p:nvPicPr>
        <p:blipFill rotWithShape="1">
          <a:blip r:embed="rId2">
            <a:alphaModFix/>
          </a:blip>
          <a:srcRect b="2272" l="-19689" r="19690" t="41478"/>
          <a:stretch/>
        </p:blipFill>
        <p:spPr>
          <a:xfrm flipH="1" rot="10800000">
            <a:off x="0" y="-2285"/>
            <a:ext cx="9144000" cy="5148070"/>
          </a:xfrm>
          <a:prstGeom prst="rect">
            <a:avLst/>
          </a:prstGeom>
          <a:noFill/>
          <a:ln>
            <a:noFill/>
          </a:ln>
        </p:spPr>
      </p:pic>
      <p:sp>
        <p:nvSpPr>
          <p:cNvPr id="124" name="Google Shape;124;p27"/>
          <p:cNvSpPr txBox="1"/>
          <p:nvPr>
            <p:ph type="title"/>
          </p:nvPr>
        </p:nvSpPr>
        <p:spPr>
          <a:xfrm>
            <a:off x="715100" y="2259575"/>
            <a:ext cx="4276800" cy="23172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70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25" name="Google Shape;125;p27"/>
          <p:cNvSpPr txBox="1"/>
          <p:nvPr>
            <p:ph idx="1" type="body"/>
          </p:nvPr>
        </p:nvSpPr>
        <p:spPr>
          <a:xfrm>
            <a:off x="4572000" y="535000"/>
            <a:ext cx="3856500" cy="809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4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bg>
      <p:bgPr>
        <a:solidFill>
          <a:schemeClr val="lt1"/>
        </a:solidFill>
      </p:bgPr>
    </p:bg>
    <p:spTree>
      <p:nvGrpSpPr>
        <p:cNvPr id="126" name="Shape 126"/>
        <p:cNvGrpSpPr/>
        <p:nvPr/>
      </p:nvGrpSpPr>
      <p:grpSpPr>
        <a:xfrm>
          <a:off x="0" y="0"/>
          <a:ext cx="0" cy="0"/>
          <a:chOff x="0" y="0"/>
          <a:chExt cx="0" cy="0"/>
        </a:xfrm>
      </p:grpSpPr>
      <p:pic>
        <p:nvPicPr>
          <p:cNvPr id="127" name="Google Shape;127;p28"/>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128" name="Google Shape;128;p28"/>
          <p:cNvSpPr txBox="1"/>
          <p:nvPr>
            <p:ph type="title"/>
          </p:nvPr>
        </p:nvSpPr>
        <p:spPr>
          <a:xfrm>
            <a:off x="715100"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29" name="Google Shape;129;p28"/>
          <p:cNvSpPr txBox="1"/>
          <p:nvPr>
            <p:ph idx="1" type="body"/>
          </p:nvPr>
        </p:nvSpPr>
        <p:spPr>
          <a:xfrm>
            <a:off x="715100"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bg>
      <p:bgPr>
        <a:solidFill>
          <a:schemeClr val="lt1"/>
        </a:solidFill>
      </p:bgPr>
    </p:bg>
    <p:spTree>
      <p:nvGrpSpPr>
        <p:cNvPr id="130" name="Shape 130"/>
        <p:cNvGrpSpPr/>
        <p:nvPr/>
      </p:nvGrpSpPr>
      <p:grpSpPr>
        <a:xfrm>
          <a:off x="0" y="0"/>
          <a:ext cx="0" cy="0"/>
          <a:chOff x="0" y="0"/>
          <a:chExt cx="0" cy="0"/>
        </a:xfrm>
      </p:grpSpPr>
      <p:pic>
        <p:nvPicPr>
          <p:cNvPr id="131" name="Google Shape;131;p29"/>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32" name="Google Shape;132;p29"/>
          <p:cNvSpPr txBox="1"/>
          <p:nvPr>
            <p:ph type="title"/>
          </p:nvPr>
        </p:nvSpPr>
        <p:spPr>
          <a:xfrm>
            <a:off x="43022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3" name="Google Shape;133;p29"/>
          <p:cNvSpPr txBox="1"/>
          <p:nvPr>
            <p:ph idx="1" type="body"/>
          </p:nvPr>
        </p:nvSpPr>
        <p:spPr>
          <a:xfrm>
            <a:off x="43022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bg>
      <p:bgPr>
        <a:solidFill>
          <a:schemeClr val="lt1"/>
        </a:solidFill>
      </p:bgPr>
    </p:bg>
    <p:spTree>
      <p:nvGrpSpPr>
        <p:cNvPr id="134" name="Shape 134"/>
        <p:cNvGrpSpPr/>
        <p:nvPr/>
      </p:nvGrpSpPr>
      <p:grpSpPr>
        <a:xfrm>
          <a:off x="0" y="0"/>
          <a:ext cx="0" cy="0"/>
          <a:chOff x="0" y="0"/>
          <a:chExt cx="0" cy="0"/>
        </a:xfrm>
      </p:grpSpPr>
      <p:pic>
        <p:nvPicPr>
          <p:cNvPr id="135" name="Google Shape;135;p30"/>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136" name="Google Shape;136;p30"/>
          <p:cNvSpPr txBox="1"/>
          <p:nvPr>
            <p:ph type="title"/>
          </p:nvPr>
        </p:nvSpPr>
        <p:spPr>
          <a:xfrm>
            <a:off x="15454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7" name="Google Shape;137;p30"/>
          <p:cNvSpPr txBox="1"/>
          <p:nvPr>
            <p:ph idx="1" type="body"/>
          </p:nvPr>
        </p:nvSpPr>
        <p:spPr>
          <a:xfrm>
            <a:off x="15454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solidFill>
          <a:schemeClr val="lt1"/>
        </a:solidFill>
      </p:bgPr>
    </p:bg>
    <p:spTree>
      <p:nvGrpSpPr>
        <p:cNvPr id="138" name="Shape 138"/>
        <p:cNvGrpSpPr/>
        <p:nvPr/>
      </p:nvGrpSpPr>
      <p:grpSpPr>
        <a:xfrm>
          <a:off x="0" y="0"/>
          <a:ext cx="0" cy="0"/>
          <a:chOff x="0" y="0"/>
          <a:chExt cx="0" cy="0"/>
        </a:xfrm>
      </p:grpSpPr>
      <p:pic>
        <p:nvPicPr>
          <p:cNvPr id="139" name="Google Shape;139;p31"/>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40" name="Google Shape;140;p31"/>
          <p:cNvSpPr txBox="1"/>
          <p:nvPr>
            <p:ph idx="1" type="subTitle"/>
          </p:nvPr>
        </p:nvSpPr>
        <p:spPr>
          <a:xfrm>
            <a:off x="715100" y="20465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1" name="Google Shape;141;p31"/>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42" name="Google Shape;142;p31"/>
          <p:cNvSpPr txBox="1"/>
          <p:nvPr>
            <p:ph idx="2" type="subTitle"/>
          </p:nvPr>
        </p:nvSpPr>
        <p:spPr>
          <a:xfrm>
            <a:off x="715100" y="32990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3" name="Google Shape;143;p31"/>
          <p:cNvSpPr txBox="1"/>
          <p:nvPr>
            <p:ph idx="3" type="subTitle"/>
          </p:nvPr>
        </p:nvSpPr>
        <p:spPr>
          <a:xfrm>
            <a:off x="715100" y="16667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4" name="Google Shape;144;p31"/>
          <p:cNvSpPr txBox="1"/>
          <p:nvPr>
            <p:ph idx="4" type="subTitle"/>
          </p:nvPr>
        </p:nvSpPr>
        <p:spPr>
          <a:xfrm>
            <a:off x="715100" y="29192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solidFill>
          <a:schemeClr val="lt1"/>
        </a:solidFill>
      </p:bgPr>
    </p:bg>
    <p:spTree>
      <p:nvGrpSpPr>
        <p:cNvPr id="145" name="Shape 145"/>
        <p:cNvGrpSpPr/>
        <p:nvPr/>
      </p:nvGrpSpPr>
      <p:grpSpPr>
        <a:xfrm>
          <a:off x="0" y="0"/>
          <a:ext cx="0" cy="0"/>
          <a:chOff x="0" y="0"/>
          <a:chExt cx="0" cy="0"/>
        </a:xfrm>
      </p:grpSpPr>
      <p:pic>
        <p:nvPicPr>
          <p:cNvPr id="146" name="Google Shape;146;p32"/>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147" name="Google Shape;147;p32"/>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148" name="Google Shape;148;p32"/>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9" name="Google Shape;149;p32"/>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50" name="Google Shape;150;p32"/>
          <p:cNvSpPr txBox="1"/>
          <p:nvPr>
            <p:ph idx="2" type="subTitle"/>
          </p:nvPr>
        </p:nvSpPr>
        <p:spPr>
          <a:xfrm>
            <a:off x="7151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1" name="Google Shape;151;p32"/>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2" name="Google Shape;152;p32"/>
          <p:cNvSpPr txBox="1"/>
          <p:nvPr>
            <p:ph idx="4" type="subTitle"/>
          </p:nvPr>
        </p:nvSpPr>
        <p:spPr>
          <a:xfrm>
            <a:off x="3506099"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3" name="Google Shape;153;p32"/>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4" name="Google Shape;154;p32"/>
          <p:cNvSpPr txBox="1"/>
          <p:nvPr>
            <p:ph idx="6" type="subTitle"/>
          </p:nvPr>
        </p:nvSpPr>
        <p:spPr>
          <a:xfrm>
            <a:off x="62972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solidFill>
          <a:schemeClr val="lt1"/>
        </a:solidFill>
      </p:bgPr>
    </p:bg>
    <p:spTree>
      <p:nvGrpSpPr>
        <p:cNvPr id="155" name="Shape 155"/>
        <p:cNvGrpSpPr/>
        <p:nvPr/>
      </p:nvGrpSpPr>
      <p:grpSpPr>
        <a:xfrm>
          <a:off x="0" y="0"/>
          <a:ext cx="0" cy="0"/>
          <a:chOff x="0" y="0"/>
          <a:chExt cx="0" cy="0"/>
        </a:xfrm>
      </p:grpSpPr>
      <p:pic>
        <p:nvPicPr>
          <p:cNvPr id="156" name="Google Shape;156;p33"/>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57" name="Google Shape;157;p33"/>
          <p:cNvSpPr txBox="1"/>
          <p:nvPr>
            <p:ph idx="1" type="subTitle"/>
          </p:nvPr>
        </p:nvSpPr>
        <p:spPr>
          <a:xfrm>
            <a:off x="7151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8" name="Google Shape;158;p33"/>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59" name="Google Shape;159;p33"/>
          <p:cNvSpPr txBox="1"/>
          <p:nvPr>
            <p:ph idx="2" type="subTitle"/>
          </p:nvPr>
        </p:nvSpPr>
        <p:spPr>
          <a:xfrm>
            <a:off x="7151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0" name="Google Shape;160;p33"/>
          <p:cNvSpPr txBox="1"/>
          <p:nvPr>
            <p:ph idx="3" type="subTitle"/>
          </p:nvPr>
        </p:nvSpPr>
        <p:spPr>
          <a:xfrm>
            <a:off x="3506099"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1" name="Google Shape;161;p33"/>
          <p:cNvSpPr txBox="1"/>
          <p:nvPr>
            <p:ph idx="4" type="subTitle"/>
          </p:nvPr>
        </p:nvSpPr>
        <p:spPr>
          <a:xfrm>
            <a:off x="3506099"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2" name="Google Shape;162;p33"/>
          <p:cNvSpPr txBox="1"/>
          <p:nvPr>
            <p:ph idx="5" type="subTitle"/>
          </p:nvPr>
        </p:nvSpPr>
        <p:spPr>
          <a:xfrm>
            <a:off x="62972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3" name="Google Shape;163;p33"/>
          <p:cNvSpPr txBox="1"/>
          <p:nvPr>
            <p:ph idx="6" type="subTitle"/>
          </p:nvPr>
        </p:nvSpPr>
        <p:spPr>
          <a:xfrm>
            <a:off x="62972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solidFill>
          <a:schemeClr val="lt1"/>
        </a:solidFill>
      </p:bgPr>
    </p:bg>
    <p:spTree>
      <p:nvGrpSpPr>
        <p:cNvPr id="164" name="Shape 164"/>
        <p:cNvGrpSpPr/>
        <p:nvPr/>
      </p:nvGrpSpPr>
      <p:grpSpPr>
        <a:xfrm>
          <a:off x="0" y="0"/>
          <a:ext cx="0" cy="0"/>
          <a:chOff x="0" y="0"/>
          <a:chExt cx="0" cy="0"/>
        </a:xfrm>
      </p:grpSpPr>
      <p:pic>
        <p:nvPicPr>
          <p:cNvPr id="165" name="Google Shape;165;p34"/>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166" name="Google Shape;166;p34"/>
          <p:cNvSpPr txBox="1"/>
          <p:nvPr>
            <p:ph idx="1" type="subTitle"/>
          </p:nvPr>
        </p:nvSpPr>
        <p:spPr>
          <a:xfrm>
            <a:off x="7151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7" name="Google Shape;167;p34"/>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68" name="Google Shape;168;p34"/>
          <p:cNvSpPr txBox="1"/>
          <p:nvPr>
            <p:ph idx="2" type="subTitle"/>
          </p:nvPr>
        </p:nvSpPr>
        <p:spPr>
          <a:xfrm>
            <a:off x="7151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9" name="Google Shape;169;p34"/>
          <p:cNvSpPr txBox="1"/>
          <p:nvPr>
            <p:ph idx="3" type="subTitle"/>
          </p:nvPr>
        </p:nvSpPr>
        <p:spPr>
          <a:xfrm>
            <a:off x="7151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0" name="Google Shape;170;p34"/>
          <p:cNvSpPr txBox="1"/>
          <p:nvPr>
            <p:ph idx="4" type="subTitle"/>
          </p:nvPr>
        </p:nvSpPr>
        <p:spPr>
          <a:xfrm>
            <a:off x="7151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1" name="Google Shape;171;p34"/>
          <p:cNvSpPr txBox="1"/>
          <p:nvPr>
            <p:ph idx="5" type="subTitle"/>
          </p:nvPr>
        </p:nvSpPr>
        <p:spPr>
          <a:xfrm>
            <a:off x="46483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2" name="Google Shape;172;p34"/>
          <p:cNvSpPr txBox="1"/>
          <p:nvPr>
            <p:ph idx="6" type="subTitle"/>
          </p:nvPr>
        </p:nvSpPr>
        <p:spPr>
          <a:xfrm>
            <a:off x="46483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3" name="Google Shape;173;p34"/>
          <p:cNvSpPr txBox="1"/>
          <p:nvPr>
            <p:ph idx="7" type="subTitle"/>
          </p:nvPr>
        </p:nvSpPr>
        <p:spPr>
          <a:xfrm>
            <a:off x="46483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4" name="Google Shape;174;p34"/>
          <p:cNvSpPr txBox="1"/>
          <p:nvPr>
            <p:ph idx="8" type="subTitle"/>
          </p:nvPr>
        </p:nvSpPr>
        <p:spPr>
          <a:xfrm>
            <a:off x="46483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75" name="Shape 175"/>
        <p:cNvGrpSpPr/>
        <p:nvPr/>
      </p:nvGrpSpPr>
      <p:grpSpPr>
        <a:xfrm>
          <a:off x="0" y="0"/>
          <a:ext cx="0" cy="0"/>
          <a:chOff x="0" y="0"/>
          <a:chExt cx="0" cy="0"/>
        </a:xfrm>
      </p:grpSpPr>
      <p:sp>
        <p:nvSpPr>
          <p:cNvPr id="176" name="Google Shape;176;p35"/>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7" name="Google Shape;177;p3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78" name="Google Shape;178;p35"/>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9" name="Google Shape;179;p35"/>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0" name="Google Shape;180;p35"/>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1" name="Google Shape;181;p35"/>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2" name="Google Shape;182;p35"/>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3" name="Google Shape;183;p35"/>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4" name="Google Shape;184;p35"/>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5" name="Google Shape;185;p35"/>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6" name="Google Shape;186;p35"/>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7" name="Google Shape;187;p35"/>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8" name="Google Shape;188;p35"/>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solidFill>
          <a:schemeClr val="lt1"/>
        </a:solidFill>
      </p:bgPr>
    </p:bg>
    <p:spTree>
      <p:nvGrpSpPr>
        <p:cNvPr id="189" name="Shape 189"/>
        <p:cNvGrpSpPr/>
        <p:nvPr/>
      </p:nvGrpSpPr>
      <p:grpSpPr>
        <a:xfrm>
          <a:off x="0" y="0"/>
          <a:ext cx="0" cy="0"/>
          <a:chOff x="0" y="0"/>
          <a:chExt cx="0" cy="0"/>
        </a:xfrm>
      </p:grpSpPr>
      <p:pic>
        <p:nvPicPr>
          <p:cNvPr id="190" name="Google Shape;190;p36"/>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91" name="Google Shape;191;p36"/>
          <p:cNvSpPr txBox="1"/>
          <p:nvPr>
            <p:ph hasCustomPrompt="1" type="title"/>
          </p:nvPr>
        </p:nvSpPr>
        <p:spPr>
          <a:xfrm>
            <a:off x="715100" y="9830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92" name="Google Shape;192;p36"/>
          <p:cNvSpPr txBox="1"/>
          <p:nvPr>
            <p:ph idx="1" type="subTitle"/>
          </p:nvPr>
        </p:nvSpPr>
        <p:spPr>
          <a:xfrm>
            <a:off x="715100" y="18587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3" name="Google Shape;193;p36"/>
          <p:cNvSpPr txBox="1"/>
          <p:nvPr>
            <p:ph hasCustomPrompt="1" idx="2" type="title"/>
          </p:nvPr>
        </p:nvSpPr>
        <p:spPr>
          <a:xfrm>
            <a:off x="715100" y="29216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94" name="Google Shape;194;p36"/>
          <p:cNvSpPr txBox="1"/>
          <p:nvPr>
            <p:ph idx="3" type="subTitle"/>
          </p:nvPr>
        </p:nvSpPr>
        <p:spPr>
          <a:xfrm>
            <a:off x="715100" y="37973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bg>
      <p:bgPr>
        <a:solidFill>
          <a:schemeClr val="lt1"/>
        </a:solidFill>
      </p:bgPr>
    </p:bg>
    <p:spTree>
      <p:nvGrpSpPr>
        <p:cNvPr id="195" name="Shape 195"/>
        <p:cNvGrpSpPr/>
        <p:nvPr/>
      </p:nvGrpSpPr>
      <p:grpSpPr>
        <a:xfrm>
          <a:off x="0" y="0"/>
          <a:ext cx="0" cy="0"/>
          <a:chOff x="0" y="0"/>
          <a:chExt cx="0" cy="0"/>
        </a:xfrm>
      </p:grpSpPr>
      <p:pic>
        <p:nvPicPr>
          <p:cNvPr id="196" name="Google Shape;196;p37"/>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97" name="Google Shape;197;p37"/>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198" name="Google Shape;198;p37"/>
          <p:cNvSpPr txBox="1"/>
          <p:nvPr>
            <p:ph hasCustomPrompt="1" idx="2" type="title"/>
          </p:nvPr>
        </p:nvSpPr>
        <p:spPr>
          <a:xfrm>
            <a:off x="7151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9" name="Google Shape;199;p37"/>
          <p:cNvSpPr txBox="1"/>
          <p:nvPr>
            <p:ph idx="1" type="subTitle"/>
          </p:nvPr>
        </p:nvSpPr>
        <p:spPr>
          <a:xfrm>
            <a:off x="7151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0" name="Google Shape;200;p37"/>
          <p:cNvSpPr txBox="1"/>
          <p:nvPr>
            <p:ph idx="3" type="subTitle"/>
          </p:nvPr>
        </p:nvSpPr>
        <p:spPr>
          <a:xfrm>
            <a:off x="7151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1" name="Google Shape;201;p37"/>
          <p:cNvSpPr txBox="1"/>
          <p:nvPr>
            <p:ph idx="4" type="subTitle"/>
          </p:nvPr>
        </p:nvSpPr>
        <p:spPr>
          <a:xfrm>
            <a:off x="46483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2" name="Google Shape;202;p37"/>
          <p:cNvSpPr txBox="1"/>
          <p:nvPr>
            <p:ph idx="5" type="subTitle"/>
          </p:nvPr>
        </p:nvSpPr>
        <p:spPr>
          <a:xfrm>
            <a:off x="46483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3" name="Google Shape;203;p37"/>
          <p:cNvSpPr txBox="1"/>
          <p:nvPr>
            <p:ph hasCustomPrompt="1" idx="6" type="title"/>
          </p:nvPr>
        </p:nvSpPr>
        <p:spPr>
          <a:xfrm>
            <a:off x="46483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204" name="Shape 204"/>
        <p:cNvGrpSpPr/>
        <p:nvPr/>
      </p:nvGrpSpPr>
      <p:grpSpPr>
        <a:xfrm>
          <a:off x="0" y="0"/>
          <a:ext cx="0" cy="0"/>
          <a:chOff x="0" y="0"/>
          <a:chExt cx="0" cy="0"/>
        </a:xfrm>
      </p:grpSpPr>
      <p:sp>
        <p:nvSpPr>
          <p:cNvPr id="205" name="Google Shape;205;p3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_1">
    <p:bg>
      <p:bgPr>
        <a:solidFill>
          <a:schemeClr val="lt1"/>
        </a:solidFill>
      </p:bgPr>
    </p:bg>
    <p:spTree>
      <p:nvGrpSpPr>
        <p:cNvPr id="206" name="Shape 206"/>
        <p:cNvGrpSpPr/>
        <p:nvPr/>
      </p:nvGrpSpPr>
      <p:grpSpPr>
        <a:xfrm>
          <a:off x="0" y="0"/>
          <a:ext cx="0" cy="0"/>
          <a:chOff x="0" y="0"/>
          <a:chExt cx="0" cy="0"/>
        </a:xfrm>
      </p:grpSpPr>
      <p:pic>
        <p:nvPicPr>
          <p:cNvPr id="207" name="Google Shape;207;p39"/>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208" name="Google Shape;208;p39"/>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209" name="Google Shape;209;p3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_1">
    <p:bg>
      <p:bgPr>
        <a:solidFill>
          <a:schemeClr val="lt1"/>
        </a:solidFill>
      </p:bgPr>
    </p:bg>
    <p:spTree>
      <p:nvGrpSpPr>
        <p:cNvPr id="210" name="Shape 210"/>
        <p:cNvGrpSpPr/>
        <p:nvPr/>
      </p:nvGrpSpPr>
      <p:grpSpPr>
        <a:xfrm>
          <a:off x="0" y="0"/>
          <a:ext cx="0" cy="0"/>
          <a:chOff x="0" y="0"/>
          <a:chExt cx="0" cy="0"/>
        </a:xfrm>
      </p:grpSpPr>
      <p:pic>
        <p:nvPicPr>
          <p:cNvPr id="211" name="Google Shape;211;p40"/>
          <p:cNvPicPr preferRelativeResize="0"/>
          <p:nvPr/>
        </p:nvPicPr>
        <p:blipFill rotWithShape="1">
          <a:blip r:embed="rId2">
            <a:alphaModFix/>
          </a:blip>
          <a:srcRect b="-11170" l="-6643" r="27548" t="-11183"/>
          <a:stretch/>
        </p:blipFill>
        <p:spPr>
          <a:xfrm>
            <a:off x="5819050" y="0"/>
            <a:ext cx="3324950" cy="5143500"/>
          </a:xfrm>
          <a:prstGeom prst="rect">
            <a:avLst/>
          </a:prstGeom>
          <a:noFill/>
          <a:ln>
            <a:noFill/>
          </a:ln>
        </p:spPr>
      </p:pic>
      <p:sp>
        <p:nvSpPr>
          <p:cNvPr id="212" name="Google Shape;212;p40"/>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solidFill>
          <a:schemeClr val="lt1"/>
        </a:solidFill>
      </p:bgPr>
    </p:bg>
    <p:spTree>
      <p:nvGrpSpPr>
        <p:cNvPr id="213" name="Shape 213"/>
        <p:cNvGrpSpPr/>
        <p:nvPr/>
      </p:nvGrpSpPr>
      <p:grpSpPr>
        <a:xfrm>
          <a:off x="0" y="0"/>
          <a:ext cx="0" cy="0"/>
          <a:chOff x="0" y="0"/>
          <a:chExt cx="0" cy="0"/>
        </a:xfrm>
      </p:grpSpPr>
      <p:pic>
        <p:nvPicPr>
          <p:cNvPr id="214" name="Google Shape;214;p41"/>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215" name="Google Shape;215;p41"/>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216" name="Google Shape;216;p41"/>
          <p:cNvSpPr txBox="1"/>
          <p:nvPr>
            <p:ph type="ctrTitle"/>
          </p:nvPr>
        </p:nvSpPr>
        <p:spPr>
          <a:xfrm>
            <a:off x="715100" y="3330625"/>
            <a:ext cx="3856800" cy="12525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sz="7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17" name="Google Shape;217;p41"/>
          <p:cNvSpPr txBox="1"/>
          <p:nvPr>
            <p:ph idx="1" type="subTitle"/>
          </p:nvPr>
        </p:nvSpPr>
        <p:spPr>
          <a:xfrm>
            <a:off x="4571900" y="535000"/>
            <a:ext cx="2683800" cy="115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8" name="Google Shape;218;p41"/>
          <p:cNvSpPr txBox="1"/>
          <p:nvPr/>
        </p:nvSpPr>
        <p:spPr>
          <a:xfrm>
            <a:off x="4571863" y="2278000"/>
            <a:ext cx="2683800" cy="498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solidFill>
          <a:schemeClr val="lt1"/>
        </a:solidFill>
      </p:bgPr>
    </p:bg>
    <p:spTree>
      <p:nvGrpSpPr>
        <p:cNvPr id="219" name="Shape 219"/>
        <p:cNvGrpSpPr/>
        <p:nvPr/>
      </p:nvGrpSpPr>
      <p:grpSpPr>
        <a:xfrm>
          <a:off x="0" y="0"/>
          <a:ext cx="0" cy="0"/>
          <a:chOff x="0" y="0"/>
          <a:chExt cx="0" cy="0"/>
        </a:xfrm>
      </p:grpSpPr>
      <p:pic>
        <p:nvPicPr>
          <p:cNvPr id="220" name="Google Shape;220;p42"/>
          <p:cNvPicPr preferRelativeResize="0"/>
          <p:nvPr/>
        </p:nvPicPr>
        <p:blipFill rotWithShape="1">
          <a:blip r:embed="rId2">
            <a:alphaModFix/>
          </a:blip>
          <a:srcRect b="-35825" l="-6643" r="27548" t="13471"/>
          <a:stretch/>
        </p:blipFill>
        <p:spPr>
          <a:xfrm flipH="1">
            <a:off x="-10682" y="-2437"/>
            <a:ext cx="3321295" cy="5143500"/>
          </a:xfrm>
          <a:prstGeom prst="rect">
            <a:avLst/>
          </a:prstGeom>
          <a:noFill/>
          <a:ln>
            <a:noFill/>
          </a:ln>
        </p:spPr>
      </p:pic>
      <p:pic>
        <p:nvPicPr>
          <p:cNvPr id="221" name="Google Shape;221;p42"/>
          <p:cNvPicPr preferRelativeResize="0"/>
          <p:nvPr/>
        </p:nvPicPr>
        <p:blipFill rotWithShape="1">
          <a:blip r:embed="rId2">
            <a:alphaModFix/>
          </a:blip>
          <a:srcRect b="-108521" l="-235242" r="44460"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lt1"/>
        </a:solidFill>
      </p:bgPr>
    </p:bg>
    <p:spTree>
      <p:nvGrpSpPr>
        <p:cNvPr id="222" name="Shape 222"/>
        <p:cNvGrpSpPr/>
        <p:nvPr/>
      </p:nvGrpSpPr>
      <p:grpSpPr>
        <a:xfrm>
          <a:off x="0" y="0"/>
          <a:ext cx="0" cy="0"/>
          <a:chOff x="0" y="0"/>
          <a:chExt cx="0" cy="0"/>
        </a:xfrm>
      </p:grpSpPr>
      <p:pic>
        <p:nvPicPr>
          <p:cNvPr id="223" name="Google Shape;223;p43"/>
          <p:cNvPicPr preferRelativeResize="0"/>
          <p:nvPr/>
        </p:nvPicPr>
        <p:blipFill rotWithShape="1">
          <a:blip r:embed="rId2">
            <a:alphaModFix/>
          </a:blip>
          <a:srcRect b="-6811" l="-55210" r="55209" t="50562"/>
          <a:stretch/>
        </p:blipFill>
        <p:spPr>
          <a:xfrm>
            <a:off x="0" y="0"/>
            <a:ext cx="9144000" cy="5143500"/>
          </a:xfrm>
          <a:prstGeom prst="rect">
            <a:avLst/>
          </a:prstGeom>
          <a:noFill/>
          <a:ln>
            <a:noFill/>
          </a:ln>
        </p:spPr>
      </p:pic>
      <p:pic>
        <p:nvPicPr>
          <p:cNvPr id="224" name="Google Shape;224;p43"/>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52" name="Google Shape;52;p13"/>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xml"/><Relationship Id="rId3" Type="http://schemas.openxmlformats.org/officeDocument/2006/relationships/image" Target="../media/image26.jpg"/><Relationship Id="rId4" Type="http://schemas.openxmlformats.org/officeDocument/2006/relationships/image" Target="../media/image6.jpg"/><Relationship Id="rId5" Type="http://schemas.openxmlformats.org/officeDocument/2006/relationships/image" Target="../media/image20.jpg"/><Relationship Id="rId6" Type="http://schemas.openxmlformats.org/officeDocument/2006/relationships/image" Target="../media/image3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hyperlink" Target="https://docs.google.com/document/d/1eL5N2-4QvGuJvVBAuGLnuY-83Cx4si7znBqLOB68rmw/edit?usp=sharing"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18.png"/><Relationship Id="rId8"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 Id="rId3" Type="http://schemas.openxmlformats.org/officeDocument/2006/relationships/hyperlink" Target="https://www.figma.com/file/JrEjAZJdJqtkCywUpndk5b/cs147-hi-fi?type=design&amp;node-id=0%3A1&amp;mode=design&amp;t=83ntyWgiMj2HSiVa-1" TargetMode="Externa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4"/>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team </a:t>
            </a:r>
            <a:r>
              <a:rPr b="1" lang="en"/>
              <a:t>NOTED</a:t>
            </a:r>
            <a:endParaRPr b="1"/>
          </a:p>
        </p:txBody>
      </p:sp>
      <p:cxnSp>
        <p:nvCxnSpPr>
          <p:cNvPr id="230" name="Google Shape;230;p44"/>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231" name="Google Shape;231;p44"/>
          <p:cNvSpPr txBox="1"/>
          <p:nvPr/>
        </p:nvSpPr>
        <p:spPr>
          <a:xfrm>
            <a:off x="791300" y="3403700"/>
            <a:ext cx="5170200" cy="38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15110E"/>
                </a:solidFill>
                <a:latin typeface="Albert Sans"/>
                <a:ea typeface="Albert Sans"/>
                <a:cs typeface="Albert Sans"/>
                <a:sym typeface="Albert Sans"/>
              </a:rPr>
              <a:t>where your story meets soundtrack</a:t>
            </a:r>
            <a:endParaRPr sz="1900">
              <a:solidFill>
                <a:srgbClr val="15110E"/>
              </a:solidFill>
              <a:latin typeface="Albert Sans"/>
              <a:ea typeface="Albert Sans"/>
              <a:cs typeface="Albert Sans"/>
              <a:sym typeface="Albert Sans"/>
            </a:endParaRPr>
          </a:p>
          <a:p>
            <a:pPr indent="0" lvl="0" marL="0" rtl="0" algn="r">
              <a:spcBef>
                <a:spcPts val="0"/>
              </a:spcBef>
              <a:spcAft>
                <a:spcPts val="0"/>
              </a:spcAft>
              <a:buNone/>
            </a:pPr>
            <a:r>
              <a:t/>
            </a:r>
            <a:endParaRPr sz="1000">
              <a:solidFill>
                <a:srgbClr val="15110E"/>
              </a:solidFill>
              <a:latin typeface="Albert Sans"/>
              <a:ea typeface="Albert Sans"/>
              <a:cs typeface="Albert Sans"/>
              <a:sym typeface="Albert Sans"/>
            </a:endParaRPr>
          </a:p>
        </p:txBody>
      </p:sp>
      <p:pic>
        <p:nvPicPr>
          <p:cNvPr id="232" name="Google Shape;232;p44"/>
          <p:cNvPicPr preferRelativeResize="0"/>
          <p:nvPr/>
        </p:nvPicPr>
        <p:blipFill>
          <a:blip r:embed="rId3">
            <a:alphaModFix/>
          </a:blip>
          <a:stretch>
            <a:fillRect/>
          </a:stretch>
        </p:blipFill>
        <p:spPr>
          <a:xfrm>
            <a:off x="469350" y="1075600"/>
            <a:ext cx="3776750" cy="26378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5"/>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a:t>
            </a:r>
            <a:endParaRPr/>
          </a:p>
        </p:txBody>
      </p:sp>
      <p:sp>
        <p:nvSpPr>
          <p:cNvPr id="238" name="Google Shape;238;p45"/>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cxnSp>
        <p:nvCxnSpPr>
          <p:cNvPr id="239" name="Google Shape;239;p4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6"/>
          <p:cNvSpPr txBox="1"/>
          <p:nvPr>
            <p:ph idx="1" type="subTitle"/>
          </p:nvPr>
        </p:nvSpPr>
        <p:spPr>
          <a:xfrm>
            <a:off x="308450" y="3725138"/>
            <a:ext cx="21318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product design</a:t>
            </a:r>
            <a:endParaRPr/>
          </a:p>
        </p:txBody>
      </p:sp>
      <p:sp>
        <p:nvSpPr>
          <p:cNvPr id="245" name="Google Shape;245;p46"/>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team</a:t>
            </a:r>
            <a:endParaRPr/>
          </a:p>
        </p:txBody>
      </p:sp>
      <p:sp>
        <p:nvSpPr>
          <p:cNvPr id="246" name="Google Shape;246;p46"/>
          <p:cNvSpPr txBox="1"/>
          <p:nvPr>
            <p:ph idx="2" type="subTitle"/>
          </p:nvPr>
        </p:nvSpPr>
        <p:spPr>
          <a:xfrm>
            <a:off x="308450" y="3344138"/>
            <a:ext cx="2131800" cy="4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Alyssa</a:t>
            </a:r>
            <a:endParaRPr/>
          </a:p>
        </p:txBody>
      </p:sp>
      <p:pic>
        <p:nvPicPr>
          <p:cNvPr id="247" name="Google Shape;247;p46"/>
          <p:cNvPicPr preferRelativeResize="0"/>
          <p:nvPr/>
        </p:nvPicPr>
        <p:blipFill rotWithShape="1">
          <a:blip r:embed="rId3">
            <a:alphaModFix/>
          </a:blip>
          <a:srcRect b="4874" l="0" r="0" t="4865"/>
          <a:stretch/>
        </p:blipFill>
        <p:spPr>
          <a:xfrm>
            <a:off x="2820938" y="1789338"/>
            <a:ext cx="1370400" cy="1371600"/>
          </a:xfrm>
          <a:prstGeom prst="ellipse">
            <a:avLst/>
          </a:prstGeom>
          <a:noFill/>
          <a:ln>
            <a:noFill/>
          </a:ln>
        </p:spPr>
      </p:pic>
      <p:pic>
        <p:nvPicPr>
          <p:cNvPr id="248" name="Google Shape;248;p46"/>
          <p:cNvPicPr preferRelativeResize="0"/>
          <p:nvPr/>
        </p:nvPicPr>
        <p:blipFill rotWithShape="1">
          <a:blip r:embed="rId4">
            <a:alphaModFix/>
          </a:blip>
          <a:srcRect b="27064" l="25609" r="25609" t="36047"/>
          <a:stretch/>
        </p:blipFill>
        <p:spPr>
          <a:xfrm>
            <a:off x="688550" y="1789333"/>
            <a:ext cx="1371600" cy="1383300"/>
          </a:xfrm>
          <a:prstGeom prst="ellipse">
            <a:avLst/>
          </a:prstGeom>
          <a:noFill/>
          <a:ln>
            <a:noFill/>
          </a:ln>
        </p:spPr>
      </p:pic>
      <p:pic>
        <p:nvPicPr>
          <p:cNvPr id="249" name="Google Shape;249;p46"/>
          <p:cNvPicPr preferRelativeResize="0"/>
          <p:nvPr/>
        </p:nvPicPr>
        <p:blipFill rotWithShape="1">
          <a:blip r:embed="rId5">
            <a:alphaModFix/>
          </a:blip>
          <a:srcRect b="0" l="16675" r="16675" t="0"/>
          <a:stretch/>
        </p:blipFill>
        <p:spPr>
          <a:xfrm>
            <a:off x="4890650" y="1789338"/>
            <a:ext cx="1371600" cy="1371600"/>
          </a:xfrm>
          <a:prstGeom prst="ellipse">
            <a:avLst/>
          </a:prstGeom>
          <a:noFill/>
          <a:ln>
            <a:noFill/>
          </a:ln>
        </p:spPr>
      </p:pic>
      <p:pic>
        <p:nvPicPr>
          <p:cNvPr id="250" name="Google Shape;250;p46"/>
          <p:cNvPicPr preferRelativeResize="0"/>
          <p:nvPr/>
        </p:nvPicPr>
        <p:blipFill rotWithShape="1">
          <a:blip r:embed="rId6">
            <a:alphaModFix/>
          </a:blip>
          <a:srcRect b="9934" l="19601" r="21446" t="43139"/>
          <a:stretch/>
        </p:blipFill>
        <p:spPr>
          <a:xfrm>
            <a:off x="7084550" y="1789325"/>
            <a:ext cx="1370400" cy="1371600"/>
          </a:xfrm>
          <a:prstGeom prst="ellipse">
            <a:avLst/>
          </a:prstGeom>
          <a:noFill/>
          <a:ln>
            <a:noFill/>
          </a:ln>
        </p:spPr>
      </p:pic>
      <p:sp>
        <p:nvSpPr>
          <p:cNvPr id="251" name="Google Shape;251;p46"/>
          <p:cNvSpPr txBox="1"/>
          <p:nvPr>
            <p:ph idx="1" type="subTitle"/>
          </p:nvPr>
        </p:nvSpPr>
        <p:spPr>
          <a:xfrm>
            <a:off x="2440250" y="3719288"/>
            <a:ext cx="21318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computer science</a:t>
            </a:r>
            <a:endParaRPr/>
          </a:p>
        </p:txBody>
      </p:sp>
      <p:sp>
        <p:nvSpPr>
          <p:cNvPr id="252" name="Google Shape;252;p46"/>
          <p:cNvSpPr txBox="1"/>
          <p:nvPr>
            <p:ph idx="2" type="subTitle"/>
          </p:nvPr>
        </p:nvSpPr>
        <p:spPr>
          <a:xfrm>
            <a:off x="2440250" y="3338288"/>
            <a:ext cx="2131800" cy="4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Kabir</a:t>
            </a:r>
            <a:endParaRPr/>
          </a:p>
        </p:txBody>
      </p:sp>
      <p:sp>
        <p:nvSpPr>
          <p:cNvPr id="253" name="Google Shape;253;p46"/>
          <p:cNvSpPr txBox="1"/>
          <p:nvPr>
            <p:ph idx="1" type="subTitle"/>
          </p:nvPr>
        </p:nvSpPr>
        <p:spPr>
          <a:xfrm>
            <a:off x="4572038" y="3719288"/>
            <a:ext cx="21318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music</a:t>
            </a:r>
            <a:endParaRPr/>
          </a:p>
        </p:txBody>
      </p:sp>
      <p:sp>
        <p:nvSpPr>
          <p:cNvPr id="254" name="Google Shape;254;p46"/>
          <p:cNvSpPr txBox="1"/>
          <p:nvPr>
            <p:ph idx="2" type="subTitle"/>
          </p:nvPr>
        </p:nvSpPr>
        <p:spPr>
          <a:xfrm>
            <a:off x="4572038" y="3338288"/>
            <a:ext cx="2131800" cy="4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Caleb</a:t>
            </a:r>
            <a:endParaRPr/>
          </a:p>
        </p:txBody>
      </p:sp>
      <p:sp>
        <p:nvSpPr>
          <p:cNvPr id="255" name="Google Shape;255;p46"/>
          <p:cNvSpPr txBox="1"/>
          <p:nvPr>
            <p:ph idx="1" type="subTitle"/>
          </p:nvPr>
        </p:nvSpPr>
        <p:spPr>
          <a:xfrm>
            <a:off x="6703850" y="3719288"/>
            <a:ext cx="21318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psychology</a:t>
            </a:r>
            <a:endParaRPr/>
          </a:p>
        </p:txBody>
      </p:sp>
      <p:sp>
        <p:nvSpPr>
          <p:cNvPr id="256" name="Google Shape;256;p46"/>
          <p:cNvSpPr txBox="1"/>
          <p:nvPr>
            <p:ph idx="2" type="subTitle"/>
          </p:nvPr>
        </p:nvSpPr>
        <p:spPr>
          <a:xfrm>
            <a:off x="6703850" y="3338288"/>
            <a:ext cx="2131800" cy="45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Jasmine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47"/>
          <p:cNvPicPr preferRelativeResize="0"/>
          <p:nvPr/>
        </p:nvPicPr>
        <p:blipFill>
          <a:blip r:embed="rId3">
            <a:alphaModFix/>
          </a:blip>
          <a:stretch>
            <a:fillRect/>
          </a:stretch>
        </p:blipFill>
        <p:spPr>
          <a:xfrm>
            <a:off x="-181625" y="26775"/>
            <a:ext cx="3108552" cy="2171126"/>
          </a:xfrm>
          <a:prstGeom prst="rect">
            <a:avLst/>
          </a:prstGeom>
          <a:noFill/>
          <a:ln>
            <a:noFill/>
          </a:ln>
        </p:spPr>
      </p:pic>
      <p:sp>
        <p:nvSpPr>
          <p:cNvPr id="262" name="Google Shape;262;p47"/>
          <p:cNvSpPr txBox="1"/>
          <p:nvPr>
            <p:ph idx="4294967295" type="subTitle"/>
          </p:nvPr>
        </p:nvSpPr>
        <p:spPr>
          <a:xfrm>
            <a:off x="2830075" y="1323275"/>
            <a:ext cx="4649400" cy="38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where your story </a:t>
            </a:r>
            <a:r>
              <a:rPr lang="en" sz="2000"/>
              <a:t>meets </a:t>
            </a:r>
            <a:r>
              <a:rPr lang="en" sz="2000"/>
              <a:t>soundtrack</a:t>
            </a:r>
            <a:endParaRPr sz="2000"/>
          </a:p>
        </p:txBody>
      </p:sp>
      <p:sp>
        <p:nvSpPr>
          <p:cNvPr id="263" name="Google Shape;263;p47"/>
          <p:cNvSpPr txBox="1"/>
          <p:nvPr>
            <p:ph idx="4294967295" type="subTitle"/>
          </p:nvPr>
        </p:nvSpPr>
        <p:spPr>
          <a:xfrm>
            <a:off x="638900" y="2427500"/>
            <a:ext cx="3529800" cy="151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Even diligent photo takers and journalers do not always look back on what they have generated, </a:t>
            </a:r>
            <a:r>
              <a:rPr b="1" lang="en" sz="1600"/>
              <a:t>missing out on the opportunities for reflection and introspection</a:t>
            </a:r>
            <a:endParaRPr b="1" sz="1600"/>
          </a:p>
        </p:txBody>
      </p:sp>
      <p:sp>
        <p:nvSpPr>
          <p:cNvPr id="264" name="Google Shape;264;p47"/>
          <p:cNvSpPr txBox="1"/>
          <p:nvPr>
            <p:ph idx="4294967295" type="subTitle"/>
          </p:nvPr>
        </p:nvSpPr>
        <p:spPr>
          <a:xfrm>
            <a:off x="638900" y="2123900"/>
            <a:ext cx="59301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400"/>
              <a:t>problem</a:t>
            </a:r>
            <a:endParaRPr i="1" sz="1400"/>
          </a:p>
        </p:txBody>
      </p:sp>
      <p:cxnSp>
        <p:nvCxnSpPr>
          <p:cNvPr id="265" name="Google Shape;265;p47"/>
          <p:cNvCxnSpPr/>
          <p:nvPr/>
        </p:nvCxnSpPr>
        <p:spPr>
          <a:xfrm>
            <a:off x="4220300" y="3015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266" name="Google Shape;266;p47"/>
          <p:cNvSpPr txBox="1"/>
          <p:nvPr>
            <p:ph idx="4294967295" type="subTitle"/>
          </p:nvPr>
        </p:nvSpPr>
        <p:spPr>
          <a:xfrm>
            <a:off x="4906100" y="2460800"/>
            <a:ext cx="3689700" cy="72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Noted is a digital platform that </a:t>
            </a:r>
            <a:r>
              <a:rPr b="1" lang="en" sz="1600"/>
              <a:t>prompts reflection</a:t>
            </a:r>
            <a:r>
              <a:rPr lang="en" sz="1600"/>
              <a:t> through the </a:t>
            </a:r>
            <a:r>
              <a:rPr b="1" lang="en" sz="1600"/>
              <a:t>pairing of photo and song</a:t>
            </a:r>
            <a:r>
              <a:rPr lang="en" sz="1600"/>
              <a:t> which can be </a:t>
            </a:r>
            <a:r>
              <a:rPr b="1" lang="en" sz="1600"/>
              <a:t>shared </a:t>
            </a:r>
            <a:r>
              <a:rPr lang="en" sz="1600"/>
              <a:t>with friends and stored</a:t>
            </a:r>
            <a:r>
              <a:rPr b="1" lang="en" sz="1600"/>
              <a:t> </a:t>
            </a:r>
            <a:r>
              <a:rPr lang="en" sz="1600"/>
              <a:t>in a</a:t>
            </a:r>
            <a:r>
              <a:rPr b="1" lang="en" sz="1600"/>
              <a:t> personal timeline</a:t>
            </a:r>
            <a:endParaRPr b="1" sz="1600"/>
          </a:p>
        </p:txBody>
      </p:sp>
      <p:sp>
        <p:nvSpPr>
          <p:cNvPr id="267" name="Google Shape;267;p47"/>
          <p:cNvSpPr txBox="1"/>
          <p:nvPr>
            <p:ph idx="4294967295" type="subTitle"/>
          </p:nvPr>
        </p:nvSpPr>
        <p:spPr>
          <a:xfrm>
            <a:off x="4906100" y="2157200"/>
            <a:ext cx="59301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400"/>
              <a:t>solution </a:t>
            </a:r>
            <a:endParaRPr i="1" sz="1400"/>
          </a:p>
        </p:txBody>
      </p:sp>
      <p:sp>
        <p:nvSpPr>
          <p:cNvPr id="268" name="Google Shape;268;p47"/>
          <p:cNvSpPr txBox="1"/>
          <p:nvPr>
            <p:ph idx="4294967295" type="subTitle"/>
          </p:nvPr>
        </p:nvSpPr>
        <p:spPr>
          <a:xfrm>
            <a:off x="1572200" y="4006300"/>
            <a:ext cx="5930100" cy="45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i="1" lang="en" sz="1400"/>
              <a:t>target audience</a:t>
            </a:r>
            <a:endParaRPr i="1" sz="1400"/>
          </a:p>
        </p:txBody>
      </p:sp>
      <p:sp>
        <p:nvSpPr>
          <p:cNvPr id="269" name="Google Shape;269;p47"/>
          <p:cNvSpPr txBox="1"/>
          <p:nvPr>
            <p:ph idx="4294967295" type="subTitle"/>
          </p:nvPr>
        </p:nvSpPr>
        <p:spPr>
          <a:xfrm>
            <a:off x="808350" y="4256350"/>
            <a:ext cx="75273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Individuals who enjoy looking at </a:t>
            </a:r>
            <a:r>
              <a:rPr b="1" lang="en" sz="1600"/>
              <a:t>photos </a:t>
            </a:r>
            <a:r>
              <a:rPr lang="en" sz="1600"/>
              <a:t>and listening to </a:t>
            </a:r>
            <a:r>
              <a:rPr b="1" lang="en" sz="1600"/>
              <a:t>music </a:t>
            </a:r>
            <a:r>
              <a:rPr lang="en" sz="1600"/>
              <a:t>that desire an organized way to </a:t>
            </a:r>
            <a:r>
              <a:rPr b="1" lang="en" sz="1600"/>
              <a:t>chronicle and reflect</a:t>
            </a:r>
            <a:r>
              <a:rPr lang="en" sz="1600"/>
              <a:t> on past experiences</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8"/>
          <p:cNvSpPr txBox="1"/>
          <p:nvPr>
            <p:ph type="title"/>
          </p:nvPr>
        </p:nvSpPr>
        <p:spPr>
          <a:xfrm>
            <a:off x="1070650" y="1367325"/>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275" name="Google Shape;275;p48"/>
          <p:cNvSpPr txBox="1"/>
          <p:nvPr>
            <p:ph idx="1" type="subTitle"/>
          </p:nvPr>
        </p:nvSpPr>
        <p:spPr>
          <a:xfrm>
            <a:off x="1609075" y="1367325"/>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 </a:t>
            </a:r>
            <a:endParaRPr/>
          </a:p>
        </p:txBody>
      </p:sp>
      <p:sp>
        <p:nvSpPr>
          <p:cNvPr id="276" name="Google Shape;276;p48"/>
          <p:cNvSpPr txBox="1"/>
          <p:nvPr>
            <p:ph idx="2"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table of contents</a:t>
            </a:r>
            <a:endParaRPr/>
          </a:p>
        </p:txBody>
      </p:sp>
      <p:sp>
        <p:nvSpPr>
          <p:cNvPr id="277" name="Google Shape;277;p48"/>
          <p:cNvSpPr txBox="1"/>
          <p:nvPr>
            <p:ph idx="3" type="title"/>
          </p:nvPr>
        </p:nvSpPr>
        <p:spPr>
          <a:xfrm>
            <a:off x="1070650" y="2103525"/>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278" name="Google Shape;278;p48"/>
          <p:cNvSpPr txBox="1"/>
          <p:nvPr>
            <p:ph idx="4" type="subTitle"/>
          </p:nvPr>
        </p:nvSpPr>
        <p:spPr>
          <a:xfrm>
            <a:off x="1609075" y="2103525"/>
            <a:ext cx="3522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heuristic evaluation results</a:t>
            </a:r>
            <a:endParaRPr/>
          </a:p>
        </p:txBody>
      </p:sp>
      <p:sp>
        <p:nvSpPr>
          <p:cNvPr id="279" name="Google Shape;279;p48"/>
          <p:cNvSpPr txBox="1"/>
          <p:nvPr>
            <p:ph idx="5" type="title"/>
          </p:nvPr>
        </p:nvSpPr>
        <p:spPr>
          <a:xfrm>
            <a:off x="1070650" y="2839750"/>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280" name="Google Shape;280;p48"/>
          <p:cNvSpPr txBox="1"/>
          <p:nvPr>
            <p:ph idx="6" type="subTitle"/>
          </p:nvPr>
        </p:nvSpPr>
        <p:spPr>
          <a:xfrm>
            <a:off x="1609075" y="2839748"/>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revisions</a:t>
            </a:r>
            <a:endParaRPr/>
          </a:p>
        </p:txBody>
      </p:sp>
      <p:sp>
        <p:nvSpPr>
          <p:cNvPr id="281" name="Google Shape;281;p48"/>
          <p:cNvSpPr txBox="1"/>
          <p:nvPr>
            <p:ph idx="7" type="title"/>
          </p:nvPr>
        </p:nvSpPr>
        <p:spPr>
          <a:xfrm>
            <a:off x="1070650" y="3575950"/>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282" name="Google Shape;282;p48"/>
          <p:cNvSpPr txBox="1"/>
          <p:nvPr>
            <p:ph idx="8" type="subTitle"/>
          </p:nvPr>
        </p:nvSpPr>
        <p:spPr>
          <a:xfrm>
            <a:off x="1609075" y="3575950"/>
            <a:ext cx="32418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implementation status</a:t>
            </a:r>
            <a:endParaRPr/>
          </a:p>
        </p:txBody>
      </p:sp>
      <p:sp>
        <p:nvSpPr>
          <p:cNvPr id="283" name="Google Shape;283;p48"/>
          <p:cNvSpPr txBox="1"/>
          <p:nvPr>
            <p:ph idx="9" type="title"/>
          </p:nvPr>
        </p:nvSpPr>
        <p:spPr>
          <a:xfrm>
            <a:off x="5164074" y="1367325"/>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284" name="Google Shape;284;p48"/>
          <p:cNvSpPr txBox="1"/>
          <p:nvPr>
            <p:ph idx="13" type="subTitle"/>
          </p:nvPr>
        </p:nvSpPr>
        <p:spPr>
          <a:xfrm>
            <a:off x="5702575" y="1367325"/>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demo </a:t>
            </a:r>
            <a:endParaRPr/>
          </a:p>
        </p:txBody>
      </p:sp>
      <p:sp>
        <p:nvSpPr>
          <p:cNvPr id="285" name="Google Shape;285;p48"/>
          <p:cNvSpPr txBox="1"/>
          <p:nvPr>
            <p:ph idx="14" type="title"/>
          </p:nvPr>
        </p:nvSpPr>
        <p:spPr>
          <a:xfrm>
            <a:off x="5164074" y="2103522"/>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06</a:t>
            </a:r>
            <a:endParaRPr/>
          </a:p>
        </p:txBody>
      </p:sp>
      <p:sp>
        <p:nvSpPr>
          <p:cNvPr id="286" name="Google Shape;286;p48"/>
          <p:cNvSpPr txBox="1"/>
          <p:nvPr>
            <p:ph idx="15" type="subTitle"/>
          </p:nvPr>
        </p:nvSpPr>
        <p:spPr>
          <a:xfrm>
            <a:off x="5702575" y="2103519"/>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summary</a:t>
            </a:r>
            <a:r>
              <a:rPr lang="en"/>
              <a:t> </a:t>
            </a:r>
            <a:endParaRPr/>
          </a:p>
        </p:txBody>
      </p:sp>
      <p:sp>
        <p:nvSpPr>
          <p:cNvPr id="287" name="Google Shape;287;p48"/>
          <p:cNvSpPr txBox="1"/>
          <p:nvPr>
            <p:ph idx="16" type="title"/>
          </p:nvPr>
        </p:nvSpPr>
        <p:spPr>
          <a:xfrm>
            <a:off x="5164074" y="2839728"/>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07</a:t>
            </a:r>
            <a:endParaRPr/>
          </a:p>
        </p:txBody>
      </p:sp>
      <p:sp>
        <p:nvSpPr>
          <p:cNvPr id="288" name="Google Shape;288;p48"/>
          <p:cNvSpPr txBox="1"/>
          <p:nvPr>
            <p:ph idx="17" type="subTitle"/>
          </p:nvPr>
        </p:nvSpPr>
        <p:spPr>
          <a:xfrm>
            <a:off x="5702575" y="2839721"/>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9"/>
          <p:cNvSpPr txBox="1"/>
          <p:nvPr>
            <p:ph type="title"/>
          </p:nvPr>
        </p:nvSpPr>
        <p:spPr>
          <a:xfrm>
            <a:off x="715100" y="2566050"/>
            <a:ext cx="81336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700"/>
              <a:t>heuristic evaluation results</a:t>
            </a:r>
            <a:endParaRPr sz="6700"/>
          </a:p>
        </p:txBody>
      </p:sp>
      <p:sp>
        <p:nvSpPr>
          <p:cNvPr id="294" name="Google Shape;294;p49"/>
          <p:cNvSpPr txBox="1"/>
          <p:nvPr>
            <p:ph idx="2" type="title"/>
          </p:nvPr>
        </p:nvSpPr>
        <p:spPr>
          <a:xfrm>
            <a:off x="715100" y="1312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cxnSp>
        <p:nvCxnSpPr>
          <p:cNvPr id="295" name="Google Shape;295;p49">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t>
            </a:r>
            <a:r>
              <a:rPr lang="en"/>
              <a:t>igh-level summary of results</a:t>
            </a:r>
            <a:endParaRPr/>
          </a:p>
        </p:txBody>
      </p:sp>
      <p:sp>
        <p:nvSpPr>
          <p:cNvPr id="301" name="Google Shape;301;p50"/>
          <p:cNvSpPr txBox="1"/>
          <p:nvPr/>
        </p:nvSpPr>
        <p:spPr>
          <a:xfrm>
            <a:off x="1363700" y="1310125"/>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severity 4 violations </a:t>
            </a:r>
            <a:endParaRPr>
              <a:solidFill>
                <a:schemeClr val="dk1"/>
              </a:solidFill>
              <a:latin typeface="Albert Sans"/>
              <a:ea typeface="Albert Sans"/>
              <a:cs typeface="Albert Sans"/>
              <a:sym typeface="Albert Sans"/>
            </a:endParaRPr>
          </a:p>
        </p:txBody>
      </p:sp>
      <p:sp>
        <p:nvSpPr>
          <p:cNvPr id="302" name="Google Shape;302;p50"/>
          <p:cNvSpPr txBox="1"/>
          <p:nvPr/>
        </p:nvSpPr>
        <p:spPr>
          <a:xfrm>
            <a:off x="1363700" y="1858775"/>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severity 3 violations </a:t>
            </a:r>
            <a:endParaRPr>
              <a:solidFill>
                <a:schemeClr val="dk1"/>
              </a:solidFill>
              <a:latin typeface="Albert Sans"/>
              <a:ea typeface="Albert Sans"/>
              <a:cs typeface="Albert Sans"/>
              <a:sym typeface="Albert Sans"/>
            </a:endParaRPr>
          </a:p>
        </p:txBody>
      </p:sp>
      <p:sp>
        <p:nvSpPr>
          <p:cNvPr id="303" name="Google Shape;303;p50"/>
          <p:cNvSpPr txBox="1"/>
          <p:nvPr/>
        </p:nvSpPr>
        <p:spPr>
          <a:xfrm>
            <a:off x="1363700" y="2404338"/>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severity 2 violations </a:t>
            </a:r>
            <a:endParaRPr>
              <a:solidFill>
                <a:schemeClr val="dk1"/>
              </a:solidFill>
              <a:latin typeface="Albert Sans"/>
              <a:ea typeface="Albert Sans"/>
              <a:cs typeface="Albert Sans"/>
              <a:sym typeface="Albert Sans"/>
            </a:endParaRPr>
          </a:p>
        </p:txBody>
      </p:sp>
      <p:sp>
        <p:nvSpPr>
          <p:cNvPr id="304" name="Google Shape;304;p50"/>
          <p:cNvSpPr txBox="1"/>
          <p:nvPr/>
        </p:nvSpPr>
        <p:spPr>
          <a:xfrm>
            <a:off x="1363700" y="3439588"/>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total </a:t>
            </a:r>
            <a:r>
              <a:rPr lang="en">
                <a:solidFill>
                  <a:schemeClr val="dk1"/>
                </a:solidFill>
                <a:latin typeface="Albert Sans"/>
                <a:ea typeface="Albert Sans"/>
                <a:cs typeface="Albert Sans"/>
                <a:sym typeface="Albert Sans"/>
              </a:rPr>
              <a:t>violations </a:t>
            </a:r>
            <a:endParaRPr>
              <a:solidFill>
                <a:schemeClr val="dk1"/>
              </a:solidFill>
              <a:latin typeface="Albert Sans"/>
              <a:ea typeface="Albert Sans"/>
              <a:cs typeface="Albert Sans"/>
              <a:sym typeface="Albert Sans"/>
            </a:endParaRPr>
          </a:p>
        </p:txBody>
      </p:sp>
      <p:sp>
        <p:nvSpPr>
          <p:cNvPr id="305" name="Google Shape;305;p50"/>
          <p:cNvSpPr txBox="1"/>
          <p:nvPr/>
        </p:nvSpPr>
        <p:spPr>
          <a:xfrm>
            <a:off x="786100" y="4053325"/>
            <a:ext cx="7713900" cy="76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Albert Sans"/>
                <a:ea typeface="Albert Sans"/>
                <a:cs typeface="Albert Sans"/>
                <a:sym typeface="Albert Sans"/>
              </a:rPr>
              <a:t>most violated heuristics were </a:t>
            </a:r>
            <a:r>
              <a:rPr b="1" lang="en" sz="1600">
                <a:solidFill>
                  <a:schemeClr val="accent1"/>
                </a:solidFill>
                <a:latin typeface="Albert Sans"/>
                <a:ea typeface="Albert Sans"/>
                <a:cs typeface="Albert Sans"/>
                <a:sym typeface="Albert Sans"/>
              </a:rPr>
              <a:t>H4: Consistency &amp; Standards</a:t>
            </a:r>
            <a:r>
              <a:rPr lang="en" sz="1600">
                <a:solidFill>
                  <a:schemeClr val="dk1"/>
                </a:solidFill>
                <a:latin typeface="Albert Sans"/>
                <a:ea typeface="Albert Sans"/>
                <a:cs typeface="Albert Sans"/>
                <a:sym typeface="Albert Sans"/>
              </a:rPr>
              <a:t> (15 violations), </a:t>
            </a:r>
            <a:r>
              <a:rPr b="1" lang="en" sz="1600">
                <a:solidFill>
                  <a:schemeClr val="accent1"/>
                </a:solidFill>
                <a:latin typeface="Albert Sans"/>
                <a:ea typeface="Albert Sans"/>
                <a:cs typeface="Albert Sans"/>
                <a:sym typeface="Albert Sans"/>
              </a:rPr>
              <a:t>H2: Match Systems &amp; World</a:t>
            </a:r>
            <a:r>
              <a:rPr lang="en" sz="1600">
                <a:solidFill>
                  <a:schemeClr val="dk1"/>
                </a:solidFill>
                <a:latin typeface="Albert Sans"/>
                <a:ea typeface="Albert Sans"/>
                <a:cs typeface="Albert Sans"/>
                <a:sym typeface="Albert Sans"/>
              </a:rPr>
              <a:t> (12 violations), and </a:t>
            </a:r>
            <a:r>
              <a:rPr b="1" lang="en" sz="1600">
                <a:solidFill>
                  <a:schemeClr val="accent1"/>
                </a:solidFill>
                <a:latin typeface="Albert Sans"/>
                <a:ea typeface="Albert Sans"/>
                <a:cs typeface="Albert Sans"/>
                <a:sym typeface="Albert Sans"/>
              </a:rPr>
              <a:t>H1: Visibility of Status</a:t>
            </a:r>
            <a:r>
              <a:rPr lang="en" sz="1600">
                <a:solidFill>
                  <a:schemeClr val="dk1"/>
                </a:solidFill>
                <a:latin typeface="Albert Sans"/>
                <a:ea typeface="Albert Sans"/>
                <a:cs typeface="Albert Sans"/>
                <a:sym typeface="Albert Sans"/>
              </a:rPr>
              <a:t> (8 violations)</a:t>
            </a:r>
            <a:endParaRPr sz="1600">
              <a:solidFill>
                <a:schemeClr val="dk1"/>
              </a:solidFill>
              <a:latin typeface="Albert Sans"/>
              <a:ea typeface="Albert Sans"/>
              <a:cs typeface="Albert Sans"/>
              <a:sym typeface="Albert Sans"/>
            </a:endParaRPr>
          </a:p>
          <a:p>
            <a:pPr indent="0" lvl="0" marL="0" rtl="0" algn="ctr">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rtl="0" algn="ctr">
              <a:spcBef>
                <a:spcPts val="0"/>
              </a:spcBef>
              <a:spcAft>
                <a:spcPts val="0"/>
              </a:spcAft>
              <a:buNone/>
            </a:pPr>
            <a:r>
              <a:t/>
            </a:r>
            <a:endParaRPr sz="1600">
              <a:solidFill>
                <a:schemeClr val="dk1"/>
              </a:solidFill>
              <a:latin typeface="Albert Sans"/>
              <a:ea typeface="Albert Sans"/>
              <a:cs typeface="Albert Sans"/>
              <a:sym typeface="Albert Sans"/>
            </a:endParaRPr>
          </a:p>
        </p:txBody>
      </p:sp>
      <p:sp>
        <p:nvSpPr>
          <p:cNvPr id="306" name="Google Shape;306;p50"/>
          <p:cNvSpPr txBox="1"/>
          <p:nvPr/>
        </p:nvSpPr>
        <p:spPr>
          <a:xfrm>
            <a:off x="970800" y="1218850"/>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4</a:t>
            </a:r>
            <a:endParaRPr b="1" sz="2600">
              <a:solidFill>
                <a:schemeClr val="lt2"/>
              </a:solidFill>
              <a:latin typeface="Albert Sans"/>
              <a:ea typeface="Albert Sans"/>
              <a:cs typeface="Albert Sans"/>
              <a:sym typeface="Albert Sans"/>
            </a:endParaRPr>
          </a:p>
        </p:txBody>
      </p:sp>
      <p:sp>
        <p:nvSpPr>
          <p:cNvPr id="307" name="Google Shape;307;p50"/>
          <p:cNvSpPr txBox="1"/>
          <p:nvPr/>
        </p:nvSpPr>
        <p:spPr>
          <a:xfrm>
            <a:off x="818400" y="1767500"/>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28</a:t>
            </a:r>
            <a:endParaRPr b="1" sz="2600">
              <a:solidFill>
                <a:schemeClr val="lt2"/>
              </a:solidFill>
              <a:latin typeface="Albert Sans"/>
              <a:ea typeface="Albert Sans"/>
              <a:cs typeface="Albert Sans"/>
              <a:sym typeface="Albert Sans"/>
            </a:endParaRPr>
          </a:p>
        </p:txBody>
      </p:sp>
      <p:sp>
        <p:nvSpPr>
          <p:cNvPr id="308" name="Google Shape;308;p50"/>
          <p:cNvSpPr txBox="1"/>
          <p:nvPr/>
        </p:nvSpPr>
        <p:spPr>
          <a:xfrm>
            <a:off x="818400" y="2313063"/>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37</a:t>
            </a:r>
            <a:endParaRPr b="1" sz="2600">
              <a:solidFill>
                <a:schemeClr val="lt2"/>
              </a:solidFill>
              <a:latin typeface="Albert Sans"/>
              <a:ea typeface="Albert Sans"/>
              <a:cs typeface="Albert Sans"/>
              <a:sym typeface="Albert Sans"/>
            </a:endParaRPr>
          </a:p>
        </p:txBody>
      </p:sp>
      <p:sp>
        <p:nvSpPr>
          <p:cNvPr id="309" name="Google Shape;309;p50"/>
          <p:cNvSpPr txBox="1"/>
          <p:nvPr/>
        </p:nvSpPr>
        <p:spPr>
          <a:xfrm>
            <a:off x="818400" y="3348313"/>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82</a:t>
            </a:r>
            <a:endParaRPr b="1" sz="2600">
              <a:solidFill>
                <a:schemeClr val="lt2"/>
              </a:solidFill>
              <a:latin typeface="Albert Sans"/>
              <a:ea typeface="Albert Sans"/>
              <a:cs typeface="Albert Sans"/>
              <a:sym typeface="Albert Sans"/>
            </a:endParaRPr>
          </a:p>
        </p:txBody>
      </p:sp>
      <p:sp>
        <p:nvSpPr>
          <p:cNvPr id="310" name="Google Shape;310;p50"/>
          <p:cNvSpPr txBox="1"/>
          <p:nvPr/>
        </p:nvSpPr>
        <p:spPr>
          <a:xfrm>
            <a:off x="5314200" y="1218850"/>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2</a:t>
            </a:r>
            <a:endParaRPr b="1" sz="2600">
              <a:solidFill>
                <a:schemeClr val="lt2"/>
              </a:solidFill>
              <a:latin typeface="Albert Sans"/>
              <a:ea typeface="Albert Sans"/>
              <a:cs typeface="Albert Sans"/>
              <a:sym typeface="Albert Sans"/>
            </a:endParaRPr>
          </a:p>
        </p:txBody>
      </p:sp>
      <p:sp>
        <p:nvSpPr>
          <p:cNvPr id="311" name="Google Shape;311;p50"/>
          <p:cNvSpPr txBox="1"/>
          <p:nvPr/>
        </p:nvSpPr>
        <p:spPr>
          <a:xfrm>
            <a:off x="5314200" y="1767500"/>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12</a:t>
            </a:r>
            <a:endParaRPr b="1" sz="2600">
              <a:solidFill>
                <a:schemeClr val="lt2"/>
              </a:solidFill>
              <a:latin typeface="Albert Sans"/>
              <a:ea typeface="Albert Sans"/>
              <a:cs typeface="Albert Sans"/>
              <a:sym typeface="Albert Sans"/>
            </a:endParaRPr>
          </a:p>
        </p:txBody>
      </p:sp>
      <p:sp>
        <p:nvSpPr>
          <p:cNvPr id="312" name="Google Shape;312;p50"/>
          <p:cNvSpPr txBox="1"/>
          <p:nvPr/>
        </p:nvSpPr>
        <p:spPr>
          <a:xfrm>
            <a:off x="5314200" y="2313063"/>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15</a:t>
            </a:r>
            <a:endParaRPr b="1" sz="2600">
              <a:solidFill>
                <a:schemeClr val="lt2"/>
              </a:solidFill>
              <a:latin typeface="Albert Sans"/>
              <a:ea typeface="Albert Sans"/>
              <a:cs typeface="Albert Sans"/>
              <a:sym typeface="Albert Sans"/>
            </a:endParaRPr>
          </a:p>
        </p:txBody>
      </p:sp>
      <p:sp>
        <p:nvSpPr>
          <p:cNvPr id="313" name="Google Shape;313;p50"/>
          <p:cNvSpPr txBox="1"/>
          <p:nvPr/>
        </p:nvSpPr>
        <p:spPr>
          <a:xfrm>
            <a:off x="5314200" y="3348313"/>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34</a:t>
            </a:r>
            <a:endParaRPr b="1" sz="2600">
              <a:solidFill>
                <a:schemeClr val="lt2"/>
              </a:solidFill>
              <a:latin typeface="Albert Sans"/>
              <a:ea typeface="Albert Sans"/>
              <a:cs typeface="Albert Sans"/>
              <a:sym typeface="Albert Sans"/>
            </a:endParaRPr>
          </a:p>
        </p:txBody>
      </p:sp>
      <p:cxnSp>
        <p:nvCxnSpPr>
          <p:cNvPr id="314" name="Google Shape;314;p50"/>
          <p:cNvCxnSpPr/>
          <p:nvPr/>
        </p:nvCxnSpPr>
        <p:spPr>
          <a:xfrm>
            <a:off x="4181175" y="1535800"/>
            <a:ext cx="483300" cy="0"/>
          </a:xfrm>
          <a:prstGeom prst="straightConnector1">
            <a:avLst/>
          </a:prstGeom>
          <a:noFill/>
          <a:ln cap="flat" cmpd="sng" w="9525">
            <a:solidFill>
              <a:schemeClr val="dk1"/>
            </a:solidFill>
            <a:prstDash val="solid"/>
            <a:round/>
            <a:headEnd len="med" w="med" type="none"/>
            <a:tailEnd len="med" w="med" type="triangle"/>
          </a:ln>
        </p:spPr>
      </p:cxnSp>
      <p:cxnSp>
        <p:nvCxnSpPr>
          <p:cNvPr id="315" name="Google Shape;315;p50"/>
          <p:cNvCxnSpPr/>
          <p:nvPr/>
        </p:nvCxnSpPr>
        <p:spPr>
          <a:xfrm>
            <a:off x="4181175" y="2033650"/>
            <a:ext cx="483300" cy="0"/>
          </a:xfrm>
          <a:prstGeom prst="straightConnector1">
            <a:avLst/>
          </a:prstGeom>
          <a:noFill/>
          <a:ln cap="flat" cmpd="sng" w="9525">
            <a:solidFill>
              <a:schemeClr val="dk1"/>
            </a:solidFill>
            <a:prstDash val="solid"/>
            <a:round/>
            <a:headEnd len="med" w="med" type="none"/>
            <a:tailEnd len="med" w="med" type="triangle"/>
          </a:ln>
        </p:spPr>
      </p:cxnSp>
      <p:cxnSp>
        <p:nvCxnSpPr>
          <p:cNvPr id="316" name="Google Shape;316;p50"/>
          <p:cNvCxnSpPr/>
          <p:nvPr/>
        </p:nvCxnSpPr>
        <p:spPr>
          <a:xfrm>
            <a:off x="4181175" y="2604613"/>
            <a:ext cx="483300" cy="0"/>
          </a:xfrm>
          <a:prstGeom prst="straightConnector1">
            <a:avLst/>
          </a:prstGeom>
          <a:noFill/>
          <a:ln cap="flat" cmpd="sng" w="9525">
            <a:solidFill>
              <a:schemeClr val="dk1"/>
            </a:solidFill>
            <a:prstDash val="solid"/>
            <a:round/>
            <a:headEnd len="med" w="med" type="none"/>
            <a:tailEnd len="med" w="med" type="triangle"/>
          </a:ln>
        </p:spPr>
      </p:cxnSp>
      <p:cxnSp>
        <p:nvCxnSpPr>
          <p:cNvPr id="317" name="Google Shape;317;p50"/>
          <p:cNvCxnSpPr/>
          <p:nvPr/>
        </p:nvCxnSpPr>
        <p:spPr>
          <a:xfrm>
            <a:off x="4181175" y="3665263"/>
            <a:ext cx="483300" cy="0"/>
          </a:xfrm>
          <a:prstGeom prst="straightConnector1">
            <a:avLst/>
          </a:prstGeom>
          <a:noFill/>
          <a:ln cap="flat" cmpd="sng" w="9525">
            <a:solidFill>
              <a:schemeClr val="dk1"/>
            </a:solidFill>
            <a:prstDash val="solid"/>
            <a:round/>
            <a:headEnd len="med" w="med" type="none"/>
            <a:tailEnd len="med" w="med" type="triangle"/>
          </a:ln>
        </p:spPr>
      </p:cxnSp>
      <p:sp>
        <p:nvSpPr>
          <p:cNvPr id="318" name="Google Shape;318;p50"/>
          <p:cNvSpPr txBox="1"/>
          <p:nvPr/>
        </p:nvSpPr>
        <p:spPr>
          <a:xfrm>
            <a:off x="5859500" y="1310125"/>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changes</a:t>
            </a:r>
            <a:endParaRPr>
              <a:solidFill>
                <a:schemeClr val="dk1"/>
              </a:solidFill>
              <a:latin typeface="Albert Sans"/>
              <a:ea typeface="Albert Sans"/>
              <a:cs typeface="Albert Sans"/>
              <a:sym typeface="Albert Sans"/>
            </a:endParaRPr>
          </a:p>
        </p:txBody>
      </p:sp>
      <p:sp>
        <p:nvSpPr>
          <p:cNvPr id="319" name="Google Shape;319;p50"/>
          <p:cNvSpPr txBox="1"/>
          <p:nvPr/>
        </p:nvSpPr>
        <p:spPr>
          <a:xfrm>
            <a:off x="5859500" y="1858775"/>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changes</a:t>
            </a:r>
            <a:r>
              <a:rPr lang="en">
                <a:solidFill>
                  <a:schemeClr val="dk1"/>
                </a:solidFill>
                <a:latin typeface="Albert Sans"/>
                <a:ea typeface="Albert Sans"/>
                <a:cs typeface="Albert Sans"/>
                <a:sym typeface="Albert Sans"/>
              </a:rPr>
              <a:t> </a:t>
            </a:r>
            <a:endParaRPr>
              <a:solidFill>
                <a:schemeClr val="dk1"/>
              </a:solidFill>
              <a:latin typeface="Albert Sans"/>
              <a:ea typeface="Albert Sans"/>
              <a:cs typeface="Albert Sans"/>
              <a:sym typeface="Albert Sans"/>
            </a:endParaRPr>
          </a:p>
        </p:txBody>
      </p:sp>
      <p:sp>
        <p:nvSpPr>
          <p:cNvPr id="320" name="Google Shape;320;p50"/>
          <p:cNvSpPr txBox="1"/>
          <p:nvPr/>
        </p:nvSpPr>
        <p:spPr>
          <a:xfrm>
            <a:off x="5859500" y="2404338"/>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changes</a:t>
            </a:r>
            <a:endParaRPr>
              <a:solidFill>
                <a:schemeClr val="dk1"/>
              </a:solidFill>
              <a:latin typeface="Albert Sans"/>
              <a:ea typeface="Albert Sans"/>
              <a:cs typeface="Albert Sans"/>
              <a:sym typeface="Albert Sans"/>
            </a:endParaRPr>
          </a:p>
        </p:txBody>
      </p:sp>
      <p:sp>
        <p:nvSpPr>
          <p:cNvPr id="321" name="Google Shape;321;p50"/>
          <p:cNvSpPr txBox="1"/>
          <p:nvPr/>
        </p:nvSpPr>
        <p:spPr>
          <a:xfrm>
            <a:off x="5859500" y="3439588"/>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t</a:t>
            </a:r>
            <a:r>
              <a:rPr lang="en">
                <a:solidFill>
                  <a:schemeClr val="dk1"/>
                </a:solidFill>
                <a:latin typeface="Albert Sans"/>
                <a:ea typeface="Albert Sans"/>
                <a:cs typeface="Albert Sans"/>
                <a:sym typeface="Albert Sans"/>
              </a:rPr>
              <a:t>otal changes </a:t>
            </a:r>
            <a:endParaRPr>
              <a:solidFill>
                <a:schemeClr val="dk1"/>
              </a:solidFill>
              <a:latin typeface="Albert Sans"/>
              <a:ea typeface="Albert Sans"/>
              <a:cs typeface="Albert Sans"/>
              <a:sym typeface="Albert Sans"/>
            </a:endParaRPr>
          </a:p>
        </p:txBody>
      </p:sp>
      <p:sp>
        <p:nvSpPr>
          <p:cNvPr id="322" name="Google Shape;322;p50"/>
          <p:cNvSpPr txBox="1"/>
          <p:nvPr/>
        </p:nvSpPr>
        <p:spPr>
          <a:xfrm>
            <a:off x="1363700" y="2923788"/>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severity 1 violations </a:t>
            </a:r>
            <a:endParaRPr>
              <a:solidFill>
                <a:schemeClr val="dk1"/>
              </a:solidFill>
              <a:latin typeface="Albert Sans"/>
              <a:ea typeface="Albert Sans"/>
              <a:cs typeface="Albert Sans"/>
              <a:sym typeface="Albert Sans"/>
            </a:endParaRPr>
          </a:p>
        </p:txBody>
      </p:sp>
      <p:sp>
        <p:nvSpPr>
          <p:cNvPr id="323" name="Google Shape;323;p50"/>
          <p:cNvSpPr txBox="1"/>
          <p:nvPr/>
        </p:nvSpPr>
        <p:spPr>
          <a:xfrm>
            <a:off x="818400" y="2832513"/>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13</a:t>
            </a:r>
            <a:endParaRPr b="1" sz="2600">
              <a:solidFill>
                <a:schemeClr val="lt2"/>
              </a:solidFill>
              <a:latin typeface="Albert Sans"/>
              <a:ea typeface="Albert Sans"/>
              <a:cs typeface="Albert Sans"/>
              <a:sym typeface="Albert Sans"/>
            </a:endParaRPr>
          </a:p>
        </p:txBody>
      </p:sp>
      <p:sp>
        <p:nvSpPr>
          <p:cNvPr id="324" name="Google Shape;324;p50"/>
          <p:cNvSpPr txBox="1"/>
          <p:nvPr/>
        </p:nvSpPr>
        <p:spPr>
          <a:xfrm>
            <a:off x="5314200" y="2832513"/>
            <a:ext cx="702900" cy="6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chemeClr val="lt2"/>
                </a:solidFill>
                <a:latin typeface="Albert Sans"/>
                <a:ea typeface="Albert Sans"/>
                <a:cs typeface="Albert Sans"/>
                <a:sym typeface="Albert Sans"/>
              </a:rPr>
              <a:t>5</a:t>
            </a:r>
            <a:endParaRPr b="1" sz="2600">
              <a:solidFill>
                <a:schemeClr val="lt2"/>
              </a:solidFill>
              <a:latin typeface="Albert Sans"/>
              <a:ea typeface="Albert Sans"/>
              <a:cs typeface="Albert Sans"/>
              <a:sym typeface="Albert Sans"/>
            </a:endParaRPr>
          </a:p>
        </p:txBody>
      </p:sp>
      <p:cxnSp>
        <p:nvCxnSpPr>
          <p:cNvPr id="325" name="Google Shape;325;p50"/>
          <p:cNvCxnSpPr/>
          <p:nvPr/>
        </p:nvCxnSpPr>
        <p:spPr>
          <a:xfrm>
            <a:off x="4181175" y="3124063"/>
            <a:ext cx="483300" cy="0"/>
          </a:xfrm>
          <a:prstGeom prst="straightConnector1">
            <a:avLst/>
          </a:prstGeom>
          <a:noFill/>
          <a:ln cap="flat" cmpd="sng" w="9525">
            <a:solidFill>
              <a:schemeClr val="dk1"/>
            </a:solidFill>
            <a:prstDash val="solid"/>
            <a:round/>
            <a:headEnd len="med" w="med" type="none"/>
            <a:tailEnd len="med" w="med" type="triangle"/>
          </a:ln>
        </p:spPr>
      </p:cxnSp>
      <p:sp>
        <p:nvSpPr>
          <p:cNvPr id="326" name="Google Shape;326;p50"/>
          <p:cNvSpPr txBox="1"/>
          <p:nvPr/>
        </p:nvSpPr>
        <p:spPr>
          <a:xfrm>
            <a:off x="5859500" y="2923788"/>
            <a:ext cx="2608200" cy="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changes</a:t>
            </a:r>
            <a:endParaRPr>
              <a:solidFill>
                <a:schemeClr val="dk1"/>
              </a:solidFill>
              <a:latin typeface="Albert Sans"/>
              <a:ea typeface="Albert Sans"/>
              <a:cs typeface="Albert Sans"/>
              <a:sym typeface="Albert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1"/>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t>
            </a:r>
            <a:r>
              <a:rPr lang="en"/>
              <a:t>everity 3 &amp; 4 violations</a:t>
            </a:r>
            <a:endParaRPr/>
          </a:p>
        </p:txBody>
      </p:sp>
      <p:sp>
        <p:nvSpPr>
          <p:cNvPr id="332" name="Google Shape;332;p51"/>
          <p:cNvSpPr txBox="1"/>
          <p:nvPr/>
        </p:nvSpPr>
        <p:spPr>
          <a:xfrm>
            <a:off x="715100" y="1065325"/>
            <a:ext cx="7713900" cy="367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Albert Sans"/>
                <a:ea typeface="Albert Sans"/>
                <a:cs typeface="Albert Sans"/>
                <a:sym typeface="Albert Sans"/>
              </a:rPr>
              <a:t>Most common severity 3 &amp; 4 violation themes…</a:t>
            </a:r>
            <a:endParaRPr sz="15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300">
              <a:solidFill>
                <a:schemeClr val="dk1"/>
              </a:solidFill>
              <a:latin typeface="Albert Sans"/>
              <a:ea typeface="Albert Sans"/>
              <a:cs typeface="Albert Sans"/>
              <a:sym typeface="Albert Sans"/>
            </a:endParaRPr>
          </a:p>
          <a:p>
            <a:pPr indent="-317500" lvl="0" marL="4572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Changes for violations that severely impacted </a:t>
            </a:r>
            <a:r>
              <a:rPr b="1" lang="en">
                <a:solidFill>
                  <a:schemeClr val="dk1"/>
                </a:solidFill>
                <a:latin typeface="Albert Sans"/>
                <a:ea typeface="Albert Sans"/>
                <a:cs typeface="Albert Sans"/>
                <a:sym typeface="Albert Sans"/>
              </a:rPr>
              <a:t>user control and freedom</a:t>
            </a:r>
            <a:r>
              <a:rPr lang="en">
                <a:solidFill>
                  <a:schemeClr val="dk1"/>
                </a:solidFill>
                <a:latin typeface="Albert Sans"/>
                <a:ea typeface="Albert Sans"/>
                <a:cs typeface="Albert Sans"/>
                <a:sym typeface="Albert Sans"/>
              </a:rPr>
              <a:t>, such as:</a:t>
            </a:r>
            <a:endParaRPr>
              <a:solidFill>
                <a:schemeClr val="dk1"/>
              </a:solidFill>
              <a:latin typeface="Albert Sans"/>
              <a:ea typeface="Albert Sans"/>
              <a:cs typeface="Albert Sans"/>
              <a:sym typeface="Albert Sans"/>
            </a:endParaRPr>
          </a:p>
          <a:p>
            <a:pPr indent="-317500" lvl="1" marL="9144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Ensuring back buttons are functional on all screens</a:t>
            </a:r>
            <a:endParaRPr>
              <a:solidFill>
                <a:schemeClr val="dk1"/>
              </a:solidFill>
              <a:latin typeface="Albert Sans"/>
              <a:ea typeface="Albert Sans"/>
              <a:cs typeface="Albert Sans"/>
              <a:sym typeface="Albert Sans"/>
            </a:endParaRPr>
          </a:p>
          <a:p>
            <a:pPr indent="-317500" lvl="1" marL="9144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Adding the ability to delete drafts of messages to friends or photo-song pairings</a:t>
            </a:r>
            <a:endParaRPr>
              <a:solidFill>
                <a:schemeClr val="dk1"/>
              </a:solidFill>
              <a:latin typeface="Albert Sans"/>
              <a:ea typeface="Albert Sans"/>
              <a:cs typeface="Albert Sans"/>
              <a:sym typeface="Albert Sans"/>
            </a:endParaRPr>
          </a:p>
          <a:p>
            <a:pPr indent="-317500" lvl="1" marL="9144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Allowing for editing of captions for photo-song pairings</a:t>
            </a:r>
            <a:endParaRPr>
              <a:solidFill>
                <a:schemeClr val="dk1"/>
              </a:solidFill>
              <a:latin typeface="Albert Sans"/>
              <a:ea typeface="Albert Sans"/>
              <a:cs typeface="Albert Sans"/>
              <a:sym typeface="Albert Sans"/>
            </a:endParaRPr>
          </a:p>
          <a:p>
            <a:pPr indent="-317500" lvl="0" marL="457200" rtl="0" algn="l">
              <a:spcBef>
                <a:spcPts val="10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Changes that </a:t>
            </a:r>
            <a:r>
              <a:rPr b="1" lang="en">
                <a:solidFill>
                  <a:schemeClr val="dk1"/>
                </a:solidFill>
                <a:latin typeface="Albert Sans"/>
                <a:ea typeface="Albert Sans"/>
                <a:cs typeface="Albert Sans"/>
                <a:sym typeface="Albert Sans"/>
              </a:rPr>
              <a:t>clarified the purpose and functions</a:t>
            </a:r>
            <a:r>
              <a:rPr lang="en">
                <a:solidFill>
                  <a:schemeClr val="dk1"/>
                </a:solidFill>
                <a:latin typeface="Albert Sans"/>
                <a:ea typeface="Albert Sans"/>
                <a:cs typeface="Albert Sans"/>
                <a:sym typeface="Albert Sans"/>
              </a:rPr>
              <a:t> of the app, like:</a:t>
            </a:r>
            <a:endParaRPr>
              <a:solidFill>
                <a:schemeClr val="dk1"/>
              </a:solidFill>
              <a:latin typeface="Albert Sans"/>
              <a:ea typeface="Albert Sans"/>
              <a:cs typeface="Albert Sans"/>
              <a:sym typeface="Albert Sans"/>
            </a:endParaRPr>
          </a:p>
          <a:p>
            <a:pPr indent="-317500" lvl="1" marL="9144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Adding an onboarding tutorial for new users </a:t>
            </a:r>
            <a:endParaRPr>
              <a:solidFill>
                <a:schemeClr val="dk1"/>
              </a:solidFill>
              <a:latin typeface="Albert Sans"/>
              <a:ea typeface="Albert Sans"/>
              <a:cs typeface="Albert Sans"/>
              <a:sym typeface="Albert Sans"/>
            </a:endParaRPr>
          </a:p>
          <a:p>
            <a:pPr indent="-317500" lvl="1" marL="9144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Changed the term to “Feed” </a:t>
            </a:r>
            <a:r>
              <a:rPr lang="en">
                <a:solidFill>
                  <a:schemeClr val="dk1"/>
                </a:solidFill>
                <a:latin typeface="Albert Sans"/>
                <a:ea typeface="Albert Sans"/>
                <a:cs typeface="Albert Sans"/>
                <a:sym typeface="Albert Sans"/>
              </a:rPr>
              <a:t>in</a:t>
            </a:r>
            <a:r>
              <a:rPr lang="en">
                <a:solidFill>
                  <a:schemeClr val="dk1"/>
                </a:solidFill>
                <a:latin typeface="Albert Sans"/>
                <a:ea typeface="Albert Sans"/>
                <a:cs typeface="Albert Sans"/>
                <a:sym typeface="Albert Sans"/>
              </a:rPr>
              <a:t> the navigation bar</a:t>
            </a:r>
            <a:endParaRPr>
              <a:solidFill>
                <a:schemeClr val="dk1"/>
              </a:solidFill>
              <a:latin typeface="Albert Sans"/>
              <a:ea typeface="Albert Sans"/>
              <a:cs typeface="Albert Sans"/>
              <a:sym typeface="Albert Sans"/>
            </a:endParaRPr>
          </a:p>
          <a:p>
            <a:pPr indent="-317500" lvl="0" marL="457200" rtl="0" algn="l">
              <a:spcBef>
                <a:spcPts val="10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Changes that made the app </a:t>
            </a:r>
            <a:r>
              <a:rPr b="1" lang="en">
                <a:solidFill>
                  <a:schemeClr val="dk1"/>
                </a:solidFill>
                <a:latin typeface="Albert Sans"/>
                <a:ea typeface="Albert Sans"/>
                <a:cs typeface="Albert Sans"/>
                <a:sym typeface="Albert Sans"/>
              </a:rPr>
              <a:t>more </a:t>
            </a:r>
            <a:r>
              <a:rPr b="1" lang="en">
                <a:solidFill>
                  <a:schemeClr val="dk1"/>
                </a:solidFill>
                <a:latin typeface="Albert Sans"/>
                <a:ea typeface="Albert Sans"/>
                <a:cs typeface="Albert Sans"/>
                <a:sym typeface="Albert Sans"/>
              </a:rPr>
              <a:t>accessible</a:t>
            </a:r>
            <a:r>
              <a:rPr b="1" lang="en">
                <a:solidFill>
                  <a:schemeClr val="dk1"/>
                </a:solidFill>
                <a:latin typeface="Albert Sans"/>
                <a:ea typeface="Albert Sans"/>
                <a:cs typeface="Albert Sans"/>
                <a:sym typeface="Albert Sans"/>
              </a:rPr>
              <a:t> and generally easier to navigate</a:t>
            </a:r>
            <a:r>
              <a:rPr lang="en">
                <a:solidFill>
                  <a:schemeClr val="dk1"/>
                </a:solidFill>
                <a:latin typeface="Albert Sans"/>
                <a:ea typeface="Albert Sans"/>
                <a:cs typeface="Albert Sans"/>
                <a:sym typeface="Albert Sans"/>
              </a:rPr>
              <a:t>:</a:t>
            </a:r>
            <a:endParaRPr>
              <a:solidFill>
                <a:schemeClr val="dk1"/>
              </a:solidFill>
              <a:latin typeface="Albert Sans"/>
              <a:ea typeface="Albert Sans"/>
              <a:cs typeface="Albert Sans"/>
              <a:sym typeface="Albert Sans"/>
            </a:endParaRPr>
          </a:p>
          <a:p>
            <a:pPr indent="-317500" lvl="1" marL="9144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Adding play buttons for the songs paired the photos</a:t>
            </a:r>
            <a:endParaRPr>
              <a:solidFill>
                <a:schemeClr val="dk1"/>
              </a:solidFill>
              <a:latin typeface="Albert Sans"/>
              <a:ea typeface="Albert Sans"/>
              <a:cs typeface="Albert Sans"/>
              <a:sym typeface="Albert Sans"/>
            </a:endParaRPr>
          </a:p>
          <a:p>
            <a:pPr indent="-317500" lvl="1" marL="914400" rtl="0" algn="l">
              <a:spcBef>
                <a:spcPts val="0"/>
              </a:spcBef>
              <a:spcAft>
                <a:spcPts val="1000"/>
              </a:spcAft>
              <a:buClr>
                <a:schemeClr val="dk1"/>
              </a:buClr>
              <a:buSzPts val="1400"/>
              <a:buFont typeface="Albert Sans"/>
              <a:buChar char="○"/>
            </a:pPr>
            <a:r>
              <a:rPr lang="en">
                <a:solidFill>
                  <a:schemeClr val="dk1"/>
                </a:solidFill>
                <a:latin typeface="Albert Sans"/>
                <a:ea typeface="Albert Sans"/>
                <a:cs typeface="Albert Sans"/>
                <a:sym typeface="Albert Sans"/>
              </a:rPr>
              <a:t>Adding song and artist names for songs </a:t>
            </a:r>
            <a:endParaRPr b="1" i="1">
              <a:solidFill>
                <a:schemeClr val="dk1"/>
              </a:solidFill>
              <a:latin typeface="Albert Sans"/>
              <a:ea typeface="Albert Sans"/>
              <a:cs typeface="Albert Sans"/>
              <a:sym typeface="Albert Sans"/>
            </a:endParaRPr>
          </a:p>
        </p:txBody>
      </p:sp>
      <p:sp>
        <p:nvSpPr>
          <p:cNvPr id="333" name="Google Shape;333;p51"/>
          <p:cNvSpPr txBox="1"/>
          <p:nvPr/>
        </p:nvSpPr>
        <p:spPr>
          <a:xfrm>
            <a:off x="715100" y="4369950"/>
            <a:ext cx="7884000" cy="23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a:solidFill>
                  <a:schemeClr val="dk1"/>
                </a:solidFill>
                <a:latin typeface="Albert Sans"/>
                <a:ea typeface="Albert Sans"/>
                <a:cs typeface="Albert Sans"/>
                <a:sym typeface="Albert Sans"/>
              </a:rPr>
              <a:t>For a full list of Severity 3 &amp; 4 Violations and their fixes see </a:t>
            </a:r>
            <a:r>
              <a:rPr i="1" lang="en" u="sng">
                <a:solidFill>
                  <a:schemeClr val="dk1"/>
                </a:solidFill>
                <a:latin typeface="Albert Sans"/>
                <a:ea typeface="Albert Sans"/>
                <a:cs typeface="Albert Sans"/>
                <a:sym typeface="Albert Sans"/>
                <a:hlinkClick r:id="rId3">
                  <a:extLst>
                    <a:ext uri="{A12FA001-AC4F-418D-AE19-62706E023703}">
                      <ahyp:hlinkClr val="tx"/>
                    </a:ext>
                  </a:extLst>
                </a:hlinkClick>
              </a:rPr>
              <a:t>here</a:t>
            </a:r>
            <a:r>
              <a:rPr i="1" lang="en">
                <a:solidFill>
                  <a:schemeClr val="dk1"/>
                </a:solidFill>
                <a:latin typeface="Albert Sans"/>
                <a:ea typeface="Albert Sans"/>
                <a:cs typeface="Albert Sans"/>
                <a:sym typeface="Albert Sans"/>
              </a:rPr>
              <a:t>!</a:t>
            </a:r>
            <a:endParaRPr i="1">
              <a:solidFill>
                <a:schemeClr val="dk1"/>
              </a:solidFill>
              <a:latin typeface="Albert Sans"/>
              <a:ea typeface="Albert Sans"/>
              <a:cs typeface="Albert Sans"/>
              <a:sym typeface="Albert Sans"/>
            </a:endParaRPr>
          </a:p>
        </p:txBody>
      </p:sp>
      <p:pic>
        <p:nvPicPr>
          <p:cNvPr id="334" name="Google Shape;334;p51"/>
          <p:cNvPicPr preferRelativeResize="0"/>
          <p:nvPr/>
        </p:nvPicPr>
        <p:blipFill rotWithShape="1">
          <a:blip r:embed="rId4">
            <a:alphaModFix/>
          </a:blip>
          <a:srcRect b="13344" l="0" r="0" t="0"/>
          <a:stretch/>
        </p:blipFill>
        <p:spPr>
          <a:xfrm>
            <a:off x="7213550" y="259000"/>
            <a:ext cx="1495076" cy="1295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changes from addressed </a:t>
            </a:r>
            <a:r>
              <a:rPr lang="en"/>
              <a:t>violations</a:t>
            </a:r>
            <a:endParaRPr/>
          </a:p>
        </p:txBody>
      </p:sp>
      <p:sp>
        <p:nvSpPr>
          <p:cNvPr id="340" name="Google Shape;340;p52"/>
          <p:cNvSpPr txBox="1"/>
          <p:nvPr/>
        </p:nvSpPr>
        <p:spPr>
          <a:xfrm>
            <a:off x="1545125" y="1167025"/>
            <a:ext cx="5911500" cy="384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accent1"/>
                </a:solidFill>
                <a:latin typeface="Alexandria"/>
                <a:ea typeface="Alexandria"/>
                <a:cs typeface="Alexandria"/>
                <a:sym typeface="Alexandria"/>
              </a:rPr>
              <a:t>Clarifying the functionality of the photo/song pairings </a:t>
            </a:r>
            <a:endParaRPr b="1" sz="1600">
              <a:solidFill>
                <a:schemeClr val="accent1"/>
              </a:solidFill>
              <a:latin typeface="Alexandria"/>
              <a:ea typeface="Alexandria"/>
              <a:cs typeface="Alexandria"/>
              <a:sym typeface="Alexandria"/>
            </a:endParaRPr>
          </a:p>
          <a:p>
            <a:pPr indent="0" lvl="0" marL="0" rtl="0" algn="l">
              <a:lnSpc>
                <a:spcPct val="115000"/>
              </a:lnSpc>
              <a:spcBef>
                <a:spcPts val="0"/>
              </a:spcBef>
              <a:spcAft>
                <a:spcPts val="0"/>
              </a:spcAft>
              <a:buNone/>
            </a:pPr>
            <a:r>
              <a:rPr lang="en" sz="1300">
                <a:latin typeface="Alexandria"/>
                <a:ea typeface="Alexandria"/>
                <a:cs typeface="Alexandria"/>
                <a:sym typeface="Alexandria"/>
              </a:rPr>
              <a:t>Making the clickability of photo-song pairings and playability of songs more intuitive with our UI design</a:t>
            </a:r>
            <a:endParaRPr sz="1300">
              <a:latin typeface="Alexandria"/>
              <a:ea typeface="Alexandria"/>
              <a:cs typeface="Alexandria"/>
              <a:sym typeface="Alexandria"/>
            </a:endParaRPr>
          </a:p>
          <a:p>
            <a:pPr indent="0" lvl="0" marL="0" rtl="0" algn="l">
              <a:lnSpc>
                <a:spcPct val="115000"/>
              </a:lnSpc>
              <a:spcBef>
                <a:spcPts val="0"/>
              </a:spcBef>
              <a:spcAft>
                <a:spcPts val="0"/>
              </a:spcAft>
              <a:buNone/>
            </a:pPr>
            <a:r>
              <a:t/>
            </a:r>
            <a:endParaRPr sz="1300">
              <a:latin typeface="Alexandria"/>
              <a:ea typeface="Alexandria"/>
              <a:cs typeface="Alexandria"/>
              <a:sym typeface="Alexandria"/>
            </a:endParaRPr>
          </a:p>
          <a:p>
            <a:pPr indent="0" lvl="0" marL="0" rtl="0" algn="l">
              <a:lnSpc>
                <a:spcPct val="115000"/>
              </a:lnSpc>
              <a:spcBef>
                <a:spcPts val="0"/>
              </a:spcBef>
              <a:spcAft>
                <a:spcPts val="0"/>
              </a:spcAft>
              <a:buNone/>
            </a:pPr>
            <a:r>
              <a:t/>
            </a:r>
            <a:endParaRPr sz="1300">
              <a:latin typeface="Alexandria"/>
              <a:ea typeface="Alexandria"/>
              <a:cs typeface="Alexandria"/>
              <a:sym typeface="Alexandria"/>
            </a:endParaRPr>
          </a:p>
          <a:p>
            <a:pPr indent="0" lvl="0" marL="0" rtl="0" algn="l">
              <a:lnSpc>
                <a:spcPct val="115000"/>
              </a:lnSpc>
              <a:spcBef>
                <a:spcPts val="0"/>
              </a:spcBef>
              <a:spcAft>
                <a:spcPts val="0"/>
              </a:spcAft>
              <a:buNone/>
            </a:pPr>
            <a:r>
              <a:t/>
            </a:r>
            <a:endParaRPr sz="1300">
              <a:latin typeface="Alexandria"/>
              <a:ea typeface="Alexandria"/>
              <a:cs typeface="Alexandria"/>
              <a:sym typeface="Alexandria"/>
            </a:endParaRPr>
          </a:p>
          <a:p>
            <a:pPr indent="0" lvl="0" marL="0" rtl="0" algn="l">
              <a:lnSpc>
                <a:spcPct val="115000"/>
              </a:lnSpc>
              <a:spcBef>
                <a:spcPts val="0"/>
              </a:spcBef>
              <a:spcAft>
                <a:spcPts val="0"/>
              </a:spcAft>
              <a:buNone/>
            </a:pPr>
            <a:r>
              <a:t/>
            </a:r>
            <a:endParaRPr sz="1300">
              <a:latin typeface="Alexandria"/>
              <a:ea typeface="Alexandria"/>
              <a:cs typeface="Alexandria"/>
              <a:sym typeface="Alexandria"/>
            </a:endParaRPr>
          </a:p>
          <a:p>
            <a:pPr indent="0" lvl="0" marL="0" rtl="0" algn="l">
              <a:lnSpc>
                <a:spcPct val="115000"/>
              </a:lnSpc>
              <a:spcBef>
                <a:spcPts val="0"/>
              </a:spcBef>
              <a:spcAft>
                <a:spcPts val="0"/>
              </a:spcAft>
              <a:buNone/>
            </a:pPr>
            <a:r>
              <a:t/>
            </a:r>
            <a:endParaRPr sz="1300">
              <a:latin typeface="Alexandria"/>
              <a:ea typeface="Alexandria"/>
              <a:cs typeface="Alexandria"/>
              <a:sym typeface="Alexandria"/>
            </a:endParaRPr>
          </a:p>
          <a:p>
            <a:pPr indent="0" lvl="0" marL="0" rtl="0" algn="l">
              <a:lnSpc>
                <a:spcPct val="115000"/>
              </a:lnSpc>
              <a:spcBef>
                <a:spcPts val="0"/>
              </a:spcBef>
              <a:spcAft>
                <a:spcPts val="0"/>
              </a:spcAft>
              <a:buNone/>
            </a:pPr>
            <a:r>
              <a:t/>
            </a:r>
            <a:endParaRPr sz="1300">
              <a:latin typeface="Alexandria"/>
              <a:ea typeface="Alexandria"/>
              <a:cs typeface="Alexandria"/>
              <a:sym typeface="Alexandria"/>
            </a:endParaRPr>
          </a:p>
          <a:p>
            <a:pPr indent="0" lvl="0" marL="0" rtl="0" algn="l">
              <a:lnSpc>
                <a:spcPct val="115000"/>
              </a:lnSpc>
              <a:spcBef>
                <a:spcPts val="0"/>
              </a:spcBef>
              <a:spcAft>
                <a:spcPts val="0"/>
              </a:spcAft>
              <a:buNone/>
            </a:pPr>
            <a:r>
              <a:t/>
            </a:r>
            <a:endParaRPr sz="1300">
              <a:solidFill>
                <a:schemeClr val="dk1"/>
              </a:solidFill>
              <a:latin typeface="Alexandria"/>
              <a:ea typeface="Alexandria"/>
              <a:cs typeface="Alexandria"/>
              <a:sym typeface="Alexandria"/>
            </a:endParaRPr>
          </a:p>
        </p:txBody>
      </p:sp>
      <p:sp>
        <p:nvSpPr>
          <p:cNvPr id="341" name="Google Shape;341;p52"/>
          <p:cNvSpPr txBox="1"/>
          <p:nvPr/>
        </p:nvSpPr>
        <p:spPr>
          <a:xfrm>
            <a:off x="2203250" y="2137000"/>
            <a:ext cx="5911500" cy="166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accent1"/>
                </a:solidFill>
                <a:latin typeface="Alexandria"/>
                <a:ea typeface="Alexandria"/>
                <a:cs typeface="Alexandria"/>
                <a:sym typeface="Alexandria"/>
              </a:rPr>
              <a:t>Using more descriptive language </a:t>
            </a:r>
            <a:endParaRPr b="1" sz="1600">
              <a:solidFill>
                <a:schemeClr val="accent1"/>
              </a:solidFill>
              <a:latin typeface="Alexandria"/>
              <a:ea typeface="Alexandria"/>
              <a:cs typeface="Alexandria"/>
              <a:sym typeface="Alexandria"/>
            </a:endParaRPr>
          </a:p>
          <a:p>
            <a:pPr indent="0" lvl="0" marL="0" rtl="0" algn="l">
              <a:lnSpc>
                <a:spcPct val="115000"/>
              </a:lnSpc>
              <a:spcBef>
                <a:spcPts val="0"/>
              </a:spcBef>
              <a:spcAft>
                <a:spcPts val="0"/>
              </a:spcAft>
              <a:buNone/>
            </a:pPr>
            <a:r>
              <a:rPr lang="en">
                <a:latin typeface="Alexandria"/>
                <a:ea typeface="Alexandria"/>
                <a:cs typeface="Alexandria"/>
                <a:sym typeface="Alexandria"/>
              </a:rPr>
              <a:t>Examples include:</a:t>
            </a:r>
            <a:endParaRPr>
              <a:latin typeface="Alexandria"/>
              <a:ea typeface="Alexandria"/>
              <a:cs typeface="Alexandria"/>
              <a:sym typeface="Alexandria"/>
            </a:endParaRPr>
          </a:p>
          <a:p>
            <a:pPr indent="-311150" lvl="0" marL="457200" rtl="0" algn="l">
              <a:lnSpc>
                <a:spcPct val="115000"/>
              </a:lnSpc>
              <a:spcBef>
                <a:spcPts val="0"/>
              </a:spcBef>
              <a:spcAft>
                <a:spcPts val="0"/>
              </a:spcAft>
              <a:buSzPts val="1300"/>
              <a:buFont typeface="Alexandria"/>
              <a:buChar char="●"/>
            </a:pPr>
            <a:r>
              <a:rPr lang="en" sz="1300">
                <a:latin typeface="Alexandria"/>
                <a:ea typeface="Alexandria"/>
                <a:cs typeface="Alexandria"/>
                <a:sym typeface="Alexandria"/>
              </a:rPr>
              <a:t>changing “collectio</a:t>
            </a:r>
            <a:r>
              <a:rPr lang="en" sz="1300">
                <a:latin typeface="Alexandria"/>
                <a:ea typeface="Alexandria"/>
                <a:cs typeface="Alexandria"/>
                <a:sym typeface="Alexandria"/>
              </a:rPr>
              <a:t>ns” to “albums” on reflect page</a:t>
            </a:r>
            <a:endParaRPr sz="1300">
              <a:latin typeface="Alexandria"/>
              <a:ea typeface="Alexandria"/>
              <a:cs typeface="Alexandria"/>
              <a:sym typeface="Alexandria"/>
            </a:endParaRPr>
          </a:p>
          <a:p>
            <a:pPr indent="-311150" lvl="0" marL="457200" rtl="0" algn="l">
              <a:lnSpc>
                <a:spcPct val="115000"/>
              </a:lnSpc>
              <a:spcBef>
                <a:spcPts val="0"/>
              </a:spcBef>
              <a:spcAft>
                <a:spcPts val="0"/>
              </a:spcAft>
              <a:buSzPts val="1300"/>
              <a:buFont typeface="Alexandria"/>
              <a:buChar char="●"/>
            </a:pPr>
            <a:r>
              <a:rPr lang="en" sz="1300">
                <a:latin typeface="Alexandria"/>
                <a:ea typeface="Alexandria"/>
                <a:cs typeface="Alexandria"/>
                <a:sym typeface="Alexandria"/>
              </a:rPr>
              <a:t>changing “share “ to “add more”</a:t>
            </a:r>
            <a:endParaRPr sz="1300">
              <a:latin typeface="Alexandria"/>
              <a:ea typeface="Alexandria"/>
              <a:cs typeface="Alexandria"/>
              <a:sym typeface="Alexandria"/>
            </a:endParaRPr>
          </a:p>
          <a:p>
            <a:pPr indent="-311150" lvl="0" marL="457200" rtl="0" algn="l">
              <a:lnSpc>
                <a:spcPct val="115000"/>
              </a:lnSpc>
              <a:spcBef>
                <a:spcPts val="0"/>
              </a:spcBef>
              <a:spcAft>
                <a:spcPts val="0"/>
              </a:spcAft>
              <a:buSzPts val="1300"/>
              <a:buFont typeface="Alexandria"/>
              <a:buChar char="●"/>
            </a:pPr>
            <a:r>
              <a:rPr lang="en" sz="1300">
                <a:latin typeface="Alexandria"/>
                <a:ea typeface="Alexandria"/>
                <a:cs typeface="Alexandria"/>
                <a:sym typeface="Alexandria"/>
              </a:rPr>
              <a:t>changing “Remember this” vs. “check this out</a:t>
            </a:r>
            <a:r>
              <a:rPr lang="en" sz="1300">
                <a:latin typeface="Alexandria"/>
                <a:ea typeface="Alexandria"/>
                <a:cs typeface="Alexandria"/>
                <a:sym typeface="Alexandria"/>
              </a:rPr>
              <a:t>” on reflect page</a:t>
            </a:r>
            <a:endParaRPr sz="1300">
              <a:latin typeface="Alexandria"/>
              <a:ea typeface="Alexandria"/>
              <a:cs typeface="Alexandria"/>
              <a:sym typeface="Alexandria"/>
            </a:endParaRPr>
          </a:p>
          <a:p>
            <a:pPr indent="0" lvl="0" marL="0" rtl="0" algn="r">
              <a:spcBef>
                <a:spcPts val="0"/>
              </a:spcBef>
              <a:spcAft>
                <a:spcPts val="0"/>
              </a:spcAft>
              <a:buNone/>
            </a:pPr>
            <a:r>
              <a:t/>
            </a:r>
            <a:endParaRPr sz="1200">
              <a:solidFill>
                <a:schemeClr val="dk1"/>
              </a:solidFill>
              <a:latin typeface="Albert Sans"/>
              <a:ea typeface="Albert Sans"/>
              <a:cs typeface="Albert Sans"/>
              <a:sym typeface="Albert Sans"/>
            </a:endParaRPr>
          </a:p>
        </p:txBody>
      </p:sp>
      <p:sp>
        <p:nvSpPr>
          <p:cNvPr id="342" name="Google Shape;342;p52"/>
          <p:cNvSpPr txBox="1"/>
          <p:nvPr/>
        </p:nvSpPr>
        <p:spPr>
          <a:xfrm>
            <a:off x="715200" y="1090825"/>
            <a:ext cx="8205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01</a:t>
            </a:r>
            <a:endParaRPr b="1" sz="4800">
              <a:solidFill>
                <a:schemeClr val="lt2"/>
              </a:solidFill>
              <a:latin typeface="Albert Sans"/>
              <a:ea typeface="Albert Sans"/>
              <a:cs typeface="Albert Sans"/>
              <a:sym typeface="Albert Sans"/>
            </a:endParaRPr>
          </a:p>
        </p:txBody>
      </p:sp>
      <p:sp>
        <p:nvSpPr>
          <p:cNvPr id="343" name="Google Shape;343;p52"/>
          <p:cNvSpPr txBox="1"/>
          <p:nvPr/>
        </p:nvSpPr>
        <p:spPr>
          <a:xfrm>
            <a:off x="2010600" y="3469150"/>
            <a:ext cx="104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03</a:t>
            </a:r>
            <a:endParaRPr b="1" sz="4800">
              <a:solidFill>
                <a:schemeClr val="lt2"/>
              </a:solidFill>
              <a:latin typeface="Albert Sans"/>
              <a:ea typeface="Albert Sans"/>
              <a:cs typeface="Albert Sans"/>
              <a:sym typeface="Albert Sans"/>
            </a:endParaRPr>
          </a:p>
        </p:txBody>
      </p:sp>
      <p:sp>
        <p:nvSpPr>
          <p:cNvPr id="344" name="Google Shape;344;p52"/>
          <p:cNvSpPr txBox="1"/>
          <p:nvPr/>
        </p:nvSpPr>
        <p:spPr>
          <a:xfrm>
            <a:off x="1317575" y="2081425"/>
            <a:ext cx="98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02</a:t>
            </a:r>
            <a:endParaRPr b="1" sz="4800">
              <a:solidFill>
                <a:schemeClr val="lt2"/>
              </a:solidFill>
              <a:latin typeface="Albert Sans"/>
              <a:ea typeface="Albert Sans"/>
              <a:cs typeface="Albert Sans"/>
              <a:sym typeface="Albert Sans"/>
            </a:endParaRPr>
          </a:p>
        </p:txBody>
      </p:sp>
      <p:sp>
        <p:nvSpPr>
          <p:cNvPr id="345" name="Google Shape;345;p52"/>
          <p:cNvSpPr txBox="1"/>
          <p:nvPr/>
        </p:nvSpPr>
        <p:spPr>
          <a:xfrm>
            <a:off x="2907300" y="3529600"/>
            <a:ext cx="5911500" cy="135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accent1"/>
                </a:solidFill>
                <a:latin typeface="Alexandria"/>
                <a:ea typeface="Alexandria"/>
                <a:cs typeface="Alexandria"/>
                <a:sym typeface="Alexandria"/>
              </a:rPr>
              <a:t>Increasing user control</a:t>
            </a:r>
            <a:endParaRPr b="1" sz="1600">
              <a:solidFill>
                <a:schemeClr val="accent1"/>
              </a:solidFill>
              <a:latin typeface="Alexandria"/>
              <a:ea typeface="Alexandria"/>
              <a:cs typeface="Alexandria"/>
              <a:sym typeface="Alexandria"/>
            </a:endParaRPr>
          </a:p>
          <a:p>
            <a:pPr indent="-311150" lvl="0" marL="457200" rtl="0" algn="l">
              <a:lnSpc>
                <a:spcPct val="115000"/>
              </a:lnSpc>
              <a:spcBef>
                <a:spcPts val="0"/>
              </a:spcBef>
              <a:spcAft>
                <a:spcPts val="0"/>
              </a:spcAft>
              <a:buSzPts val="1300"/>
              <a:buFont typeface="Alexandria"/>
              <a:buChar char="●"/>
            </a:pPr>
            <a:r>
              <a:rPr lang="en" sz="1300">
                <a:latin typeface="Alexandria"/>
                <a:ea typeface="Alexandria"/>
                <a:cs typeface="Alexandria"/>
                <a:sym typeface="Alexandria"/>
              </a:rPr>
              <a:t>Creating multiple methods of sending a photo/song pairing</a:t>
            </a:r>
            <a:endParaRPr sz="1300">
              <a:latin typeface="Alexandria"/>
              <a:ea typeface="Alexandria"/>
              <a:cs typeface="Alexandria"/>
              <a:sym typeface="Alexandria"/>
            </a:endParaRPr>
          </a:p>
          <a:p>
            <a:pPr indent="-311150" lvl="0" marL="457200" rtl="0" algn="l">
              <a:lnSpc>
                <a:spcPct val="115000"/>
              </a:lnSpc>
              <a:spcBef>
                <a:spcPts val="0"/>
              </a:spcBef>
              <a:spcAft>
                <a:spcPts val="0"/>
              </a:spcAft>
              <a:buSzPts val="1300"/>
              <a:buFont typeface="Alexandria"/>
              <a:buChar char="●"/>
            </a:pPr>
            <a:r>
              <a:rPr lang="en" sz="1300">
                <a:latin typeface="Alexandria"/>
                <a:ea typeface="Alexandria"/>
                <a:cs typeface="Alexandria"/>
                <a:sym typeface="Alexandria"/>
              </a:rPr>
              <a:t>Adding functional back buttons on all nested screens</a:t>
            </a:r>
            <a:endParaRPr sz="1300">
              <a:latin typeface="Alexandria"/>
              <a:ea typeface="Alexandria"/>
              <a:cs typeface="Alexandria"/>
              <a:sym typeface="Alexandria"/>
            </a:endParaRPr>
          </a:p>
          <a:p>
            <a:pPr indent="-311150" lvl="0" marL="457200" rtl="0" algn="l">
              <a:lnSpc>
                <a:spcPct val="115000"/>
              </a:lnSpc>
              <a:spcBef>
                <a:spcPts val="0"/>
              </a:spcBef>
              <a:spcAft>
                <a:spcPts val="0"/>
              </a:spcAft>
              <a:buSzPts val="1300"/>
              <a:buFont typeface="Alexandria"/>
              <a:buChar char="●"/>
            </a:pPr>
            <a:r>
              <a:rPr lang="en" sz="1300">
                <a:latin typeface="Alexandria"/>
                <a:ea typeface="Alexandria"/>
                <a:cs typeface="Alexandria"/>
                <a:sym typeface="Alexandria"/>
              </a:rPr>
              <a:t>Implementing functionality to delete shared posts and drafts</a:t>
            </a:r>
            <a:endParaRPr sz="1300">
              <a:latin typeface="Alexandria"/>
              <a:ea typeface="Alexandria"/>
              <a:cs typeface="Alexandria"/>
              <a:sym typeface="Alexandria"/>
            </a:endParaRPr>
          </a:p>
          <a:p>
            <a:pPr indent="-311150" lvl="0" marL="457200" rtl="0" algn="l">
              <a:lnSpc>
                <a:spcPct val="115000"/>
              </a:lnSpc>
              <a:spcBef>
                <a:spcPts val="0"/>
              </a:spcBef>
              <a:spcAft>
                <a:spcPts val="0"/>
              </a:spcAft>
              <a:buSzPts val="1300"/>
              <a:buFont typeface="Alexandria"/>
              <a:buChar char="●"/>
            </a:pPr>
            <a:r>
              <a:rPr lang="en" sz="1300">
                <a:latin typeface="Alexandria"/>
                <a:ea typeface="Alexandria"/>
                <a:cs typeface="Alexandria"/>
                <a:sym typeface="Alexandria"/>
              </a:rPr>
              <a:t>Allowing users to edit and delete text attached to pairings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unaddressed violations - 01</a:t>
            </a:r>
            <a:endParaRPr/>
          </a:p>
        </p:txBody>
      </p:sp>
      <p:sp>
        <p:nvSpPr>
          <p:cNvPr id="351" name="Google Shape;351;p53"/>
          <p:cNvSpPr txBox="1"/>
          <p:nvPr/>
        </p:nvSpPr>
        <p:spPr>
          <a:xfrm>
            <a:off x="811400" y="1499175"/>
            <a:ext cx="7617600" cy="29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p:txBody>
      </p:sp>
      <p:sp>
        <p:nvSpPr>
          <p:cNvPr id="352" name="Google Shape;352;p53"/>
          <p:cNvSpPr txBox="1"/>
          <p:nvPr/>
        </p:nvSpPr>
        <p:spPr>
          <a:xfrm>
            <a:off x="731300" y="1377300"/>
            <a:ext cx="7617600" cy="337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1"/>
                </a:solidFill>
                <a:latin typeface="Albert Sans"/>
                <a:ea typeface="Albert Sans"/>
                <a:cs typeface="Albert Sans"/>
                <a:sym typeface="Albert Sans"/>
              </a:rPr>
              <a:t>Violations stemming from functionality of chosen prototype </a:t>
            </a:r>
            <a:r>
              <a:rPr lang="en" sz="2200">
                <a:solidFill>
                  <a:schemeClr val="accent1"/>
                </a:solidFill>
                <a:latin typeface="Albert Sans"/>
                <a:ea typeface="Albert Sans"/>
                <a:cs typeface="Albert Sans"/>
                <a:sym typeface="Albert Sans"/>
              </a:rPr>
              <a:t>medium</a:t>
            </a:r>
            <a:r>
              <a:rPr lang="en" sz="2200">
                <a:solidFill>
                  <a:schemeClr val="accent1"/>
                </a:solidFill>
                <a:latin typeface="Albert Sans"/>
                <a:ea typeface="Albert Sans"/>
                <a:cs typeface="Albert Sans"/>
                <a:sym typeface="Albert Sans"/>
              </a:rPr>
              <a:t> for the med-fi prototype</a:t>
            </a:r>
            <a:endParaRPr sz="22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Examples:</a:t>
            </a:r>
            <a:endParaRPr sz="18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Navigation bar moving downwards when a permissions button is toggled </a:t>
            </a:r>
            <a:endParaRPr sz="16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Photo filters not working on Figma</a:t>
            </a:r>
            <a:endParaRPr sz="16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Rationale:</a:t>
            </a:r>
            <a:endParaRPr sz="18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600">
                <a:solidFill>
                  <a:schemeClr val="dk1"/>
                </a:solidFill>
                <a:latin typeface="Albert Sans"/>
                <a:ea typeface="Albert Sans"/>
                <a:cs typeface="Albert Sans"/>
                <a:sym typeface="Albert Sans"/>
              </a:rPr>
              <a:t>These kinds of violations will be resolved by virtue of building the high-fi prototype and should not require additional revisions of our design to be fixed</a:t>
            </a:r>
            <a:endParaRPr sz="1600">
              <a:solidFill>
                <a:schemeClr val="dk1"/>
              </a:solidFill>
              <a:latin typeface="Albert Sans"/>
              <a:ea typeface="Albert Sans"/>
              <a:cs typeface="Albert Sans"/>
              <a:sym typeface="Albert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4"/>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unaddressed violations - 02</a:t>
            </a:r>
            <a:endParaRPr/>
          </a:p>
        </p:txBody>
      </p:sp>
      <p:sp>
        <p:nvSpPr>
          <p:cNvPr id="358" name="Google Shape;358;p54"/>
          <p:cNvSpPr txBox="1"/>
          <p:nvPr/>
        </p:nvSpPr>
        <p:spPr>
          <a:xfrm>
            <a:off x="811400" y="1499175"/>
            <a:ext cx="7617600" cy="29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p:txBody>
      </p:sp>
      <p:sp>
        <p:nvSpPr>
          <p:cNvPr id="359" name="Google Shape;359;p54"/>
          <p:cNvSpPr txBox="1"/>
          <p:nvPr/>
        </p:nvSpPr>
        <p:spPr>
          <a:xfrm>
            <a:off x="731300" y="1377300"/>
            <a:ext cx="7617600" cy="337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1"/>
                </a:solidFill>
                <a:latin typeface="Albert Sans"/>
                <a:ea typeface="Albert Sans"/>
                <a:cs typeface="Albert Sans"/>
                <a:sym typeface="Albert Sans"/>
              </a:rPr>
              <a:t>Low severity violations that were more a matter of personal preference than UI </a:t>
            </a:r>
            <a:endParaRPr sz="22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Examples:</a:t>
            </a:r>
            <a:endParaRPr sz="16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Changing photo-song pairing album names from “latest hits” to “your entries”</a:t>
            </a:r>
            <a:endParaRPr sz="16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Using a different icon for regenerate </a:t>
            </a:r>
            <a:endParaRPr sz="16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Rationale:</a:t>
            </a:r>
            <a:endParaRPr sz="18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600">
                <a:solidFill>
                  <a:schemeClr val="dk1"/>
                </a:solidFill>
                <a:latin typeface="Albert Sans"/>
                <a:ea typeface="Albert Sans"/>
                <a:cs typeface="Albert Sans"/>
                <a:sym typeface="Albert Sans"/>
              </a:rPr>
              <a:t>These kinds of violations had little impact on the usability and functionality of the app and, as a result, were deprioritized</a:t>
            </a:r>
            <a:endParaRPr sz="1600">
              <a:solidFill>
                <a:schemeClr val="dk1"/>
              </a:solidFill>
              <a:latin typeface="Albert Sans"/>
              <a:ea typeface="Albert Sans"/>
              <a:cs typeface="Albert Sans"/>
              <a:sym typeface="Albert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5"/>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unaddressed violations - 03</a:t>
            </a:r>
            <a:endParaRPr/>
          </a:p>
        </p:txBody>
      </p:sp>
      <p:sp>
        <p:nvSpPr>
          <p:cNvPr id="365" name="Google Shape;365;p55"/>
          <p:cNvSpPr txBox="1"/>
          <p:nvPr/>
        </p:nvSpPr>
        <p:spPr>
          <a:xfrm>
            <a:off x="811400" y="1499175"/>
            <a:ext cx="7617600" cy="29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p:txBody>
      </p:sp>
      <p:sp>
        <p:nvSpPr>
          <p:cNvPr id="366" name="Google Shape;366;p55"/>
          <p:cNvSpPr txBox="1"/>
          <p:nvPr/>
        </p:nvSpPr>
        <p:spPr>
          <a:xfrm>
            <a:off x="731300" y="1377300"/>
            <a:ext cx="7617600" cy="337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1"/>
                </a:solidFill>
                <a:latin typeface="Albert Sans"/>
                <a:ea typeface="Albert Sans"/>
                <a:cs typeface="Albert Sans"/>
                <a:sym typeface="Albert Sans"/>
              </a:rPr>
              <a:t>Violations for which their solution would result in a conflicting violation</a:t>
            </a:r>
            <a:endParaRPr sz="2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Examples:</a:t>
            </a:r>
            <a:endParaRPr sz="18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Adding labels to universally recognizable and technologically standard icons </a:t>
            </a:r>
            <a:endParaRPr sz="16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Changing standard icons to text buttons </a:t>
            </a:r>
            <a:endParaRPr sz="16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Rationale:</a:t>
            </a:r>
            <a:endParaRPr sz="18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600">
                <a:solidFill>
                  <a:schemeClr val="dk1"/>
                </a:solidFill>
                <a:latin typeface="Albert Sans"/>
                <a:ea typeface="Albert Sans"/>
                <a:cs typeface="Albert Sans"/>
                <a:sym typeface="Albert Sans"/>
              </a:rPr>
              <a:t>We determined the new conflicting violation that would result from attempting to solve the identified violation to be a greater issue, such as violating a standard in similar apps or reducing the accessibility of the app</a:t>
            </a:r>
            <a:endParaRPr sz="1600">
              <a:solidFill>
                <a:schemeClr val="dk1"/>
              </a:solidFill>
              <a:latin typeface="Albert Sans"/>
              <a:ea typeface="Albert Sans"/>
              <a:cs typeface="Albert Sans"/>
              <a:sym typeface="Albert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6"/>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unaddressed violations - 04</a:t>
            </a:r>
            <a:endParaRPr/>
          </a:p>
        </p:txBody>
      </p:sp>
      <p:sp>
        <p:nvSpPr>
          <p:cNvPr id="372" name="Google Shape;372;p56"/>
          <p:cNvSpPr txBox="1"/>
          <p:nvPr/>
        </p:nvSpPr>
        <p:spPr>
          <a:xfrm>
            <a:off x="811400" y="1499175"/>
            <a:ext cx="7617600" cy="29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p:txBody>
      </p:sp>
      <p:sp>
        <p:nvSpPr>
          <p:cNvPr id="373" name="Google Shape;373;p56"/>
          <p:cNvSpPr txBox="1"/>
          <p:nvPr/>
        </p:nvSpPr>
        <p:spPr>
          <a:xfrm>
            <a:off x="731300" y="1377300"/>
            <a:ext cx="7617600" cy="337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1"/>
                </a:solidFill>
                <a:latin typeface="Albert Sans"/>
                <a:ea typeface="Albert Sans"/>
                <a:cs typeface="Albert Sans"/>
                <a:sym typeface="Albert Sans"/>
              </a:rPr>
              <a:t>Violations that were features that the evaluator did or did not want to be added rather than a usability issue</a:t>
            </a:r>
            <a:endParaRPr sz="22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sz="2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Examples:</a:t>
            </a:r>
            <a:endParaRPr sz="18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Allowing users to direct message a private photo-song pairing to a friend</a:t>
            </a:r>
            <a:endParaRPr sz="1600">
              <a:solidFill>
                <a:schemeClr val="dk1"/>
              </a:solidFill>
              <a:latin typeface="Albert Sans"/>
              <a:ea typeface="Albert Sans"/>
              <a:cs typeface="Albert Sans"/>
              <a:sym typeface="Albert Sans"/>
            </a:endParaRPr>
          </a:p>
          <a:p>
            <a:pPr indent="-330200" lvl="0" marL="4572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Features the </a:t>
            </a:r>
            <a:r>
              <a:rPr lang="en" sz="1600">
                <a:solidFill>
                  <a:schemeClr val="dk1"/>
                </a:solidFill>
                <a:latin typeface="Albert Sans"/>
                <a:ea typeface="Albert Sans"/>
                <a:cs typeface="Albert Sans"/>
                <a:sym typeface="Albert Sans"/>
              </a:rPr>
              <a:t>evaluator</a:t>
            </a:r>
            <a:r>
              <a:rPr lang="en" sz="1600">
                <a:solidFill>
                  <a:schemeClr val="dk1"/>
                </a:solidFill>
                <a:latin typeface="Albert Sans"/>
                <a:ea typeface="Albert Sans"/>
                <a:cs typeface="Albert Sans"/>
                <a:sym typeface="Albert Sans"/>
              </a:rPr>
              <a:t> wanted to be added </a:t>
            </a:r>
            <a:endParaRPr sz="1600">
              <a:solidFill>
                <a:schemeClr val="dk1"/>
              </a:solidFill>
              <a:latin typeface="Albert Sans"/>
              <a:ea typeface="Albert Sans"/>
              <a:cs typeface="Albert Sans"/>
              <a:sym typeface="Albert Sans"/>
            </a:endParaRPr>
          </a:p>
          <a:p>
            <a:pPr indent="-330200" lvl="1" marL="9144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Including new functionality for messaging </a:t>
            </a:r>
            <a:endParaRPr sz="1600">
              <a:solidFill>
                <a:schemeClr val="dk1"/>
              </a:solidFill>
              <a:latin typeface="Albert Sans"/>
              <a:ea typeface="Albert Sans"/>
              <a:cs typeface="Albert Sans"/>
              <a:sym typeface="Albert Sans"/>
            </a:endParaRPr>
          </a:p>
          <a:p>
            <a:pPr indent="-330200" lvl="1" marL="914400" rtl="0" algn="l">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Adding search features to messages </a:t>
            </a:r>
            <a:endParaRPr sz="16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800">
                <a:solidFill>
                  <a:schemeClr val="dk1"/>
                </a:solidFill>
                <a:latin typeface="Albert Sans"/>
                <a:ea typeface="Albert Sans"/>
                <a:cs typeface="Albert Sans"/>
                <a:sym typeface="Albert Sans"/>
              </a:rPr>
              <a:t>Rationale:</a:t>
            </a:r>
            <a:endParaRPr sz="18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600">
                <a:solidFill>
                  <a:schemeClr val="dk1"/>
                </a:solidFill>
                <a:latin typeface="Albert Sans"/>
                <a:ea typeface="Albert Sans"/>
                <a:cs typeface="Albert Sans"/>
                <a:sym typeface="Albert Sans"/>
              </a:rPr>
              <a:t>We were looking to prioritize issues that would affect usability rather than add or remove certain functionality</a:t>
            </a:r>
            <a:endParaRPr sz="1600">
              <a:solidFill>
                <a:schemeClr val="dk1"/>
              </a:solidFill>
              <a:latin typeface="Albert Sans"/>
              <a:ea typeface="Albert Sans"/>
              <a:cs typeface="Albert Sans"/>
              <a:sym typeface="Albert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7"/>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revisions</a:t>
            </a:r>
            <a:endParaRPr/>
          </a:p>
        </p:txBody>
      </p:sp>
      <p:sp>
        <p:nvSpPr>
          <p:cNvPr id="379" name="Google Shape;379;p57"/>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cxnSp>
        <p:nvCxnSpPr>
          <p:cNvPr id="380" name="Google Shape;380;p57">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8"/>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adding in song names to records </a:t>
            </a:r>
            <a:endParaRPr/>
          </a:p>
        </p:txBody>
      </p:sp>
      <p:sp>
        <p:nvSpPr>
          <p:cNvPr id="386" name="Google Shape;386;p58"/>
          <p:cNvSpPr txBox="1"/>
          <p:nvPr/>
        </p:nvSpPr>
        <p:spPr>
          <a:xfrm>
            <a:off x="731300" y="996300"/>
            <a:ext cx="7617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Albert Sans"/>
                <a:ea typeface="Albert Sans"/>
                <a:cs typeface="Albert Sans"/>
                <a:sym typeface="Albert Sans"/>
              </a:rPr>
              <a:t>severity 4 violation of H11</a:t>
            </a:r>
            <a:endParaRPr i="1">
              <a:solidFill>
                <a:schemeClr val="dk1"/>
              </a:solidFill>
              <a:latin typeface="Albert Sans"/>
              <a:ea typeface="Albert Sans"/>
              <a:cs typeface="Albert Sans"/>
              <a:sym typeface="Albert Sans"/>
            </a:endParaRPr>
          </a:p>
        </p:txBody>
      </p:sp>
      <p:sp>
        <p:nvSpPr>
          <p:cNvPr id="387" name="Google Shape;387;p58"/>
          <p:cNvSpPr txBox="1"/>
          <p:nvPr/>
        </p:nvSpPr>
        <p:spPr>
          <a:xfrm>
            <a:off x="1536463" y="4700657"/>
            <a:ext cx="1001400" cy="50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before</a:t>
            </a:r>
            <a:endParaRPr sz="1200">
              <a:solidFill>
                <a:schemeClr val="dk1"/>
              </a:solidFill>
              <a:latin typeface="Albert Sans"/>
              <a:ea typeface="Albert Sans"/>
              <a:cs typeface="Albert Sans"/>
              <a:sym typeface="Albert Sans"/>
            </a:endParaRPr>
          </a:p>
        </p:txBody>
      </p:sp>
      <p:sp>
        <p:nvSpPr>
          <p:cNvPr id="388" name="Google Shape;388;p58"/>
          <p:cNvSpPr txBox="1"/>
          <p:nvPr/>
        </p:nvSpPr>
        <p:spPr>
          <a:xfrm>
            <a:off x="4276744" y="4700657"/>
            <a:ext cx="1001400" cy="50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after</a:t>
            </a:r>
            <a:endParaRPr sz="1200">
              <a:solidFill>
                <a:schemeClr val="dk1"/>
              </a:solidFill>
              <a:latin typeface="Albert Sans"/>
              <a:ea typeface="Albert Sans"/>
              <a:cs typeface="Albert Sans"/>
              <a:sym typeface="Albert Sans"/>
            </a:endParaRPr>
          </a:p>
        </p:txBody>
      </p:sp>
      <p:pic>
        <p:nvPicPr>
          <p:cNvPr id="389" name="Google Shape;389;p58"/>
          <p:cNvPicPr preferRelativeResize="0"/>
          <p:nvPr/>
        </p:nvPicPr>
        <p:blipFill>
          <a:blip r:embed="rId3">
            <a:alphaModFix/>
          </a:blip>
          <a:stretch>
            <a:fillRect/>
          </a:stretch>
        </p:blipFill>
        <p:spPr>
          <a:xfrm>
            <a:off x="1314800" y="1452065"/>
            <a:ext cx="1527000" cy="3310459"/>
          </a:xfrm>
          <a:prstGeom prst="rect">
            <a:avLst/>
          </a:prstGeom>
          <a:noFill/>
          <a:ln>
            <a:noFill/>
          </a:ln>
          <a:effectLst>
            <a:outerShdw blurRad="57150" rotWithShape="0" algn="bl" dir="5400000" dist="19050">
              <a:srgbClr val="000000">
                <a:alpha val="50000"/>
              </a:srgbClr>
            </a:outerShdw>
          </a:effectLst>
        </p:spPr>
      </p:pic>
      <p:pic>
        <p:nvPicPr>
          <p:cNvPr id="390" name="Google Shape;390;p58"/>
          <p:cNvPicPr preferRelativeResize="0"/>
          <p:nvPr/>
        </p:nvPicPr>
        <p:blipFill>
          <a:blip r:embed="rId4">
            <a:alphaModFix/>
          </a:blip>
          <a:stretch>
            <a:fillRect/>
          </a:stretch>
        </p:blipFill>
        <p:spPr>
          <a:xfrm>
            <a:off x="4013970" y="1456675"/>
            <a:ext cx="1527010" cy="3305836"/>
          </a:xfrm>
          <a:prstGeom prst="rect">
            <a:avLst/>
          </a:prstGeom>
          <a:noFill/>
          <a:ln>
            <a:noFill/>
          </a:ln>
          <a:effectLst>
            <a:outerShdw blurRad="57150" rotWithShape="0" algn="bl" dir="5400000" dist="19050">
              <a:srgbClr val="000000">
                <a:alpha val="50000"/>
              </a:srgbClr>
            </a:outerShdw>
          </a:effectLst>
        </p:spPr>
      </p:pic>
      <p:sp>
        <p:nvSpPr>
          <p:cNvPr id="391" name="Google Shape;391;p58"/>
          <p:cNvSpPr txBox="1"/>
          <p:nvPr/>
        </p:nvSpPr>
        <p:spPr>
          <a:xfrm>
            <a:off x="6027375" y="1968350"/>
            <a:ext cx="2485500" cy="253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700">
                <a:solidFill>
                  <a:schemeClr val="dk1"/>
                </a:solidFill>
                <a:latin typeface="Albert Sans"/>
                <a:ea typeface="Albert Sans"/>
                <a:cs typeface="Albert Sans"/>
                <a:sym typeface="Albert Sans"/>
              </a:rPr>
              <a:t>Efficiency:</a:t>
            </a:r>
            <a:endParaRPr i="1" sz="17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700">
                <a:solidFill>
                  <a:schemeClr val="dk1"/>
                </a:solidFill>
                <a:latin typeface="Albert Sans"/>
                <a:ea typeface="Albert Sans"/>
                <a:cs typeface="Albert Sans"/>
                <a:sym typeface="Albert Sans"/>
              </a:rPr>
              <a:t>Before, users had no way of identifying the specific track since only the album art was displayed. Users can now </a:t>
            </a:r>
            <a:r>
              <a:rPr b="1" lang="en" sz="1700">
                <a:solidFill>
                  <a:schemeClr val="dk1"/>
                </a:solidFill>
                <a:latin typeface="Albert Sans"/>
                <a:ea typeface="Albert Sans"/>
                <a:cs typeface="Albert Sans"/>
                <a:sym typeface="Albert Sans"/>
              </a:rPr>
              <a:t>identify specific tracks</a:t>
            </a:r>
            <a:r>
              <a:rPr lang="en" sz="1700">
                <a:solidFill>
                  <a:schemeClr val="dk1"/>
                </a:solidFill>
                <a:latin typeface="Albert Sans"/>
                <a:ea typeface="Albert Sans"/>
                <a:cs typeface="Albert Sans"/>
                <a:sym typeface="Albert Sans"/>
              </a:rPr>
              <a:t> from albums to pair to their photos </a:t>
            </a:r>
            <a:endParaRPr sz="1700">
              <a:solidFill>
                <a:schemeClr val="dk1"/>
              </a:solidFill>
              <a:latin typeface="Albert Sans"/>
              <a:ea typeface="Albert Sans"/>
              <a:cs typeface="Albert Sans"/>
              <a:sym typeface="Alber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increasing size of the records  </a:t>
            </a:r>
            <a:endParaRPr/>
          </a:p>
        </p:txBody>
      </p:sp>
      <p:sp>
        <p:nvSpPr>
          <p:cNvPr id="397" name="Google Shape;397;p59"/>
          <p:cNvSpPr txBox="1"/>
          <p:nvPr/>
        </p:nvSpPr>
        <p:spPr>
          <a:xfrm>
            <a:off x="731300" y="996300"/>
            <a:ext cx="7617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Albert Sans"/>
                <a:ea typeface="Albert Sans"/>
                <a:cs typeface="Albert Sans"/>
                <a:sym typeface="Albert Sans"/>
              </a:rPr>
              <a:t>severity 2 violation of H11 </a:t>
            </a:r>
            <a:endParaRPr i="1">
              <a:solidFill>
                <a:schemeClr val="dk1"/>
              </a:solidFill>
              <a:latin typeface="Albert Sans"/>
              <a:ea typeface="Albert Sans"/>
              <a:cs typeface="Albert Sans"/>
              <a:sym typeface="Albert Sans"/>
            </a:endParaRPr>
          </a:p>
        </p:txBody>
      </p:sp>
      <p:sp>
        <p:nvSpPr>
          <p:cNvPr id="398" name="Google Shape;398;p59"/>
          <p:cNvSpPr txBox="1"/>
          <p:nvPr/>
        </p:nvSpPr>
        <p:spPr>
          <a:xfrm>
            <a:off x="1512093" y="4628862"/>
            <a:ext cx="10329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before</a:t>
            </a:r>
            <a:endParaRPr sz="1200">
              <a:solidFill>
                <a:schemeClr val="dk1"/>
              </a:solidFill>
              <a:latin typeface="Albert Sans"/>
              <a:ea typeface="Albert Sans"/>
              <a:cs typeface="Albert Sans"/>
              <a:sym typeface="Albert Sans"/>
            </a:endParaRPr>
          </a:p>
        </p:txBody>
      </p:sp>
      <p:sp>
        <p:nvSpPr>
          <p:cNvPr id="399" name="Google Shape;399;p59"/>
          <p:cNvSpPr txBox="1"/>
          <p:nvPr/>
        </p:nvSpPr>
        <p:spPr>
          <a:xfrm>
            <a:off x="3886432" y="4628862"/>
            <a:ext cx="10329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after</a:t>
            </a:r>
            <a:endParaRPr sz="1200">
              <a:solidFill>
                <a:schemeClr val="dk1"/>
              </a:solidFill>
              <a:latin typeface="Albert Sans"/>
              <a:ea typeface="Albert Sans"/>
              <a:cs typeface="Albert Sans"/>
              <a:sym typeface="Albert Sans"/>
            </a:endParaRPr>
          </a:p>
        </p:txBody>
      </p:sp>
      <p:sp>
        <p:nvSpPr>
          <p:cNvPr id="400" name="Google Shape;400;p59"/>
          <p:cNvSpPr txBox="1"/>
          <p:nvPr/>
        </p:nvSpPr>
        <p:spPr>
          <a:xfrm>
            <a:off x="5714900" y="2309875"/>
            <a:ext cx="26235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700">
                <a:solidFill>
                  <a:schemeClr val="dk1"/>
                </a:solidFill>
                <a:latin typeface="Albert Sans"/>
                <a:ea typeface="Albert Sans"/>
                <a:cs typeface="Albert Sans"/>
                <a:sym typeface="Albert Sans"/>
              </a:rPr>
              <a:t>Robustness:</a:t>
            </a:r>
            <a:endParaRPr i="1" sz="17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700">
                <a:solidFill>
                  <a:schemeClr val="dk1"/>
                </a:solidFill>
                <a:latin typeface="Albert Sans"/>
                <a:ea typeface="Albert Sans"/>
                <a:cs typeface="Albert Sans"/>
                <a:sym typeface="Albert Sans"/>
              </a:rPr>
              <a:t>W</a:t>
            </a:r>
            <a:r>
              <a:rPr lang="en" sz="1700">
                <a:solidFill>
                  <a:schemeClr val="dk1"/>
                </a:solidFill>
                <a:latin typeface="Albert Sans"/>
                <a:ea typeface="Albert Sans"/>
                <a:cs typeface="Albert Sans"/>
                <a:sym typeface="Albert Sans"/>
              </a:rPr>
              <a:t>e increased the size of the records to </a:t>
            </a:r>
            <a:r>
              <a:rPr b="1" lang="en" sz="1700">
                <a:solidFill>
                  <a:schemeClr val="dk1"/>
                </a:solidFill>
                <a:latin typeface="Albert Sans"/>
                <a:ea typeface="Albert Sans"/>
                <a:cs typeface="Albert Sans"/>
                <a:sym typeface="Albert Sans"/>
              </a:rPr>
              <a:t>make them easier to press </a:t>
            </a:r>
            <a:r>
              <a:rPr lang="en" sz="1700">
                <a:solidFill>
                  <a:schemeClr val="dk1"/>
                </a:solidFill>
                <a:latin typeface="Albert Sans"/>
                <a:ea typeface="Albert Sans"/>
                <a:cs typeface="Albert Sans"/>
                <a:sym typeface="Albert Sans"/>
              </a:rPr>
              <a:t>and, therefore, more accessible</a:t>
            </a:r>
            <a:endParaRPr sz="1700">
              <a:solidFill>
                <a:schemeClr val="dk1"/>
              </a:solidFill>
              <a:latin typeface="Albert Sans"/>
              <a:ea typeface="Albert Sans"/>
              <a:cs typeface="Albert Sans"/>
              <a:sym typeface="Albert Sans"/>
            </a:endParaRPr>
          </a:p>
        </p:txBody>
      </p:sp>
      <p:pic>
        <p:nvPicPr>
          <p:cNvPr id="401" name="Google Shape;401;p59"/>
          <p:cNvPicPr preferRelativeResize="0"/>
          <p:nvPr/>
        </p:nvPicPr>
        <p:blipFill>
          <a:blip r:embed="rId3">
            <a:alphaModFix/>
          </a:blip>
          <a:stretch>
            <a:fillRect/>
          </a:stretch>
        </p:blipFill>
        <p:spPr>
          <a:xfrm>
            <a:off x="1289225" y="1464375"/>
            <a:ext cx="1476943" cy="3188510"/>
          </a:xfrm>
          <a:prstGeom prst="rect">
            <a:avLst/>
          </a:prstGeom>
          <a:noFill/>
          <a:ln>
            <a:noFill/>
          </a:ln>
          <a:effectLst>
            <a:outerShdw blurRad="57150" rotWithShape="0" algn="bl" dir="5400000" dist="19050">
              <a:srgbClr val="000000">
                <a:alpha val="50000"/>
              </a:srgbClr>
            </a:outerShdw>
          </a:effectLst>
        </p:spPr>
      </p:pic>
      <p:pic>
        <p:nvPicPr>
          <p:cNvPr id="402" name="Google Shape;402;p59"/>
          <p:cNvPicPr preferRelativeResize="0"/>
          <p:nvPr/>
        </p:nvPicPr>
        <p:blipFill>
          <a:blip r:embed="rId4">
            <a:alphaModFix/>
          </a:blip>
          <a:stretch>
            <a:fillRect/>
          </a:stretch>
        </p:blipFill>
        <p:spPr>
          <a:xfrm>
            <a:off x="3622832" y="1464375"/>
            <a:ext cx="1476943" cy="3184082"/>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0"/>
          <p:cNvSpPr txBox="1"/>
          <p:nvPr>
            <p:ph idx="1" type="subTitle"/>
          </p:nvPr>
        </p:nvSpPr>
        <p:spPr>
          <a:xfrm>
            <a:off x="-181850" y="3759075"/>
            <a:ext cx="2907600" cy="3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previous opening screen</a:t>
            </a:r>
            <a:endParaRPr/>
          </a:p>
          <a:p>
            <a:pPr indent="0" lvl="0" marL="0" rtl="0" algn="ctr">
              <a:spcBef>
                <a:spcPts val="0"/>
              </a:spcBef>
              <a:spcAft>
                <a:spcPts val="0"/>
              </a:spcAft>
              <a:buNone/>
            </a:pPr>
            <a:r>
              <a:rPr lang="en"/>
              <a:t>(no onboarding tutorial)</a:t>
            </a:r>
            <a:endParaRPr/>
          </a:p>
        </p:txBody>
      </p:sp>
      <p:sp>
        <p:nvSpPr>
          <p:cNvPr id="408" name="Google Shape;408;p60"/>
          <p:cNvSpPr txBox="1"/>
          <p:nvPr>
            <p:ph type="title"/>
          </p:nvPr>
        </p:nvSpPr>
        <p:spPr>
          <a:xfrm>
            <a:off x="715100" y="3826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creating an onboarding tutorial </a:t>
            </a:r>
            <a:endParaRPr/>
          </a:p>
        </p:txBody>
      </p:sp>
      <p:sp>
        <p:nvSpPr>
          <p:cNvPr id="409" name="Google Shape;409;p60"/>
          <p:cNvSpPr txBox="1"/>
          <p:nvPr>
            <p:ph idx="2" type="subTitle"/>
          </p:nvPr>
        </p:nvSpPr>
        <p:spPr>
          <a:xfrm>
            <a:off x="4107713" y="3759075"/>
            <a:ext cx="2907600" cy="3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flow of onboarding process</a:t>
            </a:r>
            <a:endParaRPr/>
          </a:p>
        </p:txBody>
      </p:sp>
      <p:sp>
        <p:nvSpPr>
          <p:cNvPr id="410" name="Google Shape;410;p60"/>
          <p:cNvSpPr txBox="1"/>
          <p:nvPr/>
        </p:nvSpPr>
        <p:spPr>
          <a:xfrm>
            <a:off x="731300" y="843900"/>
            <a:ext cx="7617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Albert Sans"/>
                <a:ea typeface="Albert Sans"/>
                <a:cs typeface="Albert Sans"/>
                <a:sym typeface="Albert Sans"/>
              </a:rPr>
              <a:t>severity</a:t>
            </a:r>
            <a:r>
              <a:rPr i="1" lang="en">
                <a:solidFill>
                  <a:schemeClr val="dk1"/>
                </a:solidFill>
                <a:latin typeface="Albert Sans"/>
                <a:ea typeface="Albert Sans"/>
                <a:cs typeface="Albert Sans"/>
                <a:sym typeface="Albert Sans"/>
              </a:rPr>
              <a:t> 3 violation of H</a:t>
            </a:r>
            <a:r>
              <a:rPr i="1" lang="en">
                <a:solidFill>
                  <a:schemeClr val="dk1"/>
                </a:solidFill>
                <a:latin typeface="Albert Sans"/>
                <a:ea typeface="Albert Sans"/>
                <a:cs typeface="Albert Sans"/>
                <a:sym typeface="Albert Sans"/>
              </a:rPr>
              <a:t>2</a:t>
            </a:r>
            <a:endParaRPr i="1">
              <a:solidFill>
                <a:schemeClr val="dk1"/>
              </a:solidFill>
              <a:latin typeface="Albert Sans"/>
              <a:ea typeface="Albert Sans"/>
              <a:cs typeface="Albert Sans"/>
              <a:sym typeface="Albert Sans"/>
            </a:endParaRPr>
          </a:p>
        </p:txBody>
      </p:sp>
      <p:pic>
        <p:nvPicPr>
          <p:cNvPr id="411" name="Google Shape;411;p60"/>
          <p:cNvPicPr preferRelativeResize="0"/>
          <p:nvPr/>
        </p:nvPicPr>
        <p:blipFill rotWithShape="1">
          <a:blip r:embed="rId3">
            <a:alphaModFix/>
          </a:blip>
          <a:srcRect b="3314" l="0" r="0" t="3323"/>
          <a:stretch/>
        </p:blipFill>
        <p:spPr>
          <a:xfrm>
            <a:off x="643606" y="1215425"/>
            <a:ext cx="1256719" cy="2543676"/>
          </a:xfrm>
          <a:prstGeom prst="rect">
            <a:avLst/>
          </a:prstGeom>
          <a:noFill/>
          <a:ln>
            <a:noFill/>
          </a:ln>
          <a:effectLst>
            <a:outerShdw blurRad="57150" rotWithShape="0" algn="bl" dir="5400000" dist="19050">
              <a:srgbClr val="000000">
                <a:alpha val="50000"/>
              </a:srgbClr>
            </a:outerShdw>
          </a:effectLst>
        </p:spPr>
      </p:pic>
      <p:pic>
        <p:nvPicPr>
          <p:cNvPr id="412" name="Google Shape;412;p60"/>
          <p:cNvPicPr preferRelativeResize="0"/>
          <p:nvPr/>
        </p:nvPicPr>
        <p:blipFill>
          <a:blip r:embed="rId4">
            <a:alphaModFix/>
          </a:blip>
          <a:stretch>
            <a:fillRect/>
          </a:stretch>
        </p:blipFill>
        <p:spPr>
          <a:xfrm>
            <a:off x="2480973" y="1215427"/>
            <a:ext cx="1174946" cy="2543672"/>
          </a:xfrm>
          <a:prstGeom prst="rect">
            <a:avLst/>
          </a:prstGeom>
          <a:noFill/>
          <a:ln>
            <a:noFill/>
          </a:ln>
          <a:effectLst>
            <a:outerShdw blurRad="57150" rotWithShape="0" algn="bl" dir="5400000" dist="19050">
              <a:srgbClr val="000000">
                <a:alpha val="50000"/>
              </a:srgbClr>
            </a:outerShdw>
          </a:effectLst>
        </p:spPr>
      </p:pic>
      <p:pic>
        <p:nvPicPr>
          <p:cNvPr id="413" name="Google Shape;413;p60"/>
          <p:cNvPicPr preferRelativeResize="0"/>
          <p:nvPr/>
        </p:nvPicPr>
        <p:blipFill>
          <a:blip r:embed="rId5">
            <a:alphaModFix/>
          </a:blip>
          <a:stretch>
            <a:fillRect/>
          </a:stretch>
        </p:blipFill>
        <p:spPr>
          <a:xfrm>
            <a:off x="3735078" y="1215425"/>
            <a:ext cx="1174946" cy="2543631"/>
          </a:xfrm>
          <a:prstGeom prst="rect">
            <a:avLst/>
          </a:prstGeom>
          <a:noFill/>
          <a:ln>
            <a:noFill/>
          </a:ln>
          <a:effectLst>
            <a:outerShdw blurRad="57150" rotWithShape="0" algn="bl" dir="5400000" dist="19050">
              <a:srgbClr val="000000">
                <a:alpha val="50000"/>
              </a:srgbClr>
            </a:outerShdw>
          </a:effectLst>
        </p:spPr>
      </p:pic>
      <p:pic>
        <p:nvPicPr>
          <p:cNvPr id="414" name="Google Shape;414;p60"/>
          <p:cNvPicPr preferRelativeResize="0"/>
          <p:nvPr/>
        </p:nvPicPr>
        <p:blipFill>
          <a:blip r:embed="rId6">
            <a:alphaModFix/>
          </a:blip>
          <a:stretch>
            <a:fillRect/>
          </a:stretch>
        </p:blipFill>
        <p:spPr>
          <a:xfrm>
            <a:off x="4989209" y="1215436"/>
            <a:ext cx="1174946" cy="2543642"/>
          </a:xfrm>
          <a:prstGeom prst="rect">
            <a:avLst/>
          </a:prstGeom>
          <a:noFill/>
          <a:ln>
            <a:noFill/>
          </a:ln>
          <a:effectLst>
            <a:outerShdw blurRad="57150" rotWithShape="0" algn="bl" dir="5400000" dist="19050">
              <a:srgbClr val="000000">
                <a:alpha val="50000"/>
              </a:srgbClr>
            </a:outerShdw>
          </a:effectLst>
        </p:spPr>
      </p:pic>
      <p:pic>
        <p:nvPicPr>
          <p:cNvPr id="415" name="Google Shape;415;p60"/>
          <p:cNvPicPr preferRelativeResize="0"/>
          <p:nvPr/>
        </p:nvPicPr>
        <p:blipFill rotWithShape="1">
          <a:blip r:embed="rId7">
            <a:alphaModFix/>
          </a:blip>
          <a:srcRect b="0" l="0" r="0" t="0"/>
          <a:stretch/>
        </p:blipFill>
        <p:spPr>
          <a:xfrm>
            <a:off x="7467103" y="1215429"/>
            <a:ext cx="1174946" cy="2543647"/>
          </a:xfrm>
          <a:prstGeom prst="rect">
            <a:avLst/>
          </a:prstGeom>
          <a:noFill/>
          <a:ln>
            <a:noFill/>
          </a:ln>
          <a:effectLst>
            <a:outerShdw blurRad="57150" rotWithShape="0" algn="bl" dir="5400000" dist="19050">
              <a:srgbClr val="000000">
                <a:alpha val="50000"/>
              </a:srgbClr>
            </a:outerShdw>
          </a:effectLst>
        </p:spPr>
      </p:pic>
      <p:pic>
        <p:nvPicPr>
          <p:cNvPr id="416" name="Google Shape;416;p60"/>
          <p:cNvPicPr preferRelativeResize="0"/>
          <p:nvPr/>
        </p:nvPicPr>
        <p:blipFill>
          <a:blip r:embed="rId8">
            <a:alphaModFix/>
          </a:blip>
          <a:stretch>
            <a:fillRect/>
          </a:stretch>
        </p:blipFill>
        <p:spPr>
          <a:xfrm>
            <a:off x="6228163" y="1215429"/>
            <a:ext cx="1174946" cy="2543672"/>
          </a:xfrm>
          <a:prstGeom prst="rect">
            <a:avLst/>
          </a:prstGeom>
          <a:noFill/>
          <a:ln>
            <a:noFill/>
          </a:ln>
          <a:effectLst>
            <a:outerShdw blurRad="57150" rotWithShape="0" algn="bl" dir="5400000" dist="19050">
              <a:srgbClr val="000000">
                <a:alpha val="50000"/>
              </a:srgbClr>
            </a:outerShdw>
          </a:effectLst>
        </p:spPr>
      </p:pic>
      <p:cxnSp>
        <p:nvCxnSpPr>
          <p:cNvPr id="417" name="Google Shape;417;p60"/>
          <p:cNvCxnSpPr>
            <a:stCxn id="412" idx="3"/>
            <a:endCxn id="413" idx="1"/>
          </p:cNvCxnSpPr>
          <p:nvPr/>
        </p:nvCxnSpPr>
        <p:spPr>
          <a:xfrm>
            <a:off x="3655919" y="2487263"/>
            <a:ext cx="79200" cy="0"/>
          </a:xfrm>
          <a:prstGeom prst="straightConnector1">
            <a:avLst/>
          </a:prstGeom>
          <a:noFill/>
          <a:ln cap="flat" cmpd="sng" w="9525">
            <a:solidFill>
              <a:schemeClr val="accent1"/>
            </a:solidFill>
            <a:prstDash val="solid"/>
            <a:round/>
            <a:headEnd len="med" w="med" type="none"/>
            <a:tailEnd len="med" w="med" type="triangle"/>
          </a:ln>
        </p:spPr>
      </p:cxnSp>
      <p:cxnSp>
        <p:nvCxnSpPr>
          <p:cNvPr id="418" name="Google Shape;418;p60"/>
          <p:cNvCxnSpPr>
            <a:stCxn id="413" idx="3"/>
            <a:endCxn id="414" idx="1"/>
          </p:cNvCxnSpPr>
          <p:nvPr/>
        </p:nvCxnSpPr>
        <p:spPr>
          <a:xfrm>
            <a:off x="4910025" y="2487241"/>
            <a:ext cx="79200" cy="0"/>
          </a:xfrm>
          <a:prstGeom prst="straightConnector1">
            <a:avLst/>
          </a:prstGeom>
          <a:noFill/>
          <a:ln cap="flat" cmpd="sng" w="9525">
            <a:solidFill>
              <a:schemeClr val="accent1"/>
            </a:solidFill>
            <a:prstDash val="solid"/>
            <a:round/>
            <a:headEnd len="med" w="med" type="none"/>
            <a:tailEnd len="med" w="med" type="triangle"/>
          </a:ln>
        </p:spPr>
      </p:cxnSp>
      <p:cxnSp>
        <p:nvCxnSpPr>
          <p:cNvPr id="419" name="Google Shape;419;p60"/>
          <p:cNvCxnSpPr>
            <a:stCxn id="414" idx="3"/>
            <a:endCxn id="416" idx="1"/>
          </p:cNvCxnSpPr>
          <p:nvPr/>
        </p:nvCxnSpPr>
        <p:spPr>
          <a:xfrm>
            <a:off x="6164155" y="2487257"/>
            <a:ext cx="63900" cy="0"/>
          </a:xfrm>
          <a:prstGeom prst="straightConnector1">
            <a:avLst/>
          </a:prstGeom>
          <a:noFill/>
          <a:ln cap="flat" cmpd="sng" w="9525">
            <a:solidFill>
              <a:schemeClr val="accent1"/>
            </a:solidFill>
            <a:prstDash val="solid"/>
            <a:round/>
            <a:headEnd len="med" w="med" type="none"/>
            <a:tailEnd len="med" w="med" type="triangle"/>
          </a:ln>
        </p:spPr>
      </p:cxnSp>
      <p:cxnSp>
        <p:nvCxnSpPr>
          <p:cNvPr id="420" name="Google Shape;420;p60"/>
          <p:cNvCxnSpPr>
            <a:stCxn id="416" idx="3"/>
            <a:endCxn id="415" idx="1"/>
          </p:cNvCxnSpPr>
          <p:nvPr/>
        </p:nvCxnSpPr>
        <p:spPr>
          <a:xfrm>
            <a:off x="7403109" y="2487266"/>
            <a:ext cx="63900" cy="0"/>
          </a:xfrm>
          <a:prstGeom prst="straightConnector1">
            <a:avLst/>
          </a:prstGeom>
          <a:noFill/>
          <a:ln cap="flat" cmpd="sng" w="9525">
            <a:solidFill>
              <a:schemeClr val="accent1"/>
            </a:solidFill>
            <a:prstDash val="solid"/>
            <a:round/>
            <a:headEnd len="med" w="med" type="none"/>
            <a:tailEnd len="med" w="med" type="triangle"/>
          </a:ln>
        </p:spPr>
      </p:cxnSp>
      <p:sp>
        <p:nvSpPr>
          <p:cNvPr id="421" name="Google Shape;421;p60"/>
          <p:cNvSpPr txBox="1"/>
          <p:nvPr/>
        </p:nvSpPr>
        <p:spPr>
          <a:xfrm>
            <a:off x="715100" y="4178150"/>
            <a:ext cx="79272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solidFill>
                  <a:schemeClr val="dk1"/>
                </a:solidFill>
                <a:latin typeface="Albert Sans"/>
                <a:ea typeface="Albert Sans"/>
                <a:cs typeface="Albert Sans"/>
                <a:sym typeface="Albert Sans"/>
              </a:rPr>
              <a:t>Efficiency &amp; Robustness: </a:t>
            </a:r>
            <a:r>
              <a:rPr lang="en" sz="1600">
                <a:solidFill>
                  <a:schemeClr val="dk1"/>
                </a:solidFill>
                <a:latin typeface="Albert Sans"/>
                <a:ea typeface="Albert Sans"/>
                <a:cs typeface="Albert Sans"/>
                <a:sym typeface="Albert Sans"/>
              </a:rPr>
              <a:t>The addition of an onboarding tutorial </a:t>
            </a:r>
            <a:r>
              <a:rPr b="1" lang="en" sz="1600">
                <a:solidFill>
                  <a:schemeClr val="dk1"/>
                </a:solidFill>
                <a:latin typeface="Albert Sans"/>
                <a:ea typeface="Albert Sans"/>
                <a:cs typeface="Albert Sans"/>
                <a:sym typeface="Albert Sans"/>
              </a:rPr>
              <a:t>clarifies the purpose</a:t>
            </a:r>
            <a:r>
              <a:rPr lang="en" sz="1600">
                <a:solidFill>
                  <a:schemeClr val="dk1"/>
                </a:solidFill>
                <a:latin typeface="Albert Sans"/>
                <a:ea typeface="Albert Sans"/>
                <a:cs typeface="Albert Sans"/>
                <a:sym typeface="Albert Sans"/>
              </a:rPr>
              <a:t> of the app and helps </a:t>
            </a:r>
            <a:r>
              <a:rPr b="1" lang="en" sz="1600">
                <a:solidFill>
                  <a:schemeClr val="dk1"/>
                </a:solidFill>
                <a:latin typeface="Albert Sans"/>
                <a:ea typeface="Albert Sans"/>
                <a:cs typeface="Albert Sans"/>
                <a:sym typeface="Albert Sans"/>
              </a:rPr>
              <a:t>lower the learning curve</a:t>
            </a:r>
            <a:r>
              <a:rPr lang="en" sz="1600">
                <a:solidFill>
                  <a:schemeClr val="dk1"/>
                </a:solidFill>
                <a:latin typeface="Albert Sans"/>
                <a:ea typeface="Albert Sans"/>
                <a:cs typeface="Albert Sans"/>
                <a:sym typeface="Albert Sans"/>
              </a:rPr>
              <a:t> to becoming an apt user of the app</a:t>
            </a:r>
            <a:endParaRPr sz="1600">
              <a:solidFill>
                <a:schemeClr val="dk1"/>
              </a:solidFill>
              <a:latin typeface="Albert Sans"/>
              <a:ea typeface="Albert Sans"/>
              <a:cs typeface="Albert Sans"/>
              <a:sym typeface="Albert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61"/>
          <p:cNvSpPr txBox="1"/>
          <p:nvPr>
            <p:ph idx="1" type="subTitle"/>
          </p:nvPr>
        </p:nvSpPr>
        <p:spPr>
          <a:xfrm>
            <a:off x="357363" y="4492938"/>
            <a:ext cx="3347100" cy="47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before</a:t>
            </a:r>
            <a:endParaRPr/>
          </a:p>
        </p:txBody>
      </p:sp>
      <p:sp>
        <p:nvSpPr>
          <p:cNvPr id="427" name="Google Shape;427;p61"/>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increased color contrast of buttons</a:t>
            </a:r>
            <a:endParaRPr/>
          </a:p>
        </p:txBody>
      </p:sp>
      <p:sp>
        <p:nvSpPr>
          <p:cNvPr id="428" name="Google Shape;428;p61"/>
          <p:cNvSpPr txBox="1"/>
          <p:nvPr>
            <p:ph idx="2" type="subTitle"/>
          </p:nvPr>
        </p:nvSpPr>
        <p:spPr>
          <a:xfrm>
            <a:off x="2539978" y="4490963"/>
            <a:ext cx="3347100" cy="47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after</a:t>
            </a:r>
            <a:endParaRPr/>
          </a:p>
        </p:txBody>
      </p:sp>
      <p:sp>
        <p:nvSpPr>
          <p:cNvPr id="429" name="Google Shape;429;p61"/>
          <p:cNvSpPr txBox="1"/>
          <p:nvPr/>
        </p:nvSpPr>
        <p:spPr>
          <a:xfrm>
            <a:off x="731300" y="996300"/>
            <a:ext cx="7617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Albert Sans"/>
                <a:ea typeface="Albert Sans"/>
                <a:cs typeface="Albert Sans"/>
                <a:sym typeface="Albert Sans"/>
              </a:rPr>
              <a:t>sever</a:t>
            </a:r>
            <a:r>
              <a:rPr i="1" lang="en">
                <a:solidFill>
                  <a:schemeClr val="dk1"/>
                </a:solidFill>
                <a:latin typeface="Albert Sans"/>
                <a:ea typeface="Albert Sans"/>
                <a:cs typeface="Albert Sans"/>
                <a:sym typeface="Albert Sans"/>
              </a:rPr>
              <a:t>ity 2 violation of H</a:t>
            </a:r>
            <a:r>
              <a:rPr i="1" lang="en">
                <a:solidFill>
                  <a:schemeClr val="dk1"/>
                </a:solidFill>
                <a:latin typeface="Albert Sans"/>
                <a:ea typeface="Albert Sans"/>
                <a:cs typeface="Albert Sans"/>
                <a:sym typeface="Albert Sans"/>
              </a:rPr>
              <a:t>11</a:t>
            </a:r>
            <a:endParaRPr i="1">
              <a:solidFill>
                <a:schemeClr val="dk1"/>
              </a:solidFill>
              <a:latin typeface="Albert Sans"/>
              <a:ea typeface="Albert Sans"/>
              <a:cs typeface="Albert Sans"/>
              <a:sym typeface="Albert Sans"/>
            </a:endParaRPr>
          </a:p>
        </p:txBody>
      </p:sp>
      <p:pic>
        <p:nvPicPr>
          <p:cNvPr id="430" name="Google Shape;430;p61"/>
          <p:cNvPicPr preferRelativeResize="0"/>
          <p:nvPr/>
        </p:nvPicPr>
        <p:blipFill>
          <a:blip r:embed="rId3">
            <a:alphaModFix/>
          </a:blip>
          <a:stretch>
            <a:fillRect/>
          </a:stretch>
        </p:blipFill>
        <p:spPr>
          <a:xfrm>
            <a:off x="1370435" y="1551002"/>
            <a:ext cx="1320969" cy="2863751"/>
          </a:xfrm>
          <a:prstGeom prst="rect">
            <a:avLst/>
          </a:prstGeom>
          <a:noFill/>
          <a:ln>
            <a:noFill/>
          </a:ln>
          <a:effectLst>
            <a:outerShdw blurRad="57150" rotWithShape="0" algn="bl" dir="5400000" dist="19050">
              <a:srgbClr val="000000">
                <a:alpha val="50000"/>
              </a:srgbClr>
            </a:outerShdw>
          </a:effectLst>
        </p:spPr>
      </p:pic>
      <p:pic>
        <p:nvPicPr>
          <p:cNvPr id="431" name="Google Shape;431;p61"/>
          <p:cNvPicPr preferRelativeResize="0"/>
          <p:nvPr/>
        </p:nvPicPr>
        <p:blipFill>
          <a:blip r:embed="rId4">
            <a:alphaModFix/>
          </a:blip>
          <a:stretch>
            <a:fillRect/>
          </a:stretch>
        </p:blipFill>
        <p:spPr>
          <a:xfrm>
            <a:off x="3553049" y="1550999"/>
            <a:ext cx="1320971" cy="2859802"/>
          </a:xfrm>
          <a:prstGeom prst="rect">
            <a:avLst/>
          </a:prstGeom>
          <a:noFill/>
          <a:ln>
            <a:noFill/>
          </a:ln>
          <a:effectLst>
            <a:outerShdw blurRad="57150" rotWithShape="0" algn="bl" dir="5400000" dist="19050">
              <a:srgbClr val="000000">
                <a:alpha val="50000"/>
              </a:srgbClr>
            </a:outerShdw>
          </a:effectLst>
        </p:spPr>
      </p:pic>
      <p:sp>
        <p:nvSpPr>
          <p:cNvPr id="432" name="Google Shape;432;p61"/>
          <p:cNvSpPr txBox="1"/>
          <p:nvPr/>
        </p:nvSpPr>
        <p:spPr>
          <a:xfrm>
            <a:off x="5735675" y="1539150"/>
            <a:ext cx="28587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700">
                <a:solidFill>
                  <a:schemeClr val="dk1"/>
                </a:solidFill>
                <a:latin typeface="Albert Sans"/>
                <a:ea typeface="Albert Sans"/>
                <a:cs typeface="Albert Sans"/>
                <a:sym typeface="Albert Sans"/>
              </a:rPr>
              <a:t>Robustness:</a:t>
            </a:r>
            <a:endParaRPr i="1" sz="17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700">
                <a:solidFill>
                  <a:schemeClr val="dk1"/>
                </a:solidFill>
                <a:latin typeface="Albert Sans"/>
                <a:ea typeface="Albert Sans"/>
                <a:cs typeface="Albert Sans"/>
                <a:sym typeface="Albert Sans"/>
              </a:rPr>
              <a:t>The light grey background color was difficult to discern from the white background. </a:t>
            </a:r>
            <a:r>
              <a:rPr b="1" lang="en" sz="1700">
                <a:solidFill>
                  <a:schemeClr val="dk1"/>
                </a:solidFill>
                <a:latin typeface="Albert Sans"/>
                <a:ea typeface="Albert Sans"/>
                <a:cs typeface="Albert Sans"/>
                <a:sym typeface="Albert Sans"/>
              </a:rPr>
              <a:t>The button is much more </a:t>
            </a:r>
            <a:r>
              <a:rPr b="1" lang="en" sz="1700">
                <a:solidFill>
                  <a:schemeClr val="dk1"/>
                </a:solidFill>
                <a:latin typeface="Albert Sans"/>
                <a:ea typeface="Albert Sans"/>
                <a:cs typeface="Albert Sans"/>
                <a:sym typeface="Albert Sans"/>
              </a:rPr>
              <a:t>contrasted</a:t>
            </a:r>
            <a:r>
              <a:rPr b="1" lang="en" sz="1700">
                <a:solidFill>
                  <a:schemeClr val="dk1"/>
                </a:solidFill>
                <a:latin typeface="Albert Sans"/>
                <a:ea typeface="Albert Sans"/>
                <a:cs typeface="Albert Sans"/>
                <a:sym typeface="Albert Sans"/>
              </a:rPr>
              <a:t> and easier to see</a:t>
            </a:r>
            <a:r>
              <a:rPr lang="en" sz="1700">
                <a:solidFill>
                  <a:schemeClr val="dk1"/>
                </a:solidFill>
                <a:latin typeface="Albert Sans"/>
                <a:ea typeface="Albert Sans"/>
                <a:cs typeface="Albert Sans"/>
                <a:sym typeface="Albert Sans"/>
              </a:rPr>
              <a:t>. Every button on the app is styled </a:t>
            </a:r>
            <a:r>
              <a:rPr lang="en" sz="1700">
                <a:solidFill>
                  <a:schemeClr val="dk1"/>
                </a:solidFill>
                <a:latin typeface="Albert Sans"/>
                <a:ea typeface="Albert Sans"/>
                <a:cs typeface="Albert Sans"/>
                <a:sym typeface="Albert Sans"/>
              </a:rPr>
              <a:t>consistently</a:t>
            </a:r>
            <a:r>
              <a:rPr lang="en" sz="1700">
                <a:solidFill>
                  <a:schemeClr val="dk1"/>
                </a:solidFill>
                <a:latin typeface="Albert Sans"/>
                <a:ea typeface="Albert Sans"/>
                <a:cs typeface="Albert Sans"/>
                <a:sym typeface="Albert Sans"/>
              </a:rPr>
              <a:t> with the one </a:t>
            </a:r>
            <a:r>
              <a:rPr lang="en" sz="1700">
                <a:solidFill>
                  <a:schemeClr val="dk1"/>
                </a:solidFill>
                <a:latin typeface="Albert Sans"/>
                <a:ea typeface="Albert Sans"/>
                <a:cs typeface="Albert Sans"/>
                <a:sym typeface="Albert Sans"/>
              </a:rPr>
              <a:t>displayed in</a:t>
            </a:r>
            <a:r>
              <a:rPr lang="en" sz="1700">
                <a:solidFill>
                  <a:schemeClr val="dk1"/>
                </a:solidFill>
                <a:latin typeface="Albert Sans"/>
                <a:ea typeface="Albert Sans"/>
                <a:cs typeface="Albert Sans"/>
                <a:sym typeface="Albert Sans"/>
              </a:rPr>
              <a:t> the after screenshot</a:t>
            </a:r>
            <a:endParaRPr sz="1700">
              <a:solidFill>
                <a:schemeClr val="dk1"/>
              </a:solidFill>
              <a:latin typeface="Albert Sans"/>
              <a:ea typeface="Albert Sans"/>
              <a:cs typeface="Albert Sans"/>
              <a:sym typeface="Albert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dded header text to screens</a:t>
            </a:r>
            <a:endParaRPr/>
          </a:p>
        </p:txBody>
      </p:sp>
      <p:sp>
        <p:nvSpPr>
          <p:cNvPr id="438" name="Google Shape;438;p62"/>
          <p:cNvSpPr txBox="1"/>
          <p:nvPr/>
        </p:nvSpPr>
        <p:spPr>
          <a:xfrm>
            <a:off x="731300" y="996300"/>
            <a:ext cx="7617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Albert Sans"/>
                <a:ea typeface="Albert Sans"/>
                <a:cs typeface="Albert Sans"/>
                <a:sym typeface="Albert Sans"/>
              </a:rPr>
              <a:t>severity 2 violation of H8</a:t>
            </a:r>
            <a:endParaRPr i="1">
              <a:solidFill>
                <a:schemeClr val="dk1"/>
              </a:solidFill>
              <a:latin typeface="Albert Sans"/>
              <a:ea typeface="Albert Sans"/>
              <a:cs typeface="Albert Sans"/>
              <a:sym typeface="Albert Sans"/>
            </a:endParaRPr>
          </a:p>
        </p:txBody>
      </p:sp>
      <p:sp>
        <p:nvSpPr>
          <p:cNvPr id="439" name="Google Shape;439;p62"/>
          <p:cNvSpPr txBox="1"/>
          <p:nvPr/>
        </p:nvSpPr>
        <p:spPr>
          <a:xfrm>
            <a:off x="1507347" y="4574517"/>
            <a:ext cx="1011000" cy="5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before</a:t>
            </a:r>
            <a:endParaRPr sz="1200">
              <a:solidFill>
                <a:schemeClr val="dk1"/>
              </a:solidFill>
              <a:latin typeface="Albert Sans"/>
              <a:ea typeface="Albert Sans"/>
              <a:cs typeface="Albert Sans"/>
              <a:sym typeface="Albert Sans"/>
            </a:endParaRPr>
          </a:p>
        </p:txBody>
      </p:sp>
      <p:sp>
        <p:nvSpPr>
          <p:cNvPr id="440" name="Google Shape;440;p62"/>
          <p:cNvSpPr txBox="1"/>
          <p:nvPr/>
        </p:nvSpPr>
        <p:spPr>
          <a:xfrm>
            <a:off x="3831138" y="4574517"/>
            <a:ext cx="1011000" cy="5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after</a:t>
            </a:r>
            <a:endParaRPr sz="1200">
              <a:solidFill>
                <a:schemeClr val="dk1"/>
              </a:solidFill>
              <a:latin typeface="Albert Sans"/>
              <a:ea typeface="Albert Sans"/>
              <a:cs typeface="Albert Sans"/>
              <a:sym typeface="Albert Sans"/>
            </a:endParaRPr>
          </a:p>
        </p:txBody>
      </p:sp>
      <p:pic>
        <p:nvPicPr>
          <p:cNvPr id="441" name="Google Shape;441;p62"/>
          <p:cNvPicPr preferRelativeResize="0"/>
          <p:nvPr/>
        </p:nvPicPr>
        <p:blipFill>
          <a:blip r:embed="rId3">
            <a:alphaModFix/>
          </a:blip>
          <a:stretch>
            <a:fillRect/>
          </a:stretch>
        </p:blipFill>
        <p:spPr>
          <a:xfrm>
            <a:off x="1283552" y="1398603"/>
            <a:ext cx="1458624" cy="3162172"/>
          </a:xfrm>
          <a:prstGeom prst="rect">
            <a:avLst/>
          </a:prstGeom>
          <a:noFill/>
          <a:ln>
            <a:noFill/>
          </a:ln>
          <a:effectLst>
            <a:outerShdw blurRad="57150" rotWithShape="0" algn="bl" dir="5400000" dist="19050">
              <a:srgbClr val="000000">
                <a:alpha val="50000"/>
              </a:srgbClr>
            </a:outerShdw>
          </a:effectLst>
        </p:spPr>
      </p:pic>
      <p:pic>
        <p:nvPicPr>
          <p:cNvPr id="442" name="Google Shape;442;p62"/>
          <p:cNvPicPr preferRelativeResize="0"/>
          <p:nvPr/>
        </p:nvPicPr>
        <p:blipFill>
          <a:blip r:embed="rId4">
            <a:alphaModFix/>
          </a:blip>
          <a:stretch>
            <a:fillRect/>
          </a:stretch>
        </p:blipFill>
        <p:spPr>
          <a:xfrm>
            <a:off x="3648864" y="1403037"/>
            <a:ext cx="1458623" cy="3157724"/>
          </a:xfrm>
          <a:prstGeom prst="rect">
            <a:avLst/>
          </a:prstGeom>
          <a:noFill/>
          <a:ln>
            <a:noFill/>
          </a:ln>
          <a:effectLst>
            <a:outerShdw blurRad="57150" rotWithShape="0" algn="bl" dir="5400000" dist="19050">
              <a:srgbClr val="000000">
                <a:alpha val="50000"/>
              </a:srgbClr>
            </a:outerShdw>
          </a:effectLst>
        </p:spPr>
      </p:pic>
      <p:sp>
        <p:nvSpPr>
          <p:cNvPr id="443" name="Google Shape;443;p62"/>
          <p:cNvSpPr txBox="1"/>
          <p:nvPr/>
        </p:nvSpPr>
        <p:spPr>
          <a:xfrm>
            <a:off x="5735675" y="1973725"/>
            <a:ext cx="2858700" cy="227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700">
                <a:solidFill>
                  <a:schemeClr val="dk1"/>
                </a:solidFill>
                <a:latin typeface="Albert Sans"/>
                <a:ea typeface="Albert Sans"/>
                <a:cs typeface="Albert Sans"/>
                <a:sym typeface="Albert Sans"/>
              </a:rPr>
              <a:t>Robustness:</a:t>
            </a:r>
            <a:endParaRPr i="1" sz="17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700">
                <a:solidFill>
                  <a:schemeClr val="dk1"/>
                </a:solidFill>
                <a:latin typeface="Albert Sans"/>
                <a:ea typeface="Albert Sans"/>
                <a:cs typeface="Albert Sans"/>
                <a:sym typeface="Albert Sans"/>
              </a:rPr>
              <a:t>Test users noted that it was difficult to </a:t>
            </a:r>
            <a:r>
              <a:rPr lang="en" sz="1700">
                <a:solidFill>
                  <a:schemeClr val="dk1"/>
                </a:solidFill>
                <a:latin typeface="Albert Sans"/>
                <a:ea typeface="Albert Sans"/>
                <a:cs typeface="Albert Sans"/>
                <a:sym typeface="Albert Sans"/>
              </a:rPr>
              <a:t>identify</a:t>
            </a:r>
            <a:r>
              <a:rPr lang="en" sz="1700">
                <a:solidFill>
                  <a:schemeClr val="dk1"/>
                </a:solidFill>
                <a:latin typeface="Albert Sans"/>
                <a:ea typeface="Albert Sans"/>
                <a:cs typeface="Albert Sans"/>
                <a:sym typeface="Albert Sans"/>
              </a:rPr>
              <a:t> the purpose of each screen. Adding the header text makes it </a:t>
            </a:r>
            <a:r>
              <a:rPr b="1" lang="en" sz="1700">
                <a:solidFill>
                  <a:schemeClr val="dk1"/>
                </a:solidFill>
                <a:latin typeface="Albert Sans"/>
                <a:ea typeface="Albert Sans"/>
                <a:cs typeface="Albert Sans"/>
                <a:sym typeface="Albert Sans"/>
              </a:rPr>
              <a:t>clarifies the intended functionality of each screen</a:t>
            </a:r>
            <a:endParaRPr b="1" sz="1700">
              <a:solidFill>
                <a:schemeClr val="dk1"/>
              </a:solidFill>
              <a:latin typeface="Albert Sans"/>
              <a:ea typeface="Albert Sans"/>
              <a:cs typeface="Albert Sans"/>
              <a:sym typeface="Albert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added placehold</a:t>
            </a:r>
            <a:r>
              <a:rPr lang="en"/>
              <a:t>er text to text inputs</a:t>
            </a:r>
            <a:endParaRPr/>
          </a:p>
        </p:txBody>
      </p:sp>
      <p:sp>
        <p:nvSpPr>
          <p:cNvPr id="449" name="Google Shape;449;p63"/>
          <p:cNvSpPr txBox="1"/>
          <p:nvPr/>
        </p:nvSpPr>
        <p:spPr>
          <a:xfrm>
            <a:off x="731300" y="996300"/>
            <a:ext cx="7617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Albert Sans"/>
                <a:ea typeface="Albert Sans"/>
                <a:cs typeface="Albert Sans"/>
                <a:sym typeface="Albert Sans"/>
              </a:rPr>
              <a:t>severity 2 violation of H11 </a:t>
            </a:r>
            <a:endParaRPr i="1">
              <a:solidFill>
                <a:schemeClr val="dk1"/>
              </a:solidFill>
              <a:latin typeface="Albert Sans"/>
              <a:ea typeface="Albert Sans"/>
              <a:cs typeface="Albert Sans"/>
              <a:sym typeface="Albert Sans"/>
            </a:endParaRPr>
          </a:p>
        </p:txBody>
      </p:sp>
      <p:sp>
        <p:nvSpPr>
          <p:cNvPr id="450" name="Google Shape;450;p63"/>
          <p:cNvSpPr txBox="1"/>
          <p:nvPr/>
        </p:nvSpPr>
        <p:spPr>
          <a:xfrm>
            <a:off x="1507347" y="4650717"/>
            <a:ext cx="1011000" cy="5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before</a:t>
            </a:r>
            <a:endParaRPr sz="1200">
              <a:solidFill>
                <a:schemeClr val="dk1"/>
              </a:solidFill>
              <a:latin typeface="Albert Sans"/>
              <a:ea typeface="Albert Sans"/>
              <a:cs typeface="Albert Sans"/>
              <a:sym typeface="Albert Sans"/>
            </a:endParaRPr>
          </a:p>
        </p:txBody>
      </p:sp>
      <p:sp>
        <p:nvSpPr>
          <p:cNvPr id="451" name="Google Shape;451;p63"/>
          <p:cNvSpPr txBox="1"/>
          <p:nvPr/>
        </p:nvSpPr>
        <p:spPr>
          <a:xfrm>
            <a:off x="3831138" y="4650717"/>
            <a:ext cx="1011000" cy="5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after</a:t>
            </a:r>
            <a:endParaRPr sz="1200">
              <a:solidFill>
                <a:schemeClr val="dk1"/>
              </a:solidFill>
              <a:latin typeface="Albert Sans"/>
              <a:ea typeface="Albert Sans"/>
              <a:cs typeface="Albert Sans"/>
              <a:sym typeface="Albert Sans"/>
            </a:endParaRPr>
          </a:p>
        </p:txBody>
      </p:sp>
      <p:sp>
        <p:nvSpPr>
          <p:cNvPr id="452" name="Google Shape;452;p63"/>
          <p:cNvSpPr txBox="1"/>
          <p:nvPr/>
        </p:nvSpPr>
        <p:spPr>
          <a:xfrm>
            <a:off x="5735675" y="1973725"/>
            <a:ext cx="28587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700">
                <a:solidFill>
                  <a:schemeClr val="dk1"/>
                </a:solidFill>
                <a:latin typeface="Albert Sans"/>
                <a:ea typeface="Albert Sans"/>
                <a:cs typeface="Albert Sans"/>
                <a:sym typeface="Albert Sans"/>
              </a:rPr>
              <a:t>Robustness:</a:t>
            </a:r>
            <a:endParaRPr i="1" sz="17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700">
                <a:solidFill>
                  <a:schemeClr val="dk1"/>
                </a:solidFill>
                <a:latin typeface="Albert Sans"/>
                <a:ea typeface="Albert Sans"/>
                <a:cs typeface="Albert Sans"/>
                <a:sym typeface="Albert Sans"/>
              </a:rPr>
              <a:t>Users were unsure what the function of each text input was. Placeholder text helps them more easily </a:t>
            </a:r>
            <a:r>
              <a:rPr b="1" lang="en" sz="1700">
                <a:solidFill>
                  <a:schemeClr val="dk1"/>
                </a:solidFill>
                <a:latin typeface="Albert Sans"/>
                <a:ea typeface="Albert Sans"/>
                <a:cs typeface="Albert Sans"/>
                <a:sym typeface="Albert Sans"/>
              </a:rPr>
              <a:t>identify</a:t>
            </a:r>
            <a:r>
              <a:rPr b="1" lang="en" sz="1700">
                <a:solidFill>
                  <a:schemeClr val="dk1"/>
                </a:solidFill>
                <a:latin typeface="Albert Sans"/>
                <a:ea typeface="Albert Sans"/>
                <a:cs typeface="Albert Sans"/>
                <a:sym typeface="Albert Sans"/>
              </a:rPr>
              <a:t> the functionality of each text input</a:t>
            </a:r>
            <a:endParaRPr b="1" sz="1700">
              <a:solidFill>
                <a:schemeClr val="dk1"/>
              </a:solidFill>
              <a:latin typeface="Albert Sans"/>
              <a:ea typeface="Albert Sans"/>
              <a:cs typeface="Albert Sans"/>
              <a:sym typeface="Albert Sans"/>
            </a:endParaRPr>
          </a:p>
        </p:txBody>
      </p:sp>
      <p:pic>
        <p:nvPicPr>
          <p:cNvPr id="453" name="Google Shape;453;p63"/>
          <p:cNvPicPr preferRelativeResize="0"/>
          <p:nvPr/>
        </p:nvPicPr>
        <p:blipFill>
          <a:blip r:embed="rId3">
            <a:alphaModFix/>
          </a:blip>
          <a:stretch>
            <a:fillRect/>
          </a:stretch>
        </p:blipFill>
        <p:spPr>
          <a:xfrm>
            <a:off x="1323500" y="1520525"/>
            <a:ext cx="1378696" cy="3133824"/>
          </a:xfrm>
          <a:prstGeom prst="rect">
            <a:avLst/>
          </a:prstGeom>
          <a:noFill/>
          <a:ln>
            <a:noFill/>
          </a:ln>
          <a:effectLst>
            <a:outerShdw blurRad="57150" rotWithShape="0" algn="bl" dir="5400000" dist="19050">
              <a:srgbClr val="000000">
                <a:alpha val="50000"/>
              </a:srgbClr>
            </a:outerShdw>
          </a:effectLst>
        </p:spPr>
      </p:pic>
      <p:pic>
        <p:nvPicPr>
          <p:cNvPr id="454" name="Google Shape;454;p63"/>
          <p:cNvPicPr preferRelativeResize="0"/>
          <p:nvPr/>
        </p:nvPicPr>
        <p:blipFill>
          <a:blip r:embed="rId4">
            <a:alphaModFix/>
          </a:blip>
          <a:stretch>
            <a:fillRect/>
          </a:stretch>
        </p:blipFill>
        <p:spPr>
          <a:xfrm>
            <a:off x="3613638" y="1520525"/>
            <a:ext cx="1446025" cy="313382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4"/>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t>
            </a:r>
            <a:r>
              <a:rPr lang="en"/>
              <a:t>emoved helper hover tags</a:t>
            </a:r>
            <a:endParaRPr/>
          </a:p>
        </p:txBody>
      </p:sp>
      <p:sp>
        <p:nvSpPr>
          <p:cNvPr id="460" name="Google Shape;460;p64"/>
          <p:cNvSpPr txBox="1"/>
          <p:nvPr/>
        </p:nvSpPr>
        <p:spPr>
          <a:xfrm>
            <a:off x="731300" y="996300"/>
            <a:ext cx="7617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Albert Sans"/>
                <a:ea typeface="Albert Sans"/>
                <a:cs typeface="Albert Sans"/>
                <a:sym typeface="Albert Sans"/>
              </a:rPr>
              <a:t>severity 2 violation of H1</a:t>
            </a:r>
            <a:endParaRPr i="1">
              <a:solidFill>
                <a:schemeClr val="dk1"/>
              </a:solidFill>
              <a:latin typeface="Albert Sans"/>
              <a:ea typeface="Albert Sans"/>
              <a:cs typeface="Albert Sans"/>
              <a:sym typeface="Albert Sans"/>
            </a:endParaRPr>
          </a:p>
        </p:txBody>
      </p:sp>
      <p:sp>
        <p:nvSpPr>
          <p:cNvPr id="461" name="Google Shape;461;p64"/>
          <p:cNvSpPr txBox="1"/>
          <p:nvPr/>
        </p:nvSpPr>
        <p:spPr>
          <a:xfrm>
            <a:off x="1507347" y="4498317"/>
            <a:ext cx="1011000" cy="5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before</a:t>
            </a:r>
            <a:endParaRPr sz="1200">
              <a:solidFill>
                <a:schemeClr val="dk1"/>
              </a:solidFill>
              <a:latin typeface="Albert Sans"/>
              <a:ea typeface="Albert Sans"/>
              <a:cs typeface="Albert Sans"/>
              <a:sym typeface="Albert Sans"/>
            </a:endParaRPr>
          </a:p>
        </p:txBody>
      </p:sp>
      <p:sp>
        <p:nvSpPr>
          <p:cNvPr id="462" name="Google Shape;462;p64"/>
          <p:cNvSpPr txBox="1"/>
          <p:nvPr/>
        </p:nvSpPr>
        <p:spPr>
          <a:xfrm>
            <a:off x="3831138" y="4498317"/>
            <a:ext cx="1011000" cy="5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after</a:t>
            </a:r>
            <a:endParaRPr sz="1200">
              <a:solidFill>
                <a:schemeClr val="dk1"/>
              </a:solidFill>
              <a:latin typeface="Albert Sans"/>
              <a:ea typeface="Albert Sans"/>
              <a:cs typeface="Albert Sans"/>
              <a:sym typeface="Albert Sans"/>
            </a:endParaRPr>
          </a:p>
        </p:txBody>
      </p:sp>
      <p:sp>
        <p:nvSpPr>
          <p:cNvPr id="463" name="Google Shape;463;p64"/>
          <p:cNvSpPr txBox="1"/>
          <p:nvPr/>
        </p:nvSpPr>
        <p:spPr>
          <a:xfrm>
            <a:off x="5547700" y="1470988"/>
            <a:ext cx="31182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1"/>
                </a:solidFill>
                <a:latin typeface="Albert Sans"/>
                <a:ea typeface="Albert Sans"/>
                <a:cs typeface="Albert Sans"/>
                <a:sym typeface="Albert Sans"/>
              </a:rPr>
              <a:t>Robustness:</a:t>
            </a:r>
            <a:endParaRPr i="1" sz="16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600">
                <a:solidFill>
                  <a:schemeClr val="dk1"/>
                </a:solidFill>
                <a:latin typeface="Albert Sans"/>
                <a:ea typeface="Albert Sans"/>
                <a:cs typeface="Albert Sans"/>
                <a:sym typeface="Albert Sans"/>
              </a:rPr>
              <a:t>Helper tags appeared when the cursor hovered over the buttons in the med-fi prototype. Because you can’t hover over components in a mobile app, we removed them. We believe the </a:t>
            </a:r>
            <a:r>
              <a:rPr b="1" lang="en" sz="1600">
                <a:solidFill>
                  <a:schemeClr val="dk1"/>
                </a:solidFill>
                <a:latin typeface="Albert Sans"/>
                <a:ea typeface="Albert Sans"/>
                <a:cs typeface="Albert Sans"/>
                <a:sym typeface="Albert Sans"/>
              </a:rPr>
              <a:t>icons are </a:t>
            </a:r>
            <a:r>
              <a:rPr b="1" lang="en" sz="1600">
                <a:solidFill>
                  <a:schemeClr val="dk1"/>
                </a:solidFill>
                <a:latin typeface="Albert Sans"/>
                <a:ea typeface="Albert Sans"/>
                <a:cs typeface="Albert Sans"/>
                <a:sym typeface="Albert Sans"/>
              </a:rPr>
              <a:t>intuitive</a:t>
            </a:r>
            <a:r>
              <a:rPr b="1" lang="en" sz="1600">
                <a:solidFill>
                  <a:schemeClr val="dk1"/>
                </a:solidFill>
                <a:latin typeface="Albert Sans"/>
                <a:ea typeface="Albert Sans"/>
                <a:cs typeface="Albert Sans"/>
                <a:sym typeface="Albert Sans"/>
              </a:rPr>
              <a:t> enough</a:t>
            </a:r>
            <a:r>
              <a:rPr lang="en" sz="1600">
                <a:solidFill>
                  <a:schemeClr val="dk1"/>
                </a:solidFill>
                <a:latin typeface="Albert Sans"/>
                <a:ea typeface="Albert Sans"/>
                <a:cs typeface="Albert Sans"/>
                <a:sym typeface="Albert Sans"/>
              </a:rPr>
              <a:t> for the user to understand their </a:t>
            </a:r>
            <a:r>
              <a:rPr lang="en" sz="1600">
                <a:solidFill>
                  <a:schemeClr val="dk1"/>
                </a:solidFill>
                <a:latin typeface="Albert Sans"/>
                <a:ea typeface="Albert Sans"/>
                <a:cs typeface="Albert Sans"/>
                <a:sym typeface="Albert Sans"/>
              </a:rPr>
              <a:t>functionality, and instead, supplemented the icons with headers and an onboarding tutorial</a:t>
            </a:r>
            <a:endParaRPr sz="1600">
              <a:solidFill>
                <a:schemeClr val="dk1"/>
              </a:solidFill>
              <a:latin typeface="Albert Sans"/>
              <a:ea typeface="Albert Sans"/>
              <a:cs typeface="Albert Sans"/>
              <a:sym typeface="Albert Sans"/>
            </a:endParaRPr>
          </a:p>
        </p:txBody>
      </p:sp>
      <p:pic>
        <p:nvPicPr>
          <p:cNvPr id="464" name="Google Shape;464;p64"/>
          <p:cNvPicPr preferRelativeResize="0"/>
          <p:nvPr/>
        </p:nvPicPr>
        <p:blipFill>
          <a:blip r:embed="rId3">
            <a:alphaModFix/>
          </a:blip>
          <a:stretch>
            <a:fillRect/>
          </a:stretch>
        </p:blipFill>
        <p:spPr>
          <a:xfrm>
            <a:off x="1341252" y="1585047"/>
            <a:ext cx="1343200" cy="2911974"/>
          </a:xfrm>
          <a:prstGeom prst="rect">
            <a:avLst/>
          </a:prstGeom>
          <a:noFill/>
          <a:ln>
            <a:noFill/>
          </a:ln>
          <a:effectLst>
            <a:outerShdw blurRad="57150" rotWithShape="0" algn="bl" dir="5400000" dist="19050">
              <a:srgbClr val="000000">
                <a:alpha val="50000"/>
              </a:srgbClr>
            </a:outerShdw>
          </a:effectLst>
        </p:spPr>
      </p:pic>
      <p:pic>
        <p:nvPicPr>
          <p:cNvPr id="465" name="Google Shape;465;p64"/>
          <p:cNvPicPr preferRelativeResize="0"/>
          <p:nvPr/>
        </p:nvPicPr>
        <p:blipFill>
          <a:blip r:embed="rId4">
            <a:alphaModFix/>
          </a:blip>
          <a:stretch>
            <a:fillRect/>
          </a:stretch>
        </p:blipFill>
        <p:spPr>
          <a:xfrm>
            <a:off x="3653925" y="1589085"/>
            <a:ext cx="1343199" cy="290794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5"/>
          <p:cNvSpPr txBox="1"/>
          <p:nvPr>
            <p:ph type="title"/>
          </p:nvPr>
        </p:nvSpPr>
        <p:spPr>
          <a:xfrm>
            <a:off x="715100" y="1880250"/>
            <a:ext cx="80607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0"/>
              <a:t>prototype implementation status</a:t>
            </a:r>
            <a:endParaRPr sz="6000"/>
          </a:p>
        </p:txBody>
      </p:sp>
      <p:sp>
        <p:nvSpPr>
          <p:cNvPr id="471" name="Google Shape;471;p65"/>
          <p:cNvSpPr txBox="1"/>
          <p:nvPr>
            <p:ph idx="2" type="title"/>
          </p:nvPr>
        </p:nvSpPr>
        <p:spPr>
          <a:xfrm>
            <a:off x="715100" y="7788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cxnSp>
        <p:nvCxnSpPr>
          <p:cNvPr id="472" name="Google Shape;472;p6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66"/>
          <p:cNvSpPr txBox="1"/>
          <p:nvPr>
            <p:ph type="title"/>
          </p:nvPr>
        </p:nvSpPr>
        <p:spPr>
          <a:xfrm>
            <a:off x="715100" y="3064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tools being used</a:t>
            </a:r>
            <a:endParaRPr/>
          </a:p>
        </p:txBody>
      </p:sp>
      <p:sp>
        <p:nvSpPr>
          <p:cNvPr id="478" name="Google Shape;478;p66"/>
          <p:cNvSpPr txBox="1"/>
          <p:nvPr/>
        </p:nvSpPr>
        <p:spPr>
          <a:xfrm>
            <a:off x="1464275" y="1430825"/>
            <a:ext cx="6050400" cy="548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600">
                <a:solidFill>
                  <a:schemeClr val="accent1"/>
                </a:solidFill>
                <a:latin typeface="Albert Sans"/>
                <a:ea typeface="Albert Sans"/>
                <a:cs typeface="Albert Sans"/>
                <a:sym typeface="Albert Sans"/>
              </a:rPr>
              <a:t>VSCode</a:t>
            </a:r>
            <a:endParaRPr b="1" sz="1600">
              <a:solidFill>
                <a:schemeClr val="accent1"/>
              </a:solidFill>
              <a:latin typeface="Albert Sans"/>
              <a:ea typeface="Albert Sans"/>
              <a:cs typeface="Albert Sans"/>
              <a:sym typeface="Albert Sans"/>
            </a:endParaRPr>
          </a:p>
          <a:p>
            <a:pPr indent="0" lvl="0" marL="0" rtl="0" algn="r">
              <a:spcBef>
                <a:spcPts val="0"/>
              </a:spcBef>
              <a:spcAft>
                <a:spcPts val="0"/>
              </a:spcAft>
              <a:buNone/>
            </a:pPr>
            <a:r>
              <a:rPr lang="en" sz="1300">
                <a:solidFill>
                  <a:schemeClr val="dk1"/>
                </a:solidFill>
                <a:latin typeface="Albert Sans"/>
                <a:ea typeface="Albert Sans"/>
                <a:cs typeface="Albert Sans"/>
                <a:sym typeface="Albert Sans"/>
              </a:rPr>
              <a:t>produces code files, view the terminal, and debug errors from Expo - chose because of user-friendly interface and seamless integration with GitHub</a:t>
            </a:r>
            <a:endParaRPr sz="1300">
              <a:solidFill>
                <a:schemeClr val="dk1"/>
              </a:solidFill>
              <a:latin typeface="Albert Sans"/>
              <a:ea typeface="Albert Sans"/>
              <a:cs typeface="Albert Sans"/>
              <a:sym typeface="Albert Sans"/>
            </a:endParaRPr>
          </a:p>
        </p:txBody>
      </p:sp>
      <p:sp>
        <p:nvSpPr>
          <p:cNvPr id="479" name="Google Shape;479;p66"/>
          <p:cNvSpPr txBox="1"/>
          <p:nvPr/>
        </p:nvSpPr>
        <p:spPr>
          <a:xfrm>
            <a:off x="1553300" y="844750"/>
            <a:ext cx="6192900" cy="9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Github</a:t>
            </a:r>
            <a:endParaRPr b="1" sz="16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300">
                <a:solidFill>
                  <a:schemeClr val="dk1"/>
                </a:solidFill>
                <a:latin typeface="Albert Sans"/>
                <a:ea typeface="Albert Sans"/>
                <a:cs typeface="Albert Sans"/>
                <a:sym typeface="Albert Sans"/>
              </a:rPr>
              <a:t>central repository where we regularly push code to - chose because of familiarity and robust version control features</a:t>
            </a:r>
            <a:endParaRPr sz="1300">
              <a:solidFill>
                <a:schemeClr val="dk1"/>
              </a:solidFill>
              <a:latin typeface="Albert Sans"/>
              <a:ea typeface="Albert Sans"/>
              <a:cs typeface="Albert Sans"/>
              <a:sym typeface="Albert Sans"/>
            </a:endParaRPr>
          </a:p>
        </p:txBody>
      </p:sp>
      <p:sp>
        <p:nvSpPr>
          <p:cNvPr id="480" name="Google Shape;480;p66"/>
          <p:cNvSpPr txBox="1"/>
          <p:nvPr/>
        </p:nvSpPr>
        <p:spPr>
          <a:xfrm>
            <a:off x="1553300" y="2107750"/>
            <a:ext cx="60825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Expo Go</a:t>
            </a:r>
            <a:endParaRPr b="1" sz="16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300">
                <a:solidFill>
                  <a:schemeClr val="dk1"/>
                </a:solidFill>
                <a:latin typeface="Albert Sans"/>
                <a:ea typeface="Albert Sans"/>
                <a:cs typeface="Albert Sans"/>
                <a:sym typeface="Albert Sans"/>
              </a:rPr>
              <a:t>allows us see our code changes and simulate our app’s UI - chose because it allows for previews on real devices without requiring native builds</a:t>
            </a:r>
            <a:endParaRPr sz="1300">
              <a:solidFill>
                <a:schemeClr val="dk1"/>
              </a:solidFill>
              <a:latin typeface="Albert Sans"/>
              <a:ea typeface="Albert Sans"/>
              <a:cs typeface="Albert Sans"/>
              <a:sym typeface="Albert Sans"/>
            </a:endParaRPr>
          </a:p>
        </p:txBody>
      </p:sp>
      <p:sp>
        <p:nvSpPr>
          <p:cNvPr id="481" name="Google Shape;481;p66"/>
          <p:cNvSpPr txBox="1"/>
          <p:nvPr/>
        </p:nvSpPr>
        <p:spPr>
          <a:xfrm>
            <a:off x="1629550" y="2788200"/>
            <a:ext cx="5961300" cy="548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600">
                <a:solidFill>
                  <a:schemeClr val="accent1"/>
                </a:solidFill>
                <a:latin typeface="Albert Sans"/>
                <a:ea typeface="Albert Sans"/>
                <a:cs typeface="Albert Sans"/>
                <a:sym typeface="Albert Sans"/>
              </a:rPr>
              <a:t>React Native</a:t>
            </a:r>
            <a:endParaRPr b="1" sz="1600">
              <a:solidFill>
                <a:schemeClr val="accent1"/>
              </a:solidFill>
              <a:latin typeface="Albert Sans"/>
              <a:ea typeface="Albert Sans"/>
              <a:cs typeface="Albert Sans"/>
              <a:sym typeface="Albert Sans"/>
            </a:endParaRPr>
          </a:p>
          <a:p>
            <a:pPr indent="0" lvl="0" marL="0" rtl="0" algn="r">
              <a:spcBef>
                <a:spcPts val="0"/>
              </a:spcBef>
              <a:spcAft>
                <a:spcPts val="0"/>
              </a:spcAft>
              <a:buNone/>
            </a:pPr>
            <a:r>
              <a:rPr lang="en" sz="1300">
                <a:solidFill>
                  <a:schemeClr val="dk1"/>
                </a:solidFill>
                <a:latin typeface="Albert Sans"/>
                <a:ea typeface="Albert Sans"/>
                <a:cs typeface="Albert Sans"/>
                <a:sym typeface="Albert Sans"/>
              </a:rPr>
              <a:t>the framework we are programming the app on - chose because it is the most popular and widely used mobile app development framework</a:t>
            </a:r>
            <a:endParaRPr sz="1300">
              <a:solidFill>
                <a:schemeClr val="dk1"/>
              </a:solidFill>
              <a:latin typeface="Albert Sans"/>
              <a:ea typeface="Albert Sans"/>
              <a:cs typeface="Albert Sans"/>
              <a:sym typeface="Albert Sans"/>
            </a:endParaRPr>
          </a:p>
        </p:txBody>
      </p:sp>
      <p:sp>
        <p:nvSpPr>
          <p:cNvPr id="482" name="Google Shape;482;p66"/>
          <p:cNvSpPr txBox="1"/>
          <p:nvPr/>
        </p:nvSpPr>
        <p:spPr>
          <a:xfrm>
            <a:off x="1629500" y="3468675"/>
            <a:ext cx="6050400" cy="81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Spotify API</a:t>
            </a:r>
            <a:endParaRPr b="1" sz="16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300">
                <a:solidFill>
                  <a:schemeClr val="dk1"/>
                </a:solidFill>
                <a:latin typeface="Albert Sans"/>
                <a:ea typeface="Albert Sans"/>
                <a:cs typeface="Albert Sans"/>
                <a:sym typeface="Albert Sans"/>
              </a:rPr>
              <a:t>handles music recommendations and music catalog - chose because of its straightforward API and extensive music catalog</a:t>
            </a:r>
            <a:endParaRPr sz="1300">
              <a:solidFill>
                <a:schemeClr val="dk1"/>
              </a:solidFill>
              <a:latin typeface="Albert Sans"/>
              <a:ea typeface="Albert Sans"/>
              <a:cs typeface="Albert Sans"/>
              <a:sym typeface="Albert Sans"/>
            </a:endParaRPr>
          </a:p>
        </p:txBody>
      </p:sp>
      <p:sp>
        <p:nvSpPr>
          <p:cNvPr id="483" name="Google Shape;483;p66"/>
          <p:cNvSpPr txBox="1"/>
          <p:nvPr/>
        </p:nvSpPr>
        <p:spPr>
          <a:xfrm>
            <a:off x="1629500" y="4072925"/>
            <a:ext cx="5961300" cy="812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600">
                <a:solidFill>
                  <a:schemeClr val="accent1"/>
                </a:solidFill>
                <a:latin typeface="Albert Sans"/>
                <a:ea typeface="Albert Sans"/>
                <a:cs typeface="Albert Sans"/>
                <a:sym typeface="Albert Sans"/>
              </a:rPr>
              <a:t>Firebase</a:t>
            </a:r>
            <a:endParaRPr b="1" sz="1600">
              <a:solidFill>
                <a:schemeClr val="accent1"/>
              </a:solidFill>
              <a:latin typeface="Albert Sans"/>
              <a:ea typeface="Albert Sans"/>
              <a:cs typeface="Albert Sans"/>
              <a:sym typeface="Albert Sans"/>
            </a:endParaRPr>
          </a:p>
          <a:p>
            <a:pPr indent="0" lvl="0" marL="0" rtl="0" algn="r">
              <a:spcBef>
                <a:spcPts val="0"/>
              </a:spcBef>
              <a:spcAft>
                <a:spcPts val="0"/>
              </a:spcAft>
              <a:buNone/>
            </a:pPr>
            <a:r>
              <a:rPr lang="en" sz="1300">
                <a:solidFill>
                  <a:schemeClr val="dk1"/>
                </a:solidFill>
                <a:latin typeface="Albert Sans"/>
                <a:ea typeface="Albert Sans"/>
                <a:cs typeface="Albert Sans"/>
                <a:sym typeface="Albert Sans"/>
              </a:rPr>
              <a:t>handles database, user authentication, and image storage - chose because it is an easy to use database with efficient image storage solutions</a:t>
            </a:r>
            <a:endParaRPr sz="1300">
              <a:solidFill>
                <a:schemeClr val="dk1"/>
              </a:solidFill>
              <a:latin typeface="Albert Sans"/>
              <a:ea typeface="Albert Sans"/>
              <a:cs typeface="Albert Sans"/>
              <a:sym typeface="Albert Sans"/>
            </a:endParaRPr>
          </a:p>
        </p:txBody>
      </p:sp>
      <p:pic>
        <p:nvPicPr>
          <p:cNvPr id="484" name="Google Shape;484;p66"/>
          <p:cNvPicPr preferRelativeResize="0"/>
          <p:nvPr/>
        </p:nvPicPr>
        <p:blipFill>
          <a:blip r:embed="rId3">
            <a:alphaModFix/>
          </a:blip>
          <a:stretch>
            <a:fillRect/>
          </a:stretch>
        </p:blipFill>
        <p:spPr>
          <a:xfrm>
            <a:off x="860000" y="951163"/>
            <a:ext cx="604275" cy="604275"/>
          </a:xfrm>
          <a:prstGeom prst="rect">
            <a:avLst/>
          </a:prstGeom>
          <a:noFill/>
          <a:ln>
            <a:noFill/>
          </a:ln>
        </p:spPr>
      </p:pic>
      <p:pic>
        <p:nvPicPr>
          <p:cNvPr id="485" name="Google Shape;485;p66"/>
          <p:cNvPicPr preferRelativeResize="0"/>
          <p:nvPr/>
        </p:nvPicPr>
        <p:blipFill>
          <a:blip r:embed="rId4">
            <a:alphaModFix/>
          </a:blip>
          <a:stretch>
            <a:fillRect/>
          </a:stretch>
        </p:blipFill>
        <p:spPr>
          <a:xfrm>
            <a:off x="7635663" y="1555438"/>
            <a:ext cx="604273" cy="604273"/>
          </a:xfrm>
          <a:prstGeom prst="rect">
            <a:avLst/>
          </a:prstGeom>
          <a:noFill/>
          <a:ln>
            <a:noFill/>
          </a:ln>
        </p:spPr>
      </p:pic>
      <p:pic>
        <p:nvPicPr>
          <p:cNvPr id="486" name="Google Shape;486;p66"/>
          <p:cNvPicPr preferRelativeResize="0"/>
          <p:nvPr/>
        </p:nvPicPr>
        <p:blipFill>
          <a:blip r:embed="rId5">
            <a:alphaModFix/>
          </a:blip>
          <a:stretch>
            <a:fillRect/>
          </a:stretch>
        </p:blipFill>
        <p:spPr>
          <a:xfrm>
            <a:off x="903952" y="2230997"/>
            <a:ext cx="516351" cy="604273"/>
          </a:xfrm>
          <a:prstGeom prst="rect">
            <a:avLst/>
          </a:prstGeom>
          <a:noFill/>
          <a:ln>
            <a:noFill/>
          </a:ln>
        </p:spPr>
      </p:pic>
      <p:pic>
        <p:nvPicPr>
          <p:cNvPr id="487" name="Google Shape;487;p66"/>
          <p:cNvPicPr preferRelativeResize="0"/>
          <p:nvPr/>
        </p:nvPicPr>
        <p:blipFill>
          <a:blip r:embed="rId6">
            <a:alphaModFix/>
          </a:blip>
          <a:stretch>
            <a:fillRect/>
          </a:stretch>
        </p:blipFill>
        <p:spPr>
          <a:xfrm>
            <a:off x="7623563" y="2911475"/>
            <a:ext cx="628500" cy="628500"/>
          </a:xfrm>
          <a:prstGeom prst="rect">
            <a:avLst/>
          </a:prstGeom>
          <a:noFill/>
          <a:ln>
            <a:noFill/>
          </a:ln>
        </p:spPr>
      </p:pic>
      <p:pic>
        <p:nvPicPr>
          <p:cNvPr id="488" name="Google Shape;488;p66"/>
          <p:cNvPicPr preferRelativeResize="0"/>
          <p:nvPr/>
        </p:nvPicPr>
        <p:blipFill>
          <a:blip r:embed="rId7">
            <a:alphaModFix/>
          </a:blip>
          <a:stretch>
            <a:fillRect/>
          </a:stretch>
        </p:blipFill>
        <p:spPr>
          <a:xfrm>
            <a:off x="859999" y="3572575"/>
            <a:ext cx="604275" cy="604296"/>
          </a:xfrm>
          <a:prstGeom prst="rect">
            <a:avLst/>
          </a:prstGeom>
          <a:noFill/>
          <a:ln>
            <a:noFill/>
          </a:ln>
        </p:spPr>
      </p:pic>
      <p:pic>
        <p:nvPicPr>
          <p:cNvPr id="489" name="Google Shape;489;p66"/>
          <p:cNvPicPr preferRelativeResize="0"/>
          <p:nvPr/>
        </p:nvPicPr>
        <p:blipFill>
          <a:blip r:embed="rId8">
            <a:alphaModFix/>
          </a:blip>
          <a:stretch>
            <a:fillRect/>
          </a:stretch>
        </p:blipFill>
        <p:spPr>
          <a:xfrm>
            <a:off x="7623547" y="4204572"/>
            <a:ext cx="628500" cy="628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7"/>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mplemented features</a:t>
            </a:r>
            <a:endParaRPr/>
          </a:p>
        </p:txBody>
      </p:sp>
      <p:sp>
        <p:nvSpPr>
          <p:cNvPr id="495" name="Google Shape;495;p67"/>
          <p:cNvSpPr txBox="1"/>
          <p:nvPr/>
        </p:nvSpPr>
        <p:spPr>
          <a:xfrm>
            <a:off x="777300" y="1233000"/>
            <a:ext cx="76515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General: </a:t>
            </a:r>
            <a:endParaRPr b="1" sz="1600">
              <a:solidFill>
                <a:schemeClr val="accent1"/>
              </a:solidFill>
              <a:latin typeface="Albert Sans"/>
              <a:ea typeface="Albert Sans"/>
              <a:cs typeface="Albert Sans"/>
              <a:sym typeface="Albert Sans"/>
            </a:endParaRPr>
          </a:p>
          <a:p>
            <a:pPr indent="-317500" lvl="0" marL="4572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Stack Navigator: navigation for all main pages (Home, Feed, Compose, Profile, etc)</a:t>
            </a:r>
            <a:endParaRPr>
              <a:solidFill>
                <a:schemeClr val="dk1"/>
              </a:solidFill>
              <a:latin typeface="Albert Sans"/>
              <a:ea typeface="Albert Sans"/>
              <a:cs typeface="Albert Sans"/>
              <a:sym typeface="Albert Sans"/>
            </a:endParaRPr>
          </a:p>
          <a:p>
            <a:pPr indent="-317500" lvl="0" marL="457200" rtl="0" algn="l">
              <a:spcBef>
                <a:spcPts val="6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Firebase database to store user data. Users can create an account and post pairings that on that account (recorded in database)</a:t>
            </a:r>
            <a:endParaRPr>
              <a:solidFill>
                <a:schemeClr val="dk1"/>
              </a:solidFill>
              <a:latin typeface="Albert Sans"/>
              <a:ea typeface="Albert Sans"/>
              <a:cs typeface="Albert Sans"/>
              <a:sym typeface="Albert Sans"/>
            </a:endParaRPr>
          </a:p>
          <a:p>
            <a:pPr indent="-317500" lvl="0" marL="457200" rtl="0" algn="l">
              <a:spcBef>
                <a:spcPts val="6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Firebase storage to store image and song URIs</a:t>
            </a:r>
            <a:endParaRPr>
              <a:solidFill>
                <a:schemeClr val="dk1"/>
              </a:solidFill>
              <a:latin typeface="Albert Sans"/>
              <a:ea typeface="Albert Sans"/>
              <a:cs typeface="Albert Sans"/>
              <a:sym typeface="Albert Sans"/>
            </a:endParaRPr>
          </a:p>
          <a:p>
            <a:pPr indent="-317500" lvl="0" marL="457200" rtl="0" algn="l">
              <a:spcBef>
                <a:spcPts val="6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Spotify API to fetch user’s top songs and support search functionality of Spotify’s catalog</a:t>
            </a:r>
            <a:endParaRPr>
              <a:solidFill>
                <a:schemeClr val="dk1"/>
              </a:solidFill>
              <a:latin typeface="Albert Sans"/>
              <a:ea typeface="Albert Sans"/>
              <a:cs typeface="Albert Sans"/>
              <a:sym typeface="Albert Sans"/>
            </a:endParaRPr>
          </a:p>
          <a:p>
            <a:pPr indent="0" lvl="0" marL="914400" rtl="0" algn="l">
              <a:spcBef>
                <a:spcPts val="600"/>
              </a:spcBef>
              <a:spcAft>
                <a:spcPts val="0"/>
              </a:spcAft>
              <a:buNone/>
            </a:pPr>
            <a:r>
              <a:t/>
            </a:r>
            <a:endParaRPr>
              <a:solidFill>
                <a:schemeClr val="dk1"/>
              </a:solidFill>
              <a:latin typeface="Albert Sans"/>
              <a:ea typeface="Albert Sans"/>
              <a:cs typeface="Albert Sans"/>
              <a:sym typeface="Albert Sans"/>
            </a:endParaRPr>
          </a:p>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Initial Screens:</a:t>
            </a:r>
            <a:endParaRPr b="1" sz="1600">
              <a:solidFill>
                <a:schemeClr val="accent1"/>
              </a:solidFill>
              <a:latin typeface="Albert Sans"/>
              <a:ea typeface="Albert Sans"/>
              <a:cs typeface="Albert Sans"/>
              <a:sym typeface="Albert Sans"/>
            </a:endParaRPr>
          </a:p>
          <a:p>
            <a:pPr indent="-317500" lvl="0" marL="457200" rtl="0" algn="l">
              <a:spcBef>
                <a:spcPts val="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Splash screen with logo and value proposition </a:t>
            </a:r>
            <a:endParaRPr>
              <a:solidFill>
                <a:schemeClr val="dk1"/>
              </a:solidFill>
              <a:latin typeface="Albert Sans"/>
              <a:ea typeface="Albert Sans"/>
              <a:cs typeface="Albert Sans"/>
              <a:sym typeface="Albert Sans"/>
            </a:endParaRPr>
          </a:p>
          <a:p>
            <a:pPr indent="-317500" lvl="0" marL="457200" rtl="0" algn="l">
              <a:spcBef>
                <a:spcPts val="6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Onboarding flow with backend user account creation. Customizable profile picture and username</a:t>
            </a:r>
            <a:endParaRPr>
              <a:solidFill>
                <a:schemeClr val="dk1"/>
              </a:solidFill>
              <a:latin typeface="Albert Sans"/>
              <a:ea typeface="Albert Sans"/>
              <a:cs typeface="Albert Sans"/>
              <a:sym typeface="Albert Sans"/>
            </a:endParaRPr>
          </a:p>
          <a:p>
            <a:pPr indent="-317500" lvl="0" marL="457200" rtl="0" algn="l">
              <a:spcBef>
                <a:spcPts val="600"/>
              </a:spcBef>
              <a:spcAft>
                <a:spcPts val="600"/>
              </a:spcAft>
              <a:buClr>
                <a:schemeClr val="dk1"/>
              </a:buClr>
              <a:buSzPts val="1400"/>
              <a:buFont typeface="Albert Sans"/>
              <a:buChar char="●"/>
            </a:pPr>
            <a:r>
              <a:rPr lang="en">
                <a:solidFill>
                  <a:schemeClr val="dk1"/>
                </a:solidFill>
                <a:latin typeface="Albert Sans"/>
                <a:ea typeface="Albert Sans"/>
                <a:cs typeface="Albert Sans"/>
                <a:sym typeface="Albert Sans"/>
              </a:rPr>
              <a:t>Tutorial flow with overview of creating a photo/song pairing</a:t>
            </a:r>
            <a:endParaRPr>
              <a:solidFill>
                <a:schemeClr val="dk1"/>
              </a:solidFill>
              <a:latin typeface="Albert Sans"/>
              <a:ea typeface="Albert Sans"/>
              <a:cs typeface="Albert Sans"/>
              <a:sym typeface="Albert Sans"/>
            </a:endParaRPr>
          </a:p>
        </p:txBody>
      </p:sp>
      <p:pic>
        <p:nvPicPr>
          <p:cNvPr id="496" name="Google Shape;496;p67"/>
          <p:cNvPicPr preferRelativeResize="0"/>
          <p:nvPr/>
        </p:nvPicPr>
        <p:blipFill rotWithShape="1">
          <a:blip r:embed="rId3">
            <a:alphaModFix/>
          </a:blip>
          <a:srcRect b="12518" l="0" r="0" t="0"/>
          <a:stretch/>
        </p:blipFill>
        <p:spPr>
          <a:xfrm>
            <a:off x="7443625" y="225875"/>
            <a:ext cx="1368726" cy="1197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68"/>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implemented features cont.</a:t>
            </a:r>
            <a:endParaRPr/>
          </a:p>
        </p:txBody>
      </p:sp>
      <p:sp>
        <p:nvSpPr>
          <p:cNvPr id="502" name="Google Shape;502;p68"/>
          <p:cNvSpPr txBox="1"/>
          <p:nvPr/>
        </p:nvSpPr>
        <p:spPr>
          <a:xfrm>
            <a:off x="715100" y="1309200"/>
            <a:ext cx="5898300" cy="296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accent1"/>
                </a:solidFill>
                <a:latin typeface="Albert Sans"/>
                <a:ea typeface="Albert Sans"/>
                <a:cs typeface="Albert Sans"/>
                <a:sym typeface="Albert Sans"/>
              </a:rPr>
              <a:t>Simple </a:t>
            </a:r>
            <a:r>
              <a:rPr b="1" lang="en" sz="1800">
                <a:solidFill>
                  <a:schemeClr val="accent1"/>
                </a:solidFill>
                <a:latin typeface="Albert Sans"/>
                <a:ea typeface="Albert Sans"/>
                <a:cs typeface="Albert Sans"/>
                <a:sym typeface="Albert Sans"/>
              </a:rPr>
              <a:t>Task: </a:t>
            </a:r>
            <a:r>
              <a:rPr lang="en" sz="1800">
                <a:solidFill>
                  <a:schemeClr val="dk1"/>
                </a:solidFill>
                <a:latin typeface="Albert Sans"/>
                <a:ea typeface="Albert Sans"/>
                <a:cs typeface="Albert Sans"/>
                <a:sym typeface="Albert Sans"/>
              </a:rPr>
              <a:t>Pair a song to a photo</a:t>
            </a:r>
            <a:endParaRPr sz="1800">
              <a:solidFill>
                <a:schemeClr val="dk1"/>
              </a:solidFill>
              <a:latin typeface="Albert Sans"/>
              <a:ea typeface="Albert Sans"/>
              <a:cs typeface="Albert Sans"/>
              <a:sym typeface="Albert Sans"/>
            </a:endParaRPr>
          </a:p>
          <a:p>
            <a:pPr indent="-323850" lvl="0" marL="457200" rtl="0" algn="l">
              <a:spcBef>
                <a:spcPts val="1000"/>
              </a:spcBef>
              <a:spcAft>
                <a:spcPts val="0"/>
              </a:spcAft>
              <a:buClr>
                <a:schemeClr val="dk1"/>
              </a:buClr>
              <a:buSzPts val="1500"/>
              <a:buFont typeface="Albert Sans"/>
              <a:buChar char="●"/>
            </a:pPr>
            <a:r>
              <a:rPr i="1" lang="en" sz="1500">
                <a:solidFill>
                  <a:schemeClr val="dk1"/>
                </a:solidFill>
                <a:latin typeface="Albert Sans"/>
                <a:ea typeface="Albert Sans"/>
                <a:cs typeface="Albert Sans"/>
                <a:sym typeface="Albert Sans"/>
              </a:rPr>
              <a:t>Photo selection screen </a:t>
            </a:r>
            <a:endParaRPr i="1" sz="1500">
              <a:solidFill>
                <a:schemeClr val="dk1"/>
              </a:solidFill>
              <a:latin typeface="Albert Sans"/>
              <a:ea typeface="Albert Sans"/>
              <a:cs typeface="Albert Sans"/>
              <a:sym typeface="Albert Sans"/>
            </a:endParaRPr>
          </a:p>
          <a:p>
            <a:pPr indent="-317500" lvl="1" marL="914400" rtl="0" algn="l">
              <a:spcBef>
                <a:spcPts val="6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User is prompted with random photo from their device’s photo library</a:t>
            </a:r>
            <a:endParaRPr>
              <a:solidFill>
                <a:schemeClr val="dk1"/>
              </a:solidFill>
              <a:latin typeface="Albert Sans"/>
              <a:ea typeface="Albert Sans"/>
              <a:cs typeface="Albert Sans"/>
              <a:sym typeface="Albert Sans"/>
            </a:endParaRPr>
          </a:p>
          <a:p>
            <a:pPr indent="-323850" lvl="0" marL="457200" rtl="0" algn="l">
              <a:spcBef>
                <a:spcPts val="600"/>
              </a:spcBef>
              <a:spcAft>
                <a:spcPts val="0"/>
              </a:spcAft>
              <a:buClr>
                <a:schemeClr val="dk1"/>
              </a:buClr>
              <a:buSzPts val="1500"/>
              <a:buFont typeface="Albert Sans"/>
              <a:buChar char="●"/>
            </a:pPr>
            <a:r>
              <a:rPr i="1" lang="en" sz="1500">
                <a:solidFill>
                  <a:schemeClr val="dk1"/>
                </a:solidFill>
                <a:latin typeface="Albert Sans"/>
                <a:ea typeface="Albert Sans"/>
                <a:cs typeface="Albert Sans"/>
                <a:sym typeface="Albert Sans"/>
              </a:rPr>
              <a:t>Pair Screen</a:t>
            </a:r>
            <a:endParaRPr i="1" sz="1500">
              <a:solidFill>
                <a:schemeClr val="dk1"/>
              </a:solidFill>
              <a:latin typeface="Albert Sans"/>
              <a:ea typeface="Albert Sans"/>
              <a:cs typeface="Albert Sans"/>
              <a:sym typeface="Albert Sans"/>
            </a:endParaRPr>
          </a:p>
          <a:p>
            <a:pPr indent="-317500" lvl="1" marL="914400" rtl="0" algn="l">
              <a:spcBef>
                <a:spcPts val="600"/>
              </a:spcBef>
              <a:spcAft>
                <a:spcPts val="0"/>
              </a:spcAft>
              <a:buClr>
                <a:schemeClr val="dk1"/>
              </a:buClr>
              <a:buSzPts val="1400"/>
              <a:buFont typeface="Albert Sans"/>
              <a:buChar char="○"/>
            </a:pPr>
            <a:r>
              <a:rPr lang="en">
                <a:solidFill>
                  <a:schemeClr val="dk1"/>
                </a:solidFill>
                <a:latin typeface="Albert Sans"/>
                <a:ea typeface="Albert Sans"/>
                <a:cs typeface="Albert Sans"/>
                <a:sym typeface="Albert Sans"/>
              </a:rPr>
              <a:t>User is prompted with their top songs and has the option to search for a song to pair to the photo</a:t>
            </a:r>
            <a:endParaRPr>
              <a:solidFill>
                <a:schemeClr val="dk1"/>
              </a:solidFill>
              <a:latin typeface="Albert Sans"/>
              <a:ea typeface="Albert Sans"/>
              <a:cs typeface="Albert Sans"/>
              <a:sym typeface="Albert Sans"/>
            </a:endParaRPr>
          </a:p>
          <a:p>
            <a:pPr indent="-323850" lvl="0" marL="457200" rtl="0" algn="l">
              <a:spcBef>
                <a:spcPts val="600"/>
              </a:spcBef>
              <a:spcAft>
                <a:spcPts val="0"/>
              </a:spcAft>
              <a:buClr>
                <a:schemeClr val="dk1"/>
              </a:buClr>
              <a:buSzPts val="1500"/>
              <a:buFont typeface="Albert Sans"/>
              <a:buChar char="●"/>
            </a:pPr>
            <a:r>
              <a:rPr i="1" lang="en" sz="1500">
                <a:solidFill>
                  <a:schemeClr val="dk1"/>
                </a:solidFill>
                <a:latin typeface="Albert Sans"/>
                <a:ea typeface="Albert Sans"/>
                <a:cs typeface="Albert Sans"/>
                <a:sym typeface="Albert Sans"/>
              </a:rPr>
              <a:t>Preview Screen</a:t>
            </a:r>
            <a:endParaRPr i="1" sz="1500">
              <a:solidFill>
                <a:schemeClr val="dk1"/>
              </a:solidFill>
              <a:latin typeface="Albert Sans"/>
              <a:ea typeface="Albert Sans"/>
              <a:cs typeface="Albert Sans"/>
              <a:sym typeface="Albert Sans"/>
            </a:endParaRPr>
          </a:p>
          <a:p>
            <a:pPr indent="-317500" lvl="1" marL="914400" rtl="0" algn="l">
              <a:spcBef>
                <a:spcPts val="600"/>
              </a:spcBef>
              <a:spcAft>
                <a:spcPts val="600"/>
              </a:spcAft>
              <a:buClr>
                <a:schemeClr val="dk1"/>
              </a:buClr>
              <a:buSzPts val="1400"/>
              <a:buFont typeface="Albert Sans"/>
              <a:buChar char="○"/>
            </a:pPr>
            <a:r>
              <a:rPr lang="en">
                <a:solidFill>
                  <a:schemeClr val="dk1"/>
                </a:solidFill>
                <a:latin typeface="Albert Sans"/>
                <a:ea typeface="Albert Sans"/>
                <a:cs typeface="Albert Sans"/>
                <a:sym typeface="Albert Sans"/>
              </a:rPr>
              <a:t>User may optionally add a journal entry to the pairing before sharing it with friends</a:t>
            </a:r>
            <a:endParaRPr>
              <a:solidFill>
                <a:schemeClr val="dk1"/>
              </a:solidFill>
              <a:latin typeface="Albert Sans"/>
              <a:ea typeface="Albert Sans"/>
              <a:cs typeface="Albert Sans"/>
              <a:sym typeface="Albert Sans"/>
            </a:endParaRPr>
          </a:p>
        </p:txBody>
      </p:sp>
      <p:pic>
        <p:nvPicPr>
          <p:cNvPr id="503" name="Google Shape;503;p68"/>
          <p:cNvPicPr preferRelativeResize="0"/>
          <p:nvPr/>
        </p:nvPicPr>
        <p:blipFill>
          <a:blip r:embed="rId3">
            <a:alphaModFix/>
          </a:blip>
          <a:stretch>
            <a:fillRect/>
          </a:stretch>
        </p:blipFill>
        <p:spPr>
          <a:xfrm>
            <a:off x="6898717" y="535000"/>
            <a:ext cx="1841510" cy="3986698"/>
          </a:xfrm>
          <a:prstGeom prst="rect">
            <a:avLst/>
          </a:prstGeom>
          <a:noFill/>
          <a:ln>
            <a:noFill/>
          </a:ln>
          <a:effectLst>
            <a:outerShdw blurRad="57150" rotWithShape="0" algn="bl" dir="5400000" dist="19050">
              <a:srgbClr val="000000">
                <a:alpha val="50000"/>
              </a:srgbClr>
            </a:outerShdw>
          </a:effectLst>
        </p:spPr>
      </p:pic>
      <p:sp>
        <p:nvSpPr>
          <p:cNvPr id="504" name="Google Shape;504;p68"/>
          <p:cNvSpPr txBox="1"/>
          <p:nvPr/>
        </p:nvSpPr>
        <p:spPr>
          <a:xfrm>
            <a:off x="6909925" y="4590450"/>
            <a:ext cx="18414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Albert Sans"/>
                <a:ea typeface="Albert Sans"/>
                <a:cs typeface="Albert Sans"/>
                <a:sym typeface="Albert Sans"/>
              </a:rPr>
              <a:t>Compose screen - Task 1</a:t>
            </a:r>
            <a:endParaRPr sz="1000">
              <a:solidFill>
                <a:schemeClr val="dk1"/>
              </a:solidFill>
              <a:latin typeface="Albert Sans"/>
              <a:ea typeface="Albert Sans"/>
              <a:cs typeface="Albert Sans"/>
              <a:sym typeface="Albert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unimplemented features &amp; plans to finish</a:t>
            </a:r>
            <a:endParaRPr/>
          </a:p>
        </p:txBody>
      </p:sp>
      <p:sp>
        <p:nvSpPr>
          <p:cNvPr id="510" name="Google Shape;510;p69"/>
          <p:cNvSpPr txBox="1"/>
          <p:nvPr/>
        </p:nvSpPr>
        <p:spPr>
          <a:xfrm>
            <a:off x="788750" y="1081375"/>
            <a:ext cx="7713900" cy="33093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unify the UI </a:t>
            </a:r>
            <a:endParaRPr sz="1300">
              <a:solidFill>
                <a:schemeClr val="dk1"/>
              </a:solidFill>
              <a:latin typeface="Albert Sans"/>
              <a:ea typeface="Albert Sans"/>
              <a:cs typeface="Albert Sans"/>
              <a:sym typeface="Albert Sans"/>
            </a:endParaRPr>
          </a:p>
          <a:p>
            <a:pPr indent="-304800" lvl="1" marL="914400" rtl="0" algn="l">
              <a:spcBef>
                <a:spcPts val="100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common fonts, button sizes, border radius, etc.</a:t>
            </a:r>
            <a:endParaRPr sz="1200">
              <a:solidFill>
                <a:schemeClr val="dk1"/>
              </a:solidFill>
              <a:latin typeface="Albert Sans"/>
              <a:ea typeface="Albert Sans"/>
              <a:cs typeface="Albert Sans"/>
              <a:sym typeface="Albert Sans"/>
            </a:endParaRPr>
          </a:p>
          <a:p>
            <a:pPr indent="-311150" lvl="0" marL="457200" rtl="0" algn="l">
              <a:spcBef>
                <a:spcPts val="10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create “home” feed with curated collections of photo/song pairings</a:t>
            </a:r>
            <a:endParaRPr sz="1300">
              <a:solidFill>
                <a:schemeClr val="dk1"/>
              </a:solidFill>
              <a:latin typeface="Albert Sans"/>
              <a:ea typeface="Albert Sans"/>
              <a:cs typeface="Albert Sans"/>
              <a:sym typeface="Albert Sans"/>
            </a:endParaRPr>
          </a:p>
          <a:p>
            <a:pPr indent="-311150" lvl="0" marL="457200" rtl="0" algn="l">
              <a:spcBef>
                <a:spcPts val="10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implement “messages” section </a:t>
            </a:r>
            <a:endParaRPr sz="1300">
              <a:solidFill>
                <a:schemeClr val="dk1"/>
              </a:solidFill>
              <a:latin typeface="Albert Sans"/>
              <a:ea typeface="Albert Sans"/>
              <a:cs typeface="Albert Sans"/>
              <a:sym typeface="Albert Sans"/>
            </a:endParaRPr>
          </a:p>
          <a:p>
            <a:pPr indent="-304800" lvl="1" marL="914400" rtl="0" algn="l">
              <a:spcBef>
                <a:spcPts val="100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sending direct messages &amp; photo/song pairings to friends</a:t>
            </a:r>
            <a:endParaRPr sz="1200">
              <a:solidFill>
                <a:schemeClr val="dk1"/>
              </a:solidFill>
              <a:latin typeface="Albert Sans"/>
              <a:ea typeface="Albert Sans"/>
              <a:cs typeface="Albert Sans"/>
              <a:sym typeface="Albert Sans"/>
            </a:endParaRPr>
          </a:p>
          <a:p>
            <a:pPr indent="-311150" lvl="0" marL="457200" rtl="0" algn="l">
              <a:spcBef>
                <a:spcPts val="10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enable p</a:t>
            </a:r>
            <a:r>
              <a:rPr lang="en" sz="1300">
                <a:solidFill>
                  <a:schemeClr val="dk1"/>
                </a:solidFill>
                <a:latin typeface="Albert Sans"/>
                <a:ea typeface="Albert Sans"/>
                <a:cs typeface="Albert Sans"/>
                <a:sym typeface="Albert Sans"/>
              </a:rPr>
              <a:t>rivate/public functionality in posting</a:t>
            </a:r>
            <a:endParaRPr sz="1300">
              <a:solidFill>
                <a:schemeClr val="dk1"/>
              </a:solidFill>
              <a:latin typeface="Albert Sans"/>
              <a:ea typeface="Albert Sans"/>
              <a:cs typeface="Albert Sans"/>
              <a:sym typeface="Albert Sans"/>
            </a:endParaRPr>
          </a:p>
          <a:p>
            <a:pPr indent="-311150" lvl="0" marL="457200" rtl="0" algn="l">
              <a:spcBef>
                <a:spcPts val="10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implement a feed with friends’ photo/song pairings</a:t>
            </a:r>
            <a:endParaRPr sz="1300">
              <a:solidFill>
                <a:schemeClr val="dk1"/>
              </a:solidFill>
              <a:latin typeface="Albert Sans"/>
              <a:ea typeface="Albert Sans"/>
              <a:cs typeface="Albert Sans"/>
              <a:sym typeface="Albert Sans"/>
            </a:endParaRPr>
          </a:p>
          <a:p>
            <a:pPr indent="-311150" lvl="0" marL="457200" rtl="0" algn="l">
              <a:spcBef>
                <a:spcPts val="10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make collections that categorize posts based on music genre </a:t>
            </a:r>
            <a:endParaRPr sz="1300">
              <a:solidFill>
                <a:schemeClr val="dk1"/>
              </a:solidFill>
              <a:latin typeface="Albert Sans"/>
              <a:ea typeface="Albert Sans"/>
              <a:cs typeface="Albert Sans"/>
              <a:sym typeface="Albert Sans"/>
            </a:endParaRPr>
          </a:p>
          <a:p>
            <a:pPr indent="-311150" lvl="0" marL="457200" rtl="0" algn="l">
              <a:spcBef>
                <a:spcPts val="10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Build out profile screen - fetch user’s posts from database </a:t>
            </a:r>
            <a:endParaRPr sz="1300">
              <a:solidFill>
                <a:schemeClr val="dk1"/>
              </a:solidFill>
              <a:latin typeface="Albert Sans"/>
              <a:ea typeface="Albert Sans"/>
              <a:cs typeface="Albert Sans"/>
              <a:sym typeface="Albert Sans"/>
            </a:endParaRPr>
          </a:p>
          <a:p>
            <a:pPr indent="-311150" lvl="0" marL="457200" rtl="0" algn="l">
              <a:spcBef>
                <a:spcPts val="1000"/>
              </a:spcBef>
              <a:spcAft>
                <a:spcPts val="1000"/>
              </a:spcAft>
              <a:buClr>
                <a:schemeClr val="dk1"/>
              </a:buClr>
              <a:buSzPts val="1300"/>
              <a:buFont typeface="Albert Sans"/>
              <a:buChar char="●"/>
            </a:pPr>
            <a:r>
              <a:rPr i="1" lang="en" sz="1300">
                <a:solidFill>
                  <a:schemeClr val="dk1"/>
                </a:solidFill>
                <a:latin typeface="Albert Sans"/>
                <a:ea typeface="Albert Sans"/>
                <a:cs typeface="Albert Sans"/>
                <a:sym typeface="Albert Sans"/>
              </a:rPr>
              <a:t>add animations and transitions*</a:t>
            </a:r>
            <a:endParaRPr i="1" sz="1300">
              <a:solidFill>
                <a:schemeClr val="dk1"/>
              </a:solidFill>
              <a:latin typeface="Albert Sans"/>
              <a:ea typeface="Albert Sans"/>
              <a:cs typeface="Albert Sans"/>
              <a:sym typeface="Albert Sans"/>
            </a:endParaRPr>
          </a:p>
        </p:txBody>
      </p:sp>
      <p:sp>
        <p:nvSpPr>
          <p:cNvPr id="511" name="Google Shape;511;p69"/>
          <p:cNvSpPr txBox="1"/>
          <p:nvPr/>
        </p:nvSpPr>
        <p:spPr>
          <a:xfrm>
            <a:off x="1073750" y="4323600"/>
            <a:ext cx="7187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Albert Sans"/>
                <a:ea typeface="Albert Sans"/>
                <a:cs typeface="Albert Sans"/>
                <a:sym typeface="Albert Sans"/>
              </a:rPr>
              <a:t>aiming to finish </a:t>
            </a:r>
            <a:r>
              <a:rPr b="1" lang="en" sz="1600">
                <a:solidFill>
                  <a:schemeClr val="dk1"/>
                </a:solidFill>
                <a:latin typeface="Albert Sans"/>
                <a:ea typeface="Albert Sans"/>
                <a:cs typeface="Albert Sans"/>
                <a:sym typeface="Albert Sans"/>
              </a:rPr>
              <a:t>implementation</a:t>
            </a:r>
            <a:r>
              <a:rPr b="1" lang="en" sz="1600">
                <a:solidFill>
                  <a:schemeClr val="dk1"/>
                </a:solidFill>
                <a:latin typeface="Albert Sans"/>
                <a:ea typeface="Albert Sans"/>
                <a:cs typeface="Albert Sans"/>
                <a:sym typeface="Albert Sans"/>
              </a:rPr>
              <a:t> by the end of the weekend!</a:t>
            </a:r>
            <a:endParaRPr b="1" sz="1600">
              <a:solidFill>
                <a:schemeClr val="dk1"/>
              </a:solidFill>
              <a:latin typeface="Albert Sans"/>
              <a:ea typeface="Albert Sans"/>
              <a:cs typeface="Albert Sans"/>
              <a:sym typeface="Albert Sans"/>
            </a:endParaRPr>
          </a:p>
        </p:txBody>
      </p:sp>
      <p:sp>
        <p:nvSpPr>
          <p:cNvPr id="512" name="Google Shape;512;p69"/>
          <p:cNvSpPr txBox="1"/>
          <p:nvPr/>
        </p:nvSpPr>
        <p:spPr>
          <a:xfrm>
            <a:off x="715100" y="4678500"/>
            <a:ext cx="38643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solidFill>
                  <a:schemeClr val="dk1"/>
                </a:solidFill>
                <a:latin typeface="Albert Sans"/>
                <a:ea typeface="Albert Sans"/>
                <a:cs typeface="Albert Sans"/>
                <a:sym typeface="Albert Sans"/>
              </a:rPr>
              <a:t>*unsure about implementing thing one</a:t>
            </a:r>
            <a:endParaRPr i="1" sz="1000">
              <a:solidFill>
                <a:schemeClr val="dk1"/>
              </a:solidFill>
              <a:latin typeface="Albert Sans"/>
              <a:ea typeface="Albert Sans"/>
              <a:cs typeface="Albert Sans"/>
              <a:sym typeface="Albert Sans"/>
            </a:endParaRPr>
          </a:p>
        </p:txBody>
      </p:sp>
      <p:pic>
        <p:nvPicPr>
          <p:cNvPr id="513" name="Google Shape;513;p69"/>
          <p:cNvPicPr preferRelativeResize="0"/>
          <p:nvPr/>
        </p:nvPicPr>
        <p:blipFill rotWithShape="1">
          <a:blip r:embed="rId3">
            <a:alphaModFix/>
          </a:blip>
          <a:srcRect b="21185" l="0" r="0" t="0"/>
          <a:stretch/>
        </p:blipFill>
        <p:spPr>
          <a:xfrm>
            <a:off x="7595075" y="228523"/>
            <a:ext cx="1246413" cy="9823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7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t>
            </a:r>
            <a:r>
              <a:rPr lang="en"/>
              <a:t>izard of oz techniques</a:t>
            </a:r>
            <a:endParaRPr/>
          </a:p>
        </p:txBody>
      </p:sp>
      <p:sp>
        <p:nvSpPr>
          <p:cNvPr id="519" name="Google Shape;519;p70"/>
          <p:cNvSpPr txBox="1"/>
          <p:nvPr/>
        </p:nvSpPr>
        <p:spPr>
          <a:xfrm>
            <a:off x="1611900" y="1147125"/>
            <a:ext cx="5970900" cy="100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accent1"/>
                </a:solidFill>
                <a:latin typeface="Albert Sans"/>
                <a:ea typeface="Albert Sans"/>
                <a:cs typeface="Albert Sans"/>
                <a:sym typeface="Albert Sans"/>
              </a:rPr>
              <a:t>2-factor SMS verification </a:t>
            </a:r>
            <a:endParaRPr b="1" sz="15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2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Because the focus of this class is on user experience and design, we wanted to prioritize developing the front end portion of the app over 2FA. If we were to launch this app to the real-world, we would prioritize 2FA for security reasons</a:t>
            </a:r>
            <a:endParaRPr sz="1200">
              <a:solidFill>
                <a:schemeClr val="dk1"/>
              </a:solidFill>
              <a:latin typeface="Albert Sans"/>
              <a:ea typeface="Albert Sans"/>
              <a:cs typeface="Albert Sans"/>
              <a:sym typeface="Albert Sans"/>
            </a:endParaRPr>
          </a:p>
        </p:txBody>
      </p:sp>
      <p:sp>
        <p:nvSpPr>
          <p:cNvPr id="520" name="Google Shape;520;p70"/>
          <p:cNvSpPr txBox="1"/>
          <p:nvPr/>
        </p:nvSpPr>
        <p:spPr>
          <a:xfrm>
            <a:off x="1671375" y="2199175"/>
            <a:ext cx="5970900" cy="1372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500">
                <a:solidFill>
                  <a:schemeClr val="accent1"/>
                </a:solidFill>
                <a:latin typeface="Albert Sans"/>
                <a:ea typeface="Albert Sans"/>
                <a:cs typeface="Albert Sans"/>
                <a:sym typeface="Albert Sans"/>
              </a:rPr>
              <a:t>Logging in and out of the app</a:t>
            </a:r>
            <a:endParaRPr sz="1300">
              <a:solidFill>
                <a:schemeClr val="dk1"/>
              </a:solidFill>
              <a:latin typeface="Albert Sans"/>
              <a:ea typeface="Albert Sans"/>
              <a:cs typeface="Albert Sans"/>
              <a:sym typeface="Albert Sans"/>
            </a:endParaRPr>
          </a:p>
          <a:p>
            <a:pPr indent="0" lvl="0" marL="0" rtl="0" algn="r">
              <a:spcBef>
                <a:spcPts val="0"/>
              </a:spcBef>
              <a:spcAft>
                <a:spcPts val="0"/>
              </a:spcAft>
              <a:buNone/>
            </a:pPr>
            <a:r>
              <a:t/>
            </a:r>
            <a:endParaRPr sz="200">
              <a:solidFill>
                <a:schemeClr val="dk1"/>
              </a:solidFill>
              <a:latin typeface="Albert Sans"/>
              <a:ea typeface="Albert Sans"/>
              <a:cs typeface="Albert Sans"/>
              <a:sym typeface="Albert Sans"/>
            </a:endParaRPr>
          </a:p>
          <a:p>
            <a:pPr indent="0" lvl="0" marL="0" rtl="0" algn="r">
              <a:spcBef>
                <a:spcPts val="0"/>
              </a:spcBef>
              <a:spcAft>
                <a:spcPts val="0"/>
              </a:spcAft>
              <a:buNone/>
            </a:pPr>
            <a:r>
              <a:rPr lang="en" sz="1200">
                <a:solidFill>
                  <a:schemeClr val="dk1"/>
                </a:solidFill>
                <a:latin typeface="Albert Sans"/>
                <a:ea typeface="Albert Sans"/>
                <a:cs typeface="Albert Sans"/>
                <a:sym typeface="Albert Sans"/>
              </a:rPr>
              <a:t>We currently are simulating a user logging into the app via a state variable. We plan to implement logging in over the weekend since active account state is not vital to implementing our simple task flow.  </a:t>
            </a:r>
            <a:endParaRPr sz="1200">
              <a:solidFill>
                <a:schemeClr val="dk1"/>
              </a:solidFill>
              <a:latin typeface="Albert Sans"/>
              <a:ea typeface="Albert Sans"/>
              <a:cs typeface="Albert Sans"/>
              <a:sym typeface="Albert Sans"/>
            </a:endParaRPr>
          </a:p>
          <a:p>
            <a:pPr indent="0" lvl="0" marL="0" rtl="0" algn="r">
              <a:spcBef>
                <a:spcPts val="0"/>
              </a:spcBef>
              <a:spcAft>
                <a:spcPts val="0"/>
              </a:spcAft>
              <a:buNone/>
            </a:pPr>
            <a:r>
              <a:t/>
            </a:r>
            <a:endParaRPr sz="1300">
              <a:solidFill>
                <a:schemeClr val="dk1"/>
              </a:solidFill>
              <a:latin typeface="Albert Sans"/>
              <a:ea typeface="Albert Sans"/>
              <a:cs typeface="Albert Sans"/>
              <a:sym typeface="Albert Sans"/>
            </a:endParaRPr>
          </a:p>
        </p:txBody>
      </p:sp>
      <p:sp>
        <p:nvSpPr>
          <p:cNvPr id="521" name="Google Shape;521;p70"/>
          <p:cNvSpPr txBox="1"/>
          <p:nvPr/>
        </p:nvSpPr>
        <p:spPr>
          <a:xfrm>
            <a:off x="715200" y="1004175"/>
            <a:ext cx="8205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01</a:t>
            </a:r>
            <a:endParaRPr b="1" sz="4800">
              <a:solidFill>
                <a:schemeClr val="lt2"/>
              </a:solidFill>
              <a:latin typeface="Albert Sans"/>
              <a:ea typeface="Albert Sans"/>
              <a:cs typeface="Albert Sans"/>
              <a:sym typeface="Albert Sans"/>
            </a:endParaRPr>
          </a:p>
        </p:txBody>
      </p:sp>
      <p:sp>
        <p:nvSpPr>
          <p:cNvPr id="522" name="Google Shape;522;p70"/>
          <p:cNvSpPr txBox="1"/>
          <p:nvPr/>
        </p:nvSpPr>
        <p:spPr>
          <a:xfrm>
            <a:off x="7642175" y="1984325"/>
            <a:ext cx="98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02</a:t>
            </a:r>
            <a:endParaRPr b="1" sz="4800">
              <a:solidFill>
                <a:schemeClr val="lt2"/>
              </a:solidFill>
              <a:latin typeface="Albert Sans"/>
              <a:ea typeface="Albert Sans"/>
              <a:cs typeface="Albert Sans"/>
              <a:sym typeface="Albert Sans"/>
            </a:endParaRPr>
          </a:p>
        </p:txBody>
      </p:sp>
      <p:sp>
        <p:nvSpPr>
          <p:cNvPr id="523" name="Google Shape;523;p70"/>
          <p:cNvSpPr txBox="1"/>
          <p:nvPr/>
        </p:nvSpPr>
        <p:spPr>
          <a:xfrm>
            <a:off x="799875" y="4405725"/>
            <a:ext cx="7713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latin typeface="Albert Sans"/>
                <a:ea typeface="Albert Sans"/>
                <a:cs typeface="Albert Sans"/>
                <a:sym typeface="Albert Sans"/>
              </a:rPr>
              <a:t>We are </a:t>
            </a:r>
            <a:r>
              <a:rPr b="1" lang="en" sz="1600">
                <a:solidFill>
                  <a:schemeClr val="dk1"/>
                </a:solidFill>
                <a:latin typeface="Albert Sans"/>
                <a:ea typeface="Albert Sans"/>
                <a:cs typeface="Albert Sans"/>
                <a:sym typeface="Albert Sans"/>
              </a:rPr>
              <a:t>proud</a:t>
            </a:r>
            <a:r>
              <a:rPr b="1" lang="en" sz="1600">
                <a:solidFill>
                  <a:schemeClr val="dk1"/>
                </a:solidFill>
                <a:latin typeface="Albert Sans"/>
                <a:ea typeface="Albert Sans"/>
                <a:cs typeface="Albert Sans"/>
                <a:sym typeface="Albert Sans"/>
              </a:rPr>
              <a:t> to say that the </a:t>
            </a:r>
            <a:r>
              <a:rPr b="1" lang="en" sz="1600">
                <a:solidFill>
                  <a:schemeClr val="dk1"/>
                </a:solidFill>
                <a:latin typeface="Albert Sans"/>
                <a:ea typeface="Albert Sans"/>
                <a:cs typeface="Albert Sans"/>
                <a:sym typeface="Albert Sans"/>
              </a:rPr>
              <a:t>majority</a:t>
            </a:r>
            <a:r>
              <a:rPr b="1" lang="en" sz="1600">
                <a:solidFill>
                  <a:schemeClr val="dk1"/>
                </a:solidFill>
                <a:latin typeface="Albert Sans"/>
                <a:ea typeface="Albert Sans"/>
                <a:cs typeface="Albert Sans"/>
                <a:sym typeface="Albert Sans"/>
              </a:rPr>
              <a:t> of the app’s </a:t>
            </a:r>
            <a:r>
              <a:rPr b="1" lang="en" sz="1600">
                <a:solidFill>
                  <a:schemeClr val="dk1"/>
                </a:solidFill>
                <a:latin typeface="Albert Sans"/>
                <a:ea typeface="Albert Sans"/>
                <a:cs typeface="Albert Sans"/>
                <a:sym typeface="Albert Sans"/>
              </a:rPr>
              <a:t>backend</a:t>
            </a:r>
            <a:r>
              <a:rPr b="1" lang="en" sz="1600">
                <a:solidFill>
                  <a:schemeClr val="dk1"/>
                </a:solidFill>
                <a:latin typeface="Albert Sans"/>
                <a:ea typeface="Albert Sans"/>
                <a:cs typeface="Albert Sans"/>
                <a:sym typeface="Albert Sans"/>
              </a:rPr>
              <a:t> is fully </a:t>
            </a:r>
            <a:r>
              <a:rPr b="1" lang="en" sz="1600">
                <a:solidFill>
                  <a:schemeClr val="dk1"/>
                </a:solidFill>
                <a:latin typeface="Albert Sans"/>
                <a:ea typeface="Albert Sans"/>
                <a:cs typeface="Albert Sans"/>
                <a:sym typeface="Albert Sans"/>
              </a:rPr>
              <a:t>functional</a:t>
            </a:r>
            <a:r>
              <a:rPr b="1" lang="en" sz="1600">
                <a:solidFill>
                  <a:schemeClr val="dk1"/>
                </a:solidFill>
                <a:latin typeface="Albert Sans"/>
                <a:ea typeface="Albert Sans"/>
                <a:cs typeface="Albert Sans"/>
                <a:sym typeface="Albert Sans"/>
              </a:rPr>
              <a:t>!</a:t>
            </a:r>
            <a:endParaRPr b="1" sz="1600">
              <a:solidFill>
                <a:schemeClr val="dk1"/>
              </a:solidFill>
              <a:latin typeface="Albert Sans"/>
              <a:ea typeface="Albert Sans"/>
              <a:cs typeface="Albert Sans"/>
              <a:sym typeface="Albert Sans"/>
            </a:endParaRPr>
          </a:p>
        </p:txBody>
      </p:sp>
      <p:pic>
        <p:nvPicPr>
          <p:cNvPr id="524" name="Google Shape;524;p70"/>
          <p:cNvPicPr preferRelativeResize="0"/>
          <p:nvPr/>
        </p:nvPicPr>
        <p:blipFill rotWithShape="1">
          <a:blip r:embed="rId3">
            <a:alphaModFix/>
          </a:blip>
          <a:srcRect b="16777" l="0" r="0" t="0"/>
          <a:stretch/>
        </p:blipFill>
        <p:spPr>
          <a:xfrm>
            <a:off x="7175100" y="152800"/>
            <a:ext cx="1766251" cy="1469976"/>
          </a:xfrm>
          <a:prstGeom prst="rect">
            <a:avLst/>
          </a:prstGeom>
          <a:noFill/>
          <a:ln>
            <a:noFill/>
          </a:ln>
        </p:spPr>
      </p:pic>
      <p:sp>
        <p:nvSpPr>
          <p:cNvPr id="525" name="Google Shape;525;p70"/>
          <p:cNvSpPr txBox="1"/>
          <p:nvPr/>
        </p:nvSpPr>
        <p:spPr>
          <a:xfrm>
            <a:off x="1611900" y="3204525"/>
            <a:ext cx="5970900" cy="118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accent1"/>
                </a:solidFill>
                <a:latin typeface="Albert Sans"/>
                <a:ea typeface="Albert Sans"/>
                <a:cs typeface="Albert Sans"/>
                <a:sym typeface="Albert Sans"/>
              </a:rPr>
              <a:t>Sharing photo-song pairings </a:t>
            </a:r>
            <a:endParaRPr b="1" sz="15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2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We are currently implementing our complex task through backend WOO techniques. We will be saving pairings and populating chats between users based on “sender” and “recipient” UIDs rather than building out a full messaging platform using libraries such as Twilio</a:t>
            </a:r>
            <a:endParaRPr sz="1200">
              <a:solidFill>
                <a:schemeClr val="dk1"/>
              </a:solidFill>
              <a:latin typeface="Albert Sans"/>
              <a:ea typeface="Albert Sans"/>
              <a:cs typeface="Albert Sans"/>
              <a:sym typeface="Albert Sans"/>
            </a:endParaRPr>
          </a:p>
        </p:txBody>
      </p:sp>
      <p:sp>
        <p:nvSpPr>
          <p:cNvPr id="526" name="Google Shape;526;p70"/>
          <p:cNvSpPr txBox="1"/>
          <p:nvPr/>
        </p:nvSpPr>
        <p:spPr>
          <a:xfrm>
            <a:off x="715200" y="2985375"/>
            <a:ext cx="1112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03</a:t>
            </a:r>
            <a:endParaRPr b="1" sz="4800">
              <a:solidFill>
                <a:schemeClr val="lt2"/>
              </a:solidFill>
              <a:latin typeface="Albert Sans"/>
              <a:ea typeface="Albert Sans"/>
              <a:cs typeface="Albert Sans"/>
              <a:sym typeface="Albert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1"/>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hard-coded aspects</a:t>
            </a:r>
            <a:endParaRPr/>
          </a:p>
        </p:txBody>
      </p:sp>
      <p:sp>
        <p:nvSpPr>
          <p:cNvPr id="532" name="Google Shape;532;p71"/>
          <p:cNvSpPr txBox="1"/>
          <p:nvPr/>
        </p:nvSpPr>
        <p:spPr>
          <a:xfrm>
            <a:off x="1535700" y="1223325"/>
            <a:ext cx="6030300" cy="125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accent1"/>
                </a:solidFill>
                <a:latin typeface="Albert Sans"/>
                <a:ea typeface="Albert Sans"/>
                <a:cs typeface="Albert Sans"/>
                <a:sym typeface="Albert Sans"/>
              </a:rPr>
              <a:t>User Profile Page</a:t>
            </a:r>
            <a:endParaRPr b="1" sz="15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2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300">
                <a:solidFill>
                  <a:schemeClr val="dk1"/>
                </a:solidFill>
                <a:latin typeface="Albert Sans"/>
                <a:ea typeface="Albert Sans"/>
                <a:cs typeface="Albert Sans"/>
                <a:sym typeface="Albert Sans"/>
              </a:rPr>
              <a:t>While the profile picture and username are displayed dynamically, the app currently doesn’t fetch the post data for the user. The profile page does not have to do with our simple task, so we left this implementation for after the checkpoint</a:t>
            </a:r>
            <a:endParaRPr sz="1300">
              <a:solidFill>
                <a:schemeClr val="dk1"/>
              </a:solidFill>
              <a:latin typeface="Albert Sans"/>
              <a:ea typeface="Albert Sans"/>
              <a:cs typeface="Albert Sans"/>
              <a:sym typeface="Albert Sans"/>
            </a:endParaRPr>
          </a:p>
        </p:txBody>
      </p:sp>
      <p:sp>
        <p:nvSpPr>
          <p:cNvPr id="533" name="Google Shape;533;p71"/>
          <p:cNvSpPr txBox="1"/>
          <p:nvPr/>
        </p:nvSpPr>
        <p:spPr>
          <a:xfrm>
            <a:off x="1535700" y="2580175"/>
            <a:ext cx="6106500" cy="1372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500">
                <a:solidFill>
                  <a:schemeClr val="accent1"/>
                </a:solidFill>
                <a:latin typeface="Albert Sans"/>
                <a:ea typeface="Albert Sans"/>
                <a:cs typeface="Albert Sans"/>
                <a:sym typeface="Albert Sans"/>
              </a:rPr>
              <a:t>Searching for songs using the user’s Spotify account</a:t>
            </a:r>
            <a:r>
              <a:rPr lang="en" sz="1300">
                <a:solidFill>
                  <a:schemeClr val="dk1"/>
                </a:solidFill>
                <a:latin typeface="Albert Sans"/>
                <a:ea typeface="Albert Sans"/>
                <a:cs typeface="Albert Sans"/>
                <a:sym typeface="Albert Sans"/>
              </a:rPr>
              <a:t> </a:t>
            </a:r>
            <a:endParaRPr sz="1300">
              <a:solidFill>
                <a:schemeClr val="dk1"/>
              </a:solidFill>
              <a:latin typeface="Albert Sans"/>
              <a:ea typeface="Albert Sans"/>
              <a:cs typeface="Albert Sans"/>
              <a:sym typeface="Albert Sans"/>
            </a:endParaRPr>
          </a:p>
          <a:p>
            <a:pPr indent="0" lvl="0" marL="0" rtl="0" algn="r">
              <a:spcBef>
                <a:spcPts val="0"/>
              </a:spcBef>
              <a:spcAft>
                <a:spcPts val="0"/>
              </a:spcAft>
              <a:buNone/>
            </a:pPr>
            <a:r>
              <a:t/>
            </a:r>
            <a:endParaRPr sz="200">
              <a:solidFill>
                <a:schemeClr val="dk1"/>
              </a:solidFill>
              <a:latin typeface="Albert Sans"/>
              <a:ea typeface="Albert Sans"/>
              <a:cs typeface="Albert Sans"/>
              <a:sym typeface="Albert Sans"/>
            </a:endParaRPr>
          </a:p>
          <a:p>
            <a:pPr indent="0" lvl="0" marL="0" rtl="0" algn="r">
              <a:spcBef>
                <a:spcPts val="0"/>
              </a:spcBef>
              <a:spcAft>
                <a:spcPts val="0"/>
              </a:spcAft>
              <a:buNone/>
            </a:pPr>
            <a:r>
              <a:rPr lang="en" sz="1300">
                <a:solidFill>
                  <a:schemeClr val="dk1"/>
                </a:solidFill>
                <a:latin typeface="Albert Sans"/>
                <a:ea typeface="Albert Sans"/>
                <a:cs typeface="Albert Sans"/>
                <a:sym typeface="Albert Sans"/>
              </a:rPr>
              <a:t>We could integrate </a:t>
            </a:r>
            <a:r>
              <a:rPr lang="en" sz="1300">
                <a:solidFill>
                  <a:schemeClr val="dk1"/>
                </a:solidFill>
                <a:latin typeface="Albert Sans"/>
                <a:ea typeface="Albert Sans"/>
                <a:cs typeface="Albert Sans"/>
                <a:sym typeface="Albert Sans"/>
              </a:rPr>
              <a:t>Apple Music </a:t>
            </a:r>
            <a:r>
              <a:rPr lang="en" sz="1300">
                <a:solidFill>
                  <a:schemeClr val="dk1"/>
                </a:solidFill>
                <a:latin typeface="Albert Sans"/>
                <a:ea typeface="Albert Sans"/>
                <a:cs typeface="Albert Sans"/>
                <a:sym typeface="Albert Sans"/>
              </a:rPr>
              <a:t>API</a:t>
            </a:r>
            <a:r>
              <a:rPr lang="en" sz="1300">
                <a:solidFill>
                  <a:schemeClr val="dk1"/>
                </a:solidFill>
                <a:latin typeface="Albert Sans"/>
                <a:ea typeface="Albert Sans"/>
                <a:cs typeface="Albert Sans"/>
                <a:sym typeface="Albert Sans"/>
              </a:rPr>
              <a:t>, but because Spotify and Apple APIs store songs differently, we would need to create a method of storage that is compatible for both APIs, which we think goes beyond the scope of this class </a:t>
            </a:r>
            <a:endParaRPr sz="1300">
              <a:solidFill>
                <a:schemeClr val="dk1"/>
              </a:solidFill>
              <a:latin typeface="Albert Sans"/>
              <a:ea typeface="Albert Sans"/>
              <a:cs typeface="Albert Sans"/>
              <a:sym typeface="Albert Sans"/>
            </a:endParaRPr>
          </a:p>
        </p:txBody>
      </p:sp>
      <p:sp>
        <p:nvSpPr>
          <p:cNvPr id="534" name="Google Shape;534;p71"/>
          <p:cNvSpPr txBox="1"/>
          <p:nvPr/>
        </p:nvSpPr>
        <p:spPr>
          <a:xfrm>
            <a:off x="715200" y="1004175"/>
            <a:ext cx="8205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01</a:t>
            </a:r>
            <a:endParaRPr b="1" sz="4800">
              <a:solidFill>
                <a:schemeClr val="lt2"/>
              </a:solidFill>
              <a:latin typeface="Albert Sans"/>
              <a:ea typeface="Albert Sans"/>
              <a:cs typeface="Albert Sans"/>
              <a:sym typeface="Albert Sans"/>
            </a:endParaRPr>
          </a:p>
        </p:txBody>
      </p:sp>
      <p:sp>
        <p:nvSpPr>
          <p:cNvPr id="535" name="Google Shape;535;p71"/>
          <p:cNvSpPr txBox="1"/>
          <p:nvPr/>
        </p:nvSpPr>
        <p:spPr>
          <a:xfrm>
            <a:off x="7642175" y="2289125"/>
            <a:ext cx="98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02</a:t>
            </a:r>
            <a:endParaRPr b="1" sz="4800">
              <a:solidFill>
                <a:schemeClr val="lt2"/>
              </a:solidFill>
              <a:latin typeface="Albert Sans"/>
              <a:ea typeface="Albert Sans"/>
              <a:cs typeface="Albert Sans"/>
              <a:sym typeface="Albert Sans"/>
            </a:endParaRPr>
          </a:p>
        </p:txBody>
      </p:sp>
      <p:sp>
        <p:nvSpPr>
          <p:cNvPr id="536" name="Google Shape;536;p71"/>
          <p:cNvSpPr txBox="1"/>
          <p:nvPr/>
        </p:nvSpPr>
        <p:spPr>
          <a:xfrm>
            <a:off x="715200" y="3442575"/>
            <a:ext cx="98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03</a:t>
            </a:r>
            <a:endParaRPr b="1" sz="4800">
              <a:solidFill>
                <a:schemeClr val="lt2"/>
              </a:solidFill>
              <a:latin typeface="Albert Sans"/>
              <a:ea typeface="Albert Sans"/>
              <a:cs typeface="Albert Sans"/>
              <a:sym typeface="Albert Sans"/>
            </a:endParaRPr>
          </a:p>
        </p:txBody>
      </p:sp>
      <p:sp>
        <p:nvSpPr>
          <p:cNvPr id="537" name="Google Shape;537;p71"/>
          <p:cNvSpPr txBox="1"/>
          <p:nvPr/>
        </p:nvSpPr>
        <p:spPr>
          <a:xfrm>
            <a:off x="1611900" y="3737925"/>
            <a:ext cx="6030300" cy="85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accent1"/>
                </a:solidFill>
                <a:latin typeface="Albert Sans"/>
                <a:ea typeface="Albert Sans"/>
                <a:cs typeface="Albert Sans"/>
                <a:sym typeface="Albert Sans"/>
              </a:rPr>
              <a:t>Fake users to simulate social network</a:t>
            </a:r>
            <a:endParaRPr b="1" sz="15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2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300">
                <a:solidFill>
                  <a:schemeClr val="dk1"/>
                </a:solidFill>
                <a:latin typeface="Albert Sans"/>
                <a:ea typeface="Albert Sans"/>
                <a:cs typeface="Albert Sans"/>
                <a:sym typeface="Albert Sans"/>
              </a:rPr>
              <a:t>We will be hard-coding fake users into our real database to set up a social network without having to onboard users beyond the developer accounts</a:t>
            </a:r>
            <a:endParaRPr sz="1300">
              <a:solidFill>
                <a:schemeClr val="dk1"/>
              </a:solidFill>
              <a:latin typeface="Albert Sans"/>
              <a:ea typeface="Albert Sans"/>
              <a:cs typeface="Albert Sans"/>
              <a:sym typeface="Albert Sans"/>
            </a:endParaRPr>
          </a:p>
        </p:txBody>
      </p:sp>
      <p:pic>
        <p:nvPicPr>
          <p:cNvPr id="538" name="Google Shape;538;p71"/>
          <p:cNvPicPr preferRelativeResize="0"/>
          <p:nvPr/>
        </p:nvPicPr>
        <p:blipFill rotWithShape="1">
          <a:blip r:embed="rId3">
            <a:alphaModFix/>
          </a:blip>
          <a:srcRect b="14471" l="0" r="0" t="0"/>
          <a:stretch/>
        </p:blipFill>
        <p:spPr>
          <a:xfrm>
            <a:off x="7357773" y="304800"/>
            <a:ext cx="1462377" cy="12507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7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hard-coded aspects cont. </a:t>
            </a:r>
            <a:endParaRPr/>
          </a:p>
        </p:txBody>
      </p:sp>
      <p:sp>
        <p:nvSpPr>
          <p:cNvPr id="544" name="Google Shape;544;p72"/>
          <p:cNvSpPr txBox="1"/>
          <p:nvPr/>
        </p:nvSpPr>
        <p:spPr>
          <a:xfrm>
            <a:off x="1695300" y="1909125"/>
            <a:ext cx="5870700" cy="125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accent1"/>
                </a:solidFill>
                <a:latin typeface="Albert Sans"/>
                <a:ea typeface="Albert Sans"/>
                <a:cs typeface="Albert Sans"/>
                <a:sym typeface="Albert Sans"/>
              </a:rPr>
              <a:t>Error Messages</a:t>
            </a:r>
            <a:endParaRPr b="1" sz="15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2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sz="1300">
                <a:solidFill>
                  <a:schemeClr val="dk1"/>
                </a:solidFill>
                <a:latin typeface="Albert Sans"/>
                <a:ea typeface="Albert Sans"/>
                <a:cs typeface="Albert Sans"/>
                <a:sym typeface="Albert Sans"/>
              </a:rPr>
              <a:t>We currently display a pre-written error message when there is an issue with firebase or spotify fetching.</a:t>
            </a:r>
            <a:endParaRPr sz="1300">
              <a:solidFill>
                <a:schemeClr val="dk1"/>
              </a:solidFill>
              <a:latin typeface="Albert Sans"/>
              <a:ea typeface="Albert Sans"/>
              <a:cs typeface="Albert Sans"/>
              <a:sym typeface="Albert Sans"/>
            </a:endParaRPr>
          </a:p>
          <a:p>
            <a:pPr indent="0" lvl="0" marL="0" rtl="0" algn="l">
              <a:spcBef>
                <a:spcPts val="0"/>
              </a:spcBef>
              <a:spcAft>
                <a:spcPts val="0"/>
              </a:spcAft>
              <a:buNone/>
            </a:pPr>
            <a:r>
              <a:rPr i="1" lang="en" sz="1300">
                <a:solidFill>
                  <a:schemeClr val="dk1"/>
                </a:solidFill>
                <a:latin typeface="Albert Sans"/>
                <a:ea typeface="Albert Sans"/>
                <a:cs typeface="Albert Sans"/>
                <a:sym typeface="Albert Sans"/>
              </a:rPr>
              <a:t>→ Next steps: Over the weekend, we will take the actual error message that Firebase / Spotify gives back, parse it, and return it to the user</a:t>
            </a:r>
            <a:endParaRPr i="1" sz="1300">
              <a:solidFill>
                <a:schemeClr val="dk1"/>
              </a:solidFill>
              <a:latin typeface="Albert Sans"/>
              <a:ea typeface="Albert Sans"/>
              <a:cs typeface="Albert Sans"/>
              <a:sym typeface="Albert Sans"/>
            </a:endParaRPr>
          </a:p>
        </p:txBody>
      </p:sp>
      <p:sp>
        <p:nvSpPr>
          <p:cNvPr id="545" name="Google Shape;545;p72"/>
          <p:cNvSpPr txBox="1"/>
          <p:nvPr/>
        </p:nvSpPr>
        <p:spPr>
          <a:xfrm>
            <a:off x="1535700" y="3265975"/>
            <a:ext cx="6106500" cy="1372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500">
                <a:solidFill>
                  <a:schemeClr val="accent1"/>
                </a:solidFill>
                <a:latin typeface="Albert Sans"/>
                <a:ea typeface="Albert Sans"/>
                <a:cs typeface="Albert Sans"/>
                <a:sym typeface="Albert Sans"/>
              </a:rPr>
              <a:t>Default Profile Picture</a:t>
            </a:r>
            <a:endParaRPr sz="1300">
              <a:solidFill>
                <a:schemeClr val="dk1"/>
              </a:solidFill>
              <a:latin typeface="Albert Sans"/>
              <a:ea typeface="Albert Sans"/>
              <a:cs typeface="Albert Sans"/>
              <a:sym typeface="Albert Sans"/>
            </a:endParaRPr>
          </a:p>
          <a:p>
            <a:pPr indent="0" lvl="0" marL="0" rtl="0" algn="r">
              <a:spcBef>
                <a:spcPts val="0"/>
              </a:spcBef>
              <a:spcAft>
                <a:spcPts val="0"/>
              </a:spcAft>
              <a:buNone/>
            </a:pPr>
            <a:r>
              <a:t/>
            </a:r>
            <a:endParaRPr sz="200">
              <a:solidFill>
                <a:schemeClr val="dk1"/>
              </a:solidFill>
              <a:latin typeface="Albert Sans"/>
              <a:ea typeface="Albert Sans"/>
              <a:cs typeface="Albert Sans"/>
              <a:sym typeface="Albert Sans"/>
            </a:endParaRPr>
          </a:p>
          <a:p>
            <a:pPr indent="0" lvl="0" marL="0" rtl="0" algn="r">
              <a:spcBef>
                <a:spcPts val="0"/>
              </a:spcBef>
              <a:spcAft>
                <a:spcPts val="0"/>
              </a:spcAft>
              <a:buNone/>
            </a:pPr>
            <a:r>
              <a:rPr lang="en" sz="1300">
                <a:solidFill>
                  <a:schemeClr val="dk1"/>
                </a:solidFill>
                <a:latin typeface="Albert Sans"/>
                <a:ea typeface="Albert Sans"/>
                <a:cs typeface="Albert Sans"/>
                <a:sym typeface="Albert Sans"/>
              </a:rPr>
              <a:t>Because we haven’t fully tested our profile picture uploading function, we initialize a user’s profile picture to a default user icon circle</a:t>
            </a:r>
            <a:endParaRPr sz="1300">
              <a:solidFill>
                <a:schemeClr val="dk1"/>
              </a:solidFill>
              <a:latin typeface="Albert Sans"/>
              <a:ea typeface="Albert Sans"/>
              <a:cs typeface="Albert Sans"/>
              <a:sym typeface="Albert Sans"/>
            </a:endParaRPr>
          </a:p>
          <a:p>
            <a:pPr indent="0" lvl="0" marL="0" rtl="0" algn="r">
              <a:spcBef>
                <a:spcPts val="0"/>
              </a:spcBef>
              <a:spcAft>
                <a:spcPts val="0"/>
              </a:spcAft>
              <a:buNone/>
            </a:pPr>
            <a:r>
              <a:rPr lang="en" sz="1300">
                <a:solidFill>
                  <a:schemeClr val="dk1"/>
                </a:solidFill>
                <a:latin typeface="Albert Sans"/>
                <a:ea typeface="Albert Sans"/>
                <a:cs typeface="Albert Sans"/>
                <a:sym typeface="Albert Sans"/>
              </a:rPr>
              <a:t>→ </a:t>
            </a:r>
            <a:r>
              <a:rPr i="1" lang="en" sz="1300">
                <a:solidFill>
                  <a:schemeClr val="dk1"/>
                </a:solidFill>
                <a:latin typeface="Albert Sans"/>
                <a:ea typeface="Albert Sans"/>
                <a:cs typeface="Albert Sans"/>
                <a:sym typeface="Albert Sans"/>
              </a:rPr>
              <a:t>Next steps: We plan on further testing the profile picture functionality to ensure users can select their own profile photo from their camera roll </a:t>
            </a:r>
            <a:endParaRPr i="1" sz="1300">
              <a:solidFill>
                <a:schemeClr val="dk1"/>
              </a:solidFill>
              <a:latin typeface="Albert Sans"/>
              <a:ea typeface="Albert Sans"/>
              <a:cs typeface="Albert Sans"/>
              <a:sym typeface="Albert Sans"/>
            </a:endParaRPr>
          </a:p>
        </p:txBody>
      </p:sp>
      <p:sp>
        <p:nvSpPr>
          <p:cNvPr id="546" name="Google Shape;546;p72"/>
          <p:cNvSpPr txBox="1"/>
          <p:nvPr/>
        </p:nvSpPr>
        <p:spPr>
          <a:xfrm>
            <a:off x="715200" y="1689975"/>
            <a:ext cx="12408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04</a:t>
            </a:r>
            <a:endParaRPr b="1" sz="4800">
              <a:solidFill>
                <a:schemeClr val="lt2"/>
              </a:solidFill>
              <a:latin typeface="Albert Sans"/>
              <a:ea typeface="Albert Sans"/>
              <a:cs typeface="Albert Sans"/>
              <a:sym typeface="Albert Sans"/>
            </a:endParaRPr>
          </a:p>
        </p:txBody>
      </p:sp>
      <p:sp>
        <p:nvSpPr>
          <p:cNvPr id="547" name="Google Shape;547;p72"/>
          <p:cNvSpPr txBox="1"/>
          <p:nvPr/>
        </p:nvSpPr>
        <p:spPr>
          <a:xfrm>
            <a:off x="7642175" y="2974925"/>
            <a:ext cx="98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05</a:t>
            </a:r>
            <a:endParaRPr b="1" sz="4800">
              <a:solidFill>
                <a:schemeClr val="lt2"/>
              </a:solidFill>
              <a:latin typeface="Albert Sans"/>
              <a:ea typeface="Albert Sans"/>
              <a:cs typeface="Albert Sans"/>
              <a:sym typeface="Albert Sans"/>
            </a:endParaRPr>
          </a:p>
        </p:txBody>
      </p:sp>
      <p:pic>
        <p:nvPicPr>
          <p:cNvPr id="548" name="Google Shape;548;p72"/>
          <p:cNvPicPr preferRelativeResize="0"/>
          <p:nvPr/>
        </p:nvPicPr>
        <p:blipFill rotWithShape="1">
          <a:blip r:embed="rId3">
            <a:alphaModFix/>
          </a:blip>
          <a:srcRect b="14471" l="0" r="0" t="0"/>
          <a:stretch/>
        </p:blipFill>
        <p:spPr>
          <a:xfrm>
            <a:off x="7357773" y="304800"/>
            <a:ext cx="1462377" cy="1250701"/>
          </a:xfrm>
          <a:prstGeom prst="rect">
            <a:avLst/>
          </a:prstGeom>
          <a:noFill/>
          <a:ln>
            <a:noFill/>
          </a:ln>
        </p:spPr>
      </p:pic>
      <p:sp>
        <p:nvSpPr>
          <p:cNvPr id="549" name="Google Shape;549;p72"/>
          <p:cNvSpPr txBox="1"/>
          <p:nvPr/>
        </p:nvSpPr>
        <p:spPr>
          <a:xfrm>
            <a:off x="715100" y="1032850"/>
            <a:ext cx="6769200" cy="8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lbert Sans"/>
                <a:ea typeface="Albert Sans"/>
                <a:cs typeface="Albert Sans"/>
                <a:sym typeface="Albert Sans"/>
              </a:rPr>
              <a:t>these are aspects that are currently hard-coded but will be fully implemented as we continue to </a:t>
            </a:r>
            <a:r>
              <a:rPr lang="en" sz="1600">
                <a:solidFill>
                  <a:schemeClr val="dk1"/>
                </a:solidFill>
                <a:latin typeface="Albert Sans"/>
                <a:ea typeface="Albert Sans"/>
                <a:cs typeface="Albert Sans"/>
                <a:sym typeface="Albert Sans"/>
              </a:rPr>
              <a:t>build</a:t>
            </a:r>
            <a:r>
              <a:rPr lang="en" sz="1600">
                <a:solidFill>
                  <a:schemeClr val="dk1"/>
                </a:solidFill>
                <a:latin typeface="Albert Sans"/>
                <a:ea typeface="Albert Sans"/>
                <a:cs typeface="Albert Sans"/>
                <a:sym typeface="Albert Sans"/>
              </a:rPr>
              <a:t> the app</a:t>
            </a:r>
            <a:endParaRPr sz="1600">
              <a:solidFill>
                <a:schemeClr val="dk1"/>
              </a:solidFill>
              <a:latin typeface="Albert Sans"/>
              <a:ea typeface="Albert Sans"/>
              <a:cs typeface="Albert Sans"/>
              <a:sym typeface="Albert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7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issues &amp; questions</a:t>
            </a:r>
            <a:endParaRPr/>
          </a:p>
        </p:txBody>
      </p:sp>
      <p:sp>
        <p:nvSpPr>
          <p:cNvPr id="555" name="Google Shape;555;p73"/>
          <p:cNvSpPr txBox="1"/>
          <p:nvPr/>
        </p:nvSpPr>
        <p:spPr>
          <a:xfrm>
            <a:off x="1535700" y="1528125"/>
            <a:ext cx="5451000" cy="132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User collections</a:t>
            </a:r>
            <a:endParaRPr b="1" sz="16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2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a:solidFill>
                  <a:schemeClr val="dk1"/>
                </a:solidFill>
                <a:latin typeface="Albert Sans"/>
                <a:ea typeface="Albert Sans"/>
                <a:cs typeface="Albert Sans"/>
                <a:sym typeface="Albert Sans"/>
              </a:rPr>
              <a:t>Our rough plan for making collections of posts based on genre is to utilize Spotify’s API to pull the genre tags of each song and do it that way, but we would need to modify the way we are storing the pairings in our database</a:t>
            </a:r>
            <a:endParaRPr>
              <a:solidFill>
                <a:schemeClr val="dk1"/>
              </a:solidFill>
              <a:latin typeface="Albert Sans"/>
              <a:ea typeface="Albert Sans"/>
              <a:cs typeface="Albert Sans"/>
              <a:sym typeface="Albert Sans"/>
            </a:endParaRPr>
          </a:p>
        </p:txBody>
      </p:sp>
      <p:sp>
        <p:nvSpPr>
          <p:cNvPr id="556" name="Google Shape;556;p73"/>
          <p:cNvSpPr txBox="1"/>
          <p:nvPr/>
        </p:nvSpPr>
        <p:spPr>
          <a:xfrm>
            <a:off x="2192225" y="3037375"/>
            <a:ext cx="6212100" cy="137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Searching for songs requires the user to have a Spotify account</a:t>
            </a:r>
            <a:r>
              <a:rPr lang="en" sz="1600">
                <a:solidFill>
                  <a:schemeClr val="dk1"/>
                </a:solidFill>
                <a:latin typeface="Albert Sans"/>
                <a:ea typeface="Albert Sans"/>
                <a:cs typeface="Albert Sans"/>
                <a:sym typeface="Albert Sans"/>
              </a:rPr>
              <a:t> </a:t>
            </a:r>
            <a:endParaRPr sz="16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a:solidFill>
                  <a:schemeClr val="dk1"/>
                </a:solidFill>
                <a:latin typeface="Albert Sans"/>
                <a:ea typeface="Albert Sans"/>
                <a:cs typeface="Albert Sans"/>
                <a:sym typeface="Albert Sans"/>
              </a:rPr>
              <a:t>We could integrate Apple Music API, but because Spotify and Apple APIs store songs differently, we would need to create a method of storage that is compatible for both APIs, which we think goes beyond the scope of this class </a:t>
            </a:r>
            <a:endParaRPr>
              <a:solidFill>
                <a:schemeClr val="dk1"/>
              </a:solidFill>
              <a:latin typeface="Albert Sans"/>
              <a:ea typeface="Albert Sans"/>
              <a:cs typeface="Albert Sans"/>
              <a:sym typeface="Albert Sans"/>
            </a:endParaRPr>
          </a:p>
        </p:txBody>
      </p:sp>
      <p:sp>
        <p:nvSpPr>
          <p:cNvPr id="557" name="Google Shape;557;p73"/>
          <p:cNvSpPr txBox="1"/>
          <p:nvPr/>
        </p:nvSpPr>
        <p:spPr>
          <a:xfrm>
            <a:off x="715200" y="1385175"/>
            <a:ext cx="8205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01</a:t>
            </a:r>
            <a:endParaRPr b="1" sz="4800">
              <a:solidFill>
                <a:schemeClr val="lt2"/>
              </a:solidFill>
              <a:latin typeface="Albert Sans"/>
              <a:ea typeface="Albert Sans"/>
              <a:cs typeface="Albert Sans"/>
              <a:sym typeface="Albert Sans"/>
            </a:endParaRPr>
          </a:p>
        </p:txBody>
      </p:sp>
      <p:sp>
        <p:nvSpPr>
          <p:cNvPr id="558" name="Google Shape;558;p73"/>
          <p:cNvSpPr txBox="1"/>
          <p:nvPr/>
        </p:nvSpPr>
        <p:spPr>
          <a:xfrm>
            <a:off x="1172400" y="2898725"/>
            <a:ext cx="98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02</a:t>
            </a:r>
            <a:endParaRPr b="1" sz="4800">
              <a:solidFill>
                <a:schemeClr val="lt2"/>
              </a:solidFill>
              <a:latin typeface="Albert Sans"/>
              <a:ea typeface="Albert Sans"/>
              <a:cs typeface="Albert Sans"/>
              <a:sym typeface="Albert Sans"/>
            </a:endParaRPr>
          </a:p>
        </p:txBody>
      </p:sp>
      <p:pic>
        <p:nvPicPr>
          <p:cNvPr id="559" name="Google Shape;559;p73"/>
          <p:cNvPicPr preferRelativeResize="0"/>
          <p:nvPr/>
        </p:nvPicPr>
        <p:blipFill rotWithShape="1">
          <a:blip r:embed="rId3">
            <a:alphaModFix/>
          </a:blip>
          <a:srcRect b="12456" l="6460" r="-6459" t="-9694"/>
          <a:stretch/>
        </p:blipFill>
        <p:spPr>
          <a:xfrm>
            <a:off x="7165750" y="276700"/>
            <a:ext cx="1648874" cy="16032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4"/>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ssues &amp; questions cont.</a:t>
            </a:r>
            <a:endParaRPr/>
          </a:p>
        </p:txBody>
      </p:sp>
      <p:sp>
        <p:nvSpPr>
          <p:cNvPr id="565" name="Google Shape;565;p74"/>
          <p:cNvSpPr txBox="1"/>
          <p:nvPr/>
        </p:nvSpPr>
        <p:spPr>
          <a:xfrm>
            <a:off x="2175150" y="3294050"/>
            <a:ext cx="63222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No current algorithm for curating collections of pairings for users</a:t>
            </a:r>
            <a:endParaRPr b="1" sz="16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3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a:solidFill>
                  <a:schemeClr val="dk1"/>
                </a:solidFill>
                <a:latin typeface="Albert Sans"/>
                <a:ea typeface="Albert Sans"/>
                <a:cs typeface="Albert Sans"/>
                <a:sym typeface="Albert Sans"/>
              </a:rPr>
              <a:t>We have </a:t>
            </a:r>
            <a:r>
              <a:rPr lang="en">
                <a:solidFill>
                  <a:schemeClr val="dk1"/>
                </a:solidFill>
                <a:latin typeface="Albert Sans"/>
                <a:ea typeface="Albert Sans"/>
                <a:cs typeface="Albert Sans"/>
                <a:sym typeface="Albert Sans"/>
              </a:rPr>
              <a:t>created</a:t>
            </a:r>
            <a:r>
              <a:rPr lang="en">
                <a:solidFill>
                  <a:schemeClr val="dk1"/>
                </a:solidFill>
                <a:latin typeface="Albert Sans"/>
                <a:ea typeface="Albert Sans"/>
                <a:cs typeface="Albert Sans"/>
                <a:sym typeface="Albert Sans"/>
              </a:rPr>
              <a:t> a fully detailed plan of making </a:t>
            </a:r>
            <a:r>
              <a:rPr lang="en">
                <a:solidFill>
                  <a:schemeClr val="dk1"/>
                </a:solidFill>
                <a:latin typeface="Albert Sans"/>
                <a:ea typeface="Albert Sans"/>
                <a:cs typeface="Albert Sans"/>
                <a:sym typeface="Albert Sans"/>
              </a:rPr>
              <a:t>collections</a:t>
            </a:r>
            <a:r>
              <a:rPr lang="en">
                <a:solidFill>
                  <a:schemeClr val="dk1"/>
                </a:solidFill>
                <a:latin typeface="Albert Sans"/>
                <a:ea typeface="Albert Sans"/>
                <a:cs typeface="Albert Sans"/>
                <a:sym typeface="Albert Sans"/>
              </a:rPr>
              <a:t> of posts based on their genre. Our rough plan is to utilize Spotify’s API to pull the genre tags of each song and do it that way, but we would need to modify the way we are storing the pairings in our database</a:t>
            </a:r>
            <a:endParaRPr>
              <a:solidFill>
                <a:schemeClr val="dk1"/>
              </a:solidFill>
              <a:latin typeface="Albert Sans"/>
              <a:ea typeface="Albert Sans"/>
              <a:cs typeface="Albert Sans"/>
              <a:sym typeface="Albert Sans"/>
            </a:endParaRPr>
          </a:p>
        </p:txBody>
      </p:sp>
      <p:sp>
        <p:nvSpPr>
          <p:cNvPr id="566" name="Google Shape;566;p74"/>
          <p:cNvSpPr txBox="1"/>
          <p:nvPr/>
        </p:nvSpPr>
        <p:spPr>
          <a:xfrm>
            <a:off x="1248600" y="3140650"/>
            <a:ext cx="9801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04</a:t>
            </a:r>
            <a:endParaRPr b="1" sz="4800">
              <a:solidFill>
                <a:schemeClr val="lt2"/>
              </a:solidFill>
              <a:latin typeface="Albert Sans"/>
              <a:ea typeface="Albert Sans"/>
              <a:cs typeface="Albert Sans"/>
              <a:sym typeface="Albert Sans"/>
            </a:endParaRPr>
          </a:p>
        </p:txBody>
      </p:sp>
      <p:sp>
        <p:nvSpPr>
          <p:cNvPr id="567" name="Google Shape;567;p74"/>
          <p:cNvSpPr txBox="1"/>
          <p:nvPr/>
        </p:nvSpPr>
        <p:spPr>
          <a:xfrm>
            <a:off x="1611900" y="1558975"/>
            <a:ext cx="5761200" cy="155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Unable to play music in the app</a:t>
            </a:r>
            <a:endParaRPr b="1" sz="16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b="1" sz="300">
              <a:solidFill>
                <a:schemeClr val="accent1"/>
              </a:solidFill>
              <a:latin typeface="Albert Sans"/>
              <a:ea typeface="Albert Sans"/>
              <a:cs typeface="Albert Sans"/>
              <a:sym typeface="Albert Sans"/>
            </a:endParaRPr>
          </a:p>
          <a:p>
            <a:pPr indent="0" lvl="0" marL="0" rtl="0" algn="l">
              <a:spcBef>
                <a:spcPts val="0"/>
              </a:spcBef>
              <a:spcAft>
                <a:spcPts val="0"/>
              </a:spcAft>
              <a:buNone/>
            </a:pPr>
            <a:r>
              <a:rPr lang="en">
                <a:solidFill>
                  <a:schemeClr val="dk1"/>
                </a:solidFill>
                <a:latin typeface="Albert Sans"/>
                <a:ea typeface="Albert Sans"/>
                <a:cs typeface="Albert Sans"/>
                <a:sym typeface="Albert Sans"/>
              </a:rPr>
              <a:t>Currently, our implementation does not support playing songs in the app. We know that every Spotify track has a 30 second preview url. Our plan is to read up on the Spotify API this weekend to find a way to play the 30 second preview in the app so users can better identify songs</a:t>
            </a:r>
            <a:endParaRPr>
              <a:solidFill>
                <a:schemeClr val="dk1"/>
              </a:solidFill>
              <a:latin typeface="Albert Sans"/>
              <a:ea typeface="Albert Sans"/>
              <a:cs typeface="Albert Sans"/>
              <a:sym typeface="Albert Sans"/>
            </a:endParaRPr>
          </a:p>
        </p:txBody>
      </p:sp>
      <p:sp>
        <p:nvSpPr>
          <p:cNvPr id="568" name="Google Shape;568;p74"/>
          <p:cNvSpPr txBox="1"/>
          <p:nvPr/>
        </p:nvSpPr>
        <p:spPr>
          <a:xfrm>
            <a:off x="715200" y="1416025"/>
            <a:ext cx="1101600" cy="39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chemeClr val="lt2"/>
                </a:solidFill>
                <a:latin typeface="Albert Sans"/>
                <a:ea typeface="Albert Sans"/>
                <a:cs typeface="Albert Sans"/>
                <a:sym typeface="Albert Sans"/>
              </a:rPr>
              <a:t>03</a:t>
            </a:r>
            <a:endParaRPr b="1" sz="4800">
              <a:solidFill>
                <a:schemeClr val="lt2"/>
              </a:solidFill>
              <a:latin typeface="Albert Sans"/>
              <a:ea typeface="Albert Sans"/>
              <a:cs typeface="Albert Sans"/>
              <a:sym typeface="Albert Sans"/>
            </a:endParaRPr>
          </a:p>
        </p:txBody>
      </p:sp>
      <p:pic>
        <p:nvPicPr>
          <p:cNvPr id="569" name="Google Shape;569;p74"/>
          <p:cNvPicPr preferRelativeResize="0"/>
          <p:nvPr/>
        </p:nvPicPr>
        <p:blipFill rotWithShape="1">
          <a:blip r:embed="rId3">
            <a:alphaModFix/>
          </a:blip>
          <a:srcRect b="12456" l="6460" r="-6459" t="-9694"/>
          <a:stretch/>
        </p:blipFill>
        <p:spPr>
          <a:xfrm>
            <a:off x="7165750" y="276700"/>
            <a:ext cx="1648874" cy="16032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75"/>
          <p:cNvSpPr txBox="1"/>
          <p:nvPr>
            <p:ph type="title"/>
          </p:nvPr>
        </p:nvSpPr>
        <p:spPr>
          <a:xfrm>
            <a:off x="715100" y="32518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demo</a:t>
            </a:r>
            <a:endParaRPr/>
          </a:p>
        </p:txBody>
      </p:sp>
      <p:sp>
        <p:nvSpPr>
          <p:cNvPr id="575" name="Google Shape;575;p75"/>
          <p:cNvSpPr txBox="1"/>
          <p:nvPr>
            <p:ph idx="2" type="title"/>
          </p:nvPr>
        </p:nvSpPr>
        <p:spPr>
          <a:xfrm>
            <a:off x="715100" y="19980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cxnSp>
        <p:nvCxnSpPr>
          <p:cNvPr id="576" name="Google Shape;576;p7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76"/>
          <p:cNvSpPr txBox="1"/>
          <p:nvPr>
            <p:ph type="title"/>
          </p:nvPr>
        </p:nvSpPr>
        <p:spPr>
          <a:xfrm>
            <a:off x="1324700" y="1982800"/>
            <a:ext cx="7713900" cy="231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demo time</a:t>
            </a:r>
            <a:endParaRPr/>
          </a:p>
        </p:txBody>
      </p:sp>
      <p:pic>
        <p:nvPicPr>
          <p:cNvPr id="582" name="Google Shape;582;p76"/>
          <p:cNvPicPr preferRelativeResize="0"/>
          <p:nvPr/>
        </p:nvPicPr>
        <p:blipFill>
          <a:blip r:embed="rId3">
            <a:alphaModFix/>
          </a:blip>
          <a:stretch>
            <a:fillRect/>
          </a:stretch>
        </p:blipFill>
        <p:spPr>
          <a:xfrm>
            <a:off x="1106150" y="1722500"/>
            <a:ext cx="1698500" cy="1698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77"/>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summary</a:t>
            </a:r>
            <a:endParaRPr/>
          </a:p>
        </p:txBody>
      </p:sp>
      <p:sp>
        <p:nvSpPr>
          <p:cNvPr id="588" name="Google Shape;588;p77"/>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cxnSp>
        <p:nvCxnSpPr>
          <p:cNvPr id="589" name="Google Shape;589;p77">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8"/>
          <p:cNvSpPr txBox="1"/>
          <p:nvPr/>
        </p:nvSpPr>
        <p:spPr>
          <a:xfrm>
            <a:off x="715100" y="1604850"/>
            <a:ext cx="7617600" cy="29193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accent1"/>
              </a:buClr>
              <a:buSzPts val="1800"/>
              <a:buFont typeface="Albert Sans SemiBold"/>
              <a:buAutoNum type="arabicPeriod"/>
            </a:pPr>
            <a:r>
              <a:rPr lang="en" sz="1800">
                <a:solidFill>
                  <a:schemeClr val="accent1"/>
                </a:solidFill>
                <a:latin typeface="Albert Sans SemiBold"/>
                <a:ea typeface="Albert Sans SemiBold"/>
                <a:cs typeface="Albert Sans SemiBold"/>
                <a:sym typeface="Albert Sans SemiBold"/>
              </a:rPr>
              <a:t>Major progress has been made in backend </a:t>
            </a:r>
            <a:r>
              <a:rPr lang="en" sz="1800">
                <a:solidFill>
                  <a:schemeClr val="accent1"/>
                </a:solidFill>
                <a:latin typeface="Albert Sans SemiBold"/>
                <a:ea typeface="Albert Sans SemiBold"/>
                <a:cs typeface="Albert Sans SemiBold"/>
                <a:sym typeface="Albert Sans SemiBold"/>
              </a:rPr>
              <a:t>functionality</a:t>
            </a:r>
            <a:r>
              <a:rPr lang="en" sz="1800">
                <a:solidFill>
                  <a:schemeClr val="accent1"/>
                </a:solidFill>
                <a:latin typeface="Albert Sans SemiBold"/>
                <a:ea typeface="Albert Sans SemiBold"/>
                <a:cs typeface="Albert Sans SemiBold"/>
                <a:sym typeface="Albert Sans SemiBold"/>
              </a:rPr>
              <a:t> </a:t>
            </a:r>
            <a:endParaRPr sz="1800">
              <a:solidFill>
                <a:schemeClr val="accent1"/>
              </a:solidFill>
              <a:latin typeface="Albert Sans SemiBold"/>
              <a:ea typeface="Albert Sans SemiBold"/>
              <a:cs typeface="Albert Sans SemiBold"/>
              <a:sym typeface="Albert Sans SemiBold"/>
            </a:endParaRPr>
          </a:p>
          <a:p>
            <a:pPr indent="-330200" lvl="1" marL="914400" rtl="0" algn="l">
              <a:spcBef>
                <a:spcPts val="1000"/>
              </a:spcBef>
              <a:spcAft>
                <a:spcPts val="0"/>
              </a:spcAft>
              <a:buClr>
                <a:schemeClr val="dk1"/>
              </a:buClr>
              <a:buSzPts val="1600"/>
              <a:buFont typeface="Albert Sans"/>
              <a:buAutoNum type="alphaLcPeriod"/>
            </a:pPr>
            <a:r>
              <a:rPr lang="en" sz="1600">
                <a:solidFill>
                  <a:schemeClr val="dk1"/>
                </a:solidFill>
                <a:latin typeface="Albert Sans"/>
                <a:ea typeface="Albert Sans"/>
                <a:cs typeface="Albert Sans"/>
                <a:sym typeface="Albert Sans"/>
              </a:rPr>
              <a:t>database, storage, and Spotify API integrated</a:t>
            </a:r>
            <a:endParaRPr sz="1600">
              <a:solidFill>
                <a:schemeClr val="dk1"/>
              </a:solidFill>
              <a:latin typeface="Albert Sans"/>
              <a:ea typeface="Albert Sans"/>
              <a:cs typeface="Albert Sans"/>
              <a:sym typeface="Albert Sans"/>
            </a:endParaRPr>
          </a:p>
          <a:p>
            <a:pPr indent="-330200" lvl="1" marL="914400" rtl="0" algn="l">
              <a:spcBef>
                <a:spcPts val="1000"/>
              </a:spcBef>
              <a:spcAft>
                <a:spcPts val="0"/>
              </a:spcAft>
              <a:buClr>
                <a:schemeClr val="dk1"/>
              </a:buClr>
              <a:buSzPts val="1600"/>
              <a:buFont typeface="Albert Sans"/>
              <a:buAutoNum type="alphaLcPeriod"/>
            </a:pPr>
            <a:r>
              <a:rPr lang="en" sz="1600">
                <a:solidFill>
                  <a:schemeClr val="dk1"/>
                </a:solidFill>
                <a:latin typeface="Albert Sans"/>
                <a:ea typeface="Albert Sans"/>
                <a:cs typeface="Albert Sans"/>
                <a:sym typeface="Albert Sans"/>
              </a:rPr>
              <a:t>account creation and posting is </a:t>
            </a:r>
            <a:r>
              <a:rPr lang="en" sz="1600">
                <a:solidFill>
                  <a:schemeClr val="dk1"/>
                </a:solidFill>
                <a:latin typeface="Albert Sans"/>
                <a:ea typeface="Albert Sans"/>
                <a:cs typeface="Albert Sans"/>
                <a:sym typeface="Albert Sans"/>
              </a:rPr>
              <a:t>functional</a:t>
            </a:r>
            <a:r>
              <a:rPr lang="en" sz="1600">
                <a:solidFill>
                  <a:schemeClr val="dk1"/>
                </a:solidFill>
                <a:latin typeface="Albert Sans"/>
                <a:ea typeface="Albert Sans"/>
                <a:cs typeface="Albert Sans"/>
                <a:sym typeface="Albert Sans"/>
              </a:rPr>
              <a:t> </a:t>
            </a:r>
            <a:endParaRPr sz="1600">
              <a:solidFill>
                <a:schemeClr val="dk1"/>
              </a:solidFill>
              <a:latin typeface="Albert Sans"/>
              <a:ea typeface="Albert Sans"/>
              <a:cs typeface="Albert Sans"/>
              <a:sym typeface="Albert Sans"/>
            </a:endParaRPr>
          </a:p>
          <a:p>
            <a:pPr indent="-342900" lvl="0" marL="457200" rtl="0" algn="l">
              <a:spcBef>
                <a:spcPts val="1000"/>
              </a:spcBef>
              <a:spcAft>
                <a:spcPts val="0"/>
              </a:spcAft>
              <a:buClr>
                <a:schemeClr val="accent1"/>
              </a:buClr>
              <a:buSzPts val="1800"/>
              <a:buFont typeface="Albert Sans SemiBold"/>
              <a:buAutoNum type="arabicPeriod"/>
            </a:pPr>
            <a:r>
              <a:rPr lang="en" sz="1800">
                <a:solidFill>
                  <a:schemeClr val="accent1"/>
                </a:solidFill>
                <a:latin typeface="Albert Sans SemiBold"/>
                <a:ea typeface="Albert Sans SemiBold"/>
                <a:cs typeface="Albert Sans SemiBold"/>
                <a:sym typeface="Albert Sans SemiBold"/>
              </a:rPr>
              <a:t>Need to implement moderate and complex tasks</a:t>
            </a:r>
            <a:endParaRPr sz="1800">
              <a:solidFill>
                <a:schemeClr val="accent1"/>
              </a:solidFill>
              <a:latin typeface="Albert Sans SemiBold"/>
              <a:ea typeface="Albert Sans SemiBold"/>
              <a:cs typeface="Albert Sans SemiBold"/>
              <a:sym typeface="Albert Sans SemiBold"/>
            </a:endParaRPr>
          </a:p>
          <a:p>
            <a:pPr indent="-342900" lvl="0" marL="457200" rtl="0" algn="l">
              <a:spcBef>
                <a:spcPts val="1000"/>
              </a:spcBef>
              <a:spcAft>
                <a:spcPts val="0"/>
              </a:spcAft>
              <a:buClr>
                <a:schemeClr val="accent1"/>
              </a:buClr>
              <a:buSzPts val="1800"/>
              <a:buFont typeface="Albert Sans SemiBold"/>
              <a:buAutoNum type="arabicPeriod"/>
            </a:pPr>
            <a:r>
              <a:rPr lang="en" sz="1800">
                <a:solidFill>
                  <a:schemeClr val="accent1"/>
                </a:solidFill>
                <a:latin typeface="Albert Sans SemiBold"/>
                <a:ea typeface="Albert Sans SemiBold"/>
                <a:cs typeface="Albert Sans SemiBold"/>
                <a:sym typeface="Albert Sans SemiBold"/>
              </a:rPr>
              <a:t>HE feedback will continue to be </a:t>
            </a:r>
            <a:r>
              <a:rPr lang="en" sz="1800">
                <a:solidFill>
                  <a:schemeClr val="accent1"/>
                </a:solidFill>
                <a:latin typeface="Albert Sans SemiBold"/>
                <a:ea typeface="Albert Sans SemiBold"/>
                <a:cs typeface="Albert Sans SemiBold"/>
                <a:sym typeface="Albert Sans SemiBold"/>
              </a:rPr>
              <a:t>incorporated</a:t>
            </a:r>
            <a:r>
              <a:rPr lang="en" sz="1800">
                <a:solidFill>
                  <a:schemeClr val="accent1"/>
                </a:solidFill>
                <a:latin typeface="Albert Sans SemiBold"/>
                <a:ea typeface="Albert Sans SemiBold"/>
                <a:cs typeface="Albert Sans SemiBold"/>
                <a:sym typeface="Albert Sans SemiBold"/>
              </a:rPr>
              <a:t> as we flesh out more the of the app</a:t>
            </a:r>
            <a:endParaRPr sz="1800">
              <a:solidFill>
                <a:schemeClr val="accent1"/>
              </a:solidFill>
              <a:latin typeface="Albert Sans SemiBold"/>
              <a:ea typeface="Albert Sans SemiBold"/>
              <a:cs typeface="Albert Sans SemiBold"/>
              <a:sym typeface="Albert Sans SemiBold"/>
            </a:endParaRPr>
          </a:p>
          <a:p>
            <a:pPr indent="-330200" lvl="1" marL="914400" rtl="0" algn="l">
              <a:spcBef>
                <a:spcPts val="1000"/>
              </a:spcBef>
              <a:spcAft>
                <a:spcPts val="1000"/>
              </a:spcAft>
              <a:buClr>
                <a:schemeClr val="dk1"/>
              </a:buClr>
              <a:buSzPts val="1600"/>
              <a:buFont typeface="Albert Sans"/>
              <a:buAutoNum type="alphaLcPeriod"/>
            </a:pPr>
            <a:r>
              <a:rPr lang="en" sz="1600">
                <a:solidFill>
                  <a:schemeClr val="dk1"/>
                </a:solidFill>
                <a:latin typeface="Albert Sans"/>
                <a:ea typeface="Albert Sans"/>
                <a:cs typeface="Albert Sans"/>
                <a:sym typeface="Albert Sans"/>
              </a:rPr>
              <a:t>Onboarding</a:t>
            </a:r>
            <a:r>
              <a:rPr lang="en" sz="1600">
                <a:solidFill>
                  <a:schemeClr val="dk1"/>
                </a:solidFill>
                <a:latin typeface="Albert Sans"/>
                <a:ea typeface="Albert Sans"/>
                <a:cs typeface="Albert Sans"/>
                <a:sym typeface="Albert Sans"/>
              </a:rPr>
              <a:t> flow, delete buttons for post drafts, and other small fixes will be added</a:t>
            </a:r>
            <a:endParaRPr sz="1600">
              <a:solidFill>
                <a:schemeClr val="dk1"/>
              </a:solidFill>
              <a:latin typeface="Albert Sans"/>
              <a:ea typeface="Albert Sans"/>
              <a:cs typeface="Albert Sans"/>
              <a:sym typeface="Albert Sans"/>
            </a:endParaRPr>
          </a:p>
        </p:txBody>
      </p:sp>
      <p:sp>
        <p:nvSpPr>
          <p:cNvPr id="595" name="Google Shape;595;p78"/>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progress &amp; next steps</a:t>
            </a:r>
            <a:endParaRPr/>
          </a:p>
        </p:txBody>
      </p:sp>
      <p:pic>
        <p:nvPicPr>
          <p:cNvPr id="596" name="Google Shape;596;p78"/>
          <p:cNvPicPr preferRelativeResize="0"/>
          <p:nvPr/>
        </p:nvPicPr>
        <p:blipFill rotWithShape="1">
          <a:blip r:embed="rId3">
            <a:alphaModFix/>
          </a:blip>
          <a:srcRect b="14148" l="0" r="0" t="0"/>
          <a:stretch/>
        </p:blipFill>
        <p:spPr>
          <a:xfrm>
            <a:off x="7332975" y="259075"/>
            <a:ext cx="1405449" cy="12065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79"/>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 </a:t>
            </a:r>
            <a:endParaRPr/>
          </a:p>
        </p:txBody>
      </p:sp>
      <p:sp>
        <p:nvSpPr>
          <p:cNvPr id="602" name="Google Shape;602;p79"/>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07</a:t>
            </a:r>
            <a:endParaRPr/>
          </a:p>
        </p:txBody>
      </p:sp>
      <p:cxnSp>
        <p:nvCxnSpPr>
          <p:cNvPr id="603" name="Google Shape;603;p79">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80"/>
          <p:cNvSpPr txBox="1"/>
          <p:nvPr>
            <p:ph type="title"/>
          </p:nvPr>
        </p:nvSpPr>
        <p:spPr>
          <a:xfrm>
            <a:off x="1404725" y="1571600"/>
            <a:ext cx="7713900" cy="153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Figma link</a:t>
            </a:r>
            <a:endParaRPr/>
          </a:p>
        </p:txBody>
      </p:sp>
      <p:pic>
        <p:nvPicPr>
          <p:cNvPr descr="File:Figma-logo.svg - Wikipedia" id="609" name="Google Shape;609;p80"/>
          <p:cNvPicPr preferRelativeResize="0"/>
          <p:nvPr/>
        </p:nvPicPr>
        <p:blipFill>
          <a:blip r:embed="rId4">
            <a:alphaModFix/>
          </a:blip>
          <a:stretch>
            <a:fillRect/>
          </a:stretch>
        </p:blipFill>
        <p:spPr>
          <a:xfrm>
            <a:off x="1063975" y="1804850"/>
            <a:ext cx="817696" cy="1225800"/>
          </a:xfrm>
          <a:prstGeom prst="rect">
            <a:avLst/>
          </a:prstGeom>
          <a:noFill/>
          <a:ln>
            <a:noFill/>
          </a:ln>
        </p:spPr>
      </p:pic>
      <p:sp>
        <p:nvSpPr>
          <p:cNvPr id="610" name="Google Shape;610;p80"/>
          <p:cNvSpPr txBox="1"/>
          <p:nvPr/>
        </p:nvSpPr>
        <p:spPr>
          <a:xfrm>
            <a:off x="3945550" y="3003300"/>
            <a:ext cx="5703300" cy="122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Albert Sans"/>
                <a:ea typeface="Albert Sans"/>
                <a:cs typeface="Albert Sans"/>
                <a:sym typeface="Albert Sans"/>
              </a:rPr>
              <a:t>→ revised med-fi prototype</a:t>
            </a:r>
            <a:endParaRPr sz="2400">
              <a:solidFill>
                <a:schemeClr val="dk1"/>
              </a:solidFill>
              <a:latin typeface="Albert Sans"/>
              <a:ea typeface="Albert Sans"/>
              <a:cs typeface="Albert Sans"/>
              <a:sym typeface="Albert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