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698f7d8e1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8698f7d8e1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b14990379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4b14990379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4b14990379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4b14990379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4b14990379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4b14990379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4b14990379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4b14990379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8698f7d8e1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8698f7d8e1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4b14990379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4b1499037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4b14990379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4b14990379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4b14990379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4b14990379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4b14990379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4b14990379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4b14990379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4b14990379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4b14990379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4b14990379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4b14990379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4b14990379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8698f7d8e1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8698f7d8e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8698f7d8e1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8698f7d8e1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4b14990379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4b14990379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8698f7d8e1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8698f7d8e1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4b1499037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4b1499037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4b14990379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4b14990379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4b14990379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4b14990379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4b1499037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4b1499037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4b1499037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4b1499037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4b14990379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4b14990379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4b14990379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4b14990379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4b14990379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4b14990379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4b14990379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4b14990379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4b1499037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4b1499037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4b14990379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4b14990379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4b14990379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24b14990379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4b14990379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4b14990379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4b14990379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4b14990379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8698f7d8e1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8698f7d8e1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4b14990379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24b14990379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4b14990379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4b14990379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4b14990379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4b14990379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4b14990379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24b14990379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8698f7d8e1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8698f7d8e1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4b14990379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4b14990379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4b14990379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4b14990379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8698f7d8e1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28698f7d8e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4b14990379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4b14990379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Source Sans Pro"/>
              <a:buNone/>
              <a:defRPr b="1" sz="36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Source Sans Pro"/>
              <a:buNone/>
              <a:defRPr sz="2400">
                <a:solidFill>
                  <a:srgbClr val="8C151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D3C1E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1600200" y="1737360"/>
            <a:ext cx="29535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ource Sans Pro"/>
              <a:buNone/>
              <a:defRPr b="1" sz="24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600200" y="2569464"/>
            <a:ext cx="2953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1400"/>
              <a:buFont typeface="Source Sans Pro"/>
              <a:buNone/>
              <a:defRPr b="1" sz="1400">
                <a:solidFill>
                  <a:srgbClr val="8C151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t 1">
  <p:cSld name="TITLE_AND_BODY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384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0" y="4777800"/>
            <a:ext cx="2286000" cy="365700"/>
          </a:xfrm>
          <a:prstGeom prst="rect">
            <a:avLst/>
          </a:prstGeom>
          <a:solidFill>
            <a:srgbClr val="175E54">
              <a:alpha val="440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</a:t>
            </a:r>
            <a:endParaRPr b="1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" name="Google Shape;25;p5"/>
          <p:cNvSpPr/>
          <p:nvPr/>
        </p:nvSpPr>
        <p:spPr>
          <a:xfrm>
            <a:off x="2286000" y="4777800"/>
            <a:ext cx="2286000" cy="365700"/>
          </a:xfrm>
          <a:prstGeom prst="rect">
            <a:avLst/>
          </a:prstGeom>
          <a:solidFill>
            <a:srgbClr val="8D3C1E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Materials &amp; Methods</a:t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4572000" y="4777800"/>
            <a:ext cx="2286000" cy="365700"/>
          </a:xfrm>
          <a:prstGeom prst="rect">
            <a:avLst/>
          </a:prstGeom>
          <a:solidFill>
            <a:srgbClr val="8C1515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</a:t>
            </a: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6858000" y="4777800"/>
            <a:ext cx="2286000" cy="365700"/>
          </a:xfrm>
          <a:prstGeom prst="rect">
            <a:avLst/>
          </a:prstGeom>
          <a:solidFill>
            <a:srgbClr val="00505C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Recommendations</a:t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152475"/>
            <a:ext cx="8520600" cy="32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t 1 1">
  <p:cSld name="TITLE_AND_BODY_1_1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384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0" y="4777800"/>
            <a:ext cx="2286000" cy="3657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</a:t>
            </a:r>
            <a:endParaRPr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2286000" y="4777800"/>
            <a:ext cx="2286000" cy="365700"/>
          </a:xfrm>
          <a:prstGeom prst="rect">
            <a:avLst/>
          </a:prstGeom>
          <a:solidFill>
            <a:srgbClr val="8D3C1E">
              <a:alpha val="4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Materials &amp; Methods</a:t>
            </a:r>
            <a:endParaRPr b="1"/>
          </a:p>
        </p:txBody>
      </p:sp>
      <p:sp>
        <p:nvSpPr>
          <p:cNvPr id="34" name="Google Shape;34;p6"/>
          <p:cNvSpPr/>
          <p:nvPr/>
        </p:nvSpPr>
        <p:spPr>
          <a:xfrm>
            <a:off x="4572000" y="4777800"/>
            <a:ext cx="2286000" cy="365700"/>
          </a:xfrm>
          <a:prstGeom prst="rect">
            <a:avLst/>
          </a:prstGeom>
          <a:solidFill>
            <a:srgbClr val="8C1515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6858000" y="4777800"/>
            <a:ext cx="2286000" cy="365700"/>
          </a:xfrm>
          <a:prstGeom prst="rect">
            <a:avLst/>
          </a:prstGeom>
          <a:solidFill>
            <a:srgbClr val="00505C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Recommendations</a:t>
            </a:r>
            <a:endParaRPr/>
          </a:p>
        </p:txBody>
      </p:sp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311700" y="1152475"/>
            <a:ext cx="8520600" cy="32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t 1 1 1">
  <p:cSld name="TITLE_AND_BODY_1_1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472458" y="4384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7"/>
          <p:cNvSpPr/>
          <p:nvPr/>
        </p:nvSpPr>
        <p:spPr>
          <a:xfrm>
            <a:off x="0" y="4777800"/>
            <a:ext cx="2286000" cy="3657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</a:t>
            </a:r>
            <a:endParaRPr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1" name="Google Shape;41;p7"/>
          <p:cNvSpPr/>
          <p:nvPr/>
        </p:nvSpPr>
        <p:spPr>
          <a:xfrm>
            <a:off x="2286000" y="4777800"/>
            <a:ext cx="2286000" cy="365700"/>
          </a:xfrm>
          <a:prstGeom prst="rect">
            <a:avLst/>
          </a:prstGeom>
          <a:solidFill>
            <a:srgbClr val="8D3C1E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Materials &amp; Methods</a:t>
            </a:r>
            <a:endParaRPr/>
          </a:p>
        </p:txBody>
      </p:sp>
      <p:sp>
        <p:nvSpPr>
          <p:cNvPr id="42" name="Google Shape;42;p7"/>
          <p:cNvSpPr/>
          <p:nvPr/>
        </p:nvSpPr>
        <p:spPr>
          <a:xfrm>
            <a:off x="4572000" y="4777800"/>
            <a:ext cx="2286000" cy="365700"/>
          </a:xfrm>
          <a:prstGeom prst="rect">
            <a:avLst/>
          </a:prstGeom>
          <a:solidFill>
            <a:srgbClr val="8C1515">
              <a:alpha val="4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</a:t>
            </a:r>
            <a:endParaRPr b="1"/>
          </a:p>
        </p:txBody>
      </p:sp>
      <p:sp>
        <p:nvSpPr>
          <p:cNvPr id="43" name="Google Shape;43;p7"/>
          <p:cNvSpPr/>
          <p:nvPr/>
        </p:nvSpPr>
        <p:spPr>
          <a:xfrm>
            <a:off x="6858000" y="4777800"/>
            <a:ext cx="2286000" cy="365700"/>
          </a:xfrm>
          <a:prstGeom prst="rect">
            <a:avLst/>
          </a:prstGeom>
          <a:solidFill>
            <a:srgbClr val="00505C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Recommendations</a:t>
            </a:r>
            <a:endParaRPr/>
          </a:p>
        </p:txBody>
      </p:sp>
      <p:sp>
        <p:nvSpPr>
          <p:cNvPr id="44" name="Google Shape;44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311700" y="1152475"/>
            <a:ext cx="8520600" cy="32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t 1 1 1 1">
  <p:cSld name="TITLE_AND_BODY_1_1_1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72458" y="4384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8"/>
          <p:cNvSpPr/>
          <p:nvPr/>
        </p:nvSpPr>
        <p:spPr>
          <a:xfrm>
            <a:off x="0" y="4777800"/>
            <a:ext cx="2286000" cy="3657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</a:t>
            </a:r>
            <a:endParaRPr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9" name="Google Shape;49;p8"/>
          <p:cNvSpPr/>
          <p:nvPr/>
        </p:nvSpPr>
        <p:spPr>
          <a:xfrm>
            <a:off x="2286000" y="4777800"/>
            <a:ext cx="2286000" cy="365700"/>
          </a:xfrm>
          <a:prstGeom prst="rect">
            <a:avLst/>
          </a:prstGeom>
          <a:solidFill>
            <a:srgbClr val="8D3C1E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Materials &amp; Methods</a:t>
            </a:r>
            <a:endParaRPr/>
          </a:p>
        </p:txBody>
      </p:sp>
      <p:sp>
        <p:nvSpPr>
          <p:cNvPr id="50" name="Google Shape;50;p8"/>
          <p:cNvSpPr/>
          <p:nvPr/>
        </p:nvSpPr>
        <p:spPr>
          <a:xfrm>
            <a:off x="4572000" y="4777800"/>
            <a:ext cx="2286000" cy="365700"/>
          </a:xfrm>
          <a:prstGeom prst="rect">
            <a:avLst/>
          </a:prstGeom>
          <a:solidFill>
            <a:srgbClr val="8C1515">
              <a:alpha val="14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</a:t>
            </a:r>
            <a:endParaRPr/>
          </a:p>
        </p:txBody>
      </p:sp>
      <p:sp>
        <p:nvSpPr>
          <p:cNvPr id="51" name="Google Shape;51;p8"/>
          <p:cNvSpPr/>
          <p:nvPr/>
        </p:nvSpPr>
        <p:spPr>
          <a:xfrm>
            <a:off x="6858000" y="4777800"/>
            <a:ext cx="2286000" cy="365700"/>
          </a:xfrm>
          <a:prstGeom prst="rect">
            <a:avLst/>
          </a:prstGeom>
          <a:solidFill>
            <a:srgbClr val="00505C">
              <a:alpha val="458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Recommendations</a:t>
            </a:r>
            <a:endParaRPr b="1"/>
          </a:p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11700" y="1152475"/>
            <a:ext cx="8520600" cy="32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●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○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Source Sans Pro"/>
              <a:buChar char="■"/>
              <a:defRPr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2" name="Google Shape;72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3" name="Google Shape;73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9.jpg"/><Relationship Id="rId5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9.jpg"/><Relationship Id="rId5" Type="http://schemas.openxmlformats.org/officeDocument/2006/relationships/image" Target="../media/image5.png"/><Relationship Id="rId6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9.jp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9.jp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Relationship Id="rId5" Type="http://schemas.openxmlformats.org/officeDocument/2006/relationships/image" Target="../media/image30.png"/><Relationship Id="rId6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Relationship Id="rId7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Relationship Id="rId7" Type="http://schemas.openxmlformats.org/officeDocument/2006/relationships/image" Target="../media/image3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Relationship Id="rId7" Type="http://schemas.openxmlformats.org/officeDocument/2006/relationships/image" Target="../media/image33.png"/><Relationship Id="rId8" Type="http://schemas.openxmlformats.org/officeDocument/2006/relationships/image" Target="../media/image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Relationship Id="rId6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Relationship Id="rId6" Type="http://schemas.openxmlformats.org/officeDocument/2006/relationships/image" Target="../media/image32.png"/><Relationship Id="rId7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Relationship Id="rId6" Type="http://schemas.openxmlformats.org/officeDocument/2006/relationships/image" Target="../media/image32.png"/><Relationship Id="rId7" Type="http://schemas.openxmlformats.org/officeDocument/2006/relationships/image" Target="../media/image36.png"/><Relationship Id="rId8" Type="http://schemas.openxmlformats.org/officeDocument/2006/relationships/image" Target="../media/image3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5" Type="http://schemas.openxmlformats.org/officeDocument/2006/relationships/image" Target="../media/image38.png"/><Relationship Id="rId6" Type="http://schemas.openxmlformats.org/officeDocument/2006/relationships/image" Target="../media/image32.png"/><Relationship Id="rId7" Type="http://schemas.openxmlformats.org/officeDocument/2006/relationships/image" Target="../media/image36.png"/><Relationship Id="rId8" Type="http://schemas.openxmlformats.org/officeDocument/2006/relationships/image" Target="../media/image3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Relationship Id="rId6" Type="http://schemas.openxmlformats.org/officeDocument/2006/relationships/image" Target="../media/image4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Relationship Id="rId6" Type="http://schemas.openxmlformats.org/officeDocument/2006/relationships/image" Target="../media/image43.png"/><Relationship Id="rId7" Type="http://schemas.openxmlformats.org/officeDocument/2006/relationships/image" Target="../media/image4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Capsule </a:t>
            </a:r>
            <a:endParaRPr/>
          </a:p>
        </p:txBody>
      </p:sp>
      <p:sp>
        <p:nvSpPr>
          <p:cNvPr id="89" name="Google Shape;89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505C"/>
                </a:solidFill>
              </a:rPr>
              <a:t>Needfinding Report</a:t>
            </a:r>
            <a:endParaRPr>
              <a:solidFill>
                <a:srgbClr val="00505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32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team!</a:t>
            </a:r>
            <a:endParaRPr/>
          </a:p>
        </p:txBody>
      </p:sp>
      <p:sp>
        <p:nvSpPr>
          <p:cNvPr id="96" name="Google Shape;96;p18"/>
          <p:cNvSpPr txBox="1"/>
          <p:nvPr/>
        </p:nvSpPr>
        <p:spPr>
          <a:xfrm>
            <a:off x="678775" y="3756675"/>
            <a:ext cx="135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Julia Markel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2652888" y="3756675"/>
            <a:ext cx="162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Kendal Murray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4915538" y="3756675"/>
            <a:ext cx="128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Allen Nie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840100" y="3756675"/>
            <a:ext cx="162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Tristan Sinclair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566275" y="421837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3rd Year CS PhD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Pordenone, Italy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2674200" y="421837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Junior in SymSys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Hayward, CA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767800" y="421837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5th</a:t>
            </a: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 Year CS PhD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Danville, CA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6861400" y="4218375"/>
            <a:ext cx="158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CS </a:t>
            </a: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Coterm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Alamo, CA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14529" l="0" r="14529" t="0"/>
          <a:stretch/>
        </p:blipFill>
        <p:spPr>
          <a:xfrm>
            <a:off x="2516475" y="1708525"/>
            <a:ext cx="1905260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 rotWithShape="1">
          <a:blip r:embed="rId4">
            <a:alphaModFix/>
          </a:blip>
          <a:srcRect b="4321" l="4321" r="4312" t="4312"/>
          <a:stretch/>
        </p:blipFill>
        <p:spPr>
          <a:xfrm>
            <a:off x="4577050" y="1708550"/>
            <a:ext cx="1984988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 rotWithShape="1">
          <a:blip r:embed="rId5">
            <a:alphaModFix/>
          </a:blip>
          <a:srcRect b="8634" l="4312" r="4321" t="0"/>
          <a:stretch/>
        </p:blipFill>
        <p:spPr>
          <a:xfrm>
            <a:off x="6717375" y="1700225"/>
            <a:ext cx="2048775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6">
            <a:alphaModFix/>
          </a:blip>
          <a:srcRect b="-10" l="0" r="2123" t="10"/>
          <a:stretch/>
        </p:blipFill>
        <p:spPr>
          <a:xfrm>
            <a:off x="455875" y="1700225"/>
            <a:ext cx="1871775" cy="193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domain</a:t>
            </a:r>
            <a:endParaRPr/>
          </a:p>
        </p:txBody>
      </p:sp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6125" y="2551750"/>
            <a:ext cx="1696025" cy="169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1850" y="2405063"/>
            <a:ext cx="1989399" cy="198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/>
          <p:nvPr/>
        </p:nvSpPr>
        <p:spPr>
          <a:xfrm>
            <a:off x="4213825" y="3003613"/>
            <a:ext cx="792300" cy="792300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9"/>
          <p:cNvSpPr txBox="1"/>
          <p:nvPr/>
        </p:nvSpPr>
        <p:spPr>
          <a:xfrm>
            <a:off x="2819800" y="4247775"/>
            <a:ext cx="87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Threads 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5415525" y="4247775"/>
            <a:ext cx="87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Trends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domain</a:t>
            </a:r>
            <a:endParaRPr/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25" y="1524975"/>
            <a:ext cx="3410100" cy="341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1254525" y="4450675"/>
            <a:ext cx="138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Social Media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domain</a:t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25" y="1524975"/>
            <a:ext cx="3410100" cy="341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1137" y="1609161"/>
            <a:ext cx="3241725" cy="324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 txBox="1"/>
          <p:nvPr/>
        </p:nvSpPr>
        <p:spPr>
          <a:xfrm>
            <a:off x="1254525" y="4450675"/>
            <a:ext cx="138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Social Media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6" name="Google Shape;136;p21"/>
          <p:cNvSpPr txBox="1"/>
          <p:nvPr/>
        </p:nvSpPr>
        <p:spPr>
          <a:xfrm>
            <a:off x="3878538" y="4450675"/>
            <a:ext cx="138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Community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domain</a:t>
            </a:r>
            <a:endParaRPr/>
          </a:p>
        </p:txBody>
      </p:sp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25" y="1524975"/>
            <a:ext cx="3410100" cy="341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1137" y="1609161"/>
            <a:ext cx="3241725" cy="32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1775" y="1544924"/>
            <a:ext cx="3370201" cy="3370174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/>
          <p:nvPr/>
        </p:nvSpPr>
        <p:spPr>
          <a:xfrm>
            <a:off x="1254525" y="4450675"/>
            <a:ext cx="138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Social Media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3878538" y="4450675"/>
            <a:ext cx="138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Community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6278125" y="4450675"/>
            <a:ext cx="189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Knowledge Sharing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155" name="Google Shape;155;p23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went out …</a:t>
            </a:r>
            <a:endParaRPr b="1" i="1">
              <a:solidFill>
                <a:srgbClr val="175E5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went out …</a:t>
            </a:r>
            <a:endParaRPr b="1" i="1">
              <a:solidFill>
                <a:srgbClr val="175E54"/>
              </a:solidFill>
            </a:endParaRPr>
          </a:p>
        </p:txBody>
      </p:sp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225" y="2121900"/>
            <a:ext cx="2793875" cy="277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170" name="Google Shape;170;p25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went out …</a:t>
            </a:r>
            <a:endParaRPr b="1" i="1">
              <a:solidFill>
                <a:srgbClr val="175E54"/>
              </a:solidFill>
            </a:endParaRPr>
          </a:p>
        </p:txBody>
      </p:sp>
      <p:pic>
        <p:nvPicPr>
          <p:cNvPr id="171" name="Google Shape;17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225" y="2121900"/>
            <a:ext cx="2793875" cy="277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 rotWithShape="1">
          <a:blip r:embed="rId4">
            <a:alphaModFix/>
          </a:blip>
          <a:srcRect b="0" l="0" r="0" t="26264"/>
          <a:stretch/>
        </p:blipFill>
        <p:spPr>
          <a:xfrm>
            <a:off x="5170600" y="2102062"/>
            <a:ext cx="2864325" cy="2816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179" name="Google Shape;179;p26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sought diversity …</a:t>
            </a:r>
            <a:endParaRPr b="1" i="1">
              <a:solidFill>
                <a:srgbClr val="175E54"/>
              </a:solidFill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225" y="2121900"/>
            <a:ext cx="2793875" cy="277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 rotWithShape="1">
          <a:blip r:embed="rId4">
            <a:alphaModFix/>
          </a:blip>
          <a:srcRect b="0" l="0" r="0" t="26264"/>
          <a:stretch/>
        </p:blipFill>
        <p:spPr>
          <a:xfrm>
            <a:off x="5170600" y="2102062"/>
            <a:ext cx="2864325" cy="281607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6"/>
          <p:cNvSpPr/>
          <p:nvPr/>
        </p:nvSpPr>
        <p:spPr>
          <a:xfrm>
            <a:off x="792175" y="2055900"/>
            <a:ext cx="7629300" cy="3008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189" name="Google Shape;189;p27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sought diversity …</a:t>
            </a:r>
            <a:endParaRPr b="1" i="1">
              <a:solidFill>
                <a:srgbClr val="175E54"/>
              </a:solidFill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225" y="2121900"/>
            <a:ext cx="2793875" cy="277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7"/>
          <p:cNvPicPr preferRelativeResize="0"/>
          <p:nvPr/>
        </p:nvPicPr>
        <p:blipFill rotWithShape="1">
          <a:blip r:embed="rId4">
            <a:alphaModFix/>
          </a:blip>
          <a:srcRect b="0" l="0" r="0" t="26264"/>
          <a:stretch/>
        </p:blipFill>
        <p:spPr>
          <a:xfrm>
            <a:off x="5170600" y="2102062"/>
            <a:ext cx="2864325" cy="2816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/>
          <p:nvPr/>
        </p:nvSpPr>
        <p:spPr>
          <a:xfrm>
            <a:off x="792175" y="2055900"/>
            <a:ext cx="7629300" cy="3008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278" y="2248625"/>
            <a:ext cx="2653524" cy="18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200" name="Google Shape;200;p28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sought diversity …</a:t>
            </a:r>
            <a:endParaRPr b="1" i="1">
              <a:solidFill>
                <a:srgbClr val="175E54"/>
              </a:solidFill>
            </a:endParaRPr>
          </a:p>
        </p:txBody>
      </p:sp>
      <p:pic>
        <p:nvPicPr>
          <p:cNvPr id="201" name="Google Shape;2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225" y="2121900"/>
            <a:ext cx="2793875" cy="277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8"/>
          <p:cNvPicPr preferRelativeResize="0"/>
          <p:nvPr/>
        </p:nvPicPr>
        <p:blipFill rotWithShape="1">
          <a:blip r:embed="rId4">
            <a:alphaModFix/>
          </a:blip>
          <a:srcRect b="0" l="0" r="0" t="26264"/>
          <a:stretch/>
        </p:blipFill>
        <p:spPr>
          <a:xfrm>
            <a:off x="5170600" y="2102062"/>
            <a:ext cx="2864325" cy="2816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8"/>
          <p:cNvSpPr/>
          <p:nvPr/>
        </p:nvSpPr>
        <p:spPr>
          <a:xfrm>
            <a:off x="792175" y="2055900"/>
            <a:ext cx="7629300" cy="3008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278" y="2248625"/>
            <a:ext cx="2653524" cy="18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8075" y="2846702"/>
            <a:ext cx="2864325" cy="1911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212" name="Google Shape;212;p29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sought diversity …</a:t>
            </a:r>
            <a:endParaRPr b="1" i="1">
              <a:solidFill>
                <a:srgbClr val="175E54"/>
              </a:solidFill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225" y="2121900"/>
            <a:ext cx="2793875" cy="277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9"/>
          <p:cNvPicPr preferRelativeResize="0"/>
          <p:nvPr/>
        </p:nvPicPr>
        <p:blipFill rotWithShape="1">
          <a:blip r:embed="rId4">
            <a:alphaModFix/>
          </a:blip>
          <a:srcRect b="0" l="0" r="0" t="26264"/>
          <a:stretch/>
        </p:blipFill>
        <p:spPr>
          <a:xfrm>
            <a:off x="5170600" y="2102062"/>
            <a:ext cx="2864325" cy="281607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9"/>
          <p:cNvSpPr/>
          <p:nvPr/>
        </p:nvSpPr>
        <p:spPr>
          <a:xfrm>
            <a:off x="792175" y="2055900"/>
            <a:ext cx="7629300" cy="3008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278" y="2248625"/>
            <a:ext cx="2653524" cy="18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8075" y="2846702"/>
            <a:ext cx="2864325" cy="1911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3850" y="1578662"/>
            <a:ext cx="3229551" cy="1986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</a:t>
            </a:r>
            <a:endParaRPr/>
          </a:p>
        </p:txBody>
      </p:sp>
      <p:sp>
        <p:nvSpPr>
          <p:cNvPr id="225" name="Google Shape;225;p30"/>
          <p:cNvSpPr txBox="1"/>
          <p:nvPr>
            <p:ph idx="1" type="body"/>
          </p:nvPr>
        </p:nvSpPr>
        <p:spPr>
          <a:xfrm>
            <a:off x="311700" y="1595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>
                <a:solidFill>
                  <a:srgbClr val="175E54"/>
                </a:solidFill>
              </a:rPr>
              <a:t>We sought diversity …</a:t>
            </a:r>
            <a:endParaRPr b="1" i="1">
              <a:solidFill>
                <a:srgbClr val="175E54"/>
              </a:solidFill>
            </a:endParaRPr>
          </a:p>
        </p:txBody>
      </p:sp>
      <p:pic>
        <p:nvPicPr>
          <p:cNvPr id="226" name="Google Shape;22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225" y="2121900"/>
            <a:ext cx="2793875" cy="277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0"/>
          <p:cNvPicPr preferRelativeResize="0"/>
          <p:nvPr/>
        </p:nvPicPr>
        <p:blipFill rotWithShape="1">
          <a:blip r:embed="rId4">
            <a:alphaModFix/>
          </a:blip>
          <a:srcRect b="0" l="0" r="0" t="26264"/>
          <a:stretch/>
        </p:blipFill>
        <p:spPr>
          <a:xfrm>
            <a:off x="5170600" y="2102062"/>
            <a:ext cx="2864325" cy="281607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0"/>
          <p:cNvSpPr/>
          <p:nvPr/>
        </p:nvSpPr>
        <p:spPr>
          <a:xfrm>
            <a:off x="792175" y="2055900"/>
            <a:ext cx="7629300" cy="3008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9" name="Google Shape;22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278" y="2248625"/>
            <a:ext cx="2653524" cy="18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8075" y="2846702"/>
            <a:ext cx="2864325" cy="1911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3850" y="1578662"/>
            <a:ext cx="3229551" cy="1986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7805" y="2944900"/>
            <a:ext cx="3099074" cy="20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1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we spoke with</a:t>
            </a:r>
            <a:endParaRPr/>
          </a:p>
        </p:txBody>
      </p:sp>
      <p:pic>
        <p:nvPicPr>
          <p:cNvPr id="239" name="Google Shape;23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180" y="1936625"/>
            <a:ext cx="1636600" cy="1545899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1"/>
          <p:cNvSpPr txBox="1"/>
          <p:nvPr/>
        </p:nvSpPr>
        <p:spPr>
          <a:xfrm>
            <a:off x="535725" y="1534363"/>
            <a:ext cx="135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Source Sans Pro"/>
                <a:ea typeface="Source Sans Pro"/>
                <a:cs typeface="Source Sans Pro"/>
                <a:sym typeface="Source Sans Pro"/>
              </a:rPr>
              <a:t>Hunter</a:t>
            </a:r>
            <a:endParaRPr b="1"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1" name="Google Shape;241;p31"/>
          <p:cNvSpPr txBox="1"/>
          <p:nvPr/>
        </p:nvSpPr>
        <p:spPr>
          <a:xfrm>
            <a:off x="-339525" y="3524250"/>
            <a:ext cx="3108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Early 20s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  <a:t>Software Engineer @ </a:t>
            </a:r>
            <a:b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  <a:t>Tesla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From Ohio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2" name="Google Shape;242;p31"/>
          <p:cNvPicPr preferRelativeResize="0"/>
          <p:nvPr/>
        </p:nvPicPr>
        <p:blipFill rotWithShape="1">
          <a:blip r:embed="rId4">
            <a:alphaModFix/>
          </a:blip>
          <a:srcRect b="17225" l="0" r="0" t="0"/>
          <a:stretch/>
        </p:blipFill>
        <p:spPr>
          <a:xfrm>
            <a:off x="2516925" y="2593000"/>
            <a:ext cx="1636600" cy="135470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1"/>
          <p:cNvSpPr txBox="1"/>
          <p:nvPr/>
        </p:nvSpPr>
        <p:spPr>
          <a:xfrm>
            <a:off x="2656475" y="2056850"/>
            <a:ext cx="135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Source Sans Pro"/>
                <a:ea typeface="Source Sans Pro"/>
                <a:cs typeface="Source Sans Pro"/>
                <a:sym typeface="Source Sans Pro"/>
              </a:rPr>
              <a:t>Coco</a:t>
            </a:r>
            <a:endParaRPr b="1"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4" name="Google Shape;244;p31"/>
          <p:cNvSpPr txBox="1"/>
          <p:nvPr/>
        </p:nvSpPr>
        <p:spPr>
          <a:xfrm>
            <a:off x="1781225" y="4022150"/>
            <a:ext cx="3108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Early </a:t>
            </a: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20s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  <a:t>Student @ Stanford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From Utah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4625100" y="1595138"/>
            <a:ext cx="135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Source Sans Pro"/>
                <a:ea typeface="Source Sans Pro"/>
                <a:cs typeface="Source Sans Pro"/>
                <a:sym typeface="Source Sans Pro"/>
              </a:rPr>
              <a:t>Zed</a:t>
            </a:r>
            <a:endParaRPr b="1"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3749850" y="3595513"/>
            <a:ext cx="3108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Late 20s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  <a:t>Data Scientist @ </a:t>
            </a:r>
            <a:b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  <a:t>Survey Monkey</a:t>
            </a:r>
            <a:b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From India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6867275" y="1936625"/>
            <a:ext cx="135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Source Sans Pro"/>
                <a:ea typeface="Source Sans Pro"/>
                <a:cs typeface="Source Sans Pro"/>
                <a:sym typeface="Source Sans Pro"/>
              </a:rPr>
              <a:t>Gustavo</a:t>
            </a:r>
            <a:endParaRPr b="1"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5913875" y="3938825"/>
            <a:ext cx="3264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Early 40s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  <a:t>Head of Legal Latin America @ </a:t>
            </a:r>
            <a:b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i="1" lang="en" sz="1500">
                <a:latin typeface="Source Sans Pro"/>
                <a:ea typeface="Source Sans Pro"/>
                <a:cs typeface="Source Sans Pro"/>
                <a:sym typeface="Source Sans Pro"/>
              </a:rPr>
              <a:t>Expedia</a:t>
            </a:r>
            <a:b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500">
                <a:latin typeface="Source Sans Pro"/>
                <a:ea typeface="Source Sans Pro"/>
                <a:cs typeface="Source Sans Pro"/>
                <a:sym typeface="Source Sans Pro"/>
              </a:rPr>
              <a:t>From Brazil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9" name="Google Shape;249;p31"/>
          <p:cNvPicPr preferRelativeResize="0"/>
          <p:nvPr/>
        </p:nvPicPr>
        <p:blipFill rotWithShape="1">
          <a:blip r:embed="rId5">
            <a:alphaModFix/>
          </a:blip>
          <a:srcRect b="22630" l="0" r="0" t="0"/>
          <a:stretch/>
        </p:blipFill>
        <p:spPr>
          <a:xfrm>
            <a:off x="6727725" y="2377175"/>
            <a:ext cx="1636599" cy="154589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1"/>
          <p:cNvSpPr/>
          <p:nvPr/>
        </p:nvSpPr>
        <p:spPr>
          <a:xfrm>
            <a:off x="7177150" y="2555150"/>
            <a:ext cx="649500" cy="777900"/>
          </a:xfrm>
          <a:prstGeom prst="rect">
            <a:avLst/>
          </a:prstGeom>
          <a:solidFill>
            <a:srgbClr val="F6F6F6">
              <a:alpha val="84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1"/>
          <p:cNvSpPr/>
          <p:nvPr/>
        </p:nvSpPr>
        <p:spPr>
          <a:xfrm>
            <a:off x="7329550" y="2606800"/>
            <a:ext cx="441900" cy="393000"/>
          </a:xfrm>
          <a:prstGeom prst="rect">
            <a:avLst/>
          </a:prstGeom>
          <a:solidFill>
            <a:srgbClr val="F6F6F6">
              <a:alpha val="84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1"/>
          <p:cNvSpPr/>
          <p:nvPr/>
        </p:nvSpPr>
        <p:spPr>
          <a:xfrm>
            <a:off x="7442025" y="2742925"/>
            <a:ext cx="329400" cy="461700"/>
          </a:xfrm>
          <a:prstGeom prst="rect">
            <a:avLst/>
          </a:prstGeom>
          <a:solidFill>
            <a:srgbClr val="F6F6F6">
              <a:alpha val="84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1"/>
          <p:cNvSpPr/>
          <p:nvPr/>
        </p:nvSpPr>
        <p:spPr>
          <a:xfrm>
            <a:off x="7225000" y="3030750"/>
            <a:ext cx="207600" cy="341100"/>
          </a:xfrm>
          <a:prstGeom prst="rect">
            <a:avLst/>
          </a:prstGeom>
          <a:solidFill>
            <a:srgbClr val="F6F6F6">
              <a:alpha val="84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1"/>
          <p:cNvSpPr/>
          <p:nvPr/>
        </p:nvSpPr>
        <p:spPr>
          <a:xfrm>
            <a:off x="7225000" y="2725500"/>
            <a:ext cx="207600" cy="302100"/>
          </a:xfrm>
          <a:prstGeom prst="rect">
            <a:avLst/>
          </a:prstGeom>
          <a:solidFill>
            <a:srgbClr val="F6F6F6">
              <a:alpha val="848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31"/>
          <p:cNvPicPr preferRelativeResize="0"/>
          <p:nvPr/>
        </p:nvPicPr>
        <p:blipFill rotWithShape="1">
          <a:blip r:embed="rId6">
            <a:alphaModFix/>
          </a:blip>
          <a:srcRect b="30512" l="18132" r="19856" t="0"/>
          <a:stretch/>
        </p:blipFill>
        <p:spPr>
          <a:xfrm>
            <a:off x="4556375" y="2115901"/>
            <a:ext cx="1357499" cy="1521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2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asked about</a:t>
            </a:r>
            <a:endParaRPr/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0075"/>
            <a:ext cx="1159499" cy="115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1301425" y="2108975"/>
            <a:ext cx="31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Relationship with social media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64" name="Google Shape;26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730875"/>
            <a:ext cx="1159499" cy="115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2"/>
          <p:cNvSpPr txBox="1"/>
          <p:nvPr/>
        </p:nvSpPr>
        <p:spPr>
          <a:xfrm>
            <a:off x="1301425" y="3079775"/>
            <a:ext cx="31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Sentiments toward fun facts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66" name="Google Shape;26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3701675"/>
            <a:ext cx="1159499" cy="115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2"/>
          <p:cNvSpPr txBox="1"/>
          <p:nvPr/>
        </p:nvSpPr>
        <p:spPr>
          <a:xfrm>
            <a:off x="1301425" y="4050575"/>
            <a:ext cx="31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Definition of community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asked about</a:t>
            </a:r>
            <a:endParaRPr/>
          </a:p>
        </p:txBody>
      </p:sp>
      <p:pic>
        <p:nvPicPr>
          <p:cNvPr id="274" name="Google Shape;27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0075"/>
            <a:ext cx="1159499" cy="115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3"/>
          <p:cNvSpPr txBox="1"/>
          <p:nvPr/>
        </p:nvSpPr>
        <p:spPr>
          <a:xfrm>
            <a:off x="1301425" y="2108975"/>
            <a:ext cx="31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Relationship with social media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76" name="Google Shape;27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730875"/>
            <a:ext cx="1159499" cy="115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3"/>
          <p:cNvSpPr txBox="1"/>
          <p:nvPr/>
        </p:nvSpPr>
        <p:spPr>
          <a:xfrm>
            <a:off x="1301425" y="3079775"/>
            <a:ext cx="31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Sentiments toward fun facts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78" name="Google Shape;27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3701675"/>
            <a:ext cx="1159499" cy="115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3"/>
          <p:cNvSpPr txBox="1"/>
          <p:nvPr/>
        </p:nvSpPr>
        <p:spPr>
          <a:xfrm>
            <a:off x="1301425" y="4050575"/>
            <a:ext cx="310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Definition of community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0" name="Google Shape;280;p33"/>
          <p:cNvSpPr/>
          <p:nvPr/>
        </p:nvSpPr>
        <p:spPr>
          <a:xfrm>
            <a:off x="471550" y="1914450"/>
            <a:ext cx="4158900" cy="3008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3"/>
          <p:cNvSpPr txBox="1"/>
          <p:nvPr>
            <p:ph type="title"/>
          </p:nvPr>
        </p:nvSpPr>
        <p:spPr>
          <a:xfrm>
            <a:off x="4753050" y="3995075"/>
            <a:ext cx="3711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and more!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P1 - Hunter: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 Avg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7" name="Google Shape;287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he looks at content he’s subscribed to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br>
              <a:rPr lang="en"/>
            </a:br>
            <a:endParaRPr/>
          </a:p>
        </p:txBody>
      </p:sp>
      <p:pic>
        <p:nvPicPr>
          <p:cNvPr id="294" name="Google Shape;29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5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6" name="Google Shape;29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7218" y="708408"/>
            <a:ext cx="1525399" cy="15287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97" name="Google Shape;29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P1 - Hunter: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 Avg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he looks at content he’s subscribed to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Wishes social media wasn’t so addicting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br>
              <a:rPr lang="en"/>
            </a:br>
            <a:endParaRPr/>
          </a:p>
        </p:txBody>
      </p:sp>
      <p:pic>
        <p:nvPicPr>
          <p:cNvPr id="303" name="Google Shape;30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7218" y="708408"/>
            <a:ext cx="1525399" cy="15287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5" name="Google Shape;305;p36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6" name="Google Shape;30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7828" y="706700"/>
            <a:ext cx="1525403" cy="1532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7" name="Google Shape;307;p36"/>
          <p:cNvSpPr/>
          <p:nvPr/>
        </p:nvSpPr>
        <p:spPr>
          <a:xfrm>
            <a:off x="246400" y="1017725"/>
            <a:ext cx="3979200" cy="11232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P1 - Hunter: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 Avg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he looks at content he’s subscribed to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Wishes social media wasn’t so addicting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Has deleted an app due to overuse</a:t>
            </a:r>
            <a:br>
              <a:rPr lang="en"/>
            </a:br>
            <a:endParaRPr/>
          </a:p>
        </p:txBody>
      </p:sp>
      <p:pic>
        <p:nvPicPr>
          <p:cNvPr id="314" name="Google Shape;31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7828" y="706700"/>
            <a:ext cx="1525403" cy="1532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16" name="Google Shape;31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7218" y="708408"/>
            <a:ext cx="1525399" cy="15287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17" name="Google Shape;317;p37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8" name="Google Shape;31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62092" y="2961225"/>
            <a:ext cx="1575670" cy="1532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19" name="Google Shape;319;p37"/>
          <p:cNvSpPr/>
          <p:nvPr/>
        </p:nvSpPr>
        <p:spPr>
          <a:xfrm>
            <a:off x="246400" y="1017725"/>
            <a:ext cx="3979200" cy="1943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P1 - Hunter: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 Avg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8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he looks at content he’s subscribed to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Wishes social media wasn’t so addicting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Has deleted an app due to overuse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Doesn’t feel a sense of community here yet</a:t>
            </a:r>
            <a:endParaRPr/>
          </a:p>
        </p:txBody>
      </p:sp>
      <p:pic>
        <p:nvPicPr>
          <p:cNvPr id="326" name="Google Shape;32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2092" y="2961225"/>
            <a:ext cx="1575670" cy="1532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28" name="Google Shape;32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7828" y="706700"/>
            <a:ext cx="1525403" cy="1532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29" name="Google Shape;329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7218" y="708408"/>
            <a:ext cx="1525399" cy="15287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30" name="Google Shape;330;p38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1" name="Google Shape;331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2411" y="2961225"/>
            <a:ext cx="1516226" cy="1532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32" name="Google Shape;332;p38"/>
          <p:cNvSpPr/>
          <p:nvPr/>
        </p:nvSpPr>
        <p:spPr>
          <a:xfrm>
            <a:off x="256400" y="1152475"/>
            <a:ext cx="3979200" cy="24972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P1 - Hunter: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 Avg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P2 - Coco: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Strong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39" name="Google Shape;339;p39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40" name="Google Shape;34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0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that fun facts are intriguing</a:t>
            </a:r>
            <a:endParaRPr/>
          </a:p>
        </p:txBody>
      </p:sp>
      <p:pic>
        <p:nvPicPr>
          <p:cNvPr id="347" name="Google Shape;34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0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0" name="Google Shape;35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242" y="693938"/>
            <a:ext cx="1575650" cy="15920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51" name="Google Shape;35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P2 - Coco: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Strong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that fun facts are intriguing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Appreciates and values community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7" name="Google Shape;35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242" y="693938"/>
            <a:ext cx="1575650" cy="15920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60" name="Google Shape;360;p41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1"/>
          <p:cNvSpPr/>
          <p:nvPr/>
        </p:nvSpPr>
        <p:spPr>
          <a:xfrm>
            <a:off x="152675" y="1069000"/>
            <a:ext cx="4138200" cy="5727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1200" y="647442"/>
            <a:ext cx="1575650" cy="15688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63" name="Google Shape;363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P2 - Coco: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Strong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2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that fun facts are intriguing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Appreciates and values community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Enjoys using  Reddit to learn and share knowledge with followers</a:t>
            </a:r>
            <a:endParaRPr/>
          </a:p>
        </p:txBody>
      </p:sp>
      <p:pic>
        <p:nvPicPr>
          <p:cNvPr id="369" name="Google Shape;36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242" y="693938"/>
            <a:ext cx="1575650" cy="15920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72" name="Google Shape;372;p42"/>
          <p:cNvSpPr/>
          <p:nvPr/>
        </p:nvSpPr>
        <p:spPr>
          <a:xfrm>
            <a:off x="152675" y="1069000"/>
            <a:ext cx="4138200" cy="132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3" name="Google Shape;37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1200" y="647442"/>
            <a:ext cx="1575650" cy="15688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74" name="Google Shape;374;p42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5" name="Google Shape;375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86251" y="2930546"/>
            <a:ext cx="1575651" cy="158110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76" name="Google Shape;37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P2 - Coco: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Strong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3"/>
          <p:cNvSpPr txBox="1"/>
          <p:nvPr>
            <p:ph idx="1" type="body"/>
          </p:nvPr>
        </p:nvSpPr>
        <p:spPr>
          <a:xfrm>
            <a:off x="311700" y="1152475"/>
            <a:ext cx="397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that fun facts are intriguing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Appreciates and values community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Enjoys using  Reddit to learn and share knowledge with followers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Feels like he needs to manage the amount of time spent on socials</a:t>
            </a:r>
            <a:endParaRPr/>
          </a:p>
        </p:txBody>
      </p:sp>
      <p:pic>
        <p:nvPicPr>
          <p:cNvPr id="382" name="Google Shape;38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242" y="693938"/>
            <a:ext cx="1575650" cy="15920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85" name="Google Shape;385;p43"/>
          <p:cNvSpPr/>
          <p:nvPr/>
        </p:nvSpPr>
        <p:spPr>
          <a:xfrm>
            <a:off x="152675" y="1069000"/>
            <a:ext cx="4138200" cy="2382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6" name="Google Shape;38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1200" y="647442"/>
            <a:ext cx="1575650" cy="15688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7" name="Google Shape;387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86251" y="2930546"/>
            <a:ext cx="1575651" cy="158110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88" name="Google Shape;388;p43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9" name="Google Shape;389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51200" y="2930083"/>
            <a:ext cx="1575650" cy="15820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90" name="Google Shape;39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P2 - Coco: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Strong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P3 - Zed: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96" name="Google Shape;396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97" name="Google Shape;39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5601" y="309362"/>
            <a:ext cx="4606700" cy="4524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P3 - Zed: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05" name="Google Shape;405;p45"/>
          <p:cNvSpPr txBox="1"/>
          <p:nvPr>
            <p:ph idx="1" type="body"/>
          </p:nvPr>
        </p:nvSpPr>
        <p:spPr>
          <a:xfrm>
            <a:off x="311700" y="1152475"/>
            <a:ext cx="398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it’s healthy for him to be on every platform</a:t>
            </a:r>
            <a:endParaRPr/>
          </a:p>
        </p:txBody>
      </p:sp>
      <p:pic>
        <p:nvPicPr>
          <p:cNvPr id="406" name="Google Shape;40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5601" y="309362"/>
            <a:ext cx="4606700" cy="452477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45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0" name="Google Shape;410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7625" y="694476"/>
            <a:ext cx="1575649" cy="1591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P3 - Zed: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16" name="Google Shape;416;p46"/>
          <p:cNvSpPr txBox="1"/>
          <p:nvPr>
            <p:ph idx="1" type="body"/>
          </p:nvPr>
        </p:nvSpPr>
        <p:spPr>
          <a:xfrm>
            <a:off x="311700" y="1152475"/>
            <a:ext cx="398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it’s healthy for him to be on every platform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Thinks he doesn’t know enough about the world around him</a:t>
            </a:r>
            <a:endParaRPr/>
          </a:p>
        </p:txBody>
      </p:sp>
      <p:pic>
        <p:nvPicPr>
          <p:cNvPr id="417" name="Google Shape;41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5601" y="309362"/>
            <a:ext cx="4606700" cy="452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7625" y="694476"/>
            <a:ext cx="1575649" cy="1591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21" name="Google Shape;421;p46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6"/>
          <p:cNvSpPr/>
          <p:nvPr/>
        </p:nvSpPr>
        <p:spPr>
          <a:xfrm>
            <a:off x="152675" y="1069000"/>
            <a:ext cx="4138200" cy="10341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5975" y="717079"/>
            <a:ext cx="1575649" cy="154630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P3 - Zed: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29" name="Google Shape;429;p47"/>
          <p:cNvSpPr txBox="1"/>
          <p:nvPr>
            <p:ph idx="1" type="body"/>
          </p:nvPr>
        </p:nvSpPr>
        <p:spPr>
          <a:xfrm>
            <a:off x="311700" y="1152475"/>
            <a:ext cx="398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it’s healthy for him to be on every platform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Thinks he doesn’t know enough about the world around him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Is an active participant in several communities</a:t>
            </a:r>
            <a:endParaRPr/>
          </a:p>
        </p:txBody>
      </p:sp>
      <p:pic>
        <p:nvPicPr>
          <p:cNvPr id="430" name="Google Shape;4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5601" y="309362"/>
            <a:ext cx="4606700" cy="452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7625" y="694476"/>
            <a:ext cx="1575649" cy="1591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34" name="Google Shape;434;p47"/>
          <p:cNvSpPr/>
          <p:nvPr/>
        </p:nvSpPr>
        <p:spPr>
          <a:xfrm>
            <a:off x="152675" y="1069000"/>
            <a:ext cx="4138200" cy="18639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5" name="Google Shape;435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5975" y="717079"/>
            <a:ext cx="1575649" cy="154630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36" name="Google Shape;436;p47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7" name="Google Shape;437;p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7632" y="2932888"/>
            <a:ext cx="1575649" cy="15904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P3 - Zed: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43" name="Google Shape;443;p48"/>
          <p:cNvSpPr txBox="1"/>
          <p:nvPr>
            <p:ph idx="1" type="body"/>
          </p:nvPr>
        </p:nvSpPr>
        <p:spPr>
          <a:xfrm>
            <a:off x="311700" y="1152475"/>
            <a:ext cx="398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it’s healthy for him to be on every platform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Thinks he doesn’t know enough about the world around him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Is an active participant in several communities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Feels the importance of learning from others</a:t>
            </a:r>
            <a:endParaRPr/>
          </a:p>
        </p:txBody>
      </p:sp>
      <p:pic>
        <p:nvPicPr>
          <p:cNvPr id="444" name="Google Shape;44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0" y="306213"/>
            <a:ext cx="4606700" cy="45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5600" y="303075"/>
            <a:ext cx="4606700" cy="45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5601" y="309362"/>
            <a:ext cx="4606700" cy="452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7625" y="694476"/>
            <a:ext cx="1575649" cy="1591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48" name="Google Shape;448;p48"/>
          <p:cNvSpPr/>
          <p:nvPr/>
        </p:nvSpPr>
        <p:spPr>
          <a:xfrm>
            <a:off x="152675" y="1069000"/>
            <a:ext cx="4138200" cy="2694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9" name="Google Shape;449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5975" y="717079"/>
            <a:ext cx="1575649" cy="154630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50" name="Google Shape;450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7632" y="2932888"/>
            <a:ext cx="1575649" cy="15904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51" name="Google Shape;451;p48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2" name="Google Shape;452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45979" y="2942597"/>
            <a:ext cx="1575649" cy="157105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P4 - Gustavo: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58" name="Google Shape;458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59" name="Google Shape;45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1" y="390502"/>
            <a:ext cx="4606700" cy="4545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P4 - Gustavo: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65" name="Google Shape;465;p50"/>
          <p:cNvSpPr txBox="1"/>
          <p:nvPr>
            <p:ph idx="1" type="body"/>
          </p:nvPr>
        </p:nvSpPr>
        <p:spPr>
          <a:xfrm>
            <a:off x="311700" y="1152475"/>
            <a:ext cx="3913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lived experiences from members of a community are important to him</a:t>
            </a:r>
            <a:endParaRPr/>
          </a:p>
        </p:txBody>
      </p:sp>
      <p:pic>
        <p:nvPicPr>
          <p:cNvPr id="466" name="Google Shape;46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1" y="390502"/>
            <a:ext cx="4606700" cy="4545522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50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700" y="824696"/>
            <a:ext cx="1575650" cy="159335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P4 - Gustavo: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74" name="Google Shape;474;p51"/>
          <p:cNvSpPr txBox="1"/>
          <p:nvPr>
            <p:ph idx="1" type="body"/>
          </p:nvPr>
        </p:nvSpPr>
        <p:spPr>
          <a:xfrm>
            <a:off x="311700" y="1152475"/>
            <a:ext cx="3913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l</a:t>
            </a:r>
            <a:r>
              <a:rPr lang="en"/>
              <a:t>ived experiences from members of a community are important 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Thinks his informal learning may be derailed by the nature of social media platforms</a:t>
            </a:r>
            <a:endParaRPr/>
          </a:p>
        </p:txBody>
      </p:sp>
      <p:pic>
        <p:nvPicPr>
          <p:cNvPr id="475" name="Google Shape;47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1" y="390502"/>
            <a:ext cx="4606700" cy="454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700" y="824696"/>
            <a:ext cx="1575650" cy="159335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77" name="Google Shape;477;p51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51"/>
          <p:cNvSpPr/>
          <p:nvPr/>
        </p:nvSpPr>
        <p:spPr>
          <a:xfrm>
            <a:off x="71400" y="1152475"/>
            <a:ext cx="4040400" cy="9789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9" name="Google Shape;47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3153" y="825152"/>
            <a:ext cx="1575651" cy="15466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P4 - Gustavo: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85" name="Google Shape;485;p52"/>
          <p:cNvSpPr txBox="1"/>
          <p:nvPr>
            <p:ph idx="1" type="body"/>
          </p:nvPr>
        </p:nvSpPr>
        <p:spPr>
          <a:xfrm>
            <a:off x="311700" y="1152475"/>
            <a:ext cx="3913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l</a:t>
            </a:r>
            <a:r>
              <a:rPr lang="en"/>
              <a:t>ived experiences from members of a community are important 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Thinks his informal learning may be derailed by the nature of social media platforms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Keeps notifications for Facebook even if he doesn’t use the app</a:t>
            </a:r>
            <a:endParaRPr/>
          </a:p>
        </p:txBody>
      </p:sp>
      <p:pic>
        <p:nvPicPr>
          <p:cNvPr id="486" name="Google Shape;48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1" y="390502"/>
            <a:ext cx="4606700" cy="454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700" y="824696"/>
            <a:ext cx="1575650" cy="159335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88" name="Google Shape;488;p52"/>
          <p:cNvSpPr/>
          <p:nvPr/>
        </p:nvSpPr>
        <p:spPr>
          <a:xfrm>
            <a:off x="71400" y="1152475"/>
            <a:ext cx="4040400" cy="23841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9" name="Google Shape;489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3153" y="825152"/>
            <a:ext cx="1575651" cy="15466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90" name="Google Shape;490;p52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1" name="Google Shape;49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7708" y="2990525"/>
            <a:ext cx="1575649" cy="1578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P4 - Gustavo: </a:t>
            </a: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Light User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97" name="Google Shape;497;p53"/>
          <p:cNvSpPr txBox="1"/>
          <p:nvPr>
            <p:ph idx="1" type="body"/>
          </p:nvPr>
        </p:nvSpPr>
        <p:spPr>
          <a:xfrm>
            <a:off x="311700" y="1152475"/>
            <a:ext cx="3913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Says l</a:t>
            </a:r>
            <a:r>
              <a:rPr lang="en"/>
              <a:t>ived experiences from members of a community are important 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Thinks his informal learning may be derailed by the nature of social media platforms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Keeps notifications for Facebook even if he doesn’t use the app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Annoyed with inauthenticity</a:t>
            </a:r>
            <a:endParaRPr/>
          </a:p>
        </p:txBody>
      </p:sp>
      <p:pic>
        <p:nvPicPr>
          <p:cNvPr id="498" name="Google Shape;49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601" y="390502"/>
            <a:ext cx="4606700" cy="454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700" y="824696"/>
            <a:ext cx="1575650" cy="159335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00" name="Google Shape;500;p53"/>
          <p:cNvSpPr/>
          <p:nvPr/>
        </p:nvSpPr>
        <p:spPr>
          <a:xfrm>
            <a:off x="71400" y="1152475"/>
            <a:ext cx="4040400" cy="2799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1" name="Google Shape;501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3153" y="825152"/>
            <a:ext cx="1575651" cy="15466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02" name="Google Shape;502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7708" y="2990525"/>
            <a:ext cx="1575649" cy="1578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03" name="Google Shape;503;p53"/>
          <p:cNvSpPr/>
          <p:nvPr/>
        </p:nvSpPr>
        <p:spPr>
          <a:xfrm>
            <a:off x="4215800" y="303600"/>
            <a:ext cx="4626300" cy="45363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4" name="Google Shape;504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9242" y="2993314"/>
            <a:ext cx="1575650" cy="15727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4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insights</a:t>
            </a:r>
            <a:endParaRPr/>
          </a:p>
        </p:txBody>
      </p:sp>
      <p:sp>
        <p:nvSpPr>
          <p:cNvPr id="511" name="Google Shape;511;p54"/>
          <p:cNvSpPr txBox="1"/>
          <p:nvPr>
            <p:ph idx="1" type="body"/>
          </p:nvPr>
        </p:nvSpPr>
        <p:spPr>
          <a:xfrm>
            <a:off x="311700" y="1605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Things people value and are looking for [in social media]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Community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Learning - facts / knowledge / tips and tricks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Authenticity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5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insights</a:t>
            </a:r>
            <a:endParaRPr/>
          </a:p>
        </p:txBody>
      </p:sp>
      <p:sp>
        <p:nvSpPr>
          <p:cNvPr id="518" name="Google Shape;518;p55"/>
          <p:cNvSpPr txBox="1"/>
          <p:nvPr>
            <p:ph idx="1" type="body"/>
          </p:nvPr>
        </p:nvSpPr>
        <p:spPr>
          <a:xfrm>
            <a:off x="311700" y="1605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Things people value and are looking for [in social media]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Community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Learning - facts / knowledge / tips and tricks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Authenticity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How people feel during and after using social media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Concerned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Intrigued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Wasted time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6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insights</a:t>
            </a:r>
            <a:endParaRPr/>
          </a:p>
        </p:txBody>
      </p:sp>
      <p:sp>
        <p:nvSpPr>
          <p:cNvPr id="525" name="Google Shape;525;p56"/>
          <p:cNvSpPr txBox="1"/>
          <p:nvPr>
            <p:ph idx="1" type="body"/>
          </p:nvPr>
        </p:nvSpPr>
        <p:spPr>
          <a:xfrm>
            <a:off x="311700" y="1605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Things people value and are looking for [in social media]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Community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Learning - facts / knowledge / tips and tricks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Authenticity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How people feel during and after using social media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Concerned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Intrigued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Wasted time</a:t>
            </a:r>
            <a:endParaRPr/>
          </a:p>
        </p:txBody>
      </p:sp>
      <p:sp>
        <p:nvSpPr>
          <p:cNvPr id="526" name="Google Shape;526;p56"/>
          <p:cNvSpPr/>
          <p:nvPr/>
        </p:nvSpPr>
        <p:spPr>
          <a:xfrm>
            <a:off x="321500" y="1527775"/>
            <a:ext cx="8520600" cy="3312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56"/>
          <p:cNvSpPr/>
          <p:nvPr/>
        </p:nvSpPr>
        <p:spPr>
          <a:xfrm>
            <a:off x="3487350" y="3015150"/>
            <a:ext cx="5203500" cy="2006400"/>
          </a:xfrm>
          <a:prstGeom prst="rect">
            <a:avLst/>
          </a:prstGeom>
          <a:solidFill>
            <a:srgbClr val="E0E7E6"/>
          </a:solidFill>
          <a:ln cap="flat" cmpd="sng" w="19050">
            <a:solidFill>
              <a:srgbClr val="175E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56"/>
          <p:cNvSpPr txBox="1"/>
          <p:nvPr/>
        </p:nvSpPr>
        <p:spPr>
          <a:xfrm>
            <a:off x="3687400" y="3194850"/>
            <a:ext cx="48192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People </a:t>
            </a:r>
            <a:r>
              <a:rPr b="1"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want community</a:t>
            </a: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and </a:t>
            </a:r>
            <a:r>
              <a:rPr b="1"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knowledge sharing from social media</a:t>
            </a: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but </a:t>
            </a: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factors</a:t>
            </a: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such as </a:t>
            </a:r>
            <a:r>
              <a:rPr b="1"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virality and information overload</a:t>
            </a: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make it </a:t>
            </a:r>
            <a:r>
              <a:rPr b="1"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difficult</a:t>
            </a: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to have an enjoyable experience which achieves the </a:t>
            </a:r>
            <a:r>
              <a:rPr b="1"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users’ goals</a:t>
            </a:r>
            <a:r>
              <a:rPr lang="en" sz="1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9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7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next?</a:t>
            </a:r>
            <a:endParaRPr/>
          </a:p>
        </p:txBody>
      </p:sp>
      <p:sp>
        <p:nvSpPr>
          <p:cNvPr id="535" name="Google Shape;535;p57"/>
          <p:cNvSpPr txBox="1"/>
          <p:nvPr>
            <p:ph idx="1" type="body"/>
          </p:nvPr>
        </p:nvSpPr>
        <p:spPr>
          <a:xfrm>
            <a:off x="1627200" y="2335975"/>
            <a:ext cx="8520600" cy="19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Expand interviews to include more diversity yet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Continue to unpack these interviews and dig out insights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Focus-in on a problem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Craft HMW statements based on our POVs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Test out some experience prototypes</a:t>
            </a:r>
            <a:endParaRPr/>
          </a:p>
        </p:txBody>
      </p:sp>
      <p:sp>
        <p:nvSpPr>
          <p:cNvPr id="536" name="Google Shape;536;p57"/>
          <p:cNvSpPr/>
          <p:nvPr/>
        </p:nvSpPr>
        <p:spPr>
          <a:xfrm>
            <a:off x="1772950" y="2074750"/>
            <a:ext cx="254700" cy="218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7" name="Google Shape;53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2650" y="2335975"/>
            <a:ext cx="439100" cy="4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2650" y="2659975"/>
            <a:ext cx="439100" cy="4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2650" y="2989350"/>
            <a:ext cx="439100" cy="4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2650" y="3302575"/>
            <a:ext cx="439100" cy="4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2650" y="3599625"/>
            <a:ext cx="439100" cy="43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8"/>
          <p:cNvSpPr/>
          <p:nvPr/>
        </p:nvSpPr>
        <p:spPr>
          <a:xfrm>
            <a:off x="0" y="0"/>
            <a:ext cx="9153300" cy="1428600"/>
          </a:xfrm>
          <a:prstGeom prst="rect">
            <a:avLst/>
          </a:prstGeom>
          <a:solidFill>
            <a:srgbClr val="175E54">
              <a:alpha val="1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</a:t>
            </a:r>
            <a:r>
              <a:rPr lang="en"/>
              <a:t>you!</a:t>
            </a:r>
            <a:endParaRPr/>
          </a:p>
        </p:txBody>
      </p:sp>
      <p:pic>
        <p:nvPicPr>
          <p:cNvPr id="548" name="Google Shape;54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1263" y="1562150"/>
            <a:ext cx="3581478" cy="341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nto thx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9C6666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