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20116800" cx="25603200"/>
  <p:notesSz cx="6858000" cy="9144000"/>
  <p:embeddedFontLst>
    <p:embeddedFont>
      <p:font typeface="Poppins"/>
      <p:regular r:id="rId6"/>
      <p:bold r:id="rId7"/>
      <p:italic r:id="rId8"/>
      <p:boldItalic r:id="rId9"/>
    </p:embeddedFont>
    <p:embeddedFont>
      <p:font typeface="Poppins SemiBold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SemiBold-bold.fntdata"/><Relationship Id="rId10" Type="http://schemas.openxmlformats.org/officeDocument/2006/relationships/font" Target="fonts/PoppinsSemiBold-regular.fntdata"/><Relationship Id="rId13" Type="http://schemas.openxmlformats.org/officeDocument/2006/relationships/font" Target="fonts/PoppinsSemiBold-boldItalic.fntdata"/><Relationship Id="rId12" Type="http://schemas.openxmlformats.org/officeDocument/2006/relationships/font" Target="fonts/PoppinsSemiBold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Poppins-boldItalic.fntdata"/><Relationship Id="rId5" Type="http://schemas.openxmlformats.org/officeDocument/2006/relationships/slide" Target="slides/slide1.xml"/><Relationship Id="rId6" Type="http://schemas.openxmlformats.org/officeDocument/2006/relationships/font" Target="fonts/Poppins-regular.fntdata"/><Relationship Id="rId7" Type="http://schemas.openxmlformats.org/officeDocument/2006/relationships/font" Target="fonts/Poppins-bold.fntdata"/><Relationship Id="rId8" Type="http://schemas.openxmlformats.org/officeDocument/2006/relationships/font" Target="fonts/Poppi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631760069c_0_0:notes"/>
          <p:cNvSpPr/>
          <p:nvPr>
            <p:ph idx="2" type="sldImg"/>
          </p:nvPr>
        </p:nvSpPr>
        <p:spPr>
          <a:xfrm>
            <a:off x="1247203" y="685800"/>
            <a:ext cx="436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63176006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872783" y="2912116"/>
            <a:ext cx="23857500" cy="80280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72760" y="11084578"/>
            <a:ext cx="23857500" cy="30999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72760" y="8412213"/>
            <a:ext cx="23857500" cy="32925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872760" y="4507458"/>
            <a:ext cx="111999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3530720" y="4507458"/>
            <a:ext cx="11199900" cy="13362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08000" lvl="0" marL="4572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872760" y="2173013"/>
            <a:ext cx="7862400" cy="29556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872760" y="5434880"/>
            <a:ext cx="7862400" cy="124350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469900" lvl="0" marL="4572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indent="-469900" lvl="1" marL="9144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indent="-469900" lvl="2" marL="13716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indent="-469900" lvl="3" marL="18288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indent="-469900" lvl="4" marL="22860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indent="-469900" lvl="5" marL="27432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indent="-469900" lvl="6" marL="32004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indent="-469900" lvl="7" marL="36576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indent="-469900" lvl="8" marL="41148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372700" y="1760587"/>
            <a:ext cx="17829900" cy="1599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2801600" y="-489"/>
            <a:ext cx="12801600" cy="20116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85800" lIns="285800" spcFirstLastPara="1" rIns="285800" wrap="square" tIns="28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743400" y="4823084"/>
            <a:ext cx="11326500" cy="57975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743400" y="10963138"/>
            <a:ext cx="11326500" cy="48306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3830600" y="2831938"/>
            <a:ext cx="10743600" cy="144519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584200" lvl="0" marL="457200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872760" y="16546249"/>
            <a:ext cx="16796700" cy="23667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872760" y="4326178"/>
            <a:ext cx="23857500" cy="7679700"/>
          </a:xfrm>
          <a:prstGeom prst="rect">
            <a:avLst/>
          </a:prstGeom>
        </p:spPr>
        <p:txBody>
          <a:bodyPr anchorCtr="0" anchor="b" bIns="285800" lIns="285800" spcFirstLastPara="1" rIns="285800" wrap="square" tIns="2858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500"/>
              <a:buNone/>
              <a:defRPr sz="37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72760" y="12328702"/>
            <a:ext cx="23857500" cy="5087700"/>
          </a:xfrm>
          <a:prstGeom prst="rect">
            <a:avLst/>
          </a:prstGeom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 algn="ctr">
              <a:spcBef>
                <a:spcPts val="0"/>
              </a:spcBef>
              <a:spcAft>
                <a:spcPts val="0"/>
              </a:spcAft>
              <a:buSzPts val="5600"/>
              <a:buChar char="●"/>
              <a:defRPr/>
            </a:lvl1pPr>
            <a:lvl2pPr indent="-508000" lvl="1" marL="9144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indent="-508000" lvl="2" marL="13716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indent="-508000" lvl="3" marL="18288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indent="-508000" lvl="4" marL="2286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indent="-508000" lvl="5" marL="27432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indent="-508000" lvl="6" marL="32004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indent="-508000" lvl="7" marL="36576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indent="-508000" lvl="8" marL="41148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72760" y="1740542"/>
            <a:ext cx="23857500" cy="22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None/>
              <a:defRPr sz="8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72760" y="4507458"/>
            <a:ext cx="23857500" cy="13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800" lIns="285800" spcFirstLastPara="1" rIns="285800" wrap="square" tIns="285800">
            <a:normAutofit/>
          </a:bodyPr>
          <a:lstStyle>
            <a:lvl1pPr indent="-584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Char char="●"/>
              <a:defRPr sz="5600">
                <a:solidFill>
                  <a:schemeClr val="dk2"/>
                </a:solidFill>
              </a:defRPr>
            </a:lvl1pPr>
            <a:lvl2pPr indent="-5080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2pPr>
            <a:lvl3pPr indent="-5080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3pPr>
            <a:lvl4pPr indent="-5080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4pPr>
            <a:lvl5pPr indent="-5080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5pPr>
            <a:lvl6pPr indent="-5080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6pPr>
            <a:lvl7pPr indent="-5080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7pPr>
            <a:lvl8pPr indent="-5080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8pPr>
            <a:lvl9pPr indent="-5080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3722882" y="18238359"/>
            <a:ext cx="1536300" cy="15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800" lIns="285800" spcFirstLastPara="1" rIns="285800" wrap="square" tIns="285800">
            <a:normAutofit/>
          </a:bodyPr>
          <a:lstStyle>
            <a:lvl1pPr lvl="0" algn="r">
              <a:buNone/>
              <a:defRPr sz="3100">
                <a:solidFill>
                  <a:schemeClr val="dk2"/>
                </a:solidFill>
              </a:defRPr>
            </a:lvl1pPr>
            <a:lvl2pPr lvl="1" algn="r">
              <a:buNone/>
              <a:defRPr sz="3100">
                <a:solidFill>
                  <a:schemeClr val="dk2"/>
                </a:solidFill>
              </a:defRPr>
            </a:lvl2pPr>
            <a:lvl3pPr lvl="2" algn="r">
              <a:buNone/>
              <a:defRPr sz="3100">
                <a:solidFill>
                  <a:schemeClr val="dk2"/>
                </a:solidFill>
              </a:defRPr>
            </a:lvl3pPr>
            <a:lvl4pPr lvl="3" algn="r">
              <a:buNone/>
              <a:defRPr sz="3100">
                <a:solidFill>
                  <a:schemeClr val="dk2"/>
                </a:solidFill>
              </a:defRPr>
            </a:lvl4pPr>
            <a:lvl5pPr lvl="4" algn="r">
              <a:buNone/>
              <a:defRPr sz="3100">
                <a:solidFill>
                  <a:schemeClr val="dk2"/>
                </a:solidFill>
              </a:defRPr>
            </a:lvl5pPr>
            <a:lvl6pPr lvl="5" algn="r">
              <a:buNone/>
              <a:defRPr sz="3100">
                <a:solidFill>
                  <a:schemeClr val="dk2"/>
                </a:solidFill>
              </a:defRPr>
            </a:lvl6pPr>
            <a:lvl7pPr lvl="6" algn="r">
              <a:buNone/>
              <a:defRPr sz="3100">
                <a:solidFill>
                  <a:schemeClr val="dk2"/>
                </a:solidFill>
              </a:defRPr>
            </a:lvl7pPr>
            <a:lvl8pPr lvl="7" algn="r">
              <a:buNone/>
              <a:defRPr sz="3100">
                <a:solidFill>
                  <a:schemeClr val="dk2"/>
                </a:solidFill>
              </a:defRPr>
            </a:lvl8pPr>
            <a:lvl9pPr lvl="8" algn="r">
              <a:buNone/>
              <a:defRPr sz="3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jpg"/><Relationship Id="rId10" Type="http://schemas.openxmlformats.org/officeDocument/2006/relationships/image" Target="../media/image1.png"/><Relationship Id="rId9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975" y="634062"/>
            <a:ext cx="7321800" cy="237583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flipH="1" rot="186044">
            <a:off x="14069407" y="12889631"/>
            <a:ext cx="12666116" cy="5138383"/>
          </a:xfrm>
          <a:custGeom>
            <a:rect b="b" l="l" r="r" t="t"/>
            <a:pathLst>
              <a:path extrusionOk="0" h="486795" w="643315">
                <a:moveTo>
                  <a:pt x="96234" y="80986"/>
                </a:moveTo>
                <a:cubicBezTo>
                  <a:pt x="141446" y="32726"/>
                  <a:pt x="215614" y="-8422"/>
                  <a:pt x="271494" y="1738"/>
                </a:cubicBezTo>
                <a:cubicBezTo>
                  <a:pt x="327374" y="11898"/>
                  <a:pt x="378682" y="110196"/>
                  <a:pt x="431514" y="141946"/>
                </a:cubicBezTo>
                <a:cubicBezTo>
                  <a:pt x="484346" y="173696"/>
                  <a:pt x="553942" y="157694"/>
                  <a:pt x="588486" y="192238"/>
                </a:cubicBezTo>
                <a:cubicBezTo>
                  <a:pt x="623030" y="226782"/>
                  <a:pt x="655034" y="300442"/>
                  <a:pt x="638778" y="349210"/>
                </a:cubicBezTo>
                <a:cubicBezTo>
                  <a:pt x="622522" y="397978"/>
                  <a:pt x="547846" y="472146"/>
                  <a:pt x="490950" y="484846"/>
                </a:cubicBezTo>
                <a:cubicBezTo>
                  <a:pt x="434054" y="497546"/>
                  <a:pt x="361410" y="431760"/>
                  <a:pt x="297402" y="425410"/>
                </a:cubicBezTo>
                <a:cubicBezTo>
                  <a:pt x="233394" y="419060"/>
                  <a:pt x="156432" y="469098"/>
                  <a:pt x="106902" y="446746"/>
                </a:cubicBezTo>
                <a:cubicBezTo>
                  <a:pt x="57372" y="424394"/>
                  <a:pt x="2000" y="352258"/>
                  <a:pt x="222" y="291298"/>
                </a:cubicBezTo>
                <a:cubicBezTo>
                  <a:pt x="-1556" y="230338"/>
                  <a:pt x="51022" y="129246"/>
                  <a:pt x="96234" y="80986"/>
                </a:cubicBezTo>
                <a:close/>
              </a:path>
            </a:pathLst>
          </a:custGeom>
          <a:solidFill>
            <a:srgbClr val="A9CB3C"/>
          </a:solidFill>
          <a:ln cap="flat" cmpd="sng" w="152400">
            <a:solidFill>
              <a:srgbClr val="A9CB3C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" name="Google Shape;56;p13"/>
          <p:cNvSpPr/>
          <p:nvPr/>
        </p:nvSpPr>
        <p:spPr>
          <a:xfrm rot="10421702">
            <a:off x="6549213" y="4384038"/>
            <a:ext cx="20224314" cy="6603171"/>
          </a:xfrm>
          <a:custGeom>
            <a:rect b="b" l="l" r="r" t="t"/>
            <a:pathLst>
              <a:path extrusionOk="0" h="486795" w="643315">
                <a:moveTo>
                  <a:pt x="96234" y="80986"/>
                </a:moveTo>
                <a:cubicBezTo>
                  <a:pt x="141446" y="32726"/>
                  <a:pt x="215614" y="-8422"/>
                  <a:pt x="271494" y="1738"/>
                </a:cubicBezTo>
                <a:cubicBezTo>
                  <a:pt x="327374" y="11898"/>
                  <a:pt x="378682" y="110196"/>
                  <a:pt x="431514" y="141946"/>
                </a:cubicBezTo>
                <a:cubicBezTo>
                  <a:pt x="484346" y="173696"/>
                  <a:pt x="553942" y="157694"/>
                  <a:pt x="588486" y="192238"/>
                </a:cubicBezTo>
                <a:cubicBezTo>
                  <a:pt x="623030" y="226782"/>
                  <a:pt x="655034" y="300442"/>
                  <a:pt x="638778" y="349210"/>
                </a:cubicBezTo>
                <a:cubicBezTo>
                  <a:pt x="622522" y="397978"/>
                  <a:pt x="547846" y="472146"/>
                  <a:pt x="490950" y="484846"/>
                </a:cubicBezTo>
                <a:cubicBezTo>
                  <a:pt x="434054" y="497546"/>
                  <a:pt x="361410" y="431760"/>
                  <a:pt x="297402" y="425410"/>
                </a:cubicBezTo>
                <a:cubicBezTo>
                  <a:pt x="233394" y="419060"/>
                  <a:pt x="156432" y="469098"/>
                  <a:pt x="106902" y="446746"/>
                </a:cubicBezTo>
                <a:cubicBezTo>
                  <a:pt x="57372" y="424394"/>
                  <a:pt x="2000" y="352258"/>
                  <a:pt x="222" y="291298"/>
                </a:cubicBezTo>
                <a:cubicBezTo>
                  <a:pt x="-1556" y="230338"/>
                  <a:pt x="51022" y="129246"/>
                  <a:pt x="96234" y="80986"/>
                </a:cubicBezTo>
                <a:close/>
              </a:path>
            </a:pathLst>
          </a:custGeom>
          <a:solidFill>
            <a:srgbClr val="FDC800"/>
          </a:solidFill>
          <a:ln cap="flat" cmpd="sng" w="152400">
            <a:solidFill>
              <a:srgbClr val="FDC8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7" name="Google Shape;57;p13"/>
          <p:cNvSpPr/>
          <p:nvPr/>
        </p:nvSpPr>
        <p:spPr>
          <a:xfrm rot="244662">
            <a:off x="15695305" y="-5814008"/>
            <a:ext cx="10788362" cy="9389650"/>
          </a:xfrm>
          <a:custGeom>
            <a:rect b="b" l="l" r="r" t="t"/>
            <a:pathLst>
              <a:path extrusionOk="0" h="486795" w="643315">
                <a:moveTo>
                  <a:pt x="96234" y="80986"/>
                </a:moveTo>
                <a:cubicBezTo>
                  <a:pt x="141446" y="32726"/>
                  <a:pt x="215614" y="-8422"/>
                  <a:pt x="271494" y="1738"/>
                </a:cubicBezTo>
                <a:cubicBezTo>
                  <a:pt x="327374" y="11898"/>
                  <a:pt x="378682" y="110196"/>
                  <a:pt x="431514" y="141946"/>
                </a:cubicBezTo>
                <a:cubicBezTo>
                  <a:pt x="484346" y="173696"/>
                  <a:pt x="553942" y="157694"/>
                  <a:pt x="588486" y="192238"/>
                </a:cubicBezTo>
                <a:cubicBezTo>
                  <a:pt x="623030" y="226782"/>
                  <a:pt x="655034" y="300442"/>
                  <a:pt x="638778" y="349210"/>
                </a:cubicBezTo>
                <a:cubicBezTo>
                  <a:pt x="622522" y="397978"/>
                  <a:pt x="547846" y="472146"/>
                  <a:pt x="490950" y="484846"/>
                </a:cubicBezTo>
                <a:cubicBezTo>
                  <a:pt x="434054" y="497546"/>
                  <a:pt x="361410" y="431760"/>
                  <a:pt x="297402" y="425410"/>
                </a:cubicBezTo>
                <a:cubicBezTo>
                  <a:pt x="233394" y="419060"/>
                  <a:pt x="156432" y="469098"/>
                  <a:pt x="106902" y="446746"/>
                </a:cubicBezTo>
                <a:cubicBezTo>
                  <a:pt x="57372" y="424394"/>
                  <a:pt x="2000" y="352258"/>
                  <a:pt x="222" y="291298"/>
                </a:cubicBezTo>
                <a:cubicBezTo>
                  <a:pt x="-1556" y="230338"/>
                  <a:pt x="51022" y="129246"/>
                  <a:pt x="96234" y="80986"/>
                </a:cubicBezTo>
                <a:close/>
              </a:path>
            </a:pathLst>
          </a:custGeom>
          <a:solidFill>
            <a:srgbClr val="67A0FF"/>
          </a:solidFill>
          <a:ln cap="flat" cmpd="sng" w="152400">
            <a:solidFill>
              <a:srgbClr val="67A0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8" name="Google Shape;58;p13"/>
          <p:cNvSpPr txBox="1"/>
          <p:nvPr/>
        </p:nvSpPr>
        <p:spPr>
          <a:xfrm>
            <a:off x="514100" y="3238500"/>
            <a:ext cx="65490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5255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Strengthen your friendships with new adventures!</a:t>
            </a:r>
            <a:endParaRPr sz="5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14850" y="6844625"/>
            <a:ext cx="41349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Poppins"/>
                <a:ea typeface="Poppins"/>
                <a:cs typeface="Poppins"/>
                <a:sym typeface="Poppins"/>
              </a:rPr>
              <a:t>PROBLEM</a:t>
            </a:r>
            <a:endParaRPr b="1" sz="6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19550" y="8018550"/>
            <a:ext cx="6430500" cy="39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latin typeface="Poppins"/>
                <a:ea typeface="Poppins"/>
                <a:cs typeface="Poppins"/>
                <a:sym typeface="Poppins"/>
              </a:rPr>
              <a:t>People don’t prioritize making time for their friends, and when they can find time to meet up, </a:t>
            </a:r>
            <a:r>
              <a:rPr lang="en" sz="3500">
                <a:latin typeface="Poppins"/>
                <a:ea typeface="Poppins"/>
                <a:cs typeface="Poppins"/>
                <a:sym typeface="Poppins"/>
              </a:rPr>
              <a:t>they default to convenient and less meaningful activities</a:t>
            </a:r>
            <a:r>
              <a:rPr lang="en" sz="3500">
                <a:latin typeface="Poppins"/>
                <a:ea typeface="Poppins"/>
                <a:cs typeface="Poppins"/>
                <a:sym typeface="Poppins"/>
              </a:rPr>
              <a:t> since it is difficult to come up with new plans.</a:t>
            </a:r>
            <a:endParaRPr sz="35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19550" y="13118350"/>
            <a:ext cx="45936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Poppins"/>
                <a:ea typeface="Poppins"/>
                <a:cs typeface="Poppins"/>
                <a:sym typeface="Poppins"/>
              </a:rPr>
              <a:t>SOLUTION</a:t>
            </a:r>
            <a:endParaRPr b="1" sz="6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59975" y="14261951"/>
            <a:ext cx="6549000" cy="44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latin typeface="Poppins"/>
                <a:ea typeface="Poppins"/>
                <a:cs typeface="Poppins"/>
                <a:sym typeface="Poppins"/>
              </a:rPr>
              <a:t>Meet </a:t>
            </a:r>
            <a:r>
              <a:rPr b="1" lang="en" sz="3500">
                <a:latin typeface="Poppins"/>
                <a:ea typeface="Poppins"/>
                <a:cs typeface="Poppins"/>
                <a:sym typeface="Poppins"/>
              </a:rPr>
              <a:t>Playdate</a:t>
            </a:r>
            <a:r>
              <a:rPr lang="en" sz="3500">
                <a:latin typeface="Poppins"/>
                <a:ea typeface="Poppins"/>
                <a:cs typeface="Poppins"/>
                <a:sym typeface="Poppins"/>
              </a:rPr>
              <a:t>, an app that encourages and reminds people to stay connected with friends. Playdate helps users find playdate ideas, send invites to friends, keep accountable with deadlines, and share their experiences. </a:t>
            </a:r>
            <a:endParaRPr sz="35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37900" y="19211750"/>
            <a:ext cx="247275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Sachin Allums, Mena Hassan, Kevin Tran, Nicole Segaran | CS147 Autumn 2023 | </a:t>
            </a:r>
            <a:r>
              <a:rPr b="1" lang="en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https://web.stanford.edu/class/cs147/projects/ThreadsandTrends/playdate/</a:t>
            </a:r>
            <a:endParaRPr b="1"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7938749" y="17848888"/>
            <a:ext cx="44622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Poppins SemiBold"/>
                <a:ea typeface="Poppins SemiBold"/>
                <a:cs typeface="Poppins SemiBold"/>
                <a:sym typeface="Poppins SemiBold"/>
              </a:rPr>
              <a:t>Needfinding</a:t>
            </a:r>
            <a:endParaRPr sz="5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6848976" y="17859913"/>
            <a:ext cx="33150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Poppins SemiBold"/>
                <a:ea typeface="Poppins SemiBold"/>
                <a:cs typeface="Poppins SemiBold"/>
                <a:sym typeface="Poppins SemiBold"/>
              </a:rPr>
              <a:t>Low-Fi</a:t>
            </a:r>
            <a:endParaRPr sz="5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2442913" y="17859913"/>
            <a:ext cx="37905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Poppins SemiBold"/>
                <a:ea typeface="Poppins SemiBold"/>
                <a:cs typeface="Poppins SemiBold"/>
                <a:sym typeface="Poppins SemiBold"/>
              </a:rPr>
              <a:t>Testing</a:t>
            </a:r>
            <a:endParaRPr sz="5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4">
            <a:alphaModFix/>
          </a:blip>
          <a:srcRect b="7056" l="0" r="11284" t="1768"/>
          <a:stretch/>
        </p:blipFill>
        <p:spPr>
          <a:xfrm rot="-5400000">
            <a:off x="12959367" y="14080187"/>
            <a:ext cx="2757600" cy="37782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8" name="Google Shape;68;p13"/>
          <p:cNvSpPr txBox="1"/>
          <p:nvPr/>
        </p:nvSpPr>
        <p:spPr>
          <a:xfrm>
            <a:off x="20779527" y="17859913"/>
            <a:ext cx="37905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Poppins SemiBold"/>
                <a:ea typeface="Poppins SemiBold"/>
                <a:cs typeface="Poppins SemiBold"/>
                <a:sym typeface="Poppins SemiBold"/>
              </a:rPr>
              <a:t>Med-Fi</a:t>
            </a:r>
            <a:endParaRPr sz="5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8053700" y="13082650"/>
            <a:ext cx="7321800" cy="12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Poppins"/>
                <a:ea typeface="Poppins"/>
                <a:cs typeface="Poppins"/>
                <a:sym typeface="Poppins"/>
              </a:rPr>
              <a:t>DESIGN ITERATION</a:t>
            </a:r>
            <a:endParaRPr b="1" sz="6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248200" y="11187438"/>
            <a:ext cx="4331400" cy="20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Poppins"/>
                <a:ea typeface="Poppins"/>
                <a:cs typeface="Poppins"/>
                <a:sym typeface="Poppins"/>
              </a:rPr>
              <a:t>Explore</a:t>
            </a:r>
            <a:r>
              <a:rPr lang="en" sz="4000">
                <a:latin typeface="Poppins"/>
                <a:ea typeface="Poppins"/>
                <a:cs typeface="Poppins"/>
                <a:sym typeface="Poppins"/>
              </a:rPr>
              <a:t> Playdate Ideas</a:t>
            </a:r>
            <a:endParaRPr sz="4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4206081" y="11178988"/>
            <a:ext cx="4331400" cy="20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Poppins"/>
                <a:ea typeface="Poppins"/>
                <a:cs typeface="Poppins"/>
                <a:sym typeface="Poppins"/>
              </a:rPr>
              <a:t>Create</a:t>
            </a:r>
            <a:r>
              <a:rPr lang="en" sz="4000">
                <a:latin typeface="Poppins"/>
                <a:ea typeface="Poppins"/>
                <a:cs typeface="Poppins"/>
                <a:sym typeface="Poppins"/>
              </a:rPr>
              <a:t> Custom Playdates</a:t>
            </a:r>
            <a:endParaRPr sz="4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9816075" y="11187438"/>
            <a:ext cx="4944900" cy="31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Poppins"/>
                <a:ea typeface="Poppins"/>
                <a:cs typeface="Poppins"/>
                <a:sym typeface="Poppins"/>
              </a:rPr>
              <a:t>Save</a:t>
            </a:r>
            <a:r>
              <a:rPr lang="en" sz="4000"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b="1" lang="en" sz="4000">
                <a:latin typeface="Poppins"/>
                <a:ea typeface="Poppins"/>
                <a:cs typeface="Poppins"/>
                <a:sym typeface="Poppins"/>
              </a:rPr>
              <a:t>Manage</a:t>
            </a:r>
            <a:endParaRPr b="1" sz="4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Poppins"/>
                <a:ea typeface="Poppins"/>
                <a:cs typeface="Poppins"/>
                <a:sym typeface="Poppins"/>
              </a:rPr>
              <a:t>Finished Playdates</a:t>
            </a:r>
            <a:endParaRPr sz="40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584833" y="14570219"/>
            <a:ext cx="3843300" cy="27981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4" name="Google Shape;7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785700" y="14574116"/>
            <a:ext cx="3790500" cy="27903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7">
            <a:alphaModFix/>
          </a:blip>
          <a:srcRect b="0" l="8331" r="15996" t="0"/>
          <a:stretch/>
        </p:blipFill>
        <p:spPr>
          <a:xfrm>
            <a:off x="8248200" y="14576225"/>
            <a:ext cx="3843300" cy="27861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8">
            <a:alphaModFix/>
          </a:blip>
          <a:srcRect b="418" l="0" r="0" t="0"/>
          <a:stretch/>
        </p:blipFill>
        <p:spPr>
          <a:xfrm>
            <a:off x="20128400" y="1821925"/>
            <a:ext cx="4320251" cy="9098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48188" y="1821925"/>
            <a:ext cx="4331424" cy="9095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193875" y="1821925"/>
            <a:ext cx="4320249" cy="9098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