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</p:sldIdLst>
  <p:sldSz cy="5143500" cx="9144000"/>
  <p:notesSz cx="6858000" cy="9144000"/>
  <p:embeddedFontLst>
    <p:embeddedFont>
      <p:font typeface="Roboto"/>
      <p:regular r:id="rId46"/>
      <p:bold r:id="rId47"/>
      <p:italic r:id="rId48"/>
      <p:boldItalic r:id="rId49"/>
    </p:embeddedFont>
    <p:embeddedFont>
      <p:font typeface="Red Hat Display"/>
      <p:regular r:id="rId50"/>
      <p:bold r:id="rId51"/>
      <p:italic r:id="rId52"/>
      <p:boldItalic r:id="rId53"/>
    </p:embeddedFont>
    <p:embeddedFont>
      <p:font typeface="Commissioner"/>
      <p:regular r:id="rId54"/>
      <p:bold r:id="rId55"/>
    </p:embeddedFont>
    <p:embeddedFont>
      <p:font typeface="Syne"/>
      <p:regular r:id="rId56"/>
      <p:bold r:id="rId57"/>
    </p:embeddedFont>
    <p:embeddedFont>
      <p:font typeface="Black Han Sans"/>
      <p:regular r:id="rId58"/>
    </p:embeddedFont>
    <p:embeddedFont>
      <p:font typeface="Francois One"/>
      <p:regular r:id="rId59"/>
    </p:embeddedFont>
    <p:embeddedFont>
      <p:font typeface="Syne SemiBold"/>
      <p:regular r:id="rId60"/>
      <p:bold r:id="rId61"/>
    </p:embeddedFont>
    <p:embeddedFont>
      <p:font typeface="Barlow SemiBold"/>
      <p:regular r:id="rId62"/>
      <p:bold r:id="rId63"/>
      <p:italic r:id="rId64"/>
      <p:boldItalic r:id="rId65"/>
    </p:embeddedFont>
    <p:embeddedFont>
      <p:font typeface="Commissioner ExtraBold"/>
      <p:bold r:id="rId66"/>
    </p:embeddedFont>
    <p:embeddedFont>
      <p:font typeface="Open Sans"/>
      <p:regular r:id="rId67"/>
      <p:bold r:id="rId68"/>
      <p:italic r:id="rId69"/>
      <p:boldItalic r:id="rId7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font" Target="fonts/Roboto-regular.fntdata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Roboto-italic.fntdata"/><Relationship Id="rId47" Type="http://schemas.openxmlformats.org/officeDocument/2006/relationships/font" Target="fonts/Roboto-bold.fntdata"/><Relationship Id="rId49" Type="http://schemas.openxmlformats.org/officeDocument/2006/relationships/font" Target="fonts/Roboto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70" Type="http://schemas.openxmlformats.org/officeDocument/2006/relationships/font" Target="fonts/OpenSans-boldItalic.fntdata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BarlowSemiBold-regular.fntdata"/><Relationship Id="rId61" Type="http://schemas.openxmlformats.org/officeDocument/2006/relationships/font" Target="fonts/SyneSemiBold-bold.fntdata"/><Relationship Id="rId20" Type="http://schemas.openxmlformats.org/officeDocument/2006/relationships/slide" Target="slides/slide16.xml"/><Relationship Id="rId64" Type="http://schemas.openxmlformats.org/officeDocument/2006/relationships/font" Target="fonts/BarlowSemiBold-italic.fntdata"/><Relationship Id="rId63" Type="http://schemas.openxmlformats.org/officeDocument/2006/relationships/font" Target="fonts/BarlowSemiBold-bold.fntdata"/><Relationship Id="rId22" Type="http://schemas.openxmlformats.org/officeDocument/2006/relationships/slide" Target="slides/slide18.xml"/><Relationship Id="rId66" Type="http://schemas.openxmlformats.org/officeDocument/2006/relationships/font" Target="fonts/CommissionerExtraBold-bold.fntdata"/><Relationship Id="rId21" Type="http://schemas.openxmlformats.org/officeDocument/2006/relationships/slide" Target="slides/slide17.xml"/><Relationship Id="rId65" Type="http://schemas.openxmlformats.org/officeDocument/2006/relationships/font" Target="fonts/BarlowSemiBold-boldItalic.fntdata"/><Relationship Id="rId24" Type="http://schemas.openxmlformats.org/officeDocument/2006/relationships/slide" Target="slides/slide20.xml"/><Relationship Id="rId68" Type="http://schemas.openxmlformats.org/officeDocument/2006/relationships/font" Target="fonts/OpenSans-bold.fntdata"/><Relationship Id="rId23" Type="http://schemas.openxmlformats.org/officeDocument/2006/relationships/slide" Target="slides/slide19.xml"/><Relationship Id="rId67" Type="http://schemas.openxmlformats.org/officeDocument/2006/relationships/font" Target="fonts/OpenSans-regular.fntdata"/><Relationship Id="rId60" Type="http://schemas.openxmlformats.org/officeDocument/2006/relationships/font" Target="fonts/SyneSemiBold-regular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font" Target="fonts/OpenSans-italic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RedHatDisplay-bold.fntdata"/><Relationship Id="rId50" Type="http://schemas.openxmlformats.org/officeDocument/2006/relationships/font" Target="fonts/RedHatDisplay-regular.fntdata"/><Relationship Id="rId53" Type="http://schemas.openxmlformats.org/officeDocument/2006/relationships/font" Target="fonts/RedHatDisplay-boldItalic.fntdata"/><Relationship Id="rId52" Type="http://schemas.openxmlformats.org/officeDocument/2006/relationships/font" Target="fonts/RedHatDisplay-italic.fntdata"/><Relationship Id="rId11" Type="http://schemas.openxmlformats.org/officeDocument/2006/relationships/slide" Target="slides/slide7.xml"/><Relationship Id="rId55" Type="http://schemas.openxmlformats.org/officeDocument/2006/relationships/font" Target="fonts/Commissioner-bold.fntdata"/><Relationship Id="rId10" Type="http://schemas.openxmlformats.org/officeDocument/2006/relationships/slide" Target="slides/slide6.xml"/><Relationship Id="rId54" Type="http://schemas.openxmlformats.org/officeDocument/2006/relationships/font" Target="fonts/Commissioner-regular.fntdata"/><Relationship Id="rId13" Type="http://schemas.openxmlformats.org/officeDocument/2006/relationships/slide" Target="slides/slide9.xml"/><Relationship Id="rId57" Type="http://schemas.openxmlformats.org/officeDocument/2006/relationships/font" Target="fonts/Syne-bold.fntdata"/><Relationship Id="rId12" Type="http://schemas.openxmlformats.org/officeDocument/2006/relationships/slide" Target="slides/slide8.xml"/><Relationship Id="rId56" Type="http://schemas.openxmlformats.org/officeDocument/2006/relationships/font" Target="fonts/Syne-regular.fntdata"/><Relationship Id="rId15" Type="http://schemas.openxmlformats.org/officeDocument/2006/relationships/slide" Target="slides/slide11.xml"/><Relationship Id="rId59" Type="http://schemas.openxmlformats.org/officeDocument/2006/relationships/font" Target="fonts/FrancoisOne-regular.fntdata"/><Relationship Id="rId14" Type="http://schemas.openxmlformats.org/officeDocument/2006/relationships/slide" Target="slides/slide10.xml"/><Relationship Id="rId58" Type="http://schemas.openxmlformats.org/officeDocument/2006/relationships/font" Target="fonts/BlackHanSans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5e5ddfef8a_1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5e5ddfef8a_1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5e5ddfef8a_1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5e5ddfef8a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976c92667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976c92667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951d4f18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2951d4f18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9208dc660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9208dc660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Incorporate</a:t>
            </a:r>
            <a:r>
              <a:rPr lang="en"/>
              <a:t> things we like from both of the top designs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94aa8434f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294aa8434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4fe93d7a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24fe93d7a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9732267d12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29732267d12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9732267d1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29732267d1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9732267d1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9732267d1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976c92667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2976c92667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5e5ddfef8a_1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5e5ddfef8a_1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976c92667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2976c92667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5e5ddfef8a_1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5e5ddfef8a_1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976c926677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2976c926677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5e5ddfef8a_1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25e5ddfef8a_1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2976c92667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2976c92667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9732267d12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29732267d12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9732267d12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29732267d12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9732267d12_0_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29732267d12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25e5ddfef8a_1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25e5ddfef8a_1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2976c926677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2976c926677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25e5ddfef8a_1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25e5ddfef8a_1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976c926677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2976c926677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25e5ddfef8a_1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25e5ddfef8a_1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976c926677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2976c926677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29732267d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29732267d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260402830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260402830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29732267d12_0_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29732267d12_0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2604028301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2604028301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29732267d12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29732267d12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2604028301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2604028301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29732267d12_0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29732267d12_0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29732267d12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29732267d12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29732267d12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29732267d12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29732267d12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29732267d12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29732267d12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29732267d12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25e5ddfef8a_1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25e5ddfef8a_1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97ecec677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97ecec677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5e8e91853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5e8e91853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730625" y="4473225"/>
            <a:ext cx="4115987" cy="769394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6965275" y="-156625"/>
            <a:ext cx="2453450" cy="158050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36925" y="-53985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3995726">
            <a:off x="-130622" y="3655115"/>
            <a:ext cx="2199510" cy="1987525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-644234">
            <a:off x="6088289" y="3622766"/>
            <a:ext cx="3520410" cy="1799358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798250" y="-738525"/>
            <a:ext cx="3075543" cy="2222829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 rot="430479">
            <a:off x="48915" y="-222860"/>
            <a:ext cx="2155859" cy="1948081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7098900" y="3115900"/>
            <a:ext cx="2290125" cy="2206451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1597000" y="1369050"/>
            <a:ext cx="5115900" cy="191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50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762900" y="3607600"/>
            <a:ext cx="35631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 flipH="1">
            <a:off x="-2339200" y="-202835"/>
            <a:ext cx="3678948" cy="236996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7277150" y="2601950"/>
            <a:ext cx="2933467" cy="2884739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7158125" y="-793875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10202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1" sz="46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1018406" y="3408100"/>
            <a:ext cx="51114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5" name="Google Shape;25;p3"/>
          <p:cNvSpPr txBox="1"/>
          <p:nvPr>
            <p:ph hasCustomPrompt="1" idx="2" type="title"/>
          </p:nvPr>
        </p:nvSpPr>
        <p:spPr>
          <a:xfrm>
            <a:off x="6004594" y="1530150"/>
            <a:ext cx="2121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-1276825" y="-338425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 rot="10800000">
            <a:off x="6583825" y="4295000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-706900" y="-259775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subTitle"/>
          </p:nvPr>
        </p:nvSpPr>
        <p:spPr>
          <a:xfrm>
            <a:off x="713200" y="1525025"/>
            <a:ext cx="77175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1353872" y="-169303"/>
            <a:ext cx="7887674" cy="10687980"/>
          </a:xfrm>
          <a:custGeom>
            <a:rect b="b" l="l" r="r" t="t"/>
            <a:pathLst>
              <a:path extrusionOk="0" h="31753" w="23730">
                <a:moveTo>
                  <a:pt x="1" y="0"/>
                </a:moveTo>
                <a:cubicBezTo>
                  <a:pt x="12" y="191"/>
                  <a:pt x="120" y="357"/>
                  <a:pt x="191" y="524"/>
                </a:cubicBezTo>
                <a:cubicBezTo>
                  <a:pt x="465" y="1084"/>
                  <a:pt x="763" y="1643"/>
                  <a:pt x="1084" y="2179"/>
                </a:cubicBezTo>
                <a:cubicBezTo>
                  <a:pt x="2287" y="4179"/>
                  <a:pt x="3870" y="5846"/>
                  <a:pt x="5942" y="7013"/>
                </a:cubicBezTo>
                <a:cubicBezTo>
                  <a:pt x="7347" y="7799"/>
                  <a:pt x="8835" y="8382"/>
                  <a:pt x="10395" y="8799"/>
                </a:cubicBezTo>
                <a:cubicBezTo>
                  <a:pt x="11490" y="9097"/>
                  <a:pt x="12562" y="9454"/>
                  <a:pt x="13490" y="10168"/>
                </a:cubicBezTo>
                <a:cubicBezTo>
                  <a:pt x="14526" y="10966"/>
                  <a:pt x="15479" y="11847"/>
                  <a:pt x="16264" y="12895"/>
                </a:cubicBezTo>
                <a:cubicBezTo>
                  <a:pt x="18086" y="15252"/>
                  <a:pt x="19122" y="17931"/>
                  <a:pt x="19443" y="20907"/>
                </a:cubicBezTo>
                <a:cubicBezTo>
                  <a:pt x="19586" y="22336"/>
                  <a:pt x="19622" y="23789"/>
                  <a:pt x="19741" y="25218"/>
                </a:cubicBezTo>
                <a:cubicBezTo>
                  <a:pt x="19813" y="26230"/>
                  <a:pt x="19979" y="27206"/>
                  <a:pt x="20313" y="28170"/>
                </a:cubicBezTo>
                <a:cubicBezTo>
                  <a:pt x="20848" y="29635"/>
                  <a:pt x="21777" y="30778"/>
                  <a:pt x="23134" y="31552"/>
                </a:cubicBezTo>
                <a:cubicBezTo>
                  <a:pt x="23287" y="31643"/>
                  <a:pt x="23448" y="31752"/>
                  <a:pt x="23633" y="31752"/>
                </a:cubicBezTo>
                <a:cubicBezTo>
                  <a:pt x="23665" y="31752"/>
                  <a:pt x="23697" y="31749"/>
                  <a:pt x="23730" y="31742"/>
                </a:cubicBezTo>
                <a:lnTo>
                  <a:pt x="237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-1234475" y="4471600"/>
            <a:ext cx="3451957" cy="747486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6312624" y="-89900"/>
            <a:ext cx="3002097" cy="801511"/>
          </a:xfrm>
          <a:custGeom>
            <a:rect b="b" l="l" r="r" t="t"/>
            <a:pathLst>
              <a:path extrusionOk="0" h="21116" w="79091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 txBox="1"/>
          <p:nvPr>
            <p:ph type="title"/>
          </p:nvPr>
        </p:nvSpPr>
        <p:spPr>
          <a:xfrm>
            <a:off x="1505914" y="2913163"/>
            <a:ext cx="2898600" cy="39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Syne SemiBold"/>
              <a:buNone/>
              <a:defRPr sz="2000">
                <a:solidFill>
                  <a:schemeClr val="lt2"/>
                </a:solidFill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1506814" y="3406913"/>
            <a:ext cx="2896800" cy="104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8" name="Google Shape;38;p5"/>
          <p:cNvSpPr txBox="1"/>
          <p:nvPr>
            <p:ph idx="2" type="subTitle"/>
          </p:nvPr>
        </p:nvSpPr>
        <p:spPr>
          <a:xfrm>
            <a:off x="4739486" y="1909223"/>
            <a:ext cx="2898600" cy="104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9" name="Google Shape;39;p5"/>
          <p:cNvSpPr txBox="1"/>
          <p:nvPr>
            <p:ph idx="3" type="subTitle"/>
          </p:nvPr>
        </p:nvSpPr>
        <p:spPr>
          <a:xfrm>
            <a:off x="4739486" y="1412563"/>
            <a:ext cx="2898600" cy="39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yne SemiBold"/>
              <a:buNone/>
              <a:defRPr sz="2000">
                <a:solidFill>
                  <a:schemeClr val="lt2"/>
                </a:solidFill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-1276825" y="-338425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6"/>
          <p:cNvSpPr/>
          <p:nvPr/>
        </p:nvSpPr>
        <p:spPr>
          <a:xfrm rot="10800000">
            <a:off x="6888750" y="4295000"/>
            <a:ext cx="3566904" cy="89128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6"/>
          <p:cNvSpPr/>
          <p:nvPr/>
        </p:nvSpPr>
        <p:spPr>
          <a:xfrm>
            <a:off x="-758875" y="-493000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6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6902721" y="-533225"/>
            <a:ext cx="3477765" cy="2240359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7"/>
          <p:cNvSpPr/>
          <p:nvPr/>
        </p:nvSpPr>
        <p:spPr>
          <a:xfrm>
            <a:off x="6840375" y="3860538"/>
            <a:ext cx="2031884" cy="1321297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7"/>
          <p:cNvSpPr/>
          <p:nvPr/>
        </p:nvSpPr>
        <p:spPr>
          <a:xfrm>
            <a:off x="6552475" y="-34070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-208250" y="4062488"/>
            <a:ext cx="2879987" cy="1471965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7779188" y="3174075"/>
            <a:ext cx="622125" cy="600725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7"/>
          <p:cNvSpPr txBox="1"/>
          <p:nvPr>
            <p:ph idx="1" type="subTitle"/>
          </p:nvPr>
        </p:nvSpPr>
        <p:spPr>
          <a:xfrm>
            <a:off x="843000" y="1436150"/>
            <a:ext cx="4844400" cy="22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2" name="Google Shape;52;p7"/>
          <p:cNvSpPr txBox="1"/>
          <p:nvPr>
            <p:ph type="title"/>
          </p:nvPr>
        </p:nvSpPr>
        <p:spPr>
          <a:xfrm>
            <a:off x="713250" y="469500"/>
            <a:ext cx="57843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/>
          <p:nvPr/>
        </p:nvSpPr>
        <p:spPr>
          <a:xfrm>
            <a:off x="3269949" y="3913766"/>
            <a:ext cx="6732640" cy="1258519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8"/>
          <p:cNvSpPr/>
          <p:nvPr/>
        </p:nvSpPr>
        <p:spPr>
          <a:xfrm rot="10800000">
            <a:off x="-626096" y="-193028"/>
            <a:ext cx="3369906" cy="1722364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8"/>
          <p:cNvSpPr/>
          <p:nvPr/>
        </p:nvSpPr>
        <p:spPr>
          <a:xfrm>
            <a:off x="6098039" y="3457193"/>
            <a:ext cx="3402170" cy="1738655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8"/>
          <p:cNvSpPr/>
          <p:nvPr/>
        </p:nvSpPr>
        <p:spPr>
          <a:xfrm>
            <a:off x="509300" y="-193031"/>
            <a:ext cx="2657853" cy="709603"/>
          </a:xfrm>
          <a:custGeom>
            <a:rect b="b" l="l" r="r" t="t"/>
            <a:pathLst>
              <a:path extrusionOk="0" h="21116" w="79091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8"/>
          <p:cNvSpPr txBox="1"/>
          <p:nvPr>
            <p:ph type="title"/>
          </p:nvPr>
        </p:nvSpPr>
        <p:spPr>
          <a:xfrm>
            <a:off x="1388100" y="1724700"/>
            <a:ext cx="6367800" cy="169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 flipH="1" rot="-5400000">
            <a:off x="-534003" y="-410922"/>
            <a:ext cx="2365353" cy="2540748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9"/>
          <p:cNvSpPr/>
          <p:nvPr/>
        </p:nvSpPr>
        <p:spPr>
          <a:xfrm rot="10800000">
            <a:off x="-2149526" y="3143152"/>
            <a:ext cx="4858076" cy="3129548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9"/>
          <p:cNvSpPr/>
          <p:nvPr/>
        </p:nvSpPr>
        <p:spPr>
          <a:xfrm>
            <a:off x="7519300" y="3392550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9"/>
          <p:cNvSpPr/>
          <p:nvPr/>
        </p:nvSpPr>
        <p:spPr>
          <a:xfrm rot="-1037058">
            <a:off x="-168127" y="-141641"/>
            <a:ext cx="1977187" cy="527877"/>
          </a:xfrm>
          <a:custGeom>
            <a:rect b="b" l="l" r="r" t="t"/>
            <a:pathLst>
              <a:path extrusionOk="0" h="21116" w="79091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9"/>
          <p:cNvSpPr txBox="1"/>
          <p:nvPr>
            <p:ph type="title"/>
          </p:nvPr>
        </p:nvSpPr>
        <p:spPr>
          <a:xfrm>
            <a:off x="2446975" y="1870148"/>
            <a:ext cx="4864500" cy="64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45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65" name="Google Shape;65;p9"/>
          <p:cNvSpPr txBox="1"/>
          <p:nvPr>
            <p:ph idx="1" type="subTitle"/>
          </p:nvPr>
        </p:nvSpPr>
        <p:spPr>
          <a:xfrm>
            <a:off x="2444575" y="2758163"/>
            <a:ext cx="4866900" cy="13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661875" y="933675"/>
            <a:ext cx="4095000" cy="121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/>
          <p:nvPr/>
        </p:nvSpPr>
        <p:spPr>
          <a:xfrm>
            <a:off x="2794625" y="4306375"/>
            <a:ext cx="4747219" cy="887388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1"/>
          <p:cNvSpPr/>
          <p:nvPr/>
        </p:nvSpPr>
        <p:spPr>
          <a:xfrm rot="5400000">
            <a:off x="-471136" y="3834293"/>
            <a:ext cx="2246179" cy="1460600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1"/>
          <p:cNvSpPr/>
          <p:nvPr/>
        </p:nvSpPr>
        <p:spPr>
          <a:xfrm flipH="1">
            <a:off x="-30975" y="-39975"/>
            <a:ext cx="3514322" cy="2263908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1"/>
          <p:cNvSpPr/>
          <p:nvPr/>
        </p:nvSpPr>
        <p:spPr>
          <a:xfrm>
            <a:off x="6772625" y="3900325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1"/>
          <p:cNvSpPr txBox="1"/>
          <p:nvPr>
            <p:ph hasCustomPrompt="1" type="title"/>
          </p:nvPr>
        </p:nvSpPr>
        <p:spPr>
          <a:xfrm>
            <a:off x="3925525" y="1406850"/>
            <a:ext cx="45519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4" name="Google Shape;74;p11"/>
          <p:cNvSpPr txBox="1"/>
          <p:nvPr>
            <p:ph idx="1" type="subTitle"/>
          </p:nvPr>
        </p:nvSpPr>
        <p:spPr>
          <a:xfrm>
            <a:off x="3927157" y="3342625"/>
            <a:ext cx="45486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/>
          <p:nvPr/>
        </p:nvSpPr>
        <p:spPr>
          <a:xfrm>
            <a:off x="7916175" y="4193400"/>
            <a:ext cx="1538510" cy="1000431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/>
          <p:nvPr/>
        </p:nvSpPr>
        <p:spPr>
          <a:xfrm rot="5400000">
            <a:off x="213009" y="3380700"/>
            <a:ext cx="1000431" cy="2971193"/>
          </a:xfrm>
          <a:custGeom>
            <a:rect b="b" l="l" r="r" t="t"/>
            <a:pathLst>
              <a:path extrusionOk="0" h="26554" w="8941">
                <a:moveTo>
                  <a:pt x="4437" y="535"/>
                </a:moveTo>
                <a:cubicBezTo>
                  <a:pt x="2269" y="1335"/>
                  <a:pt x="701" y="3570"/>
                  <a:pt x="334" y="5938"/>
                </a:cubicBezTo>
                <a:cubicBezTo>
                  <a:pt x="0" y="8340"/>
                  <a:pt x="834" y="10775"/>
                  <a:pt x="2402" y="12510"/>
                </a:cubicBezTo>
                <a:cubicBezTo>
                  <a:pt x="3469" y="13711"/>
                  <a:pt x="4870" y="14611"/>
                  <a:pt x="5571" y="16079"/>
                </a:cubicBezTo>
                <a:cubicBezTo>
                  <a:pt x="6538" y="18181"/>
                  <a:pt x="5804" y="20682"/>
                  <a:pt x="5237" y="22917"/>
                </a:cubicBezTo>
                <a:cubicBezTo>
                  <a:pt x="4937" y="24085"/>
                  <a:pt x="4670" y="25352"/>
                  <a:pt x="4670" y="26553"/>
                </a:cubicBezTo>
                <a:lnTo>
                  <a:pt x="8940" y="26553"/>
                </a:lnTo>
                <a:lnTo>
                  <a:pt x="8940" y="434"/>
                </a:lnTo>
                <a:cubicBezTo>
                  <a:pt x="7406" y="68"/>
                  <a:pt x="5871" y="1"/>
                  <a:pt x="4437" y="5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-681475" y="-849132"/>
            <a:ext cx="2789405" cy="2016024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7377925" y="3965475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2" type="title"/>
          </p:nvPr>
        </p:nvSpPr>
        <p:spPr>
          <a:xfrm>
            <a:off x="1698000" y="1607750"/>
            <a:ext cx="27417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" type="subTitle"/>
          </p:nvPr>
        </p:nvSpPr>
        <p:spPr>
          <a:xfrm>
            <a:off x="1698900" y="2304824"/>
            <a:ext cx="27399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4" name="Google Shape;84;p13"/>
          <p:cNvSpPr txBox="1"/>
          <p:nvPr>
            <p:ph hasCustomPrompt="1" idx="3" type="title"/>
          </p:nvPr>
        </p:nvSpPr>
        <p:spPr>
          <a:xfrm>
            <a:off x="815358" y="1647350"/>
            <a:ext cx="6789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/>
          <p:nvPr>
            <p:ph idx="4" type="title"/>
          </p:nvPr>
        </p:nvSpPr>
        <p:spPr>
          <a:xfrm>
            <a:off x="1671845" y="3152150"/>
            <a:ext cx="27417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5" type="subTitle"/>
          </p:nvPr>
        </p:nvSpPr>
        <p:spPr>
          <a:xfrm>
            <a:off x="1672746" y="3848766"/>
            <a:ext cx="27399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7" name="Google Shape;87;p13"/>
          <p:cNvSpPr txBox="1"/>
          <p:nvPr>
            <p:ph hasCustomPrompt="1" idx="6" type="title"/>
          </p:nvPr>
        </p:nvSpPr>
        <p:spPr>
          <a:xfrm>
            <a:off x="813816" y="3172850"/>
            <a:ext cx="6789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/>
          <p:nvPr>
            <p:ph idx="7" type="title"/>
          </p:nvPr>
        </p:nvSpPr>
        <p:spPr>
          <a:xfrm>
            <a:off x="5685076" y="1626650"/>
            <a:ext cx="27456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marR="45720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8" type="subTitle"/>
          </p:nvPr>
        </p:nvSpPr>
        <p:spPr>
          <a:xfrm>
            <a:off x="5685928" y="2304288"/>
            <a:ext cx="27441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0" name="Google Shape;90;p13"/>
          <p:cNvSpPr txBox="1"/>
          <p:nvPr>
            <p:ph hasCustomPrompt="1" idx="9" type="title"/>
          </p:nvPr>
        </p:nvSpPr>
        <p:spPr>
          <a:xfrm>
            <a:off x="4829393" y="1647361"/>
            <a:ext cx="6771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idx="13" type="title"/>
          </p:nvPr>
        </p:nvSpPr>
        <p:spPr>
          <a:xfrm>
            <a:off x="5685076" y="3152150"/>
            <a:ext cx="2745600" cy="53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marR="45720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4" type="subTitle"/>
          </p:nvPr>
        </p:nvSpPr>
        <p:spPr>
          <a:xfrm>
            <a:off x="5685928" y="3849660"/>
            <a:ext cx="2744100" cy="5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p13"/>
          <p:cNvSpPr txBox="1"/>
          <p:nvPr>
            <p:ph hasCustomPrompt="1" idx="15" type="title"/>
          </p:nvPr>
        </p:nvSpPr>
        <p:spPr>
          <a:xfrm>
            <a:off x="4829393" y="3172856"/>
            <a:ext cx="677100" cy="6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4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 rot="10800000">
            <a:off x="7126268" y="-29887"/>
            <a:ext cx="2117712" cy="1377063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 rot="10800000">
            <a:off x="-3093192" y="2632759"/>
            <a:ext cx="4684127" cy="3017491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 rot="10800000">
            <a:off x="-3346390" y="1967594"/>
            <a:ext cx="5871840" cy="3682656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 txBox="1"/>
          <p:nvPr>
            <p:ph type="title"/>
          </p:nvPr>
        </p:nvSpPr>
        <p:spPr>
          <a:xfrm>
            <a:off x="1595700" y="3157300"/>
            <a:ext cx="5952600" cy="37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 b="1" sz="2100"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" type="subTitle"/>
          </p:nvPr>
        </p:nvSpPr>
        <p:spPr>
          <a:xfrm>
            <a:off x="1595700" y="1611800"/>
            <a:ext cx="5951400" cy="129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2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/>
          <p:nvPr/>
        </p:nvSpPr>
        <p:spPr>
          <a:xfrm flipH="1" rot="10800000">
            <a:off x="6726600" y="-233325"/>
            <a:ext cx="2947210" cy="1506323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5"/>
          <p:cNvSpPr/>
          <p:nvPr/>
        </p:nvSpPr>
        <p:spPr>
          <a:xfrm flipH="1" rot="10800000">
            <a:off x="-798250" y="3199269"/>
            <a:ext cx="3075543" cy="2222829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5"/>
          <p:cNvSpPr/>
          <p:nvPr/>
        </p:nvSpPr>
        <p:spPr>
          <a:xfrm flipH="1" rot="10369521">
            <a:off x="-177835" y="3407852"/>
            <a:ext cx="2155859" cy="1948081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5"/>
          <p:cNvSpPr/>
          <p:nvPr/>
        </p:nvSpPr>
        <p:spPr>
          <a:xfrm flipH="1" rot="10800000">
            <a:off x="7318425" y="-149877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5"/>
          <p:cNvSpPr txBox="1"/>
          <p:nvPr>
            <p:ph type="title"/>
          </p:nvPr>
        </p:nvSpPr>
        <p:spPr>
          <a:xfrm>
            <a:off x="2140950" y="1473238"/>
            <a:ext cx="4864500" cy="8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45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06" name="Google Shape;106;p15"/>
          <p:cNvSpPr txBox="1"/>
          <p:nvPr>
            <p:ph idx="1" type="subTitle"/>
          </p:nvPr>
        </p:nvSpPr>
        <p:spPr>
          <a:xfrm>
            <a:off x="2138550" y="2361274"/>
            <a:ext cx="4866900" cy="125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3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-21275" y="-60700"/>
            <a:ext cx="2635657" cy="1136802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6"/>
          <p:cNvSpPr/>
          <p:nvPr/>
        </p:nvSpPr>
        <p:spPr>
          <a:xfrm rot="10800000">
            <a:off x="6034253" y="4475810"/>
            <a:ext cx="3336125" cy="833615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6"/>
          <p:cNvSpPr txBox="1"/>
          <p:nvPr>
            <p:ph type="title"/>
          </p:nvPr>
        </p:nvSpPr>
        <p:spPr>
          <a:xfrm>
            <a:off x="776299" y="3228725"/>
            <a:ext cx="23133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1" type="subTitle"/>
          </p:nvPr>
        </p:nvSpPr>
        <p:spPr>
          <a:xfrm>
            <a:off x="778249" y="3718907"/>
            <a:ext cx="23094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2" name="Google Shape;112;p16"/>
          <p:cNvSpPr txBox="1"/>
          <p:nvPr>
            <p:ph idx="2" type="title"/>
          </p:nvPr>
        </p:nvSpPr>
        <p:spPr>
          <a:xfrm>
            <a:off x="3415350" y="3228725"/>
            <a:ext cx="23133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3" type="subTitle"/>
          </p:nvPr>
        </p:nvSpPr>
        <p:spPr>
          <a:xfrm>
            <a:off x="3415350" y="3718907"/>
            <a:ext cx="23133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4" name="Google Shape;114;p16"/>
          <p:cNvSpPr txBox="1"/>
          <p:nvPr>
            <p:ph idx="4" type="title"/>
          </p:nvPr>
        </p:nvSpPr>
        <p:spPr>
          <a:xfrm>
            <a:off x="6031851" y="3228725"/>
            <a:ext cx="23133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" name="Google Shape;115;p16"/>
          <p:cNvSpPr txBox="1"/>
          <p:nvPr>
            <p:ph idx="5" type="subTitle"/>
          </p:nvPr>
        </p:nvSpPr>
        <p:spPr>
          <a:xfrm>
            <a:off x="6031851" y="3718907"/>
            <a:ext cx="23133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6" name="Google Shape;116;p16"/>
          <p:cNvSpPr txBox="1"/>
          <p:nvPr>
            <p:ph idx="6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" name="Google Shape;117;p16"/>
          <p:cNvSpPr/>
          <p:nvPr/>
        </p:nvSpPr>
        <p:spPr>
          <a:xfrm>
            <a:off x="7749100" y="3505025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 flipH="1">
            <a:off x="5818606" y="-1008971"/>
            <a:ext cx="3641723" cy="3911762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/>
          <p:nvPr/>
        </p:nvSpPr>
        <p:spPr>
          <a:xfrm flipH="1">
            <a:off x="6437789" y="909179"/>
            <a:ext cx="1080149" cy="1062207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7"/>
          <p:cNvSpPr/>
          <p:nvPr/>
        </p:nvSpPr>
        <p:spPr>
          <a:xfrm rot="10800000">
            <a:off x="5526361" y="3306202"/>
            <a:ext cx="3897993" cy="1992042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-19325" y="-87300"/>
            <a:ext cx="3138011" cy="1353475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7"/>
          <p:cNvSpPr txBox="1"/>
          <p:nvPr>
            <p:ph type="title"/>
          </p:nvPr>
        </p:nvSpPr>
        <p:spPr>
          <a:xfrm>
            <a:off x="1709188" y="1440719"/>
            <a:ext cx="3264300" cy="40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24" name="Google Shape;124;p17"/>
          <p:cNvSpPr txBox="1"/>
          <p:nvPr>
            <p:ph idx="1" type="subTitle"/>
          </p:nvPr>
        </p:nvSpPr>
        <p:spPr>
          <a:xfrm>
            <a:off x="1708738" y="1936372"/>
            <a:ext cx="3265200" cy="176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/>
          <p:nvPr/>
        </p:nvSpPr>
        <p:spPr>
          <a:xfrm>
            <a:off x="576600" y="3109350"/>
            <a:ext cx="4460258" cy="2279644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8"/>
          <p:cNvSpPr/>
          <p:nvPr/>
        </p:nvSpPr>
        <p:spPr>
          <a:xfrm>
            <a:off x="3918840" y="4487355"/>
            <a:ext cx="946605" cy="720462"/>
          </a:xfrm>
          <a:custGeom>
            <a:rect b="b" l="l" r="r" t="t"/>
            <a:pathLst>
              <a:path extrusionOk="0" h="14244" w="18715">
                <a:moveTo>
                  <a:pt x="15445" y="1735"/>
                </a:moveTo>
                <a:cubicBezTo>
                  <a:pt x="14378" y="1034"/>
                  <a:pt x="13044" y="534"/>
                  <a:pt x="11442" y="334"/>
                </a:cubicBezTo>
                <a:cubicBezTo>
                  <a:pt x="9674" y="67"/>
                  <a:pt x="7840" y="0"/>
                  <a:pt x="6205" y="634"/>
                </a:cubicBezTo>
                <a:cubicBezTo>
                  <a:pt x="3970" y="1468"/>
                  <a:pt x="2369" y="3536"/>
                  <a:pt x="1535" y="5804"/>
                </a:cubicBezTo>
                <a:cubicBezTo>
                  <a:pt x="635" y="8206"/>
                  <a:pt x="1" y="11542"/>
                  <a:pt x="501" y="14244"/>
                </a:cubicBezTo>
                <a:lnTo>
                  <a:pt x="16880" y="14244"/>
                </a:lnTo>
                <a:cubicBezTo>
                  <a:pt x="17013" y="14077"/>
                  <a:pt x="17113" y="13910"/>
                  <a:pt x="17180" y="13810"/>
                </a:cubicBezTo>
                <a:cubicBezTo>
                  <a:pt x="17880" y="12543"/>
                  <a:pt x="18181" y="11142"/>
                  <a:pt x="18347" y="9707"/>
                </a:cubicBezTo>
                <a:cubicBezTo>
                  <a:pt x="18714" y="6038"/>
                  <a:pt x="17814" y="3336"/>
                  <a:pt x="15445" y="17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8"/>
          <p:cNvSpPr/>
          <p:nvPr/>
        </p:nvSpPr>
        <p:spPr>
          <a:xfrm rot="-10445712">
            <a:off x="82197" y="-539280"/>
            <a:ext cx="3641534" cy="3508483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"/>
          <p:cNvSpPr/>
          <p:nvPr/>
        </p:nvSpPr>
        <p:spPr>
          <a:xfrm>
            <a:off x="1966325" y="1334050"/>
            <a:ext cx="622125" cy="600725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8"/>
          <p:cNvSpPr txBox="1"/>
          <p:nvPr>
            <p:ph type="title"/>
          </p:nvPr>
        </p:nvSpPr>
        <p:spPr>
          <a:xfrm>
            <a:off x="4942838" y="1440719"/>
            <a:ext cx="3264300" cy="40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31" name="Google Shape;131;p18"/>
          <p:cNvSpPr txBox="1"/>
          <p:nvPr>
            <p:ph idx="1" type="subTitle"/>
          </p:nvPr>
        </p:nvSpPr>
        <p:spPr>
          <a:xfrm>
            <a:off x="4942388" y="1936372"/>
            <a:ext cx="3265200" cy="176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5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/>
          <p:nvPr/>
        </p:nvSpPr>
        <p:spPr>
          <a:xfrm>
            <a:off x="3929675" y="4535527"/>
            <a:ext cx="4002127" cy="748110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-40125" y="-49167"/>
            <a:ext cx="2605145" cy="65096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7615100" y="3954513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9"/>
          <p:cNvSpPr/>
          <p:nvPr/>
        </p:nvSpPr>
        <p:spPr>
          <a:xfrm flipH="1" rot="10800000">
            <a:off x="-79600" y="-109724"/>
            <a:ext cx="2755853" cy="596752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9"/>
          <p:cNvSpPr txBox="1"/>
          <p:nvPr>
            <p:ph type="title"/>
          </p:nvPr>
        </p:nvSpPr>
        <p:spPr>
          <a:xfrm>
            <a:off x="905375" y="2156701"/>
            <a:ext cx="2094000" cy="41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" name="Google Shape;138;p19"/>
          <p:cNvSpPr txBox="1"/>
          <p:nvPr>
            <p:ph idx="1" type="subTitle"/>
          </p:nvPr>
        </p:nvSpPr>
        <p:spPr>
          <a:xfrm>
            <a:off x="907862" y="2737725"/>
            <a:ext cx="2093100" cy="10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9" name="Google Shape;139;p19"/>
          <p:cNvSpPr txBox="1"/>
          <p:nvPr>
            <p:ph idx="2" type="title"/>
          </p:nvPr>
        </p:nvSpPr>
        <p:spPr>
          <a:xfrm>
            <a:off x="6144625" y="2015125"/>
            <a:ext cx="2094000" cy="41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9"/>
          <p:cNvSpPr txBox="1"/>
          <p:nvPr>
            <p:ph idx="3" type="subTitle"/>
          </p:nvPr>
        </p:nvSpPr>
        <p:spPr>
          <a:xfrm>
            <a:off x="6144637" y="2589995"/>
            <a:ext cx="2094000" cy="102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41" name="Google Shape;141;p19"/>
          <p:cNvSpPr txBox="1"/>
          <p:nvPr>
            <p:ph idx="4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/>
          <p:nvPr/>
        </p:nvSpPr>
        <p:spPr>
          <a:xfrm>
            <a:off x="-804300" y="4317374"/>
            <a:ext cx="2023768" cy="1315931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0"/>
          <p:cNvSpPr/>
          <p:nvPr/>
        </p:nvSpPr>
        <p:spPr>
          <a:xfrm flipH="1">
            <a:off x="5818606" y="-1008971"/>
            <a:ext cx="3641723" cy="3911762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0"/>
          <p:cNvSpPr/>
          <p:nvPr/>
        </p:nvSpPr>
        <p:spPr>
          <a:xfrm rot="3180931">
            <a:off x="6093995" y="-214534"/>
            <a:ext cx="3897900" cy="1991995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0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" name="Google Shape;147;p20"/>
          <p:cNvSpPr txBox="1"/>
          <p:nvPr>
            <p:ph idx="2" type="title"/>
          </p:nvPr>
        </p:nvSpPr>
        <p:spPr>
          <a:xfrm>
            <a:off x="1307600" y="2661175"/>
            <a:ext cx="1883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20"/>
          <p:cNvSpPr txBox="1"/>
          <p:nvPr>
            <p:ph idx="1" type="subTitle"/>
          </p:nvPr>
        </p:nvSpPr>
        <p:spPr>
          <a:xfrm>
            <a:off x="1305650" y="3151350"/>
            <a:ext cx="18876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49" name="Google Shape;149;p20"/>
          <p:cNvSpPr txBox="1"/>
          <p:nvPr>
            <p:ph hasCustomPrompt="1" idx="3" type="title"/>
          </p:nvPr>
        </p:nvSpPr>
        <p:spPr>
          <a:xfrm>
            <a:off x="1831550" y="1558700"/>
            <a:ext cx="835800" cy="83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50" name="Google Shape;150;p20"/>
          <p:cNvSpPr txBox="1"/>
          <p:nvPr>
            <p:ph idx="4" type="title"/>
          </p:nvPr>
        </p:nvSpPr>
        <p:spPr>
          <a:xfrm>
            <a:off x="3630150" y="2661175"/>
            <a:ext cx="1883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1" name="Google Shape;151;p20"/>
          <p:cNvSpPr txBox="1"/>
          <p:nvPr>
            <p:ph idx="5" type="subTitle"/>
          </p:nvPr>
        </p:nvSpPr>
        <p:spPr>
          <a:xfrm>
            <a:off x="3628200" y="3151350"/>
            <a:ext cx="18876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2" name="Google Shape;152;p20"/>
          <p:cNvSpPr txBox="1"/>
          <p:nvPr>
            <p:ph hasCustomPrompt="1" idx="6" type="title"/>
          </p:nvPr>
        </p:nvSpPr>
        <p:spPr>
          <a:xfrm>
            <a:off x="4154100" y="1571491"/>
            <a:ext cx="835800" cy="83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53" name="Google Shape;153;p20"/>
          <p:cNvSpPr txBox="1"/>
          <p:nvPr>
            <p:ph idx="7" type="title"/>
          </p:nvPr>
        </p:nvSpPr>
        <p:spPr>
          <a:xfrm>
            <a:off x="5952700" y="2661175"/>
            <a:ext cx="1883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4" name="Google Shape;154;p20"/>
          <p:cNvSpPr txBox="1"/>
          <p:nvPr>
            <p:ph idx="8" type="subTitle"/>
          </p:nvPr>
        </p:nvSpPr>
        <p:spPr>
          <a:xfrm>
            <a:off x="5950750" y="3151350"/>
            <a:ext cx="1887600" cy="7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5" name="Google Shape;155;p20"/>
          <p:cNvSpPr txBox="1"/>
          <p:nvPr>
            <p:ph hasCustomPrompt="1" idx="9" type="title"/>
          </p:nvPr>
        </p:nvSpPr>
        <p:spPr>
          <a:xfrm>
            <a:off x="6476650" y="1558700"/>
            <a:ext cx="835800" cy="83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7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/>
          <p:nvPr/>
        </p:nvSpPr>
        <p:spPr>
          <a:xfrm flipH="1" rot="10800000">
            <a:off x="7837877" y="2932289"/>
            <a:ext cx="3678948" cy="236996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1"/>
          <p:cNvSpPr/>
          <p:nvPr/>
        </p:nvSpPr>
        <p:spPr>
          <a:xfrm rot="10800000">
            <a:off x="-1316617" y="-1310600"/>
            <a:ext cx="2933467" cy="2884739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1"/>
          <p:cNvSpPr/>
          <p:nvPr/>
        </p:nvSpPr>
        <p:spPr>
          <a:xfrm rot="10800000">
            <a:off x="-1339675" y="4064989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1"/>
          <p:cNvSpPr txBox="1"/>
          <p:nvPr>
            <p:ph type="title"/>
          </p:nvPr>
        </p:nvSpPr>
        <p:spPr>
          <a:xfrm>
            <a:off x="1204188" y="1756923"/>
            <a:ext cx="3264300" cy="40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161" name="Google Shape;161;p21"/>
          <p:cNvSpPr txBox="1"/>
          <p:nvPr>
            <p:ph idx="1" type="subTitle"/>
          </p:nvPr>
        </p:nvSpPr>
        <p:spPr>
          <a:xfrm>
            <a:off x="1203750" y="2252577"/>
            <a:ext cx="3265200" cy="113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8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/>
          <p:nvPr/>
        </p:nvSpPr>
        <p:spPr>
          <a:xfrm>
            <a:off x="-112000" y="-808350"/>
            <a:ext cx="2045324" cy="2196988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6107775" y="-141775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-138925" y="4678900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2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7" name="Google Shape;167;p22"/>
          <p:cNvSpPr/>
          <p:nvPr/>
        </p:nvSpPr>
        <p:spPr>
          <a:xfrm rot="10800000">
            <a:off x="6981453" y="4599035"/>
            <a:ext cx="3336125" cy="833615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8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/>
          <p:nvPr/>
        </p:nvSpPr>
        <p:spPr>
          <a:xfrm flipH="1">
            <a:off x="8110630" y="-463650"/>
            <a:ext cx="2045324" cy="2196988"/>
          </a:xfrm>
          <a:custGeom>
            <a:rect b="b" l="l" r="r" t="t"/>
            <a:pathLst>
              <a:path extrusionOk="0" h="57509" w="53539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3"/>
          <p:cNvSpPr/>
          <p:nvPr/>
        </p:nvSpPr>
        <p:spPr>
          <a:xfrm flipH="1">
            <a:off x="-2205846" y="-37975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3"/>
          <p:cNvSpPr/>
          <p:nvPr/>
        </p:nvSpPr>
        <p:spPr>
          <a:xfrm flipH="1">
            <a:off x="6875929" y="4837375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3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3" name="Google Shape;173;p23"/>
          <p:cNvSpPr/>
          <p:nvPr/>
        </p:nvSpPr>
        <p:spPr>
          <a:xfrm flipH="1" rot="10800000">
            <a:off x="-1878175" y="4448485"/>
            <a:ext cx="3336125" cy="833615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9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/>
          <p:nvPr/>
        </p:nvSpPr>
        <p:spPr>
          <a:xfrm>
            <a:off x="-66075" y="-105750"/>
            <a:ext cx="2992011" cy="1290503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-828325" y="-294825"/>
            <a:ext cx="1730425" cy="1563650"/>
          </a:xfrm>
          <a:custGeom>
            <a:rect b="b" l="l" r="r" t="t"/>
            <a:pathLst>
              <a:path extrusionOk="0" h="62546" w="69217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-478150" y="4396125"/>
            <a:ext cx="1569328" cy="802086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4"/>
          <p:cNvSpPr/>
          <p:nvPr/>
        </p:nvSpPr>
        <p:spPr>
          <a:xfrm rot="8999926">
            <a:off x="7710879" y="3997770"/>
            <a:ext cx="2034125" cy="1470151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4"/>
          <p:cNvSpPr/>
          <p:nvPr/>
        </p:nvSpPr>
        <p:spPr>
          <a:xfrm rot="10800000">
            <a:off x="8047508" y="-25560"/>
            <a:ext cx="1178967" cy="766635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4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24"/>
          <p:cNvSpPr txBox="1"/>
          <p:nvPr>
            <p:ph idx="2" type="title"/>
          </p:nvPr>
        </p:nvSpPr>
        <p:spPr>
          <a:xfrm>
            <a:off x="960788" y="2661175"/>
            <a:ext cx="2267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2" name="Google Shape;182;p24"/>
          <p:cNvSpPr txBox="1"/>
          <p:nvPr>
            <p:ph idx="1" type="subTitle"/>
          </p:nvPr>
        </p:nvSpPr>
        <p:spPr>
          <a:xfrm>
            <a:off x="961388" y="3151350"/>
            <a:ext cx="2266500" cy="77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83" name="Google Shape;183;p24"/>
          <p:cNvSpPr txBox="1"/>
          <p:nvPr>
            <p:ph idx="3" type="title"/>
          </p:nvPr>
        </p:nvSpPr>
        <p:spPr>
          <a:xfrm>
            <a:off x="3438150" y="2661175"/>
            <a:ext cx="2267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4" name="Google Shape;184;p24"/>
          <p:cNvSpPr txBox="1"/>
          <p:nvPr>
            <p:ph idx="4" type="subTitle"/>
          </p:nvPr>
        </p:nvSpPr>
        <p:spPr>
          <a:xfrm>
            <a:off x="3438150" y="1605575"/>
            <a:ext cx="2267700" cy="77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9144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85" name="Google Shape;185;p24"/>
          <p:cNvSpPr txBox="1"/>
          <p:nvPr>
            <p:ph idx="5" type="title"/>
          </p:nvPr>
        </p:nvSpPr>
        <p:spPr>
          <a:xfrm>
            <a:off x="5866850" y="2661175"/>
            <a:ext cx="22677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6" name="Google Shape;186;p24"/>
          <p:cNvSpPr txBox="1"/>
          <p:nvPr>
            <p:ph idx="6" type="subTitle"/>
          </p:nvPr>
        </p:nvSpPr>
        <p:spPr>
          <a:xfrm>
            <a:off x="5864900" y="3151350"/>
            <a:ext cx="2267700" cy="77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0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/>
          <p:nvPr/>
        </p:nvSpPr>
        <p:spPr>
          <a:xfrm>
            <a:off x="-36275" y="-110175"/>
            <a:ext cx="3335727" cy="1438753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5"/>
          <p:cNvSpPr/>
          <p:nvPr/>
        </p:nvSpPr>
        <p:spPr>
          <a:xfrm rot="10800000">
            <a:off x="5840450" y="3807400"/>
            <a:ext cx="3335727" cy="1438753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5"/>
          <p:cNvSpPr/>
          <p:nvPr/>
        </p:nvSpPr>
        <p:spPr>
          <a:xfrm>
            <a:off x="6993300" y="4737250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5"/>
          <p:cNvSpPr/>
          <p:nvPr/>
        </p:nvSpPr>
        <p:spPr>
          <a:xfrm rot="10800000">
            <a:off x="-194050" y="-110175"/>
            <a:ext cx="2249125" cy="487025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5"/>
          <p:cNvSpPr txBox="1"/>
          <p:nvPr>
            <p:ph type="title"/>
          </p:nvPr>
        </p:nvSpPr>
        <p:spPr>
          <a:xfrm>
            <a:off x="1244419" y="3203938"/>
            <a:ext cx="29901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3" name="Google Shape;193;p25"/>
          <p:cNvSpPr txBox="1"/>
          <p:nvPr>
            <p:ph idx="1" type="subTitle"/>
          </p:nvPr>
        </p:nvSpPr>
        <p:spPr>
          <a:xfrm>
            <a:off x="1242319" y="1948625"/>
            <a:ext cx="2994300" cy="105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94" name="Google Shape;194;p25"/>
          <p:cNvSpPr txBox="1"/>
          <p:nvPr>
            <p:ph idx="2" type="title"/>
          </p:nvPr>
        </p:nvSpPr>
        <p:spPr>
          <a:xfrm>
            <a:off x="4911581" y="3203938"/>
            <a:ext cx="29901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5" name="Google Shape;195;p25"/>
          <p:cNvSpPr txBox="1"/>
          <p:nvPr>
            <p:ph idx="3" type="subTitle"/>
          </p:nvPr>
        </p:nvSpPr>
        <p:spPr>
          <a:xfrm>
            <a:off x="4911581" y="1947672"/>
            <a:ext cx="2990100" cy="105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96" name="Google Shape;196;p25"/>
          <p:cNvSpPr txBox="1"/>
          <p:nvPr>
            <p:ph idx="4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>
            <a:off x="7050425" y="-69625"/>
            <a:ext cx="2453450" cy="1580500"/>
          </a:xfrm>
          <a:custGeom>
            <a:rect b="b" l="l" r="r" t="t"/>
            <a:pathLst>
              <a:path extrusionOk="0" h="63220" w="98138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6"/>
          <p:cNvSpPr/>
          <p:nvPr/>
        </p:nvSpPr>
        <p:spPr>
          <a:xfrm>
            <a:off x="6565175" y="-522800"/>
            <a:ext cx="3075550" cy="1928900"/>
          </a:xfrm>
          <a:custGeom>
            <a:rect b="b" l="l" r="r" t="t"/>
            <a:pathLst>
              <a:path extrusionOk="0" h="77156" w="123022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6"/>
          <p:cNvSpPr/>
          <p:nvPr/>
        </p:nvSpPr>
        <p:spPr>
          <a:xfrm rot="10715375">
            <a:off x="82814" y="-123614"/>
            <a:ext cx="2550299" cy="1036695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6"/>
          <p:cNvSpPr/>
          <p:nvPr/>
        </p:nvSpPr>
        <p:spPr>
          <a:xfrm>
            <a:off x="8035125" y="4066175"/>
            <a:ext cx="1744004" cy="1327363"/>
          </a:xfrm>
          <a:custGeom>
            <a:rect b="b" l="l" r="r" t="t"/>
            <a:pathLst>
              <a:path extrusionOk="0" h="14244" w="18715">
                <a:moveTo>
                  <a:pt x="15445" y="1735"/>
                </a:moveTo>
                <a:cubicBezTo>
                  <a:pt x="14378" y="1034"/>
                  <a:pt x="13044" y="534"/>
                  <a:pt x="11442" y="334"/>
                </a:cubicBezTo>
                <a:cubicBezTo>
                  <a:pt x="9674" y="67"/>
                  <a:pt x="7840" y="0"/>
                  <a:pt x="6205" y="634"/>
                </a:cubicBezTo>
                <a:cubicBezTo>
                  <a:pt x="3970" y="1468"/>
                  <a:pt x="2369" y="3536"/>
                  <a:pt x="1535" y="5804"/>
                </a:cubicBezTo>
                <a:cubicBezTo>
                  <a:pt x="635" y="8206"/>
                  <a:pt x="1" y="11542"/>
                  <a:pt x="501" y="14244"/>
                </a:cubicBezTo>
                <a:lnTo>
                  <a:pt x="16880" y="14244"/>
                </a:lnTo>
                <a:cubicBezTo>
                  <a:pt x="17013" y="14077"/>
                  <a:pt x="17113" y="13910"/>
                  <a:pt x="17180" y="13810"/>
                </a:cubicBezTo>
                <a:cubicBezTo>
                  <a:pt x="17880" y="12543"/>
                  <a:pt x="18181" y="11142"/>
                  <a:pt x="18347" y="9707"/>
                </a:cubicBezTo>
                <a:cubicBezTo>
                  <a:pt x="18714" y="6038"/>
                  <a:pt x="17814" y="3336"/>
                  <a:pt x="15445" y="17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6"/>
          <p:cNvSpPr/>
          <p:nvPr/>
        </p:nvSpPr>
        <p:spPr>
          <a:xfrm rot="7605318">
            <a:off x="-713630" y="3173473"/>
            <a:ext cx="1917229" cy="1847179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6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4" name="Google Shape;204;p26"/>
          <p:cNvSpPr txBox="1"/>
          <p:nvPr>
            <p:ph idx="1" type="subTitle"/>
          </p:nvPr>
        </p:nvSpPr>
        <p:spPr>
          <a:xfrm>
            <a:off x="1426900" y="3058175"/>
            <a:ext cx="2031000" cy="10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05" name="Google Shape;205;p26"/>
          <p:cNvSpPr txBox="1"/>
          <p:nvPr>
            <p:ph hasCustomPrompt="1" idx="2" type="title"/>
          </p:nvPr>
        </p:nvSpPr>
        <p:spPr>
          <a:xfrm>
            <a:off x="1427350" y="2622575"/>
            <a:ext cx="2030100" cy="31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6" name="Google Shape;206;p26"/>
          <p:cNvSpPr txBox="1"/>
          <p:nvPr>
            <p:ph idx="3" type="subTitle"/>
          </p:nvPr>
        </p:nvSpPr>
        <p:spPr>
          <a:xfrm>
            <a:off x="5686100" y="3058175"/>
            <a:ext cx="2031000" cy="10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07" name="Google Shape;207;p26"/>
          <p:cNvSpPr txBox="1"/>
          <p:nvPr>
            <p:ph hasCustomPrompt="1" idx="4" type="title"/>
          </p:nvPr>
        </p:nvSpPr>
        <p:spPr>
          <a:xfrm>
            <a:off x="5686550" y="2622575"/>
            <a:ext cx="2030100" cy="31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2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/>
          <p:nvPr/>
        </p:nvSpPr>
        <p:spPr>
          <a:xfrm>
            <a:off x="680325" y="-66800"/>
            <a:ext cx="725515" cy="673834"/>
          </a:xfrm>
          <a:custGeom>
            <a:rect b="b" l="l" r="r" t="t"/>
            <a:pathLst>
              <a:path extrusionOk="0" h="15646" w="16846">
                <a:moveTo>
                  <a:pt x="9207" y="14544"/>
                </a:moveTo>
                <a:cubicBezTo>
                  <a:pt x="11876" y="15645"/>
                  <a:pt x="14377" y="15145"/>
                  <a:pt x="16846" y="14211"/>
                </a:cubicBezTo>
                <a:cubicBezTo>
                  <a:pt x="13343" y="13043"/>
                  <a:pt x="10274" y="10608"/>
                  <a:pt x="8807" y="7206"/>
                </a:cubicBezTo>
                <a:cubicBezTo>
                  <a:pt x="7806" y="4971"/>
                  <a:pt x="7606" y="2502"/>
                  <a:pt x="7639" y="1"/>
                </a:cubicBezTo>
                <a:lnTo>
                  <a:pt x="0" y="1"/>
                </a:lnTo>
                <a:cubicBezTo>
                  <a:pt x="101" y="2969"/>
                  <a:pt x="1401" y="6038"/>
                  <a:pt x="2836" y="8540"/>
                </a:cubicBezTo>
                <a:cubicBezTo>
                  <a:pt x="4304" y="11142"/>
                  <a:pt x="6405" y="13444"/>
                  <a:pt x="9207" y="145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7"/>
          <p:cNvSpPr/>
          <p:nvPr/>
        </p:nvSpPr>
        <p:spPr>
          <a:xfrm>
            <a:off x="2063815" y="303848"/>
            <a:ext cx="793045" cy="291696"/>
          </a:xfrm>
          <a:custGeom>
            <a:rect b="b" l="l" r="r" t="t"/>
            <a:pathLst>
              <a:path extrusionOk="0" h="6773" w="18414">
                <a:moveTo>
                  <a:pt x="7939" y="768"/>
                </a:moveTo>
                <a:cubicBezTo>
                  <a:pt x="5171" y="1402"/>
                  <a:pt x="2602" y="2769"/>
                  <a:pt x="0" y="3970"/>
                </a:cubicBezTo>
                <a:cubicBezTo>
                  <a:pt x="934" y="4471"/>
                  <a:pt x="1902" y="4971"/>
                  <a:pt x="2902" y="5371"/>
                </a:cubicBezTo>
                <a:cubicBezTo>
                  <a:pt x="6672" y="6772"/>
                  <a:pt x="11042" y="6105"/>
                  <a:pt x="14444" y="4037"/>
                </a:cubicBezTo>
                <a:cubicBezTo>
                  <a:pt x="15945" y="3103"/>
                  <a:pt x="17279" y="1935"/>
                  <a:pt x="18414" y="635"/>
                </a:cubicBezTo>
                <a:cubicBezTo>
                  <a:pt x="14911" y="368"/>
                  <a:pt x="11375" y="1"/>
                  <a:pt x="7939" y="7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7"/>
          <p:cNvSpPr/>
          <p:nvPr/>
        </p:nvSpPr>
        <p:spPr>
          <a:xfrm>
            <a:off x="1007861" y="-66800"/>
            <a:ext cx="2673587" cy="668063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7"/>
          <p:cNvSpPr/>
          <p:nvPr/>
        </p:nvSpPr>
        <p:spPr>
          <a:xfrm>
            <a:off x="7602374" y="3763375"/>
            <a:ext cx="2751085" cy="1988329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7"/>
          <p:cNvSpPr/>
          <p:nvPr/>
        </p:nvSpPr>
        <p:spPr>
          <a:xfrm>
            <a:off x="7758925" y="3787600"/>
            <a:ext cx="1917225" cy="1847175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7"/>
          <p:cNvSpPr/>
          <p:nvPr/>
        </p:nvSpPr>
        <p:spPr>
          <a:xfrm>
            <a:off x="-1125150" y="-242825"/>
            <a:ext cx="2531000" cy="1293450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7"/>
          <p:cNvSpPr txBox="1"/>
          <p:nvPr>
            <p:ph type="title"/>
          </p:nvPr>
        </p:nvSpPr>
        <p:spPr>
          <a:xfrm>
            <a:off x="1344132" y="1711986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6" name="Google Shape;216;p27"/>
          <p:cNvSpPr txBox="1"/>
          <p:nvPr>
            <p:ph idx="1" type="subTitle"/>
          </p:nvPr>
        </p:nvSpPr>
        <p:spPr>
          <a:xfrm>
            <a:off x="1346082" y="2227550"/>
            <a:ext cx="2894700" cy="76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17" name="Google Shape;217;p27"/>
          <p:cNvSpPr txBox="1"/>
          <p:nvPr>
            <p:ph idx="2" type="title"/>
          </p:nvPr>
        </p:nvSpPr>
        <p:spPr>
          <a:xfrm>
            <a:off x="4878434" y="1711975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" name="Google Shape;218;p27"/>
          <p:cNvSpPr txBox="1"/>
          <p:nvPr>
            <p:ph idx="3" type="subTitle"/>
          </p:nvPr>
        </p:nvSpPr>
        <p:spPr>
          <a:xfrm>
            <a:off x="4878434" y="2226925"/>
            <a:ext cx="28986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19" name="Google Shape;219;p27"/>
          <p:cNvSpPr txBox="1"/>
          <p:nvPr>
            <p:ph idx="4"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0" name="Google Shape;220;p27"/>
          <p:cNvSpPr txBox="1"/>
          <p:nvPr>
            <p:ph idx="5" type="title"/>
          </p:nvPr>
        </p:nvSpPr>
        <p:spPr>
          <a:xfrm>
            <a:off x="1344132" y="3297386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1" name="Google Shape;221;p27"/>
          <p:cNvSpPr txBox="1"/>
          <p:nvPr>
            <p:ph idx="6" type="subTitle"/>
          </p:nvPr>
        </p:nvSpPr>
        <p:spPr>
          <a:xfrm>
            <a:off x="1344132" y="3808725"/>
            <a:ext cx="28986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22" name="Google Shape;222;p27"/>
          <p:cNvSpPr txBox="1"/>
          <p:nvPr>
            <p:ph idx="7" type="title"/>
          </p:nvPr>
        </p:nvSpPr>
        <p:spPr>
          <a:xfrm>
            <a:off x="4878434" y="3297375"/>
            <a:ext cx="2898600" cy="27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0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3" name="Google Shape;223;p27"/>
          <p:cNvSpPr txBox="1"/>
          <p:nvPr>
            <p:ph idx="8" type="subTitle"/>
          </p:nvPr>
        </p:nvSpPr>
        <p:spPr>
          <a:xfrm>
            <a:off x="4878434" y="3808100"/>
            <a:ext cx="28986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3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8"/>
          <p:cNvSpPr/>
          <p:nvPr/>
        </p:nvSpPr>
        <p:spPr>
          <a:xfrm>
            <a:off x="-40125" y="-49167"/>
            <a:ext cx="2605145" cy="650961"/>
          </a:xfrm>
          <a:custGeom>
            <a:rect b="b" l="l" r="r" t="t"/>
            <a:pathLst>
              <a:path extrusionOk="0" h="15512" w="62079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8"/>
          <p:cNvSpPr/>
          <p:nvPr/>
        </p:nvSpPr>
        <p:spPr>
          <a:xfrm rot="10800000">
            <a:off x="5840518" y="-39891"/>
            <a:ext cx="3099547" cy="579392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8"/>
          <p:cNvSpPr/>
          <p:nvPr/>
        </p:nvSpPr>
        <p:spPr>
          <a:xfrm flipH="1" rot="10800000">
            <a:off x="-615684" y="-337073"/>
            <a:ext cx="3275626" cy="709303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8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9" name="Google Shape;229;p28"/>
          <p:cNvSpPr txBox="1"/>
          <p:nvPr>
            <p:ph idx="1" type="subTitle"/>
          </p:nvPr>
        </p:nvSpPr>
        <p:spPr>
          <a:xfrm>
            <a:off x="867525" y="3674950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0" name="Google Shape;230;p28"/>
          <p:cNvSpPr txBox="1"/>
          <p:nvPr>
            <p:ph idx="2" type="subTitle"/>
          </p:nvPr>
        </p:nvSpPr>
        <p:spPr>
          <a:xfrm>
            <a:off x="867525" y="4132275"/>
            <a:ext cx="1920300" cy="4545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1" name="Google Shape;231;p28"/>
          <p:cNvSpPr txBox="1"/>
          <p:nvPr>
            <p:ph idx="3" type="subTitle"/>
          </p:nvPr>
        </p:nvSpPr>
        <p:spPr>
          <a:xfrm>
            <a:off x="6319938" y="4132275"/>
            <a:ext cx="1920300" cy="457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2" name="Google Shape;232;p28"/>
          <p:cNvSpPr txBox="1"/>
          <p:nvPr>
            <p:ph idx="4" type="subTitle"/>
          </p:nvPr>
        </p:nvSpPr>
        <p:spPr>
          <a:xfrm>
            <a:off x="6319950" y="3674950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3" name="Google Shape;233;p28"/>
          <p:cNvSpPr txBox="1"/>
          <p:nvPr>
            <p:ph idx="5" type="subTitle"/>
          </p:nvPr>
        </p:nvSpPr>
        <p:spPr>
          <a:xfrm>
            <a:off x="3593731" y="4132275"/>
            <a:ext cx="1920300" cy="457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4" name="Google Shape;234;p28"/>
          <p:cNvSpPr txBox="1"/>
          <p:nvPr>
            <p:ph idx="6" type="subTitle"/>
          </p:nvPr>
        </p:nvSpPr>
        <p:spPr>
          <a:xfrm>
            <a:off x="3593592" y="3674950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5" name="Google Shape;235;p28"/>
          <p:cNvSpPr txBox="1"/>
          <p:nvPr>
            <p:ph idx="7" type="subTitle"/>
          </p:nvPr>
        </p:nvSpPr>
        <p:spPr>
          <a:xfrm>
            <a:off x="867525" y="1984248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6" name="Google Shape;236;p28"/>
          <p:cNvSpPr txBox="1"/>
          <p:nvPr>
            <p:ph idx="8" type="subTitle"/>
          </p:nvPr>
        </p:nvSpPr>
        <p:spPr>
          <a:xfrm>
            <a:off x="867525" y="2435276"/>
            <a:ext cx="1920300" cy="451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7" name="Google Shape;237;p28"/>
          <p:cNvSpPr txBox="1"/>
          <p:nvPr>
            <p:ph idx="9" type="subTitle"/>
          </p:nvPr>
        </p:nvSpPr>
        <p:spPr>
          <a:xfrm>
            <a:off x="6319947" y="2433875"/>
            <a:ext cx="1920300" cy="453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8" name="Google Shape;238;p28"/>
          <p:cNvSpPr txBox="1"/>
          <p:nvPr>
            <p:ph idx="13" type="subTitle"/>
          </p:nvPr>
        </p:nvSpPr>
        <p:spPr>
          <a:xfrm>
            <a:off x="6319938" y="1980906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9" name="Google Shape;239;p28"/>
          <p:cNvSpPr txBox="1"/>
          <p:nvPr>
            <p:ph idx="14" type="subTitle"/>
          </p:nvPr>
        </p:nvSpPr>
        <p:spPr>
          <a:xfrm>
            <a:off x="3593736" y="2433875"/>
            <a:ext cx="1920300" cy="453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0" name="Google Shape;240;p28"/>
          <p:cNvSpPr txBox="1"/>
          <p:nvPr>
            <p:ph idx="15" type="subTitle"/>
          </p:nvPr>
        </p:nvSpPr>
        <p:spPr>
          <a:xfrm>
            <a:off x="3593592" y="1980906"/>
            <a:ext cx="1920300" cy="41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ebas Neue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5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"/>
          <p:cNvSpPr/>
          <p:nvPr/>
        </p:nvSpPr>
        <p:spPr>
          <a:xfrm>
            <a:off x="80725" y="-1252900"/>
            <a:ext cx="3222108" cy="2328758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9"/>
          <p:cNvSpPr/>
          <p:nvPr/>
        </p:nvSpPr>
        <p:spPr>
          <a:xfrm flipH="1">
            <a:off x="3975925" y="4354225"/>
            <a:ext cx="5193507" cy="970812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9"/>
          <p:cNvSpPr/>
          <p:nvPr/>
        </p:nvSpPr>
        <p:spPr>
          <a:xfrm rot="9900048">
            <a:off x="-185655" y="66977"/>
            <a:ext cx="2914762" cy="508641"/>
          </a:xfrm>
          <a:custGeom>
            <a:rect b="b" l="l" r="r" t="t"/>
            <a:pathLst>
              <a:path extrusionOk="0" h="19481" w="89965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9"/>
          <p:cNvSpPr txBox="1"/>
          <p:nvPr>
            <p:ph type="title"/>
          </p:nvPr>
        </p:nvSpPr>
        <p:spPr>
          <a:xfrm>
            <a:off x="1839288" y="2952375"/>
            <a:ext cx="5415000" cy="8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/>
        </p:txBody>
      </p:sp>
      <p:sp>
        <p:nvSpPr>
          <p:cNvPr id="246" name="Google Shape;246;p29"/>
          <p:cNvSpPr txBox="1"/>
          <p:nvPr>
            <p:ph idx="1" type="subTitle"/>
          </p:nvPr>
        </p:nvSpPr>
        <p:spPr>
          <a:xfrm>
            <a:off x="2374938" y="3885002"/>
            <a:ext cx="4343700" cy="77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47" name="Google Shape;247;p29"/>
          <p:cNvSpPr/>
          <p:nvPr/>
        </p:nvSpPr>
        <p:spPr>
          <a:xfrm>
            <a:off x="8217375" y="3969600"/>
            <a:ext cx="701350" cy="689700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6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0"/>
          <p:cNvSpPr/>
          <p:nvPr/>
        </p:nvSpPr>
        <p:spPr>
          <a:xfrm>
            <a:off x="6027075" y="3051700"/>
            <a:ext cx="3718119" cy="2687246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0"/>
          <p:cNvSpPr/>
          <p:nvPr/>
        </p:nvSpPr>
        <p:spPr>
          <a:xfrm>
            <a:off x="-660780" y="2610576"/>
            <a:ext cx="1397159" cy="1373951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0"/>
          <p:cNvSpPr/>
          <p:nvPr/>
        </p:nvSpPr>
        <p:spPr>
          <a:xfrm>
            <a:off x="5419132" y="2682990"/>
            <a:ext cx="5042005" cy="2576682"/>
          </a:xfrm>
          <a:custGeom>
            <a:rect b="b" l="l" r="r" t="t"/>
            <a:pathLst>
              <a:path extrusionOk="0" h="51738" w="10124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0"/>
          <p:cNvSpPr txBox="1"/>
          <p:nvPr>
            <p:ph hasCustomPrompt="1" type="title"/>
          </p:nvPr>
        </p:nvSpPr>
        <p:spPr>
          <a:xfrm>
            <a:off x="2642550" y="748351"/>
            <a:ext cx="3858900" cy="56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5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3" name="Google Shape;253;p30"/>
          <p:cNvSpPr txBox="1"/>
          <p:nvPr>
            <p:ph idx="1" type="subTitle"/>
          </p:nvPr>
        </p:nvSpPr>
        <p:spPr>
          <a:xfrm>
            <a:off x="2642550" y="1379456"/>
            <a:ext cx="3858900" cy="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4" name="Google Shape;254;p30"/>
          <p:cNvSpPr txBox="1"/>
          <p:nvPr>
            <p:ph hasCustomPrompt="1" idx="2" type="title"/>
          </p:nvPr>
        </p:nvSpPr>
        <p:spPr>
          <a:xfrm>
            <a:off x="2642550" y="2121388"/>
            <a:ext cx="3858900" cy="56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45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5" name="Google Shape;255;p30"/>
          <p:cNvSpPr txBox="1"/>
          <p:nvPr>
            <p:ph idx="3" type="subTitle"/>
          </p:nvPr>
        </p:nvSpPr>
        <p:spPr>
          <a:xfrm>
            <a:off x="2642550" y="2751702"/>
            <a:ext cx="3858900" cy="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6" name="Google Shape;256;p30"/>
          <p:cNvSpPr txBox="1"/>
          <p:nvPr>
            <p:ph hasCustomPrompt="1" idx="4" type="title"/>
          </p:nvPr>
        </p:nvSpPr>
        <p:spPr>
          <a:xfrm>
            <a:off x="2642550" y="3494425"/>
            <a:ext cx="3858900" cy="56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7" name="Google Shape;257;p30"/>
          <p:cNvSpPr txBox="1"/>
          <p:nvPr>
            <p:ph idx="5" type="subTitle"/>
          </p:nvPr>
        </p:nvSpPr>
        <p:spPr>
          <a:xfrm>
            <a:off x="2642550" y="4123949"/>
            <a:ext cx="3858900" cy="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8" name="Google Shape;258;p30"/>
          <p:cNvSpPr/>
          <p:nvPr/>
        </p:nvSpPr>
        <p:spPr>
          <a:xfrm>
            <a:off x="-824250" y="-1263175"/>
            <a:ext cx="3718119" cy="2687246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CUSTOM_18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1" name="Google Shape;261;p31"/>
          <p:cNvSpPr txBox="1"/>
          <p:nvPr>
            <p:ph idx="1" type="subTitle"/>
          </p:nvPr>
        </p:nvSpPr>
        <p:spPr>
          <a:xfrm>
            <a:off x="813825" y="2184800"/>
            <a:ext cx="3657600" cy="24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18288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●"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62" name="Google Shape;262;p31"/>
          <p:cNvSpPr txBox="1"/>
          <p:nvPr>
            <p:ph idx="2" type="subTitle"/>
          </p:nvPr>
        </p:nvSpPr>
        <p:spPr>
          <a:xfrm>
            <a:off x="813818" y="1740201"/>
            <a:ext cx="36576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Black Han Sans"/>
              <a:buNone/>
              <a:defRPr b="1" sz="21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/>
        </p:txBody>
      </p:sp>
      <p:sp>
        <p:nvSpPr>
          <p:cNvPr id="263" name="Google Shape;263;p31"/>
          <p:cNvSpPr txBox="1"/>
          <p:nvPr>
            <p:ph idx="3" type="subTitle"/>
          </p:nvPr>
        </p:nvSpPr>
        <p:spPr>
          <a:xfrm>
            <a:off x="4672575" y="2183000"/>
            <a:ext cx="3657600" cy="24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marR="18288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●"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64" name="Google Shape;264;p31"/>
          <p:cNvSpPr txBox="1"/>
          <p:nvPr>
            <p:ph idx="4" type="subTitle"/>
          </p:nvPr>
        </p:nvSpPr>
        <p:spPr>
          <a:xfrm>
            <a:off x="4672582" y="1740200"/>
            <a:ext cx="36576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Black Han Sans"/>
              <a:buNone/>
              <a:defRPr b="1" sz="21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lack Han Sans"/>
              <a:buNone/>
              <a:defRPr b="1">
                <a:solidFill>
                  <a:schemeClr val="accent3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/>
        </p:txBody>
      </p:sp>
      <p:sp>
        <p:nvSpPr>
          <p:cNvPr id="265" name="Google Shape;265;p31"/>
          <p:cNvSpPr/>
          <p:nvPr/>
        </p:nvSpPr>
        <p:spPr>
          <a:xfrm>
            <a:off x="6840375" y="3860538"/>
            <a:ext cx="2031884" cy="1321297"/>
          </a:xfrm>
          <a:custGeom>
            <a:rect b="b" l="l" r="r" t="t"/>
            <a:pathLst>
              <a:path extrusionOk="0" h="17888" w="27509">
                <a:moveTo>
                  <a:pt x="18162" y="0"/>
                </a:moveTo>
                <a:cubicBezTo>
                  <a:pt x="18036" y="0"/>
                  <a:pt x="17908" y="3"/>
                  <a:pt x="17780" y="8"/>
                </a:cubicBezTo>
                <a:cubicBezTo>
                  <a:pt x="15078" y="74"/>
                  <a:pt x="12443" y="1209"/>
                  <a:pt x="10174" y="2710"/>
                </a:cubicBezTo>
                <a:cubicBezTo>
                  <a:pt x="4971" y="6112"/>
                  <a:pt x="1301" y="11749"/>
                  <a:pt x="1" y="17887"/>
                </a:cubicBezTo>
                <a:lnTo>
                  <a:pt x="23818" y="17887"/>
                </a:lnTo>
                <a:cubicBezTo>
                  <a:pt x="25586" y="15619"/>
                  <a:pt x="26786" y="13150"/>
                  <a:pt x="26987" y="10782"/>
                </a:cubicBezTo>
                <a:cubicBezTo>
                  <a:pt x="27509" y="5200"/>
                  <a:pt x="23973" y="0"/>
                  <a:pt x="181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1"/>
          <p:cNvSpPr/>
          <p:nvPr/>
        </p:nvSpPr>
        <p:spPr>
          <a:xfrm>
            <a:off x="-208250" y="4062488"/>
            <a:ext cx="2879987" cy="1471965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1"/>
          <p:cNvSpPr/>
          <p:nvPr/>
        </p:nvSpPr>
        <p:spPr>
          <a:xfrm>
            <a:off x="7779188" y="3174075"/>
            <a:ext cx="622125" cy="600725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"/>
          <p:cNvSpPr/>
          <p:nvPr/>
        </p:nvSpPr>
        <p:spPr>
          <a:xfrm>
            <a:off x="8021050" y="-1193075"/>
            <a:ext cx="1649771" cy="4899744"/>
          </a:xfrm>
          <a:custGeom>
            <a:rect b="b" l="l" r="r" t="t"/>
            <a:pathLst>
              <a:path extrusionOk="0" h="26554" w="8941">
                <a:moveTo>
                  <a:pt x="4437" y="535"/>
                </a:moveTo>
                <a:cubicBezTo>
                  <a:pt x="2269" y="1335"/>
                  <a:pt x="701" y="3570"/>
                  <a:pt x="334" y="5938"/>
                </a:cubicBezTo>
                <a:cubicBezTo>
                  <a:pt x="0" y="8340"/>
                  <a:pt x="834" y="10775"/>
                  <a:pt x="2402" y="12510"/>
                </a:cubicBezTo>
                <a:cubicBezTo>
                  <a:pt x="3469" y="13711"/>
                  <a:pt x="4870" y="14611"/>
                  <a:pt x="5571" y="16079"/>
                </a:cubicBezTo>
                <a:cubicBezTo>
                  <a:pt x="6538" y="18181"/>
                  <a:pt x="5804" y="20682"/>
                  <a:pt x="5237" y="22917"/>
                </a:cubicBezTo>
                <a:cubicBezTo>
                  <a:pt x="4937" y="24085"/>
                  <a:pt x="4670" y="25352"/>
                  <a:pt x="4670" y="26553"/>
                </a:cubicBezTo>
                <a:lnTo>
                  <a:pt x="8940" y="26553"/>
                </a:lnTo>
                <a:lnTo>
                  <a:pt x="8940" y="434"/>
                </a:lnTo>
                <a:cubicBezTo>
                  <a:pt x="7406" y="68"/>
                  <a:pt x="5871" y="1"/>
                  <a:pt x="4437" y="5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2"/>
          <p:cNvSpPr/>
          <p:nvPr/>
        </p:nvSpPr>
        <p:spPr>
          <a:xfrm>
            <a:off x="7431550" y="3039525"/>
            <a:ext cx="1103463" cy="1065506"/>
          </a:xfrm>
          <a:custGeom>
            <a:rect b="b" l="l" r="r" t="t"/>
            <a:pathLst>
              <a:path extrusionOk="0" h="24029" w="24885">
                <a:moveTo>
                  <a:pt x="15284" y="0"/>
                </a:moveTo>
                <a:cubicBezTo>
                  <a:pt x="14056" y="0"/>
                  <a:pt x="12888" y="355"/>
                  <a:pt x="12109" y="1291"/>
                </a:cubicBezTo>
                <a:cubicBezTo>
                  <a:pt x="10541" y="3192"/>
                  <a:pt x="11542" y="5627"/>
                  <a:pt x="11241" y="7829"/>
                </a:cubicBezTo>
                <a:cubicBezTo>
                  <a:pt x="10941" y="10164"/>
                  <a:pt x="9574" y="11498"/>
                  <a:pt x="7539" y="12699"/>
                </a:cubicBezTo>
                <a:cubicBezTo>
                  <a:pt x="5838" y="13700"/>
                  <a:pt x="4003" y="14467"/>
                  <a:pt x="2502" y="15768"/>
                </a:cubicBezTo>
                <a:cubicBezTo>
                  <a:pt x="1034" y="17035"/>
                  <a:pt x="0" y="19137"/>
                  <a:pt x="600" y="20972"/>
                </a:cubicBezTo>
                <a:cubicBezTo>
                  <a:pt x="667" y="21138"/>
                  <a:pt x="734" y="21339"/>
                  <a:pt x="834" y="21505"/>
                </a:cubicBezTo>
                <a:cubicBezTo>
                  <a:pt x="1501" y="22806"/>
                  <a:pt x="2935" y="23640"/>
                  <a:pt x="4437" y="23874"/>
                </a:cubicBezTo>
                <a:cubicBezTo>
                  <a:pt x="5020" y="23981"/>
                  <a:pt x="5656" y="24029"/>
                  <a:pt x="6315" y="24029"/>
                </a:cubicBezTo>
                <a:cubicBezTo>
                  <a:pt x="8108" y="24029"/>
                  <a:pt x="10072" y="23679"/>
                  <a:pt x="11608" y="23240"/>
                </a:cubicBezTo>
                <a:cubicBezTo>
                  <a:pt x="16045" y="21906"/>
                  <a:pt x="20014" y="18970"/>
                  <a:pt x="22449" y="15001"/>
                </a:cubicBezTo>
                <a:cubicBezTo>
                  <a:pt x="23917" y="12632"/>
                  <a:pt x="24884" y="9797"/>
                  <a:pt x="24284" y="7095"/>
                </a:cubicBezTo>
                <a:cubicBezTo>
                  <a:pt x="23584" y="3926"/>
                  <a:pt x="20882" y="1491"/>
                  <a:pt x="17879" y="457"/>
                </a:cubicBezTo>
                <a:cubicBezTo>
                  <a:pt x="17062" y="180"/>
                  <a:pt x="16157" y="0"/>
                  <a:pt x="15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2"/>
          <p:cNvSpPr/>
          <p:nvPr/>
        </p:nvSpPr>
        <p:spPr>
          <a:xfrm>
            <a:off x="5887000" y="3518888"/>
            <a:ext cx="4050309" cy="2070118"/>
          </a:xfrm>
          <a:custGeom>
            <a:rect b="b" l="l" r="r" t="t"/>
            <a:pathLst>
              <a:path extrusionOk="0" h="24585" w="48102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2"/>
          <p:cNvSpPr/>
          <p:nvPr/>
        </p:nvSpPr>
        <p:spPr>
          <a:xfrm>
            <a:off x="7079633" y="2940075"/>
            <a:ext cx="2547800" cy="2454711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2"/>
          <p:cNvSpPr/>
          <p:nvPr/>
        </p:nvSpPr>
        <p:spPr>
          <a:xfrm rot="5400000">
            <a:off x="-2408215" y="1095176"/>
            <a:ext cx="5950091" cy="1112239"/>
          </a:xfrm>
          <a:custGeom>
            <a:rect b="b" l="l" r="r" t="t"/>
            <a:pathLst>
              <a:path extrusionOk="0" h="15913" w="85129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2"/>
          <p:cNvSpPr/>
          <p:nvPr/>
        </p:nvSpPr>
        <p:spPr>
          <a:xfrm rot="10035811">
            <a:off x="-956817" y="-1268"/>
            <a:ext cx="2478412" cy="2387858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2"/>
          <p:cNvSpPr/>
          <p:nvPr/>
        </p:nvSpPr>
        <p:spPr>
          <a:xfrm rot="7254111">
            <a:off x="317774" y="1904531"/>
            <a:ext cx="701392" cy="689742"/>
          </a:xfrm>
          <a:custGeom>
            <a:rect b="b" l="l" r="r" t="t"/>
            <a:pathLst>
              <a:path extrusionOk="0" h="27588" w="28054">
                <a:moveTo>
                  <a:pt x="20915" y="1969"/>
                </a:moveTo>
                <a:cubicBezTo>
                  <a:pt x="20548" y="1635"/>
                  <a:pt x="20114" y="1302"/>
                  <a:pt x="19647" y="1035"/>
                </a:cubicBezTo>
                <a:cubicBezTo>
                  <a:pt x="17779" y="1"/>
                  <a:pt x="15244" y="168"/>
                  <a:pt x="13576" y="1535"/>
                </a:cubicBezTo>
                <a:cubicBezTo>
                  <a:pt x="11608" y="3070"/>
                  <a:pt x="10608" y="5805"/>
                  <a:pt x="9707" y="8040"/>
                </a:cubicBezTo>
                <a:cubicBezTo>
                  <a:pt x="9640" y="8173"/>
                  <a:pt x="9607" y="8240"/>
                  <a:pt x="9574" y="8374"/>
                </a:cubicBezTo>
                <a:cubicBezTo>
                  <a:pt x="8573" y="10809"/>
                  <a:pt x="7305" y="12043"/>
                  <a:pt x="4970" y="13411"/>
                </a:cubicBezTo>
                <a:cubicBezTo>
                  <a:pt x="4136" y="13911"/>
                  <a:pt x="3236" y="14411"/>
                  <a:pt x="2569" y="15145"/>
                </a:cubicBezTo>
                <a:cubicBezTo>
                  <a:pt x="0" y="17714"/>
                  <a:pt x="934" y="22417"/>
                  <a:pt x="3769" y="24685"/>
                </a:cubicBezTo>
                <a:cubicBezTo>
                  <a:pt x="7439" y="27587"/>
                  <a:pt x="12876" y="26853"/>
                  <a:pt x="17179" y="25019"/>
                </a:cubicBezTo>
                <a:cubicBezTo>
                  <a:pt x="17980" y="24685"/>
                  <a:pt x="18747" y="24318"/>
                  <a:pt x="19481" y="23885"/>
                </a:cubicBezTo>
                <a:cubicBezTo>
                  <a:pt x="21182" y="22917"/>
                  <a:pt x="22783" y="21750"/>
                  <a:pt x="23984" y="20215"/>
                </a:cubicBezTo>
                <a:cubicBezTo>
                  <a:pt x="28053" y="14978"/>
                  <a:pt x="25652" y="6072"/>
                  <a:pt x="20915" y="19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2"/>
          <p:cNvSpPr txBox="1"/>
          <p:nvPr>
            <p:ph type="title"/>
          </p:nvPr>
        </p:nvSpPr>
        <p:spPr>
          <a:xfrm>
            <a:off x="2642550" y="789725"/>
            <a:ext cx="3858900" cy="74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56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/>
        </p:txBody>
      </p:sp>
      <p:sp>
        <p:nvSpPr>
          <p:cNvPr id="277" name="Google Shape;277;p32"/>
          <p:cNvSpPr txBox="1"/>
          <p:nvPr>
            <p:ph idx="1" type="subTitle"/>
          </p:nvPr>
        </p:nvSpPr>
        <p:spPr>
          <a:xfrm>
            <a:off x="2642550" y="1771376"/>
            <a:ext cx="3858900" cy="35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b="1" sz="21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78" name="Google Shape;278;p32"/>
          <p:cNvSpPr txBox="1"/>
          <p:nvPr>
            <p:ph idx="2" type="subTitle"/>
          </p:nvPr>
        </p:nvSpPr>
        <p:spPr>
          <a:xfrm>
            <a:off x="2642550" y="2155425"/>
            <a:ext cx="3858900" cy="93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79" name="Google Shape;279;p32"/>
          <p:cNvSpPr txBox="1"/>
          <p:nvPr/>
        </p:nvSpPr>
        <p:spPr>
          <a:xfrm>
            <a:off x="2827500" y="3611875"/>
            <a:ext cx="34890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chivo Narrow"/>
              <a:buNone/>
            </a:pP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Syne"/>
                <a:ea typeface="Syne"/>
                <a:cs typeface="Syne"/>
                <a:sym typeface="Syn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Syne"/>
                <a:ea typeface="Syne"/>
                <a:cs typeface="Syne"/>
                <a:sym typeface="Syn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, 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Syne"/>
                <a:ea typeface="Syne"/>
                <a:cs typeface="Syne"/>
                <a:sym typeface="Syn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 </a:t>
            </a:r>
            <a:endParaRPr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7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3"/>
          <p:cNvSpPr/>
          <p:nvPr/>
        </p:nvSpPr>
        <p:spPr>
          <a:xfrm>
            <a:off x="6430655" y="1855978"/>
            <a:ext cx="6884659" cy="4975843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3"/>
          <p:cNvSpPr/>
          <p:nvPr/>
        </p:nvSpPr>
        <p:spPr>
          <a:xfrm>
            <a:off x="-362825" y="-320375"/>
            <a:ext cx="5841347" cy="2519468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3"/>
          <p:cNvSpPr/>
          <p:nvPr/>
        </p:nvSpPr>
        <p:spPr>
          <a:xfrm>
            <a:off x="6705700" y="2199100"/>
            <a:ext cx="3543224" cy="3413764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7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/>
          <p:nvPr/>
        </p:nvSpPr>
        <p:spPr>
          <a:xfrm>
            <a:off x="-2872720" y="3172028"/>
            <a:ext cx="6884659" cy="4975843"/>
          </a:xfrm>
          <a:custGeom>
            <a:rect b="b" l="l" r="r" t="t"/>
            <a:pathLst>
              <a:path extrusionOk="0" h="26954" w="37294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4"/>
          <p:cNvSpPr/>
          <p:nvPr/>
        </p:nvSpPr>
        <p:spPr>
          <a:xfrm flipH="1">
            <a:off x="4764725" y="-224775"/>
            <a:ext cx="5841347" cy="2519468"/>
          </a:xfrm>
          <a:custGeom>
            <a:rect b="b" l="l" r="r" t="t"/>
            <a:pathLst>
              <a:path extrusionOk="0" h="28689" w="66515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4"/>
          <p:cNvSpPr/>
          <p:nvPr/>
        </p:nvSpPr>
        <p:spPr>
          <a:xfrm rot="4500029">
            <a:off x="93659" y="2718207"/>
            <a:ext cx="3543161" cy="3413704"/>
          </a:xfrm>
          <a:custGeom>
            <a:rect b="b" l="l" r="r" t="t"/>
            <a:pathLst>
              <a:path extrusionOk="0" h="73887" w="76689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3100">
                <a:solidFill>
                  <a:schemeClr val="dk2"/>
                </a:solidFill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ne"/>
              <a:buChar char="●"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●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●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Relationship Id="rId5" Type="http://schemas.openxmlformats.org/officeDocument/2006/relationships/image" Target="../media/image22.png"/><Relationship Id="rId6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6.png"/><Relationship Id="rId7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15.png"/><Relationship Id="rId6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15.png"/><Relationship Id="rId6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Relationship Id="rId4" Type="http://schemas.openxmlformats.org/officeDocument/2006/relationships/image" Target="../media/image2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Relationship Id="rId4" Type="http://schemas.openxmlformats.org/officeDocument/2006/relationships/image" Target="../media/image2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3.png"/><Relationship Id="rId4" Type="http://schemas.openxmlformats.org/officeDocument/2006/relationships/image" Target="../media/image2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Relationship Id="rId4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png"/><Relationship Id="rId4" Type="http://schemas.openxmlformats.org/officeDocument/2006/relationships/image" Target="../media/image34.png"/><Relationship Id="rId9" Type="http://schemas.openxmlformats.org/officeDocument/2006/relationships/image" Target="../media/image25.png"/><Relationship Id="rId5" Type="http://schemas.openxmlformats.org/officeDocument/2006/relationships/image" Target="../media/image27.png"/><Relationship Id="rId6" Type="http://schemas.openxmlformats.org/officeDocument/2006/relationships/image" Target="../media/image31.png"/><Relationship Id="rId7" Type="http://schemas.openxmlformats.org/officeDocument/2006/relationships/image" Target="../media/image35.png"/><Relationship Id="rId8" Type="http://schemas.openxmlformats.org/officeDocument/2006/relationships/image" Target="../media/image29.png"/><Relationship Id="rId11" Type="http://schemas.openxmlformats.org/officeDocument/2006/relationships/image" Target="../media/image37.png"/><Relationship Id="rId10" Type="http://schemas.openxmlformats.org/officeDocument/2006/relationships/image" Target="../media/image3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Relationship Id="rId5" Type="http://schemas.openxmlformats.org/officeDocument/2006/relationships/image" Target="../media/image42.png"/><Relationship Id="rId6" Type="http://schemas.openxmlformats.org/officeDocument/2006/relationships/image" Target="../media/image29.png"/><Relationship Id="rId7" Type="http://schemas.openxmlformats.org/officeDocument/2006/relationships/image" Target="../media/image38.png"/><Relationship Id="rId8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png"/><Relationship Id="rId4" Type="http://schemas.openxmlformats.org/officeDocument/2006/relationships/image" Target="../media/image4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3.png"/><Relationship Id="rId4" Type="http://schemas.openxmlformats.org/officeDocument/2006/relationships/image" Target="../media/image41.png"/><Relationship Id="rId5" Type="http://schemas.openxmlformats.org/officeDocument/2006/relationships/image" Target="../media/image40.png"/><Relationship Id="rId6" Type="http://schemas.openxmlformats.org/officeDocument/2006/relationships/image" Target="../media/image2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web.stanford.edu/class/cs147/projects/UnintentionalGood/FitCast/" TargetMode="External"/><Relationship Id="rId4" Type="http://schemas.openxmlformats.org/officeDocument/2006/relationships/hyperlink" Target="https://www.figma.com/proto/9Y4JpAEXMhna7KcYu1pjgQ/Medium-Fi-Prototype?type=design&amp;node-id=167-2288&amp;t=IVKNPoZqyGqXM6Ky-1&amp;scaling=scale-down&amp;page-id=14%3A2&amp;starting-point-node-id=177%3A2738&amp;show-proto-sidebar=1&amp;mode=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5"/>
          <p:cNvSpPr txBox="1"/>
          <p:nvPr>
            <p:ph type="ctrTitle"/>
          </p:nvPr>
        </p:nvSpPr>
        <p:spPr>
          <a:xfrm>
            <a:off x="1143725" y="1880700"/>
            <a:ext cx="7684800" cy="85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A6: Med-Fi Prototype</a:t>
            </a:r>
            <a:endParaRPr sz="5700"/>
          </a:p>
        </p:txBody>
      </p:sp>
      <p:sp>
        <p:nvSpPr>
          <p:cNvPr id="293" name="Google Shape;293;p35"/>
          <p:cNvSpPr/>
          <p:nvPr/>
        </p:nvSpPr>
        <p:spPr>
          <a:xfrm>
            <a:off x="1459050" y="2848813"/>
            <a:ext cx="3894900" cy="411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5"/>
          <p:cNvSpPr txBox="1"/>
          <p:nvPr>
            <p:ph idx="1" type="subTitle"/>
          </p:nvPr>
        </p:nvSpPr>
        <p:spPr>
          <a:xfrm>
            <a:off x="1624950" y="2907163"/>
            <a:ext cx="3563100" cy="2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Ashley, Daphne, Eliza, Leon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 txBox="1"/>
          <p:nvPr/>
        </p:nvSpPr>
        <p:spPr>
          <a:xfrm>
            <a:off x="876300" y="1126050"/>
            <a:ext cx="7391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Syne"/>
                <a:ea typeface="Syne"/>
                <a:cs typeface="Syne"/>
                <a:sym typeface="Syne"/>
              </a:rPr>
              <a:t>Wasting time and energy deciding</a:t>
            </a:r>
            <a:r>
              <a:rPr lang="en" sz="2000">
                <a:latin typeface="Syne"/>
                <a:ea typeface="Syne"/>
                <a:cs typeface="Syne"/>
                <a:sym typeface="Syne"/>
              </a:rPr>
              <a:t> on how the weather will actually feel + deciding </a:t>
            </a:r>
            <a:r>
              <a:rPr b="1" lang="en" sz="2000">
                <a:latin typeface="Syne"/>
                <a:ea typeface="Syne"/>
                <a:cs typeface="Syne"/>
                <a:sym typeface="Syne"/>
              </a:rPr>
              <a:t>what to wear/pack</a:t>
            </a:r>
            <a:r>
              <a:rPr lang="en" sz="2000">
                <a:latin typeface="Syne"/>
                <a:ea typeface="Syne"/>
                <a:cs typeface="Syne"/>
                <a:sym typeface="Syne"/>
              </a:rPr>
              <a:t> (and usually getting it wrong)</a:t>
            </a:r>
            <a:endParaRPr b="1" sz="2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00" name="Google Shape;300;p36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</a:t>
            </a:r>
            <a:endParaRPr/>
          </a:p>
        </p:txBody>
      </p:sp>
      <p:pic>
        <p:nvPicPr>
          <p:cNvPr id="301" name="Google Shape;30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6625" y="2840550"/>
            <a:ext cx="1849276" cy="139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250" y="2771850"/>
            <a:ext cx="1938301" cy="2223274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6"/>
          <p:cNvSpPr txBox="1"/>
          <p:nvPr/>
        </p:nvSpPr>
        <p:spPr>
          <a:xfrm>
            <a:off x="2280751" y="2371650"/>
            <a:ext cx="458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Real World Need! 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(our friends within the last week)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304" name="Google Shape;304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8411" y="2840550"/>
            <a:ext cx="1657075" cy="88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56150" y="3796875"/>
            <a:ext cx="1767899" cy="100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7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sp>
        <p:nvSpPr>
          <p:cNvPr id="311" name="Google Shape;311;p37"/>
          <p:cNvSpPr txBox="1"/>
          <p:nvPr/>
        </p:nvSpPr>
        <p:spPr>
          <a:xfrm>
            <a:off x="843750" y="1505700"/>
            <a:ext cx="7587000" cy="28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Syne"/>
                <a:ea typeface="Syne"/>
                <a:cs typeface="Syne"/>
                <a:sym typeface="Syne"/>
              </a:rPr>
              <a:t>FitCast</a:t>
            </a:r>
            <a:r>
              <a:rPr lang="en" sz="1900">
                <a:latin typeface="Syne"/>
                <a:ea typeface="Syne"/>
                <a:cs typeface="Syne"/>
                <a:sym typeface="Syne"/>
              </a:rPr>
              <a:t>! A t</a:t>
            </a:r>
            <a:r>
              <a:rPr lang="en" sz="1900">
                <a:latin typeface="Syne"/>
                <a:ea typeface="Syne"/>
                <a:cs typeface="Syne"/>
                <a:sym typeface="Syne"/>
              </a:rPr>
              <a:t>ool that </a:t>
            </a:r>
            <a:r>
              <a:rPr lang="en" sz="1900">
                <a:latin typeface="Syne"/>
                <a:ea typeface="Syne"/>
                <a:cs typeface="Syne"/>
                <a:sym typeface="Syne"/>
              </a:rPr>
              <a:t>determines</a:t>
            </a:r>
            <a:r>
              <a:rPr lang="en" sz="1900">
                <a:latin typeface="Syne"/>
                <a:ea typeface="Syne"/>
                <a:cs typeface="Syne"/>
                <a:sym typeface="Syne"/>
              </a:rPr>
              <a:t> how the weather </a:t>
            </a:r>
            <a:r>
              <a:rPr b="1" lang="en" sz="1900">
                <a:latin typeface="Syne"/>
                <a:ea typeface="Syne"/>
                <a:cs typeface="Syne"/>
                <a:sym typeface="Syne"/>
              </a:rPr>
              <a:t>truly feels</a:t>
            </a:r>
            <a:r>
              <a:rPr lang="en" sz="1900">
                <a:latin typeface="Syne"/>
                <a:ea typeface="Syne"/>
                <a:cs typeface="Syne"/>
                <a:sym typeface="Syne"/>
              </a:rPr>
              <a:t> + makes </a:t>
            </a:r>
            <a:r>
              <a:rPr b="1" lang="en" sz="1900">
                <a:latin typeface="Syne"/>
                <a:ea typeface="Syne"/>
                <a:cs typeface="Syne"/>
                <a:sym typeface="Syne"/>
              </a:rPr>
              <a:t>clothing/accessory suggestions</a:t>
            </a:r>
            <a:r>
              <a:rPr lang="en" sz="1900">
                <a:latin typeface="Syne"/>
                <a:ea typeface="Syne"/>
                <a:cs typeface="Syne"/>
                <a:sym typeface="Syne"/>
              </a:rPr>
              <a:t> based on the current weather, weather changes, your schedule, and your feedback</a:t>
            </a:r>
            <a:endParaRPr sz="19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latin typeface="Syne"/>
                <a:ea typeface="Syne"/>
                <a:cs typeface="Syne"/>
                <a:sym typeface="Syne"/>
              </a:rPr>
              <a:t>Value Proposition:</a:t>
            </a:r>
            <a:endParaRPr b="1" i="1" sz="18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latin typeface="Syne"/>
                <a:ea typeface="Syne"/>
                <a:cs typeface="Syne"/>
                <a:sym typeface="Syne"/>
              </a:rPr>
              <a:t> </a:t>
            </a:r>
            <a:r>
              <a:rPr i="1" lang="en" sz="2000">
                <a:latin typeface="Syne"/>
                <a:ea typeface="Syne"/>
                <a:cs typeface="Syne"/>
                <a:sym typeface="Syne"/>
              </a:rPr>
              <a:t>Interpreting weather forecasts to relieve clothing decision fatigue</a:t>
            </a:r>
            <a:endParaRPr i="1" sz="20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312" name="Google Shape;312;p37"/>
          <p:cNvPicPr preferRelativeResize="0"/>
          <p:nvPr/>
        </p:nvPicPr>
        <p:blipFill rotWithShape="1">
          <a:blip r:embed="rId3">
            <a:alphaModFix/>
          </a:blip>
          <a:srcRect b="0" l="7057" r="10400" t="0"/>
          <a:stretch/>
        </p:blipFill>
        <p:spPr>
          <a:xfrm>
            <a:off x="5497428" y="149850"/>
            <a:ext cx="1364370" cy="135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8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Values </a:t>
            </a:r>
            <a:endParaRPr/>
          </a:p>
        </p:txBody>
      </p:sp>
      <p:sp>
        <p:nvSpPr>
          <p:cNvPr id="318" name="Google Shape;318;p38"/>
          <p:cNvSpPr/>
          <p:nvPr/>
        </p:nvSpPr>
        <p:spPr>
          <a:xfrm>
            <a:off x="998775" y="1216350"/>
            <a:ext cx="2205300" cy="144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Simplicity:</a:t>
            </a:r>
            <a:endParaRPr b="1"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Ensure that the app is simple enough for it to not increase mental burden of 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interpreting</a:t>
            </a: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 the weather </a:t>
            </a:r>
            <a:endParaRPr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19" name="Google Shape;319;p38"/>
          <p:cNvSpPr/>
          <p:nvPr/>
        </p:nvSpPr>
        <p:spPr>
          <a:xfrm>
            <a:off x="3469350" y="1216350"/>
            <a:ext cx="2205300" cy="144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Adoptability:</a:t>
            </a:r>
            <a:endParaRPr b="1"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Make design choices that ensures that tasks are intuitive, very easy to learn across all age groups</a:t>
            </a:r>
            <a:endParaRPr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20" name="Google Shape;320;p38"/>
          <p:cNvSpPr/>
          <p:nvPr/>
        </p:nvSpPr>
        <p:spPr>
          <a:xfrm>
            <a:off x="5939925" y="1216350"/>
            <a:ext cx="2205300" cy="144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Syne"/>
                <a:ea typeface="Syne"/>
                <a:cs typeface="Syne"/>
                <a:sym typeface="Syne"/>
              </a:rPr>
              <a:t>User Autonomy:</a:t>
            </a:r>
            <a:endParaRPr b="1" sz="13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Preserve user autonomy when it comes to clothing choices, let the user choose whether or not to follow a suggestion</a:t>
            </a:r>
            <a:endParaRPr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21" name="Google Shape;321;p38"/>
          <p:cNvSpPr/>
          <p:nvPr/>
        </p:nvSpPr>
        <p:spPr>
          <a:xfrm>
            <a:off x="998775" y="2875575"/>
            <a:ext cx="2205300" cy="144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Syne"/>
                <a:ea typeface="Syne"/>
                <a:cs typeface="Syne"/>
                <a:sym typeface="Syne"/>
              </a:rPr>
              <a:t>Inclusion:</a:t>
            </a:r>
            <a:endParaRPr b="1" sz="13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Some people may have 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cultural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 attire, or aversions to certain articles of 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clothes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 that need to be accounted for</a:t>
            </a:r>
            <a:endParaRPr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22" name="Google Shape;322;p38"/>
          <p:cNvSpPr/>
          <p:nvPr/>
        </p:nvSpPr>
        <p:spPr>
          <a:xfrm>
            <a:off x="3469350" y="2875575"/>
            <a:ext cx="2205300" cy="144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Syne"/>
                <a:ea typeface="Syne"/>
                <a:cs typeface="Syne"/>
                <a:sym typeface="Syne"/>
              </a:rPr>
              <a:t>Accuracy:</a:t>
            </a:r>
            <a:endParaRPr b="1" sz="13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Weather suggestions and true feel must be accurate otherwise users will not want to use the app at all</a:t>
            </a:r>
            <a:endParaRPr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23" name="Google Shape;323;p38"/>
          <p:cNvSpPr/>
          <p:nvPr/>
        </p:nvSpPr>
        <p:spPr>
          <a:xfrm>
            <a:off x="5939925" y="2875575"/>
            <a:ext cx="2205300" cy="144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Syne"/>
                <a:ea typeface="Syne"/>
                <a:cs typeface="Syne"/>
                <a:sym typeface="Syne"/>
              </a:rPr>
              <a:t>Empathy:</a:t>
            </a:r>
            <a:endParaRPr b="1" sz="13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yne"/>
                <a:ea typeface="Syne"/>
                <a:cs typeface="Syne"/>
                <a:sym typeface="Syne"/>
              </a:rPr>
              <a:t>Our app is empathetic to the stress that goes into 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preparing</a:t>
            </a:r>
            <a:r>
              <a:rPr lang="en" sz="1200">
                <a:latin typeface="Syne"/>
                <a:ea typeface="Syne"/>
                <a:cs typeface="Syne"/>
                <a:sym typeface="Syne"/>
              </a:rPr>
              <a:t> for weather changes, and will maintain an empathetic tone </a:t>
            </a:r>
            <a:endParaRPr sz="12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 x Design Values</a:t>
            </a:r>
            <a:endParaRPr/>
          </a:p>
        </p:txBody>
      </p:sp>
      <p:pic>
        <p:nvPicPr>
          <p:cNvPr id="329" name="Google Shape;329;p39"/>
          <p:cNvPicPr preferRelativeResize="0"/>
          <p:nvPr/>
        </p:nvPicPr>
        <p:blipFill rotWithShape="1">
          <a:blip r:embed="rId3">
            <a:alphaModFix/>
          </a:blip>
          <a:srcRect b="56169" l="0" r="0" t="0"/>
          <a:stretch/>
        </p:blipFill>
        <p:spPr>
          <a:xfrm>
            <a:off x="285250" y="1152000"/>
            <a:ext cx="2131200" cy="1375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30" name="Google Shape;330;p39"/>
          <p:cNvPicPr preferRelativeResize="0"/>
          <p:nvPr/>
        </p:nvPicPr>
        <p:blipFill rotWithShape="1">
          <a:blip r:embed="rId4">
            <a:alphaModFix/>
          </a:blip>
          <a:srcRect b="49008" l="0" r="0" t="0"/>
          <a:stretch/>
        </p:blipFill>
        <p:spPr>
          <a:xfrm>
            <a:off x="4628250" y="1152000"/>
            <a:ext cx="1832100" cy="1375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31" name="Google Shape;331;p39"/>
          <p:cNvPicPr preferRelativeResize="0"/>
          <p:nvPr/>
        </p:nvPicPr>
        <p:blipFill rotWithShape="1">
          <a:blip r:embed="rId5">
            <a:alphaModFix/>
          </a:blip>
          <a:srcRect b="49003" l="0" r="0" t="0"/>
          <a:stretch/>
        </p:blipFill>
        <p:spPr>
          <a:xfrm>
            <a:off x="4628165" y="3298638"/>
            <a:ext cx="1832100" cy="1375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32" name="Google Shape;332;p39"/>
          <p:cNvPicPr preferRelativeResize="0"/>
          <p:nvPr/>
        </p:nvPicPr>
        <p:blipFill rotWithShape="1">
          <a:blip r:embed="rId6">
            <a:alphaModFix/>
          </a:blip>
          <a:srcRect b="57963" l="0" r="0" t="0"/>
          <a:stretch/>
        </p:blipFill>
        <p:spPr>
          <a:xfrm>
            <a:off x="285250" y="3292122"/>
            <a:ext cx="2131200" cy="1327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33" name="Google Shape;333;p39"/>
          <p:cNvSpPr/>
          <p:nvPr/>
        </p:nvSpPr>
        <p:spPr>
          <a:xfrm>
            <a:off x="2513400" y="1618275"/>
            <a:ext cx="1756800" cy="379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Accuracy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34" name="Google Shape;334;p39"/>
          <p:cNvSpPr/>
          <p:nvPr/>
        </p:nvSpPr>
        <p:spPr>
          <a:xfrm>
            <a:off x="6552150" y="3890388"/>
            <a:ext cx="1756800" cy="453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Adoptability</a:t>
            </a:r>
            <a:endParaRPr b="1" sz="20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35" name="Google Shape;335;p39"/>
          <p:cNvSpPr/>
          <p:nvPr/>
        </p:nvSpPr>
        <p:spPr>
          <a:xfrm>
            <a:off x="2513400" y="2727325"/>
            <a:ext cx="1756800" cy="453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Inclusion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36" name="Google Shape;336;p39"/>
          <p:cNvSpPr/>
          <p:nvPr/>
        </p:nvSpPr>
        <p:spPr>
          <a:xfrm>
            <a:off x="2513400" y="3453575"/>
            <a:ext cx="1756800" cy="453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Empathy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37" name="Google Shape;337;p39"/>
          <p:cNvSpPr/>
          <p:nvPr/>
        </p:nvSpPr>
        <p:spPr>
          <a:xfrm>
            <a:off x="2513400" y="2026700"/>
            <a:ext cx="1756800" cy="6717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User Autonomy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38" name="Google Shape;338;p39"/>
          <p:cNvSpPr/>
          <p:nvPr/>
        </p:nvSpPr>
        <p:spPr>
          <a:xfrm>
            <a:off x="2513400" y="1209838"/>
            <a:ext cx="1756800" cy="379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Simplicity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39" name="Google Shape;339;p39"/>
          <p:cNvSpPr/>
          <p:nvPr/>
        </p:nvSpPr>
        <p:spPr>
          <a:xfrm>
            <a:off x="6536550" y="1184700"/>
            <a:ext cx="1756800" cy="453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Inclusion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40" name="Google Shape;340;p39"/>
          <p:cNvSpPr/>
          <p:nvPr/>
        </p:nvSpPr>
        <p:spPr>
          <a:xfrm>
            <a:off x="6536550" y="1671300"/>
            <a:ext cx="1756800" cy="6717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User Autonomy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41" name="Google Shape;341;p39"/>
          <p:cNvSpPr/>
          <p:nvPr/>
        </p:nvSpPr>
        <p:spPr>
          <a:xfrm>
            <a:off x="6536550" y="3381638"/>
            <a:ext cx="1756800" cy="453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Inclusion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0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Features We Want to Implement</a:t>
            </a:r>
            <a:endParaRPr/>
          </a:p>
        </p:txBody>
      </p:sp>
      <p:sp>
        <p:nvSpPr>
          <p:cNvPr id="347" name="Google Shape;347;p40"/>
          <p:cNvSpPr/>
          <p:nvPr/>
        </p:nvSpPr>
        <p:spPr>
          <a:xfrm>
            <a:off x="1653425" y="1203450"/>
            <a:ext cx="2651100" cy="1727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Automated Logging</a:t>
            </a:r>
            <a:endParaRPr b="1"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Utilise apple watch and location tracking to help determine user preferences automatically to reduce mental overhead 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48" name="Google Shape;348;p40"/>
          <p:cNvSpPr/>
          <p:nvPr/>
        </p:nvSpPr>
        <p:spPr>
          <a:xfrm>
            <a:off x="4610875" y="3091498"/>
            <a:ext cx="2651100" cy="1727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Explanation of Clothing suggestions</a:t>
            </a:r>
            <a:endParaRPr b="1"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Provide user with some autonomy given the information about the weather + explains why you should pack a hoodie or sunglasses etc. 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49" name="Google Shape;349;p40"/>
          <p:cNvSpPr/>
          <p:nvPr/>
        </p:nvSpPr>
        <p:spPr>
          <a:xfrm>
            <a:off x="1653425" y="3091512"/>
            <a:ext cx="2651100" cy="1727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Manual Calibration</a:t>
            </a:r>
            <a:endParaRPr b="1"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User can say what they typically wear what they don’t + when a user’s is not happy with a suggestion during or at the end of day, have the ability to immediately input feedback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50" name="Google Shape;350;p40"/>
          <p:cNvSpPr/>
          <p:nvPr/>
        </p:nvSpPr>
        <p:spPr>
          <a:xfrm>
            <a:off x="4610875" y="1203450"/>
            <a:ext cx="2651100" cy="1727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Smart Suggestions</a:t>
            </a:r>
            <a:endParaRPr b="1"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Based on aggregated user data and user’s personal preferences, tailor clothing suggestions and determine ‘true-feel’ of weather for each person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51" name="Google Shape;351;p40"/>
          <p:cNvSpPr/>
          <p:nvPr/>
        </p:nvSpPr>
        <p:spPr>
          <a:xfrm>
            <a:off x="280800" y="1165550"/>
            <a:ext cx="1156200" cy="8373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Simplicity </a:t>
            </a:r>
            <a:endParaRPr b="1" sz="9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52" name="Google Shape;352;p40"/>
          <p:cNvSpPr/>
          <p:nvPr/>
        </p:nvSpPr>
        <p:spPr>
          <a:xfrm>
            <a:off x="280789" y="2128363"/>
            <a:ext cx="1156200" cy="8373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Adoptable</a:t>
            </a:r>
            <a:endParaRPr b="1" sz="9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53" name="Google Shape;353;p40"/>
          <p:cNvSpPr/>
          <p:nvPr/>
        </p:nvSpPr>
        <p:spPr>
          <a:xfrm>
            <a:off x="7492128" y="3769625"/>
            <a:ext cx="1156200" cy="8373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Syne"/>
                <a:ea typeface="Syne"/>
                <a:cs typeface="Syne"/>
                <a:sym typeface="Syne"/>
              </a:rPr>
              <a:t>User Autonomy</a:t>
            </a:r>
            <a:endParaRPr b="1" sz="9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54" name="Google Shape;354;p40"/>
          <p:cNvSpPr/>
          <p:nvPr/>
        </p:nvSpPr>
        <p:spPr>
          <a:xfrm>
            <a:off x="256325" y="4078933"/>
            <a:ext cx="1156200" cy="8373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Syne"/>
                <a:ea typeface="Syne"/>
                <a:cs typeface="Syne"/>
                <a:sym typeface="Syne"/>
              </a:rPr>
              <a:t>Inclusion</a:t>
            </a:r>
            <a:endParaRPr b="1" sz="9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55" name="Google Shape;355;p40"/>
          <p:cNvSpPr/>
          <p:nvPr/>
        </p:nvSpPr>
        <p:spPr>
          <a:xfrm>
            <a:off x="7492114" y="1203453"/>
            <a:ext cx="1156200" cy="8373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Syne"/>
                <a:ea typeface="Syne"/>
                <a:cs typeface="Syne"/>
                <a:sym typeface="Syne"/>
              </a:rPr>
              <a:t>Accuracy</a:t>
            </a:r>
            <a:endParaRPr b="1" sz="9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56" name="Google Shape;356;p40"/>
          <p:cNvSpPr/>
          <p:nvPr/>
        </p:nvSpPr>
        <p:spPr>
          <a:xfrm>
            <a:off x="7492178" y="2439266"/>
            <a:ext cx="1156200" cy="8373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Syne"/>
                <a:ea typeface="Syne"/>
                <a:cs typeface="Syne"/>
                <a:sym typeface="Syne"/>
              </a:rPr>
              <a:t>Empathy</a:t>
            </a:r>
            <a:endParaRPr b="1" sz="900">
              <a:latin typeface="Syne"/>
              <a:ea typeface="Syne"/>
              <a:cs typeface="Syne"/>
              <a:sym typeface="Syne"/>
            </a:endParaRPr>
          </a:p>
        </p:txBody>
      </p:sp>
      <p:cxnSp>
        <p:nvCxnSpPr>
          <p:cNvPr id="357" name="Google Shape;357;p40"/>
          <p:cNvCxnSpPr>
            <a:stCxn id="351" idx="3"/>
            <a:endCxn id="347" idx="1"/>
          </p:cNvCxnSpPr>
          <p:nvPr/>
        </p:nvCxnSpPr>
        <p:spPr>
          <a:xfrm>
            <a:off x="1437000" y="1584200"/>
            <a:ext cx="216300" cy="48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40"/>
          <p:cNvCxnSpPr>
            <a:stCxn id="352" idx="3"/>
            <a:endCxn id="347" idx="1"/>
          </p:cNvCxnSpPr>
          <p:nvPr/>
        </p:nvCxnSpPr>
        <p:spPr>
          <a:xfrm flipH="1" rot="10800000">
            <a:off x="1436989" y="2067013"/>
            <a:ext cx="216300" cy="48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9" name="Google Shape;359;p40"/>
          <p:cNvCxnSpPr>
            <a:stCxn id="354" idx="3"/>
            <a:endCxn id="349" idx="1"/>
          </p:cNvCxnSpPr>
          <p:nvPr/>
        </p:nvCxnSpPr>
        <p:spPr>
          <a:xfrm flipH="1" rot="10800000">
            <a:off x="1412525" y="3955183"/>
            <a:ext cx="240900" cy="54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" name="Google Shape;360;p40"/>
          <p:cNvCxnSpPr>
            <a:stCxn id="353" idx="1"/>
            <a:endCxn id="348" idx="3"/>
          </p:cNvCxnSpPr>
          <p:nvPr/>
        </p:nvCxnSpPr>
        <p:spPr>
          <a:xfrm rot="10800000">
            <a:off x="7262028" y="3955175"/>
            <a:ext cx="230100" cy="23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" name="Google Shape;361;p40"/>
          <p:cNvCxnSpPr>
            <a:stCxn id="356" idx="1"/>
            <a:endCxn id="348" idx="3"/>
          </p:cNvCxnSpPr>
          <p:nvPr/>
        </p:nvCxnSpPr>
        <p:spPr>
          <a:xfrm flipH="1">
            <a:off x="7262078" y="2857916"/>
            <a:ext cx="230100" cy="109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40"/>
          <p:cNvCxnSpPr>
            <a:stCxn id="355" idx="1"/>
            <a:endCxn id="350" idx="3"/>
          </p:cNvCxnSpPr>
          <p:nvPr/>
        </p:nvCxnSpPr>
        <p:spPr>
          <a:xfrm flipH="1">
            <a:off x="7262014" y="1622103"/>
            <a:ext cx="230100" cy="4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3" name="Google Shape;363;p40"/>
          <p:cNvSpPr/>
          <p:nvPr/>
        </p:nvSpPr>
        <p:spPr>
          <a:xfrm>
            <a:off x="267078" y="3108380"/>
            <a:ext cx="1156200" cy="8373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Syne"/>
                <a:ea typeface="Syne"/>
                <a:cs typeface="Syne"/>
                <a:sym typeface="Syne"/>
              </a:rPr>
              <a:t>User Autonomy</a:t>
            </a:r>
            <a:endParaRPr b="1" sz="900">
              <a:latin typeface="Syne"/>
              <a:ea typeface="Syne"/>
              <a:cs typeface="Syne"/>
              <a:sym typeface="Syne"/>
            </a:endParaRPr>
          </a:p>
        </p:txBody>
      </p:sp>
      <p:cxnSp>
        <p:nvCxnSpPr>
          <p:cNvPr id="364" name="Google Shape;364;p40"/>
          <p:cNvCxnSpPr>
            <a:stCxn id="363" idx="3"/>
            <a:endCxn id="349" idx="1"/>
          </p:cNvCxnSpPr>
          <p:nvPr/>
        </p:nvCxnSpPr>
        <p:spPr>
          <a:xfrm>
            <a:off x="1423278" y="3527030"/>
            <a:ext cx="230100" cy="42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" name="Google Shape;365;p40"/>
          <p:cNvCxnSpPr>
            <a:stCxn id="356" idx="1"/>
            <a:endCxn id="350" idx="3"/>
          </p:cNvCxnSpPr>
          <p:nvPr/>
        </p:nvCxnSpPr>
        <p:spPr>
          <a:xfrm rot="10800000">
            <a:off x="7262078" y="2067116"/>
            <a:ext cx="230100" cy="79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1"/>
          <p:cNvSpPr txBox="1"/>
          <p:nvPr>
            <p:ph type="title"/>
          </p:nvPr>
        </p:nvSpPr>
        <p:spPr>
          <a:xfrm>
            <a:off x="713250" y="42405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Tensions</a:t>
            </a:r>
            <a:r>
              <a:rPr lang="en"/>
              <a:t> </a:t>
            </a:r>
            <a:endParaRPr/>
          </a:p>
        </p:txBody>
      </p:sp>
      <p:sp>
        <p:nvSpPr>
          <p:cNvPr id="371" name="Google Shape;371;p41"/>
          <p:cNvSpPr/>
          <p:nvPr/>
        </p:nvSpPr>
        <p:spPr>
          <a:xfrm>
            <a:off x="2630313" y="1101550"/>
            <a:ext cx="1403700" cy="728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Simplicity, Adoptability </a:t>
            </a:r>
            <a:endParaRPr b="1" sz="13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72" name="Google Shape;372;p41"/>
          <p:cNvSpPr/>
          <p:nvPr/>
        </p:nvSpPr>
        <p:spPr>
          <a:xfrm>
            <a:off x="1051399" y="2064600"/>
            <a:ext cx="1403700" cy="728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User Autonomy</a:t>
            </a:r>
            <a:endParaRPr b="1" sz="15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73" name="Google Shape;373;p41"/>
          <p:cNvSpPr/>
          <p:nvPr/>
        </p:nvSpPr>
        <p:spPr>
          <a:xfrm>
            <a:off x="1051387" y="1101549"/>
            <a:ext cx="1403700" cy="728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Accuracy</a:t>
            </a:r>
            <a:endParaRPr b="1" sz="15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74" name="Google Shape;374;p41"/>
          <p:cNvSpPr/>
          <p:nvPr/>
        </p:nvSpPr>
        <p:spPr>
          <a:xfrm>
            <a:off x="2630301" y="2064600"/>
            <a:ext cx="1403700" cy="728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Accuracy </a:t>
            </a:r>
            <a:endParaRPr b="1" sz="13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75" name="Google Shape;375;p41"/>
          <p:cNvSpPr/>
          <p:nvPr/>
        </p:nvSpPr>
        <p:spPr>
          <a:xfrm>
            <a:off x="2265388" y="1238638"/>
            <a:ext cx="556308" cy="453924"/>
          </a:xfrm>
          <a:prstGeom prst="irregularSeal2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E599"/>
              </a:highlight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76" name="Google Shape;376;p41"/>
          <p:cNvSpPr/>
          <p:nvPr/>
        </p:nvSpPr>
        <p:spPr>
          <a:xfrm>
            <a:off x="4178813" y="1181800"/>
            <a:ext cx="3913800" cy="567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yne"/>
                <a:ea typeface="Syne"/>
                <a:cs typeface="Syne"/>
                <a:sym typeface="Syne"/>
              </a:rPr>
              <a:t>App may be too simple to show accurate details and get enough personalized information from the user</a:t>
            </a:r>
            <a:endParaRPr sz="11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77" name="Google Shape;377;p41"/>
          <p:cNvSpPr/>
          <p:nvPr/>
        </p:nvSpPr>
        <p:spPr>
          <a:xfrm>
            <a:off x="2265388" y="2177011"/>
            <a:ext cx="556308" cy="453924"/>
          </a:xfrm>
          <a:prstGeom prst="irregularSeal2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E599"/>
              </a:highlight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78" name="Google Shape;378;p41"/>
          <p:cNvSpPr/>
          <p:nvPr/>
        </p:nvSpPr>
        <p:spPr>
          <a:xfrm>
            <a:off x="2631150" y="3064225"/>
            <a:ext cx="1403700" cy="728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Simplicity </a:t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79" name="Google Shape;379;p41"/>
          <p:cNvSpPr/>
          <p:nvPr/>
        </p:nvSpPr>
        <p:spPr>
          <a:xfrm>
            <a:off x="1052237" y="4027275"/>
            <a:ext cx="1403700" cy="728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User Autonomy</a:t>
            </a:r>
            <a:endParaRPr b="1" sz="15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80" name="Google Shape;380;p41"/>
          <p:cNvSpPr/>
          <p:nvPr/>
        </p:nvSpPr>
        <p:spPr>
          <a:xfrm>
            <a:off x="1052224" y="3064224"/>
            <a:ext cx="1403700" cy="728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Syne"/>
                <a:ea typeface="Syne"/>
                <a:cs typeface="Syne"/>
                <a:sym typeface="Syne"/>
              </a:rPr>
              <a:t>Inclusion</a:t>
            </a:r>
            <a:endParaRPr b="1" sz="15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81" name="Google Shape;381;p41"/>
          <p:cNvSpPr/>
          <p:nvPr/>
        </p:nvSpPr>
        <p:spPr>
          <a:xfrm>
            <a:off x="2631138" y="4027275"/>
            <a:ext cx="1403700" cy="728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Simplicity </a:t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82" name="Google Shape;382;p41"/>
          <p:cNvSpPr/>
          <p:nvPr/>
        </p:nvSpPr>
        <p:spPr>
          <a:xfrm>
            <a:off x="2266225" y="3201313"/>
            <a:ext cx="556308" cy="453924"/>
          </a:xfrm>
          <a:prstGeom prst="irregularSeal2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E599"/>
              </a:highlight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83" name="Google Shape;383;p41"/>
          <p:cNvSpPr/>
          <p:nvPr/>
        </p:nvSpPr>
        <p:spPr>
          <a:xfrm>
            <a:off x="2266225" y="4139686"/>
            <a:ext cx="556308" cy="453924"/>
          </a:xfrm>
          <a:prstGeom prst="irregularSeal2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E599"/>
              </a:highlight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84" name="Google Shape;384;p41"/>
          <p:cNvSpPr/>
          <p:nvPr/>
        </p:nvSpPr>
        <p:spPr>
          <a:xfrm>
            <a:off x="4178813" y="2144838"/>
            <a:ext cx="3913800" cy="567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latin typeface="Syne"/>
                <a:ea typeface="Syne"/>
                <a:cs typeface="Syne"/>
                <a:sym typeface="Syne"/>
              </a:rPr>
              <a:t>Some users may feel constrained by suggestion rigidity, while others are would prefer to have detailed suggestions</a:t>
            </a:r>
            <a:endParaRPr sz="105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85" name="Google Shape;385;p41"/>
          <p:cNvSpPr/>
          <p:nvPr/>
        </p:nvSpPr>
        <p:spPr>
          <a:xfrm>
            <a:off x="4178813" y="3154600"/>
            <a:ext cx="3913800" cy="567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yne"/>
                <a:ea typeface="Syne"/>
                <a:cs typeface="Syne"/>
                <a:sym typeface="Syne"/>
              </a:rPr>
              <a:t>More detail and nuance may have to be added to ensure it is more inclusive which </a:t>
            </a:r>
            <a:r>
              <a:rPr lang="en" sz="1100">
                <a:latin typeface="Syne"/>
                <a:ea typeface="Syne"/>
                <a:cs typeface="Syne"/>
                <a:sym typeface="Syne"/>
              </a:rPr>
              <a:t>may make tasks complex</a:t>
            </a:r>
            <a:endParaRPr sz="11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386" name="Google Shape;386;p41"/>
          <p:cNvSpPr/>
          <p:nvPr/>
        </p:nvSpPr>
        <p:spPr>
          <a:xfrm>
            <a:off x="4178813" y="4107525"/>
            <a:ext cx="3913800" cy="567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yne"/>
                <a:ea typeface="Syne"/>
                <a:cs typeface="Syne"/>
                <a:sym typeface="Syne"/>
              </a:rPr>
              <a:t>Some users would prefer to have lots of information on the weather to make their own decisions</a:t>
            </a:r>
            <a:endParaRPr sz="11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2"/>
          <p:cNvSpPr txBox="1"/>
          <p:nvPr>
            <p:ph type="title"/>
          </p:nvPr>
        </p:nvSpPr>
        <p:spPr>
          <a:xfrm>
            <a:off x="713250" y="3951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Tasks (no changes from A5)</a:t>
            </a:r>
            <a:endParaRPr/>
          </a:p>
        </p:txBody>
      </p:sp>
      <p:sp>
        <p:nvSpPr>
          <p:cNvPr id="392" name="Google Shape;392;p42"/>
          <p:cNvSpPr/>
          <p:nvPr/>
        </p:nvSpPr>
        <p:spPr>
          <a:xfrm>
            <a:off x="345425" y="1274925"/>
            <a:ext cx="2741100" cy="17748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#1 Simple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latin typeface="Commissioner"/>
                <a:ea typeface="Commissioner"/>
                <a:cs typeface="Commissioner"/>
                <a:sym typeface="Commissioner"/>
              </a:rPr>
              <a:t>User is deciding what to wear based on the weather now</a:t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393" name="Google Shape;393;p42"/>
          <p:cNvSpPr/>
          <p:nvPr/>
        </p:nvSpPr>
        <p:spPr>
          <a:xfrm>
            <a:off x="6057475" y="1274925"/>
            <a:ext cx="2741100" cy="17748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#3 Complex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User is trying to adapt their clothing wearing habits more closely to their personal temperature preferences</a:t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394" name="Google Shape;394;p42"/>
          <p:cNvSpPr/>
          <p:nvPr/>
        </p:nvSpPr>
        <p:spPr>
          <a:xfrm>
            <a:off x="3201450" y="1274925"/>
            <a:ext cx="2741100" cy="17748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# 2 Moderate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User wants to know if/how they should prepare for indoor temperatures </a:t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</p:txBody>
      </p:sp>
      <p:pic>
        <p:nvPicPr>
          <p:cNvPr id="395" name="Google Shape;39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162" y="3111125"/>
            <a:ext cx="1867838" cy="192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950" y="3111136"/>
            <a:ext cx="850776" cy="8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0213" y="3111141"/>
            <a:ext cx="850785" cy="9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15718" y="3228650"/>
            <a:ext cx="1824600" cy="1605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99" name="Google Shape;399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31750" y="3251450"/>
            <a:ext cx="2080500" cy="15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3"/>
          <p:cNvSpPr txBox="1"/>
          <p:nvPr>
            <p:ph type="title"/>
          </p:nvPr>
        </p:nvSpPr>
        <p:spPr>
          <a:xfrm>
            <a:off x="713250" y="2409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Usability Goals/Measurements</a:t>
            </a:r>
            <a:endParaRPr sz="3500"/>
          </a:p>
        </p:txBody>
      </p:sp>
      <p:sp>
        <p:nvSpPr>
          <p:cNvPr id="405" name="Google Shape;405;p43"/>
          <p:cNvSpPr/>
          <p:nvPr/>
        </p:nvSpPr>
        <p:spPr>
          <a:xfrm>
            <a:off x="985613" y="995500"/>
            <a:ext cx="2741100" cy="3608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Usability goals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Minimize number of mistakes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Maximize repeat users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Make the app a pleasing experience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406" name="Google Shape;406;p43"/>
          <p:cNvSpPr txBox="1"/>
          <p:nvPr/>
        </p:nvSpPr>
        <p:spPr>
          <a:xfrm>
            <a:off x="5222325" y="2256450"/>
            <a:ext cx="446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07" name="Google Shape;407;p43"/>
          <p:cNvSpPr/>
          <p:nvPr/>
        </p:nvSpPr>
        <p:spPr>
          <a:xfrm>
            <a:off x="3892638" y="1697450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08" name="Google Shape;408;p43"/>
          <p:cNvSpPr/>
          <p:nvPr/>
        </p:nvSpPr>
        <p:spPr>
          <a:xfrm>
            <a:off x="3892638" y="2752800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09" name="Google Shape;409;p43"/>
          <p:cNvSpPr/>
          <p:nvPr/>
        </p:nvSpPr>
        <p:spPr>
          <a:xfrm>
            <a:off x="3892638" y="3884425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10" name="Google Shape;410;p43"/>
          <p:cNvSpPr/>
          <p:nvPr/>
        </p:nvSpPr>
        <p:spPr>
          <a:xfrm>
            <a:off x="4872425" y="902225"/>
            <a:ext cx="2741100" cy="3608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rgbClr val="164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Measurements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Count number of mistakes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Ask how likely users are to use the app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Ask the users their favorite aspect of the app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411" name="Google Shape;411;p43"/>
          <p:cNvSpPr txBox="1"/>
          <p:nvPr/>
        </p:nvSpPr>
        <p:spPr>
          <a:xfrm>
            <a:off x="7872925" y="4203700"/>
            <a:ext cx="110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*from A5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4"/>
          <p:cNvSpPr txBox="1"/>
          <p:nvPr>
            <p:ph type="title"/>
          </p:nvPr>
        </p:nvSpPr>
        <p:spPr>
          <a:xfrm>
            <a:off x="713250" y="2409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Usability Progress</a:t>
            </a:r>
            <a:endParaRPr sz="3500"/>
          </a:p>
        </p:txBody>
      </p:sp>
      <p:sp>
        <p:nvSpPr>
          <p:cNvPr id="417" name="Google Shape;417;p44"/>
          <p:cNvSpPr/>
          <p:nvPr/>
        </p:nvSpPr>
        <p:spPr>
          <a:xfrm>
            <a:off x="985613" y="995500"/>
            <a:ext cx="2741100" cy="3608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Usability goals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latin typeface="Commissioner"/>
                <a:ea typeface="Commissioner"/>
                <a:cs typeface="Commissioner"/>
                <a:sym typeface="Commissioner"/>
              </a:rPr>
              <a:t>Minimize number of mistakes</a:t>
            </a:r>
            <a:endParaRPr b="1"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missioner"/>
                <a:ea typeface="Commissioner"/>
                <a:cs typeface="Commissioner"/>
                <a:sym typeface="Commissioner"/>
              </a:rPr>
              <a:t>Maximize repeat users</a:t>
            </a:r>
            <a:endParaRPr b="1"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missioner"/>
                <a:ea typeface="Commissioner"/>
                <a:cs typeface="Commissioner"/>
                <a:sym typeface="Commissioner"/>
              </a:rPr>
              <a:t>Make the app a pleasing experience</a:t>
            </a:r>
            <a:endParaRPr b="1"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418" name="Google Shape;418;p44"/>
          <p:cNvSpPr txBox="1"/>
          <p:nvPr/>
        </p:nvSpPr>
        <p:spPr>
          <a:xfrm>
            <a:off x="5222325" y="2256450"/>
            <a:ext cx="446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19" name="Google Shape;419;p44"/>
          <p:cNvSpPr/>
          <p:nvPr/>
        </p:nvSpPr>
        <p:spPr>
          <a:xfrm>
            <a:off x="4884775" y="995525"/>
            <a:ext cx="3788700" cy="3608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rgbClr val="164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Progress Goals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Prevent mistakes through design, but also allow mistakes to still lead you to the right place</a:t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Promote the app’s smart capabilities and its benefit over a traditional weather app</a:t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Optimize pre-existing features + add </a:t>
            </a: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gimmicks</a:t>
            </a: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 (e.g how you compare in terms of weather feel to the average person)</a:t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420" name="Google Shape;420;p44"/>
          <p:cNvSpPr txBox="1"/>
          <p:nvPr/>
        </p:nvSpPr>
        <p:spPr>
          <a:xfrm>
            <a:off x="3606350" y="4650825"/>
            <a:ext cx="517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*will elaborate on how specifically later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21" name="Google Shape;421;p44"/>
          <p:cNvSpPr/>
          <p:nvPr/>
        </p:nvSpPr>
        <p:spPr>
          <a:xfrm>
            <a:off x="3892638" y="1697450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22" name="Google Shape;422;p44"/>
          <p:cNvSpPr/>
          <p:nvPr/>
        </p:nvSpPr>
        <p:spPr>
          <a:xfrm>
            <a:off x="3892638" y="2752800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23" name="Google Shape;423;p44"/>
          <p:cNvSpPr/>
          <p:nvPr/>
        </p:nvSpPr>
        <p:spPr>
          <a:xfrm>
            <a:off x="3892638" y="3884425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5"/>
          <p:cNvSpPr/>
          <p:nvPr/>
        </p:nvSpPr>
        <p:spPr>
          <a:xfrm>
            <a:off x="2018106" y="1915350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5"/>
          <p:cNvSpPr txBox="1"/>
          <p:nvPr>
            <p:ph type="title"/>
          </p:nvPr>
        </p:nvSpPr>
        <p:spPr>
          <a:xfrm>
            <a:off x="2018106" y="1915350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Revised Interface Sketches</a:t>
            </a:r>
            <a:endParaRPr sz="3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6"/>
          <p:cNvSpPr txBox="1"/>
          <p:nvPr>
            <p:ph type="title"/>
          </p:nvPr>
        </p:nvSpPr>
        <p:spPr>
          <a:xfrm>
            <a:off x="713250" y="2409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Lofi Prototype Changes Rationale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/>
          </a:p>
        </p:txBody>
      </p:sp>
      <p:sp>
        <p:nvSpPr>
          <p:cNvPr id="435" name="Google Shape;435;p46"/>
          <p:cNvSpPr/>
          <p:nvPr/>
        </p:nvSpPr>
        <p:spPr>
          <a:xfrm>
            <a:off x="985625" y="995500"/>
            <a:ext cx="2741100" cy="3912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Observations</a:t>
            </a:r>
            <a:endParaRPr b="1"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(</a:t>
            </a: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1</a:t>
            </a: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) Users clicked on icons that weren’t intended to be buttons</a:t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(</a:t>
            </a: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2</a:t>
            </a: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) Users felt they would never intentionally choose to go to the log/pin pages</a:t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(</a:t>
            </a: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3</a:t>
            </a: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) Home screen bottom bar was confusing</a:t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(</a:t>
            </a: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4</a:t>
            </a: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) Getting to the correct page is much harder than completing the task on the given page</a:t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36" name="Google Shape;436;p46"/>
          <p:cNvSpPr txBox="1"/>
          <p:nvPr/>
        </p:nvSpPr>
        <p:spPr>
          <a:xfrm>
            <a:off x="5222325" y="2256450"/>
            <a:ext cx="446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37" name="Google Shape;437;p46"/>
          <p:cNvSpPr/>
          <p:nvPr/>
        </p:nvSpPr>
        <p:spPr>
          <a:xfrm>
            <a:off x="3892638" y="1505870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38" name="Google Shape;438;p46"/>
          <p:cNvSpPr/>
          <p:nvPr/>
        </p:nvSpPr>
        <p:spPr>
          <a:xfrm>
            <a:off x="3892638" y="3096780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39" name="Google Shape;439;p46"/>
          <p:cNvSpPr/>
          <p:nvPr/>
        </p:nvSpPr>
        <p:spPr>
          <a:xfrm>
            <a:off x="3892638" y="3960625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40" name="Google Shape;440;p46"/>
          <p:cNvSpPr/>
          <p:nvPr/>
        </p:nvSpPr>
        <p:spPr>
          <a:xfrm>
            <a:off x="4884775" y="995500"/>
            <a:ext cx="3795000" cy="3912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rgbClr val="164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Action Items</a:t>
            </a:r>
            <a:endParaRPr b="1"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(</a:t>
            </a: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1</a:t>
            </a: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) Make pages accessible from those icons (as they seemed intuitive for the users)</a:t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(</a:t>
            </a: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2</a:t>
            </a: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) Rely more heavily on notifications and auto pop-ups rather than putting the burden on the user</a:t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(</a:t>
            </a: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3</a:t>
            </a: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) Revamp home screen navigation, remove the need for a bottom task-bar</a:t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(</a:t>
            </a:r>
            <a:r>
              <a:rPr b="1"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4</a:t>
            </a:r>
            <a:r>
              <a:rPr lang="en" sz="13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) Focus on streamlining the process to the pages, but keep the steps after gotten to the correct page</a:t>
            </a:r>
            <a:endParaRPr b="1" sz="18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41" name="Google Shape;441;p46"/>
          <p:cNvSpPr/>
          <p:nvPr/>
        </p:nvSpPr>
        <p:spPr>
          <a:xfrm>
            <a:off x="3892638" y="2204010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7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#1 </a:t>
            </a:r>
            <a:r>
              <a:rPr lang="en"/>
              <a:t>Home Screen Changes</a:t>
            </a:r>
            <a:endParaRPr/>
          </a:p>
        </p:txBody>
      </p:sp>
      <p:sp>
        <p:nvSpPr>
          <p:cNvPr id="447" name="Google Shape;447;p47"/>
          <p:cNvSpPr txBox="1"/>
          <p:nvPr>
            <p:ph idx="1" type="subTitle"/>
          </p:nvPr>
        </p:nvSpPr>
        <p:spPr>
          <a:xfrm>
            <a:off x="487200" y="1323650"/>
            <a:ext cx="4128900" cy="365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400"/>
              <a:t>Removed bottom bar and moved buttons to a side navigation menu (hamburger menu)</a:t>
            </a:r>
            <a:endParaRPr sz="14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400"/>
              <a:t>Puts more focus on the contents of the home screen itself, which is the most important especially for simple users</a:t>
            </a:r>
            <a:endParaRPr sz="14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400"/>
              <a:t>Pages still accessible through pressing buttons on the homepage. </a:t>
            </a:r>
            <a:endParaRPr sz="14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400"/>
              <a:t>Debated between the menu and bottom bar, but ultimately decided that since these icons would only be used by a very small percentage of users (outliers in terms of preferences/willing to manually log), it wouldn’t make sense to have a bottom bar</a:t>
            </a:r>
            <a:endParaRPr sz="1400"/>
          </a:p>
        </p:txBody>
      </p:sp>
      <p:pic>
        <p:nvPicPr>
          <p:cNvPr id="448" name="Google Shape;44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3925" y="1699327"/>
            <a:ext cx="1046644" cy="176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5044" y="1683675"/>
            <a:ext cx="1046645" cy="1792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7981" y="1689799"/>
            <a:ext cx="1046644" cy="17806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1" name="Google Shape;451;p47"/>
          <p:cNvCxnSpPr/>
          <p:nvPr/>
        </p:nvCxnSpPr>
        <p:spPr>
          <a:xfrm>
            <a:off x="7657079" y="1807731"/>
            <a:ext cx="361800" cy="75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2" name="Google Shape;452;p47"/>
          <p:cNvSpPr txBox="1"/>
          <p:nvPr/>
        </p:nvSpPr>
        <p:spPr>
          <a:xfrm>
            <a:off x="5062086" y="3432494"/>
            <a:ext cx="834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Syne"/>
                <a:ea typeface="Syne"/>
                <a:cs typeface="Syne"/>
                <a:sym typeface="Syne"/>
              </a:rPr>
              <a:t>before</a:t>
            </a:r>
            <a:endParaRPr b="1"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53" name="Google Shape;453;p47"/>
          <p:cNvSpPr txBox="1"/>
          <p:nvPr/>
        </p:nvSpPr>
        <p:spPr>
          <a:xfrm>
            <a:off x="7469736" y="3432494"/>
            <a:ext cx="736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Syne"/>
                <a:ea typeface="Syne"/>
                <a:cs typeface="Syne"/>
                <a:sym typeface="Syne"/>
              </a:rPr>
              <a:t>after</a:t>
            </a:r>
            <a:endParaRPr b="1"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54" name="Google Shape;454;p47"/>
          <p:cNvSpPr/>
          <p:nvPr/>
        </p:nvSpPr>
        <p:spPr>
          <a:xfrm>
            <a:off x="6047108" y="2484116"/>
            <a:ext cx="511500" cy="191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225" y="1034927"/>
            <a:ext cx="2186527" cy="3694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8677" y="1002100"/>
            <a:ext cx="2186527" cy="3760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5275" y="1014944"/>
            <a:ext cx="2186525" cy="37345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2" name="Google Shape;462;p48"/>
          <p:cNvCxnSpPr/>
          <p:nvPr/>
        </p:nvCxnSpPr>
        <p:spPr>
          <a:xfrm>
            <a:off x="6093039" y="1262275"/>
            <a:ext cx="756000" cy="153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3" name="Google Shape;463;p48"/>
          <p:cNvSpPr txBox="1"/>
          <p:nvPr/>
        </p:nvSpPr>
        <p:spPr>
          <a:xfrm>
            <a:off x="878808" y="4729465"/>
            <a:ext cx="1744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Syne"/>
                <a:ea typeface="Syne"/>
                <a:cs typeface="Syne"/>
                <a:sym typeface="Syne"/>
              </a:rPr>
              <a:t>before</a:t>
            </a:r>
            <a:endParaRPr b="1"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64" name="Google Shape;464;p48"/>
          <p:cNvSpPr txBox="1"/>
          <p:nvPr/>
        </p:nvSpPr>
        <p:spPr>
          <a:xfrm>
            <a:off x="5997262" y="4729465"/>
            <a:ext cx="153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Syne"/>
                <a:ea typeface="Syne"/>
                <a:cs typeface="Syne"/>
                <a:sym typeface="Syne"/>
              </a:rPr>
              <a:t>after</a:t>
            </a:r>
            <a:endParaRPr b="1"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65" name="Google Shape;465;p48"/>
          <p:cNvSpPr/>
          <p:nvPr/>
        </p:nvSpPr>
        <p:spPr>
          <a:xfrm>
            <a:off x="2739538" y="2680815"/>
            <a:ext cx="1068600" cy="402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66" name="Google Shape;466;p48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#1 Home Screen Changes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9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#2 </a:t>
            </a:r>
            <a:r>
              <a:rPr lang="en"/>
              <a:t>Pop ups</a:t>
            </a:r>
            <a:endParaRPr/>
          </a:p>
        </p:txBody>
      </p:sp>
      <p:sp>
        <p:nvSpPr>
          <p:cNvPr id="472" name="Google Shape;472;p49"/>
          <p:cNvSpPr txBox="1"/>
          <p:nvPr>
            <p:ph idx="1" type="subTitle"/>
          </p:nvPr>
        </p:nvSpPr>
        <p:spPr>
          <a:xfrm>
            <a:off x="407125" y="1370375"/>
            <a:ext cx="3863400" cy="361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400"/>
              <a:t>Have pop ups overlay the home screen immediately upon opening the app (under certain conditions)</a:t>
            </a:r>
            <a:endParaRPr sz="14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400"/>
              <a:t>Takes the burden off the users shoulders, reduces need for buttons along bottom bar of home screen since they will be used rarely</a:t>
            </a:r>
            <a:endParaRPr sz="14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400"/>
              <a:t>Centers the app around the home screen, which </a:t>
            </a:r>
            <a:r>
              <a:rPr lang="en" sz="1400"/>
              <a:t>contains</a:t>
            </a:r>
            <a:r>
              <a:rPr lang="en" sz="1400"/>
              <a:t> the core functionality we need</a:t>
            </a:r>
            <a:endParaRPr sz="1400"/>
          </a:p>
        </p:txBody>
      </p:sp>
      <p:pic>
        <p:nvPicPr>
          <p:cNvPr id="473" name="Google Shape;47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1962" y="1613033"/>
            <a:ext cx="1085107" cy="192049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9"/>
          <p:cNvSpPr txBox="1"/>
          <p:nvPr/>
        </p:nvSpPr>
        <p:spPr>
          <a:xfrm>
            <a:off x="4932044" y="3833400"/>
            <a:ext cx="101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before</a:t>
            </a:r>
            <a:endParaRPr b="1"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75" name="Google Shape;475;p49"/>
          <p:cNvSpPr/>
          <p:nvPr/>
        </p:nvSpPr>
        <p:spPr>
          <a:xfrm>
            <a:off x="5946789" y="2468592"/>
            <a:ext cx="530100" cy="209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476" name="Google Shape;476;p49"/>
          <p:cNvPicPr preferRelativeResize="0"/>
          <p:nvPr/>
        </p:nvPicPr>
        <p:blipFill rotWithShape="1">
          <a:blip r:embed="rId4">
            <a:alphaModFix/>
          </a:blip>
          <a:srcRect b="0" l="0" r="50702" t="0"/>
          <a:stretch/>
        </p:blipFill>
        <p:spPr>
          <a:xfrm>
            <a:off x="6613683" y="1308674"/>
            <a:ext cx="1014170" cy="1783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49"/>
          <p:cNvPicPr preferRelativeResize="0"/>
          <p:nvPr/>
        </p:nvPicPr>
        <p:blipFill rotWithShape="1">
          <a:blip r:embed="rId4">
            <a:alphaModFix/>
          </a:blip>
          <a:srcRect b="0" l="50702" r="0" t="0"/>
          <a:stretch/>
        </p:blipFill>
        <p:spPr>
          <a:xfrm>
            <a:off x="7809913" y="1896305"/>
            <a:ext cx="1014170" cy="1783446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49"/>
          <p:cNvSpPr/>
          <p:nvPr/>
        </p:nvSpPr>
        <p:spPr>
          <a:xfrm>
            <a:off x="5032202" y="3247437"/>
            <a:ext cx="306300" cy="266700"/>
          </a:xfrm>
          <a:prstGeom prst="ellipse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79" name="Google Shape;479;p49"/>
          <p:cNvSpPr/>
          <p:nvPr/>
        </p:nvSpPr>
        <p:spPr>
          <a:xfrm>
            <a:off x="5312309" y="3227846"/>
            <a:ext cx="253800" cy="305700"/>
          </a:xfrm>
          <a:prstGeom prst="ellipse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80" name="Google Shape;480;p49"/>
          <p:cNvSpPr txBox="1"/>
          <p:nvPr/>
        </p:nvSpPr>
        <p:spPr>
          <a:xfrm>
            <a:off x="7809923" y="1308671"/>
            <a:ext cx="1196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yne"/>
                <a:ea typeface="Syne"/>
                <a:cs typeface="Syne"/>
                <a:sym typeface="Syne"/>
              </a:rPr>
              <a:t>Pops up immediately after 9pm</a:t>
            </a:r>
            <a:endParaRPr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81" name="Google Shape;481;p49"/>
          <p:cNvSpPr txBox="1"/>
          <p:nvPr/>
        </p:nvSpPr>
        <p:spPr>
          <a:xfrm>
            <a:off x="7509499" y="3833400"/>
            <a:ext cx="89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after</a:t>
            </a:r>
            <a:endParaRPr b="1" sz="12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2229" y="1397918"/>
            <a:ext cx="1899368" cy="3148924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50"/>
          <p:cNvSpPr txBox="1"/>
          <p:nvPr/>
        </p:nvSpPr>
        <p:spPr>
          <a:xfrm>
            <a:off x="2032743" y="4514719"/>
            <a:ext cx="116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before</a:t>
            </a:r>
            <a:endParaRPr b="1"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88" name="Google Shape;488;p50"/>
          <p:cNvSpPr txBox="1"/>
          <p:nvPr/>
        </p:nvSpPr>
        <p:spPr>
          <a:xfrm>
            <a:off x="5146774" y="4114825"/>
            <a:ext cx="1775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yne"/>
                <a:ea typeface="Syne"/>
                <a:cs typeface="Syne"/>
                <a:sym typeface="Syne"/>
              </a:rPr>
              <a:t>Pops up immediately when location is detected as changed</a:t>
            </a:r>
            <a:endParaRPr sz="9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89" name="Google Shape;489;p50"/>
          <p:cNvSpPr/>
          <p:nvPr/>
        </p:nvSpPr>
        <p:spPr>
          <a:xfrm>
            <a:off x="3468641" y="2800733"/>
            <a:ext cx="927900" cy="343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490" name="Google Shape;490;p50"/>
          <p:cNvPicPr preferRelativeResize="0"/>
          <p:nvPr/>
        </p:nvPicPr>
        <p:blipFill rotWithShape="1">
          <a:blip r:embed="rId4">
            <a:alphaModFix/>
          </a:blip>
          <a:srcRect b="0" l="0" r="50702" t="0"/>
          <a:stretch/>
        </p:blipFill>
        <p:spPr>
          <a:xfrm>
            <a:off x="5146761" y="1229500"/>
            <a:ext cx="1775194" cy="29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50"/>
          <p:cNvPicPr preferRelativeResize="0"/>
          <p:nvPr/>
        </p:nvPicPr>
        <p:blipFill rotWithShape="1">
          <a:blip r:embed="rId4">
            <a:alphaModFix/>
          </a:blip>
          <a:srcRect b="0" l="50702" r="0" t="0"/>
          <a:stretch/>
        </p:blipFill>
        <p:spPr>
          <a:xfrm>
            <a:off x="7067822" y="1890534"/>
            <a:ext cx="1775194" cy="29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50"/>
          <p:cNvSpPr/>
          <p:nvPr/>
        </p:nvSpPr>
        <p:spPr>
          <a:xfrm>
            <a:off x="1867752" y="4077764"/>
            <a:ext cx="535800" cy="437100"/>
          </a:xfrm>
          <a:prstGeom prst="ellipse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93" name="Google Shape;493;p50"/>
          <p:cNvSpPr/>
          <p:nvPr/>
        </p:nvSpPr>
        <p:spPr>
          <a:xfrm>
            <a:off x="2358051" y="4045641"/>
            <a:ext cx="444300" cy="501300"/>
          </a:xfrm>
          <a:prstGeom prst="ellipse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94" name="Google Shape;494;p50"/>
          <p:cNvSpPr txBox="1"/>
          <p:nvPr/>
        </p:nvSpPr>
        <p:spPr>
          <a:xfrm>
            <a:off x="7067875" y="1397925"/>
            <a:ext cx="1775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yne"/>
                <a:ea typeface="Syne"/>
                <a:cs typeface="Syne"/>
                <a:sym typeface="Syne"/>
              </a:rPr>
              <a:t>Pops up immediately after 9pm</a:t>
            </a:r>
            <a:endParaRPr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95" name="Google Shape;495;p50"/>
          <p:cNvSpPr txBox="1"/>
          <p:nvPr/>
        </p:nvSpPr>
        <p:spPr>
          <a:xfrm>
            <a:off x="537138" y="4391416"/>
            <a:ext cx="1230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yne"/>
                <a:ea typeface="Syne"/>
                <a:cs typeface="Syne"/>
                <a:sym typeface="Syne"/>
              </a:rPr>
              <a:t>Have to click buttons</a:t>
            </a:r>
            <a:endParaRPr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96" name="Google Shape;496;p50"/>
          <p:cNvSpPr txBox="1"/>
          <p:nvPr/>
        </p:nvSpPr>
        <p:spPr>
          <a:xfrm>
            <a:off x="5220394" y="4546944"/>
            <a:ext cx="769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after</a:t>
            </a:r>
            <a:endParaRPr b="1"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497" name="Google Shape;497;p50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#2 Pop ups</a:t>
            </a:r>
            <a:endParaRPr/>
          </a:p>
        </p:txBody>
      </p:sp>
      <p:sp>
        <p:nvSpPr>
          <p:cNvPr id="498" name="Google Shape;498;p50"/>
          <p:cNvSpPr txBox="1"/>
          <p:nvPr/>
        </p:nvSpPr>
        <p:spPr>
          <a:xfrm>
            <a:off x="3976600" y="831975"/>
            <a:ext cx="18993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Closeups</a:t>
            </a:r>
            <a:endParaRPr b="1" sz="18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4537" y="2435211"/>
            <a:ext cx="1304329" cy="2158212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1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#3 </a:t>
            </a:r>
            <a:r>
              <a:rPr lang="en"/>
              <a:t>Interconnectivity</a:t>
            </a:r>
            <a:endParaRPr/>
          </a:p>
        </p:txBody>
      </p:sp>
      <p:sp>
        <p:nvSpPr>
          <p:cNvPr id="505" name="Google Shape;505;p51"/>
          <p:cNvSpPr txBox="1"/>
          <p:nvPr>
            <p:ph idx="1" type="subTitle"/>
          </p:nvPr>
        </p:nvSpPr>
        <p:spPr>
          <a:xfrm>
            <a:off x="713250" y="1162975"/>
            <a:ext cx="7717500" cy="84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Link up more of the graphics/screen components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User can reach pages with more detailed information when they click on several intuitive places, rather than just one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>
                <a:solidFill>
                  <a:srgbClr val="000000"/>
                </a:solidFill>
              </a:rPr>
              <a:t>Did this with the icons on the zoomed out to zoomed in weather timeline flow (shown in the modified simple  task flow slide)</a:t>
            </a:r>
            <a:endParaRPr>
              <a:solidFill>
                <a:srgbClr val="000000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6" name="Google Shape;506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2539" y="2456486"/>
            <a:ext cx="1304328" cy="2115669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51"/>
          <p:cNvSpPr txBox="1"/>
          <p:nvPr/>
        </p:nvSpPr>
        <p:spPr>
          <a:xfrm>
            <a:off x="2636873" y="4622926"/>
            <a:ext cx="78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before</a:t>
            </a:r>
            <a:endParaRPr b="1"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08" name="Google Shape;508;p51"/>
          <p:cNvSpPr txBox="1"/>
          <p:nvPr/>
        </p:nvSpPr>
        <p:spPr>
          <a:xfrm>
            <a:off x="5308525" y="4622925"/>
            <a:ext cx="721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after</a:t>
            </a:r>
            <a:endParaRPr b="1"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09" name="Google Shape;509;p51"/>
          <p:cNvSpPr/>
          <p:nvPr/>
        </p:nvSpPr>
        <p:spPr>
          <a:xfrm>
            <a:off x="4217460" y="3398996"/>
            <a:ext cx="637200" cy="230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510" name="Google Shape;510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4076" y="2456486"/>
            <a:ext cx="1286191" cy="2115669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51"/>
          <p:cNvSpPr/>
          <p:nvPr/>
        </p:nvSpPr>
        <p:spPr>
          <a:xfrm>
            <a:off x="1647898" y="4288004"/>
            <a:ext cx="338100" cy="230700"/>
          </a:xfrm>
          <a:prstGeom prst="ellipse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cxnSp>
        <p:nvCxnSpPr>
          <p:cNvPr id="512" name="Google Shape;512;p51"/>
          <p:cNvCxnSpPr/>
          <p:nvPr/>
        </p:nvCxnSpPr>
        <p:spPr>
          <a:xfrm flipH="1" rot="10800000">
            <a:off x="1986075" y="4296229"/>
            <a:ext cx="1179600" cy="107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13" name="Google Shape;513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7738" y="2437688"/>
            <a:ext cx="1304330" cy="21532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4" name="Google Shape;514;p51"/>
          <p:cNvCxnSpPr/>
          <p:nvPr/>
        </p:nvCxnSpPr>
        <p:spPr>
          <a:xfrm flipH="1" rot="10800000">
            <a:off x="5482593" y="2859747"/>
            <a:ext cx="1374900" cy="255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5" name="Google Shape;515;p51"/>
          <p:cNvCxnSpPr/>
          <p:nvPr/>
        </p:nvCxnSpPr>
        <p:spPr>
          <a:xfrm flipH="1" rot="10800000">
            <a:off x="5467566" y="3619194"/>
            <a:ext cx="1344900" cy="1074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6" name="Google Shape;516;p51"/>
          <p:cNvCxnSpPr/>
          <p:nvPr/>
        </p:nvCxnSpPr>
        <p:spPr>
          <a:xfrm flipH="1" rot="10800000">
            <a:off x="5963471" y="3206428"/>
            <a:ext cx="781500" cy="156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7" name="Google Shape;517;p51"/>
          <p:cNvSpPr txBox="1"/>
          <p:nvPr/>
        </p:nvSpPr>
        <p:spPr>
          <a:xfrm>
            <a:off x="713251" y="4529575"/>
            <a:ext cx="1643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yne"/>
                <a:ea typeface="Syne"/>
                <a:cs typeface="Syne"/>
                <a:sym typeface="Syne"/>
              </a:rPr>
              <a:t>a</a:t>
            </a:r>
            <a:r>
              <a:rPr lang="en" sz="1000">
                <a:latin typeface="Syne"/>
                <a:ea typeface="Syne"/>
                <a:cs typeface="Syne"/>
                <a:sym typeface="Syne"/>
              </a:rPr>
              <a:t>ccessible only from the bottom icon</a:t>
            </a:r>
            <a:endParaRPr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18" name="Google Shape;518;p51"/>
          <p:cNvSpPr txBox="1"/>
          <p:nvPr/>
        </p:nvSpPr>
        <p:spPr>
          <a:xfrm>
            <a:off x="6084933" y="4502791"/>
            <a:ext cx="1957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yne"/>
                <a:ea typeface="Syne"/>
                <a:cs typeface="Syne"/>
                <a:sym typeface="Syne"/>
              </a:rPr>
              <a:t>accessible from </a:t>
            </a:r>
            <a:r>
              <a:rPr lang="en" sz="1000">
                <a:latin typeface="Syne"/>
                <a:ea typeface="Syne"/>
                <a:cs typeface="Syne"/>
                <a:sym typeface="Syne"/>
              </a:rPr>
              <a:t>multiple</a:t>
            </a:r>
            <a:r>
              <a:rPr lang="en" sz="1000">
                <a:latin typeface="Syne"/>
                <a:ea typeface="Syne"/>
                <a:cs typeface="Syne"/>
                <a:sym typeface="Syne"/>
              </a:rPr>
              <a:t> places, including </a:t>
            </a:r>
            <a:r>
              <a:rPr lang="en" sz="1000">
                <a:latin typeface="Syne"/>
                <a:ea typeface="Syne"/>
                <a:cs typeface="Syne"/>
                <a:sym typeface="Syne"/>
              </a:rPr>
              <a:t>explicitly</a:t>
            </a:r>
            <a:r>
              <a:rPr lang="en" sz="1000">
                <a:latin typeface="Syne"/>
                <a:ea typeface="Syne"/>
                <a:cs typeface="Syne"/>
                <a:sym typeface="Syne"/>
              </a:rPr>
              <a:t> from the side menu (not shown)</a:t>
            </a:r>
            <a:endParaRPr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19" name="Google Shape;519;p51"/>
          <p:cNvSpPr txBox="1"/>
          <p:nvPr/>
        </p:nvSpPr>
        <p:spPr>
          <a:xfrm>
            <a:off x="6696075" y="276900"/>
            <a:ext cx="2371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0148" y="1368774"/>
            <a:ext cx="1659054" cy="2786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574" y="1396243"/>
            <a:ext cx="1659053" cy="2731603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52"/>
          <p:cNvSpPr txBox="1"/>
          <p:nvPr/>
        </p:nvSpPr>
        <p:spPr>
          <a:xfrm>
            <a:off x="2110634" y="4193398"/>
            <a:ext cx="993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before</a:t>
            </a:r>
            <a:endParaRPr b="1"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27" name="Google Shape;527;p52"/>
          <p:cNvSpPr txBox="1"/>
          <p:nvPr/>
        </p:nvSpPr>
        <p:spPr>
          <a:xfrm>
            <a:off x="5508870" y="4193398"/>
            <a:ext cx="67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yne"/>
                <a:ea typeface="Syne"/>
                <a:cs typeface="Syne"/>
                <a:sym typeface="Syne"/>
              </a:rPr>
              <a:t>after</a:t>
            </a:r>
            <a:endParaRPr b="1" sz="12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28" name="Google Shape;528;p52"/>
          <p:cNvSpPr/>
          <p:nvPr/>
        </p:nvSpPr>
        <p:spPr>
          <a:xfrm>
            <a:off x="4121077" y="2613145"/>
            <a:ext cx="810600" cy="297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529" name="Google Shape;529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7871" y="1396243"/>
            <a:ext cx="1635982" cy="2731603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52"/>
          <p:cNvSpPr/>
          <p:nvPr/>
        </p:nvSpPr>
        <p:spPr>
          <a:xfrm>
            <a:off x="852698" y="3760971"/>
            <a:ext cx="430200" cy="297900"/>
          </a:xfrm>
          <a:prstGeom prst="ellipse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cxnSp>
        <p:nvCxnSpPr>
          <p:cNvPr id="531" name="Google Shape;531;p52"/>
          <p:cNvCxnSpPr/>
          <p:nvPr/>
        </p:nvCxnSpPr>
        <p:spPr>
          <a:xfrm flipH="1" rot="10800000">
            <a:off x="1282845" y="3771569"/>
            <a:ext cx="1500600" cy="1383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32" name="Google Shape;532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2681" y="1371972"/>
            <a:ext cx="1659055" cy="27801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3" name="Google Shape;533;p52"/>
          <p:cNvCxnSpPr/>
          <p:nvPr/>
        </p:nvCxnSpPr>
        <p:spPr>
          <a:xfrm flipH="1" rot="10800000">
            <a:off x="5730277" y="2050805"/>
            <a:ext cx="1285500" cy="1965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4" name="Google Shape;534;p52"/>
          <p:cNvCxnSpPr/>
          <p:nvPr/>
        </p:nvCxnSpPr>
        <p:spPr>
          <a:xfrm flipH="1" rot="10800000">
            <a:off x="5711162" y="2726817"/>
            <a:ext cx="2144400" cy="3093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5" name="Google Shape;535;p52"/>
          <p:cNvCxnSpPr/>
          <p:nvPr/>
        </p:nvCxnSpPr>
        <p:spPr>
          <a:xfrm flipH="1" rot="10800000">
            <a:off x="6341934" y="2491194"/>
            <a:ext cx="786600" cy="75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6" name="Google Shape;536;p52"/>
          <p:cNvSpPr txBox="1"/>
          <p:nvPr/>
        </p:nvSpPr>
        <p:spPr>
          <a:xfrm>
            <a:off x="158175" y="4072869"/>
            <a:ext cx="159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yne"/>
                <a:ea typeface="Syne"/>
                <a:cs typeface="Syne"/>
                <a:sym typeface="Syne"/>
              </a:rPr>
              <a:t>accessible only from the bottom icon</a:t>
            </a:r>
            <a:endParaRPr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37" name="Google Shape;537;p52"/>
          <p:cNvSpPr txBox="1"/>
          <p:nvPr/>
        </p:nvSpPr>
        <p:spPr>
          <a:xfrm>
            <a:off x="6496428" y="4038288"/>
            <a:ext cx="2489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yne"/>
                <a:ea typeface="Syne"/>
                <a:cs typeface="Syne"/>
                <a:sym typeface="Syne"/>
              </a:rPr>
              <a:t>accessible from multiple places, including explicitly from the side menu (not shown)</a:t>
            </a:r>
            <a:endParaRPr sz="10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38" name="Google Shape;538;p52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#3 Interconnectivity</a:t>
            </a:r>
            <a:endParaRPr/>
          </a:p>
        </p:txBody>
      </p:sp>
      <p:sp>
        <p:nvSpPr>
          <p:cNvPr id="539" name="Google Shape;539;p52"/>
          <p:cNvSpPr txBox="1"/>
          <p:nvPr/>
        </p:nvSpPr>
        <p:spPr>
          <a:xfrm>
            <a:off x="3799725" y="923400"/>
            <a:ext cx="2696700" cy="2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Closeup </a:t>
            </a:r>
            <a:endParaRPr b="1" sz="1800"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3"/>
          <p:cNvSpPr txBox="1"/>
          <p:nvPr>
            <p:ph type="title"/>
          </p:nvPr>
        </p:nvSpPr>
        <p:spPr>
          <a:xfrm>
            <a:off x="713250" y="2409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Usability Progress</a:t>
            </a:r>
            <a:endParaRPr sz="3500"/>
          </a:p>
        </p:txBody>
      </p:sp>
      <p:sp>
        <p:nvSpPr>
          <p:cNvPr id="545" name="Google Shape;545;p53"/>
          <p:cNvSpPr/>
          <p:nvPr/>
        </p:nvSpPr>
        <p:spPr>
          <a:xfrm>
            <a:off x="4730900" y="1030750"/>
            <a:ext cx="4097700" cy="3608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yne"/>
              <a:buChar char="●"/>
            </a:pPr>
            <a:r>
              <a:rPr lang="en" sz="1500">
                <a:latin typeface="Syne"/>
                <a:ea typeface="Syne"/>
                <a:cs typeface="Syne"/>
                <a:sym typeface="Syne"/>
              </a:rPr>
              <a:t>Mistakes were almost always:</a:t>
            </a:r>
            <a:endParaRPr sz="1500">
              <a:latin typeface="Syne"/>
              <a:ea typeface="Syne"/>
              <a:cs typeface="Syne"/>
              <a:sym typeface="Syne"/>
            </a:endParaRPr>
          </a:p>
          <a:p>
            <a:pPr indent="-3238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yne"/>
              <a:buAutoNum type="arabicPeriod"/>
            </a:pPr>
            <a:r>
              <a:rPr lang="en" sz="1500">
                <a:latin typeface="Syne"/>
                <a:ea typeface="Syne"/>
                <a:cs typeface="Syne"/>
                <a:sym typeface="Syne"/>
              </a:rPr>
              <a:t>Clicking icon that isn’t a button</a:t>
            </a:r>
            <a:endParaRPr sz="1500">
              <a:latin typeface="Syne"/>
              <a:ea typeface="Syne"/>
              <a:cs typeface="Syne"/>
              <a:sym typeface="Syne"/>
            </a:endParaRPr>
          </a:p>
          <a:p>
            <a:pPr indent="-3238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yne"/>
              <a:buAutoNum type="arabicPeriod"/>
            </a:pPr>
            <a:r>
              <a:rPr lang="en" sz="1500">
                <a:latin typeface="Syne"/>
                <a:ea typeface="Syne"/>
                <a:cs typeface="Syne"/>
                <a:sym typeface="Syne"/>
              </a:rPr>
              <a:t>Not knowing where to go to find something</a:t>
            </a:r>
            <a:endParaRPr sz="1500">
              <a:latin typeface="Syne"/>
              <a:ea typeface="Syne"/>
              <a:cs typeface="Syne"/>
              <a:sym typeface="Syn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yne"/>
              <a:buChar char="●"/>
            </a:pPr>
            <a:r>
              <a:rPr lang="en" sz="1500">
                <a:latin typeface="Syne"/>
                <a:ea typeface="Syne"/>
                <a:cs typeface="Syne"/>
                <a:sym typeface="Syne"/>
              </a:rPr>
              <a:t>Addressing this by</a:t>
            </a:r>
            <a:endParaRPr sz="1500">
              <a:latin typeface="Syne"/>
              <a:ea typeface="Syne"/>
              <a:cs typeface="Syne"/>
              <a:sym typeface="Syne"/>
            </a:endParaRPr>
          </a:p>
          <a:p>
            <a:pPr indent="-3238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yne"/>
              <a:buAutoNum type="arabicPeriod"/>
            </a:pPr>
            <a:r>
              <a:rPr lang="en" sz="1500">
                <a:latin typeface="Syne"/>
                <a:ea typeface="Syne"/>
                <a:cs typeface="Syne"/>
                <a:sym typeface="Syne"/>
              </a:rPr>
              <a:t>Making those icons clickable for interconnectivity</a:t>
            </a:r>
            <a:endParaRPr sz="1500">
              <a:latin typeface="Syne"/>
              <a:ea typeface="Syne"/>
              <a:cs typeface="Syne"/>
              <a:sym typeface="Syne"/>
            </a:endParaRPr>
          </a:p>
          <a:p>
            <a:pPr indent="-3238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yne"/>
              <a:buAutoNum type="arabicPeriod"/>
            </a:pPr>
            <a:r>
              <a:rPr lang="en" sz="1500">
                <a:latin typeface="Syne"/>
                <a:ea typeface="Syne"/>
                <a:cs typeface="Syne"/>
                <a:sym typeface="Syne"/>
              </a:rPr>
              <a:t>Relying more heavily on popups/notifications so the user doesn’t </a:t>
            </a:r>
            <a:r>
              <a:rPr i="1" lang="en" sz="1500">
                <a:latin typeface="Syne"/>
                <a:ea typeface="Syne"/>
                <a:cs typeface="Syne"/>
                <a:sym typeface="Syne"/>
              </a:rPr>
              <a:t>have</a:t>
            </a:r>
            <a:r>
              <a:rPr lang="en" sz="1500">
                <a:latin typeface="Syne"/>
                <a:ea typeface="Syne"/>
                <a:cs typeface="Syne"/>
                <a:sym typeface="Syne"/>
              </a:rPr>
              <a:t> to seek things out themself</a:t>
            </a:r>
            <a:endParaRPr sz="15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46" name="Google Shape;546;p53"/>
          <p:cNvSpPr/>
          <p:nvPr/>
        </p:nvSpPr>
        <p:spPr>
          <a:xfrm>
            <a:off x="985613" y="995500"/>
            <a:ext cx="2741100" cy="3608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Usability goals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latin typeface="Commissioner"/>
                <a:ea typeface="Commissioner"/>
                <a:cs typeface="Commissioner"/>
                <a:sym typeface="Commissioner"/>
              </a:rPr>
              <a:t>Minimize number of mistakes</a:t>
            </a:r>
            <a:endParaRPr b="1"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Maximize repeat users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Make the app a pleasing experience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547" name="Google Shape;547;p53"/>
          <p:cNvSpPr/>
          <p:nvPr/>
        </p:nvSpPr>
        <p:spPr>
          <a:xfrm>
            <a:off x="3892638" y="1697450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4"/>
          <p:cNvSpPr txBox="1"/>
          <p:nvPr>
            <p:ph type="title"/>
          </p:nvPr>
        </p:nvSpPr>
        <p:spPr>
          <a:xfrm>
            <a:off x="713250" y="2409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Usability Progress</a:t>
            </a:r>
            <a:endParaRPr sz="3500"/>
          </a:p>
        </p:txBody>
      </p:sp>
      <p:sp>
        <p:nvSpPr>
          <p:cNvPr id="553" name="Google Shape;553;p54"/>
          <p:cNvSpPr/>
          <p:nvPr/>
        </p:nvSpPr>
        <p:spPr>
          <a:xfrm>
            <a:off x="985613" y="995500"/>
            <a:ext cx="2741100" cy="3608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Usability goals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Minimize number of mistakes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missioner"/>
                <a:ea typeface="Commissioner"/>
                <a:cs typeface="Commissioner"/>
                <a:sym typeface="Commissioner"/>
              </a:rPr>
              <a:t>Maximize repeat users</a:t>
            </a:r>
            <a:endParaRPr b="1"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Make the app a pleasing experience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554" name="Google Shape;554;p54"/>
          <p:cNvSpPr/>
          <p:nvPr/>
        </p:nvSpPr>
        <p:spPr>
          <a:xfrm>
            <a:off x="3892638" y="2752800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55" name="Google Shape;555;p54"/>
          <p:cNvSpPr/>
          <p:nvPr/>
        </p:nvSpPr>
        <p:spPr>
          <a:xfrm>
            <a:off x="4721050" y="1037650"/>
            <a:ext cx="3861300" cy="35241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Syne"/>
              <a:buChar char="●"/>
            </a:pPr>
            <a:r>
              <a:rPr lang="en" sz="1500">
                <a:solidFill>
                  <a:schemeClr val="dk2"/>
                </a:solidFill>
                <a:latin typeface="Syne"/>
                <a:ea typeface="Syne"/>
                <a:cs typeface="Syne"/>
                <a:sym typeface="Syne"/>
              </a:rPr>
              <a:t>Noticed our app would likely cater better towards those who seek it out/see a need already</a:t>
            </a:r>
            <a:endParaRPr sz="1500">
              <a:solidFill>
                <a:schemeClr val="dk2"/>
              </a:solidFill>
              <a:latin typeface="Syne"/>
              <a:ea typeface="Syne"/>
              <a:cs typeface="Syne"/>
              <a:sym typeface="Syn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Syne"/>
              <a:buChar char="●"/>
            </a:pPr>
            <a:r>
              <a:rPr lang="en" sz="1500">
                <a:solidFill>
                  <a:schemeClr val="dk2"/>
                </a:solidFill>
                <a:latin typeface="Syne"/>
                <a:ea typeface="Syne"/>
                <a:cs typeface="Syne"/>
                <a:sym typeface="Syne"/>
              </a:rPr>
              <a:t>Want to refine our target audience → not just “everyone” even if everyone could benefit</a:t>
            </a:r>
            <a:endParaRPr sz="1500">
              <a:solidFill>
                <a:schemeClr val="dk2"/>
              </a:solidFill>
              <a:latin typeface="Syne"/>
              <a:ea typeface="Syne"/>
              <a:cs typeface="Syne"/>
              <a:sym typeface="Syn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Syne"/>
              <a:buChar char="●"/>
            </a:pPr>
            <a:r>
              <a:rPr lang="en" sz="1500">
                <a:solidFill>
                  <a:schemeClr val="dk2"/>
                </a:solidFill>
                <a:latin typeface="Syne"/>
                <a:ea typeface="Syne"/>
                <a:cs typeface="Syne"/>
                <a:sym typeface="Syne"/>
              </a:rPr>
              <a:t>Need to ensure that the benefits of FitCast vs. traditional weather app shine through</a:t>
            </a:r>
            <a:endParaRPr sz="15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5"/>
          <p:cNvSpPr txBox="1"/>
          <p:nvPr>
            <p:ph type="title"/>
          </p:nvPr>
        </p:nvSpPr>
        <p:spPr>
          <a:xfrm>
            <a:off x="713250" y="2409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Usability Progress</a:t>
            </a:r>
            <a:endParaRPr sz="3500"/>
          </a:p>
        </p:txBody>
      </p:sp>
      <p:sp>
        <p:nvSpPr>
          <p:cNvPr id="561" name="Google Shape;561;p55"/>
          <p:cNvSpPr/>
          <p:nvPr/>
        </p:nvSpPr>
        <p:spPr>
          <a:xfrm>
            <a:off x="4730900" y="1030750"/>
            <a:ext cx="3861300" cy="35241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yne"/>
              <a:buChar char="●"/>
            </a:pPr>
            <a:r>
              <a:rPr lang="en" sz="1500">
                <a:latin typeface="Syne"/>
                <a:ea typeface="Syne"/>
                <a:cs typeface="Syne"/>
                <a:sym typeface="Syne"/>
              </a:rPr>
              <a:t>Users really liked that the home screen itself was comprehensive enough </a:t>
            </a:r>
            <a:endParaRPr sz="1500">
              <a:latin typeface="Syne"/>
              <a:ea typeface="Syne"/>
              <a:cs typeface="Syne"/>
              <a:sym typeface="Syn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yne"/>
              <a:buChar char="●"/>
            </a:pPr>
            <a:r>
              <a:rPr lang="en" sz="1500">
                <a:latin typeface="Syne"/>
                <a:ea typeface="Syne"/>
                <a:cs typeface="Syne"/>
                <a:sym typeface="Syne"/>
              </a:rPr>
              <a:t>Taking advantage of this by centering the app around the home screen, and making all other screens be pop ups or extensions of the home </a:t>
            </a:r>
            <a:endParaRPr sz="15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62" name="Google Shape;562;p55"/>
          <p:cNvSpPr/>
          <p:nvPr/>
        </p:nvSpPr>
        <p:spPr>
          <a:xfrm>
            <a:off x="985613" y="995500"/>
            <a:ext cx="2741100" cy="3608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Usability goals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Minimize number of mistakes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mmissioner"/>
                <a:ea typeface="Commissioner"/>
                <a:cs typeface="Commissioner"/>
                <a:sym typeface="Commissioner"/>
              </a:rPr>
              <a:t>Maximize repeat users</a:t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missioner"/>
                <a:ea typeface="Commissioner"/>
                <a:cs typeface="Commissioner"/>
                <a:sym typeface="Commissioner"/>
              </a:rPr>
              <a:t>Make the app a pleasing experience</a:t>
            </a:r>
            <a:endParaRPr b="1"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563" name="Google Shape;563;p55"/>
          <p:cNvSpPr/>
          <p:nvPr/>
        </p:nvSpPr>
        <p:spPr>
          <a:xfrm>
            <a:off x="3892638" y="3732025"/>
            <a:ext cx="593400" cy="24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56"/>
          <p:cNvSpPr txBox="1"/>
          <p:nvPr>
            <p:ph type="title"/>
          </p:nvPr>
        </p:nvSpPr>
        <p:spPr>
          <a:xfrm>
            <a:off x="713250" y="46455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Task Modifications</a:t>
            </a:r>
            <a:endParaRPr/>
          </a:p>
        </p:txBody>
      </p:sp>
      <p:sp>
        <p:nvSpPr>
          <p:cNvPr id="569" name="Google Shape;569;p56"/>
          <p:cNvSpPr/>
          <p:nvPr/>
        </p:nvSpPr>
        <p:spPr>
          <a:xfrm>
            <a:off x="525275" y="1141600"/>
            <a:ext cx="3495000" cy="738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mmissioner"/>
                <a:ea typeface="Commissioner"/>
                <a:cs typeface="Commissioner"/>
                <a:sym typeface="Commissioner"/>
              </a:rPr>
              <a:t>User is deciding what to wear based on the weather</a:t>
            </a:r>
            <a:endParaRPr b="1"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sp>
        <p:nvSpPr>
          <p:cNvPr id="570" name="Google Shape;570;p56"/>
          <p:cNvSpPr/>
          <p:nvPr/>
        </p:nvSpPr>
        <p:spPr>
          <a:xfrm>
            <a:off x="525275" y="2012125"/>
            <a:ext cx="3495000" cy="28173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missioner"/>
                <a:ea typeface="Commissioner"/>
                <a:cs typeface="Commissioner"/>
                <a:sym typeface="Commissioner"/>
              </a:rPr>
              <a:t>Move weather timeline icon</a:t>
            </a:r>
            <a:r>
              <a:rPr lang="en" sz="1500">
                <a:latin typeface="Commissioner"/>
                <a:ea typeface="Commissioner"/>
                <a:cs typeface="Commissioner"/>
                <a:sym typeface="Commissioner"/>
              </a:rPr>
              <a:t> from bottom bar, and make accessible from large widget on home screen or sidebar menu</a:t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ommissioner"/>
                <a:ea typeface="Commissioner"/>
                <a:cs typeface="Commissioner"/>
                <a:sym typeface="Commissioner"/>
              </a:rPr>
              <a:t>Make weather timeline </a:t>
            </a:r>
            <a:r>
              <a:rPr b="1" lang="en" sz="1500">
                <a:latin typeface="Commissioner"/>
                <a:ea typeface="Commissioner"/>
                <a:cs typeface="Commissioner"/>
                <a:sym typeface="Commissioner"/>
              </a:rPr>
              <a:t>more interactive</a:t>
            </a:r>
            <a:r>
              <a:rPr lang="en" sz="1500">
                <a:latin typeface="Commissioner"/>
                <a:ea typeface="Commissioner"/>
                <a:cs typeface="Commissioner"/>
                <a:sym typeface="Commissioner"/>
              </a:rPr>
              <a:t>: can click time icons to immediately zoom in, rather than pressing the zoom button</a:t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pic>
        <p:nvPicPr>
          <p:cNvPr id="571" name="Google Shape;57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6675" y="1016850"/>
            <a:ext cx="3396906" cy="3920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7204" y="0"/>
            <a:ext cx="445684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625" y="73201"/>
            <a:ext cx="4146600" cy="4997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578" name="Google Shape;578;p57"/>
          <p:cNvSpPr txBox="1"/>
          <p:nvPr/>
        </p:nvSpPr>
        <p:spPr>
          <a:xfrm>
            <a:off x="2871950" y="73200"/>
            <a:ext cx="5675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before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79" name="Google Shape;579;p57"/>
          <p:cNvSpPr txBox="1"/>
          <p:nvPr/>
        </p:nvSpPr>
        <p:spPr>
          <a:xfrm>
            <a:off x="8009650" y="2756475"/>
            <a:ext cx="1169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after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8"/>
          <p:cNvSpPr txBox="1"/>
          <p:nvPr>
            <p:ph type="title"/>
          </p:nvPr>
        </p:nvSpPr>
        <p:spPr>
          <a:xfrm>
            <a:off x="713250" y="46455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 Task Modifications</a:t>
            </a:r>
            <a:endParaRPr/>
          </a:p>
        </p:txBody>
      </p:sp>
      <p:sp>
        <p:nvSpPr>
          <p:cNvPr id="585" name="Google Shape;585;p58"/>
          <p:cNvSpPr/>
          <p:nvPr/>
        </p:nvSpPr>
        <p:spPr>
          <a:xfrm>
            <a:off x="525275" y="1141600"/>
            <a:ext cx="3534300" cy="738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missioner"/>
                <a:ea typeface="Commissioner"/>
                <a:cs typeface="Commissioner"/>
                <a:sym typeface="Commissioner"/>
              </a:rPr>
              <a:t>User wants to know if/how they should prepare for indoor temperatures </a:t>
            </a:r>
            <a:endParaRPr b="1"/>
          </a:p>
        </p:txBody>
      </p:sp>
      <p:sp>
        <p:nvSpPr>
          <p:cNvPr id="586" name="Google Shape;586;p58"/>
          <p:cNvSpPr/>
          <p:nvPr/>
        </p:nvSpPr>
        <p:spPr>
          <a:xfrm>
            <a:off x="525275" y="2012125"/>
            <a:ext cx="3534300" cy="28173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Commissioner"/>
                <a:ea typeface="Commissioner"/>
                <a:cs typeface="Commissioner"/>
                <a:sym typeface="Commissioner"/>
              </a:rPr>
              <a:t>Weather pinning page </a:t>
            </a:r>
            <a:r>
              <a:rPr b="1" lang="en" sz="1500">
                <a:latin typeface="Commissioner"/>
                <a:ea typeface="Commissioner"/>
                <a:cs typeface="Commissioner"/>
                <a:sym typeface="Commissioner"/>
              </a:rPr>
              <a:t>automatically pops up</a:t>
            </a:r>
            <a:r>
              <a:rPr lang="en" sz="1500">
                <a:latin typeface="Commissioner"/>
                <a:ea typeface="Commissioner"/>
                <a:cs typeface="Commissioner"/>
                <a:sym typeface="Commissioner"/>
              </a:rPr>
              <a:t> upon opening FitCast if location changed </a:t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ommissioner"/>
                <a:ea typeface="Commissioner"/>
                <a:cs typeface="Commissioner"/>
                <a:sym typeface="Commissioner"/>
              </a:rPr>
              <a:t>Move icon from bottom bar</a:t>
            </a:r>
            <a:r>
              <a:rPr lang="en" sz="1500">
                <a:latin typeface="Commissioner"/>
                <a:ea typeface="Commissioner"/>
                <a:cs typeface="Commissioner"/>
                <a:sym typeface="Commissioner"/>
              </a:rPr>
              <a:t> and make accessible from menu if user wants to pin after exiting the popup earlier</a:t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pic>
        <p:nvPicPr>
          <p:cNvPr id="587" name="Google Shape;58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0625" y="982150"/>
            <a:ext cx="3145474" cy="410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000" y="0"/>
            <a:ext cx="3941996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750" y="50700"/>
            <a:ext cx="4173600" cy="5042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594" name="Google Shape;594;p59"/>
          <p:cNvSpPr txBox="1"/>
          <p:nvPr/>
        </p:nvSpPr>
        <p:spPr>
          <a:xfrm>
            <a:off x="1024650" y="50700"/>
            <a:ext cx="5675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before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595" name="Google Shape;595;p59"/>
          <p:cNvSpPr txBox="1"/>
          <p:nvPr/>
        </p:nvSpPr>
        <p:spPr>
          <a:xfrm>
            <a:off x="7946100" y="2309100"/>
            <a:ext cx="1197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after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0"/>
          <p:cNvSpPr txBox="1"/>
          <p:nvPr>
            <p:ph type="title"/>
          </p:nvPr>
        </p:nvSpPr>
        <p:spPr>
          <a:xfrm>
            <a:off x="713250" y="46455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 Task Modifications</a:t>
            </a:r>
            <a:endParaRPr/>
          </a:p>
        </p:txBody>
      </p:sp>
      <p:sp>
        <p:nvSpPr>
          <p:cNvPr id="601" name="Google Shape;601;p60"/>
          <p:cNvSpPr/>
          <p:nvPr/>
        </p:nvSpPr>
        <p:spPr>
          <a:xfrm>
            <a:off x="525275" y="1141600"/>
            <a:ext cx="3485100" cy="10032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missioner"/>
                <a:ea typeface="Commissioner"/>
                <a:cs typeface="Commissioner"/>
                <a:sym typeface="Commissioner"/>
              </a:rPr>
              <a:t>User is trying to adapt their clothing wearing habits more closely to their personal temperature preferences</a:t>
            </a:r>
            <a:endParaRPr b="1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60"/>
          <p:cNvSpPr/>
          <p:nvPr/>
        </p:nvSpPr>
        <p:spPr>
          <a:xfrm>
            <a:off x="525275" y="2315550"/>
            <a:ext cx="3485100" cy="25461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Have the log </a:t>
            </a:r>
            <a:r>
              <a:rPr b="1" lang="en">
                <a:latin typeface="Commissioner"/>
                <a:ea typeface="Commissioner"/>
                <a:cs typeface="Commissioner"/>
                <a:sym typeface="Commissioner"/>
              </a:rPr>
              <a:t>auto pop up </a:t>
            </a: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upon opening the app after 9pm, as long as it hasn’t already been filled out </a:t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mmissioner"/>
                <a:ea typeface="Commissioner"/>
                <a:cs typeface="Commissioner"/>
                <a:sym typeface="Commissioner"/>
              </a:rPr>
              <a:t>Move icon</a:t>
            </a: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 from bottom bar and make it accessible from sidebar menu </a:t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</p:txBody>
      </p:sp>
      <p:pic>
        <p:nvPicPr>
          <p:cNvPr id="603" name="Google Shape;60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8625" y="918450"/>
            <a:ext cx="3538849" cy="419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" name="Google Shape;60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425" y="0"/>
            <a:ext cx="434360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61"/>
          <p:cNvPicPr preferRelativeResize="0"/>
          <p:nvPr/>
        </p:nvPicPr>
        <p:blipFill rotWithShape="1">
          <a:blip r:embed="rId4">
            <a:alphaModFix/>
          </a:blip>
          <a:srcRect b="0" l="0" r="5419" t="0"/>
          <a:stretch/>
        </p:blipFill>
        <p:spPr>
          <a:xfrm>
            <a:off x="0" y="0"/>
            <a:ext cx="4488600" cy="5143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10" name="Google Shape;610;p61"/>
          <p:cNvSpPr txBox="1"/>
          <p:nvPr/>
        </p:nvSpPr>
        <p:spPr>
          <a:xfrm>
            <a:off x="3016250" y="1876125"/>
            <a:ext cx="5675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before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611" name="Google Shape;611;p61"/>
          <p:cNvSpPr txBox="1"/>
          <p:nvPr/>
        </p:nvSpPr>
        <p:spPr>
          <a:xfrm>
            <a:off x="8032800" y="317500"/>
            <a:ext cx="111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after</a:t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2"/>
          <p:cNvSpPr/>
          <p:nvPr/>
        </p:nvSpPr>
        <p:spPr>
          <a:xfrm>
            <a:off x="2018106" y="1915350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62"/>
          <p:cNvSpPr txBox="1"/>
          <p:nvPr>
            <p:ph type="title"/>
          </p:nvPr>
        </p:nvSpPr>
        <p:spPr>
          <a:xfrm>
            <a:off x="2018106" y="1915350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Med-fi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63"/>
          <p:cNvSpPr/>
          <p:nvPr/>
        </p:nvSpPr>
        <p:spPr>
          <a:xfrm>
            <a:off x="5832350" y="372425"/>
            <a:ext cx="2741100" cy="17748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#1 Simple Task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latin typeface="Commissioner"/>
                <a:ea typeface="Commissioner"/>
                <a:cs typeface="Commissioner"/>
                <a:sym typeface="Commissioner"/>
              </a:rPr>
              <a:t>User is deciding what to wear based on the weather now</a:t>
            </a:r>
            <a:endParaRPr sz="15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pic>
        <p:nvPicPr>
          <p:cNvPr id="623" name="Google Shape;62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013" y="152475"/>
            <a:ext cx="2280387" cy="480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2476" y="152475"/>
            <a:ext cx="2280375" cy="48054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5" name="Google Shape;625;p63"/>
          <p:cNvCxnSpPr/>
          <p:nvPr/>
        </p:nvCxnSpPr>
        <p:spPr>
          <a:xfrm>
            <a:off x="2256450" y="1783475"/>
            <a:ext cx="926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6" name="Google Shape;626;p63"/>
          <p:cNvSpPr txBox="1"/>
          <p:nvPr/>
        </p:nvSpPr>
        <p:spPr>
          <a:xfrm>
            <a:off x="5545050" y="3812575"/>
            <a:ext cx="2028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*also accessible from side menu, but that is not the core intention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627" name="Google Shape;627;p63"/>
          <p:cNvSpPr txBox="1"/>
          <p:nvPr/>
        </p:nvSpPr>
        <p:spPr>
          <a:xfrm>
            <a:off x="5545050" y="2399000"/>
            <a:ext cx="2365800" cy="10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User can decide what to wear from just our homepage, but can access the timeline for additional information</a:t>
            </a:r>
            <a:endParaRPr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8538" y="2595312"/>
            <a:ext cx="1074712" cy="23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4581" y="2595312"/>
            <a:ext cx="1074713" cy="23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0624" y="2595312"/>
            <a:ext cx="1074713" cy="23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06666" y="2595312"/>
            <a:ext cx="1074721" cy="23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8538" y="2595312"/>
            <a:ext cx="1074721" cy="23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0900" y="165138"/>
            <a:ext cx="1137898" cy="23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6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40243" y="165151"/>
            <a:ext cx="1135932" cy="2383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6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79389" y="178743"/>
            <a:ext cx="1091130" cy="2355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0" name="Google Shape;640;p64"/>
          <p:cNvCxnSpPr/>
          <p:nvPr/>
        </p:nvCxnSpPr>
        <p:spPr>
          <a:xfrm>
            <a:off x="2429225" y="416938"/>
            <a:ext cx="332400" cy="229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1" name="Google Shape;641;p64"/>
          <p:cNvCxnSpPr>
            <a:endCxn id="637" idx="3"/>
          </p:cNvCxnSpPr>
          <p:nvPr/>
        </p:nvCxnSpPr>
        <p:spPr>
          <a:xfrm flipH="1">
            <a:off x="2588798" y="405363"/>
            <a:ext cx="1055100" cy="95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2" name="Google Shape;642;p64"/>
          <p:cNvCxnSpPr>
            <a:endCxn id="638" idx="1"/>
          </p:cNvCxnSpPr>
          <p:nvPr/>
        </p:nvCxnSpPr>
        <p:spPr>
          <a:xfrm>
            <a:off x="3655243" y="795061"/>
            <a:ext cx="285000" cy="56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3" name="Google Shape;643;p64"/>
          <p:cNvCxnSpPr>
            <a:endCxn id="637" idx="3"/>
          </p:cNvCxnSpPr>
          <p:nvPr/>
        </p:nvCxnSpPr>
        <p:spPr>
          <a:xfrm flipH="1">
            <a:off x="2588798" y="439863"/>
            <a:ext cx="2246700" cy="916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4" name="Google Shape;644;p64"/>
          <p:cNvCxnSpPr/>
          <p:nvPr/>
        </p:nvCxnSpPr>
        <p:spPr>
          <a:xfrm flipH="1">
            <a:off x="1501150" y="2341988"/>
            <a:ext cx="3357300" cy="37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5" name="Google Shape;645;p64"/>
          <p:cNvCxnSpPr/>
          <p:nvPr/>
        </p:nvCxnSpPr>
        <p:spPr>
          <a:xfrm flipH="1">
            <a:off x="1512550" y="1986763"/>
            <a:ext cx="297900" cy="68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6" name="Google Shape;646;p64"/>
          <p:cNvCxnSpPr/>
          <p:nvPr/>
        </p:nvCxnSpPr>
        <p:spPr>
          <a:xfrm>
            <a:off x="2337950" y="1702950"/>
            <a:ext cx="1466400" cy="92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7" name="Google Shape;647;p64"/>
          <p:cNvCxnSpPr/>
          <p:nvPr/>
        </p:nvCxnSpPr>
        <p:spPr>
          <a:xfrm rot="10800000">
            <a:off x="2326025" y="2261888"/>
            <a:ext cx="687600" cy="54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8" name="Google Shape;648;p64"/>
          <p:cNvCxnSpPr/>
          <p:nvPr/>
        </p:nvCxnSpPr>
        <p:spPr>
          <a:xfrm rot="10800000">
            <a:off x="2406375" y="2181613"/>
            <a:ext cx="2887500" cy="59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9" name="Google Shape;649;p64"/>
          <p:cNvCxnSpPr/>
          <p:nvPr/>
        </p:nvCxnSpPr>
        <p:spPr>
          <a:xfrm rot="10800000">
            <a:off x="4503275" y="2009663"/>
            <a:ext cx="710400" cy="269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0" name="Google Shape;650;p64"/>
          <p:cNvSpPr txBox="1"/>
          <p:nvPr/>
        </p:nvSpPr>
        <p:spPr>
          <a:xfrm>
            <a:off x="5889800" y="439875"/>
            <a:ext cx="29907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All x’s lead back to home screen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All       lead to top right screen (zoomed out weather timeline)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All times on the zoomed out weather timeline lead to their corresponding zoomed in time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(didn’t put arrows for each because would look unreadable)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651" name="Google Shape;651;p6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60950" y="977100"/>
            <a:ext cx="229199" cy="229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2" name="Google Shape;652;p64"/>
          <p:cNvCxnSpPr/>
          <p:nvPr/>
        </p:nvCxnSpPr>
        <p:spPr>
          <a:xfrm flipH="1">
            <a:off x="3781375" y="1008350"/>
            <a:ext cx="882300" cy="162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3" name="Google Shape;653;p64"/>
          <p:cNvCxnSpPr/>
          <p:nvPr/>
        </p:nvCxnSpPr>
        <p:spPr>
          <a:xfrm flipH="1" rot="10800000">
            <a:off x="2164775" y="591850"/>
            <a:ext cx="1948200" cy="47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4" name="Google Shape;654;p64"/>
          <p:cNvSpPr txBox="1"/>
          <p:nvPr/>
        </p:nvSpPr>
        <p:spPr>
          <a:xfrm>
            <a:off x="5552725" y="3871175"/>
            <a:ext cx="314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rPr>
              <a:t>Expanded timeline view, with weather interpretations for each specific time of day</a:t>
            </a:r>
            <a:endParaRPr>
              <a:solidFill>
                <a:schemeClr val="dk1"/>
              </a:solidFill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65"/>
          <p:cNvSpPr/>
          <p:nvPr/>
        </p:nvSpPr>
        <p:spPr>
          <a:xfrm>
            <a:off x="5924950" y="508850"/>
            <a:ext cx="2741100" cy="17748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# 2 Moderate Task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User wants to update preferences to better prepare for indoor temperatures </a:t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</p:txBody>
      </p:sp>
      <p:pic>
        <p:nvPicPr>
          <p:cNvPr id="660" name="Google Shape;66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000" y="80500"/>
            <a:ext cx="5113115" cy="48386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1" name="Google Shape;661;p65"/>
          <p:cNvCxnSpPr/>
          <p:nvPr/>
        </p:nvCxnSpPr>
        <p:spPr>
          <a:xfrm>
            <a:off x="10089925" y="2690000"/>
            <a:ext cx="945900" cy="9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62" name="Google Shape;662;p65"/>
          <p:cNvSpPr txBox="1"/>
          <p:nvPr/>
        </p:nvSpPr>
        <p:spPr>
          <a:xfrm>
            <a:off x="5924950" y="3449050"/>
            <a:ext cx="2967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*pops up immediately upon app opening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Also accessible from side menu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cxnSp>
        <p:nvCxnSpPr>
          <p:cNvPr id="663" name="Google Shape;663;p65"/>
          <p:cNvCxnSpPr/>
          <p:nvPr/>
        </p:nvCxnSpPr>
        <p:spPr>
          <a:xfrm flipH="1">
            <a:off x="2578200" y="538550"/>
            <a:ext cx="2463600" cy="1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66"/>
          <p:cNvPicPr preferRelativeResize="0"/>
          <p:nvPr/>
        </p:nvPicPr>
        <p:blipFill rotWithShape="1">
          <a:blip r:embed="rId3">
            <a:alphaModFix/>
          </a:blip>
          <a:srcRect b="0" l="0" r="54896" t="0"/>
          <a:stretch/>
        </p:blipFill>
        <p:spPr>
          <a:xfrm>
            <a:off x="5414257" y="1254257"/>
            <a:ext cx="1086678" cy="2277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6678" y="189665"/>
            <a:ext cx="1086678" cy="2277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4875" y="2573054"/>
            <a:ext cx="1086678" cy="227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66"/>
          <p:cNvPicPr preferRelativeResize="0"/>
          <p:nvPr/>
        </p:nvPicPr>
        <p:blipFill rotWithShape="1">
          <a:blip r:embed="rId3">
            <a:alphaModFix/>
          </a:blip>
          <a:srcRect b="0" l="54896" r="0" t="0"/>
          <a:stretch/>
        </p:blipFill>
        <p:spPr>
          <a:xfrm>
            <a:off x="6647922" y="1217450"/>
            <a:ext cx="1086678" cy="2277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875" y="1183163"/>
            <a:ext cx="1137898" cy="23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35364" y="1196768"/>
            <a:ext cx="1091130" cy="235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66"/>
          <p:cNvPicPr preferRelativeResize="0"/>
          <p:nvPr/>
        </p:nvPicPr>
        <p:blipFill rotWithShape="1">
          <a:blip r:embed="rId8">
            <a:alphaModFix/>
          </a:blip>
          <a:srcRect b="0" l="55305" r="0" t="0"/>
          <a:stretch/>
        </p:blipFill>
        <p:spPr>
          <a:xfrm>
            <a:off x="2517100" y="1214060"/>
            <a:ext cx="1086675" cy="23008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5" name="Google Shape;675;p66"/>
          <p:cNvCxnSpPr/>
          <p:nvPr/>
        </p:nvCxnSpPr>
        <p:spPr>
          <a:xfrm flipH="1" rot="10800000">
            <a:off x="1970875" y="1762425"/>
            <a:ext cx="664500" cy="56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6" name="Google Shape;676;p66"/>
          <p:cNvCxnSpPr/>
          <p:nvPr/>
        </p:nvCxnSpPr>
        <p:spPr>
          <a:xfrm flipH="1">
            <a:off x="1100075" y="2119850"/>
            <a:ext cx="1650000" cy="4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7" name="Google Shape;677;p66"/>
          <p:cNvCxnSpPr>
            <a:endCxn id="669" idx="1"/>
          </p:cNvCxnSpPr>
          <p:nvPr/>
        </p:nvCxnSpPr>
        <p:spPr>
          <a:xfrm flipH="1" rot="10800000">
            <a:off x="2967578" y="1328514"/>
            <a:ext cx="929100" cy="159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8" name="Google Shape;678;p66"/>
          <p:cNvCxnSpPr>
            <a:endCxn id="670" idx="1"/>
          </p:cNvCxnSpPr>
          <p:nvPr/>
        </p:nvCxnSpPr>
        <p:spPr>
          <a:xfrm>
            <a:off x="2978975" y="3139793"/>
            <a:ext cx="945900" cy="57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9" name="Google Shape;679;p66"/>
          <p:cNvCxnSpPr>
            <a:stCxn id="669" idx="3"/>
            <a:endCxn id="668" idx="1"/>
          </p:cNvCxnSpPr>
          <p:nvPr/>
        </p:nvCxnSpPr>
        <p:spPr>
          <a:xfrm>
            <a:off x="4983357" y="1328514"/>
            <a:ext cx="430800" cy="106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0" name="Google Shape;680;p66"/>
          <p:cNvCxnSpPr>
            <a:stCxn id="670" idx="3"/>
            <a:endCxn id="668" idx="1"/>
          </p:cNvCxnSpPr>
          <p:nvPr/>
        </p:nvCxnSpPr>
        <p:spPr>
          <a:xfrm flipH="1" rot="10800000">
            <a:off x="5011553" y="2393093"/>
            <a:ext cx="402600" cy="131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1" name="Google Shape;681;p66"/>
          <p:cNvCxnSpPr>
            <a:endCxn id="671" idx="1"/>
          </p:cNvCxnSpPr>
          <p:nvPr/>
        </p:nvCxnSpPr>
        <p:spPr>
          <a:xfrm flipH="1" rot="10800000">
            <a:off x="6004422" y="2356299"/>
            <a:ext cx="643500" cy="93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682" name="Google Shape;682;p6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81600" y="1196148"/>
            <a:ext cx="1086675" cy="22990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3" name="Google Shape;683;p66"/>
          <p:cNvCxnSpPr>
            <a:stCxn id="671" idx="3"/>
          </p:cNvCxnSpPr>
          <p:nvPr/>
        </p:nvCxnSpPr>
        <p:spPr>
          <a:xfrm flipH="1" rot="10800000">
            <a:off x="7734600" y="2303199"/>
            <a:ext cx="378000" cy="5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4" name="Google Shape;684;p66"/>
          <p:cNvSpPr txBox="1"/>
          <p:nvPr/>
        </p:nvSpPr>
        <p:spPr>
          <a:xfrm>
            <a:off x="5786625" y="796575"/>
            <a:ext cx="308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All x’s return back to home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cxnSp>
        <p:nvCxnSpPr>
          <p:cNvPr id="685" name="Google Shape;685;p66"/>
          <p:cNvCxnSpPr>
            <a:stCxn id="672" idx="2"/>
            <a:endCxn id="674" idx="2"/>
          </p:cNvCxnSpPr>
          <p:nvPr/>
        </p:nvCxnSpPr>
        <p:spPr>
          <a:xfrm rot="-5400000">
            <a:off x="1842524" y="2348213"/>
            <a:ext cx="51300" cy="2384700"/>
          </a:xfrm>
          <a:prstGeom prst="curvedConnector3">
            <a:avLst>
              <a:gd fmla="val -464181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6" name="Google Shape;686;p66"/>
          <p:cNvSpPr txBox="1"/>
          <p:nvPr/>
        </p:nvSpPr>
        <p:spPr>
          <a:xfrm>
            <a:off x="675825" y="3804575"/>
            <a:ext cx="2384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When 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location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 changes, the location pinner auto pops up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cxnSp>
        <p:nvCxnSpPr>
          <p:cNvPr id="687" name="Google Shape;687;p66"/>
          <p:cNvCxnSpPr>
            <a:endCxn id="672" idx="0"/>
          </p:cNvCxnSpPr>
          <p:nvPr/>
        </p:nvCxnSpPr>
        <p:spPr>
          <a:xfrm rot="10800000">
            <a:off x="675824" y="1183163"/>
            <a:ext cx="8124300" cy="203400"/>
          </a:xfrm>
          <a:prstGeom prst="curvedConnector4">
            <a:avLst>
              <a:gd fmla="val 46498" name="adj1"/>
              <a:gd fmla="val 217072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8" name="Google Shape;688;p66"/>
          <p:cNvCxnSpPr>
            <a:endCxn id="672" idx="0"/>
          </p:cNvCxnSpPr>
          <p:nvPr/>
        </p:nvCxnSpPr>
        <p:spPr>
          <a:xfrm flipH="1">
            <a:off x="675824" y="1103363"/>
            <a:ext cx="154800" cy="7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9" name="Google Shape;689;p66"/>
          <p:cNvSpPr txBox="1"/>
          <p:nvPr/>
        </p:nvSpPr>
        <p:spPr>
          <a:xfrm>
            <a:off x="5071875" y="3804575"/>
            <a:ext cx="1263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Dependent on whether the user is indoors or outdoors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67"/>
          <p:cNvSpPr/>
          <p:nvPr/>
        </p:nvSpPr>
        <p:spPr>
          <a:xfrm>
            <a:off x="5937675" y="580075"/>
            <a:ext cx="2741100" cy="17748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yne"/>
                <a:ea typeface="Syne"/>
                <a:cs typeface="Syne"/>
                <a:sym typeface="Syne"/>
              </a:rPr>
              <a:t>#3 Complex Task</a:t>
            </a:r>
            <a:endParaRPr b="1" sz="1700"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User is trying to adapt their clothing wearing habits more closely to their personal temperature preferences</a:t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  <p:pic>
        <p:nvPicPr>
          <p:cNvPr id="695" name="Google Shape;69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775" y="323700"/>
            <a:ext cx="2209900" cy="449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4413" y="328063"/>
            <a:ext cx="2171524" cy="4487374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7"/>
          <p:cNvSpPr txBox="1"/>
          <p:nvPr/>
        </p:nvSpPr>
        <p:spPr>
          <a:xfrm>
            <a:off x="5937675" y="392547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*pops up immediately upon app opening, also accessible from side menu</a:t>
            </a:r>
            <a:endParaRPr/>
          </a:p>
        </p:txBody>
      </p:sp>
      <p:sp>
        <p:nvSpPr>
          <p:cNvPr id="698" name="Google Shape;698;p67"/>
          <p:cNvSpPr/>
          <p:nvPr/>
        </p:nvSpPr>
        <p:spPr>
          <a:xfrm>
            <a:off x="5937675" y="2524271"/>
            <a:ext cx="2741100" cy="1231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missioner"/>
                <a:ea typeface="Commissioner"/>
                <a:cs typeface="Commissioner"/>
                <a:sym typeface="Commissioner"/>
              </a:rPr>
              <a:t>Note that we plan for most of this to done using a wearable device alongside  the voluntary input from the user</a:t>
            </a:r>
            <a:endParaRPr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missioner"/>
              <a:ea typeface="Commissioner"/>
              <a:cs typeface="Commissioner"/>
              <a:sym typeface="Commissioner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" name="Google Shape;70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8482" y="313738"/>
            <a:ext cx="2017715" cy="4028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1719" y="362916"/>
            <a:ext cx="1930282" cy="3930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5230" y="362905"/>
            <a:ext cx="2017727" cy="3930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2001" y="344876"/>
            <a:ext cx="2017715" cy="3966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7" name="Google Shape;707;p68"/>
          <p:cNvCxnSpPr/>
          <p:nvPr/>
        </p:nvCxnSpPr>
        <p:spPr>
          <a:xfrm>
            <a:off x="2258350" y="998600"/>
            <a:ext cx="445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8" name="Google Shape;708;p68"/>
          <p:cNvCxnSpPr/>
          <p:nvPr/>
        </p:nvCxnSpPr>
        <p:spPr>
          <a:xfrm flipH="1">
            <a:off x="2258475" y="724150"/>
            <a:ext cx="1935600" cy="52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9" name="Google Shape;709;p68"/>
          <p:cNvCxnSpPr/>
          <p:nvPr/>
        </p:nvCxnSpPr>
        <p:spPr>
          <a:xfrm flipH="1" rot="10800000">
            <a:off x="4209425" y="1661375"/>
            <a:ext cx="614400" cy="16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0" name="Google Shape;710;p68"/>
          <p:cNvCxnSpPr/>
          <p:nvPr/>
        </p:nvCxnSpPr>
        <p:spPr>
          <a:xfrm flipH="1" rot="10800000">
            <a:off x="6298800" y="2675225"/>
            <a:ext cx="675900" cy="2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1" name="Google Shape;711;p68"/>
          <p:cNvCxnSpPr/>
          <p:nvPr/>
        </p:nvCxnSpPr>
        <p:spPr>
          <a:xfrm flipH="1">
            <a:off x="2352450" y="724150"/>
            <a:ext cx="6035700" cy="214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2" name="Google Shape;712;p68"/>
          <p:cNvCxnSpPr>
            <a:stCxn id="706" idx="2"/>
            <a:endCxn id="703" idx="2"/>
          </p:cNvCxnSpPr>
          <p:nvPr/>
        </p:nvCxnSpPr>
        <p:spPr>
          <a:xfrm flipH="1" rot="-5400000">
            <a:off x="3538508" y="2203526"/>
            <a:ext cx="31200" cy="4246500"/>
          </a:xfrm>
          <a:prstGeom prst="curvedConnector3">
            <a:avLst>
              <a:gd fmla="val 86302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3" name="Google Shape;713;p68"/>
          <p:cNvSpPr txBox="1"/>
          <p:nvPr/>
        </p:nvSpPr>
        <p:spPr>
          <a:xfrm>
            <a:off x="2323550" y="4527900"/>
            <a:ext cx="2901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Auto pops up upon opening app after 9pm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cxnSp>
        <p:nvCxnSpPr>
          <p:cNvPr id="714" name="Google Shape;714;p68"/>
          <p:cNvCxnSpPr>
            <a:endCxn id="706" idx="2"/>
          </p:cNvCxnSpPr>
          <p:nvPr/>
        </p:nvCxnSpPr>
        <p:spPr>
          <a:xfrm rot="10800000">
            <a:off x="1430858" y="4311176"/>
            <a:ext cx="172200" cy="10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5" name="Google Shape;715;p68"/>
          <p:cNvCxnSpPr/>
          <p:nvPr/>
        </p:nvCxnSpPr>
        <p:spPr>
          <a:xfrm flipH="1">
            <a:off x="2323550" y="721600"/>
            <a:ext cx="3954300" cy="106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6" name="Google Shape;716;p68"/>
          <p:cNvSpPr txBox="1"/>
          <p:nvPr/>
        </p:nvSpPr>
        <p:spPr>
          <a:xfrm>
            <a:off x="5339750" y="0"/>
            <a:ext cx="344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All x’s return to home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69"/>
          <p:cNvSpPr/>
          <p:nvPr/>
        </p:nvSpPr>
        <p:spPr>
          <a:xfrm>
            <a:off x="2018106" y="1915350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69"/>
          <p:cNvSpPr txBox="1"/>
          <p:nvPr>
            <p:ph type="title"/>
          </p:nvPr>
        </p:nvSpPr>
        <p:spPr>
          <a:xfrm>
            <a:off x="2018106" y="1915350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Implementation</a:t>
            </a:r>
            <a:endParaRPr sz="3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70"/>
          <p:cNvSpPr txBox="1"/>
          <p:nvPr>
            <p:ph type="title"/>
          </p:nvPr>
        </p:nvSpPr>
        <p:spPr>
          <a:xfrm>
            <a:off x="713250" y="48185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Tools: Figma!</a:t>
            </a:r>
            <a:endParaRPr/>
          </a:p>
        </p:txBody>
      </p:sp>
      <p:sp>
        <p:nvSpPr>
          <p:cNvPr id="728" name="Google Shape;728;p70"/>
          <p:cNvSpPr/>
          <p:nvPr/>
        </p:nvSpPr>
        <p:spPr>
          <a:xfrm>
            <a:off x="476263" y="1221375"/>
            <a:ext cx="3846000" cy="2250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Pros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Helps us visualize the task flows very easily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Has many of the core functionalities we rely on (ex. Pop ups, selection checkboxes)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Helped us to refine our plans/goals in terms of UI</a:t>
            </a:r>
            <a:endParaRPr b="1"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729" name="Google Shape;729;p70"/>
          <p:cNvSpPr/>
          <p:nvPr/>
        </p:nvSpPr>
        <p:spPr>
          <a:xfrm>
            <a:off x="4821738" y="1203050"/>
            <a:ext cx="3846000" cy="35313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Cons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Hides some of our core functionality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○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Notifications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○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Different visual elements and suggestions that we intend to change based on the weather changing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Cannot effectively differentiate between all the different ways to enter the app (first download, clicking notification, just opening the app, etc)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Lots of things have to be hardcoded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71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735" name="Google Shape;735;p71"/>
          <p:cNvSpPr txBox="1"/>
          <p:nvPr/>
        </p:nvSpPr>
        <p:spPr>
          <a:xfrm>
            <a:off x="1093725" y="1320350"/>
            <a:ext cx="5675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736" name="Google Shape;736;p71"/>
          <p:cNvSpPr/>
          <p:nvPr/>
        </p:nvSpPr>
        <p:spPr>
          <a:xfrm>
            <a:off x="1734150" y="1171100"/>
            <a:ext cx="5675700" cy="3411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Updating profile/general initial preferences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○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Currently most functionality is hard coded, so allowing the user to input/update their preferences on this prototype would make the hard coded information mismatch what is shown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Notifications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○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We intend to send scheduled notifications which remind the user to fill out the log/pin locations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○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Since figma has no information about time/location, coding the notification panel wouldn’t add much to our prototype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●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Settings/Help/other side pages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○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Didn’t feel they were currently necessary to showcase our task flows </a:t>
            </a:r>
            <a:endParaRPr b="1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72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Coded + Wizard of Oz Features</a:t>
            </a:r>
            <a:endParaRPr/>
          </a:p>
        </p:txBody>
      </p:sp>
      <p:sp>
        <p:nvSpPr>
          <p:cNvPr id="742" name="Google Shape;742;p72"/>
          <p:cNvSpPr txBox="1"/>
          <p:nvPr/>
        </p:nvSpPr>
        <p:spPr>
          <a:xfrm>
            <a:off x="1024750" y="1271100"/>
            <a:ext cx="692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743" name="Google Shape;743;p72"/>
          <p:cNvSpPr/>
          <p:nvPr/>
        </p:nvSpPr>
        <p:spPr>
          <a:xfrm>
            <a:off x="562025" y="1128900"/>
            <a:ext cx="3458700" cy="23484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User Info + Weather Preferences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Initial survey → hard coded so that the rest of the hard coding makes sense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Clothing suggestions → the text and the icons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Login information → username and passwords hard coded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744" name="Google Shape;744;p72"/>
          <p:cNvSpPr/>
          <p:nvPr/>
        </p:nvSpPr>
        <p:spPr>
          <a:xfrm>
            <a:off x="4608250" y="1077450"/>
            <a:ext cx="3343500" cy="22713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Live Weather Information</a:t>
            </a:r>
            <a:endParaRPr b="1"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Current time 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Current location</a:t>
            </a:r>
            <a:endParaRPr>
              <a:latin typeface="Syne"/>
              <a:ea typeface="Syne"/>
              <a:cs typeface="Syne"/>
              <a:sym typeface="Syn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yne"/>
              <a:buChar char="-"/>
            </a:pPr>
            <a:r>
              <a:rPr lang="en">
                <a:latin typeface="Syne"/>
                <a:ea typeface="Syne"/>
                <a:cs typeface="Syne"/>
                <a:sym typeface="Syne"/>
              </a:rPr>
              <a:t>Weather → temperature and precipitation </a:t>
            </a:r>
            <a:endParaRPr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745" name="Google Shape;745;p72"/>
          <p:cNvSpPr/>
          <p:nvPr/>
        </p:nvSpPr>
        <p:spPr>
          <a:xfrm>
            <a:off x="562025" y="3722400"/>
            <a:ext cx="3846000" cy="1049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Wizard of Oz: 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Simulates</a:t>
            </a:r>
            <a:r>
              <a:rPr b="1" lang="en">
                <a:latin typeface="Syne"/>
                <a:ea typeface="Syne"/>
                <a:cs typeface="Syne"/>
                <a:sym typeface="Syne"/>
              </a:rPr>
              <a:t> 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AI capabilities that translate user preferences into clothing suggestions. </a:t>
            </a:r>
            <a:endParaRPr sz="1700">
              <a:latin typeface="Syne"/>
              <a:ea typeface="Syne"/>
              <a:cs typeface="Syne"/>
              <a:sym typeface="Syne"/>
            </a:endParaRPr>
          </a:p>
        </p:txBody>
      </p:sp>
      <p:sp>
        <p:nvSpPr>
          <p:cNvPr id="746" name="Google Shape;746;p72"/>
          <p:cNvSpPr/>
          <p:nvPr/>
        </p:nvSpPr>
        <p:spPr>
          <a:xfrm>
            <a:off x="4608250" y="3722400"/>
            <a:ext cx="3846000" cy="1049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yne"/>
                <a:ea typeface="Syne"/>
                <a:cs typeface="Syne"/>
                <a:sym typeface="Syne"/>
              </a:rPr>
              <a:t>Wizard of Oz: </a:t>
            </a:r>
            <a:r>
              <a:rPr lang="en">
                <a:latin typeface="Syne"/>
                <a:ea typeface="Syne"/>
                <a:cs typeface="Syne"/>
                <a:sym typeface="Syne"/>
              </a:rPr>
              <a:t>Simulates specific weather conditions in a hard-coded area, as well as all weather statistics. </a:t>
            </a:r>
            <a:endParaRPr sz="1700"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73"/>
          <p:cNvSpPr/>
          <p:nvPr/>
        </p:nvSpPr>
        <p:spPr>
          <a:xfrm>
            <a:off x="2018106" y="1915350"/>
            <a:ext cx="5107800" cy="1312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73"/>
          <p:cNvSpPr txBox="1"/>
          <p:nvPr>
            <p:ph type="title"/>
          </p:nvPr>
        </p:nvSpPr>
        <p:spPr>
          <a:xfrm>
            <a:off x="2018106" y="1932275"/>
            <a:ext cx="5107800" cy="131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74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 Themes Based on Time/Weather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75"/>
          <p:cNvSpPr txBox="1"/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Links</a:t>
            </a:r>
            <a:endParaRPr/>
          </a:p>
        </p:txBody>
      </p:sp>
      <p:sp>
        <p:nvSpPr>
          <p:cNvPr id="763" name="Google Shape;763;p75"/>
          <p:cNvSpPr txBox="1"/>
          <p:nvPr>
            <p:ph idx="1" type="subTitle"/>
          </p:nvPr>
        </p:nvSpPr>
        <p:spPr>
          <a:xfrm>
            <a:off x="713200" y="1525025"/>
            <a:ext cx="7717500" cy="31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FitCast Website: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https://web.stanford.edu/class/cs147/projects/UnintentionalGood/FitCast/</a:t>
            </a:r>
            <a:r>
              <a:rPr lang="en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Prototype Link: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https://www.figma.com/proto/9Y4JpAEXMhna7KcYu1pjgQ/Medium-Fi-Prototype?type=design&amp;node-id=167-2288&amp;t=IVKNPoZqyGqXM6Ky-1&amp;scaling=scale-down&amp;page-id=14%3A2&amp;starting-point-node-id=177%3A2738&amp;show-proto-sidebar=1&amp;mode=design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nd Energy Supplier Pitch Deck by Slidesgo">
  <a:themeElements>
    <a:clrScheme name="Simple Light">
      <a:dk1>
        <a:srgbClr val="2E3338"/>
      </a:dk1>
      <a:lt1>
        <a:srgbClr val="F6EFDC"/>
      </a:lt1>
      <a:dk2>
        <a:srgbClr val="164A4A"/>
      </a:dk2>
      <a:lt2>
        <a:srgbClr val="3F4853"/>
      </a:lt2>
      <a:accent1>
        <a:srgbClr val="81B5A8"/>
      </a:accent1>
      <a:accent2>
        <a:srgbClr val="ADDBD0"/>
      </a:accent2>
      <a:accent3>
        <a:srgbClr val="454318"/>
      </a:accent3>
      <a:accent4>
        <a:srgbClr val="FFFFFF"/>
      </a:accent4>
      <a:accent5>
        <a:srgbClr val="FFFFFF"/>
      </a:accent5>
      <a:accent6>
        <a:srgbClr val="FFFFFF"/>
      </a:accent6>
      <a:hlink>
        <a:srgbClr val="2E33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