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20116800" cx="25603200"/>
  <p:notesSz cx="6858000" cy="9144000"/>
  <p:embeddedFontLst>
    <p:embeddedFont>
      <p:font typeface="Inter"/>
      <p:regular r:id="rId7"/>
      <p:bold r:id="rId8"/>
    </p:embeddedFont>
    <p:embeddedFont>
      <p:font typeface="Urbanist Medium"/>
      <p:regular r:id="rId9"/>
      <p:bold r:id="rId10"/>
      <p:italic r:id="rId11"/>
      <p:boldItalic r:id="rId12"/>
    </p:embeddedFont>
    <p:embeddedFont>
      <p:font typeface="Urbanis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336">
          <p15:clr>
            <a:srgbClr val="747775"/>
          </p15:clr>
        </p15:guide>
        <p15:guide id="2" pos="8064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336" orient="horz"/>
        <p:guide pos="806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UrbanistMedium-italic.fntdata"/><Relationship Id="rId10" Type="http://schemas.openxmlformats.org/officeDocument/2006/relationships/font" Target="fonts/UrbanistMedium-bold.fntdata"/><Relationship Id="rId13" Type="http://schemas.openxmlformats.org/officeDocument/2006/relationships/font" Target="fonts/Urbanist-regular.fntdata"/><Relationship Id="rId12" Type="http://schemas.openxmlformats.org/officeDocument/2006/relationships/font" Target="fonts/UrbanistMedium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UrbanistMedium-regular.fntdata"/><Relationship Id="rId15" Type="http://schemas.openxmlformats.org/officeDocument/2006/relationships/font" Target="fonts/Urbanist-italic.fntdata"/><Relationship Id="rId14" Type="http://schemas.openxmlformats.org/officeDocument/2006/relationships/font" Target="fonts/Urbanist-bold.fntdata"/><Relationship Id="rId16" Type="http://schemas.openxmlformats.org/officeDocument/2006/relationships/font" Target="fonts/Urbanis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Inter-regular.fntdata"/><Relationship Id="rId8" Type="http://schemas.openxmlformats.org/officeDocument/2006/relationships/font" Target="fonts/Inter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47203" y="685800"/>
            <a:ext cx="4364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a1d80898b1_0_4:notes"/>
          <p:cNvSpPr/>
          <p:nvPr>
            <p:ph idx="2" type="sldImg"/>
          </p:nvPr>
        </p:nvSpPr>
        <p:spPr>
          <a:xfrm>
            <a:off x="1247203" y="685800"/>
            <a:ext cx="4364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a1d80898b1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872783" y="2912116"/>
            <a:ext cx="23857500" cy="8028000"/>
          </a:xfrm>
          <a:prstGeom prst="rect">
            <a:avLst/>
          </a:prstGeom>
        </p:spPr>
        <p:txBody>
          <a:bodyPr anchorCtr="0" anchor="b" bIns="285800" lIns="285800" spcFirstLastPara="1" rIns="285800" wrap="square" tIns="285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872760" y="11084578"/>
            <a:ext cx="23857500" cy="30999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872760" y="8412213"/>
            <a:ext cx="23857500" cy="32925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872760" y="1740542"/>
            <a:ext cx="23857500" cy="22401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872760" y="4507458"/>
            <a:ext cx="23857500" cy="133620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584200" lvl="0" marL="457200">
              <a:spcBef>
                <a:spcPts val="0"/>
              </a:spcBef>
              <a:spcAft>
                <a:spcPts val="0"/>
              </a:spcAft>
              <a:buSzPts val="5600"/>
              <a:buChar char="●"/>
              <a:defRPr/>
            </a:lvl1pPr>
            <a:lvl2pPr indent="-508000" lvl="1" marL="9144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indent="-508000" lvl="2" marL="13716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indent="-508000" lvl="3" marL="18288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indent="-508000" lvl="4" marL="22860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indent="-508000" lvl="5" marL="27432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indent="-508000" lvl="6" marL="32004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indent="-508000" lvl="7" marL="36576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indent="-508000" lvl="8" marL="41148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872760" y="1740542"/>
            <a:ext cx="23857500" cy="22401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872760" y="4507458"/>
            <a:ext cx="11199900" cy="133620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508000" lvl="0" marL="457200">
              <a:spcBef>
                <a:spcPts val="0"/>
              </a:spcBef>
              <a:spcAft>
                <a:spcPts val="0"/>
              </a:spcAft>
              <a:buSzPts val="4400"/>
              <a:buChar char="●"/>
              <a:defRPr sz="4400"/>
            </a:lvl1pPr>
            <a:lvl2pPr indent="-469900" lvl="1" marL="9144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indent="-469900" lvl="2" marL="13716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indent="-469900" lvl="3" marL="18288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indent="-469900" lvl="4" marL="22860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indent="-469900" lvl="5" marL="27432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indent="-469900" lvl="6" marL="32004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indent="-469900" lvl="7" marL="36576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indent="-469900" lvl="8" marL="41148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3530720" y="4507458"/>
            <a:ext cx="11199900" cy="133620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508000" lvl="0" marL="457200">
              <a:spcBef>
                <a:spcPts val="0"/>
              </a:spcBef>
              <a:spcAft>
                <a:spcPts val="0"/>
              </a:spcAft>
              <a:buSzPts val="4400"/>
              <a:buChar char="●"/>
              <a:defRPr sz="4400"/>
            </a:lvl1pPr>
            <a:lvl2pPr indent="-469900" lvl="1" marL="9144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indent="-469900" lvl="2" marL="13716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indent="-469900" lvl="3" marL="18288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indent="-469900" lvl="4" marL="22860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indent="-469900" lvl="5" marL="27432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indent="-469900" lvl="6" marL="32004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indent="-469900" lvl="7" marL="36576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indent="-469900" lvl="8" marL="41148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872760" y="1740542"/>
            <a:ext cx="23857500" cy="22401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872760" y="2173013"/>
            <a:ext cx="7862400" cy="2955600"/>
          </a:xfrm>
          <a:prstGeom prst="rect">
            <a:avLst/>
          </a:prstGeom>
        </p:spPr>
        <p:txBody>
          <a:bodyPr anchorCtr="0" anchor="b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1pPr>
            <a:lvl2pPr lvl="1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2pPr>
            <a:lvl3pPr lvl="2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3pPr>
            <a:lvl4pPr lvl="3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4pPr>
            <a:lvl5pPr lvl="4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5pPr>
            <a:lvl6pPr lvl="5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6pPr>
            <a:lvl7pPr lvl="6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7pPr>
            <a:lvl8pPr lvl="7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8pPr>
            <a:lvl9pPr lvl="8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872760" y="5434880"/>
            <a:ext cx="7862400" cy="124350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469900" lvl="0" marL="4572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1pPr>
            <a:lvl2pPr indent="-469900" lvl="1" marL="9144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indent="-469900" lvl="2" marL="13716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indent="-469900" lvl="3" marL="18288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indent="-469900" lvl="4" marL="22860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indent="-469900" lvl="5" marL="27432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indent="-469900" lvl="6" marL="32004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indent="-469900" lvl="7" marL="36576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indent="-469900" lvl="8" marL="41148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372700" y="1760587"/>
            <a:ext cx="17829900" cy="1599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1pPr>
            <a:lvl2pPr lvl="1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2801600" y="-489"/>
            <a:ext cx="12801600" cy="20116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285800" lIns="285800" spcFirstLastPara="1" rIns="285800" wrap="square" tIns="285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743400" y="4823084"/>
            <a:ext cx="11326500" cy="5797500"/>
          </a:xfrm>
          <a:prstGeom prst="rect">
            <a:avLst/>
          </a:prstGeom>
        </p:spPr>
        <p:txBody>
          <a:bodyPr anchorCtr="0" anchor="b" bIns="285800" lIns="285800" spcFirstLastPara="1" rIns="285800" wrap="square" tIns="285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743400" y="10963138"/>
            <a:ext cx="11326500" cy="48306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3830600" y="2831938"/>
            <a:ext cx="10743600" cy="144519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indent="-584200" lvl="0" marL="457200">
              <a:spcBef>
                <a:spcPts val="0"/>
              </a:spcBef>
              <a:spcAft>
                <a:spcPts val="0"/>
              </a:spcAft>
              <a:buSzPts val="5600"/>
              <a:buChar char="●"/>
              <a:defRPr/>
            </a:lvl1pPr>
            <a:lvl2pPr indent="-508000" lvl="1" marL="9144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indent="-508000" lvl="2" marL="13716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indent="-508000" lvl="3" marL="18288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indent="-508000" lvl="4" marL="22860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indent="-508000" lvl="5" marL="27432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indent="-508000" lvl="6" marL="32004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indent="-508000" lvl="7" marL="36576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indent="-508000" lvl="8" marL="41148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872760" y="16546249"/>
            <a:ext cx="16796700" cy="23667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872760" y="4326178"/>
            <a:ext cx="23857500" cy="7679700"/>
          </a:xfrm>
          <a:prstGeom prst="rect">
            <a:avLst/>
          </a:prstGeom>
        </p:spPr>
        <p:txBody>
          <a:bodyPr anchorCtr="0" anchor="b" bIns="285800" lIns="285800" spcFirstLastPara="1" rIns="285800" wrap="square" tIns="285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872760" y="12328702"/>
            <a:ext cx="23857500" cy="50877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584200" lvl="0" marL="457200" algn="ctr">
              <a:spcBef>
                <a:spcPts val="0"/>
              </a:spcBef>
              <a:spcAft>
                <a:spcPts val="0"/>
              </a:spcAft>
              <a:buSzPts val="5600"/>
              <a:buChar char="●"/>
              <a:defRPr/>
            </a:lvl1pPr>
            <a:lvl2pPr indent="-508000" lvl="1" marL="914400" algn="ctr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indent="-508000" lvl="2" marL="1371600" algn="ctr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indent="-508000" lvl="3" marL="1828800" algn="ctr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indent="-508000" lvl="4" marL="2286000" algn="ctr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indent="-508000" lvl="5" marL="2743200" algn="ctr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indent="-508000" lvl="6" marL="3200400" algn="ctr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indent="-508000" lvl="7" marL="3657600" algn="ctr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indent="-508000" lvl="8" marL="4114800" algn="ctr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72760" y="1740542"/>
            <a:ext cx="23857500" cy="22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72760" y="4507458"/>
            <a:ext cx="23857500" cy="13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584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Char char="●"/>
              <a:defRPr sz="5600">
                <a:solidFill>
                  <a:schemeClr val="dk2"/>
                </a:solidFill>
              </a:defRPr>
            </a:lvl1pPr>
            <a:lvl2pPr indent="-5080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○"/>
              <a:defRPr sz="4400">
                <a:solidFill>
                  <a:schemeClr val="dk2"/>
                </a:solidFill>
              </a:defRPr>
            </a:lvl2pPr>
            <a:lvl3pPr indent="-5080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■"/>
              <a:defRPr sz="4400">
                <a:solidFill>
                  <a:schemeClr val="dk2"/>
                </a:solidFill>
              </a:defRPr>
            </a:lvl3pPr>
            <a:lvl4pPr indent="-5080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●"/>
              <a:defRPr sz="4400">
                <a:solidFill>
                  <a:schemeClr val="dk2"/>
                </a:solidFill>
              </a:defRPr>
            </a:lvl4pPr>
            <a:lvl5pPr indent="-5080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○"/>
              <a:defRPr sz="4400">
                <a:solidFill>
                  <a:schemeClr val="dk2"/>
                </a:solidFill>
              </a:defRPr>
            </a:lvl5pPr>
            <a:lvl6pPr indent="-5080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■"/>
              <a:defRPr sz="4400">
                <a:solidFill>
                  <a:schemeClr val="dk2"/>
                </a:solidFill>
              </a:defRPr>
            </a:lvl6pPr>
            <a:lvl7pPr indent="-5080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●"/>
              <a:defRPr sz="4400">
                <a:solidFill>
                  <a:schemeClr val="dk2"/>
                </a:solidFill>
              </a:defRPr>
            </a:lvl7pPr>
            <a:lvl8pPr indent="-5080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○"/>
              <a:defRPr sz="4400">
                <a:solidFill>
                  <a:schemeClr val="dk2"/>
                </a:solidFill>
              </a:defRPr>
            </a:lvl8pPr>
            <a:lvl9pPr indent="-5080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■"/>
              <a:defRPr sz="4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 algn="r">
              <a:buNone/>
              <a:defRPr sz="3100">
                <a:solidFill>
                  <a:schemeClr val="dk2"/>
                </a:solidFill>
              </a:defRPr>
            </a:lvl1pPr>
            <a:lvl2pPr lvl="1" algn="r">
              <a:buNone/>
              <a:defRPr sz="3100">
                <a:solidFill>
                  <a:schemeClr val="dk2"/>
                </a:solidFill>
              </a:defRPr>
            </a:lvl2pPr>
            <a:lvl3pPr lvl="2" algn="r">
              <a:buNone/>
              <a:defRPr sz="3100">
                <a:solidFill>
                  <a:schemeClr val="dk2"/>
                </a:solidFill>
              </a:defRPr>
            </a:lvl3pPr>
            <a:lvl4pPr lvl="3" algn="r">
              <a:buNone/>
              <a:defRPr sz="3100">
                <a:solidFill>
                  <a:schemeClr val="dk2"/>
                </a:solidFill>
              </a:defRPr>
            </a:lvl4pPr>
            <a:lvl5pPr lvl="4" algn="r">
              <a:buNone/>
              <a:defRPr sz="3100">
                <a:solidFill>
                  <a:schemeClr val="dk2"/>
                </a:solidFill>
              </a:defRPr>
            </a:lvl5pPr>
            <a:lvl6pPr lvl="5" algn="r">
              <a:buNone/>
              <a:defRPr sz="3100">
                <a:solidFill>
                  <a:schemeClr val="dk2"/>
                </a:solidFill>
              </a:defRPr>
            </a:lvl6pPr>
            <a:lvl7pPr lvl="6" algn="r">
              <a:buNone/>
              <a:defRPr sz="3100">
                <a:solidFill>
                  <a:schemeClr val="dk2"/>
                </a:solidFill>
              </a:defRPr>
            </a:lvl7pPr>
            <a:lvl8pPr lvl="7" algn="r">
              <a:buNone/>
              <a:defRPr sz="3100">
                <a:solidFill>
                  <a:schemeClr val="dk2"/>
                </a:solidFill>
              </a:defRPr>
            </a:lvl8pPr>
            <a:lvl9pPr lvl="8" algn="r">
              <a:buNone/>
              <a:defRPr sz="31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3.png"/><Relationship Id="rId11" Type="http://schemas.openxmlformats.org/officeDocument/2006/relationships/image" Target="../media/image19.png"/><Relationship Id="rId22" Type="http://schemas.openxmlformats.org/officeDocument/2006/relationships/image" Target="../media/image5.png"/><Relationship Id="rId10" Type="http://schemas.openxmlformats.org/officeDocument/2006/relationships/image" Target="../media/image1.png"/><Relationship Id="rId21" Type="http://schemas.openxmlformats.org/officeDocument/2006/relationships/image" Target="../media/image7.png"/><Relationship Id="rId13" Type="http://schemas.openxmlformats.org/officeDocument/2006/relationships/image" Target="../media/image21.png"/><Relationship Id="rId24" Type="http://schemas.openxmlformats.org/officeDocument/2006/relationships/image" Target="../media/image20.png"/><Relationship Id="rId12" Type="http://schemas.openxmlformats.org/officeDocument/2006/relationships/image" Target="../media/image10.png"/><Relationship Id="rId23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eb.stanford.edu/class/cs147/projects/UnlockingLifelongLearning/DiarWe/" TargetMode="External"/><Relationship Id="rId4" Type="http://schemas.openxmlformats.org/officeDocument/2006/relationships/image" Target="../media/image11.png"/><Relationship Id="rId9" Type="http://schemas.openxmlformats.org/officeDocument/2006/relationships/image" Target="../media/image13.png"/><Relationship Id="rId15" Type="http://schemas.openxmlformats.org/officeDocument/2006/relationships/image" Target="../media/image9.png"/><Relationship Id="rId14" Type="http://schemas.openxmlformats.org/officeDocument/2006/relationships/image" Target="../media/image4.png"/><Relationship Id="rId17" Type="http://schemas.openxmlformats.org/officeDocument/2006/relationships/image" Target="../media/image8.png"/><Relationship Id="rId16" Type="http://schemas.openxmlformats.org/officeDocument/2006/relationships/image" Target="../media/image6.png"/><Relationship Id="rId5" Type="http://schemas.openxmlformats.org/officeDocument/2006/relationships/image" Target="../media/image15.png"/><Relationship Id="rId19" Type="http://schemas.openxmlformats.org/officeDocument/2006/relationships/image" Target="../media/image12.png"/><Relationship Id="rId6" Type="http://schemas.openxmlformats.org/officeDocument/2006/relationships/image" Target="../media/image18.png"/><Relationship Id="rId18" Type="http://schemas.openxmlformats.org/officeDocument/2006/relationships/image" Target="../media/image2.png"/><Relationship Id="rId7" Type="http://schemas.openxmlformats.org/officeDocument/2006/relationships/image" Target="../media/image16.png"/><Relationship Id="rId8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746350" y="666525"/>
            <a:ext cx="6017100" cy="21402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700">
                <a:solidFill>
                  <a:srgbClr val="D37462"/>
                </a:solidFill>
                <a:latin typeface="Urbanist"/>
                <a:ea typeface="Urbanist"/>
                <a:cs typeface="Urbanist"/>
                <a:sym typeface="Urbanist"/>
              </a:rPr>
              <a:t>DiarWe</a:t>
            </a:r>
            <a:endParaRPr b="1" sz="12700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825825" y="2582675"/>
            <a:ext cx="8200200" cy="15639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b="1" lang="en" sz="4800">
                <a:solidFill>
                  <a:srgbClr val="D37462"/>
                </a:solidFill>
                <a:latin typeface="Urbanist"/>
                <a:ea typeface="Urbanist"/>
                <a:cs typeface="Urbanist"/>
                <a:sym typeface="Urbanist"/>
              </a:rPr>
              <a:t>bridging generations thru interactive journaling</a:t>
            </a:r>
            <a:endParaRPr b="1" sz="4800">
              <a:solidFill>
                <a:srgbClr val="D37462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-19850" y="19555200"/>
            <a:ext cx="25603200" cy="561600"/>
          </a:xfrm>
          <a:prstGeom prst="rect">
            <a:avLst/>
          </a:prstGeom>
          <a:solidFill>
            <a:srgbClr val="D3746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Aaron Cho, Katie Liu, Eleanor Peng, Emma Su | CS 147 Autumn 2023 | </a:t>
            </a:r>
            <a:r>
              <a:rPr lang="en" sz="2700" u="sng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https://web.stanford.edu/class/cs147/projects/UnlockingLifelongLearning/DiarWe/</a:t>
            </a:r>
            <a:endParaRPr sz="27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7" name="Google Shape;57;p13"/>
          <p:cNvSpPr txBox="1"/>
          <p:nvPr>
            <p:ph type="ctrTitle"/>
          </p:nvPr>
        </p:nvSpPr>
        <p:spPr>
          <a:xfrm>
            <a:off x="810972" y="4629113"/>
            <a:ext cx="3414900" cy="11898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solidFill>
                  <a:srgbClr val="D37462"/>
                </a:solidFill>
                <a:latin typeface="Urbanist"/>
                <a:ea typeface="Urbanist"/>
                <a:cs typeface="Urbanist"/>
                <a:sym typeface="Urbanist"/>
              </a:rPr>
              <a:t>Problem</a:t>
            </a:r>
            <a:r>
              <a:rPr b="1" lang="en" sz="5000">
                <a:latin typeface="Urbanist"/>
                <a:ea typeface="Urbanist"/>
                <a:cs typeface="Urbanist"/>
                <a:sym typeface="Urbanist"/>
              </a:rPr>
              <a:t> </a:t>
            </a:r>
            <a:endParaRPr b="1" sz="5000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8" name="Google Shape;58;p13"/>
          <p:cNvSpPr txBox="1"/>
          <p:nvPr>
            <p:ph type="ctrTitle"/>
          </p:nvPr>
        </p:nvSpPr>
        <p:spPr>
          <a:xfrm>
            <a:off x="739405" y="8646888"/>
            <a:ext cx="3588900" cy="11898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000">
                <a:solidFill>
                  <a:srgbClr val="D37462"/>
                </a:solidFill>
                <a:latin typeface="Urbanist"/>
                <a:ea typeface="Urbanist"/>
                <a:cs typeface="Urbanist"/>
                <a:sym typeface="Urbanist"/>
              </a:rPr>
              <a:t>Solution</a:t>
            </a:r>
            <a:endParaRPr b="1" sz="5000">
              <a:solidFill>
                <a:srgbClr val="D37462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9" name="Google Shape;59;p13"/>
          <p:cNvSpPr txBox="1"/>
          <p:nvPr>
            <p:ph type="ctrTitle"/>
          </p:nvPr>
        </p:nvSpPr>
        <p:spPr>
          <a:xfrm>
            <a:off x="779650" y="12644775"/>
            <a:ext cx="8935500" cy="15639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rgbClr val="D37462"/>
                </a:solidFill>
                <a:latin typeface="Urbanist"/>
                <a:ea typeface="Urbanist"/>
                <a:cs typeface="Urbanist"/>
                <a:sym typeface="Urbanist"/>
              </a:rPr>
              <a:t>Design Process</a:t>
            </a:r>
            <a:endParaRPr b="1" sz="6000">
              <a:solidFill>
                <a:srgbClr val="D37462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10296200" y="970275"/>
            <a:ext cx="3238800" cy="19452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000">
                <a:solidFill>
                  <a:srgbClr val="434343"/>
                </a:solidFill>
                <a:latin typeface="Urbanist"/>
                <a:ea typeface="Urbanist"/>
                <a:cs typeface="Urbanist"/>
                <a:sym typeface="Urbanist"/>
              </a:rPr>
              <a:t>Create interactive journals</a:t>
            </a:r>
            <a:endParaRPr sz="3500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1" name="Google Shape;61;p13"/>
          <p:cNvSpPr txBox="1"/>
          <p:nvPr>
            <p:ph idx="1" type="subTitle"/>
          </p:nvPr>
        </p:nvSpPr>
        <p:spPr>
          <a:xfrm>
            <a:off x="20684550" y="1065525"/>
            <a:ext cx="4004100" cy="17547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000">
                <a:solidFill>
                  <a:srgbClr val="434343"/>
                </a:solidFill>
                <a:latin typeface="Urbanist"/>
                <a:ea typeface="Urbanist"/>
                <a:cs typeface="Urbanist"/>
                <a:sym typeface="Urbanist"/>
              </a:rPr>
              <a:t>Read &amp; react to others’ entries</a:t>
            </a:r>
            <a:endParaRPr sz="3000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2" name="Google Shape;62;p13"/>
          <p:cNvSpPr txBox="1"/>
          <p:nvPr>
            <p:ph idx="1" type="subTitle"/>
          </p:nvPr>
        </p:nvSpPr>
        <p:spPr>
          <a:xfrm>
            <a:off x="15026797" y="1780150"/>
            <a:ext cx="4548600" cy="21402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000">
                <a:solidFill>
                  <a:srgbClr val="434343"/>
                </a:solidFill>
                <a:latin typeface="Urbanist"/>
                <a:ea typeface="Urbanist"/>
                <a:cs typeface="Urbanist"/>
                <a:sym typeface="Urbanist"/>
              </a:rPr>
              <a:t>Relive special moments from your memory vault</a:t>
            </a:r>
            <a:endParaRPr sz="3000"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63" name="Google Shape;63;p13"/>
          <p:cNvCxnSpPr/>
          <p:nvPr/>
        </p:nvCxnSpPr>
        <p:spPr>
          <a:xfrm>
            <a:off x="6763438" y="13466825"/>
            <a:ext cx="17799600" cy="54000"/>
          </a:xfrm>
          <a:prstGeom prst="straightConnector1">
            <a:avLst/>
          </a:prstGeom>
          <a:noFill/>
          <a:ln cap="flat" cmpd="sng" w="114300">
            <a:solidFill>
              <a:srgbClr val="D3746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4" name="Google Shape;6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0625" y="14413275"/>
            <a:ext cx="5702625" cy="32161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/>
          <p:nvPr>
            <p:ph idx="1" type="subTitle"/>
          </p:nvPr>
        </p:nvSpPr>
        <p:spPr>
          <a:xfrm>
            <a:off x="1820588" y="18061746"/>
            <a:ext cx="4322700" cy="8325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434343"/>
                </a:solidFill>
                <a:latin typeface="Urbanist"/>
                <a:ea typeface="Urbanist"/>
                <a:cs typeface="Urbanist"/>
                <a:sym typeface="Urbanist"/>
              </a:rPr>
              <a:t>Needfinding</a:t>
            </a:r>
            <a:endParaRPr b="1" sz="3800">
              <a:latin typeface="Urbanist"/>
              <a:ea typeface="Urbanist"/>
              <a:cs typeface="Urbanist"/>
              <a:sym typeface="Urbanist"/>
            </a:endParaRPr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77288" y="14411150"/>
            <a:ext cx="4230725" cy="31730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7" name="Google Shape;67;p13"/>
          <p:cNvGrpSpPr/>
          <p:nvPr/>
        </p:nvGrpSpPr>
        <p:grpSpPr>
          <a:xfrm>
            <a:off x="14370763" y="13940587"/>
            <a:ext cx="4970287" cy="3961736"/>
            <a:chOff x="12981675" y="14468812"/>
            <a:chExt cx="4970287" cy="3961736"/>
          </a:xfrm>
        </p:grpSpPr>
        <p:pic>
          <p:nvPicPr>
            <p:cNvPr id="68" name="Google Shape;68;p13"/>
            <p:cNvPicPr preferRelativeResize="0"/>
            <p:nvPr/>
          </p:nvPicPr>
          <p:blipFill rotWithShape="1">
            <a:blip r:embed="rId6">
              <a:alphaModFix/>
            </a:blip>
            <a:srcRect b="0" l="10293" r="8846" t="0"/>
            <a:stretch/>
          </p:blipFill>
          <p:spPr>
            <a:xfrm>
              <a:off x="12981675" y="14581964"/>
              <a:ext cx="2378871" cy="38460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13"/>
            <p:cNvPicPr preferRelativeResize="0"/>
            <p:nvPr/>
          </p:nvPicPr>
          <p:blipFill rotWithShape="1">
            <a:blip r:embed="rId7">
              <a:alphaModFix/>
            </a:blip>
            <a:srcRect b="1088" l="6094" r="6085" t="0"/>
            <a:stretch/>
          </p:blipFill>
          <p:spPr>
            <a:xfrm>
              <a:off x="15573093" y="14468812"/>
              <a:ext cx="2378869" cy="396173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" name="Google Shape;70;p13"/>
          <p:cNvGrpSpPr/>
          <p:nvPr/>
        </p:nvGrpSpPr>
        <p:grpSpPr>
          <a:xfrm>
            <a:off x="20852230" y="14209226"/>
            <a:ext cx="3415059" cy="3657618"/>
            <a:chOff x="19532199" y="14610449"/>
            <a:chExt cx="3752400" cy="3789100"/>
          </a:xfrm>
        </p:grpSpPr>
        <p:pic>
          <p:nvPicPr>
            <p:cNvPr id="71" name="Google Shape;71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9532199" y="14610449"/>
              <a:ext cx="1747777" cy="3789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72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21536823" y="14610452"/>
              <a:ext cx="1747776" cy="378908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3" name="Google Shape;73;p13"/>
          <p:cNvSpPr txBox="1"/>
          <p:nvPr>
            <p:ph idx="1" type="subTitle"/>
          </p:nvPr>
        </p:nvSpPr>
        <p:spPr>
          <a:xfrm>
            <a:off x="8431288" y="18115321"/>
            <a:ext cx="4322700" cy="8325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434343"/>
                </a:solidFill>
                <a:latin typeface="Urbanist"/>
                <a:ea typeface="Urbanist"/>
                <a:cs typeface="Urbanist"/>
                <a:sym typeface="Urbanist"/>
              </a:rPr>
              <a:t>Testing</a:t>
            </a:r>
            <a:endParaRPr sz="3800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74" name="Google Shape;74;p13"/>
          <p:cNvSpPr txBox="1"/>
          <p:nvPr>
            <p:ph idx="1" type="subTitle"/>
          </p:nvPr>
        </p:nvSpPr>
        <p:spPr>
          <a:xfrm>
            <a:off x="14266613" y="18119425"/>
            <a:ext cx="5141100" cy="8325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434343"/>
                </a:solidFill>
                <a:latin typeface="Urbanist"/>
                <a:ea typeface="Urbanist"/>
                <a:cs typeface="Urbanist"/>
                <a:sym typeface="Urbanist"/>
              </a:rPr>
              <a:t>Low-Fi Prototype</a:t>
            </a:r>
            <a:endParaRPr sz="3800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75" name="Google Shape;75;p13"/>
          <p:cNvSpPr txBox="1"/>
          <p:nvPr>
            <p:ph idx="1" type="subTitle"/>
          </p:nvPr>
        </p:nvSpPr>
        <p:spPr>
          <a:xfrm>
            <a:off x="20004650" y="18103913"/>
            <a:ext cx="5141100" cy="8325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434343"/>
                </a:solidFill>
                <a:latin typeface="Urbanist"/>
                <a:ea typeface="Urbanist"/>
                <a:cs typeface="Urbanist"/>
                <a:sym typeface="Urbanist"/>
              </a:rPr>
              <a:t>Med-Fi Prototype</a:t>
            </a:r>
            <a:endParaRPr sz="3800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76" name="Google Shape;76;p13"/>
          <p:cNvSpPr txBox="1"/>
          <p:nvPr>
            <p:ph idx="1" type="subTitle"/>
          </p:nvPr>
        </p:nvSpPr>
        <p:spPr>
          <a:xfrm>
            <a:off x="810975" y="5551988"/>
            <a:ext cx="7925100" cy="29553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50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rPr>
              <a:t>G</a:t>
            </a:r>
            <a:r>
              <a:rPr b="1" lang="en" sz="350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rPr>
              <a:t>enerational miscommunication </a:t>
            </a:r>
            <a:r>
              <a:rPr lang="en" sz="3500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and</a:t>
            </a:r>
            <a:r>
              <a:rPr b="1" lang="en" sz="350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rPr>
              <a:t> disconnect </a:t>
            </a:r>
            <a:r>
              <a:rPr lang="en" sz="3500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occur </a:t>
            </a:r>
            <a:r>
              <a:rPr lang="en" sz="3500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due to differences in pop culture, slang, technology, history, and more.</a:t>
            </a:r>
            <a:endParaRPr sz="3500">
              <a:solidFill>
                <a:srgbClr val="000000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  <p:sp>
        <p:nvSpPr>
          <p:cNvPr id="77" name="Google Shape;77;p13"/>
          <p:cNvSpPr txBox="1"/>
          <p:nvPr>
            <p:ph idx="1" type="subTitle"/>
          </p:nvPr>
        </p:nvSpPr>
        <p:spPr>
          <a:xfrm>
            <a:off x="739400" y="9489594"/>
            <a:ext cx="7633500" cy="33204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500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</a:t>
            </a:r>
            <a:r>
              <a:rPr lang="en" sz="3500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n </a:t>
            </a:r>
            <a:r>
              <a:rPr b="1" lang="en" sz="350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rPr>
              <a:t>interactive journaling app</a:t>
            </a:r>
            <a:r>
              <a:rPr lang="en" sz="3500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 that allow individuals to learn from and deeply connect with other generations.</a:t>
            </a:r>
            <a:endParaRPr sz="3500">
              <a:solidFill>
                <a:srgbClr val="000000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  <p:pic>
        <p:nvPicPr>
          <p:cNvPr id="78" name="Google Shape;78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936700" y="1141725"/>
            <a:ext cx="1189800" cy="118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5185713" y="4146586"/>
            <a:ext cx="4230750" cy="8482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 rotWithShape="1">
          <a:blip r:embed="rId12">
            <a:alphaModFix/>
          </a:blip>
          <a:srcRect b="0" l="0" r="0" t="6032"/>
          <a:stretch/>
        </p:blipFill>
        <p:spPr>
          <a:xfrm>
            <a:off x="17054675" y="7046575"/>
            <a:ext cx="478050" cy="624564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3"/>
          <p:cNvSpPr/>
          <p:nvPr/>
        </p:nvSpPr>
        <p:spPr>
          <a:xfrm>
            <a:off x="17579825" y="7060925"/>
            <a:ext cx="1460100" cy="624600"/>
          </a:xfrm>
          <a:prstGeom prst="rect">
            <a:avLst/>
          </a:prstGeom>
          <a:solidFill>
            <a:srgbClr val="FFF8E9"/>
          </a:solidFill>
          <a:ln cap="flat" cmpd="sng" w="9525">
            <a:solidFill>
              <a:srgbClr val="FFF8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CEFD2"/>
              </a:solidFill>
              <a:highlight>
                <a:srgbClr val="FCEFD2"/>
              </a:highlight>
            </a:endParaRPr>
          </a:p>
        </p:txBody>
      </p:sp>
      <p:pic>
        <p:nvPicPr>
          <p:cNvPr id="82" name="Google Shape;82;p13"/>
          <p:cNvPicPr preferRelativeResize="0"/>
          <p:nvPr/>
        </p:nvPicPr>
        <p:blipFill rotWithShape="1">
          <a:blip r:embed="rId13">
            <a:alphaModFix/>
          </a:blip>
          <a:srcRect b="0" l="0" r="0" t="6402"/>
          <a:stretch/>
        </p:blipFill>
        <p:spPr>
          <a:xfrm>
            <a:off x="20571225" y="2963069"/>
            <a:ext cx="4230751" cy="8497467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3"/>
          <p:cNvSpPr/>
          <p:nvPr/>
        </p:nvSpPr>
        <p:spPr>
          <a:xfrm>
            <a:off x="16044498" y="8865000"/>
            <a:ext cx="2936400" cy="624600"/>
          </a:xfrm>
          <a:prstGeom prst="rect">
            <a:avLst/>
          </a:prstGeom>
          <a:solidFill>
            <a:srgbClr val="FFF8E9"/>
          </a:solidFill>
          <a:ln cap="flat" cmpd="sng" w="9525">
            <a:solidFill>
              <a:srgbClr val="FFF8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CEFD2"/>
              </a:solidFill>
              <a:highlight>
                <a:srgbClr val="FCEFD2"/>
              </a:highlight>
            </a:endParaRPr>
          </a:p>
        </p:txBody>
      </p:sp>
      <p:pic>
        <p:nvPicPr>
          <p:cNvPr id="84" name="Google Shape;84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6577775" y="7942250"/>
            <a:ext cx="429815" cy="624575"/>
          </a:xfrm>
          <a:prstGeom prst="rect">
            <a:avLst/>
          </a:prstGeom>
          <a:noFill/>
          <a:ln cap="flat" cmpd="sng" w="9525">
            <a:solidFill>
              <a:srgbClr val="FFF8E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5" name="Google Shape;85;p13"/>
          <p:cNvSpPr/>
          <p:nvPr/>
        </p:nvSpPr>
        <p:spPr>
          <a:xfrm>
            <a:off x="17054675" y="7942238"/>
            <a:ext cx="1496400" cy="624600"/>
          </a:xfrm>
          <a:prstGeom prst="rect">
            <a:avLst/>
          </a:prstGeom>
          <a:solidFill>
            <a:srgbClr val="FFF8E9"/>
          </a:solidFill>
          <a:ln cap="flat" cmpd="sng" w="9525">
            <a:solidFill>
              <a:srgbClr val="FFF8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CEFD2"/>
              </a:solidFill>
              <a:highlight>
                <a:srgbClr val="FCEFD2"/>
              </a:highlight>
            </a:endParaRPr>
          </a:p>
        </p:txBody>
      </p:sp>
      <p:pic>
        <p:nvPicPr>
          <p:cNvPr id="86" name="Google Shape;86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8551075" y="7961486"/>
            <a:ext cx="429825" cy="586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8044738" y="8849873"/>
            <a:ext cx="429825" cy="584764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3"/>
          <p:cNvSpPr/>
          <p:nvPr/>
        </p:nvSpPr>
        <p:spPr>
          <a:xfrm>
            <a:off x="15596570" y="7942250"/>
            <a:ext cx="981300" cy="624600"/>
          </a:xfrm>
          <a:prstGeom prst="rect">
            <a:avLst/>
          </a:prstGeom>
          <a:solidFill>
            <a:srgbClr val="FFF8E9"/>
          </a:solidFill>
          <a:ln cap="flat" cmpd="sng" w="9525">
            <a:solidFill>
              <a:srgbClr val="FFF8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CEFD2"/>
              </a:solidFill>
              <a:highlight>
                <a:srgbClr val="FCEFD2"/>
              </a:highlight>
            </a:endParaRPr>
          </a:p>
        </p:txBody>
      </p:sp>
      <p:pic>
        <p:nvPicPr>
          <p:cNvPr id="89" name="Google Shape;89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7579825" y="10664387"/>
            <a:ext cx="429800" cy="577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7100263" y="8829950"/>
            <a:ext cx="401666" cy="62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8072900" y="7046586"/>
            <a:ext cx="401650" cy="556552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/>
          <p:nvPr/>
        </p:nvSpPr>
        <p:spPr>
          <a:xfrm>
            <a:off x="17561675" y="9764675"/>
            <a:ext cx="1496400" cy="624600"/>
          </a:xfrm>
          <a:prstGeom prst="rect">
            <a:avLst/>
          </a:prstGeom>
          <a:solidFill>
            <a:srgbClr val="FFF8E9"/>
          </a:solidFill>
          <a:ln cap="flat" cmpd="sng" w="9525">
            <a:solidFill>
              <a:srgbClr val="FFF8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CEFD2"/>
              </a:solidFill>
              <a:highlight>
                <a:srgbClr val="FCEFD2"/>
              </a:highlight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15458300" y="10640825"/>
            <a:ext cx="2043600" cy="624600"/>
          </a:xfrm>
          <a:prstGeom prst="rect">
            <a:avLst/>
          </a:prstGeom>
          <a:solidFill>
            <a:srgbClr val="FFF8E9"/>
          </a:solidFill>
          <a:ln cap="flat" cmpd="sng" w="9525">
            <a:solidFill>
              <a:srgbClr val="FFF8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CEFD2"/>
              </a:solidFill>
              <a:highlight>
                <a:srgbClr val="FCEFD2"/>
              </a:highlight>
            </a:endParaRPr>
          </a:p>
        </p:txBody>
      </p:sp>
      <p:pic>
        <p:nvPicPr>
          <p:cNvPr id="94" name="Google Shape;94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6598600" y="10652103"/>
            <a:ext cx="429800" cy="613322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3"/>
          <p:cNvSpPr/>
          <p:nvPr/>
        </p:nvSpPr>
        <p:spPr>
          <a:xfrm>
            <a:off x="15536225" y="9755725"/>
            <a:ext cx="2043600" cy="624600"/>
          </a:xfrm>
          <a:prstGeom prst="rect">
            <a:avLst/>
          </a:prstGeom>
          <a:solidFill>
            <a:srgbClr val="FFF8E9"/>
          </a:solidFill>
          <a:ln cap="flat" cmpd="sng" w="9525">
            <a:solidFill>
              <a:srgbClr val="FFF8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CEFD2"/>
              </a:solidFill>
              <a:highlight>
                <a:srgbClr val="FCEFD2"/>
              </a:highlight>
            </a:endParaRPr>
          </a:p>
        </p:txBody>
      </p:sp>
      <p:pic>
        <p:nvPicPr>
          <p:cNvPr id="96" name="Google Shape;96;p13"/>
          <p:cNvPicPr preferRelativeResize="0"/>
          <p:nvPr/>
        </p:nvPicPr>
        <p:blipFill rotWithShape="1">
          <a:blip r:embed="rId21">
            <a:alphaModFix/>
          </a:blip>
          <a:srcRect b="9" l="0" r="0" t="2884"/>
          <a:stretch/>
        </p:blipFill>
        <p:spPr>
          <a:xfrm>
            <a:off x="17086200" y="9742450"/>
            <a:ext cx="429800" cy="602875"/>
          </a:xfrm>
          <a:prstGeom prst="rect">
            <a:avLst/>
          </a:prstGeom>
          <a:noFill/>
          <a:ln cap="flat" cmpd="sng" w="9525">
            <a:solidFill>
              <a:srgbClr val="FFF8E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7" name="Google Shape;97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16116875" y="9731900"/>
            <a:ext cx="401650" cy="62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5596575" y="8840900"/>
            <a:ext cx="429825" cy="602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9766063" y="2996599"/>
            <a:ext cx="4230750" cy="84304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