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1" r:id="rId4"/>
    <p:sldMasterId id="214748371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Merriweather Light"/>
      <p:regular r:id="rId46"/>
      <p:bold r:id="rId47"/>
      <p:italic r:id="rId48"/>
      <p:boldItalic r:id="rId49"/>
    </p:embeddedFont>
    <p:embeddedFont>
      <p:font typeface="Montserrat"/>
      <p:regular r:id="rId50"/>
      <p:bold r:id="rId51"/>
      <p:italic r:id="rId52"/>
      <p:boldItalic r:id="rId53"/>
    </p:embeddedFont>
    <p:embeddedFont>
      <p:font typeface="Open Sans SemiBold"/>
      <p:regular r:id="rId54"/>
      <p:bold r:id="rId55"/>
      <p:italic r:id="rId56"/>
      <p:boldItalic r:id="rId57"/>
    </p:embeddedFont>
    <p:embeddedFont>
      <p:font typeface="Vidaloka"/>
      <p:regular r:id="rId58"/>
    </p:embeddedFont>
    <p:embeddedFont>
      <p:font typeface="Russo One"/>
      <p:regular r:id="rId59"/>
    </p:embeddedFont>
    <p:embeddedFont>
      <p:font typeface="Mako"/>
      <p:regular r:id="rId60"/>
    </p:embeddedFont>
    <p:embeddedFont>
      <p:font typeface="Crimson Text"/>
      <p:regular r:id="rId61"/>
      <p:bold r:id="rId62"/>
      <p:italic r:id="rId63"/>
      <p:boldItalic r:id="rId64"/>
    </p:embeddedFont>
    <p:embeddedFont>
      <p:font typeface="Open Sans"/>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MerriweatherLight-regular.fntdata"/><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MerriweatherLight-italic.fntdata"/><Relationship Id="rId47" Type="http://schemas.openxmlformats.org/officeDocument/2006/relationships/font" Target="fonts/MerriweatherLight-bold.fntdata"/><Relationship Id="rId49" Type="http://schemas.openxmlformats.org/officeDocument/2006/relationships/font" Target="fonts/MerriweatherLight-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CrimsonText-bold.fntdata"/><Relationship Id="rId61" Type="http://schemas.openxmlformats.org/officeDocument/2006/relationships/font" Target="fonts/CrimsonText-regular.fntdata"/><Relationship Id="rId20" Type="http://schemas.openxmlformats.org/officeDocument/2006/relationships/slide" Target="slides/slide14.xml"/><Relationship Id="rId64" Type="http://schemas.openxmlformats.org/officeDocument/2006/relationships/font" Target="fonts/CrimsonText-boldItalic.fntdata"/><Relationship Id="rId63" Type="http://schemas.openxmlformats.org/officeDocument/2006/relationships/font" Target="fonts/CrimsonText-italic.fntdata"/><Relationship Id="rId22" Type="http://schemas.openxmlformats.org/officeDocument/2006/relationships/slide" Target="slides/slide16.xml"/><Relationship Id="rId66" Type="http://schemas.openxmlformats.org/officeDocument/2006/relationships/font" Target="fonts/OpenSans-bold.fntdata"/><Relationship Id="rId21" Type="http://schemas.openxmlformats.org/officeDocument/2006/relationships/slide" Target="slides/slide15.xml"/><Relationship Id="rId65" Type="http://schemas.openxmlformats.org/officeDocument/2006/relationships/font" Target="fonts/OpenSans-regular.fntdata"/><Relationship Id="rId24" Type="http://schemas.openxmlformats.org/officeDocument/2006/relationships/slide" Target="slides/slide18.xml"/><Relationship Id="rId68" Type="http://schemas.openxmlformats.org/officeDocument/2006/relationships/font" Target="fonts/OpenSans-boldItalic.fntdata"/><Relationship Id="rId23" Type="http://schemas.openxmlformats.org/officeDocument/2006/relationships/slide" Target="slides/slide17.xml"/><Relationship Id="rId67" Type="http://schemas.openxmlformats.org/officeDocument/2006/relationships/font" Target="fonts/OpenSans-italic.fntdata"/><Relationship Id="rId60" Type="http://schemas.openxmlformats.org/officeDocument/2006/relationships/font" Target="fonts/Mako-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bold.fntdata"/><Relationship Id="rId50" Type="http://schemas.openxmlformats.org/officeDocument/2006/relationships/font" Target="fonts/Montserrat-regular.fntdata"/><Relationship Id="rId53" Type="http://schemas.openxmlformats.org/officeDocument/2006/relationships/font" Target="fonts/Montserrat-boldItalic.fntdata"/><Relationship Id="rId52" Type="http://schemas.openxmlformats.org/officeDocument/2006/relationships/font" Target="fonts/Montserrat-italic.fntdata"/><Relationship Id="rId11" Type="http://schemas.openxmlformats.org/officeDocument/2006/relationships/slide" Target="slides/slide5.xml"/><Relationship Id="rId55" Type="http://schemas.openxmlformats.org/officeDocument/2006/relationships/font" Target="fonts/OpenSansSemiBold-bold.fntdata"/><Relationship Id="rId10" Type="http://schemas.openxmlformats.org/officeDocument/2006/relationships/slide" Target="slides/slide4.xml"/><Relationship Id="rId54" Type="http://schemas.openxmlformats.org/officeDocument/2006/relationships/font" Target="fonts/OpenSansSemiBold-regular.fntdata"/><Relationship Id="rId13" Type="http://schemas.openxmlformats.org/officeDocument/2006/relationships/slide" Target="slides/slide7.xml"/><Relationship Id="rId57" Type="http://schemas.openxmlformats.org/officeDocument/2006/relationships/font" Target="fonts/OpenSansSemiBold-boldItalic.fntdata"/><Relationship Id="rId12" Type="http://schemas.openxmlformats.org/officeDocument/2006/relationships/slide" Target="slides/slide6.xml"/><Relationship Id="rId56" Type="http://schemas.openxmlformats.org/officeDocument/2006/relationships/font" Target="fonts/OpenSansSemiBold-italic.fntdata"/><Relationship Id="rId15" Type="http://schemas.openxmlformats.org/officeDocument/2006/relationships/slide" Target="slides/slide9.xml"/><Relationship Id="rId59" Type="http://schemas.openxmlformats.org/officeDocument/2006/relationships/font" Target="fonts/RussoOne-regular.fntdata"/><Relationship Id="rId14" Type="http://schemas.openxmlformats.org/officeDocument/2006/relationships/slide" Target="slides/slide8.xml"/><Relationship Id="rId58" Type="http://schemas.openxmlformats.org/officeDocument/2006/relationships/font" Target="fonts/Vidaloka-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906cacafe8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2906cacafe8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906cacafe8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906cacafe8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906cacafe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2906cacafe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5cde5792d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5cde5792d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604ed1ecc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604ed1ec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re-worded our solution to reflect the focus on mentors so that the simple, medium, and complex task flows are clearer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5e766938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25e766938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604ed1ecc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2604ed1ecc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604ed1ecc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604ed1ecc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5e76693829_0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5e76693829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5e76693829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25e76693829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5cf8bcd2d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25cf8bcd2d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our discussions in the studio, the focus of our platform is to find a mentor– as we realized during our needfinding exercise and market research that existing solutions focus on connecting students to jobs but not to a figure they can look up to and seek guidance from. Thus, our simple task is to find a mentor, moderate task to find a job, and complex task to find a community through events.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607188342f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2607188342f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60691e9c1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60691e9c1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607188342f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607188342f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607188342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2607188342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98ed8cfea1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98ed8cfea1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607188342f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607188342f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607188342f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2607188342f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2607188342f_3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2607188342f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2607188342f_0_1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2607188342f_0_1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607188342f_0_19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2607188342f_0_1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607188342f_3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2607188342f_3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2607188342f_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2607188342f_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2607188342f_3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2607188342f_3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607188342f_3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2607188342f_3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607188342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607188342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607188342f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607188342f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2607188342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2607188342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2607188342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2607188342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607188342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607188342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2607188342f_0_1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2607188342f_0_1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6065436c6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6065436c6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26065436c6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26065436c6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607188342f_0_1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607188342f_0_1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6065436c6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6065436c6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26065436c66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26065436c6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6065436c66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26065436c6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6065436c6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6065436c6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5ce2fa620c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5ce2fa620c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6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5" name="Google Shape;55;p14"/>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cxnSp>
        <p:nvCxnSpPr>
          <p:cNvPr id="56" name="Google Shape;56;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7" name="Google Shape;57;p14"/>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8" name="Google Shape;58;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14"/>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63" name="Google Shape;63;p15"/>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64" name="Google Shape;64;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5" name="Google Shape;65;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6" name="Google Shape;66;p15"/>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67" name="Google Shape;67;p15"/>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8" name="Shape 68"/>
        <p:cNvGrpSpPr/>
        <p:nvPr/>
      </p:nvGrpSpPr>
      <p:grpSpPr>
        <a:xfrm>
          <a:off x="0" y="0"/>
          <a:ext cx="0" cy="0"/>
          <a:chOff x="0" y="0"/>
          <a:chExt cx="0" cy="0"/>
        </a:xfrm>
      </p:grpSpPr>
      <p:sp>
        <p:nvSpPr>
          <p:cNvPr id="69" name="Google Shape;69;p16"/>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0" name="Google Shape;70;p16"/>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1"/>
              </a:buClr>
              <a:buSzPts val="1800"/>
              <a:buFont typeface="Lato"/>
              <a:buChar char="●"/>
              <a:defRPr sz="1100"/>
            </a:lvl1pPr>
            <a:lvl2pPr indent="-317500" lvl="1" marL="914400" rtl="0">
              <a:spcBef>
                <a:spcPts val="0"/>
              </a:spcBef>
              <a:spcAft>
                <a:spcPts val="0"/>
              </a:spcAft>
              <a:buClr>
                <a:schemeClr val="dk1"/>
              </a:buClr>
              <a:buSzPts val="1400"/>
              <a:buFont typeface="Lato"/>
              <a:buChar char="○"/>
              <a:defRPr/>
            </a:lvl2pPr>
            <a:lvl3pPr indent="-317500" lvl="2" marL="1371600" rtl="0">
              <a:spcBef>
                <a:spcPts val="0"/>
              </a:spcBef>
              <a:spcAft>
                <a:spcPts val="0"/>
              </a:spcAft>
              <a:buClr>
                <a:schemeClr val="dk1"/>
              </a:buClr>
              <a:buSzPts val="1400"/>
              <a:buFont typeface="Lato"/>
              <a:buChar char="■"/>
              <a:defRPr/>
            </a:lvl3pPr>
            <a:lvl4pPr indent="-317500" lvl="3" marL="1828800" rtl="0">
              <a:spcBef>
                <a:spcPts val="0"/>
              </a:spcBef>
              <a:spcAft>
                <a:spcPts val="0"/>
              </a:spcAft>
              <a:buClr>
                <a:schemeClr val="dk1"/>
              </a:buClr>
              <a:buSzPts val="1400"/>
              <a:buFont typeface="Lato"/>
              <a:buChar char="●"/>
              <a:defRPr/>
            </a:lvl4pPr>
            <a:lvl5pPr indent="-317500" lvl="4" marL="2286000" rtl="0">
              <a:spcBef>
                <a:spcPts val="0"/>
              </a:spcBef>
              <a:spcAft>
                <a:spcPts val="0"/>
              </a:spcAft>
              <a:buClr>
                <a:schemeClr val="dk1"/>
              </a:buClr>
              <a:buSzPts val="1400"/>
              <a:buFont typeface="Lato"/>
              <a:buChar char="○"/>
              <a:defRPr/>
            </a:lvl5pPr>
            <a:lvl6pPr indent="-317500" lvl="5" marL="2743200" rtl="0">
              <a:spcBef>
                <a:spcPts val="0"/>
              </a:spcBef>
              <a:spcAft>
                <a:spcPts val="0"/>
              </a:spcAft>
              <a:buClr>
                <a:schemeClr val="dk1"/>
              </a:buClr>
              <a:buSzPts val="1400"/>
              <a:buFont typeface="Lato"/>
              <a:buChar char="■"/>
              <a:defRPr/>
            </a:lvl6pPr>
            <a:lvl7pPr indent="-317500" lvl="6" marL="3200400" rtl="0">
              <a:spcBef>
                <a:spcPts val="0"/>
              </a:spcBef>
              <a:spcAft>
                <a:spcPts val="0"/>
              </a:spcAft>
              <a:buClr>
                <a:schemeClr val="dk1"/>
              </a:buClr>
              <a:buSzPts val="1400"/>
              <a:buFont typeface="Lato"/>
              <a:buChar char="●"/>
              <a:defRPr/>
            </a:lvl7pPr>
            <a:lvl8pPr indent="-317500" lvl="7" marL="3657600" rtl="0">
              <a:spcBef>
                <a:spcPts val="0"/>
              </a:spcBef>
              <a:spcAft>
                <a:spcPts val="0"/>
              </a:spcAft>
              <a:buClr>
                <a:schemeClr val="dk1"/>
              </a:buClr>
              <a:buSzPts val="1400"/>
              <a:buFont typeface="Lato"/>
              <a:buChar char="○"/>
              <a:defRPr/>
            </a:lvl8pPr>
            <a:lvl9pPr indent="-317500" lvl="8" marL="4114800" rtl="0">
              <a:spcBef>
                <a:spcPts val="0"/>
              </a:spcBef>
              <a:spcAft>
                <a:spcPts val="0"/>
              </a:spcAft>
              <a:buClr>
                <a:schemeClr val="dk1"/>
              </a:buClr>
              <a:buSzPts val="1400"/>
              <a:buFont typeface="Lato"/>
              <a:buChar char="■"/>
              <a:defRPr/>
            </a:lvl9pPr>
          </a:lstStyle>
          <a:p/>
        </p:txBody>
      </p:sp>
      <p:cxnSp>
        <p:nvCxnSpPr>
          <p:cNvPr id="71" name="Google Shape;7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2" name="Google Shape;7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3" name="Google Shape;73;p16"/>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 name="Shape 74"/>
        <p:cNvGrpSpPr/>
        <p:nvPr/>
      </p:nvGrpSpPr>
      <p:grpSpPr>
        <a:xfrm>
          <a:off x="0" y="0"/>
          <a:ext cx="0" cy="0"/>
          <a:chOff x="0" y="0"/>
          <a:chExt cx="0" cy="0"/>
        </a:xfrm>
      </p:grpSpPr>
      <p:sp>
        <p:nvSpPr>
          <p:cNvPr id="75" name="Google Shape;75;p17"/>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6" name="Google Shape;76;p17"/>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77" name="Google Shape;77;p17"/>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8" name="Google Shape;78;p17"/>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79" name="Google Shape;79;p17"/>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80" name="Google Shape;80;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1" name="Google Shape;81;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2" name="Google Shape;82;p17"/>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18"/>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85" name="Google Shape;8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6" name="Google Shape;8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19"/>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89" name="Google Shape;89;p19"/>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90" name="Google Shape;90;p19"/>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91" name="Google Shape;91;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2" name="Google Shape;92;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0"/>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95" name="Google Shape;95;p2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6" name="Google Shape;96;p2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7" name="Google Shape;97;p20"/>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98" name="Google Shape;98;p20"/>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9" name="Shape 99"/>
        <p:cNvGrpSpPr/>
        <p:nvPr/>
      </p:nvGrpSpPr>
      <p:grpSpPr>
        <a:xfrm>
          <a:off x="0" y="0"/>
          <a:ext cx="0" cy="0"/>
          <a:chOff x="0" y="0"/>
          <a:chExt cx="0" cy="0"/>
        </a:xfrm>
      </p:grpSpPr>
      <p:sp>
        <p:nvSpPr>
          <p:cNvPr id="100" name="Google Shape;100;p21"/>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01" name="Google Shape;101;p21"/>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2" name="Google Shape;102;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3" name="Google Shape;103;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4" name="Google Shape;104;p21"/>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5" name="Shape 105"/>
        <p:cNvGrpSpPr/>
        <p:nvPr/>
      </p:nvGrpSpPr>
      <p:grpSpPr>
        <a:xfrm>
          <a:off x="0" y="0"/>
          <a:ext cx="0" cy="0"/>
          <a:chOff x="0" y="0"/>
          <a:chExt cx="0" cy="0"/>
        </a:xfrm>
      </p:grpSpPr>
      <p:sp>
        <p:nvSpPr>
          <p:cNvPr id="106" name="Google Shape;106;p22"/>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rtl="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107" name="Google Shape;107;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8" name="Google Shape;108;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9" name="Google Shape;109;p22"/>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3"/>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0"/>
              <a:buNone/>
              <a:defRPr sz="12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12" name="Google Shape;112;p23"/>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cxnSp>
        <p:nvCxnSpPr>
          <p:cNvPr id="113" name="Google Shape;113;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4" name="Google Shape;114;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5" name="Google Shape;115;p2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6" name="Google Shape;116;p2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7" name="Shape 117"/>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18" name="Shape 118"/>
        <p:cNvGrpSpPr/>
        <p:nvPr/>
      </p:nvGrpSpPr>
      <p:grpSpPr>
        <a:xfrm>
          <a:off x="0" y="0"/>
          <a:ext cx="0" cy="0"/>
          <a:chOff x="0" y="0"/>
          <a:chExt cx="0" cy="0"/>
        </a:xfrm>
      </p:grpSpPr>
      <p:sp>
        <p:nvSpPr>
          <p:cNvPr id="119" name="Google Shape;119;p25"/>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0" name="Google Shape;120;p25"/>
          <p:cNvSpPr txBox="1"/>
          <p:nvPr>
            <p:ph idx="1" type="subTitle"/>
          </p:nvPr>
        </p:nvSpPr>
        <p:spPr>
          <a:xfrm>
            <a:off x="50010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1" name="Google Shape;121;p25"/>
          <p:cNvSpPr txBox="1"/>
          <p:nvPr>
            <p:ph idx="2" type="subTitle"/>
          </p:nvPr>
        </p:nvSpPr>
        <p:spPr>
          <a:xfrm>
            <a:off x="50010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2" name="Google Shape;122;p25"/>
          <p:cNvSpPr txBox="1"/>
          <p:nvPr>
            <p:ph idx="3" type="subTitle"/>
          </p:nvPr>
        </p:nvSpPr>
        <p:spPr>
          <a:xfrm>
            <a:off x="16552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3" name="Google Shape;123;p25"/>
          <p:cNvSpPr txBox="1"/>
          <p:nvPr>
            <p:ph idx="4" type="subTitle"/>
          </p:nvPr>
        </p:nvSpPr>
        <p:spPr>
          <a:xfrm>
            <a:off x="16552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4" name="Google Shape;124;p25"/>
          <p:cNvSpPr txBox="1"/>
          <p:nvPr>
            <p:ph idx="5" type="subTitle"/>
          </p:nvPr>
        </p:nvSpPr>
        <p:spPr>
          <a:xfrm>
            <a:off x="50010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5" name="Google Shape;125;p25"/>
          <p:cNvSpPr txBox="1"/>
          <p:nvPr>
            <p:ph idx="6" type="subTitle"/>
          </p:nvPr>
        </p:nvSpPr>
        <p:spPr>
          <a:xfrm>
            <a:off x="500100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6" name="Google Shape;126;p25"/>
          <p:cNvSpPr txBox="1"/>
          <p:nvPr>
            <p:ph idx="7" type="subTitle"/>
          </p:nvPr>
        </p:nvSpPr>
        <p:spPr>
          <a:xfrm>
            <a:off x="16552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7" name="Google Shape;127;p25"/>
          <p:cNvSpPr txBox="1"/>
          <p:nvPr>
            <p:ph idx="8" type="subTitle"/>
          </p:nvPr>
        </p:nvSpPr>
        <p:spPr>
          <a:xfrm>
            <a:off x="165525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8" name="Google Shape;128;p25"/>
          <p:cNvSpPr txBox="1"/>
          <p:nvPr>
            <p:ph hasCustomPrompt="1" idx="9" type="title"/>
          </p:nvPr>
        </p:nvSpPr>
        <p:spPr>
          <a:xfrm>
            <a:off x="23786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29" name="Google Shape;129;p25"/>
          <p:cNvSpPr txBox="1"/>
          <p:nvPr>
            <p:ph hasCustomPrompt="1" idx="13" type="title"/>
          </p:nvPr>
        </p:nvSpPr>
        <p:spPr>
          <a:xfrm>
            <a:off x="57244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30" name="Google Shape;130;p25"/>
          <p:cNvSpPr txBox="1"/>
          <p:nvPr>
            <p:ph hasCustomPrompt="1" idx="14" type="title"/>
          </p:nvPr>
        </p:nvSpPr>
        <p:spPr>
          <a:xfrm>
            <a:off x="237870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31" name="Google Shape;131;p25"/>
          <p:cNvSpPr txBox="1"/>
          <p:nvPr>
            <p:ph hasCustomPrompt="1" idx="15" type="title"/>
          </p:nvPr>
        </p:nvSpPr>
        <p:spPr>
          <a:xfrm>
            <a:off x="572445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132" name="Google Shape;132;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3" name="Google Shape;133;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134" name="Shape 134"/>
        <p:cNvGrpSpPr/>
        <p:nvPr/>
      </p:nvGrpSpPr>
      <p:grpSpPr>
        <a:xfrm>
          <a:off x="0" y="0"/>
          <a:ext cx="0" cy="0"/>
          <a:chOff x="0" y="0"/>
          <a:chExt cx="0" cy="0"/>
        </a:xfrm>
      </p:grpSpPr>
      <p:sp>
        <p:nvSpPr>
          <p:cNvPr id="135" name="Google Shape;135;p26"/>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6" name="Google Shape;136;p26"/>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37" name="Google Shape;137;p26"/>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8" name="Google Shape;138;p26"/>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9" name="Google Shape;139;p26"/>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0" name="Google Shape;140;p26"/>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1" name="Google Shape;141;p26"/>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2" name="Google Shape;142;p26"/>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3" name="Google Shape;143;p26"/>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4" name="Google Shape;144;p26"/>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5" name="Google Shape;145;p26"/>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6" name="Google Shape;146;p26"/>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7" name="Google Shape;147;p26"/>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8" name="Google Shape;148;p26"/>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9" name="Google Shape;149;p26"/>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50" name="Google Shape;150;p26"/>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1" name="Google Shape;151;p26"/>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52" name="Google Shape;152;p26"/>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53" name="Google Shape;153;p26"/>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4" name="Google Shape;154;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5" name="Google Shape;155;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6" name="Google Shape;156;p2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7" name="Google Shape;157;p2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58" name="Shape 158"/>
        <p:cNvGrpSpPr/>
        <p:nvPr/>
      </p:nvGrpSpPr>
      <p:grpSpPr>
        <a:xfrm>
          <a:off x="0" y="0"/>
          <a:ext cx="0" cy="0"/>
          <a:chOff x="0" y="0"/>
          <a:chExt cx="0" cy="0"/>
        </a:xfrm>
      </p:grpSpPr>
      <p:sp>
        <p:nvSpPr>
          <p:cNvPr id="159" name="Google Shape;159;p27"/>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60" name="Google Shape;160;p27"/>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61" name="Google Shape;161;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63" name="Shape 163"/>
        <p:cNvGrpSpPr/>
        <p:nvPr/>
      </p:nvGrpSpPr>
      <p:grpSpPr>
        <a:xfrm>
          <a:off x="0" y="0"/>
          <a:ext cx="0" cy="0"/>
          <a:chOff x="0" y="0"/>
          <a:chExt cx="0" cy="0"/>
        </a:xfrm>
      </p:grpSpPr>
      <p:sp>
        <p:nvSpPr>
          <p:cNvPr id="164" name="Google Shape;164;p28"/>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65" name="Google Shape;165;p28"/>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66" name="Google Shape;166;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7" name="Google Shape;167;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8" name="Google Shape;168;p28"/>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9" name="Google Shape;169;p28"/>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70" name="Shape 170"/>
        <p:cNvGrpSpPr/>
        <p:nvPr/>
      </p:nvGrpSpPr>
      <p:grpSpPr>
        <a:xfrm>
          <a:off x="0" y="0"/>
          <a:ext cx="0" cy="0"/>
          <a:chOff x="0" y="0"/>
          <a:chExt cx="0" cy="0"/>
        </a:xfrm>
      </p:grpSpPr>
      <p:sp>
        <p:nvSpPr>
          <p:cNvPr id="171" name="Google Shape;171;p29"/>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72" name="Google Shape;172;p29"/>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73" name="Google Shape;173;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4" name="Google Shape;174;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5" name="Google Shape;175;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76" name="Google Shape;176;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77" name="Shape 177"/>
        <p:cNvGrpSpPr/>
        <p:nvPr/>
      </p:nvGrpSpPr>
      <p:grpSpPr>
        <a:xfrm>
          <a:off x="0" y="0"/>
          <a:ext cx="0" cy="0"/>
          <a:chOff x="0" y="0"/>
          <a:chExt cx="0" cy="0"/>
        </a:xfrm>
      </p:grpSpPr>
      <p:sp>
        <p:nvSpPr>
          <p:cNvPr id="178" name="Google Shape;178;p30"/>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79" name="Google Shape;179;p30"/>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80" name="Google Shape;180;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82" name="Shape 182"/>
        <p:cNvGrpSpPr/>
        <p:nvPr/>
      </p:nvGrpSpPr>
      <p:grpSpPr>
        <a:xfrm>
          <a:off x="0" y="0"/>
          <a:ext cx="0" cy="0"/>
          <a:chOff x="0" y="0"/>
          <a:chExt cx="0" cy="0"/>
        </a:xfrm>
      </p:grpSpPr>
      <p:sp>
        <p:nvSpPr>
          <p:cNvPr id="183" name="Google Shape;183;p31"/>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84" name="Google Shape;184;p31"/>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85" name="Google Shape;185;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6" name="Google Shape;186;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7" name="Google Shape;187;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8" name="Google Shape;188;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9" name="Google Shape;189;p31"/>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0" name="Google Shape;190;p31"/>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91" name="Shape 191"/>
        <p:cNvGrpSpPr/>
        <p:nvPr/>
      </p:nvGrpSpPr>
      <p:grpSpPr>
        <a:xfrm>
          <a:off x="0" y="0"/>
          <a:ext cx="0" cy="0"/>
          <a:chOff x="0" y="0"/>
          <a:chExt cx="0" cy="0"/>
        </a:xfrm>
      </p:grpSpPr>
      <p:sp>
        <p:nvSpPr>
          <p:cNvPr id="192" name="Google Shape;192;p32"/>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3" name="Google Shape;193;p32"/>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94" name="Google Shape;194;p32"/>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5" name="Google Shape;195;p32"/>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6" name="Google Shape;196;p32"/>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32"/>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8" name="Google Shape;198;p32"/>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99" name="Shape 199"/>
        <p:cNvGrpSpPr/>
        <p:nvPr/>
      </p:nvGrpSpPr>
      <p:grpSpPr>
        <a:xfrm>
          <a:off x="0" y="0"/>
          <a:ext cx="0" cy="0"/>
          <a:chOff x="0" y="0"/>
          <a:chExt cx="0" cy="0"/>
        </a:xfrm>
      </p:grpSpPr>
      <p:sp>
        <p:nvSpPr>
          <p:cNvPr id="200" name="Google Shape;200;p33"/>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01" name="Google Shape;201;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2" name="Google Shape;202;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3" name="Google Shape;203;p33"/>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204" name="Shape 204"/>
        <p:cNvGrpSpPr/>
        <p:nvPr/>
      </p:nvGrpSpPr>
      <p:grpSpPr>
        <a:xfrm>
          <a:off x="0" y="0"/>
          <a:ext cx="0" cy="0"/>
          <a:chOff x="0" y="0"/>
          <a:chExt cx="0" cy="0"/>
        </a:xfrm>
      </p:grpSpPr>
      <p:cxnSp>
        <p:nvCxnSpPr>
          <p:cNvPr id="205" name="Google Shape;205;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6" name="Google Shape;206;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7" name="Google Shape;207;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9" name="Google Shape;209;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10" name="Google Shape;210;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211" name="Google Shape;211;p34"/>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212" name="Shape 212"/>
        <p:cNvGrpSpPr/>
        <p:nvPr/>
      </p:nvGrpSpPr>
      <p:grpSpPr>
        <a:xfrm>
          <a:off x="0" y="0"/>
          <a:ext cx="0" cy="0"/>
          <a:chOff x="0" y="0"/>
          <a:chExt cx="0" cy="0"/>
        </a:xfrm>
      </p:grpSpPr>
      <p:sp>
        <p:nvSpPr>
          <p:cNvPr id="213" name="Google Shape;213;p35"/>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 name="Google Shape;214;p35"/>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5" name="Google Shape;215;p35"/>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6" name="Google Shape;216;p35"/>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7" name="Google Shape;217;p35"/>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8" name="Google Shape;218;p35"/>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9" name="Google Shape;219;p35"/>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0" name="Google Shape;220;p35"/>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21" name="Google Shape;221;p35"/>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22" name="Google Shape;22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3" name="Google Shape;22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224" name="Shape 224"/>
        <p:cNvGrpSpPr/>
        <p:nvPr/>
      </p:nvGrpSpPr>
      <p:grpSpPr>
        <a:xfrm>
          <a:off x="0" y="0"/>
          <a:ext cx="0" cy="0"/>
          <a:chOff x="0" y="0"/>
          <a:chExt cx="0" cy="0"/>
        </a:xfrm>
      </p:grpSpPr>
      <p:cxnSp>
        <p:nvCxnSpPr>
          <p:cNvPr id="225" name="Google Shape;225;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6" name="Google Shape;226;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7" name="Google Shape;227;p3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8" name="Google Shape;228;p3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229" name="Google Shape;229;p36"/>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230" name="Shape 230"/>
        <p:cNvGrpSpPr/>
        <p:nvPr/>
      </p:nvGrpSpPr>
      <p:grpSpPr>
        <a:xfrm>
          <a:off x="0" y="0"/>
          <a:ext cx="0" cy="0"/>
          <a:chOff x="0" y="0"/>
          <a:chExt cx="0" cy="0"/>
        </a:xfrm>
      </p:grpSpPr>
      <p:sp>
        <p:nvSpPr>
          <p:cNvPr id="231" name="Google Shape;231;p37"/>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232" name="Google Shape;232;p37"/>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233" name="Google Shape;233;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4" name="Google Shape;234;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5" name="Google Shape;235;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36" name="Google Shape;236;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237" name="Shape 237"/>
        <p:cNvGrpSpPr/>
        <p:nvPr/>
      </p:nvGrpSpPr>
      <p:grpSpPr>
        <a:xfrm>
          <a:off x="0" y="0"/>
          <a:ext cx="0" cy="0"/>
          <a:chOff x="0" y="0"/>
          <a:chExt cx="0" cy="0"/>
        </a:xfrm>
      </p:grpSpPr>
      <p:sp>
        <p:nvSpPr>
          <p:cNvPr id="238" name="Google Shape;238;p38"/>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39" name="Google Shape;239;p38"/>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40" name="Google Shape;240;p38"/>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1" name="Google Shape;241;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2" name="Google Shape;242;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3" name="Google Shape;243;p38"/>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244" name="Shape 244"/>
        <p:cNvGrpSpPr/>
        <p:nvPr/>
      </p:nvGrpSpPr>
      <p:grpSpPr>
        <a:xfrm>
          <a:off x="0" y="0"/>
          <a:ext cx="0" cy="0"/>
          <a:chOff x="0" y="0"/>
          <a:chExt cx="0" cy="0"/>
        </a:xfrm>
      </p:grpSpPr>
      <p:sp>
        <p:nvSpPr>
          <p:cNvPr id="245" name="Google Shape;245;p39"/>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46" name="Google Shape;246;p39"/>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47" name="Google Shape;247;p39"/>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8" name="Google Shape;248;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2" name="Google Shape;252;p3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3" name="Google Shape;253;p3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54" name="Shape 254"/>
        <p:cNvGrpSpPr/>
        <p:nvPr/>
      </p:nvGrpSpPr>
      <p:grpSpPr>
        <a:xfrm>
          <a:off x="0" y="0"/>
          <a:ext cx="0" cy="0"/>
          <a:chOff x="0" y="0"/>
          <a:chExt cx="0" cy="0"/>
        </a:xfrm>
      </p:grpSpPr>
      <p:sp>
        <p:nvSpPr>
          <p:cNvPr id="255" name="Google Shape;255;p40"/>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6" name="Google Shape;256;p40"/>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57" name="Google Shape;257;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8" name="Google Shape;258;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9" name="Google Shape;259;p40"/>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60" name="Shape 260"/>
        <p:cNvGrpSpPr/>
        <p:nvPr/>
      </p:nvGrpSpPr>
      <p:grpSpPr>
        <a:xfrm>
          <a:off x="0" y="0"/>
          <a:ext cx="0" cy="0"/>
          <a:chOff x="0" y="0"/>
          <a:chExt cx="0" cy="0"/>
        </a:xfrm>
      </p:grpSpPr>
      <p:sp>
        <p:nvSpPr>
          <p:cNvPr id="261" name="Google Shape;261;p41"/>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2" name="Google Shape;262;p41"/>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63" name="Google Shape;263;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4" name="Google Shape;264;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5" name="Google Shape;265;p4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6" name="Google Shape;266;p4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7" name="Google Shape;267;p41"/>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8" name="Google Shape;268;p41"/>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69" name="Shape 269"/>
        <p:cNvGrpSpPr/>
        <p:nvPr/>
      </p:nvGrpSpPr>
      <p:grpSpPr>
        <a:xfrm>
          <a:off x="0" y="0"/>
          <a:ext cx="0" cy="0"/>
          <a:chOff x="0" y="0"/>
          <a:chExt cx="0" cy="0"/>
        </a:xfrm>
      </p:grpSpPr>
      <p:sp>
        <p:nvSpPr>
          <p:cNvPr id="270" name="Google Shape;270;p42"/>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1" name="Google Shape;271;p42"/>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2" name="Google Shape;272;p42"/>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3" name="Google Shape;273;p42"/>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4" name="Google Shape;274;p42"/>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5" name="Google Shape;275;p42"/>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6" name="Google Shape;276;p42"/>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77" name="Google Shape;27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8" name="Google Shape;27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79" name="Shape 279"/>
        <p:cNvGrpSpPr/>
        <p:nvPr/>
      </p:nvGrpSpPr>
      <p:grpSpPr>
        <a:xfrm>
          <a:off x="0" y="0"/>
          <a:ext cx="0" cy="0"/>
          <a:chOff x="0" y="0"/>
          <a:chExt cx="0" cy="0"/>
        </a:xfrm>
      </p:grpSpPr>
      <p:sp>
        <p:nvSpPr>
          <p:cNvPr id="280" name="Google Shape;280;p43"/>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1" name="Google Shape;281;p43"/>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2" name="Google Shape;282;p43"/>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3" name="Google Shape;283;p43"/>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4" name="Google Shape;284;p43"/>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5" name="Google Shape;285;p43"/>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6" name="Google Shape;286;p43"/>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87" name="Google Shape;287;p43"/>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8" name="Google Shape;288;p43"/>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9" name="Google Shape;289;p43"/>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0" name="Google Shape;290;p43"/>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1" name="Google Shape;291;p43"/>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2" name="Google Shape;292;p43"/>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93" name="Google Shape;293;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94" name="Google Shape;294;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95" name="Google Shape;295;p4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6" name="Google Shape;296;p4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97" name="Shape 297"/>
        <p:cNvGrpSpPr/>
        <p:nvPr/>
      </p:nvGrpSpPr>
      <p:grpSpPr>
        <a:xfrm>
          <a:off x="0" y="0"/>
          <a:ext cx="0" cy="0"/>
          <a:chOff x="0" y="0"/>
          <a:chExt cx="0" cy="0"/>
        </a:xfrm>
      </p:grpSpPr>
      <p:sp>
        <p:nvSpPr>
          <p:cNvPr id="298" name="Google Shape;298;p44"/>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99" name="Google Shape;299;p44"/>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0" name="Google Shape;300;p44"/>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1" name="Google Shape;301;p44"/>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2" name="Google Shape;302;p44"/>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3" name="Google Shape;303;p44"/>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4" name="Google Shape;304;p44"/>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5" name="Google Shape;305;p44"/>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6" name="Google Shape;306;p44"/>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7" name="Google Shape;307;p44"/>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8" name="Google Shape;308;p44"/>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9" name="Google Shape;309;p44"/>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 name="Google Shape;310;p44"/>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1" name="Google Shape;311;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2" name="Google Shape;312;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313" name="Shape 313"/>
        <p:cNvGrpSpPr/>
        <p:nvPr/>
      </p:nvGrpSpPr>
      <p:grpSpPr>
        <a:xfrm>
          <a:off x="0" y="0"/>
          <a:ext cx="0" cy="0"/>
          <a:chOff x="0" y="0"/>
          <a:chExt cx="0" cy="0"/>
        </a:xfrm>
      </p:grpSpPr>
      <p:sp>
        <p:nvSpPr>
          <p:cNvPr id="314" name="Google Shape;314;p45"/>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5" name="Google Shape;315;p45"/>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6" name="Google Shape;316;p45"/>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7" name="Google Shape;317;p45"/>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8" name="Google Shape;318;p45"/>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9" name="Google Shape;319;p45"/>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0" name="Google Shape;320;p45"/>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21" name="Google Shape;321;p45"/>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2" name="Google Shape;322;p45"/>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23" name="Google Shape;323;p45"/>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4" name="Google Shape;324;p45"/>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25" name="Google Shape;325;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26" name="Google Shape;326;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27" name="Google Shape;327;p4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8" name="Google Shape;328;p4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329" name="Shape 329"/>
        <p:cNvGrpSpPr/>
        <p:nvPr/>
      </p:nvGrpSpPr>
      <p:grpSpPr>
        <a:xfrm>
          <a:off x="0" y="0"/>
          <a:ext cx="0" cy="0"/>
          <a:chOff x="0" y="0"/>
          <a:chExt cx="0" cy="0"/>
        </a:xfrm>
      </p:grpSpPr>
      <p:sp>
        <p:nvSpPr>
          <p:cNvPr id="330" name="Google Shape;330;p46"/>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331" name="Google Shape;331;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32" name="Google Shape;332;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33" name="Google Shape;333;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4" name="Google Shape;334;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5" name="Google Shape;335;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6" name="Google Shape;336;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337" name="Shape 337"/>
        <p:cNvGrpSpPr/>
        <p:nvPr/>
      </p:nvGrpSpPr>
      <p:grpSpPr>
        <a:xfrm>
          <a:off x="0" y="0"/>
          <a:ext cx="0" cy="0"/>
          <a:chOff x="0" y="0"/>
          <a:chExt cx="0" cy="0"/>
        </a:xfrm>
      </p:grpSpPr>
      <p:sp>
        <p:nvSpPr>
          <p:cNvPr id="338" name="Google Shape;338;p47"/>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47"/>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0" name="Google Shape;340;p47"/>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47"/>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2" name="Google Shape;342;p47"/>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3" name="Google Shape;343;p47"/>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4" name="Google Shape;344;p47"/>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5" name="Google Shape;345;p47"/>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6" name="Google Shape;346;p47"/>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7" name="Google Shape;34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8" name="Google Shape;34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49" name="Shape 349"/>
        <p:cNvGrpSpPr/>
        <p:nvPr/>
      </p:nvGrpSpPr>
      <p:grpSpPr>
        <a:xfrm>
          <a:off x="0" y="0"/>
          <a:ext cx="0" cy="0"/>
          <a:chOff x="0" y="0"/>
          <a:chExt cx="0" cy="0"/>
        </a:xfrm>
      </p:grpSpPr>
      <p:sp>
        <p:nvSpPr>
          <p:cNvPr id="350" name="Google Shape;350;p48"/>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48"/>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48"/>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48"/>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48"/>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5" name="Google Shape;355;p48"/>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6" name="Google Shape;356;p48"/>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7" name="Google Shape;35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8" name="Google Shape;35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8"/>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60" name="Shape 360"/>
        <p:cNvGrpSpPr/>
        <p:nvPr/>
      </p:nvGrpSpPr>
      <p:grpSpPr>
        <a:xfrm>
          <a:off x="0" y="0"/>
          <a:ext cx="0" cy="0"/>
          <a:chOff x="0" y="0"/>
          <a:chExt cx="0" cy="0"/>
        </a:xfrm>
      </p:grpSpPr>
      <p:cxnSp>
        <p:nvCxnSpPr>
          <p:cNvPr id="361" name="Google Shape;361;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2" name="Google Shape;362;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3" name="Google Shape;363;p4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4" name="Google Shape;364;p4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5" name="Google Shape;365;p4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6" name="Google Shape;366;p4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7" name="Google Shape;367;p49"/>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68" name="Google Shape;368;p49"/>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69" name="Google Shape;369;p49"/>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0" name="Google Shape;370;p49"/>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1" name="Google Shape;371;p49"/>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2" name="Google Shape;372;p49"/>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3" name="Google Shape;373;p49"/>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9"/>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5" name="Google Shape;375;p49"/>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9"/>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7" name="Google Shape;377;p49"/>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8" name="Google Shape;378;p49"/>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9" name="Google Shape;379;p49"/>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80" name="Shape 380"/>
        <p:cNvGrpSpPr/>
        <p:nvPr/>
      </p:nvGrpSpPr>
      <p:grpSpPr>
        <a:xfrm>
          <a:off x="0" y="0"/>
          <a:ext cx="0" cy="0"/>
          <a:chOff x="0" y="0"/>
          <a:chExt cx="0" cy="0"/>
        </a:xfrm>
      </p:grpSpPr>
      <p:sp>
        <p:nvSpPr>
          <p:cNvPr id="381" name="Google Shape;381;p50"/>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50"/>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3" name="Google Shape;383;p50"/>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50"/>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5" name="Google Shape;385;p50"/>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50"/>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7" name="Google Shape;387;p50"/>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88" name="Google Shape;388;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90" name="Shape 390"/>
        <p:cNvGrpSpPr/>
        <p:nvPr/>
      </p:nvGrpSpPr>
      <p:grpSpPr>
        <a:xfrm>
          <a:off x="0" y="0"/>
          <a:ext cx="0" cy="0"/>
          <a:chOff x="0" y="0"/>
          <a:chExt cx="0" cy="0"/>
        </a:xfrm>
      </p:grpSpPr>
      <p:sp>
        <p:nvSpPr>
          <p:cNvPr id="391" name="Google Shape;391;p51"/>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2" name="Google Shape;392;p51"/>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3" name="Google Shape;393;p51"/>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4" name="Google Shape;394;p51"/>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5" name="Google Shape;395;p51"/>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6" name="Google Shape;396;p51"/>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7" name="Google Shape;397;p51"/>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8" name="Google Shape;398;p51"/>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9" name="Google Shape;399;p51"/>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0" name="Google Shape;400;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1" name="Google Shape;401;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402" name="Shape 402"/>
        <p:cNvGrpSpPr/>
        <p:nvPr/>
      </p:nvGrpSpPr>
      <p:grpSpPr>
        <a:xfrm>
          <a:off x="0" y="0"/>
          <a:ext cx="0" cy="0"/>
          <a:chOff x="0" y="0"/>
          <a:chExt cx="0" cy="0"/>
        </a:xfrm>
      </p:grpSpPr>
      <p:cxnSp>
        <p:nvCxnSpPr>
          <p:cNvPr id="403" name="Google Shape;403;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5" name="Google Shape;405;p5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6" name="Google Shape;406;p5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7" name="Google Shape;407;p5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8" name="Google Shape;408;p5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09" name="Google Shape;409;p52"/>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0" name="Google Shape;410;p52"/>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1" name="Google Shape;411;p52"/>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2" name="Google Shape;412;p52"/>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3" name="Google Shape;413;p52"/>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4" name="Google Shape;414;p52"/>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5" name="Google Shape;415;p52"/>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416" name="Shape 416"/>
        <p:cNvGrpSpPr/>
        <p:nvPr/>
      </p:nvGrpSpPr>
      <p:grpSpPr>
        <a:xfrm>
          <a:off x="0" y="0"/>
          <a:ext cx="0" cy="0"/>
          <a:chOff x="0" y="0"/>
          <a:chExt cx="0" cy="0"/>
        </a:xfrm>
      </p:grpSpPr>
      <p:sp>
        <p:nvSpPr>
          <p:cNvPr id="417" name="Google Shape;417;p53"/>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18" name="Google Shape;418;p53"/>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9" name="Google Shape;419;p53"/>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0" name="Google Shape;420;p53"/>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1" name="Google Shape;421;p53"/>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2" name="Google Shape;422;p53"/>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23" name="Google Shape;423;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4" name="Google Shape;424;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425" name="Shape 425"/>
        <p:cNvGrpSpPr/>
        <p:nvPr/>
      </p:nvGrpSpPr>
      <p:grpSpPr>
        <a:xfrm>
          <a:off x="0" y="0"/>
          <a:ext cx="0" cy="0"/>
          <a:chOff x="0" y="0"/>
          <a:chExt cx="0" cy="0"/>
        </a:xfrm>
      </p:grpSpPr>
      <p:sp>
        <p:nvSpPr>
          <p:cNvPr id="426" name="Google Shape;426;p54"/>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7" name="Google Shape;427;p54"/>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8" name="Google Shape;428;p54"/>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9" name="Google Shape;429;p54"/>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0" name="Google Shape;430;p54"/>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1" name="Google Shape;431;p54"/>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2" name="Google Shape;432;p5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3" name="Google Shape;433;p5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4" name="Google Shape;434;p5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35" name="Google Shape;435;p5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36" name="Google Shape;436;p5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37" name="Google Shape;437;p54"/>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38" name="Google Shape;438;p54"/>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39" name="Google Shape;439;p54"/>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440" name="Shape 440"/>
        <p:cNvGrpSpPr/>
        <p:nvPr/>
      </p:nvGrpSpPr>
      <p:grpSpPr>
        <a:xfrm>
          <a:off x="0" y="0"/>
          <a:ext cx="0" cy="0"/>
          <a:chOff x="0" y="0"/>
          <a:chExt cx="0" cy="0"/>
        </a:xfrm>
      </p:grpSpPr>
      <p:sp>
        <p:nvSpPr>
          <p:cNvPr id="441" name="Google Shape;441;p55"/>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2" name="Google Shape;442;p55"/>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443" name="Google Shape;443;p5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4" name="Google Shape;444;p5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45" name="Shape 445"/>
        <p:cNvGrpSpPr/>
        <p:nvPr/>
      </p:nvGrpSpPr>
      <p:grpSpPr>
        <a:xfrm>
          <a:off x="0" y="0"/>
          <a:ext cx="0" cy="0"/>
          <a:chOff x="0" y="0"/>
          <a:chExt cx="0" cy="0"/>
        </a:xfrm>
      </p:grpSpPr>
      <p:sp>
        <p:nvSpPr>
          <p:cNvPr id="446" name="Google Shape;446;p56"/>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47" name="Google Shape;447;p56"/>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48" name="Google Shape;448;p5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9" name="Google Shape;449;p5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50" name="Shape 450"/>
        <p:cNvGrpSpPr/>
        <p:nvPr/>
      </p:nvGrpSpPr>
      <p:grpSpPr>
        <a:xfrm>
          <a:off x="0" y="0"/>
          <a:ext cx="0" cy="0"/>
          <a:chOff x="0" y="0"/>
          <a:chExt cx="0" cy="0"/>
        </a:xfrm>
      </p:grpSpPr>
      <p:sp>
        <p:nvSpPr>
          <p:cNvPr id="451" name="Google Shape;451;p57"/>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52" name="Google Shape;452;p57"/>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53" name="Google Shape;453;p5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7"/>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56" name="Shape 456"/>
        <p:cNvGrpSpPr/>
        <p:nvPr/>
      </p:nvGrpSpPr>
      <p:grpSpPr>
        <a:xfrm>
          <a:off x="0" y="0"/>
          <a:ext cx="0" cy="0"/>
          <a:chOff x="0" y="0"/>
          <a:chExt cx="0" cy="0"/>
        </a:xfrm>
      </p:grpSpPr>
      <p:cxnSp>
        <p:nvCxnSpPr>
          <p:cNvPr id="457" name="Google Shape;457;p5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8" name="Google Shape;458;p5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0" name="Google Shape;460;p5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1" name="Google Shape;461;p58"/>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2" name="Google Shape;462;p58"/>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63" name="Google Shape;463;p58"/>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64" name="Google Shape;464;p58"/>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65" name="Google Shape;465;p58"/>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66" name="Shape 466"/>
        <p:cNvGrpSpPr/>
        <p:nvPr/>
      </p:nvGrpSpPr>
      <p:grpSpPr>
        <a:xfrm>
          <a:off x="0" y="0"/>
          <a:ext cx="0" cy="0"/>
          <a:chOff x="0" y="0"/>
          <a:chExt cx="0" cy="0"/>
        </a:xfrm>
      </p:grpSpPr>
      <p:sp>
        <p:nvSpPr>
          <p:cNvPr id="467" name="Google Shape;467;p59"/>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68" name="Google Shape;468;p59"/>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9" name="Google Shape;469;p59"/>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0" name="Google Shape;470;p59"/>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1" name="Google Shape;471;p59"/>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72" name="Google Shape;472;p5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3" name="Google Shape;473;p5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74" name="Shape 474"/>
        <p:cNvGrpSpPr/>
        <p:nvPr/>
      </p:nvGrpSpPr>
      <p:grpSpPr>
        <a:xfrm>
          <a:off x="0" y="0"/>
          <a:ext cx="0" cy="0"/>
          <a:chOff x="0" y="0"/>
          <a:chExt cx="0" cy="0"/>
        </a:xfrm>
      </p:grpSpPr>
      <p:sp>
        <p:nvSpPr>
          <p:cNvPr id="475" name="Google Shape;475;p60"/>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76" name="Google Shape;476;p60"/>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7" name="Google Shape;477;p60"/>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8" name="Google Shape;478;p60"/>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9" name="Google Shape;479;p60"/>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0" name="Google Shape;480;p60"/>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81" name="Google Shape;481;p60"/>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82" name="Google Shape;482;p6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83" name="Google Shape;483;p6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84" name="Google Shape;484;p6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85" name="Google Shape;485;p6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86" name="Shape 486"/>
        <p:cNvGrpSpPr/>
        <p:nvPr/>
      </p:nvGrpSpPr>
      <p:grpSpPr>
        <a:xfrm>
          <a:off x="0" y="0"/>
          <a:ext cx="0" cy="0"/>
          <a:chOff x="0" y="0"/>
          <a:chExt cx="0" cy="0"/>
        </a:xfrm>
      </p:grpSpPr>
      <p:sp>
        <p:nvSpPr>
          <p:cNvPr id="487" name="Google Shape;487;p61"/>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88" name="Google Shape;488;p61"/>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9" name="Google Shape;489;p61"/>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90" name="Google Shape;490;p6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1" name="Google Shape;491;p61"/>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92" name="Google Shape;492;p6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3" name="Google Shape;493;p61"/>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94" name="Shape 494"/>
        <p:cNvGrpSpPr/>
        <p:nvPr/>
      </p:nvGrpSpPr>
      <p:grpSpPr>
        <a:xfrm>
          <a:off x="0" y="0"/>
          <a:ext cx="0" cy="0"/>
          <a:chOff x="0" y="0"/>
          <a:chExt cx="0" cy="0"/>
        </a:xfrm>
      </p:grpSpPr>
      <p:cxnSp>
        <p:nvCxnSpPr>
          <p:cNvPr id="495" name="Google Shape;495;p6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6" name="Google Shape;496;p6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97" name="Shape 497"/>
        <p:cNvGrpSpPr/>
        <p:nvPr/>
      </p:nvGrpSpPr>
      <p:grpSpPr>
        <a:xfrm>
          <a:off x="0" y="0"/>
          <a:ext cx="0" cy="0"/>
          <a:chOff x="0" y="0"/>
          <a:chExt cx="0" cy="0"/>
        </a:xfrm>
      </p:grpSpPr>
      <p:cxnSp>
        <p:nvCxnSpPr>
          <p:cNvPr id="498" name="Google Shape;498;p6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9" name="Google Shape;499;p6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0" name="Google Shape;500;p63"/>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01" name="Google Shape;501;p63"/>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502" name="Shape 502"/>
        <p:cNvGrpSpPr/>
        <p:nvPr/>
      </p:nvGrpSpPr>
      <p:grpSpPr>
        <a:xfrm>
          <a:off x="0" y="0"/>
          <a:ext cx="0" cy="0"/>
          <a:chOff x="0" y="0"/>
          <a:chExt cx="0" cy="0"/>
        </a:xfrm>
      </p:grpSpPr>
      <p:cxnSp>
        <p:nvCxnSpPr>
          <p:cNvPr id="503" name="Google Shape;503;p6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4" name="Google Shape;504;p6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5" name="Google Shape;505;p64"/>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506" name="Shape 506"/>
        <p:cNvGrpSpPr/>
        <p:nvPr/>
      </p:nvGrpSpPr>
      <p:grpSpPr>
        <a:xfrm>
          <a:off x="0" y="0"/>
          <a:ext cx="0" cy="0"/>
          <a:chOff x="0" y="0"/>
          <a:chExt cx="0" cy="0"/>
        </a:xfrm>
      </p:grpSpPr>
      <p:cxnSp>
        <p:nvCxnSpPr>
          <p:cNvPr id="507" name="Google Shape;507;p6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8" name="Google Shape;508;p6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9" name="Google Shape;509;p65"/>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0" name="Google Shape;510;p6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1" name="Google Shape;511;p6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2" name="Google Shape;512;p65"/>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theme" Target="../theme/theme3.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rtl="0">
              <a:spcBef>
                <a:spcPts val="0"/>
              </a:spcBef>
              <a:spcAft>
                <a:spcPts val="0"/>
              </a:spcAft>
              <a:buClr>
                <a:schemeClr val="dk1"/>
              </a:buClr>
              <a:buSzPts val="3000"/>
              <a:buNone/>
              <a:defRPr i="1" sz="3000">
                <a:solidFill>
                  <a:schemeClr val="dk1"/>
                </a:solidFill>
              </a:defRPr>
            </a:lvl2pPr>
            <a:lvl3pPr lvl="2" rtl="0">
              <a:spcBef>
                <a:spcPts val="0"/>
              </a:spcBef>
              <a:spcAft>
                <a:spcPts val="0"/>
              </a:spcAft>
              <a:buClr>
                <a:schemeClr val="dk1"/>
              </a:buClr>
              <a:buSzPts val="3000"/>
              <a:buNone/>
              <a:defRPr i="1" sz="3000">
                <a:solidFill>
                  <a:schemeClr val="dk1"/>
                </a:solidFill>
              </a:defRPr>
            </a:lvl3pPr>
            <a:lvl4pPr lvl="3" rtl="0">
              <a:spcBef>
                <a:spcPts val="0"/>
              </a:spcBef>
              <a:spcAft>
                <a:spcPts val="0"/>
              </a:spcAft>
              <a:buClr>
                <a:schemeClr val="dk1"/>
              </a:buClr>
              <a:buSzPts val="3000"/>
              <a:buNone/>
              <a:defRPr i="1" sz="3000">
                <a:solidFill>
                  <a:schemeClr val="dk1"/>
                </a:solidFill>
              </a:defRPr>
            </a:lvl4pPr>
            <a:lvl5pPr lvl="4" rtl="0">
              <a:spcBef>
                <a:spcPts val="0"/>
              </a:spcBef>
              <a:spcAft>
                <a:spcPts val="0"/>
              </a:spcAft>
              <a:buClr>
                <a:schemeClr val="dk1"/>
              </a:buClr>
              <a:buSzPts val="3000"/>
              <a:buNone/>
              <a:defRPr i="1" sz="3000">
                <a:solidFill>
                  <a:schemeClr val="dk1"/>
                </a:solidFill>
              </a:defRPr>
            </a:lvl5pPr>
            <a:lvl6pPr lvl="5" rtl="0">
              <a:spcBef>
                <a:spcPts val="0"/>
              </a:spcBef>
              <a:spcAft>
                <a:spcPts val="0"/>
              </a:spcAft>
              <a:buClr>
                <a:schemeClr val="dk1"/>
              </a:buClr>
              <a:buSzPts val="3000"/>
              <a:buNone/>
              <a:defRPr i="1" sz="3000">
                <a:solidFill>
                  <a:schemeClr val="dk1"/>
                </a:solidFill>
              </a:defRPr>
            </a:lvl6pPr>
            <a:lvl7pPr lvl="6" rtl="0">
              <a:spcBef>
                <a:spcPts val="0"/>
              </a:spcBef>
              <a:spcAft>
                <a:spcPts val="0"/>
              </a:spcAft>
              <a:buClr>
                <a:schemeClr val="dk1"/>
              </a:buClr>
              <a:buSzPts val="3000"/>
              <a:buNone/>
              <a:defRPr i="1" sz="3000">
                <a:solidFill>
                  <a:schemeClr val="dk1"/>
                </a:solidFill>
              </a:defRPr>
            </a:lvl7pPr>
            <a:lvl8pPr lvl="7" rtl="0">
              <a:spcBef>
                <a:spcPts val="0"/>
              </a:spcBef>
              <a:spcAft>
                <a:spcPts val="0"/>
              </a:spcAft>
              <a:buClr>
                <a:schemeClr val="dk1"/>
              </a:buClr>
              <a:buSzPts val="3000"/>
              <a:buNone/>
              <a:defRPr i="1" sz="3000">
                <a:solidFill>
                  <a:schemeClr val="dk1"/>
                </a:solidFill>
              </a:defRPr>
            </a:lvl8pPr>
            <a:lvl9pPr lvl="8" rtl="0">
              <a:spcBef>
                <a:spcPts val="0"/>
              </a:spcBef>
              <a:spcAft>
                <a:spcPts val="0"/>
              </a:spcAft>
              <a:buClr>
                <a:schemeClr val="dk1"/>
              </a:buClr>
              <a:buSzPts val="3000"/>
              <a:buNone/>
              <a:defRPr i="1" sz="3000">
                <a:solidFill>
                  <a:schemeClr val="dk1"/>
                </a:solidFill>
              </a:defRPr>
            </a:lvl9pPr>
          </a:lstStyle>
          <a:p/>
        </p:txBody>
      </p:sp>
      <p:sp>
        <p:nvSpPr>
          <p:cNvPr id="52" name="Google Shape;52;p13"/>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6.xml"/><Relationship Id="rId3"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17.png"/><Relationship Id="rId5"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hyperlink" Target="https://www.figma.com/file/T5otBXWrhOKgGcwF4f9oFZ/Sell-In-Med-Fi-Prototype?type=design&amp;node-id=2-318&amp;mode=design"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66"/>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Assignment 6: Sell-In</a:t>
            </a:r>
            <a:endParaRPr/>
          </a:p>
        </p:txBody>
      </p:sp>
      <p:sp>
        <p:nvSpPr>
          <p:cNvPr id="518" name="Google Shape;518;p66"/>
          <p:cNvSpPr txBox="1"/>
          <p:nvPr>
            <p:ph idx="1" type="subTitle"/>
          </p:nvPr>
        </p:nvSpPr>
        <p:spPr>
          <a:xfrm>
            <a:off x="1040000" y="33771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Anavi, Shardul, Saniya, Sara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7"/>
          <p:cNvSpPr txBox="1"/>
          <p:nvPr>
            <p:ph type="title"/>
          </p:nvPr>
        </p:nvSpPr>
        <p:spPr>
          <a:xfrm>
            <a:off x="0" y="44690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524" name="Google Shape;524;p67"/>
          <p:cNvSpPr txBox="1"/>
          <p:nvPr>
            <p:ph idx="3" type="subTitle"/>
          </p:nvPr>
        </p:nvSpPr>
        <p:spPr>
          <a:xfrm>
            <a:off x="-10365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Anavi Baddepudi</a:t>
            </a:r>
            <a:endParaRPr sz="2000"/>
          </a:p>
        </p:txBody>
      </p:sp>
      <p:sp>
        <p:nvSpPr>
          <p:cNvPr id="525" name="Google Shape;525;p67"/>
          <p:cNvSpPr txBox="1"/>
          <p:nvPr>
            <p:ph idx="1" type="subTitle"/>
          </p:nvPr>
        </p:nvSpPr>
        <p:spPr>
          <a:xfrm>
            <a:off x="21955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Sara Bukair</a:t>
            </a:r>
            <a:endParaRPr sz="2000"/>
          </a:p>
        </p:txBody>
      </p:sp>
      <p:sp>
        <p:nvSpPr>
          <p:cNvPr id="526" name="Google Shape;526;p67"/>
          <p:cNvSpPr txBox="1"/>
          <p:nvPr>
            <p:ph idx="2" type="subTitle"/>
          </p:nvPr>
        </p:nvSpPr>
        <p:spPr>
          <a:xfrm>
            <a:off x="21955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a:t>
            </a:r>
            <a:endParaRPr sz="1200"/>
          </a:p>
          <a:p>
            <a:pPr indent="0" lvl="0" marL="0" rtl="0" algn="ctr">
              <a:spcBef>
                <a:spcPts val="0"/>
              </a:spcBef>
              <a:spcAft>
                <a:spcPts val="0"/>
              </a:spcAft>
              <a:buNone/>
            </a:pPr>
            <a:r>
              <a:rPr lang="en" sz="1200"/>
              <a:t>HCI track ‘25</a:t>
            </a:r>
            <a:endParaRPr sz="1200"/>
          </a:p>
          <a:p>
            <a:pPr indent="0" lvl="0" marL="0" rtl="0" algn="ctr">
              <a:spcBef>
                <a:spcPts val="0"/>
              </a:spcBef>
              <a:spcAft>
                <a:spcPts val="0"/>
              </a:spcAft>
              <a:buNone/>
            </a:pPr>
            <a:r>
              <a:t/>
            </a:r>
            <a:endParaRPr/>
          </a:p>
        </p:txBody>
      </p:sp>
      <p:sp>
        <p:nvSpPr>
          <p:cNvPr id="527" name="Google Shape;527;p67"/>
          <p:cNvSpPr txBox="1"/>
          <p:nvPr>
            <p:ph idx="4" type="subTitle"/>
          </p:nvPr>
        </p:nvSpPr>
        <p:spPr>
          <a:xfrm>
            <a:off x="-1036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 </a:t>
            </a:r>
            <a:endParaRPr sz="1200"/>
          </a:p>
          <a:p>
            <a:pPr indent="0" lvl="0" marL="0" rtl="0" algn="ctr">
              <a:spcBef>
                <a:spcPts val="0"/>
              </a:spcBef>
              <a:spcAft>
                <a:spcPts val="0"/>
              </a:spcAft>
              <a:buNone/>
            </a:pPr>
            <a:r>
              <a:rPr lang="en" sz="1200"/>
              <a:t>AI track ‘25</a:t>
            </a:r>
            <a:endParaRPr sz="1200"/>
          </a:p>
        </p:txBody>
      </p:sp>
      <p:sp>
        <p:nvSpPr>
          <p:cNvPr id="528" name="Google Shape;528;p67"/>
          <p:cNvSpPr txBox="1"/>
          <p:nvPr>
            <p:ph idx="5" type="subTitle"/>
          </p:nvPr>
        </p:nvSpPr>
        <p:spPr>
          <a:xfrm>
            <a:off x="66579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Shardul Sapkota</a:t>
            </a:r>
            <a:endParaRPr sz="2000"/>
          </a:p>
        </p:txBody>
      </p:sp>
      <p:sp>
        <p:nvSpPr>
          <p:cNvPr id="529" name="Google Shape;529;p67"/>
          <p:cNvSpPr txBox="1"/>
          <p:nvPr>
            <p:ph idx="6" type="subTitle"/>
          </p:nvPr>
        </p:nvSpPr>
        <p:spPr>
          <a:xfrm>
            <a:off x="66579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First year Computer Science PhD</a:t>
            </a:r>
            <a:endParaRPr sz="1200"/>
          </a:p>
        </p:txBody>
      </p:sp>
      <p:sp>
        <p:nvSpPr>
          <p:cNvPr id="530" name="Google Shape;530;p67"/>
          <p:cNvSpPr txBox="1"/>
          <p:nvPr>
            <p:ph idx="7" type="subTitle"/>
          </p:nvPr>
        </p:nvSpPr>
        <p:spPr>
          <a:xfrm>
            <a:off x="42441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Saniya Vashist</a:t>
            </a:r>
            <a:endParaRPr sz="2000"/>
          </a:p>
        </p:txBody>
      </p:sp>
      <p:sp>
        <p:nvSpPr>
          <p:cNvPr id="531" name="Google Shape;531;p67"/>
          <p:cNvSpPr txBox="1"/>
          <p:nvPr>
            <p:ph idx="8" type="subTitle"/>
          </p:nvPr>
        </p:nvSpPr>
        <p:spPr>
          <a:xfrm>
            <a:off x="42441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SymSys</a:t>
            </a:r>
            <a:endParaRPr sz="1200"/>
          </a:p>
          <a:p>
            <a:pPr indent="0" lvl="0" marL="0" rtl="0" algn="ctr">
              <a:spcBef>
                <a:spcPts val="0"/>
              </a:spcBef>
              <a:spcAft>
                <a:spcPts val="0"/>
              </a:spcAft>
              <a:buNone/>
            </a:pPr>
            <a:r>
              <a:rPr lang="en" sz="1200"/>
              <a:t>HAI Track ‘25</a:t>
            </a:r>
            <a:endParaRPr sz="1200"/>
          </a:p>
        </p:txBody>
      </p:sp>
      <p:pic>
        <p:nvPicPr>
          <p:cNvPr id="532" name="Google Shape;532;p67"/>
          <p:cNvPicPr preferRelativeResize="0"/>
          <p:nvPr/>
        </p:nvPicPr>
        <p:blipFill rotWithShape="1">
          <a:blip r:embed="rId3">
            <a:alphaModFix/>
          </a:blip>
          <a:srcRect b="9807" l="24168" r="24168" t="9799"/>
          <a:stretch/>
        </p:blipFill>
        <p:spPr>
          <a:xfrm>
            <a:off x="2790100" y="1459675"/>
            <a:ext cx="1296900" cy="1301700"/>
          </a:xfrm>
          <a:prstGeom prst="ellipse">
            <a:avLst/>
          </a:prstGeom>
          <a:noFill/>
          <a:ln>
            <a:noFill/>
          </a:ln>
        </p:spPr>
      </p:pic>
      <p:pic>
        <p:nvPicPr>
          <p:cNvPr id="533" name="Google Shape;533;p67"/>
          <p:cNvPicPr preferRelativeResize="0"/>
          <p:nvPr/>
        </p:nvPicPr>
        <p:blipFill rotWithShape="1">
          <a:blip r:embed="rId4">
            <a:alphaModFix/>
          </a:blip>
          <a:srcRect b="0" l="0" r="3929" t="0"/>
          <a:stretch/>
        </p:blipFill>
        <p:spPr>
          <a:xfrm>
            <a:off x="7252500" y="1461313"/>
            <a:ext cx="1296900" cy="1298400"/>
          </a:xfrm>
          <a:prstGeom prst="ellipse">
            <a:avLst/>
          </a:prstGeom>
          <a:noFill/>
          <a:ln>
            <a:noFill/>
          </a:ln>
        </p:spPr>
      </p:pic>
      <p:pic>
        <p:nvPicPr>
          <p:cNvPr id="534" name="Google Shape;534;p67"/>
          <p:cNvPicPr preferRelativeResize="0"/>
          <p:nvPr/>
        </p:nvPicPr>
        <p:blipFill rotWithShape="1">
          <a:blip r:embed="rId5">
            <a:alphaModFix/>
          </a:blip>
          <a:srcRect b="0" l="4955" r="4946" t="0"/>
          <a:stretch/>
        </p:blipFill>
        <p:spPr>
          <a:xfrm>
            <a:off x="4887225" y="1459675"/>
            <a:ext cx="1296900" cy="1301700"/>
          </a:xfrm>
          <a:prstGeom prst="ellipse">
            <a:avLst/>
          </a:prstGeom>
          <a:noFill/>
          <a:ln>
            <a:noFill/>
          </a:ln>
        </p:spPr>
      </p:pic>
      <p:pic>
        <p:nvPicPr>
          <p:cNvPr id="535" name="Google Shape;535;p67"/>
          <p:cNvPicPr preferRelativeResize="0"/>
          <p:nvPr/>
        </p:nvPicPr>
        <p:blipFill rotWithShape="1">
          <a:blip r:embed="rId6">
            <a:alphaModFix/>
          </a:blip>
          <a:srcRect b="25670" l="25042" r="25042" t="31940"/>
          <a:stretch/>
        </p:blipFill>
        <p:spPr>
          <a:xfrm>
            <a:off x="490950" y="1455627"/>
            <a:ext cx="1296900" cy="13098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8"/>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a:t>
            </a:r>
            <a:endParaRPr/>
          </a:p>
        </p:txBody>
      </p:sp>
      <p:sp>
        <p:nvSpPr>
          <p:cNvPr id="541" name="Google Shape;541;p68"/>
          <p:cNvSpPr txBox="1"/>
          <p:nvPr>
            <p:ph idx="4294967295" type="subTitle"/>
          </p:nvPr>
        </p:nvSpPr>
        <p:spPr>
          <a:xfrm>
            <a:off x="713225" y="12396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900"/>
              <a:t>Turn Your Passion Into Purpose</a:t>
            </a:r>
            <a:endParaRPr i="1" sz="1900"/>
          </a:p>
          <a:p>
            <a:pPr indent="0" lvl="0" marL="0" rtl="0" algn="l">
              <a:spcBef>
                <a:spcPts val="1200"/>
              </a:spcBef>
              <a:spcAft>
                <a:spcPts val="1200"/>
              </a:spcAft>
              <a:buNone/>
            </a:pPr>
            <a:r>
              <a:t/>
            </a:r>
            <a:endParaRPr sz="1900"/>
          </a:p>
        </p:txBody>
      </p:sp>
      <p:sp>
        <p:nvSpPr>
          <p:cNvPr id="542" name="Google Shape;542;p68"/>
          <p:cNvSpPr txBox="1"/>
          <p:nvPr/>
        </p:nvSpPr>
        <p:spPr>
          <a:xfrm>
            <a:off x="782425" y="2001375"/>
            <a:ext cx="69693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We want social impact to be </a:t>
            </a:r>
            <a:r>
              <a:rPr b="1" lang="en">
                <a:latin typeface="Montserrat"/>
                <a:ea typeface="Montserrat"/>
                <a:cs typeface="Montserrat"/>
                <a:sym typeface="Montserrat"/>
              </a:rPr>
              <a:t>aligned with people’s passions</a:t>
            </a:r>
            <a:r>
              <a:rPr lang="en">
                <a:latin typeface="Montserrat"/>
                <a:ea typeface="Montserrat"/>
                <a:cs typeface="Montserrat"/>
                <a:sym typeface="Montserrat"/>
              </a:rPr>
              <a:t> so they can do impactful work for the long term</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We want to </a:t>
            </a:r>
            <a:r>
              <a:rPr b="1" lang="en">
                <a:latin typeface="Montserrat"/>
                <a:ea typeface="Montserrat"/>
                <a:cs typeface="Montserrat"/>
                <a:sym typeface="Montserrat"/>
              </a:rPr>
              <a:t>leverage their skills to help small and local non profits</a:t>
            </a:r>
            <a:r>
              <a:rPr lang="en">
                <a:latin typeface="Montserrat"/>
                <a:ea typeface="Montserrat"/>
                <a:cs typeface="Montserrat"/>
                <a:sym typeface="Montserrat"/>
              </a:rPr>
              <a:t> that are dedicated to </a:t>
            </a:r>
            <a:r>
              <a:rPr lang="en">
                <a:latin typeface="Montserrat"/>
                <a:ea typeface="Montserrat"/>
                <a:cs typeface="Montserrat"/>
                <a:sym typeface="Montserrat"/>
              </a:rPr>
              <a:t>systemic</a:t>
            </a:r>
            <a:r>
              <a:rPr lang="en">
                <a:latin typeface="Montserrat"/>
                <a:ea typeface="Montserrat"/>
                <a:cs typeface="Montserrat"/>
                <a:sym typeface="Montserrat"/>
              </a:rPr>
              <a:t> change</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  </a:t>
            </a:r>
            <a:endParaRPr>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9"/>
          <p:cNvSpPr txBox="1"/>
          <p:nvPr>
            <p:ph idx="1" type="subTitle"/>
          </p:nvPr>
        </p:nvSpPr>
        <p:spPr>
          <a:xfrm>
            <a:off x="904700" y="1401075"/>
            <a:ext cx="6158100" cy="30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Problem:</a:t>
            </a:r>
            <a:endParaRPr b="1"/>
          </a:p>
          <a:p>
            <a:pPr indent="-317500" lvl="0" marL="457200" rtl="0" algn="l">
              <a:spcBef>
                <a:spcPts val="1000"/>
              </a:spcBef>
              <a:spcAft>
                <a:spcPts val="0"/>
              </a:spcAft>
              <a:buSzPts val="1400"/>
              <a:buAutoNum type="arabicPeriod"/>
            </a:pPr>
            <a:r>
              <a:rPr lang="en"/>
              <a:t>Upon entering university, students forego their social impact passions in pursuit of high paying, but less meaningful, jobs</a:t>
            </a:r>
            <a:endParaRPr/>
          </a:p>
          <a:p>
            <a:pPr indent="-317500" lvl="0" marL="457200" rtl="0" algn="l">
              <a:spcBef>
                <a:spcPts val="0"/>
              </a:spcBef>
              <a:spcAft>
                <a:spcPts val="0"/>
              </a:spcAft>
              <a:buSzPts val="1400"/>
              <a:buAutoNum type="arabicPeriod"/>
            </a:pPr>
            <a:r>
              <a:rPr lang="en"/>
              <a:t>Nonprofits, governments, and social enterprises need more talent </a:t>
            </a:r>
            <a:endParaRPr/>
          </a:p>
          <a:p>
            <a:pPr indent="0" lvl="0" marL="0" rtl="0" algn="l">
              <a:spcBef>
                <a:spcPts val="1000"/>
              </a:spcBef>
              <a:spcAft>
                <a:spcPts val="0"/>
              </a:spcAft>
              <a:buNone/>
            </a:pPr>
            <a:br>
              <a:rPr b="1" lang="en"/>
            </a:br>
            <a:r>
              <a:rPr b="1" lang="en"/>
              <a:t>Solution</a:t>
            </a:r>
            <a:endParaRPr b="1"/>
          </a:p>
          <a:p>
            <a:pPr indent="0" lvl="0" marL="0" rtl="0" algn="l">
              <a:spcBef>
                <a:spcPts val="1000"/>
              </a:spcBef>
              <a:spcAft>
                <a:spcPts val="0"/>
              </a:spcAft>
              <a:buNone/>
            </a:pPr>
            <a:r>
              <a:rPr lang="en"/>
              <a:t>A platform that aims to establish a dedicated pipeline for social impact work for undergraduate students, focusing on mentorship, internships, and community  </a:t>
            </a:r>
            <a:endParaRPr/>
          </a:p>
          <a:p>
            <a:pPr indent="0" lvl="0" marL="0" rtl="0" algn="l">
              <a:spcBef>
                <a:spcPts val="1000"/>
              </a:spcBef>
              <a:spcAft>
                <a:spcPts val="0"/>
              </a:spcAft>
              <a:buClr>
                <a:schemeClr val="dk1"/>
              </a:buClr>
              <a:buSzPts val="1100"/>
              <a:buFont typeface="Arial"/>
              <a:buNone/>
            </a:pPr>
            <a:r>
              <a:t/>
            </a:r>
            <a:endParaRPr b="1"/>
          </a:p>
          <a:p>
            <a:pPr indent="0" lvl="0" marL="0" rtl="0" algn="l">
              <a:spcBef>
                <a:spcPts val="1000"/>
              </a:spcBef>
              <a:spcAft>
                <a:spcPts val="1000"/>
              </a:spcAft>
              <a:buNone/>
            </a:pPr>
            <a:r>
              <a:t/>
            </a:r>
            <a:endParaRPr b="1"/>
          </a:p>
        </p:txBody>
      </p:sp>
      <p:sp>
        <p:nvSpPr>
          <p:cNvPr id="548" name="Google Shape;548;p69"/>
          <p:cNvSpPr txBox="1"/>
          <p:nvPr>
            <p:ph type="title"/>
          </p:nvPr>
        </p:nvSpPr>
        <p:spPr>
          <a:xfrm>
            <a:off x="713225" y="445025"/>
            <a:ext cx="7877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&amp; Initial Solution Overview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0"/>
          <p:cNvSpPr txBox="1"/>
          <p:nvPr>
            <p:ph idx="1" type="subTitle"/>
          </p:nvPr>
        </p:nvSpPr>
        <p:spPr>
          <a:xfrm>
            <a:off x="904700" y="1401075"/>
            <a:ext cx="6158100" cy="30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Problem:</a:t>
            </a:r>
            <a:endParaRPr b="1"/>
          </a:p>
          <a:p>
            <a:pPr indent="-317500" lvl="0" marL="457200" rtl="0" algn="l">
              <a:spcBef>
                <a:spcPts val="1000"/>
              </a:spcBef>
              <a:spcAft>
                <a:spcPts val="0"/>
              </a:spcAft>
              <a:buSzPts val="1400"/>
              <a:buAutoNum type="arabicPeriod"/>
            </a:pPr>
            <a:r>
              <a:rPr lang="en"/>
              <a:t>Upon entering university, students forego their social impact passions in pursuit of high paying, but less meaningful, jobs</a:t>
            </a:r>
            <a:endParaRPr/>
          </a:p>
          <a:p>
            <a:pPr indent="-317500" lvl="0" marL="457200" rtl="0" algn="l">
              <a:spcBef>
                <a:spcPts val="0"/>
              </a:spcBef>
              <a:spcAft>
                <a:spcPts val="0"/>
              </a:spcAft>
              <a:buSzPts val="1400"/>
              <a:buAutoNum type="arabicPeriod"/>
            </a:pPr>
            <a:r>
              <a:rPr lang="en"/>
              <a:t>Nonprofits, governments, and social enterprises need more talent </a:t>
            </a:r>
            <a:endParaRPr/>
          </a:p>
          <a:p>
            <a:pPr indent="0" lvl="0" marL="0" rtl="0" algn="l">
              <a:spcBef>
                <a:spcPts val="1000"/>
              </a:spcBef>
              <a:spcAft>
                <a:spcPts val="0"/>
              </a:spcAft>
              <a:buNone/>
            </a:pPr>
            <a:br>
              <a:rPr b="1" lang="en"/>
            </a:br>
            <a:r>
              <a:rPr b="1" lang="en"/>
              <a:t>Solution</a:t>
            </a:r>
            <a:endParaRPr b="1"/>
          </a:p>
          <a:p>
            <a:pPr indent="0" lvl="0" marL="0" rtl="0" algn="l">
              <a:spcBef>
                <a:spcPts val="1000"/>
              </a:spcBef>
              <a:spcAft>
                <a:spcPts val="0"/>
              </a:spcAft>
              <a:buNone/>
            </a:pPr>
            <a:r>
              <a:rPr lang="en"/>
              <a:t>A platform that dedicated to fostering mentorship connections for undergraduate students in the social impact space, with a strong emphasis on supporting students find internships and build a  community through their mentor relationships.  </a:t>
            </a:r>
            <a:endParaRPr/>
          </a:p>
          <a:p>
            <a:pPr indent="0" lvl="0" marL="0" rtl="0" algn="l">
              <a:spcBef>
                <a:spcPts val="1000"/>
              </a:spcBef>
              <a:spcAft>
                <a:spcPts val="0"/>
              </a:spcAft>
              <a:buClr>
                <a:schemeClr val="dk1"/>
              </a:buClr>
              <a:buSzPts val="1100"/>
              <a:buFont typeface="Arial"/>
              <a:buNone/>
            </a:pPr>
            <a:r>
              <a:t/>
            </a:r>
            <a:endParaRPr b="1"/>
          </a:p>
          <a:p>
            <a:pPr indent="0" lvl="0" marL="0" rtl="0" algn="l">
              <a:spcBef>
                <a:spcPts val="1000"/>
              </a:spcBef>
              <a:spcAft>
                <a:spcPts val="1000"/>
              </a:spcAft>
              <a:buNone/>
            </a:pPr>
            <a:r>
              <a:t/>
            </a:r>
            <a:endParaRPr b="1"/>
          </a:p>
        </p:txBody>
      </p:sp>
      <p:sp>
        <p:nvSpPr>
          <p:cNvPr id="554" name="Google Shape;554;p70"/>
          <p:cNvSpPr txBox="1"/>
          <p:nvPr>
            <p:ph type="title"/>
          </p:nvPr>
        </p:nvSpPr>
        <p:spPr>
          <a:xfrm>
            <a:off x="713225" y="445025"/>
            <a:ext cx="6484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&amp; New Solution Overview</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71"/>
          <p:cNvSpPr txBox="1"/>
          <p:nvPr>
            <p:ph type="title"/>
          </p:nvPr>
        </p:nvSpPr>
        <p:spPr>
          <a:xfrm>
            <a:off x="713250" y="3884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560" name="Google Shape;560;p71"/>
          <p:cNvSpPr txBox="1"/>
          <p:nvPr>
            <p:ph idx="1" type="body"/>
          </p:nvPr>
        </p:nvSpPr>
        <p:spPr>
          <a:xfrm>
            <a:off x="713250" y="961125"/>
            <a:ext cx="7717500" cy="3295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en"/>
              <a:t>Inclusivity</a:t>
            </a:r>
            <a:endParaRPr b="1"/>
          </a:p>
          <a:p>
            <a:pPr indent="-298450" lvl="1" marL="914400" rtl="0" algn="l">
              <a:spcBef>
                <a:spcPts val="0"/>
              </a:spcBef>
              <a:spcAft>
                <a:spcPts val="0"/>
              </a:spcAft>
              <a:buSzPts val="1100"/>
              <a:buChar char="○"/>
            </a:pPr>
            <a:r>
              <a:rPr lang="en" sz="1100"/>
              <a:t>Students from all backgrounds are encouraged to join and use their skills to help </a:t>
            </a:r>
            <a:endParaRPr sz="1100"/>
          </a:p>
          <a:p>
            <a:pPr indent="-298450" lvl="0" marL="457200" rtl="0" algn="l">
              <a:spcBef>
                <a:spcPts val="0"/>
              </a:spcBef>
              <a:spcAft>
                <a:spcPts val="0"/>
              </a:spcAft>
              <a:buSzPts val="1100"/>
              <a:buChar char="●"/>
            </a:pPr>
            <a:r>
              <a:rPr b="1" lang="en"/>
              <a:t>Empathy </a:t>
            </a:r>
            <a:endParaRPr b="1"/>
          </a:p>
          <a:p>
            <a:pPr indent="-298450" lvl="1" marL="914400" rtl="0" algn="l">
              <a:spcBef>
                <a:spcPts val="0"/>
              </a:spcBef>
              <a:spcAft>
                <a:spcPts val="0"/>
              </a:spcAft>
              <a:buSzPts val="1100"/>
              <a:buChar char="○"/>
            </a:pPr>
            <a:r>
              <a:rPr lang="en" sz="1100"/>
              <a:t>Students develop empathy for the nonprofits and projects they work with</a:t>
            </a:r>
            <a:endParaRPr sz="1100"/>
          </a:p>
          <a:p>
            <a:pPr indent="-298450" lvl="0" marL="457200" rtl="0" algn="l">
              <a:spcBef>
                <a:spcPts val="0"/>
              </a:spcBef>
              <a:spcAft>
                <a:spcPts val="0"/>
              </a:spcAft>
              <a:buSzPts val="1100"/>
              <a:buChar char="●"/>
            </a:pPr>
            <a:r>
              <a:rPr b="1" lang="en"/>
              <a:t>Community </a:t>
            </a:r>
            <a:endParaRPr b="1"/>
          </a:p>
          <a:p>
            <a:pPr indent="-298450" lvl="1" marL="914400" rtl="0" algn="l">
              <a:spcBef>
                <a:spcPts val="0"/>
              </a:spcBef>
              <a:spcAft>
                <a:spcPts val="0"/>
              </a:spcAft>
              <a:buSzPts val="1100"/>
              <a:buChar char="○"/>
            </a:pPr>
            <a:r>
              <a:rPr lang="en" sz="1100"/>
              <a:t>Students feel like they are a part of a network of social good (helping the NGOs and society, and using those skills to help their companies)   </a:t>
            </a:r>
            <a:endParaRPr sz="1100"/>
          </a:p>
          <a:p>
            <a:pPr indent="-298450" lvl="0" marL="457200" rtl="0" algn="l">
              <a:spcBef>
                <a:spcPts val="0"/>
              </a:spcBef>
              <a:spcAft>
                <a:spcPts val="0"/>
              </a:spcAft>
              <a:buSzPts val="1100"/>
              <a:buChar char="●"/>
            </a:pPr>
            <a:r>
              <a:rPr b="1" lang="en"/>
              <a:t>Meaning </a:t>
            </a:r>
            <a:endParaRPr b="1"/>
          </a:p>
          <a:p>
            <a:pPr indent="-298450" lvl="1" marL="914400" rtl="0" algn="l">
              <a:spcBef>
                <a:spcPts val="0"/>
              </a:spcBef>
              <a:spcAft>
                <a:spcPts val="0"/>
              </a:spcAft>
              <a:buSzPts val="1100"/>
              <a:buChar char="○"/>
            </a:pPr>
            <a:r>
              <a:rPr lang="en" sz="1100"/>
              <a:t>Students find meaning through their social impact work and gain access to mentorship</a:t>
            </a:r>
            <a:endParaRPr sz="1100"/>
          </a:p>
          <a:p>
            <a:pPr indent="-298450" lvl="0" marL="457200" rtl="0" algn="l">
              <a:spcBef>
                <a:spcPts val="0"/>
              </a:spcBef>
              <a:spcAft>
                <a:spcPts val="0"/>
              </a:spcAft>
              <a:buSzPts val="1100"/>
              <a:buChar char="●"/>
            </a:pPr>
            <a:r>
              <a:rPr b="1" lang="en"/>
              <a:t>Flexibility </a:t>
            </a:r>
            <a:endParaRPr b="1"/>
          </a:p>
          <a:p>
            <a:pPr indent="-298450" lvl="1" marL="914400" rtl="0" algn="l">
              <a:spcBef>
                <a:spcPts val="0"/>
              </a:spcBef>
              <a:spcAft>
                <a:spcPts val="0"/>
              </a:spcAft>
              <a:buSzPts val="1100"/>
              <a:buChar char="○"/>
            </a:pPr>
            <a:r>
              <a:rPr lang="en" sz="1100"/>
              <a:t>Opportunities are tailored to the students goals and schedules as well as nonprofits needs. Our platform should be fun, and not feel like work.</a:t>
            </a:r>
            <a:endParaRPr sz="1100"/>
          </a:p>
          <a:p>
            <a:pPr indent="-298450" lvl="0" marL="457200" rtl="0" algn="l">
              <a:spcBef>
                <a:spcPts val="0"/>
              </a:spcBef>
              <a:spcAft>
                <a:spcPts val="0"/>
              </a:spcAft>
              <a:buSzPts val="1100"/>
              <a:buChar char="●"/>
            </a:pPr>
            <a:r>
              <a:rPr b="1" lang="en"/>
              <a:t>Long-term impact and sustainability </a:t>
            </a:r>
            <a:endParaRPr b="1"/>
          </a:p>
          <a:p>
            <a:pPr indent="-298450" lvl="1" marL="914400" rtl="0" algn="l">
              <a:spcBef>
                <a:spcPts val="0"/>
              </a:spcBef>
              <a:spcAft>
                <a:spcPts val="0"/>
              </a:spcAft>
              <a:buSzPts val="1100"/>
              <a:buChar char="○"/>
            </a:pPr>
            <a:r>
              <a:rPr lang="en" sz="1100"/>
              <a:t>Not just a 1-time volunteer event, but a sustainable cycle of giving with meaning </a:t>
            </a:r>
            <a:endParaRPr sz="1100"/>
          </a:p>
          <a:p>
            <a:pPr indent="-298450" lvl="0" marL="457200" rtl="0" algn="l">
              <a:spcBef>
                <a:spcPts val="0"/>
              </a:spcBef>
              <a:spcAft>
                <a:spcPts val="0"/>
              </a:spcAft>
              <a:buSzPts val="1100"/>
              <a:buChar char="●"/>
            </a:pPr>
            <a:r>
              <a:rPr b="1" lang="en"/>
              <a:t>Learning by doing</a:t>
            </a:r>
            <a:endParaRPr b="1"/>
          </a:p>
          <a:p>
            <a:pPr indent="-298450" lvl="1" marL="914400" rtl="0" algn="l">
              <a:spcBef>
                <a:spcPts val="0"/>
              </a:spcBef>
              <a:spcAft>
                <a:spcPts val="0"/>
              </a:spcAft>
              <a:buSzPts val="1100"/>
              <a:buChar char="○"/>
            </a:pPr>
            <a:r>
              <a:rPr lang="en" sz="1100"/>
              <a:t>Encouraging lifelong learning of students through real-world projects, not just classes </a:t>
            </a:r>
            <a:endParaRPr sz="1100"/>
          </a:p>
          <a:p>
            <a:pPr indent="-298450" lvl="0" marL="457200" rtl="0" algn="l">
              <a:spcBef>
                <a:spcPts val="0"/>
              </a:spcBef>
              <a:spcAft>
                <a:spcPts val="0"/>
              </a:spcAft>
              <a:buSzPts val="1100"/>
              <a:buChar char="●"/>
            </a:pPr>
            <a:r>
              <a:rPr b="1" lang="en"/>
              <a:t>Knowledge sharing and expanding </a:t>
            </a:r>
            <a:endParaRPr b="1"/>
          </a:p>
          <a:p>
            <a:pPr indent="-298450" lvl="1" marL="914400" rtl="0" algn="l">
              <a:spcBef>
                <a:spcPts val="0"/>
              </a:spcBef>
              <a:spcAft>
                <a:spcPts val="0"/>
              </a:spcAft>
              <a:buSzPts val="1100"/>
              <a:buChar char="○"/>
            </a:pPr>
            <a:r>
              <a:rPr lang="en" sz="1100"/>
              <a:t>Have students share their own skills and knowledge with nonprofits and vice versa</a:t>
            </a:r>
            <a:endParaRPr sz="1100"/>
          </a:p>
          <a:p>
            <a:pPr indent="-298450" lvl="0" marL="457200" rtl="0" algn="l">
              <a:spcBef>
                <a:spcPts val="0"/>
              </a:spcBef>
              <a:spcAft>
                <a:spcPts val="0"/>
              </a:spcAft>
              <a:buSzPts val="1100"/>
              <a:buChar char="●"/>
            </a:pPr>
            <a:r>
              <a:rPr b="1" lang="en"/>
              <a:t>Step outside comfort zone </a:t>
            </a:r>
            <a:endParaRPr b="1"/>
          </a:p>
          <a:p>
            <a:pPr indent="-298450" lvl="1" marL="914400" rtl="0" algn="l">
              <a:spcBef>
                <a:spcPts val="0"/>
              </a:spcBef>
              <a:spcAft>
                <a:spcPts val="0"/>
              </a:spcAft>
              <a:buSzPts val="1100"/>
              <a:buChar char="○"/>
            </a:pPr>
            <a:r>
              <a:rPr lang="en" sz="1100"/>
              <a:t>Encourage students to try new things, develop new skills, and work on projects they may not have exposure to in their day to day academic life</a:t>
            </a:r>
            <a:endParaRPr sz="1100"/>
          </a:p>
          <a:p>
            <a:pPr indent="0" lvl="0" marL="457200" rtl="0" algn="l">
              <a:spcBef>
                <a:spcPts val="1200"/>
              </a:spcBef>
              <a:spcAft>
                <a:spcPts val="1200"/>
              </a:spcAft>
              <a:buNone/>
            </a:pPr>
            <a:r>
              <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2"/>
          <p:cNvSpPr txBox="1"/>
          <p:nvPr>
            <p:ph idx="1" type="body"/>
          </p:nvPr>
        </p:nvSpPr>
        <p:spPr>
          <a:xfrm>
            <a:off x="713250" y="961125"/>
            <a:ext cx="7717500" cy="3295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en"/>
              <a:t>Inclusivity</a:t>
            </a:r>
            <a:endParaRPr b="1"/>
          </a:p>
          <a:p>
            <a:pPr indent="-298450" lvl="1" marL="914400" rtl="0" algn="l">
              <a:spcBef>
                <a:spcPts val="0"/>
              </a:spcBef>
              <a:spcAft>
                <a:spcPts val="0"/>
              </a:spcAft>
              <a:buSzPts val="1100"/>
              <a:buChar char="○"/>
            </a:pPr>
            <a:r>
              <a:rPr lang="en" sz="1100"/>
              <a:t>Diverse student and mentor </a:t>
            </a:r>
            <a:r>
              <a:rPr b="1" lang="en" sz="1100"/>
              <a:t>representation</a:t>
            </a:r>
            <a:endParaRPr b="1" sz="1100"/>
          </a:p>
          <a:p>
            <a:pPr indent="-298450" lvl="1" marL="914400" rtl="0" algn="l">
              <a:spcBef>
                <a:spcPts val="0"/>
              </a:spcBef>
              <a:spcAft>
                <a:spcPts val="0"/>
              </a:spcAft>
              <a:buSzPts val="1100"/>
              <a:buChar char="○"/>
            </a:pPr>
            <a:r>
              <a:rPr b="1" lang="en" sz="1100"/>
              <a:t>User generated events</a:t>
            </a:r>
            <a:r>
              <a:rPr lang="en" sz="1100"/>
              <a:t> that show up as community events </a:t>
            </a:r>
            <a:r>
              <a:rPr b="1" lang="en" sz="1100"/>
              <a:t>open to anyone</a:t>
            </a:r>
            <a:r>
              <a:rPr lang="en" sz="1100"/>
              <a:t> on the platform</a:t>
            </a:r>
            <a:endParaRPr sz="1100"/>
          </a:p>
          <a:p>
            <a:pPr indent="-298450" lvl="1" marL="914400" rtl="0" algn="l">
              <a:spcBef>
                <a:spcPts val="0"/>
              </a:spcBef>
              <a:spcAft>
                <a:spcPts val="0"/>
              </a:spcAft>
              <a:buSzPts val="1100"/>
              <a:buChar char="○"/>
            </a:pPr>
            <a:r>
              <a:rPr lang="en" sz="1100"/>
              <a:t>Students can </a:t>
            </a:r>
            <a:r>
              <a:rPr b="1" lang="en" sz="1100"/>
              <a:t>choose to chat</a:t>
            </a:r>
            <a:r>
              <a:rPr lang="en" sz="1100"/>
              <a:t> with any mentor from the list of available mentors </a:t>
            </a:r>
            <a:endParaRPr sz="1100"/>
          </a:p>
          <a:p>
            <a:pPr indent="-298450" lvl="0" marL="457200" rtl="0" algn="l">
              <a:spcBef>
                <a:spcPts val="0"/>
              </a:spcBef>
              <a:spcAft>
                <a:spcPts val="0"/>
              </a:spcAft>
              <a:buSzPts val="1100"/>
              <a:buChar char="●"/>
            </a:pPr>
            <a:r>
              <a:rPr b="1" lang="en"/>
              <a:t>Empathy </a:t>
            </a:r>
            <a:endParaRPr b="1"/>
          </a:p>
          <a:p>
            <a:pPr indent="-298450" lvl="1" marL="914400" rtl="0" algn="l">
              <a:spcBef>
                <a:spcPts val="0"/>
              </a:spcBef>
              <a:spcAft>
                <a:spcPts val="0"/>
              </a:spcAft>
              <a:buSzPts val="1100"/>
              <a:buChar char="○"/>
            </a:pPr>
            <a:r>
              <a:rPr b="1" lang="en" sz="1100"/>
              <a:t>Community building</a:t>
            </a:r>
            <a:r>
              <a:rPr lang="en" sz="1100"/>
              <a:t> and </a:t>
            </a:r>
            <a:r>
              <a:rPr b="1" lang="en" sz="1100"/>
              <a:t>event engagement</a:t>
            </a:r>
            <a:r>
              <a:rPr lang="en" sz="1100"/>
              <a:t> where they can meet like-minded people and share resources for supporting one another for a sense of belonging</a:t>
            </a:r>
            <a:endParaRPr sz="1100"/>
          </a:p>
          <a:p>
            <a:pPr indent="-298450" lvl="1" marL="914400" rtl="0" algn="l">
              <a:spcBef>
                <a:spcPts val="0"/>
              </a:spcBef>
              <a:spcAft>
                <a:spcPts val="0"/>
              </a:spcAft>
              <a:buSzPts val="1100"/>
              <a:buChar char="○"/>
            </a:pPr>
            <a:r>
              <a:rPr lang="en" sz="1100"/>
              <a:t>The </a:t>
            </a:r>
            <a:r>
              <a:rPr b="1" lang="en" sz="1100"/>
              <a:t>mentor profile page</a:t>
            </a:r>
            <a:r>
              <a:rPr lang="en" sz="1100"/>
              <a:t> where they share the stories of their journey and how they overcame challenges</a:t>
            </a:r>
            <a:endParaRPr sz="1100"/>
          </a:p>
          <a:p>
            <a:pPr indent="-298450" lvl="1" marL="914400" rtl="0" algn="l">
              <a:spcBef>
                <a:spcPts val="0"/>
              </a:spcBef>
              <a:spcAft>
                <a:spcPts val="0"/>
              </a:spcAft>
              <a:buSzPts val="1100"/>
              <a:buChar char="○"/>
            </a:pPr>
            <a:r>
              <a:rPr b="1" lang="en" sz="1100"/>
              <a:t>Job opportunities</a:t>
            </a:r>
            <a:r>
              <a:rPr lang="en" sz="1100"/>
              <a:t> from NGOs through which students learn the scope of their impact work and challenges that the students can help out with.</a:t>
            </a:r>
            <a:endParaRPr sz="1100"/>
          </a:p>
          <a:p>
            <a:pPr indent="-298450" lvl="0" marL="457200" rtl="0" algn="l">
              <a:spcBef>
                <a:spcPts val="0"/>
              </a:spcBef>
              <a:spcAft>
                <a:spcPts val="0"/>
              </a:spcAft>
              <a:buSzPts val="1100"/>
              <a:buChar char="●"/>
            </a:pPr>
            <a:r>
              <a:rPr b="1" lang="en"/>
              <a:t>Community </a:t>
            </a:r>
            <a:endParaRPr b="1"/>
          </a:p>
          <a:p>
            <a:pPr indent="-298450" lvl="1" marL="914400" rtl="0" algn="l">
              <a:spcBef>
                <a:spcPts val="0"/>
              </a:spcBef>
              <a:spcAft>
                <a:spcPts val="0"/>
              </a:spcAft>
              <a:buSzPts val="1100"/>
              <a:buChar char="○"/>
            </a:pPr>
            <a:r>
              <a:rPr lang="en" sz="1100"/>
              <a:t>Community building through </a:t>
            </a:r>
            <a:r>
              <a:rPr b="1" lang="en" sz="1100"/>
              <a:t>networking events and meetups</a:t>
            </a:r>
            <a:r>
              <a:rPr lang="en" sz="1100"/>
              <a:t> that mentors, NGOs, or students themselves can add and organize </a:t>
            </a:r>
            <a:endParaRPr sz="1100"/>
          </a:p>
          <a:p>
            <a:pPr indent="-298450" lvl="1" marL="914400" rtl="0" algn="l">
              <a:spcBef>
                <a:spcPts val="0"/>
              </a:spcBef>
              <a:spcAft>
                <a:spcPts val="0"/>
              </a:spcAft>
              <a:buSzPts val="1100"/>
              <a:buChar char="○"/>
            </a:pPr>
            <a:r>
              <a:rPr b="1" lang="en" sz="1100"/>
              <a:t>Chat with mentors or other mentees</a:t>
            </a:r>
            <a:r>
              <a:rPr lang="en" sz="1100"/>
              <a:t> advised by the mentor, which students can find from the </a:t>
            </a:r>
            <a:r>
              <a:rPr b="1" lang="en" sz="1100"/>
              <a:t>mentor profile page</a:t>
            </a:r>
            <a:r>
              <a:rPr lang="en" sz="1100"/>
              <a:t>.</a:t>
            </a:r>
            <a:endParaRPr sz="1100"/>
          </a:p>
          <a:p>
            <a:pPr indent="-298450" lvl="0" marL="457200" rtl="0" algn="l">
              <a:spcBef>
                <a:spcPts val="0"/>
              </a:spcBef>
              <a:spcAft>
                <a:spcPts val="0"/>
              </a:spcAft>
              <a:buSzPts val="1100"/>
              <a:buChar char="●"/>
            </a:pPr>
            <a:r>
              <a:rPr b="1" lang="en"/>
              <a:t>Meaning </a:t>
            </a:r>
            <a:endParaRPr b="1"/>
          </a:p>
          <a:p>
            <a:pPr indent="-298450" lvl="1" marL="914400" rtl="0" algn="l">
              <a:spcBef>
                <a:spcPts val="0"/>
              </a:spcBef>
              <a:spcAft>
                <a:spcPts val="0"/>
              </a:spcAft>
              <a:buSzPts val="1100"/>
              <a:buChar char="○"/>
            </a:pPr>
            <a:r>
              <a:rPr lang="en" sz="1100"/>
              <a:t>Students find meaning through their social impact </a:t>
            </a:r>
            <a:r>
              <a:rPr b="1" lang="en" sz="1100"/>
              <a:t>job opportunities</a:t>
            </a:r>
            <a:r>
              <a:rPr lang="en" sz="1100"/>
              <a:t> and </a:t>
            </a:r>
            <a:r>
              <a:rPr b="1" lang="en" sz="1100"/>
              <a:t>conversation</a:t>
            </a:r>
            <a:r>
              <a:rPr lang="en" sz="1100"/>
              <a:t> with mentors and their </a:t>
            </a:r>
            <a:r>
              <a:rPr b="1" lang="en" sz="1100"/>
              <a:t>peer network</a:t>
            </a:r>
            <a:r>
              <a:rPr lang="en" sz="1100"/>
              <a:t> in the app.</a:t>
            </a:r>
            <a:endParaRPr sz="1100"/>
          </a:p>
          <a:p>
            <a:pPr indent="0" lvl="0" marL="457200" rtl="0" algn="l">
              <a:spcBef>
                <a:spcPts val="1200"/>
              </a:spcBef>
              <a:spcAft>
                <a:spcPts val="1200"/>
              </a:spcAft>
              <a:buNone/>
            </a:pPr>
            <a:r>
              <a:t/>
            </a:r>
            <a:endParaRPr b="1"/>
          </a:p>
        </p:txBody>
      </p:sp>
      <p:sp>
        <p:nvSpPr>
          <p:cNvPr id="566" name="Google Shape;566;p72"/>
          <p:cNvSpPr txBox="1"/>
          <p:nvPr>
            <p:ph type="title"/>
          </p:nvPr>
        </p:nvSpPr>
        <p:spPr>
          <a:xfrm>
            <a:off x="713250" y="388425"/>
            <a:ext cx="724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Features that Encode These Values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73"/>
          <p:cNvSpPr txBox="1"/>
          <p:nvPr>
            <p:ph type="title"/>
          </p:nvPr>
        </p:nvSpPr>
        <p:spPr>
          <a:xfrm>
            <a:off x="713250" y="388425"/>
            <a:ext cx="724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Features that Encode These Values</a:t>
            </a:r>
            <a:endParaRPr/>
          </a:p>
        </p:txBody>
      </p:sp>
      <p:sp>
        <p:nvSpPr>
          <p:cNvPr id="572" name="Google Shape;572;p73"/>
          <p:cNvSpPr txBox="1"/>
          <p:nvPr>
            <p:ph idx="1" type="body"/>
          </p:nvPr>
        </p:nvSpPr>
        <p:spPr>
          <a:xfrm>
            <a:off x="713250" y="961125"/>
            <a:ext cx="7717500" cy="3295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en"/>
              <a:t>Flexibility </a:t>
            </a:r>
            <a:endParaRPr b="1"/>
          </a:p>
          <a:p>
            <a:pPr indent="-298450" lvl="1" marL="914400" rtl="0" algn="l">
              <a:spcBef>
                <a:spcPts val="0"/>
              </a:spcBef>
              <a:spcAft>
                <a:spcPts val="0"/>
              </a:spcAft>
              <a:buSzPts val="1100"/>
              <a:buChar char="○"/>
            </a:pPr>
            <a:r>
              <a:rPr lang="en" sz="1100"/>
              <a:t>Students and mentors can </a:t>
            </a:r>
            <a:r>
              <a:rPr b="1" lang="en" sz="1100"/>
              <a:t>schedule meetings</a:t>
            </a:r>
            <a:r>
              <a:rPr lang="en" sz="1100"/>
              <a:t> that fit their schedule through </a:t>
            </a:r>
            <a:r>
              <a:rPr b="1" lang="en" sz="1100"/>
              <a:t>the chat</a:t>
            </a:r>
            <a:endParaRPr b="1" sz="1100"/>
          </a:p>
          <a:p>
            <a:pPr indent="-298450" lvl="1" marL="914400" rtl="0" algn="l">
              <a:spcBef>
                <a:spcPts val="0"/>
              </a:spcBef>
              <a:spcAft>
                <a:spcPts val="0"/>
              </a:spcAft>
              <a:buSzPts val="1100"/>
              <a:buChar char="○"/>
            </a:pPr>
            <a:r>
              <a:rPr lang="en" sz="1100"/>
              <a:t>Mentors and events list can be </a:t>
            </a:r>
            <a:r>
              <a:rPr b="1" lang="en" sz="1100"/>
              <a:t>filtered</a:t>
            </a:r>
            <a:r>
              <a:rPr lang="en" sz="1100"/>
              <a:t> by pre-set criteria</a:t>
            </a:r>
            <a:endParaRPr sz="1100"/>
          </a:p>
          <a:p>
            <a:pPr indent="-298450" lvl="0" marL="457200" rtl="0" algn="l">
              <a:spcBef>
                <a:spcPts val="0"/>
              </a:spcBef>
              <a:spcAft>
                <a:spcPts val="0"/>
              </a:spcAft>
              <a:buSzPts val="1100"/>
              <a:buChar char="●"/>
            </a:pPr>
            <a:r>
              <a:rPr b="1" lang="en"/>
              <a:t>Long-term impact and sustainability </a:t>
            </a:r>
            <a:endParaRPr b="1"/>
          </a:p>
          <a:p>
            <a:pPr indent="-298450" lvl="1" marL="914400" rtl="0" algn="l">
              <a:spcBef>
                <a:spcPts val="0"/>
              </a:spcBef>
              <a:spcAft>
                <a:spcPts val="0"/>
              </a:spcAft>
              <a:buSzPts val="1100"/>
              <a:buChar char="○"/>
            </a:pPr>
            <a:r>
              <a:rPr lang="en" sz="1100"/>
              <a:t>By design, the app is focused on </a:t>
            </a:r>
            <a:r>
              <a:rPr b="1" lang="en" sz="1100"/>
              <a:t>long-term job opportunities</a:t>
            </a:r>
            <a:r>
              <a:rPr lang="en" sz="1100"/>
              <a:t> from NGOs rather </a:t>
            </a:r>
            <a:r>
              <a:rPr lang="en" sz="1100"/>
              <a:t>a 1-time volunteer event</a:t>
            </a:r>
            <a:endParaRPr sz="1100"/>
          </a:p>
          <a:p>
            <a:pPr indent="-298450" lvl="1" marL="914400" rtl="0" algn="l">
              <a:spcBef>
                <a:spcPts val="0"/>
              </a:spcBef>
              <a:spcAft>
                <a:spcPts val="0"/>
              </a:spcAft>
              <a:buSzPts val="1100"/>
              <a:buChar char="○"/>
            </a:pPr>
            <a:r>
              <a:rPr lang="en" sz="1100"/>
              <a:t>The relationship with mentors is focused on long term connections where they can </a:t>
            </a:r>
            <a:r>
              <a:rPr b="1" lang="en" sz="1100"/>
              <a:t>revive existing chats</a:t>
            </a:r>
            <a:r>
              <a:rPr lang="en" sz="1100"/>
              <a:t> to get advice at different points in their life</a:t>
            </a:r>
            <a:endParaRPr sz="1100"/>
          </a:p>
          <a:p>
            <a:pPr indent="-298450" lvl="0" marL="457200" rtl="0" algn="l">
              <a:spcBef>
                <a:spcPts val="0"/>
              </a:spcBef>
              <a:spcAft>
                <a:spcPts val="0"/>
              </a:spcAft>
              <a:buSzPts val="1100"/>
              <a:buChar char="●"/>
            </a:pPr>
            <a:r>
              <a:rPr b="1" lang="en"/>
              <a:t>Learning by doing</a:t>
            </a:r>
            <a:endParaRPr b="1"/>
          </a:p>
          <a:p>
            <a:pPr indent="-298450" lvl="1" marL="914400" rtl="0" algn="l">
              <a:spcBef>
                <a:spcPts val="0"/>
              </a:spcBef>
              <a:spcAft>
                <a:spcPts val="0"/>
              </a:spcAft>
              <a:buSzPts val="1100"/>
              <a:buChar char="○"/>
            </a:pPr>
            <a:r>
              <a:rPr lang="en" sz="1100"/>
              <a:t>By </a:t>
            </a:r>
            <a:r>
              <a:rPr b="1" lang="en" sz="1100"/>
              <a:t>connecting students</a:t>
            </a:r>
            <a:r>
              <a:rPr lang="en" sz="1100"/>
              <a:t> to </a:t>
            </a:r>
            <a:r>
              <a:rPr b="1" lang="en" sz="1100"/>
              <a:t>internships and job opportunities</a:t>
            </a:r>
            <a:r>
              <a:rPr lang="en" sz="1100"/>
              <a:t>, students get a first hand experience to learn about social impact work</a:t>
            </a:r>
            <a:endParaRPr sz="1100"/>
          </a:p>
          <a:p>
            <a:pPr indent="-298450" lvl="0" marL="457200" rtl="0" algn="l">
              <a:spcBef>
                <a:spcPts val="0"/>
              </a:spcBef>
              <a:spcAft>
                <a:spcPts val="0"/>
              </a:spcAft>
              <a:buSzPts val="1100"/>
              <a:buChar char="●"/>
            </a:pPr>
            <a:r>
              <a:rPr b="1" lang="en"/>
              <a:t>Knowledge sharing and expanding </a:t>
            </a:r>
            <a:endParaRPr b="1"/>
          </a:p>
          <a:p>
            <a:pPr indent="-298450" lvl="1" marL="914400" rtl="0" algn="l">
              <a:spcBef>
                <a:spcPts val="0"/>
              </a:spcBef>
              <a:spcAft>
                <a:spcPts val="0"/>
              </a:spcAft>
              <a:buSzPts val="1100"/>
              <a:buChar char="○"/>
            </a:pPr>
            <a:r>
              <a:rPr lang="en" sz="1100"/>
              <a:t>Through </a:t>
            </a:r>
            <a:r>
              <a:rPr b="1" lang="en" sz="1100"/>
              <a:t>conversations</a:t>
            </a:r>
            <a:r>
              <a:rPr lang="en" sz="1100"/>
              <a:t> with </a:t>
            </a:r>
            <a:r>
              <a:rPr b="1" lang="en" sz="1100"/>
              <a:t>mentors</a:t>
            </a:r>
            <a:r>
              <a:rPr lang="en" sz="1100"/>
              <a:t> and other like-minded people they find during </a:t>
            </a:r>
            <a:r>
              <a:rPr b="1" lang="en" sz="1100"/>
              <a:t>events</a:t>
            </a:r>
            <a:r>
              <a:rPr lang="en" sz="1100"/>
              <a:t>, students get the chance to learn and share new ideas</a:t>
            </a:r>
            <a:endParaRPr sz="1100"/>
          </a:p>
          <a:p>
            <a:pPr indent="-298450" lvl="0" marL="457200" rtl="0" algn="l">
              <a:spcBef>
                <a:spcPts val="0"/>
              </a:spcBef>
              <a:spcAft>
                <a:spcPts val="0"/>
              </a:spcAft>
              <a:buSzPts val="1100"/>
              <a:buChar char="●"/>
            </a:pPr>
            <a:r>
              <a:rPr b="1" lang="en"/>
              <a:t>Step outside comfort zone </a:t>
            </a:r>
            <a:endParaRPr b="1"/>
          </a:p>
          <a:p>
            <a:pPr indent="-298450" lvl="1" marL="914400" rtl="0" algn="l">
              <a:spcBef>
                <a:spcPts val="0"/>
              </a:spcBef>
              <a:spcAft>
                <a:spcPts val="0"/>
              </a:spcAft>
              <a:buSzPts val="1100"/>
              <a:buChar char="○"/>
            </a:pPr>
            <a:r>
              <a:rPr lang="en" sz="1100"/>
              <a:t>By focusing on social impact events and internship and job opportunities, the app e</a:t>
            </a:r>
            <a:r>
              <a:rPr lang="en" sz="1100"/>
              <a:t>ncourages students to try new things, develop new skills, and work on projects they may not have exposure to in their day to day academic life</a:t>
            </a:r>
            <a:endParaRPr sz="1100"/>
          </a:p>
          <a:p>
            <a:pPr indent="0" lvl="0" marL="457200" rtl="0" algn="l">
              <a:spcBef>
                <a:spcPts val="1200"/>
              </a:spcBef>
              <a:spcAft>
                <a:spcPts val="1200"/>
              </a:spcAft>
              <a:buNone/>
            </a:pPr>
            <a:r>
              <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4"/>
          <p:cNvSpPr txBox="1"/>
          <p:nvPr>
            <p:ph type="title"/>
          </p:nvPr>
        </p:nvSpPr>
        <p:spPr>
          <a:xfrm>
            <a:off x="713225" y="445025"/>
            <a:ext cx="717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Ethical Implications and Value Tensions</a:t>
            </a:r>
            <a:endParaRPr/>
          </a:p>
        </p:txBody>
      </p:sp>
      <p:sp>
        <p:nvSpPr>
          <p:cNvPr id="578" name="Google Shape;578;p74"/>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Montserrat"/>
              <a:buAutoNum type="arabicPeriod"/>
            </a:pPr>
            <a:r>
              <a:rPr b="1" lang="en" sz="1400"/>
              <a:t>Work ↔ Compensation</a:t>
            </a:r>
            <a:endParaRPr b="1" sz="1400"/>
          </a:p>
          <a:p>
            <a:pPr indent="-317500" lvl="1" marL="914400" rtl="0" algn="l">
              <a:spcBef>
                <a:spcPts val="0"/>
              </a:spcBef>
              <a:spcAft>
                <a:spcPts val="0"/>
              </a:spcAft>
              <a:buSzPts val="1400"/>
              <a:buFont typeface="Montserrat"/>
              <a:buAutoNum type="alphaLcPeriod"/>
            </a:pPr>
            <a:r>
              <a:rPr lang="en"/>
              <a:t>Encouraging students to give back without compensation introduces ethical risks. Is it fair to have people work on projects without payment? </a:t>
            </a:r>
            <a:endParaRPr/>
          </a:p>
          <a:p>
            <a:pPr indent="-317500" lvl="1" marL="914400" rtl="0" algn="l">
              <a:spcBef>
                <a:spcPts val="0"/>
              </a:spcBef>
              <a:spcAft>
                <a:spcPts val="0"/>
              </a:spcAft>
              <a:buSzPts val="1400"/>
              <a:buFont typeface="Montserrat"/>
              <a:buAutoNum type="alphaLcPeriod"/>
            </a:pPr>
            <a:r>
              <a:rPr lang="en"/>
              <a:t>Solution: We will make these projects mutually beneficial for all parties involved. Students will feel impact with these opportunities, and gain new skills and experiences in the process. </a:t>
            </a:r>
            <a:endParaRPr/>
          </a:p>
          <a:p>
            <a:pPr indent="0" lvl="0" marL="0" rtl="0" algn="l">
              <a:spcBef>
                <a:spcPts val="1200"/>
              </a:spcBef>
              <a:spcAft>
                <a:spcPts val="0"/>
              </a:spcAft>
              <a:buNone/>
            </a:pPr>
            <a:r>
              <a:t/>
            </a:r>
            <a:endParaRPr sz="1400"/>
          </a:p>
          <a:p>
            <a:pPr indent="-317500" lvl="0" marL="457200" rtl="0" algn="l">
              <a:spcBef>
                <a:spcPts val="1200"/>
              </a:spcBef>
              <a:spcAft>
                <a:spcPts val="0"/>
              </a:spcAft>
              <a:buSzPts val="1400"/>
              <a:buFont typeface="Montserrat"/>
              <a:buAutoNum type="arabicPeriod"/>
            </a:pPr>
            <a:r>
              <a:rPr b="1" lang="en" sz="1400"/>
              <a:t>Student Involvement ↔ Lack of inclusivity </a:t>
            </a:r>
            <a:endParaRPr b="1" sz="1400"/>
          </a:p>
          <a:p>
            <a:pPr indent="-317500" lvl="1" marL="914400" rtl="0" algn="l">
              <a:spcBef>
                <a:spcPts val="0"/>
              </a:spcBef>
              <a:spcAft>
                <a:spcPts val="0"/>
              </a:spcAft>
              <a:buSzPts val="1400"/>
              <a:buFont typeface="Montserrat"/>
              <a:buAutoNum type="alphaLcPeriod"/>
            </a:pPr>
            <a:r>
              <a:rPr lang="en"/>
              <a:t>If we limit this platform to just students, is this platform inclusive?</a:t>
            </a:r>
            <a:endParaRPr/>
          </a:p>
          <a:p>
            <a:pPr indent="-317500" lvl="1" marL="914400" rtl="0" algn="l">
              <a:spcBef>
                <a:spcPts val="0"/>
              </a:spcBef>
              <a:spcAft>
                <a:spcPts val="0"/>
              </a:spcAft>
              <a:buSzPts val="1400"/>
              <a:buFont typeface="Montserrat"/>
              <a:buAutoNum type="alphaLcPeriod"/>
            </a:pPr>
            <a:r>
              <a:rPr lang="en"/>
              <a:t>Solution: Encourage anyone, at all stages of their lives/careers can give back. We can market to struggling students, but not limit this platform to only them.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5"/>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Stakeholders Overview</a:t>
            </a:r>
            <a:endParaRPr/>
          </a:p>
        </p:txBody>
      </p:sp>
      <p:sp>
        <p:nvSpPr>
          <p:cNvPr id="584" name="Google Shape;584;p75"/>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Direct</a:t>
            </a:r>
            <a:endParaRPr b="1" sz="1700"/>
          </a:p>
          <a:p>
            <a:pPr indent="-336550" lvl="0" marL="457200" rtl="0" algn="l">
              <a:spcBef>
                <a:spcPts val="1200"/>
              </a:spcBef>
              <a:spcAft>
                <a:spcPts val="0"/>
              </a:spcAft>
              <a:buSzPts val="1700"/>
              <a:buFont typeface="Montserrat"/>
              <a:buChar char="●"/>
            </a:pPr>
            <a:r>
              <a:rPr lang="en" sz="1700"/>
              <a:t>Students</a:t>
            </a:r>
            <a:endParaRPr sz="1700"/>
          </a:p>
          <a:p>
            <a:pPr indent="-336550" lvl="0" marL="457200" rtl="0" algn="l">
              <a:spcBef>
                <a:spcPts val="0"/>
              </a:spcBef>
              <a:spcAft>
                <a:spcPts val="0"/>
              </a:spcAft>
              <a:buSzPts val="1700"/>
              <a:buChar char="●"/>
            </a:pPr>
            <a:r>
              <a:rPr lang="en" sz="1700"/>
              <a:t>Mentors who have dedicated their careers to social impact</a:t>
            </a:r>
            <a:endParaRPr sz="1700"/>
          </a:p>
          <a:p>
            <a:pPr indent="-336550" lvl="0" marL="457200" rtl="0" algn="l">
              <a:spcBef>
                <a:spcPts val="0"/>
              </a:spcBef>
              <a:spcAft>
                <a:spcPts val="0"/>
              </a:spcAft>
              <a:buSzPts val="1700"/>
              <a:buFont typeface="Montserrat"/>
              <a:buChar char="●"/>
            </a:pPr>
            <a:r>
              <a:rPr lang="en" sz="1700"/>
              <a:t>NGOs they’re paired with</a:t>
            </a:r>
            <a:endParaRPr sz="1700"/>
          </a:p>
          <a:p>
            <a:pPr indent="0" lvl="0" marL="0" rtl="0" algn="l">
              <a:spcBef>
                <a:spcPts val="1200"/>
              </a:spcBef>
              <a:spcAft>
                <a:spcPts val="0"/>
              </a:spcAft>
              <a:buNone/>
            </a:pPr>
            <a:r>
              <a:rPr b="1" lang="en" sz="1700"/>
              <a:t>Indirect</a:t>
            </a:r>
            <a:endParaRPr b="1" sz="1700"/>
          </a:p>
          <a:p>
            <a:pPr indent="-336550" lvl="0" marL="457200" rtl="0" algn="l">
              <a:spcBef>
                <a:spcPts val="1200"/>
              </a:spcBef>
              <a:spcAft>
                <a:spcPts val="0"/>
              </a:spcAft>
              <a:buSzPts val="1700"/>
              <a:buChar char="●"/>
            </a:pPr>
            <a:r>
              <a:rPr lang="en" sz="1700"/>
              <a:t>Communities the nonprofits are helping</a:t>
            </a:r>
            <a:endParaRPr sz="1700"/>
          </a:p>
          <a:p>
            <a:pPr indent="-336550" lvl="0" marL="457200" rtl="0" algn="l">
              <a:spcBef>
                <a:spcPts val="0"/>
              </a:spcBef>
              <a:spcAft>
                <a:spcPts val="0"/>
              </a:spcAft>
              <a:buSzPts val="1700"/>
              <a:buChar char="●"/>
            </a:pPr>
            <a:r>
              <a:rPr lang="en" sz="1700"/>
              <a:t>Students’ schools</a:t>
            </a:r>
            <a:endParaRPr sz="1700"/>
          </a:p>
          <a:p>
            <a:pPr indent="-336550" lvl="0" marL="457200" rtl="0" algn="l">
              <a:spcBef>
                <a:spcPts val="0"/>
              </a:spcBef>
              <a:spcAft>
                <a:spcPts val="0"/>
              </a:spcAft>
              <a:buSzPts val="1700"/>
              <a:buChar char="●"/>
            </a:pPr>
            <a:r>
              <a:rPr lang="en" sz="1700"/>
              <a:t>Centers for Career and Professional Development </a:t>
            </a:r>
            <a:endParaRPr sz="1700"/>
          </a:p>
          <a:p>
            <a:pPr indent="0" lvl="0" marL="0" rtl="0" algn="l">
              <a:spcBef>
                <a:spcPts val="1200"/>
              </a:spcBef>
              <a:spcAft>
                <a:spcPts val="1200"/>
              </a:spcAft>
              <a:buNone/>
            </a:pPr>
            <a:r>
              <a:t/>
            </a:r>
            <a:endParaRPr sz="1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6"/>
          <p:cNvSpPr txBox="1"/>
          <p:nvPr>
            <p:ph idx="1" type="subTitle"/>
          </p:nvPr>
        </p:nvSpPr>
        <p:spPr>
          <a:xfrm>
            <a:off x="3516375" y="1957151"/>
            <a:ext cx="2126100" cy="4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Montserrat"/>
                <a:ea typeface="Montserrat"/>
                <a:cs typeface="Montserrat"/>
                <a:sym typeface="Montserrat"/>
              </a:rPr>
              <a:t>2. 	Moderate: </a:t>
            </a:r>
            <a:r>
              <a:rPr b="1" lang="en" sz="1400">
                <a:latin typeface="Montserrat"/>
                <a:ea typeface="Montserrat"/>
                <a:cs typeface="Montserrat"/>
                <a:sym typeface="Montserrat"/>
              </a:rPr>
              <a:t>Find a job</a:t>
            </a:r>
            <a:endParaRPr b="1" sz="1400">
              <a:latin typeface="Montserrat"/>
              <a:ea typeface="Montserrat"/>
              <a:cs typeface="Montserrat"/>
              <a:sym typeface="Montserrat"/>
            </a:endParaRPr>
          </a:p>
          <a:p>
            <a:pPr indent="0" lvl="0" marL="0" rtl="0" algn="ctr">
              <a:spcBef>
                <a:spcPts val="1000"/>
              </a:spcBef>
              <a:spcAft>
                <a:spcPts val="0"/>
              </a:spcAft>
              <a:buNone/>
            </a:pPr>
            <a:r>
              <a:t/>
            </a:r>
            <a:endParaRPr/>
          </a:p>
        </p:txBody>
      </p:sp>
      <p:sp>
        <p:nvSpPr>
          <p:cNvPr id="590" name="Google Shape;590;p76"/>
          <p:cNvSpPr txBox="1"/>
          <p:nvPr>
            <p:ph idx="2" type="subTitle"/>
          </p:nvPr>
        </p:nvSpPr>
        <p:spPr>
          <a:xfrm>
            <a:off x="3516375" y="2454222"/>
            <a:ext cx="2126100" cy="81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Provide students with job opportunities that they can apply to </a:t>
            </a:r>
            <a:endParaRPr/>
          </a:p>
        </p:txBody>
      </p:sp>
      <p:sp>
        <p:nvSpPr>
          <p:cNvPr id="591" name="Google Shape;591;p76"/>
          <p:cNvSpPr txBox="1"/>
          <p:nvPr>
            <p:ph idx="3" type="subTitle"/>
          </p:nvPr>
        </p:nvSpPr>
        <p:spPr>
          <a:xfrm>
            <a:off x="960400" y="1957151"/>
            <a:ext cx="2126100" cy="444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accent1"/>
              </a:buClr>
              <a:buSzPts val="1400"/>
              <a:buFont typeface="Montserrat"/>
              <a:buAutoNum type="arabicPeriod"/>
            </a:pPr>
            <a:r>
              <a:rPr b="1" lang="en" sz="1400">
                <a:latin typeface="Montserrat"/>
                <a:ea typeface="Montserrat"/>
                <a:cs typeface="Montserrat"/>
                <a:sym typeface="Montserrat"/>
              </a:rPr>
              <a:t>Simple: </a:t>
            </a:r>
            <a:r>
              <a:rPr b="1" lang="en" sz="1400">
                <a:latin typeface="Montserrat"/>
                <a:ea typeface="Montserrat"/>
                <a:cs typeface="Montserrat"/>
                <a:sym typeface="Montserrat"/>
              </a:rPr>
              <a:t>Find a mentor</a:t>
            </a:r>
            <a:endParaRPr b="1" sz="1400">
              <a:latin typeface="Montserrat"/>
              <a:ea typeface="Montserrat"/>
              <a:cs typeface="Montserrat"/>
              <a:sym typeface="Montserrat"/>
            </a:endParaRPr>
          </a:p>
          <a:p>
            <a:pPr indent="0" lvl="0" marL="0" rtl="0" algn="ctr">
              <a:spcBef>
                <a:spcPts val="1000"/>
              </a:spcBef>
              <a:spcAft>
                <a:spcPts val="0"/>
              </a:spcAft>
              <a:buNone/>
            </a:pPr>
            <a:r>
              <a:t/>
            </a:r>
            <a:endParaRPr/>
          </a:p>
        </p:txBody>
      </p:sp>
      <p:sp>
        <p:nvSpPr>
          <p:cNvPr id="592" name="Google Shape;592;p76"/>
          <p:cNvSpPr txBox="1"/>
          <p:nvPr>
            <p:ph idx="4" type="subTitle"/>
          </p:nvPr>
        </p:nvSpPr>
        <p:spPr>
          <a:xfrm>
            <a:off x="1018900" y="2454222"/>
            <a:ext cx="2126100" cy="81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Encourage students that selling-in is possible</a:t>
            </a:r>
            <a:endParaRPr/>
          </a:p>
        </p:txBody>
      </p:sp>
      <p:sp>
        <p:nvSpPr>
          <p:cNvPr id="593" name="Google Shape;593;p76"/>
          <p:cNvSpPr txBox="1"/>
          <p:nvPr>
            <p:ph idx="5" type="subTitle"/>
          </p:nvPr>
        </p:nvSpPr>
        <p:spPr>
          <a:xfrm>
            <a:off x="6072250" y="1957150"/>
            <a:ext cx="2399700" cy="4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latin typeface="Montserrat"/>
                <a:ea typeface="Montserrat"/>
                <a:cs typeface="Montserrat"/>
                <a:sym typeface="Montserrat"/>
              </a:rPr>
              <a:t>3</a:t>
            </a:r>
            <a:r>
              <a:rPr b="1" lang="en" sz="1400">
                <a:latin typeface="Montserrat"/>
                <a:ea typeface="Montserrat"/>
                <a:cs typeface="Montserrat"/>
                <a:sym typeface="Montserrat"/>
              </a:rPr>
              <a:t>. 	Complex: Find a community</a:t>
            </a:r>
            <a:endParaRPr b="1" sz="1400">
              <a:latin typeface="Montserrat"/>
              <a:ea typeface="Montserrat"/>
              <a:cs typeface="Montserrat"/>
              <a:sym typeface="Montserrat"/>
            </a:endParaRPr>
          </a:p>
          <a:p>
            <a:pPr indent="0" lvl="0" marL="0" rtl="0" algn="ctr">
              <a:spcBef>
                <a:spcPts val="1000"/>
              </a:spcBef>
              <a:spcAft>
                <a:spcPts val="0"/>
              </a:spcAft>
              <a:buNone/>
            </a:pPr>
            <a:r>
              <a:t/>
            </a:r>
            <a:endParaRPr/>
          </a:p>
        </p:txBody>
      </p:sp>
      <p:sp>
        <p:nvSpPr>
          <p:cNvPr id="594" name="Google Shape;594;p76"/>
          <p:cNvSpPr txBox="1"/>
          <p:nvPr>
            <p:ph idx="6" type="subTitle"/>
          </p:nvPr>
        </p:nvSpPr>
        <p:spPr>
          <a:xfrm>
            <a:off x="6209050" y="2454222"/>
            <a:ext cx="2126100" cy="81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Connect people with </a:t>
            </a:r>
            <a:r>
              <a:rPr lang="en"/>
              <a:t>similar</a:t>
            </a:r>
            <a:r>
              <a:rPr lang="en"/>
              <a:t> social impact related passions </a:t>
            </a:r>
            <a:endParaRPr/>
          </a:p>
        </p:txBody>
      </p:sp>
      <p:sp>
        <p:nvSpPr>
          <p:cNvPr id="595" name="Google Shape;595;p76"/>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3 Task Clarification</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7"/>
          <p:cNvSpPr txBox="1"/>
          <p:nvPr>
            <p:ph idx="1" type="subTitle"/>
          </p:nvPr>
        </p:nvSpPr>
        <p:spPr>
          <a:xfrm>
            <a:off x="724800" y="1140150"/>
            <a:ext cx="6978000" cy="34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100">
              <a:solidFill>
                <a:schemeClr val="dk1"/>
              </a:solidFill>
            </a:endParaRPr>
          </a:p>
          <a:p>
            <a:pPr indent="-317500" lvl="0" marL="457200" rtl="0" algn="l">
              <a:spcBef>
                <a:spcPts val="1200"/>
              </a:spcBef>
              <a:spcAft>
                <a:spcPts val="0"/>
              </a:spcAft>
              <a:buClr>
                <a:schemeClr val="dk1"/>
              </a:buClr>
              <a:buSzPts val="1400"/>
              <a:buFont typeface="Lato"/>
              <a:buAutoNum type="arabicPeriod"/>
            </a:pPr>
            <a:r>
              <a:rPr b="1" lang="en">
                <a:solidFill>
                  <a:schemeClr val="dk1"/>
                </a:solidFill>
              </a:rPr>
              <a:t>Goal 1: User ease to use</a:t>
            </a:r>
            <a:endParaRPr b="1">
              <a:solidFill>
                <a:schemeClr val="dk1"/>
              </a:solidFill>
            </a:endParaRPr>
          </a:p>
          <a:p>
            <a:pPr indent="-317500" lvl="1" marL="914400" rtl="0" algn="l">
              <a:spcBef>
                <a:spcPts val="0"/>
              </a:spcBef>
              <a:spcAft>
                <a:spcPts val="0"/>
              </a:spcAft>
              <a:buClr>
                <a:schemeClr val="dk1"/>
              </a:buClr>
              <a:buSzPts val="1400"/>
              <a:buFont typeface="Lato"/>
              <a:buChar char="-"/>
            </a:pPr>
            <a:r>
              <a:rPr lang="en">
                <a:solidFill>
                  <a:schemeClr val="dk1"/>
                </a:solidFill>
              </a:rPr>
              <a:t>Minimal errors and good navigational heuristics in the app</a:t>
            </a:r>
            <a:endParaRPr>
              <a:solidFill>
                <a:schemeClr val="dk1"/>
              </a:solidFill>
            </a:endParaRPr>
          </a:p>
          <a:p>
            <a:pPr indent="-317500" lvl="1" marL="914400" rtl="0" algn="l">
              <a:spcBef>
                <a:spcPts val="0"/>
              </a:spcBef>
              <a:spcAft>
                <a:spcPts val="0"/>
              </a:spcAft>
              <a:buClr>
                <a:schemeClr val="dk1"/>
              </a:buClr>
              <a:buSzPts val="1400"/>
              <a:buFont typeface="Lato"/>
              <a:buChar char="-"/>
            </a:pPr>
            <a:r>
              <a:rPr b="1" lang="en">
                <a:solidFill>
                  <a:schemeClr val="dk1"/>
                </a:solidFill>
              </a:rPr>
              <a:t>Key measurement: </a:t>
            </a:r>
            <a:r>
              <a:rPr lang="en">
                <a:solidFill>
                  <a:schemeClr val="dk1"/>
                </a:solidFill>
              </a:rPr>
              <a:t>Number of errors per task</a:t>
            </a:r>
            <a:endParaRPr>
              <a:solidFill>
                <a:schemeClr val="dk1"/>
              </a:solidFill>
            </a:endParaRPr>
          </a:p>
          <a:p>
            <a:pPr indent="-317500" lvl="0" marL="457200" rtl="0" algn="l">
              <a:spcBef>
                <a:spcPts val="0"/>
              </a:spcBef>
              <a:spcAft>
                <a:spcPts val="0"/>
              </a:spcAft>
              <a:buClr>
                <a:schemeClr val="dk1"/>
              </a:buClr>
              <a:buSzPts val="1400"/>
              <a:buFont typeface="Lato"/>
              <a:buAutoNum type="arabicPeriod"/>
            </a:pPr>
            <a:r>
              <a:rPr b="1" lang="en">
                <a:solidFill>
                  <a:schemeClr val="dk1"/>
                </a:solidFill>
              </a:rPr>
              <a:t>Goal 2: Efficiency</a:t>
            </a:r>
            <a:endParaRPr b="1">
              <a:solidFill>
                <a:schemeClr val="dk1"/>
              </a:solidFill>
            </a:endParaRPr>
          </a:p>
          <a:p>
            <a:pPr indent="-317500" lvl="1" marL="914400" rtl="0" algn="l">
              <a:spcBef>
                <a:spcPts val="0"/>
              </a:spcBef>
              <a:spcAft>
                <a:spcPts val="0"/>
              </a:spcAft>
              <a:buClr>
                <a:schemeClr val="dk1"/>
              </a:buClr>
              <a:buSzPts val="1400"/>
              <a:buFont typeface="Lato"/>
              <a:buChar char="-"/>
            </a:pPr>
            <a:r>
              <a:rPr lang="en">
                <a:solidFill>
                  <a:schemeClr val="dk1"/>
                </a:solidFill>
              </a:rPr>
              <a:t>Quick and intuitive navigation</a:t>
            </a:r>
            <a:endParaRPr>
              <a:solidFill>
                <a:schemeClr val="dk1"/>
              </a:solidFill>
            </a:endParaRPr>
          </a:p>
          <a:p>
            <a:pPr indent="-317500" lvl="1" marL="914400" rtl="0" algn="l">
              <a:spcBef>
                <a:spcPts val="0"/>
              </a:spcBef>
              <a:spcAft>
                <a:spcPts val="0"/>
              </a:spcAft>
              <a:buClr>
                <a:schemeClr val="dk1"/>
              </a:buClr>
              <a:buSzPts val="1400"/>
              <a:buFont typeface="Lato"/>
              <a:buChar char="-"/>
            </a:pPr>
            <a:r>
              <a:rPr b="1" lang="en">
                <a:solidFill>
                  <a:schemeClr val="dk1"/>
                </a:solidFill>
              </a:rPr>
              <a:t>Key measurement: </a:t>
            </a:r>
            <a:r>
              <a:rPr lang="en">
                <a:solidFill>
                  <a:schemeClr val="dk1"/>
                </a:solidFill>
              </a:rPr>
              <a:t>task completion time</a:t>
            </a:r>
            <a:endParaRPr>
              <a:solidFill>
                <a:schemeClr val="dk1"/>
              </a:solidFill>
            </a:endParaRPr>
          </a:p>
          <a:p>
            <a:pPr indent="0" lvl="0" marL="0" rtl="0" algn="l">
              <a:spcBef>
                <a:spcPts val="1200"/>
              </a:spcBef>
              <a:spcAft>
                <a:spcPts val="0"/>
              </a:spcAft>
              <a:buNone/>
            </a:pPr>
            <a:r>
              <a:rPr b="1" lang="en">
                <a:solidFill>
                  <a:schemeClr val="dk1"/>
                </a:solidFill>
              </a:rPr>
              <a:t>How is your product progressing towards hitting these goals?</a:t>
            </a:r>
            <a:endParaRPr b="1">
              <a:solidFill>
                <a:schemeClr val="dk1"/>
              </a:solidFill>
            </a:endParaRPr>
          </a:p>
          <a:p>
            <a:pPr indent="-317500" lvl="0" marL="457200" rtl="0" algn="l">
              <a:spcBef>
                <a:spcPts val="1200"/>
              </a:spcBef>
              <a:spcAft>
                <a:spcPts val="0"/>
              </a:spcAft>
              <a:buClr>
                <a:schemeClr val="dk1"/>
              </a:buClr>
              <a:buSzPts val="1400"/>
              <a:buChar char="●"/>
            </a:pPr>
            <a:r>
              <a:rPr lang="en">
                <a:solidFill>
                  <a:schemeClr val="dk1"/>
                </a:solidFill>
              </a:rPr>
              <a:t>We’ve revised our prototype features to enhance user experience and efficiency. We reduced redundant features to make sure the user experience is more efficient and easier to use, and users can quickly navigate where they need to go, with less errors per task. </a:t>
            </a:r>
            <a:endParaRPr>
              <a:solidFill>
                <a:schemeClr val="dk1"/>
              </a:solidFill>
            </a:endParaRPr>
          </a:p>
          <a:p>
            <a:pPr indent="0" lvl="0" marL="0" rtl="0" algn="l">
              <a:spcBef>
                <a:spcPts val="1200"/>
              </a:spcBef>
              <a:spcAft>
                <a:spcPts val="1000"/>
              </a:spcAft>
              <a:buNone/>
            </a:pPr>
            <a:r>
              <a:t/>
            </a:r>
            <a:endParaRPr/>
          </a:p>
        </p:txBody>
      </p:sp>
      <p:sp>
        <p:nvSpPr>
          <p:cNvPr id="601" name="Google Shape;601;p77"/>
          <p:cNvSpPr txBox="1"/>
          <p:nvPr>
            <p:ph type="title"/>
          </p:nvPr>
        </p:nvSpPr>
        <p:spPr>
          <a:xfrm>
            <a:off x="551475" y="445025"/>
            <a:ext cx="812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goals &amp; key measurements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8"/>
          <p:cNvSpPr txBox="1"/>
          <p:nvPr>
            <p:ph type="title"/>
          </p:nvPr>
        </p:nvSpPr>
        <p:spPr>
          <a:xfrm>
            <a:off x="713225" y="445025"/>
            <a:ext cx="7344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towards Usability Goals</a:t>
            </a:r>
            <a:endParaRPr/>
          </a:p>
        </p:txBody>
      </p:sp>
      <p:sp>
        <p:nvSpPr>
          <p:cNvPr id="607" name="Google Shape;607;p78"/>
          <p:cNvSpPr txBox="1"/>
          <p:nvPr>
            <p:ph idx="1" type="body"/>
          </p:nvPr>
        </p:nvSpPr>
        <p:spPr>
          <a:xfrm>
            <a:off x="713225" y="903950"/>
            <a:ext cx="7900500" cy="280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a:p>
            <a:pPr indent="-304800" lvl="0" marL="457200" rtl="0" algn="l">
              <a:spcBef>
                <a:spcPts val="1200"/>
              </a:spcBef>
              <a:spcAft>
                <a:spcPts val="0"/>
              </a:spcAft>
              <a:buSzPts val="1200"/>
              <a:buAutoNum type="arabicPeriod"/>
            </a:pPr>
            <a:r>
              <a:rPr b="1" lang="en" sz="1200"/>
              <a:t>User ease to use</a:t>
            </a:r>
            <a:endParaRPr b="1" sz="1200"/>
          </a:p>
          <a:p>
            <a:pPr indent="-304800" lvl="1" marL="914400" rtl="0" algn="l">
              <a:spcBef>
                <a:spcPts val="0"/>
              </a:spcBef>
              <a:spcAft>
                <a:spcPts val="0"/>
              </a:spcAft>
              <a:buSzPts val="1200"/>
              <a:buChar char="-"/>
            </a:pPr>
            <a:r>
              <a:rPr lang="en" sz="1200"/>
              <a:t>Removed the map interface that we used to pin for events around the users to simplify the interface</a:t>
            </a:r>
            <a:endParaRPr sz="1200"/>
          </a:p>
          <a:p>
            <a:pPr indent="-304800" lvl="1" marL="914400" rtl="0" algn="l">
              <a:spcBef>
                <a:spcPts val="0"/>
              </a:spcBef>
              <a:spcAft>
                <a:spcPts val="0"/>
              </a:spcAft>
              <a:buSzPts val="1200"/>
              <a:buChar char="-"/>
            </a:pPr>
            <a:r>
              <a:rPr lang="en" sz="1200"/>
              <a:t>Changed the calendar to be a list of events because there was a confusion around who can add events</a:t>
            </a:r>
            <a:endParaRPr sz="1200"/>
          </a:p>
          <a:p>
            <a:pPr indent="-304800" lvl="0" marL="457200" rtl="0" algn="l">
              <a:spcBef>
                <a:spcPts val="0"/>
              </a:spcBef>
              <a:spcAft>
                <a:spcPts val="0"/>
              </a:spcAft>
              <a:buSzPts val="1200"/>
              <a:buAutoNum type="arabicPeriod"/>
            </a:pPr>
            <a:r>
              <a:rPr b="1" lang="en" sz="1200"/>
              <a:t>Efficie</a:t>
            </a:r>
            <a:r>
              <a:rPr b="1" lang="en" sz="1200"/>
              <a:t>ncy</a:t>
            </a:r>
            <a:endParaRPr b="1" sz="1200"/>
          </a:p>
          <a:p>
            <a:pPr indent="-304800" lvl="1" marL="914400" rtl="0" algn="l">
              <a:spcBef>
                <a:spcPts val="0"/>
              </a:spcBef>
              <a:spcAft>
                <a:spcPts val="0"/>
              </a:spcAft>
              <a:buSzPts val="1200"/>
              <a:buChar char="-"/>
            </a:pPr>
            <a:r>
              <a:rPr lang="en" sz="1200"/>
              <a:t>Changed the landing page from having the tabs for jobs/mentors/events to default to mentors </a:t>
            </a:r>
            <a:endParaRPr sz="1200"/>
          </a:p>
          <a:p>
            <a:pPr indent="-304800" lvl="1" marL="914400" rtl="0" algn="l">
              <a:spcBef>
                <a:spcPts val="0"/>
              </a:spcBef>
              <a:spcAft>
                <a:spcPts val="0"/>
              </a:spcAft>
              <a:buSzPts val="1200"/>
              <a:buChar char="-"/>
            </a:pPr>
            <a:r>
              <a:rPr lang="en" sz="1200"/>
              <a:t>Added a bottom menu navigation bar to quickly switch to jobs/events </a:t>
            </a:r>
            <a:endParaRPr sz="1200"/>
          </a:p>
          <a:p>
            <a:pPr indent="-304800" lvl="1" marL="914400" rtl="0" algn="l">
              <a:spcBef>
                <a:spcPts val="0"/>
              </a:spcBef>
              <a:spcAft>
                <a:spcPts val="0"/>
              </a:spcAft>
              <a:buSzPts val="1200"/>
              <a:buChar char="-"/>
            </a:pPr>
            <a:r>
              <a:rPr lang="en" sz="1200"/>
              <a:t>Added a chat button next to the icon of the mentors, in addition to having it in their profile page, so students can quickly resume or start chats </a:t>
            </a:r>
            <a:endParaRPr sz="1200"/>
          </a:p>
          <a:p>
            <a:pPr indent="0" lvl="0" marL="0" rtl="0" algn="l">
              <a:spcBef>
                <a:spcPts val="1200"/>
              </a:spcBef>
              <a:spcAft>
                <a:spcPts val="1200"/>
              </a:spcAft>
              <a:buNone/>
            </a:pPr>
            <a:r>
              <a:t/>
            </a:r>
            <a:endParaRPr b="1"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9"/>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 Flow Development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80"/>
          <p:cNvSpPr txBox="1"/>
          <p:nvPr/>
        </p:nvSpPr>
        <p:spPr>
          <a:xfrm>
            <a:off x="217100" y="258800"/>
            <a:ext cx="6819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Vidaloka"/>
                <a:ea typeface="Vidaloka"/>
                <a:cs typeface="Vidaloka"/>
                <a:sym typeface="Vidaloka"/>
              </a:rPr>
              <a:t> Stage 1: 3 task flows : Old</a:t>
            </a:r>
            <a:endParaRPr sz="3600">
              <a:latin typeface="Vidaloka"/>
              <a:ea typeface="Vidaloka"/>
              <a:cs typeface="Vidaloka"/>
              <a:sym typeface="Vidaloka"/>
            </a:endParaRPr>
          </a:p>
        </p:txBody>
      </p:sp>
      <p:sp>
        <p:nvSpPr>
          <p:cNvPr id="618" name="Google Shape;618;p80"/>
          <p:cNvSpPr txBox="1"/>
          <p:nvPr/>
        </p:nvSpPr>
        <p:spPr>
          <a:xfrm>
            <a:off x="557325" y="1421375"/>
            <a:ext cx="1035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Simple</a:t>
            </a:r>
            <a:endParaRPr>
              <a:latin typeface="Montserrat"/>
              <a:ea typeface="Montserrat"/>
              <a:cs typeface="Montserrat"/>
              <a:sym typeface="Montserrat"/>
            </a:endParaRPr>
          </a:p>
        </p:txBody>
      </p:sp>
      <p:sp>
        <p:nvSpPr>
          <p:cNvPr id="619" name="Google Shape;619;p80"/>
          <p:cNvSpPr txBox="1"/>
          <p:nvPr/>
        </p:nvSpPr>
        <p:spPr>
          <a:xfrm>
            <a:off x="496125" y="2701575"/>
            <a:ext cx="11577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Moderate</a:t>
            </a:r>
            <a:endParaRPr>
              <a:latin typeface="Montserrat"/>
              <a:ea typeface="Montserrat"/>
              <a:cs typeface="Montserrat"/>
              <a:sym typeface="Montserrat"/>
            </a:endParaRPr>
          </a:p>
        </p:txBody>
      </p:sp>
      <p:sp>
        <p:nvSpPr>
          <p:cNvPr id="620" name="Google Shape;620;p80"/>
          <p:cNvSpPr txBox="1"/>
          <p:nvPr/>
        </p:nvSpPr>
        <p:spPr>
          <a:xfrm>
            <a:off x="496125" y="3866425"/>
            <a:ext cx="11577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Complex</a:t>
            </a:r>
            <a:endParaRPr>
              <a:latin typeface="Montserrat"/>
              <a:ea typeface="Montserrat"/>
              <a:cs typeface="Montserrat"/>
              <a:sym typeface="Montserrat"/>
            </a:endParaRPr>
          </a:p>
        </p:txBody>
      </p:sp>
      <p:pic>
        <p:nvPicPr>
          <p:cNvPr id="621" name="Google Shape;621;p80"/>
          <p:cNvPicPr preferRelativeResize="0"/>
          <p:nvPr/>
        </p:nvPicPr>
        <p:blipFill>
          <a:blip r:embed="rId3">
            <a:alphaModFix/>
          </a:blip>
          <a:stretch>
            <a:fillRect/>
          </a:stretch>
        </p:blipFill>
        <p:spPr>
          <a:xfrm>
            <a:off x="1917625" y="889063"/>
            <a:ext cx="5943600" cy="39509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81"/>
          <p:cNvSpPr txBox="1"/>
          <p:nvPr/>
        </p:nvSpPr>
        <p:spPr>
          <a:xfrm>
            <a:off x="217100" y="258800"/>
            <a:ext cx="666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Vidaloka"/>
                <a:ea typeface="Vidaloka"/>
                <a:cs typeface="Vidaloka"/>
                <a:sym typeface="Vidaloka"/>
              </a:rPr>
              <a:t> Stage 1: 3 task flows : New</a:t>
            </a:r>
            <a:endParaRPr sz="3600">
              <a:latin typeface="Vidaloka"/>
              <a:ea typeface="Vidaloka"/>
              <a:cs typeface="Vidaloka"/>
              <a:sym typeface="Vidaloka"/>
            </a:endParaRPr>
          </a:p>
        </p:txBody>
      </p:sp>
      <p:sp>
        <p:nvSpPr>
          <p:cNvPr id="627" name="Google Shape;627;p81"/>
          <p:cNvSpPr txBox="1"/>
          <p:nvPr/>
        </p:nvSpPr>
        <p:spPr>
          <a:xfrm>
            <a:off x="557325" y="1421375"/>
            <a:ext cx="1035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Simple</a:t>
            </a:r>
            <a:endParaRPr>
              <a:latin typeface="Montserrat"/>
              <a:ea typeface="Montserrat"/>
              <a:cs typeface="Montserrat"/>
              <a:sym typeface="Montserrat"/>
            </a:endParaRPr>
          </a:p>
        </p:txBody>
      </p:sp>
      <p:sp>
        <p:nvSpPr>
          <p:cNvPr id="628" name="Google Shape;628;p81"/>
          <p:cNvSpPr txBox="1"/>
          <p:nvPr/>
        </p:nvSpPr>
        <p:spPr>
          <a:xfrm>
            <a:off x="496125" y="2701575"/>
            <a:ext cx="11577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Moderate</a:t>
            </a:r>
            <a:endParaRPr>
              <a:latin typeface="Montserrat"/>
              <a:ea typeface="Montserrat"/>
              <a:cs typeface="Montserrat"/>
              <a:sym typeface="Montserrat"/>
            </a:endParaRPr>
          </a:p>
        </p:txBody>
      </p:sp>
      <p:sp>
        <p:nvSpPr>
          <p:cNvPr id="629" name="Google Shape;629;p81"/>
          <p:cNvSpPr txBox="1"/>
          <p:nvPr/>
        </p:nvSpPr>
        <p:spPr>
          <a:xfrm>
            <a:off x="496125" y="3866425"/>
            <a:ext cx="11577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Complex</a:t>
            </a:r>
            <a:endParaRPr>
              <a:latin typeface="Montserrat"/>
              <a:ea typeface="Montserrat"/>
              <a:cs typeface="Montserrat"/>
              <a:sym typeface="Montserrat"/>
            </a:endParaRPr>
          </a:p>
        </p:txBody>
      </p:sp>
      <p:pic>
        <p:nvPicPr>
          <p:cNvPr id="630" name="Google Shape;630;p81"/>
          <p:cNvPicPr preferRelativeResize="0"/>
          <p:nvPr/>
        </p:nvPicPr>
        <p:blipFill>
          <a:blip r:embed="rId3">
            <a:alphaModFix/>
          </a:blip>
          <a:stretch>
            <a:fillRect/>
          </a:stretch>
        </p:blipFill>
        <p:spPr>
          <a:xfrm>
            <a:off x="1846925" y="841075"/>
            <a:ext cx="5812574" cy="3873849"/>
          </a:xfrm>
          <a:prstGeom prst="rect">
            <a:avLst/>
          </a:prstGeom>
          <a:noFill/>
          <a:ln>
            <a:noFill/>
          </a:ln>
        </p:spPr>
      </p:pic>
      <p:cxnSp>
        <p:nvCxnSpPr>
          <p:cNvPr id="631" name="Google Shape;631;p81"/>
          <p:cNvCxnSpPr/>
          <p:nvPr/>
        </p:nvCxnSpPr>
        <p:spPr>
          <a:xfrm flipH="1" rot="10800000">
            <a:off x="5254450" y="3295225"/>
            <a:ext cx="2856600" cy="685200"/>
          </a:xfrm>
          <a:prstGeom prst="straightConnector1">
            <a:avLst/>
          </a:prstGeom>
          <a:noFill/>
          <a:ln cap="flat" cmpd="sng" w="9525">
            <a:solidFill>
              <a:schemeClr val="dk2"/>
            </a:solidFill>
            <a:prstDash val="solid"/>
            <a:round/>
            <a:headEnd len="med" w="med" type="none"/>
            <a:tailEnd len="med" w="med" type="none"/>
          </a:ln>
        </p:spPr>
      </p:cxnSp>
      <p:sp>
        <p:nvSpPr>
          <p:cNvPr id="632" name="Google Shape;632;p81"/>
          <p:cNvSpPr txBox="1"/>
          <p:nvPr/>
        </p:nvSpPr>
        <p:spPr>
          <a:xfrm>
            <a:off x="8079150" y="2919075"/>
            <a:ext cx="1089300" cy="9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Montserrat"/>
                <a:ea typeface="Montserrat"/>
                <a:cs typeface="Montserrat"/>
                <a:sym typeface="Montserrat"/>
              </a:rPr>
              <a:t>Main task flow </a:t>
            </a:r>
            <a:r>
              <a:rPr lang="en" sz="1100">
                <a:solidFill>
                  <a:schemeClr val="dk2"/>
                </a:solidFill>
                <a:latin typeface="Montserrat"/>
                <a:ea typeface="Montserrat"/>
                <a:cs typeface="Montserrat"/>
                <a:sym typeface="Montserrat"/>
              </a:rPr>
              <a:t>change: </a:t>
            </a:r>
            <a:endParaRPr sz="1100">
              <a:solidFill>
                <a:schemeClr val="dk2"/>
              </a:solidFill>
              <a:latin typeface="Montserrat"/>
              <a:ea typeface="Montserrat"/>
              <a:cs typeface="Montserrat"/>
              <a:sym typeface="Montserrat"/>
            </a:endParaRPr>
          </a:p>
          <a:p>
            <a:pPr indent="0" lvl="0" marL="0" rtl="0" algn="l">
              <a:spcBef>
                <a:spcPts val="0"/>
              </a:spcBef>
              <a:spcAft>
                <a:spcPts val="0"/>
              </a:spcAft>
              <a:buNone/>
            </a:pPr>
            <a:r>
              <a:rPr lang="en" sz="1100">
                <a:solidFill>
                  <a:schemeClr val="dk2"/>
                </a:solidFill>
                <a:latin typeface="Montserrat"/>
                <a:ea typeface="Montserrat"/>
                <a:cs typeface="Montserrat"/>
                <a:sym typeface="Montserrat"/>
              </a:rPr>
              <a:t>Removed map of meets because of feedback</a:t>
            </a:r>
            <a:endParaRPr sz="1100">
              <a:solidFill>
                <a:schemeClr val="dk2"/>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82"/>
          <p:cNvPicPr preferRelativeResize="0"/>
          <p:nvPr/>
        </p:nvPicPr>
        <p:blipFill>
          <a:blip r:embed="rId3">
            <a:alphaModFix/>
          </a:blip>
          <a:stretch>
            <a:fillRect/>
          </a:stretch>
        </p:blipFill>
        <p:spPr>
          <a:xfrm>
            <a:off x="152400" y="1422050"/>
            <a:ext cx="8839204" cy="2019896"/>
          </a:xfrm>
          <a:prstGeom prst="rect">
            <a:avLst/>
          </a:prstGeom>
          <a:noFill/>
          <a:ln>
            <a:noFill/>
          </a:ln>
        </p:spPr>
      </p:pic>
      <p:cxnSp>
        <p:nvCxnSpPr>
          <p:cNvPr id="638" name="Google Shape;638;p82"/>
          <p:cNvCxnSpPr/>
          <p:nvPr/>
        </p:nvCxnSpPr>
        <p:spPr>
          <a:xfrm flipH="1" rot="10800000">
            <a:off x="911675" y="1145450"/>
            <a:ext cx="151500" cy="829500"/>
          </a:xfrm>
          <a:prstGeom prst="straightConnector1">
            <a:avLst/>
          </a:prstGeom>
          <a:noFill/>
          <a:ln cap="flat" cmpd="sng" w="9525">
            <a:solidFill>
              <a:schemeClr val="dk2"/>
            </a:solidFill>
            <a:prstDash val="solid"/>
            <a:round/>
            <a:headEnd len="med" w="med" type="none"/>
            <a:tailEnd len="med" w="med" type="none"/>
          </a:ln>
        </p:spPr>
      </p:cxnSp>
      <p:sp>
        <p:nvSpPr>
          <p:cNvPr id="639" name="Google Shape;639;p82"/>
          <p:cNvSpPr txBox="1"/>
          <p:nvPr/>
        </p:nvSpPr>
        <p:spPr>
          <a:xfrm>
            <a:off x="1024850" y="430275"/>
            <a:ext cx="18036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Montserrat"/>
                <a:ea typeface="Montserrat"/>
                <a:cs typeface="Montserrat"/>
                <a:sym typeface="Montserrat"/>
              </a:rPr>
              <a:t>Removed confusion with the Groups/Community, and instead a page to look at your profile</a:t>
            </a:r>
            <a:endParaRPr sz="1000">
              <a:latin typeface="Montserrat"/>
              <a:ea typeface="Montserrat"/>
              <a:cs typeface="Montserrat"/>
              <a:sym typeface="Montserrat"/>
            </a:endParaRPr>
          </a:p>
        </p:txBody>
      </p:sp>
      <p:cxnSp>
        <p:nvCxnSpPr>
          <p:cNvPr id="640" name="Google Shape;640;p82"/>
          <p:cNvCxnSpPr/>
          <p:nvPr/>
        </p:nvCxnSpPr>
        <p:spPr>
          <a:xfrm flipH="1" rot="10800000">
            <a:off x="2016300" y="3223950"/>
            <a:ext cx="151500" cy="829500"/>
          </a:xfrm>
          <a:prstGeom prst="straightConnector1">
            <a:avLst/>
          </a:prstGeom>
          <a:noFill/>
          <a:ln cap="flat" cmpd="sng" w="9525">
            <a:solidFill>
              <a:schemeClr val="dk2"/>
            </a:solidFill>
            <a:prstDash val="solid"/>
            <a:round/>
            <a:headEnd len="med" w="med" type="none"/>
            <a:tailEnd len="med" w="med" type="none"/>
          </a:ln>
        </p:spPr>
      </p:cxnSp>
      <p:sp>
        <p:nvSpPr>
          <p:cNvPr id="641" name="Google Shape;641;p82"/>
          <p:cNvSpPr txBox="1"/>
          <p:nvPr/>
        </p:nvSpPr>
        <p:spPr>
          <a:xfrm>
            <a:off x="1734950" y="4017375"/>
            <a:ext cx="1600500" cy="39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Montserrat"/>
                <a:ea typeface="Montserrat"/>
                <a:cs typeface="Montserrat"/>
                <a:sym typeface="Montserrat"/>
              </a:rPr>
              <a:t>Added back button for back navigation</a:t>
            </a:r>
            <a:endParaRPr sz="1100">
              <a:latin typeface="Montserrat"/>
              <a:ea typeface="Montserrat"/>
              <a:cs typeface="Montserrat"/>
              <a:sym typeface="Montserrat"/>
            </a:endParaRPr>
          </a:p>
        </p:txBody>
      </p:sp>
      <p:cxnSp>
        <p:nvCxnSpPr>
          <p:cNvPr id="642" name="Google Shape;642;p82"/>
          <p:cNvCxnSpPr/>
          <p:nvPr/>
        </p:nvCxnSpPr>
        <p:spPr>
          <a:xfrm rot="10800000">
            <a:off x="6302275" y="3187925"/>
            <a:ext cx="481500" cy="843000"/>
          </a:xfrm>
          <a:prstGeom prst="straightConnector1">
            <a:avLst/>
          </a:prstGeom>
          <a:noFill/>
          <a:ln cap="flat" cmpd="sng" w="9525">
            <a:solidFill>
              <a:schemeClr val="dk2"/>
            </a:solidFill>
            <a:prstDash val="solid"/>
            <a:round/>
            <a:headEnd len="med" w="med" type="none"/>
            <a:tailEnd len="med" w="med" type="none"/>
          </a:ln>
        </p:spPr>
      </p:cxnSp>
      <p:sp>
        <p:nvSpPr>
          <p:cNvPr id="643" name="Google Shape;643;p82"/>
          <p:cNvSpPr txBox="1"/>
          <p:nvPr/>
        </p:nvSpPr>
        <p:spPr>
          <a:xfrm>
            <a:off x="6020925" y="4053450"/>
            <a:ext cx="1600500" cy="39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Montserrat"/>
                <a:ea typeface="Montserrat"/>
                <a:cs typeface="Montserrat"/>
                <a:sym typeface="Montserrat"/>
              </a:rPr>
              <a:t>Got good feedback for this part, so was the same</a:t>
            </a:r>
            <a:endParaRPr sz="1100">
              <a:latin typeface="Montserrat"/>
              <a:ea typeface="Montserrat"/>
              <a:cs typeface="Montserrat"/>
              <a:sym typeface="Montserrat"/>
            </a:endParaRPr>
          </a:p>
        </p:txBody>
      </p:sp>
      <p:cxnSp>
        <p:nvCxnSpPr>
          <p:cNvPr id="644" name="Google Shape;644;p82"/>
          <p:cNvCxnSpPr/>
          <p:nvPr/>
        </p:nvCxnSpPr>
        <p:spPr>
          <a:xfrm flipH="1" rot="10800000">
            <a:off x="7375300" y="3367350"/>
            <a:ext cx="743100" cy="685200"/>
          </a:xfrm>
          <a:prstGeom prst="straightConnector1">
            <a:avLst/>
          </a:prstGeom>
          <a:noFill/>
          <a:ln cap="flat" cmpd="sng" w="9525">
            <a:solidFill>
              <a:schemeClr val="dk2"/>
            </a:solidFill>
            <a:prstDash val="solid"/>
            <a:round/>
            <a:headEnd len="med" w="med" type="none"/>
            <a:tailEnd len="med" w="med" type="none"/>
          </a:ln>
        </p:spPr>
      </p:cxnSp>
      <p:cxnSp>
        <p:nvCxnSpPr>
          <p:cNvPr id="645" name="Google Shape;645;p82"/>
          <p:cNvCxnSpPr/>
          <p:nvPr/>
        </p:nvCxnSpPr>
        <p:spPr>
          <a:xfrm rot="10800000">
            <a:off x="4735075" y="3316775"/>
            <a:ext cx="1567200" cy="780900"/>
          </a:xfrm>
          <a:prstGeom prst="straightConnector1">
            <a:avLst/>
          </a:prstGeom>
          <a:noFill/>
          <a:ln cap="flat" cmpd="sng" w="9525">
            <a:solidFill>
              <a:schemeClr val="dk2"/>
            </a:solidFill>
            <a:prstDash val="solid"/>
            <a:round/>
            <a:headEnd len="med" w="med" type="none"/>
            <a:tailEnd len="med" w="med" type="none"/>
          </a:ln>
        </p:spPr>
      </p:cxnSp>
      <p:sp>
        <p:nvSpPr>
          <p:cNvPr id="646" name="Google Shape;646;p82"/>
          <p:cNvSpPr txBox="1"/>
          <p:nvPr/>
        </p:nvSpPr>
        <p:spPr>
          <a:xfrm>
            <a:off x="6925025" y="453975"/>
            <a:ext cx="7244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Vidaloka"/>
                <a:ea typeface="Vidaloka"/>
                <a:cs typeface="Vidaloka"/>
                <a:sym typeface="Vidaloka"/>
              </a:rPr>
              <a:t> Stage 2</a:t>
            </a:r>
            <a:endParaRPr sz="3600">
              <a:latin typeface="Vidaloka"/>
              <a:ea typeface="Vidaloka"/>
              <a:cs typeface="Vidaloka"/>
              <a:sym typeface="Vidaloka"/>
            </a:endParaRPr>
          </a:p>
        </p:txBody>
      </p:sp>
      <p:cxnSp>
        <p:nvCxnSpPr>
          <p:cNvPr id="647" name="Google Shape;647;p82"/>
          <p:cNvCxnSpPr/>
          <p:nvPr/>
        </p:nvCxnSpPr>
        <p:spPr>
          <a:xfrm flipH="1" rot="10800000">
            <a:off x="1265175" y="2155300"/>
            <a:ext cx="952200" cy="158700"/>
          </a:xfrm>
          <a:prstGeom prst="straightConnector1">
            <a:avLst/>
          </a:prstGeom>
          <a:noFill/>
          <a:ln cap="flat" cmpd="sng" w="9525">
            <a:solidFill>
              <a:srgbClr val="FF0000"/>
            </a:solidFill>
            <a:prstDash val="solid"/>
            <a:round/>
            <a:headEnd len="med" w="med" type="none"/>
            <a:tailEnd len="med" w="med" type="none"/>
          </a:ln>
        </p:spPr>
      </p:cxnSp>
      <p:sp>
        <p:nvSpPr>
          <p:cNvPr id="648" name="Google Shape;648;p82"/>
          <p:cNvSpPr txBox="1"/>
          <p:nvPr/>
        </p:nvSpPr>
        <p:spPr>
          <a:xfrm>
            <a:off x="1399400" y="1813975"/>
            <a:ext cx="894300" cy="49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Click to get to the mentor page</a:t>
            </a:r>
            <a:endParaRPr sz="700">
              <a:solidFill>
                <a:srgbClr val="FF0000"/>
              </a:solidFill>
              <a:latin typeface="Montserrat"/>
              <a:ea typeface="Montserrat"/>
              <a:cs typeface="Montserrat"/>
              <a:sym typeface="Montserrat"/>
            </a:endParaRPr>
          </a:p>
        </p:txBody>
      </p:sp>
      <p:cxnSp>
        <p:nvCxnSpPr>
          <p:cNvPr id="649" name="Google Shape;649;p82"/>
          <p:cNvCxnSpPr/>
          <p:nvPr/>
        </p:nvCxnSpPr>
        <p:spPr>
          <a:xfrm>
            <a:off x="3155225" y="1989375"/>
            <a:ext cx="909000" cy="0"/>
          </a:xfrm>
          <a:prstGeom prst="straightConnector1">
            <a:avLst/>
          </a:prstGeom>
          <a:noFill/>
          <a:ln cap="flat" cmpd="sng" w="9525">
            <a:solidFill>
              <a:srgbClr val="FF0000"/>
            </a:solidFill>
            <a:prstDash val="solid"/>
            <a:round/>
            <a:headEnd len="med" w="med" type="none"/>
            <a:tailEnd len="med" w="med" type="none"/>
          </a:ln>
        </p:spPr>
      </p:cxnSp>
      <p:cxnSp>
        <p:nvCxnSpPr>
          <p:cNvPr id="650" name="Google Shape;650;p82"/>
          <p:cNvCxnSpPr/>
          <p:nvPr/>
        </p:nvCxnSpPr>
        <p:spPr>
          <a:xfrm flipH="1" rot="10800000">
            <a:off x="3104725" y="2061600"/>
            <a:ext cx="2676300" cy="663600"/>
          </a:xfrm>
          <a:prstGeom prst="straightConnector1">
            <a:avLst/>
          </a:prstGeom>
          <a:noFill/>
          <a:ln cap="flat" cmpd="sng" w="9525">
            <a:solidFill>
              <a:srgbClr val="FF0000"/>
            </a:solidFill>
            <a:prstDash val="solid"/>
            <a:round/>
            <a:headEnd len="med" w="med" type="none"/>
            <a:tailEnd len="med" w="med" type="none"/>
          </a:ln>
        </p:spPr>
      </p:cxnSp>
      <p:sp>
        <p:nvSpPr>
          <p:cNvPr id="651" name="Google Shape;651;p82"/>
          <p:cNvSpPr txBox="1"/>
          <p:nvPr/>
        </p:nvSpPr>
        <p:spPr>
          <a:xfrm>
            <a:off x="3273825" y="2061600"/>
            <a:ext cx="833700" cy="49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Takes to individual mentor profiles</a:t>
            </a:r>
            <a:endParaRPr sz="700">
              <a:solidFill>
                <a:srgbClr val="FF0000"/>
              </a:solidFill>
              <a:latin typeface="Montserrat"/>
              <a:ea typeface="Montserrat"/>
              <a:cs typeface="Montserrat"/>
              <a:sym typeface="Montserrat"/>
            </a:endParaRPr>
          </a:p>
        </p:txBody>
      </p:sp>
      <p:cxnSp>
        <p:nvCxnSpPr>
          <p:cNvPr id="652" name="Google Shape;652;p82"/>
          <p:cNvCxnSpPr/>
          <p:nvPr/>
        </p:nvCxnSpPr>
        <p:spPr>
          <a:xfrm flipH="1" rot="10800000">
            <a:off x="6343750" y="2414900"/>
            <a:ext cx="1212000" cy="721500"/>
          </a:xfrm>
          <a:prstGeom prst="straightConnector1">
            <a:avLst/>
          </a:prstGeom>
          <a:noFill/>
          <a:ln cap="flat" cmpd="sng" w="9525">
            <a:solidFill>
              <a:srgbClr val="FF0000"/>
            </a:solidFill>
            <a:prstDash val="solid"/>
            <a:round/>
            <a:headEnd len="med" w="med" type="none"/>
            <a:tailEnd len="med" w="med" type="none"/>
          </a:ln>
        </p:spPr>
      </p:cxnSp>
      <p:sp>
        <p:nvSpPr>
          <p:cNvPr id="653" name="Google Shape;653;p82"/>
          <p:cNvSpPr txBox="1"/>
          <p:nvPr/>
        </p:nvSpPr>
        <p:spPr>
          <a:xfrm>
            <a:off x="6848825" y="2717075"/>
            <a:ext cx="743100" cy="49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Chat with mentor option at the bottom</a:t>
            </a:r>
            <a:endParaRPr sz="700">
              <a:solidFill>
                <a:srgbClr val="FF0000"/>
              </a:solidFill>
              <a:latin typeface="Montserrat"/>
              <a:ea typeface="Montserrat"/>
              <a:cs typeface="Montserrat"/>
              <a:sym typeface="Montserrat"/>
            </a:endParaRPr>
          </a:p>
        </p:txBody>
      </p:sp>
      <p:cxnSp>
        <p:nvCxnSpPr>
          <p:cNvPr id="654" name="Google Shape;654;p82"/>
          <p:cNvCxnSpPr/>
          <p:nvPr/>
        </p:nvCxnSpPr>
        <p:spPr>
          <a:xfrm>
            <a:off x="1128125" y="2544850"/>
            <a:ext cx="8036400" cy="1385100"/>
          </a:xfrm>
          <a:prstGeom prst="straightConnector1">
            <a:avLst/>
          </a:prstGeom>
          <a:noFill/>
          <a:ln cap="flat" cmpd="sng" w="9525">
            <a:solidFill>
              <a:srgbClr val="FF0000"/>
            </a:solidFill>
            <a:prstDash val="solid"/>
            <a:round/>
            <a:headEnd len="med" w="med" type="none"/>
            <a:tailEnd len="med" w="med" type="none"/>
          </a:ln>
        </p:spPr>
      </p:cxnSp>
      <p:sp>
        <p:nvSpPr>
          <p:cNvPr id="655" name="Google Shape;655;p82"/>
          <p:cNvSpPr txBox="1"/>
          <p:nvPr/>
        </p:nvSpPr>
        <p:spPr>
          <a:xfrm>
            <a:off x="8425400" y="3812675"/>
            <a:ext cx="735900" cy="3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Click to next page</a:t>
            </a:r>
            <a:endParaRPr sz="700">
              <a:solidFill>
                <a:srgbClr val="FF0000"/>
              </a:solidFill>
              <a:latin typeface="Montserrat"/>
              <a:ea typeface="Montserrat"/>
              <a:cs typeface="Montserrat"/>
              <a:sym typeface="Montserrat"/>
            </a:endParaRPr>
          </a:p>
        </p:txBody>
      </p:sp>
      <p:sp>
        <p:nvSpPr>
          <p:cNvPr id="656" name="Google Shape;656;p82"/>
          <p:cNvSpPr txBox="1"/>
          <p:nvPr/>
        </p:nvSpPr>
        <p:spPr>
          <a:xfrm>
            <a:off x="469375" y="1282400"/>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Landing Page</a:t>
            </a:r>
            <a:endParaRPr b="1" sz="800">
              <a:solidFill>
                <a:schemeClr val="dk2"/>
              </a:solidFill>
              <a:latin typeface="Montserrat"/>
              <a:ea typeface="Montserrat"/>
              <a:cs typeface="Montserrat"/>
              <a:sym typeface="Montserrat"/>
            </a:endParaRPr>
          </a:p>
        </p:txBody>
      </p:sp>
      <p:sp>
        <p:nvSpPr>
          <p:cNvPr id="657" name="Google Shape;657;p82"/>
          <p:cNvSpPr txBox="1"/>
          <p:nvPr/>
        </p:nvSpPr>
        <p:spPr>
          <a:xfrm>
            <a:off x="2217375" y="1292775"/>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Mentor list page</a:t>
            </a:r>
            <a:endParaRPr b="1" sz="800">
              <a:solidFill>
                <a:schemeClr val="dk2"/>
              </a:solidFill>
              <a:latin typeface="Montserrat"/>
              <a:ea typeface="Montserrat"/>
              <a:cs typeface="Montserrat"/>
              <a:sym typeface="Montserrat"/>
            </a:endParaRPr>
          </a:p>
        </p:txBody>
      </p:sp>
      <p:sp>
        <p:nvSpPr>
          <p:cNvPr id="658" name="Google Shape;658;p82"/>
          <p:cNvSpPr txBox="1"/>
          <p:nvPr/>
        </p:nvSpPr>
        <p:spPr>
          <a:xfrm>
            <a:off x="3867325" y="1206200"/>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Example Mentor Profile</a:t>
            </a:r>
            <a:endParaRPr b="1" sz="800">
              <a:solidFill>
                <a:schemeClr val="dk2"/>
              </a:solidFill>
              <a:latin typeface="Montserrat"/>
              <a:ea typeface="Montserrat"/>
              <a:cs typeface="Montserrat"/>
              <a:sym typeface="Montserrat"/>
            </a:endParaRPr>
          </a:p>
        </p:txBody>
      </p:sp>
      <p:sp>
        <p:nvSpPr>
          <p:cNvPr id="659" name="Google Shape;659;p82"/>
          <p:cNvSpPr txBox="1"/>
          <p:nvPr/>
        </p:nvSpPr>
        <p:spPr>
          <a:xfrm>
            <a:off x="5556475" y="1216575"/>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Example Mentor Profile</a:t>
            </a:r>
            <a:endParaRPr b="1" sz="800">
              <a:solidFill>
                <a:schemeClr val="dk2"/>
              </a:solidFill>
              <a:latin typeface="Montserrat"/>
              <a:ea typeface="Montserrat"/>
              <a:cs typeface="Montserrat"/>
              <a:sym typeface="Montserrat"/>
            </a:endParaRPr>
          </a:p>
        </p:txBody>
      </p:sp>
      <p:sp>
        <p:nvSpPr>
          <p:cNvPr id="660" name="Google Shape;660;p82"/>
          <p:cNvSpPr txBox="1"/>
          <p:nvPr/>
        </p:nvSpPr>
        <p:spPr>
          <a:xfrm>
            <a:off x="7423925" y="1206200"/>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Example Mentor Profile</a:t>
            </a:r>
            <a:endParaRPr b="1" sz="800">
              <a:solidFill>
                <a:schemeClr val="dk2"/>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83"/>
          <p:cNvPicPr preferRelativeResize="0"/>
          <p:nvPr/>
        </p:nvPicPr>
        <p:blipFill rotWithShape="1">
          <a:blip r:embed="rId3">
            <a:alphaModFix/>
          </a:blip>
          <a:srcRect b="0" l="0" r="20779" t="0"/>
          <a:stretch/>
        </p:blipFill>
        <p:spPr>
          <a:xfrm>
            <a:off x="192525" y="1365250"/>
            <a:ext cx="7002476" cy="2615501"/>
          </a:xfrm>
          <a:prstGeom prst="rect">
            <a:avLst/>
          </a:prstGeom>
          <a:noFill/>
          <a:ln>
            <a:noFill/>
          </a:ln>
        </p:spPr>
      </p:pic>
      <p:cxnSp>
        <p:nvCxnSpPr>
          <p:cNvPr id="666" name="Google Shape;666;p83"/>
          <p:cNvCxnSpPr/>
          <p:nvPr/>
        </p:nvCxnSpPr>
        <p:spPr>
          <a:xfrm flipH="1" rot="10800000">
            <a:off x="371525" y="3389875"/>
            <a:ext cx="151500" cy="829500"/>
          </a:xfrm>
          <a:prstGeom prst="straightConnector1">
            <a:avLst/>
          </a:prstGeom>
          <a:noFill/>
          <a:ln cap="flat" cmpd="sng" w="9525">
            <a:solidFill>
              <a:schemeClr val="dk2"/>
            </a:solidFill>
            <a:prstDash val="solid"/>
            <a:round/>
            <a:headEnd len="med" w="med" type="none"/>
            <a:tailEnd len="med" w="med" type="none"/>
          </a:ln>
        </p:spPr>
      </p:cxnSp>
      <p:sp>
        <p:nvSpPr>
          <p:cNvPr id="667" name="Google Shape;667;p83"/>
          <p:cNvSpPr txBox="1"/>
          <p:nvPr/>
        </p:nvSpPr>
        <p:spPr>
          <a:xfrm>
            <a:off x="0" y="4219375"/>
            <a:ext cx="1600500" cy="39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Montserrat"/>
                <a:ea typeface="Montserrat"/>
                <a:cs typeface="Montserrat"/>
                <a:sym typeface="Montserrat"/>
              </a:rPr>
              <a:t>Added back button for back navigation</a:t>
            </a:r>
            <a:endParaRPr sz="1100">
              <a:latin typeface="Montserrat"/>
              <a:ea typeface="Montserrat"/>
              <a:cs typeface="Montserrat"/>
              <a:sym typeface="Montserrat"/>
            </a:endParaRPr>
          </a:p>
        </p:txBody>
      </p:sp>
      <p:cxnSp>
        <p:nvCxnSpPr>
          <p:cNvPr id="668" name="Google Shape;668;p83"/>
          <p:cNvCxnSpPr/>
          <p:nvPr/>
        </p:nvCxnSpPr>
        <p:spPr>
          <a:xfrm flipH="1" rot="10800000">
            <a:off x="6129100" y="2994025"/>
            <a:ext cx="151500" cy="829500"/>
          </a:xfrm>
          <a:prstGeom prst="straightConnector1">
            <a:avLst/>
          </a:prstGeom>
          <a:noFill/>
          <a:ln cap="flat" cmpd="sng" w="9525">
            <a:solidFill>
              <a:schemeClr val="dk2"/>
            </a:solidFill>
            <a:prstDash val="solid"/>
            <a:round/>
            <a:headEnd len="med" w="med" type="none"/>
            <a:tailEnd len="med" w="med" type="none"/>
          </a:ln>
        </p:spPr>
      </p:cxnSp>
      <p:sp>
        <p:nvSpPr>
          <p:cNvPr id="669" name="Google Shape;669;p83"/>
          <p:cNvSpPr txBox="1"/>
          <p:nvPr/>
        </p:nvSpPr>
        <p:spPr>
          <a:xfrm>
            <a:off x="5259825" y="3880325"/>
            <a:ext cx="1855800" cy="91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Montserrat"/>
                <a:ea typeface="Montserrat"/>
                <a:cs typeface="Montserrat"/>
                <a:sym typeface="Montserrat"/>
              </a:rPr>
              <a:t>Removed unnecessary buttons, and removed map for simplicity</a:t>
            </a:r>
            <a:endParaRPr sz="1100">
              <a:latin typeface="Montserrat"/>
              <a:ea typeface="Montserrat"/>
              <a:cs typeface="Montserrat"/>
              <a:sym typeface="Montserrat"/>
            </a:endParaRPr>
          </a:p>
        </p:txBody>
      </p:sp>
      <p:cxnSp>
        <p:nvCxnSpPr>
          <p:cNvPr id="670" name="Google Shape;670;p83"/>
          <p:cNvCxnSpPr/>
          <p:nvPr/>
        </p:nvCxnSpPr>
        <p:spPr>
          <a:xfrm rot="10800000">
            <a:off x="2955850" y="2901000"/>
            <a:ext cx="285900" cy="1065000"/>
          </a:xfrm>
          <a:prstGeom prst="straightConnector1">
            <a:avLst/>
          </a:prstGeom>
          <a:noFill/>
          <a:ln cap="flat" cmpd="sng" w="9525">
            <a:solidFill>
              <a:schemeClr val="dk2"/>
            </a:solidFill>
            <a:prstDash val="solid"/>
            <a:round/>
            <a:headEnd len="med" w="med" type="none"/>
            <a:tailEnd len="med" w="med" type="none"/>
          </a:ln>
        </p:spPr>
      </p:cxnSp>
      <p:sp>
        <p:nvSpPr>
          <p:cNvPr id="671" name="Google Shape;671;p83"/>
          <p:cNvSpPr txBox="1"/>
          <p:nvPr/>
        </p:nvSpPr>
        <p:spPr>
          <a:xfrm>
            <a:off x="2461750" y="3959725"/>
            <a:ext cx="1855800" cy="91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Montserrat"/>
                <a:ea typeface="Montserrat"/>
                <a:cs typeface="Montserrat"/>
                <a:sym typeface="Montserrat"/>
              </a:rPr>
              <a:t>People can access meets here</a:t>
            </a:r>
            <a:endParaRPr sz="1100">
              <a:latin typeface="Montserrat"/>
              <a:ea typeface="Montserrat"/>
              <a:cs typeface="Montserrat"/>
              <a:sym typeface="Montserrat"/>
            </a:endParaRPr>
          </a:p>
        </p:txBody>
      </p:sp>
      <p:sp>
        <p:nvSpPr>
          <p:cNvPr id="672" name="Google Shape;672;p83"/>
          <p:cNvSpPr txBox="1"/>
          <p:nvPr/>
        </p:nvSpPr>
        <p:spPr>
          <a:xfrm>
            <a:off x="217100" y="258800"/>
            <a:ext cx="5108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Vidaloka"/>
                <a:ea typeface="Vidaloka"/>
                <a:cs typeface="Vidaloka"/>
                <a:sym typeface="Vidaloka"/>
              </a:rPr>
              <a:t> Stage 2 of Development</a:t>
            </a:r>
            <a:endParaRPr sz="3600">
              <a:latin typeface="Vidaloka"/>
              <a:ea typeface="Vidaloka"/>
              <a:cs typeface="Vidaloka"/>
              <a:sym typeface="Vidaloka"/>
            </a:endParaRPr>
          </a:p>
        </p:txBody>
      </p:sp>
      <p:cxnSp>
        <p:nvCxnSpPr>
          <p:cNvPr id="673" name="Google Shape;673;p83"/>
          <p:cNvCxnSpPr/>
          <p:nvPr/>
        </p:nvCxnSpPr>
        <p:spPr>
          <a:xfrm>
            <a:off x="-18900" y="1902825"/>
            <a:ext cx="627600" cy="165900"/>
          </a:xfrm>
          <a:prstGeom prst="straightConnector1">
            <a:avLst/>
          </a:prstGeom>
          <a:noFill/>
          <a:ln cap="flat" cmpd="sng" w="9525">
            <a:solidFill>
              <a:srgbClr val="FF0000"/>
            </a:solidFill>
            <a:prstDash val="solid"/>
            <a:round/>
            <a:headEnd len="med" w="med" type="none"/>
            <a:tailEnd len="med" w="med" type="none"/>
          </a:ln>
        </p:spPr>
      </p:cxnSp>
      <p:sp>
        <p:nvSpPr>
          <p:cNvPr id="674" name="Google Shape;674;p83"/>
          <p:cNvSpPr txBox="1"/>
          <p:nvPr/>
        </p:nvSpPr>
        <p:spPr>
          <a:xfrm>
            <a:off x="-18900" y="1387900"/>
            <a:ext cx="627600" cy="3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Click from previous page</a:t>
            </a:r>
            <a:endParaRPr sz="700">
              <a:solidFill>
                <a:srgbClr val="FF0000"/>
              </a:solidFill>
              <a:latin typeface="Montserrat"/>
              <a:ea typeface="Montserrat"/>
              <a:cs typeface="Montserrat"/>
              <a:sym typeface="Montserrat"/>
            </a:endParaRPr>
          </a:p>
        </p:txBody>
      </p:sp>
      <p:cxnSp>
        <p:nvCxnSpPr>
          <p:cNvPr id="675" name="Google Shape;675;p83"/>
          <p:cNvCxnSpPr/>
          <p:nvPr/>
        </p:nvCxnSpPr>
        <p:spPr>
          <a:xfrm>
            <a:off x="1492300" y="2150463"/>
            <a:ext cx="739500" cy="113100"/>
          </a:xfrm>
          <a:prstGeom prst="straightConnector1">
            <a:avLst/>
          </a:prstGeom>
          <a:noFill/>
          <a:ln cap="flat" cmpd="sng" w="9525">
            <a:solidFill>
              <a:srgbClr val="FF0000"/>
            </a:solidFill>
            <a:prstDash val="solid"/>
            <a:round/>
            <a:headEnd len="med" w="med" type="none"/>
            <a:tailEnd len="med" w="med" type="none"/>
          </a:ln>
        </p:spPr>
      </p:cxnSp>
      <p:sp>
        <p:nvSpPr>
          <p:cNvPr id="676" name="Google Shape;676;p83"/>
          <p:cNvSpPr txBox="1"/>
          <p:nvPr/>
        </p:nvSpPr>
        <p:spPr>
          <a:xfrm>
            <a:off x="1624450" y="1660725"/>
            <a:ext cx="627600" cy="5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Click to see timeline </a:t>
            </a:r>
            <a:r>
              <a:rPr lang="en" sz="700">
                <a:solidFill>
                  <a:srgbClr val="FF0000"/>
                </a:solidFill>
                <a:latin typeface="Montserrat"/>
                <a:ea typeface="Montserrat"/>
                <a:cs typeface="Montserrat"/>
                <a:sym typeface="Montserrat"/>
              </a:rPr>
              <a:t> of events</a:t>
            </a:r>
            <a:endParaRPr sz="700">
              <a:solidFill>
                <a:srgbClr val="FF0000"/>
              </a:solidFill>
              <a:latin typeface="Montserrat"/>
              <a:ea typeface="Montserrat"/>
              <a:cs typeface="Montserrat"/>
              <a:sym typeface="Montserrat"/>
            </a:endParaRPr>
          </a:p>
        </p:txBody>
      </p:sp>
      <p:sp>
        <p:nvSpPr>
          <p:cNvPr id="677" name="Google Shape;677;p83"/>
          <p:cNvSpPr txBox="1"/>
          <p:nvPr/>
        </p:nvSpPr>
        <p:spPr>
          <a:xfrm>
            <a:off x="3423925" y="1845150"/>
            <a:ext cx="627600" cy="3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Click to see job listings page</a:t>
            </a:r>
            <a:endParaRPr sz="700">
              <a:solidFill>
                <a:srgbClr val="FF0000"/>
              </a:solidFill>
              <a:latin typeface="Montserrat"/>
              <a:ea typeface="Montserrat"/>
              <a:cs typeface="Montserrat"/>
              <a:sym typeface="Montserrat"/>
            </a:endParaRPr>
          </a:p>
        </p:txBody>
      </p:sp>
      <p:sp>
        <p:nvSpPr>
          <p:cNvPr id="678" name="Google Shape;678;p83"/>
          <p:cNvSpPr txBox="1"/>
          <p:nvPr/>
        </p:nvSpPr>
        <p:spPr>
          <a:xfrm>
            <a:off x="5029200" y="729875"/>
            <a:ext cx="971100" cy="6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From community page on previous page, takes user to being able to see different groups / back to the calendar</a:t>
            </a:r>
            <a:endParaRPr sz="700">
              <a:solidFill>
                <a:srgbClr val="FF0000"/>
              </a:solidFill>
              <a:latin typeface="Montserrat"/>
              <a:ea typeface="Montserrat"/>
              <a:cs typeface="Montserrat"/>
              <a:sym typeface="Montserrat"/>
            </a:endParaRPr>
          </a:p>
        </p:txBody>
      </p:sp>
      <p:cxnSp>
        <p:nvCxnSpPr>
          <p:cNvPr id="679" name="Google Shape;679;p83"/>
          <p:cNvCxnSpPr/>
          <p:nvPr/>
        </p:nvCxnSpPr>
        <p:spPr>
          <a:xfrm>
            <a:off x="1492300" y="2329350"/>
            <a:ext cx="2398800" cy="49500"/>
          </a:xfrm>
          <a:prstGeom prst="straightConnector1">
            <a:avLst/>
          </a:prstGeom>
          <a:noFill/>
          <a:ln cap="flat" cmpd="sng" w="9525">
            <a:solidFill>
              <a:srgbClr val="FF0000"/>
            </a:solidFill>
            <a:prstDash val="solid"/>
            <a:round/>
            <a:headEnd len="med" w="med" type="none"/>
            <a:tailEnd len="med" w="med" type="none"/>
          </a:ln>
        </p:spPr>
      </p:cxnSp>
      <p:cxnSp>
        <p:nvCxnSpPr>
          <p:cNvPr id="680" name="Google Shape;680;p83"/>
          <p:cNvCxnSpPr/>
          <p:nvPr/>
        </p:nvCxnSpPr>
        <p:spPr>
          <a:xfrm>
            <a:off x="-11675" y="1080425"/>
            <a:ext cx="5901000" cy="598800"/>
          </a:xfrm>
          <a:prstGeom prst="straightConnector1">
            <a:avLst/>
          </a:prstGeom>
          <a:noFill/>
          <a:ln cap="flat" cmpd="sng" w="9525">
            <a:solidFill>
              <a:srgbClr val="FF0000"/>
            </a:solidFill>
            <a:prstDash val="solid"/>
            <a:round/>
            <a:headEnd len="med" w="med" type="none"/>
            <a:tailEnd len="med" w="med" type="none"/>
          </a:ln>
        </p:spPr>
      </p:cxnSp>
      <p:cxnSp>
        <p:nvCxnSpPr>
          <p:cNvPr id="681" name="Google Shape;681;p83"/>
          <p:cNvCxnSpPr/>
          <p:nvPr/>
        </p:nvCxnSpPr>
        <p:spPr>
          <a:xfrm flipH="1">
            <a:off x="3220200" y="2378850"/>
            <a:ext cx="3462600" cy="425700"/>
          </a:xfrm>
          <a:prstGeom prst="straightConnector1">
            <a:avLst/>
          </a:prstGeom>
          <a:noFill/>
          <a:ln cap="flat" cmpd="sng" w="9525">
            <a:solidFill>
              <a:srgbClr val="FF0000"/>
            </a:solidFill>
            <a:prstDash val="solid"/>
            <a:round/>
            <a:headEnd len="med" w="med" type="none"/>
            <a:tailEnd len="med" w="med" type="none"/>
          </a:ln>
        </p:spPr>
      </p:cxnSp>
      <p:sp>
        <p:nvSpPr>
          <p:cNvPr id="682" name="Google Shape;682;p83"/>
          <p:cNvSpPr txBox="1"/>
          <p:nvPr/>
        </p:nvSpPr>
        <p:spPr>
          <a:xfrm>
            <a:off x="5067025" y="2613875"/>
            <a:ext cx="627600" cy="3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rgbClr val="FF0000"/>
                </a:solidFill>
                <a:latin typeface="Montserrat"/>
                <a:ea typeface="Montserrat"/>
                <a:cs typeface="Montserrat"/>
                <a:sym typeface="Montserrat"/>
              </a:rPr>
              <a:t>Calendar leads to event calendar</a:t>
            </a:r>
            <a:endParaRPr sz="700">
              <a:solidFill>
                <a:srgbClr val="FF0000"/>
              </a:solidFill>
              <a:latin typeface="Montserrat"/>
              <a:ea typeface="Montserrat"/>
              <a:cs typeface="Montserrat"/>
              <a:sym typeface="Montserrat"/>
            </a:endParaRPr>
          </a:p>
        </p:txBody>
      </p:sp>
      <p:sp>
        <p:nvSpPr>
          <p:cNvPr id="683" name="Google Shape;683;p83"/>
          <p:cNvSpPr txBox="1"/>
          <p:nvPr/>
        </p:nvSpPr>
        <p:spPr>
          <a:xfrm>
            <a:off x="316975" y="1206200"/>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Employment landing page</a:t>
            </a:r>
            <a:endParaRPr b="1" sz="800">
              <a:solidFill>
                <a:schemeClr val="dk2"/>
              </a:solidFill>
              <a:latin typeface="Montserrat"/>
              <a:ea typeface="Montserrat"/>
              <a:cs typeface="Montserrat"/>
              <a:sym typeface="Montserrat"/>
            </a:endParaRPr>
          </a:p>
        </p:txBody>
      </p:sp>
      <p:sp>
        <p:nvSpPr>
          <p:cNvPr id="684" name="Google Shape;684;p83"/>
          <p:cNvSpPr txBox="1"/>
          <p:nvPr/>
        </p:nvSpPr>
        <p:spPr>
          <a:xfrm>
            <a:off x="2039950" y="995700"/>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Calendar</a:t>
            </a:r>
            <a:r>
              <a:rPr b="1" lang="en" sz="800">
                <a:solidFill>
                  <a:schemeClr val="dk2"/>
                </a:solidFill>
                <a:latin typeface="Montserrat"/>
                <a:ea typeface="Montserrat"/>
                <a:cs typeface="Montserrat"/>
                <a:sym typeface="Montserrat"/>
              </a:rPr>
              <a:t> for community events and job fairs</a:t>
            </a:r>
            <a:endParaRPr b="1" sz="800">
              <a:solidFill>
                <a:schemeClr val="dk2"/>
              </a:solidFill>
              <a:latin typeface="Montserrat"/>
              <a:ea typeface="Montserrat"/>
              <a:cs typeface="Montserrat"/>
              <a:sym typeface="Montserrat"/>
            </a:endParaRPr>
          </a:p>
        </p:txBody>
      </p:sp>
      <p:sp>
        <p:nvSpPr>
          <p:cNvPr id="685" name="Google Shape;685;p83"/>
          <p:cNvSpPr txBox="1"/>
          <p:nvPr/>
        </p:nvSpPr>
        <p:spPr>
          <a:xfrm>
            <a:off x="3745000" y="1080425"/>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List of all open jobs that sell-In is aware of</a:t>
            </a:r>
            <a:endParaRPr b="1" sz="800">
              <a:solidFill>
                <a:schemeClr val="dk2"/>
              </a:solidFill>
              <a:latin typeface="Montserrat"/>
              <a:ea typeface="Montserrat"/>
              <a:cs typeface="Montserrat"/>
              <a:sym typeface="Montserrat"/>
            </a:endParaRPr>
          </a:p>
        </p:txBody>
      </p:sp>
      <p:sp>
        <p:nvSpPr>
          <p:cNvPr id="686" name="Google Shape;686;p83"/>
          <p:cNvSpPr txBox="1"/>
          <p:nvPr/>
        </p:nvSpPr>
        <p:spPr>
          <a:xfrm>
            <a:off x="5813125" y="1359100"/>
            <a:ext cx="1151100" cy="2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dk2"/>
                </a:solidFill>
                <a:latin typeface="Montserrat"/>
                <a:ea typeface="Montserrat"/>
                <a:cs typeface="Montserrat"/>
                <a:sym typeface="Montserrat"/>
              </a:rPr>
              <a:t>“Join” Page</a:t>
            </a:r>
            <a:endParaRPr b="1" sz="800">
              <a:solidFill>
                <a:schemeClr val="dk2"/>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84"/>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Medium-fi Design Changes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5"/>
          <p:cNvSpPr txBox="1"/>
          <p:nvPr>
            <p:ph type="title"/>
          </p:nvPr>
        </p:nvSpPr>
        <p:spPr>
          <a:xfrm>
            <a:off x="4529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
            </a:r>
            <a:r>
              <a:rPr lang="en"/>
              <a:t>ajor design change #1</a:t>
            </a:r>
            <a:endParaRPr/>
          </a:p>
        </p:txBody>
      </p:sp>
      <p:pic>
        <p:nvPicPr>
          <p:cNvPr id="697" name="Google Shape;697;p85"/>
          <p:cNvPicPr preferRelativeResize="0"/>
          <p:nvPr/>
        </p:nvPicPr>
        <p:blipFill rotWithShape="1">
          <a:blip r:embed="rId3">
            <a:alphaModFix/>
          </a:blip>
          <a:srcRect b="0" l="0" r="80456" t="0"/>
          <a:stretch/>
        </p:blipFill>
        <p:spPr>
          <a:xfrm>
            <a:off x="395025" y="1502925"/>
            <a:ext cx="2770724" cy="3239750"/>
          </a:xfrm>
          <a:prstGeom prst="rect">
            <a:avLst/>
          </a:prstGeom>
          <a:noFill/>
          <a:ln>
            <a:noFill/>
          </a:ln>
        </p:spPr>
      </p:pic>
      <p:sp>
        <p:nvSpPr>
          <p:cNvPr id="698" name="Google Shape;698;p85"/>
          <p:cNvSpPr txBox="1"/>
          <p:nvPr/>
        </p:nvSpPr>
        <p:spPr>
          <a:xfrm>
            <a:off x="452925" y="1017725"/>
            <a:ext cx="60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t>
            </a:r>
            <a:r>
              <a:rPr lang="en"/>
              <a:t>ow should we organize the user’s home page? </a:t>
            </a:r>
            <a:endParaRPr/>
          </a:p>
        </p:txBody>
      </p:sp>
      <p:pic>
        <p:nvPicPr>
          <p:cNvPr id="699" name="Google Shape;699;p85"/>
          <p:cNvPicPr preferRelativeResize="0"/>
          <p:nvPr/>
        </p:nvPicPr>
        <p:blipFill>
          <a:blip r:embed="rId4">
            <a:alphaModFix/>
          </a:blip>
          <a:stretch>
            <a:fillRect/>
          </a:stretch>
        </p:blipFill>
        <p:spPr>
          <a:xfrm>
            <a:off x="5553975" y="1277097"/>
            <a:ext cx="1787850" cy="3354449"/>
          </a:xfrm>
          <a:prstGeom prst="rect">
            <a:avLst/>
          </a:prstGeom>
          <a:noFill/>
          <a:ln>
            <a:noFill/>
          </a:ln>
        </p:spPr>
      </p:pic>
      <p:cxnSp>
        <p:nvCxnSpPr>
          <p:cNvPr id="700" name="Google Shape;700;p85"/>
          <p:cNvCxnSpPr/>
          <p:nvPr/>
        </p:nvCxnSpPr>
        <p:spPr>
          <a:xfrm>
            <a:off x="3303250" y="2587200"/>
            <a:ext cx="2199600" cy="0"/>
          </a:xfrm>
          <a:prstGeom prst="straightConnector1">
            <a:avLst/>
          </a:prstGeom>
          <a:noFill/>
          <a:ln cap="flat" cmpd="sng" w="9525">
            <a:solidFill>
              <a:schemeClr val="dk2"/>
            </a:solidFill>
            <a:prstDash val="solid"/>
            <a:round/>
            <a:headEnd len="med" w="med" type="none"/>
            <a:tailEnd len="med" w="med" type="triangle"/>
          </a:ln>
        </p:spPr>
      </p:cxnSp>
      <p:sp>
        <p:nvSpPr>
          <p:cNvPr id="701" name="Google Shape;701;p85"/>
          <p:cNvSpPr txBox="1"/>
          <p:nvPr/>
        </p:nvSpPr>
        <p:spPr>
          <a:xfrm>
            <a:off x="3360825" y="1409313"/>
            <a:ext cx="18036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Montserrat"/>
                <a:ea typeface="Montserrat"/>
                <a:cs typeface="Montserrat"/>
                <a:sym typeface="Montserrat"/>
              </a:rPr>
              <a:t>Removed confusion with the Jobs, Profile, and Community, and instead added a page to simply identify whether you were a mentee or mentor </a:t>
            </a:r>
            <a:endParaRPr sz="1000">
              <a:latin typeface="Montserrat"/>
              <a:ea typeface="Montserrat"/>
              <a:cs typeface="Montserrat"/>
              <a:sym typeface="Montserrat"/>
            </a:endParaRPr>
          </a:p>
        </p:txBody>
      </p:sp>
      <p:sp>
        <p:nvSpPr>
          <p:cNvPr id="702" name="Google Shape;702;p85"/>
          <p:cNvSpPr txBox="1"/>
          <p:nvPr/>
        </p:nvSpPr>
        <p:spPr>
          <a:xfrm>
            <a:off x="3072000" y="2762250"/>
            <a:ext cx="25950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1"/>
                </a:solidFill>
                <a:latin typeface="Montserrat"/>
                <a:ea typeface="Montserrat"/>
                <a:cs typeface="Montserrat"/>
                <a:sym typeface="Montserrat"/>
              </a:rPr>
              <a:t>Goal 1: User ease to use. </a:t>
            </a:r>
            <a:r>
              <a:rPr lang="en" sz="1000">
                <a:solidFill>
                  <a:schemeClr val="dk1"/>
                </a:solidFill>
                <a:latin typeface="Montserrat"/>
                <a:ea typeface="Montserrat"/>
                <a:cs typeface="Montserrat"/>
                <a:sym typeface="Montserrat"/>
              </a:rPr>
              <a:t>Minimal errors and good navigational heuristics in the app.  Users find it easier to create an account and log in by first identifying whether they are a mentor or mentee. </a:t>
            </a:r>
            <a:endParaRPr sz="1000">
              <a:solidFill>
                <a:schemeClr val="dk1"/>
              </a:solidFill>
              <a:latin typeface="Montserrat"/>
              <a:ea typeface="Montserrat"/>
              <a:cs typeface="Montserrat"/>
              <a:sym typeface="Montserrat"/>
            </a:endParaRPr>
          </a:p>
          <a:p>
            <a:pPr indent="0" lvl="0" marL="0" rtl="0" algn="l">
              <a:spcBef>
                <a:spcPts val="1200"/>
              </a:spcBef>
              <a:spcAft>
                <a:spcPts val="0"/>
              </a:spcAft>
              <a:buNone/>
            </a:pPr>
            <a:r>
              <a:rPr b="1" lang="en" sz="1000">
                <a:solidFill>
                  <a:schemeClr val="dk1"/>
                </a:solidFill>
                <a:latin typeface="Montserrat"/>
                <a:ea typeface="Montserrat"/>
                <a:cs typeface="Montserrat"/>
                <a:sym typeface="Montserrat"/>
              </a:rPr>
              <a:t>Goal 2: Efficiency. </a:t>
            </a:r>
            <a:r>
              <a:rPr lang="en" sz="1000">
                <a:solidFill>
                  <a:schemeClr val="dk1"/>
                </a:solidFill>
                <a:latin typeface="Montserrat"/>
                <a:ea typeface="Montserrat"/>
                <a:cs typeface="Montserrat"/>
                <a:sym typeface="Montserrat"/>
              </a:rPr>
              <a:t>Quick and intuitive navigation. Task completion time of creating an account and logging in decreased by </a:t>
            </a:r>
            <a:r>
              <a:rPr lang="en" sz="1000">
                <a:solidFill>
                  <a:schemeClr val="dk1"/>
                </a:solidFill>
                <a:latin typeface="Montserrat"/>
                <a:ea typeface="Montserrat"/>
                <a:cs typeface="Montserrat"/>
                <a:sym typeface="Montserrat"/>
              </a:rPr>
              <a:t>reducing</a:t>
            </a:r>
            <a:r>
              <a:rPr lang="en" sz="1000">
                <a:solidFill>
                  <a:schemeClr val="dk1"/>
                </a:solidFill>
                <a:latin typeface="Montserrat"/>
                <a:ea typeface="Montserrat"/>
                <a:cs typeface="Montserrat"/>
                <a:sym typeface="Montserrat"/>
              </a:rPr>
              <a:t> to 2 buttons</a:t>
            </a:r>
            <a:endParaRPr b="1" sz="1000">
              <a:solidFill>
                <a:schemeClr val="dk1"/>
              </a:solidFill>
              <a:latin typeface="Montserrat"/>
              <a:ea typeface="Montserrat"/>
              <a:cs typeface="Montserrat"/>
              <a:sym typeface="Montserrat"/>
            </a:endParaRPr>
          </a:p>
          <a:p>
            <a:pPr indent="0" lvl="0" marL="0" rtl="0" algn="l">
              <a:spcBef>
                <a:spcPts val="1200"/>
              </a:spcBef>
              <a:spcAft>
                <a:spcPts val="0"/>
              </a:spcAft>
              <a:buNone/>
            </a:pPr>
            <a:r>
              <a:t/>
            </a:r>
            <a:endParaRPr b="1" sz="1000">
              <a:solidFill>
                <a:schemeClr val="dk1"/>
              </a:solidFill>
              <a:latin typeface="Montserrat"/>
              <a:ea typeface="Montserrat"/>
              <a:cs typeface="Montserrat"/>
              <a:sym typeface="Montserrat"/>
            </a:endParaRPr>
          </a:p>
          <a:p>
            <a:pPr indent="0" lvl="0" marL="0" rtl="0" algn="l">
              <a:spcBef>
                <a:spcPts val="1200"/>
              </a:spcBef>
              <a:spcAft>
                <a:spcPts val="1200"/>
              </a:spcAft>
              <a:buNone/>
            </a:pPr>
            <a:r>
              <a:t/>
            </a:r>
            <a:endParaRPr b="1" sz="1000">
              <a:solidFill>
                <a:schemeClr val="dk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86"/>
          <p:cNvSpPr txBox="1"/>
          <p:nvPr>
            <p:ph type="title"/>
          </p:nvPr>
        </p:nvSpPr>
        <p:spPr>
          <a:xfrm>
            <a:off x="4529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design change #1</a:t>
            </a:r>
            <a:endParaRPr/>
          </a:p>
        </p:txBody>
      </p:sp>
      <p:sp>
        <p:nvSpPr>
          <p:cNvPr id="708" name="Google Shape;708;p86"/>
          <p:cNvSpPr txBox="1"/>
          <p:nvPr/>
        </p:nvSpPr>
        <p:spPr>
          <a:xfrm>
            <a:off x="452925" y="1017725"/>
            <a:ext cx="60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How should we organize the user’s home page? </a:t>
            </a:r>
            <a:endParaRPr/>
          </a:p>
        </p:txBody>
      </p:sp>
      <p:pic>
        <p:nvPicPr>
          <p:cNvPr id="709" name="Google Shape;709;p86"/>
          <p:cNvPicPr preferRelativeResize="0"/>
          <p:nvPr/>
        </p:nvPicPr>
        <p:blipFill>
          <a:blip r:embed="rId3">
            <a:alphaModFix/>
          </a:blip>
          <a:stretch>
            <a:fillRect/>
          </a:stretch>
        </p:blipFill>
        <p:spPr>
          <a:xfrm>
            <a:off x="452925" y="1417922"/>
            <a:ext cx="1787850" cy="3354449"/>
          </a:xfrm>
          <a:prstGeom prst="rect">
            <a:avLst/>
          </a:prstGeom>
          <a:noFill/>
          <a:ln>
            <a:noFill/>
          </a:ln>
        </p:spPr>
      </p:pic>
      <p:sp>
        <p:nvSpPr>
          <p:cNvPr id="710" name="Google Shape;710;p86"/>
          <p:cNvSpPr txBox="1"/>
          <p:nvPr/>
        </p:nvSpPr>
        <p:spPr>
          <a:xfrm>
            <a:off x="2353375" y="1417925"/>
            <a:ext cx="56487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a:t>
            </a:r>
            <a:r>
              <a:rPr b="1" lang="en"/>
              <a:t>eedback from studio:</a:t>
            </a:r>
            <a:endParaRPr b="1"/>
          </a:p>
          <a:p>
            <a:pPr indent="0" lvl="0" marL="0" rtl="0" algn="l">
              <a:spcBef>
                <a:spcPts val="0"/>
              </a:spcBef>
              <a:spcAft>
                <a:spcPts val="0"/>
              </a:spcAft>
              <a:buNone/>
            </a:pPr>
            <a:r>
              <a:rPr lang="en"/>
              <a:t>Prioritize the </a:t>
            </a:r>
            <a:r>
              <a:rPr lang="en"/>
              <a:t>platform</a:t>
            </a:r>
            <a:r>
              <a:rPr lang="en"/>
              <a:t> as one to </a:t>
            </a:r>
            <a:r>
              <a:rPr lang="en"/>
              <a:t>facilitate</a:t>
            </a:r>
            <a:r>
              <a:rPr lang="en"/>
              <a:t> mentorship and meaningful connections with role-models in social impact. </a:t>
            </a:r>
            <a:r>
              <a:rPr lang="en"/>
              <a:t>Jobs</a:t>
            </a:r>
            <a:r>
              <a:rPr lang="en"/>
              <a:t> and </a:t>
            </a:r>
            <a:r>
              <a:rPr lang="en"/>
              <a:t>community are secondary.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Change: </a:t>
            </a:r>
            <a:endParaRPr b="1"/>
          </a:p>
          <a:p>
            <a:pPr indent="0" lvl="0" marL="0" rtl="0" algn="l">
              <a:spcBef>
                <a:spcPts val="0"/>
              </a:spcBef>
              <a:spcAft>
                <a:spcPts val="0"/>
              </a:spcAft>
              <a:buNone/>
            </a:pPr>
            <a:r>
              <a:rPr lang="en"/>
              <a:t>Added a simple page where being a mentee versus mentor are selected</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Rationale:</a:t>
            </a:r>
            <a:endParaRPr b="1">
              <a:solidFill>
                <a:schemeClr val="dk1"/>
              </a:solidFill>
            </a:endParaRPr>
          </a:p>
          <a:p>
            <a:pPr indent="0" lvl="0" marL="0" rtl="0" algn="l">
              <a:spcBef>
                <a:spcPts val="0"/>
              </a:spcBef>
              <a:spcAft>
                <a:spcPts val="0"/>
              </a:spcAft>
              <a:buNone/>
            </a:pPr>
            <a:r>
              <a:rPr lang="en">
                <a:solidFill>
                  <a:schemeClr val="dk1"/>
                </a:solidFill>
              </a:rPr>
              <a:t>Reducing confusion and and emphasize the platforms purpose to bridge divides between mentors and mentees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87"/>
          <p:cNvSpPr txBox="1"/>
          <p:nvPr>
            <p:ph type="title"/>
          </p:nvPr>
        </p:nvSpPr>
        <p:spPr>
          <a:xfrm>
            <a:off x="4529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design change #2</a:t>
            </a:r>
            <a:endParaRPr/>
          </a:p>
        </p:txBody>
      </p:sp>
      <p:sp>
        <p:nvSpPr>
          <p:cNvPr id="716" name="Google Shape;716;p87"/>
          <p:cNvSpPr txBox="1"/>
          <p:nvPr/>
        </p:nvSpPr>
        <p:spPr>
          <a:xfrm>
            <a:off x="452925" y="1017725"/>
            <a:ext cx="60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Making mentor search easier and more organized  </a:t>
            </a:r>
            <a:endParaRPr/>
          </a:p>
        </p:txBody>
      </p:sp>
      <p:cxnSp>
        <p:nvCxnSpPr>
          <p:cNvPr id="717" name="Google Shape;717;p87"/>
          <p:cNvCxnSpPr/>
          <p:nvPr/>
        </p:nvCxnSpPr>
        <p:spPr>
          <a:xfrm>
            <a:off x="3303250" y="2587200"/>
            <a:ext cx="2199600" cy="0"/>
          </a:xfrm>
          <a:prstGeom prst="straightConnector1">
            <a:avLst/>
          </a:prstGeom>
          <a:noFill/>
          <a:ln cap="flat" cmpd="sng" w="9525">
            <a:solidFill>
              <a:schemeClr val="dk2"/>
            </a:solidFill>
            <a:prstDash val="solid"/>
            <a:round/>
            <a:headEnd len="med" w="med" type="none"/>
            <a:tailEnd len="med" w="med" type="triangle"/>
          </a:ln>
        </p:spPr>
      </p:cxnSp>
      <p:sp>
        <p:nvSpPr>
          <p:cNvPr id="718" name="Google Shape;718;p87"/>
          <p:cNvSpPr txBox="1"/>
          <p:nvPr/>
        </p:nvSpPr>
        <p:spPr>
          <a:xfrm>
            <a:off x="3360825" y="1409313"/>
            <a:ext cx="18036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Montserrat"/>
                <a:ea typeface="Montserrat"/>
                <a:cs typeface="Montserrat"/>
                <a:sym typeface="Montserrat"/>
              </a:rPr>
              <a:t>Added a filter to sort through mentors by location, and type</a:t>
            </a:r>
            <a:endParaRPr b="1" sz="1000">
              <a:latin typeface="Montserrat"/>
              <a:ea typeface="Montserrat"/>
              <a:cs typeface="Montserrat"/>
              <a:sym typeface="Montserrat"/>
            </a:endParaRPr>
          </a:p>
          <a:p>
            <a:pPr indent="0" lvl="0" marL="0" rtl="0" algn="l">
              <a:spcBef>
                <a:spcPts val="0"/>
              </a:spcBef>
              <a:spcAft>
                <a:spcPts val="0"/>
              </a:spcAft>
              <a:buNone/>
            </a:pPr>
            <a:r>
              <a:t/>
            </a:r>
            <a:endParaRPr b="1" sz="1000">
              <a:latin typeface="Montserrat"/>
              <a:ea typeface="Montserrat"/>
              <a:cs typeface="Montserrat"/>
              <a:sym typeface="Montserrat"/>
            </a:endParaRPr>
          </a:p>
          <a:p>
            <a:pPr indent="0" lvl="0" marL="0" rtl="0" algn="l">
              <a:spcBef>
                <a:spcPts val="0"/>
              </a:spcBef>
              <a:spcAft>
                <a:spcPts val="0"/>
              </a:spcAft>
              <a:buNone/>
            </a:pPr>
            <a:r>
              <a:rPr b="1" lang="en" sz="1000">
                <a:latin typeface="Montserrat"/>
                <a:ea typeface="Montserrat"/>
                <a:cs typeface="Montserrat"/>
                <a:sym typeface="Montserrat"/>
              </a:rPr>
              <a:t>Add a </a:t>
            </a:r>
            <a:r>
              <a:rPr b="1" lang="en" sz="1000">
                <a:latin typeface="Montserrat"/>
                <a:ea typeface="Montserrat"/>
                <a:cs typeface="Montserrat"/>
                <a:sym typeface="Montserrat"/>
              </a:rPr>
              <a:t>quick</a:t>
            </a:r>
            <a:r>
              <a:rPr b="1" lang="en" sz="1000">
                <a:latin typeface="Montserrat"/>
                <a:ea typeface="Montserrat"/>
                <a:cs typeface="Montserrat"/>
                <a:sym typeface="Montserrat"/>
              </a:rPr>
              <a:t> chat button so they can easily connect</a:t>
            </a:r>
            <a:endParaRPr b="1" sz="1000">
              <a:latin typeface="Montserrat"/>
              <a:ea typeface="Montserrat"/>
              <a:cs typeface="Montserrat"/>
              <a:sym typeface="Montserrat"/>
            </a:endParaRPr>
          </a:p>
        </p:txBody>
      </p:sp>
      <p:pic>
        <p:nvPicPr>
          <p:cNvPr id="719" name="Google Shape;719;p87"/>
          <p:cNvPicPr preferRelativeResize="0"/>
          <p:nvPr/>
        </p:nvPicPr>
        <p:blipFill>
          <a:blip r:embed="rId3">
            <a:alphaModFix/>
          </a:blip>
          <a:stretch>
            <a:fillRect/>
          </a:stretch>
        </p:blipFill>
        <p:spPr>
          <a:xfrm>
            <a:off x="5989624" y="1417922"/>
            <a:ext cx="1486650" cy="3093424"/>
          </a:xfrm>
          <a:prstGeom prst="rect">
            <a:avLst/>
          </a:prstGeom>
          <a:noFill/>
          <a:ln>
            <a:noFill/>
          </a:ln>
        </p:spPr>
      </p:pic>
      <p:pic>
        <p:nvPicPr>
          <p:cNvPr id="720" name="Google Shape;720;p87"/>
          <p:cNvPicPr preferRelativeResize="0"/>
          <p:nvPr/>
        </p:nvPicPr>
        <p:blipFill>
          <a:blip r:embed="rId4">
            <a:alphaModFix/>
          </a:blip>
          <a:stretch>
            <a:fillRect/>
          </a:stretch>
        </p:blipFill>
        <p:spPr>
          <a:xfrm>
            <a:off x="913550" y="1786572"/>
            <a:ext cx="2104700" cy="2599100"/>
          </a:xfrm>
          <a:prstGeom prst="rect">
            <a:avLst/>
          </a:prstGeom>
          <a:noFill/>
          <a:ln>
            <a:noFill/>
          </a:ln>
        </p:spPr>
      </p:pic>
      <p:sp>
        <p:nvSpPr>
          <p:cNvPr id="721" name="Google Shape;721;p87"/>
          <p:cNvSpPr txBox="1"/>
          <p:nvPr/>
        </p:nvSpPr>
        <p:spPr>
          <a:xfrm>
            <a:off x="3235175" y="2886025"/>
            <a:ext cx="25275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1"/>
                </a:solidFill>
                <a:latin typeface="Montserrat"/>
                <a:ea typeface="Montserrat"/>
                <a:cs typeface="Montserrat"/>
                <a:sym typeface="Montserrat"/>
              </a:rPr>
              <a:t>Goal 1: User ease to use. </a:t>
            </a:r>
            <a:r>
              <a:rPr lang="en" sz="1000">
                <a:solidFill>
                  <a:schemeClr val="dk1"/>
                </a:solidFill>
                <a:latin typeface="Montserrat"/>
                <a:ea typeface="Montserrat"/>
                <a:cs typeface="Montserrat"/>
                <a:sym typeface="Montserrat"/>
              </a:rPr>
              <a:t>Minimal errors and good navigational heuristics in the app.  Users find it easier to find mentors through these filters</a:t>
            </a:r>
            <a:endParaRPr sz="1000">
              <a:solidFill>
                <a:schemeClr val="dk1"/>
              </a:solidFill>
              <a:latin typeface="Montserrat"/>
              <a:ea typeface="Montserrat"/>
              <a:cs typeface="Montserrat"/>
              <a:sym typeface="Montserrat"/>
            </a:endParaRPr>
          </a:p>
          <a:p>
            <a:pPr indent="0" lvl="0" marL="0" rtl="0" algn="l">
              <a:spcBef>
                <a:spcPts val="1200"/>
              </a:spcBef>
              <a:spcAft>
                <a:spcPts val="0"/>
              </a:spcAft>
              <a:buNone/>
            </a:pPr>
            <a:r>
              <a:rPr b="1" lang="en" sz="1000">
                <a:solidFill>
                  <a:schemeClr val="dk1"/>
                </a:solidFill>
                <a:latin typeface="Montserrat"/>
                <a:ea typeface="Montserrat"/>
                <a:cs typeface="Montserrat"/>
                <a:sym typeface="Montserrat"/>
              </a:rPr>
              <a:t>Goal 2: Efficiency. </a:t>
            </a:r>
            <a:r>
              <a:rPr lang="en" sz="1000">
                <a:solidFill>
                  <a:schemeClr val="dk1"/>
                </a:solidFill>
                <a:latin typeface="Montserrat"/>
                <a:ea typeface="Montserrat"/>
                <a:cs typeface="Montserrat"/>
                <a:sym typeface="Montserrat"/>
              </a:rPr>
              <a:t>Quick and intuitive navigation. Task completion time to chat with mentors decreased by adding a chat button</a:t>
            </a:r>
            <a:endParaRPr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t/>
            </a:r>
            <a:endParaRPr b="1"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t/>
            </a:r>
            <a:endParaRPr b="1" sz="1000">
              <a:solidFill>
                <a:schemeClr val="dk1"/>
              </a:solidFill>
              <a:latin typeface="Montserrat"/>
              <a:ea typeface="Montserrat"/>
              <a:cs typeface="Montserrat"/>
              <a:sym typeface="Montserrat"/>
            </a:endParaRPr>
          </a:p>
          <a:p>
            <a:pPr indent="0" lvl="0" marL="0" rtl="0" algn="l">
              <a:spcBef>
                <a:spcPts val="1200"/>
              </a:spcBef>
              <a:spcAft>
                <a:spcPts val="1200"/>
              </a:spcAft>
              <a:buNone/>
            </a:pPr>
            <a:r>
              <a:t/>
            </a:r>
            <a:endParaRPr b="1" sz="1000">
              <a:solidFill>
                <a:schemeClr val="dk1"/>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88"/>
          <p:cNvSpPr txBox="1"/>
          <p:nvPr>
            <p:ph type="title"/>
          </p:nvPr>
        </p:nvSpPr>
        <p:spPr>
          <a:xfrm>
            <a:off x="4529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design change #2</a:t>
            </a:r>
            <a:endParaRPr/>
          </a:p>
        </p:txBody>
      </p:sp>
      <p:sp>
        <p:nvSpPr>
          <p:cNvPr id="727" name="Google Shape;727;p88"/>
          <p:cNvSpPr txBox="1"/>
          <p:nvPr/>
        </p:nvSpPr>
        <p:spPr>
          <a:xfrm>
            <a:off x="452925" y="1017725"/>
            <a:ext cx="60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How can we make finding a mentor easier?</a:t>
            </a:r>
            <a:endParaRPr/>
          </a:p>
        </p:txBody>
      </p:sp>
      <p:sp>
        <p:nvSpPr>
          <p:cNvPr id="728" name="Google Shape;728;p88"/>
          <p:cNvSpPr txBox="1"/>
          <p:nvPr/>
        </p:nvSpPr>
        <p:spPr>
          <a:xfrm>
            <a:off x="2353375" y="1417925"/>
            <a:ext cx="67905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Feedback from studio:</a:t>
            </a:r>
            <a:endParaRPr b="1"/>
          </a:p>
          <a:p>
            <a:pPr indent="0" lvl="0" marL="0" rtl="0" algn="l">
              <a:spcBef>
                <a:spcPts val="0"/>
              </a:spcBef>
              <a:spcAft>
                <a:spcPts val="0"/>
              </a:spcAft>
              <a:buNone/>
            </a:pPr>
            <a:r>
              <a:rPr lang="en"/>
              <a:t>Make connecting with a mentor more convenient and effective. Have effective filters.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Change: </a:t>
            </a:r>
            <a:endParaRPr b="1"/>
          </a:p>
          <a:p>
            <a:pPr indent="0" lvl="0" marL="0" rtl="0" algn="l">
              <a:spcBef>
                <a:spcPts val="0"/>
              </a:spcBef>
              <a:spcAft>
                <a:spcPts val="0"/>
              </a:spcAft>
              <a:buNone/>
            </a:pPr>
            <a:r>
              <a:rPr lang="en"/>
              <a:t>Added a filter to sort through mentors by location, and type. Added a quick chat button so they can easily connect</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Rationale:</a:t>
            </a:r>
            <a:endParaRPr b="1">
              <a:solidFill>
                <a:schemeClr val="dk1"/>
              </a:solidFill>
            </a:endParaRPr>
          </a:p>
          <a:p>
            <a:pPr indent="0" lvl="0" marL="0" rtl="0" algn="l">
              <a:spcBef>
                <a:spcPts val="0"/>
              </a:spcBef>
              <a:spcAft>
                <a:spcPts val="0"/>
              </a:spcAft>
              <a:buNone/>
            </a:pPr>
            <a:r>
              <a:rPr lang="en">
                <a:solidFill>
                  <a:schemeClr val="dk1"/>
                </a:solidFill>
              </a:rPr>
              <a:t>Increasing engagement with mentors and ease of accessibility/usage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Next steps:</a:t>
            </a:r>
            <a:endParaRPr b="1">
              <a:solidFill>
                <a:schemeClr val="dk1"/>
              </a:solidFill>
            </a:endParaRPr>
          </a:p>
          <a:p>
            <a:pPr indent="0" lvl="0" marL="0" rtl="0" algn="l">
              <a:spcBef>
                <a:spcPts val="0"/>
              </a:spcBef>
              <a:spcAft>
                <a:spcPts val="0"/>
              </a:spcAft>
              <a:buNone/>
            </a:pPr>
            <a:r>
              <a:rPr lang="en">
                <a:solidFill>
                  <a:schemeClr val="dk1"/>
                </a:solidFill>
              </a:rPr>
              <a:t>Add a search button so people can search by name, as well as by company/organization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pic>
        <p:nvPicPr>
          <p:cNvPr id="729" name="Google Shape;729;p88"/>
          <p:cNvPicPr preferRelativeResize="0"/>
          <p:nvPr/>
        </p:nvPicPr>
        <p:blipFill>
          <a:blip r:embed="rId3">
            <a:alphaModFix/>
          </a:blip>
          <a:stretch>
            <a:fillRect/>
          </a:stretch>
        </p:blipFill>
        <p:spPr>
          <a:xfrm>
            <a:off x="377050" y="1417925"/>
            <a:ext cx="1593125" cy="33149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89"/>
          <p:cNvSpPr txBox="1"/>
          <p:nvPr>
            <p:ph type="title"/>
          </p:nvPr>
        </p:nvSpPr>
        <p:spPr>
          <a:xfrm>
            <a:off x="4529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design change #3</a:t>
            </a:r>
            <a:endParaRPr/>
          </a:p>
        </p:txBody>
      </p:sp>
      <p:sp>
        <p:nvSpPr>
          <p:cNvPr id="735" name="Google Shape;735;p89"/>
          <p:cNvSpPr txBox="1"/>
          <p:nvPr/>
        </p:nvSpPr>
        <p:spPr>
          <a:xfrm>
            <a:off x="452925" y="1017725"/>
            <a:ext cx="60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How can we make finding, and applying for, a job easier?</a:t>
            </a:r>
            <a:endParaRPr/>
          </a:p>
        </p:txBody>
      </p:sp>
      <p:cxnSp>
        <p:nvCxnSpPr>
          <p:cNvPr id="736" name="Google Shape;736;p89"/>
          <p:cNvCxnSpPr/>
          <p:nvPr/>
        </p:nvCxnSpPr>
        <p:spPr>
          <a:xfrm>
            <a:off x="3303250" y="2587200"/>
            <a:ext cx="2199600" cy="0"/>
          </a:xfrm>
          <a:prstGeom prst="straightConnector1">
            <a:avLst/>
          </a:prstGeom>
          <a:noFill/>
          <a:ln cap="flat" cmpd="sng" w="9525">
            <a:solidFill>
              <a:schemeClr val="dk2"/>
            </a:solidFill>
            <a:prstDash val="solid"/>
            <a:round/>
            <a:headEnd len="med" w="med" type="none"/>
            <a:tailEnd len="med" w="med" type="triangle"/>
          </a:ln>
        </p:spPr>
      </p:cxnSp>
      <p:sp>
        <p:nvSpPr>
          <p:cNvPr id="737" name="Google Shape;737;p89"/>
          <p:cNvSpPr txBox="1"/>
          <p:nvPr/>
        </p:nvSpPr>
        <p:spPr>
          <a:xfrm>
            <a:off x="3360825" y="1543350"/>
            <a:ext cx="18036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Montserrat"/>
                <a:ea typeface="Montserrat"/>
                <a:cs typeface="Montserrat"/>
                <a:sym typeface="Montserrat"/>
              </a:rPr>
              <a:t>Added a tag </a:t>
            </a:r>
            <a:r>
              <a:rPr lang="en" sz="1000">
                <a:latin typeface="Montserrat"/>
                <a:ea typeface="Montserrat"/>
                <a:cs typeface="Montserrat"/>
                <a:sym typeface="Montserrat"/>
              </a:rPr>
              <a:t>feature</a:t>
            </a:r>
            <a:r>
              <a:rPr lang="en" sz="1000">
                <a:latin typeface="Montserrat"/>
                <a:ea typeface="Montserrat"/>
                <a:cs typeface="Montserrat"/>
                <a:sym typeface="Montserrat"/>
              </a:rPr>
              <a:t> for jobs and an easy apply button</a:t>
            </a:r>
            <a:endParaRPr sz="1000">
              <a:latin typeface="Montserrat"/>
              <a:ea typeface="Montserrat"/>
              <a:cs typeface="Montserrat"/>
              <a:sym typeface="Montserrat"/>
            </a:endParaRPr>
          </a:p>
          <a:p>
            <a:pPr indent="0" lvl="0" marL="0" rtl="0" algn="l">
              <a:spcBef>
                <a:spcPts val="0"/>
              </a:spcBef>
              <a:spcAft>
                <a:spcPts val="0"/>
              </a:spcAft>
              <a:buNone/>
            </a:pPr>
            <a:r>
              <a:t/>
            </a:r>
            <a:endParaRPr sz="1000">
              <a:latin typeface="Montserrat"/>
              <a:ea typeface="Montserrat"/>
              <a:cs typeface="Montserrat"/>
              <a:sym typeface="Montserrat"/>
            </a:endParaRPr>
          </a:p>
          <a:p>
            <a:pPr indent="0" lvl="0" marL="0" rtl="0" algn="l">
              <a:spcBef>
                <a:spcPts val="0"/>
              </a:spcBef>
              <a:spcAft>
                <a:spcPts val="0"/>
              </a:spcAft>
              <a:buNone/>
            </a:pPr>
            <a:r>
              <a:rPr lang="en" sz="1000">
                <a:latin typeface="Montserrat"/>
                <a:ea typeface="Montserrat"/>
                <a:cs typeface="Montserrat"/>
                <a:sym typeface="Montserrat"/>
              </a:rPr>
              <a:t>Added filtering by tags </a:t>
            </a:r>
            <a:endParaRPr sz="1000">
              <a:latin typeface="Montserrat"/>
              <a:ea typeface="Montserrat"/>
              <a:cs typeface="Montserrat"/>
              <a:sym typeface="Montserrat"/>
            </a:endParaRPr>
          </a:p>
        </p:txBody>
      </p:sp>
      <p:pic>
        <p:nvPicPr>
          <p:cNvPr id="738" name="Google Shape;738;p89"/>
          <p:cNvPicPr preferRelativeResize="0"/>
          <p:nvPr/>
        </p:nvPicPr>
        <p:blipFill rotWithShape="1">
          <a:blip r:embed="rId3">
            <a:alphaModFix/>
          </a:blip>
          <a:srcRect b="23437" l="40674" r="43752" t="8031"/>
          <a:stretch/>
        </p:blipFill>
        <p:spPr>
          <a:xfrm>
            <a:off x="488800" y="1667688"/>
            <a:ext cx="2234926" cy="2910226"/>
          </a:xfrm>
          <a:prstGeom prst="rect">
            <a:avLst/>
          </a:prstGeom>
          <a:noFill/>
          <a:ln>
            <a:noFill/>
          </a:ln>
        </p:spPr>
      </p:pic>
      <p:pic>
        <p:nvPicPr>
          <p:cNvPr id="739" name="Google Shape;739;p89"/>
          <p:cNvPicPr preferRelativeResize="0"/>
          <p:nvPr/>
        </p:nvPicPr>
        <p:blipFill>
          <a:blip r:embed="rId4">
            <a:alphaModFix/>
          </a:blip>
          <a:stretch>
            <a:fillRect/>
          </a:stretch>
        </p:blipFill>
        <p:spPr>
          <a:xfrm>
            <a:off x="5992100" y="1262050"/>
            <a:ext cx="1604250" cy="3456375"/>
          </a:xfrm>
          <a:prstGeom prst="rect">
            <a:avLst/>
          </a:prstGeom>
          <a:noFill/>
          <a:ln>
            <a:noFill/>
          </a:ln>
        </p:spPr>
      </p:pic>
      <p:sp>
        <p:nvSpPr>
          <p:cNvPr id="740" name="Google Shape;740;p89"/>
          <p:cNvSpPr txBox="1"/>
          <p:nvPr/>
        </p:nvSpPr>
        <p:spPr>
          <a:xfrm>
            <a:off x="2903038" y="2744900"/>
            <a:ext cx="30000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1"/>
                </a:solidFill>
                <a:latin typeface="Montserrat"/>
                <a:ea typeface="Montserrat"/>
                <a:cs typeface="Montserrat"/>
                <a:sym typeface="Montserrat"/>
              </a:rPr>
              <a:t>Goal 1: User ease to use. </a:t>
            </a:r>
            <a:r>
              <a:rPr lang="en" sz="1000">
                <a:solidFill>
                  <a:schemeClr val="dk1"/>
                </a:solidFill>
                <a:latin typeface="Montserrat"/>
                <a:ea typeface="Montserrat"/>
                <a:cs typeface="Montserrat"/>
                <a:sym typeface="Montserrat"/>
              </a:rPr>
              <a:t>Minimal errors and good navigational heuristics in the app.  Users find it easier to find jobs through these filters</a:t>
            </a:r>
            <a:endParaRPr sz="1000">
              <a:solidFill>
                <a:schemeClr val="dk1"/>
              </a:solidFill>
              <a:latin typeface="Montserrat"/>
              <a:ea typeface="Montserrat"/>
              <a:cs typeface="Montserrat"/>
              <a:sym typeface="Montserrat"/>
            </a:endParaRPr>
          </a:p>
          <a:p>
            <a:pPr indent="0" lvl="0" marL="0" rtl="0" algn="l">
              <a:spcBef>
                <a:spcPts val="1200"/>
              </a:spcBef>
              <a:spcAft>
                <a:spcPts val="0"/>
              </a:spcAft>
              <a:buNone/>
            </a:pPr>
            <a:r>
              <a:rPr b="1" lang="en" sz="1000">
                <a:solidFill>
                  <a:schemeClr val="dk1"/>
                </a:solidFill>
                <a:latin typeface="Montserrat"/>
                <a:ea typeface="Montserrat"/>
                <a:cs typeface="Montserrat"/>
                <a:sym typeface="Montserrat"/>
              </a:rPr>
              <a:t>Goal 2: Efficiency. </a:t>
            </a:r>
            <a:r>
              <a:rPr lang="en" sz="1000">
                <a:solidFill>
                  <a:schemeClr val="dk1"/>
                </a:solidFill>
                <a:latin typeface="Montserrat"/>
                <a:ea typeface="Montserrat"/>
                <a:cs typeface="Montserrat"/>
                <a:sym typeface="Montserrat"/>
              </a:rPr>
              <a:t>Quick and intuitive navigation. Task completion time of finding and applying for a job decreased by adding a chat button</a:t>
            </a:r>
            <a:endParaRPr sz="1000">
              <a:solidFill>
                <a:schemeClr val="dk1"/>
              </a:solidFill>
              <a:latin typeface="Montserrat"/>
              <a:ea typeface="Montserrat"/>
              <a:cs typeface="Montserrat"/>
              <a:sym typeface="Montserrat"/>
            </a:endParaRPr>
          </a:p>
          <a:p>
            <a:pPr indent="0" lvl="0" marL="0" rtl="0" algn="l">
              <a:spcBef>
                <a:spcPts val="1200"/>
              </a:spcBef>
              <a:spcAft>
                <a:spcPts val="0"/>
              </a:spcAft>
              <a:buNone/>
            </a:pPr>
            <a:r>
              <a:t/>
            </a:r>
            <a:endParaRPr b="1" sz="1000">
              <a:solidFill>
                <a:schemeClr val="dk1"/>
              </a:solidFill>
              <a:latin typeface="Montserrat"/>
              <a:ea typeface="Montserrat"/>
              <a:cs typeface="Montserrat"/>
              <a:sym typeface="Montserrat"/>
            </a:endParaRPr>
          </a:p>
          <a:p>
            <a:pPr indent="0" lvl="0" marL="0" rtl="0" algn="l">
              <a:spcBef>
                <a:spcPts val="1200"/>
              </a:spcBef>
              <a:spcAft>
                <a:spcPts val="0"/>
              </a:spcAft>
              <a:buNone/>
            </a:pPr>
            <a:r>
              <a:t/>
            </a:r>
            <a:endParaRPr b="1" sz="1000">
              <a:solidFill>
                <a:schemeClr val="dk1"/>
              </a:solidFill>
              <a:latin typeface="Montserrat"/>
              <a:ea typeface="Montserrat"/>
              <a:cs typeface="Montserrat"/>
              <a:sym typeface="Montserrat"/>
            </a:endParaRPr>
          </a:p>
          <a:p>
            <a:pPr indent="0" lvl="0" marL="0" rtl="0" algn="l">
              <a:spcBef>
                <a:spcPts val="1200"/>
              </a:spcBef>
              <a:spcAft>
                <a:spcPts val="1200"/>
              </a:spcAft>
              <a:buNone/>
            </a:pPr>
            <a:r>
              <a:t/>
            </a:r>
            <a:endParaRPr b="1" sz="1000">
              <a:solidFill>
                <a:schemeClr val="dk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90"/>
          <p:cNvSpPr txBox="1"/>
          <p:nvPr>
            <p:ph type="title"/>
          </p:nvPr>
        </p:nvSpPr>
        <p:spPr>
          <a:xfrm>
            <a:off x="4529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design change #3</a:t>
            </a:r>
            <a:endParaRPr/>
          </a:p>
        </p:txBody>
      </p:sp>
      <p:sp>
        <p:nvSpPr>
          <p:cNvPr id="746" name="Google Shape;746;p90"/>
          <p:cNvSpPr txBox="1"/>
          <p:nvPr/>
        </p:nvSpPr>
        <p:spPr>
          <a:xfrm>
            <a:off x="452925" y="1017725"/>
            <a:ext cx="608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How can we make </a:t>
            </a:r>
            <a:r>
              <a:rPr lang="en">
                <a:solidFill>
                  <a:schemeClr val="dk1"/>
                </a:solidFill>
              </a:rPr>
              <a:t>finding, and applying for, </a:t>
            </a:r>
            <a:r>
              <a:rPr lang="en"/>
              <a:t>a job easier?</a:t>
            </a:r>
            <a:endParaRPr/>
          </a:p>
        </p:txBody>
      </p:sp>
      <p:sp>
        <p:nvSpPr>
          <p:cNvPr id="747" name="Google Shape;747;p90"/>
          <p:cNvSpPr txBox="1"/>
          <p:nvPr/>
        </p:nvSpPr>
        <p:spPr>
          <a:xfrm>
            <a:off x="2353375" y="1417925"/>
            <a:ext cx="67905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Feedback from studio:</a:t>
            </a:r>
            <a:endParaRPr b="1"/>
          </a:p>
          <a:p>
            <a:pPr indent="0" lvl="0" marL="0" rtl="0" algn="l">
              <a:spcBef>
                <a:spcPts val="0"/>
              </a:spcBef>
              <a:spcAft>
                <a:spcPts val="0"/>
              </a:spcAft>
              <a:buNone/>
            </a:pPr>
            <a:r>
              <a:rPr lang="en"/>
              <a:t>Be able to apply for jobs directly without adding it to the “wish list.” Search through opportunities beyond qualifications/skills, but general areas.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Change: </a:t>
            </a:r>
            <a:endParaRPr b="1"/>
          </a:p>
          <a:p>
            <a:pPr indent="0" lvl="0" marL="0" rtl="0" algn="l">
              <a:spcBef>
                <a:spcPts val="0"/>
              </a:spcBef>
              <a:spcAft>
                <a:spcPts val="0"/>
              </a:spcAft>
              <a:buNone/>
            </a:pPr>
            <a:r>
              <a:rPr lang="en"/>
              <a:t>Added a tag feature for jobs and an easy apply button. Added filtering jobs by tags </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Rationale:</a:t>
            </a:r>
            <a:endParaRPr b="1">
              <a:solidFill>
                <a:schemeClr val="dk1"/>
              </a:solidFill>
            </a:endParaRPr>
          </a:p>
          <a:p>
            <a:pPr indent="0" lvl="0" marL="0" rtl="0" algn="l">
              <a:spcBef>
                <a:spcPts val="0"/>
              </a:spcBef>
              <a:spcAft>
                <a:spcPts val="0"/>
              </a:spcAft>
              <a:buNone/>
            </a:pPr>
            <a:r>
              <a:rPr lang="en">
                <a:solidFill>
                  <a:schemeClr val="dk1"/>
                </a:solidFill>
              </a:rPr>
              <a:t>Increasing engagement with different </a:t>
            </a:r>
            <a:r>
              <a:rPr lang="en">
                <a:solidFill>
                  <a:schemeClr val="dk1"/>
                </a:solidFill>
              </a:rPr>
              <a:t>opportunities</a:t>
            </a:r>
            <a:r>
              <a:rPr lang="en">
                <a:solidFill>
                  <a:schemeClr val="dk1"/>
                </a:solidFill>
              </a:rPr>
              <a:t> and </a:t>
            </a:r>
            <a:r>
              <a:rPr lang="en">
                <a:solidFill>
                  <a:schemeClr val="dk1"/>
                </a:solidFill>
              </a:rPr>
              <a:t>effectiveness</a:t>
            </a:r>
            <a:r>
              <a:rPr lang="en">
                <a:solidFill>
                  <a:schemeClr val="dk1"/>
                </a:solidFill>
              </a:rPr>
              <a:t> of applying for jobs. </a:t>
            </a:r>
            <a:r>
              <a:rPr lang="en">
                <a:solidFill>
                  <a:schemeClr val="dk1"/>
                </a:solidFill>
              </a:rPr>
              <a:t>Enhance</a:t>
            </a:r>
            <a:r>
              <a:rPr lang="en">
                <a:solidFill>
                  <a:schemeClr val="dk1"/>
                </a:solidFill>
              </a:rPr>
              <a:t> ease of accessibility/usage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Next steps:</a:t>
            </a:r>
            <a:endParaRPr b="1">
              <a:solidFill>
                <a:schemeClr val="dk1"/>
              </a:solidFill>
            </a:endParaRPr>
          </a:p>
          <a:p>
            <a:pPr indent="0" lvl="0" marL="0" rtl="0" algn="l">
              <a:spcBef>
                <a:spcPts val="0"/>
              </a:spcBef>
              <a:spcAft>
                <a:spcPts val="0"/>
              </a:spcAft>
              <a:buNone/>
            </a:pPr>
            <a:r>
              <a:rPr lang="en">
                <a:solidFill>
                  <a:schemeClr val="dk1"/>
                </a:solidFill>
              </a:rPr>
              <a:t>Add a specific job search by name/company feature, instead of just tags</a:t>
            </a:r>
            <a:endParaRPr>
              <a:solidFill>
                <a:schemeClr val="dk1"/>
              </a:solidFill>
            </a:endParaRPr>
          </a:p>
          <a:p>
            <a:pPr indent="0" lvl="0" marL="0" rtl="0" algn="l">
              <a:spcBef>
                <a:spcPts val="0"/>
              </a:spcBef>
              <a:spcAft>
                <a:spcPts val="0"/>
              </a:spcAft>
              <a:buNone/>
            </a:pPr>
            <a:r>
              <a:rPr lang="en">
                <a:solidFill>
                  <a:schemeClr val="dk1"/>
                </a:solidFill>
              </a:rPr>
              <a:t>See where mentors/connections work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pic>
        <p:nvPicPr>
          <p:cNvPr id="748" name="Google Shape;748;p90"/>
          <p:cNvPicPr preferRelativeResize="0"/>
          <p:nvPr/>
        </p:nvPicPr>
        <p:blipFill>
          <a:blip r:embed="rId3">
            <a:alphaModFix/>
          </a:blip>
          <a:stretch>
            <a:fillRect/>
          </a:stretch>
        </p:blipFill>
        <p:spPr>
          <a:xfrm>
            <a:off x="571500" y="1339975"/>
            <a:ext cx="1604250" cy="34563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91"/>
          <p:cNvSpPr txBox="1"/>
          <p:nvPr>
            <p:ph type="title"/>
          </p:nvPr>
        </p:nvSpPr>
        <p:spPr>
          <a:xfrm>
            <a:off x="713225" y="445025"/>
            <a:ext cx="717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task part 1: Find a mentor</a:t>
            </a:r>
            <a:endParaRPr/>
          </a:p>
        </p:txBody>
      </p:sp>
      <p:pic>
        <p:nvPicPr>
          <p:cNvPr id="754" name="Google Shape;754;p91"/>
          <p:cNvPicPr preferRelativeResize="0"/>
          <p:nvPr/>
        </p:nvPicPr>
        <p:blipFill>
          <a:blip r:embed="rId3">
            <a:alphaModFix/>
          </a:blip>
          <a:stretch>
            <a:fillRect/>
          </a:stretch>
        </p:blipFill>
        <p:spPr>
          <a:xfrm>
            <a:off x="4006850" y="1180025"/>
            <a:ext cx="5054801" cy="3342551"/>
          </a:xfrm>
          <a:prstGeom prst="rect">
            <a:avLst/>
          </a:prstGeom>
          <a:noFill/>
          <a:ln>
            <a:noFill/>
          </a:ln>
        </p:spPr>
      </p:pic>
      <p:pic>
        <p:nvPicPr>
          <p:cNvPr id="755" name="Google Shape;755;p91"/>
          <p:cNvPicPr preferRelativeResize="0"/>
          <p:nvPr/>
        </p:nvPicPr>
        <p:blipFill>
          <a:blip r:embed="rId4">
            <a:alphaModFix/>
          </a:blip>
          <a:stretch>
            <a:fillRect/>
          </a:stretch>
        </p:blipFill>
        <p:spPr>
          <a:xfrm>
            <a:off x="0" y="1205025"/>
            <a:ext cx="3909799" cy="3226074"/>
          </a:xfrm>
          <a:prstGeom prst="rect">
            <a:avLst/>
          </a:prstGeom>
          <a:noFill/>
          <a:ln>
            <a:noFill/>
          </a:ln>
        </p:spPr>
      </p:pic>
      <p:cxnSp>
        <p:nvCxnSpPr>
          <p:cNvPr id="756" name="Google Shape;756;p91"/>
          <p:cNvCxnSpPr/>
          <p:nvPr/>
        </p:nvCxnSpPr>
        <p:spPr>
          <a:xfrm flipH="1" rot="10800000">
            <a:off x="809150" y="2052150"/>
            <a:ext cx="2014500" cy="1047000"/>
          </a:xfrm>
          <a:prstGeom prst="straightConnector1">
            <a:avLst/>
          </a:prstGeom>
          <a:noFill/>
          <a:ln cap="flat" cmpd="sng" w="9525">
            <a:solidFill>
              <a:srgbClr val="FF0000"/>
            </a:solidFill>
            <a:prstDash val="solid"/>
            <a:round/>
            <a:headEnd len="med" w="med" type="none"/>
            <a:tailEnd len="med" w="med" type="stealth"/>
          </a:ln>
        </p:spPr>
      </p:cxnSp>
      <p:cxnSp>
        <p:nvCxnSpPr>
          <p:cNvPr id="757" name="Google Shape;757;p91"/>
          <p:cNvCxnSpPr/>
          <p:nvPr/>
        </p:nvCxnSpPr>
        <p:spPr>
          <a:xfrm flipH="1" rot="10800000">
            <a:off x="753800" y="2053525"/>
            <a:ext cx="973200" cy="1200000"/>
          </a:xfrm>
          <a:prstGeom prst="straightConnector1">
            <a:avLst/>
          </a:prstGeom>
          <a:noFill/>
          <a:ln cap="flat" cmpd="sng" w="9525">
            <a:solidFill>
              <a:srgbClr val="FF0000"/>
            </a:solidFill>
            <a:prstDash val="solid"/>
            <a:round/>
            <a:headEnd len="med" w="med" type="none"/>
            <a:tailEnd len="med" w="med" type="stealth"/>
          </a:ln>
        </p:spPr>
      </p:cxnSp>
      <p:cxnSp>
        <p:nvCxnSpPr>
          <p:cNvPr id="758" name="Google Shape;758;p91"/>
          <p:cNvCxnSpPr/>
          <p:nvPr/>
        </p:nvCxnSpPr>
        <p:spPr>
          <a:xfrm flipH="1" rot="10800000">
            <a:off x="2459575" y="2666350"/>
            <a:ext cx="1778700" cy="378000"/>
          </a:xfrm>
          <a:prstGeom prst="straightConnector1">
            <a:avLst/>
          </a:prstGeom>
          <a:noFill/>
          <a:ln cap="flat" cmpd="sng" w="9525">
            <a:solidFill>
              <a:srgbClr val="FF0000"/>
            </a:solidFill>
            <a:prstDash val="solid"/>
            <a:round/>
            <a:headEnd len="med" w="med" type="none"/>
            <a:tailEnd len="med" w="med" type="stealth"/>
          </a:ln>
        </p:spPr>
      </p:cxnSp>
      <p:cxnSp>
        <p:nvCxnSpPr>
          <p:cNvPr id="759" name="Google Shape;759;p91"/>
          <p:cNvCxnSpPr/>
          <p:nvPr/>
        </p:nvCxnSpPr>
        <p:spPr>
          <a:xfrm flipH="1" rot="10800000">
            <a:off x="4733450" y="1384525"/>
            <a:ext cx="907500" cy="1047000"/>
          </a:xfrm>
          <a:prstGeom prst="straightConnector1">
            <a:avLst/>
          </a:prstGeom>
          <a:noFill/>
          <a:ln cap="flat" cmpd="sng" w="9525">
            <a:solidFill>
              <a:srgbClr val="FF0000"/>
            </a:solidFill>
            <a:prstDash val="solid"/>
            <a:round/>
            <a:headEnd len="med" w="med" type="none"/>
            <a:tailEnd len="med" w="med" type="stealth"/>
          </a:ln>
        </p:spPr>
      </p:cxnSp>
      <p:cxnSp>
        <p:nvCxnSpPr>
          <p:cNvPr id="760" name="Google Shape;760;p91"/>
          <p:cNvCxnSpPr/>
          <p:nvPr/>
        </p:nvCxnSpPr>
        <p:spPr>
          <a:xfrm flipH="1" rot="10800000">
            <a:off x="6331900" y="1843700"/>
            <a:ext cx="1958700" cy="324600"/>
          </a:xfrm>
          <a:prstGeom prst="straightConnector1">
            <a:avLst/>
          </a:prstGeom>
          <a:noFill/>
          <a:ln cap="flat" cmpd="sng" w="9525">
            <a:solidFill>
              <a:srgbClr val="FF0000"/>
            </a:solidFill>
            <a:prstDash val="solid"/>
            <a:round/>
            <a:headEnd len="med" w="med" type="none"/>
            <a:tailEnd len="med" w="med" type="stealth"/>
          </a:ln>
        </p:spPr>
      </p:cxnSp>
      <p:cxnSp>
        <p:nvCxnSpPr>
          <p:cNvPr id="761" name="Google Shape;761;p91"/>
          <p:cNvCxnSpPr/>
          <p:nvPr/>
        </p:nvCxnSpPr>
        <p:spPr>
          <a:xfrm flipH="1" rot="10800000">
            <a:off x="5640950" y="1445350"/>
            <a:ext cx="1489500" cy="546300"/>
          </a:xfrm>
          <a:prstGeom prst="straightConnector1">
            <a:avLst/>
          </a:prstGeom>
          <a:noFill/>
          <a:ln cap="flat" cmpd="sng" w="9525">
            <a:solidFill>
              <a:srgbClr val="FF0000"/>
            </a:solidFill>
            <a:prstDash val="solid"/>
            <a:round/>
            <a:headEnd len="med" w="med" type="none"/>
            <a:tailEnd len="med" w="med" type="stealth"/>
          </a:ln>
        </p:spPr>
      </p:cxnSp>
      <p:cxnSp>
        <p:nvCxnSpPr>
          <p:cNvPr id="762" name="Google Shape;762;p91"/>
          <p:cNvCxnSpPr/>
          <p:nvPr/>
        </p:nvCxnSpPr>
        <p:spPr>
          <a:xfrm flipH="1" rot="10800000">
            <a:off x="7130450" y="3220325"/>
            <a:ext cx="1428600" cy="664200"/>
          </a:xfrm>
          <a:prstGeom prst="straightConnector1">
            <a:avLst/>
          </a:prstGeom>
          <a:noFill/>
          <a:ln cap="flat" cmpd="sng" w="9525">
            <a:solidFill>
              <a:srgbClr val="FF0000"/>
            </a:solidFill>
            <a:prstDash val="solid"/>
            <a:round/>
            <a:headEnd len="med" w="med" type="none"/>
            <a:tailEnd len="med" w="med" type="stealth"/>
          </a:ln>
        </p:spPr>
      </p:cxnSp>
      <p:sp>
        <p:nvSpPr>
          <p:cNvPr id="763" name="Google Shape;763;p91"/>
          <p:cNvSpPr txBox="1"/>
          <p:nvPr/>
        </p:nvSpPr>
        <p:spPr>
          <a:xfrm>
            <a:off x="73125" y="452257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Log in or sign up</a:t>
            </a:r>
            <a:endParaRPr sz="900">
              <a:solidFill>
                <a:schemeClr val="dk2"/>
              </a:solidFill>
              <a:latin typeface="Montserrat"/>
              <a:ea typeface="Montserrat"/>
              <a:cs typeface="Montserrat"/>
              <a:sym typeface="Montserrat"/>
            </a:endParaRPr>
          </a:p>
        </p:txBody>
      </p:sp>
      <p:sp>
        <p:nvSpPr>
          <p:cNvPr id="764" name="Google Shape;764;p91"/>
          <p:cNvSpPr txBox="1"/>
          <p:nvPr/>
        </p:nvSpPr>
        <p:spPr>
          <a:xfrm>
            <a:off x="1294125" y="4431100"/>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Enter information for first time </a:t>
            </a:r>
            <a:endParaRPr sz="900">
              <a:solidFill>
                <a:schemeClr val="dk2"/>
              </a:solidFill>
              <a:latin typeface="Montserrat"/>
              <a:ea typeface="Montserrat"/>
              <a:cs typeface="Montserrat"/>
              <a:sym typeface="Montserrat"/>
            </a:endParaRPr>
          </a:p>
        </p:txBody>
      </p:sp>
      <p:sp>
        <p:nvSpPr>
          <p:cNvPr id="765" name="Google Shape;765;p91"/>
          <p:cNvSpPr txBox="1"/>
          <p:nvPr/>
        </p:nvSpPr>
        <p:spPr>
          <a:xfrm>
            <a:off x="2738425" y="4471200"/>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Log in</a:t>
            </a:r>
            <a:endParaRPr sz="900">
              <a:solidFill>
                <a:schemeClr val="dk2"/>
              </a:solidFill>
              <a:latin typeface="Montserrat"/>
              <a:ea typeface="Montserrat"/>
              <a:cs typeface="Montserrat"/>
              <a:sym typeface="Montserrat"/>
            </a:endParaRPr>
          </a:p>
        </p:txBody>
      </p:sp>
      <p:sp>
        <p:nvSpPr>
          <p:cNvPr id="766" name="Google Shape;766;p91"/>
          <p:cNvSpPr txBox="1"/>
          <p:nvPr/>
        </p:nvSpPr>
        <p:spPr>
          <a:xfrm>
            <a:off x="4006850" y="4431100"/>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Identify if mentee or mentor </a:t>
            </a:r>
            <a:endParaRPr sz="900">
              <a:solidFill>
                <a:schemeClr val="dk2"/>
              </a:solidFill>
              <a:latin typeface="Montserrat"/>
              <a:ea typeface="Montserrat"/>
              <a:cs typeface="Montserrat"/>
              <a:sym typeface="Montserrat"/>
            </a:endParaRPr>
          </a:p>
        </p:txBody>
      </p:sp>
      <p:sp>
        <p:nvSpPr>
          <p:cNvPr id="767" name="Google Shape;767;p91"/>
          <p:cNvSpPr txBox="1"/>
          <p:nvPr/>
        </p:nvSpPr>
        <p:spPr>
          <a:xfrm>
            <a:off x="5321500" y="437047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list of mentors and/or go </a:t>
            </a:r>
            <a:r>
              <a:rPr lang="en" sz="900">
                <a:solidFill>
                  <a:schemeClr val="dk2"/>
                </a:solidFill>
                <a:latin typeface="Montserrat"/>
                <a:ea typeface="Montserrat"/>
                <a:cs typeface="Montserrat"/>
                <a:sym typeface="Montserrat"/>
              </a:rPr>
              <a:t>directly</a:t>
            </a:r>
            <a:r>
              <a:rPr lang="en" sz="900">
                <a:solidFill>
                  <a:schemeClr val="dk2"/>
                </a:solidFill>
                <a:latin typeface="Montserrat"/>
                <a:ea typeface="Montserrat"/>
                <a:cs typeface="Montserrat"/>
                <a:sym typeface="Montserrat"/>
              </a:rPr>
              <a:t> to chat </a:t>
            </a:r>
            <a:endParaRPr sz="900">
              <a:solidFill>
                <a:schemeClr val="dk2"/>
              </a:solidFill>
              <a:latin typeface="Montserrat"/>
              <a:ea typeface="Montserrat"/>
              <a:cs typeface="Montserrat"/>
              <a:sym typeface="Montserrat"/>
            </a:endParaRPr>
          </a:p>
        </p:txBody>
      </p:sp>
      <p:sp>
        <p:nvSpPr>
          <p:cNvPr id="768" name="Google Shape;768;p91"/>
          <p:cNvSpPr txBox="1"/>
          <p:nvPr/>
        </p:nvSpPr>
        <p:spPr>
          <a:xfrm>
            <a:off x="6636138" y="4431100"/>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mentor profile</a:t>
            </a:r>
            <a:endParaRPr sz="900">
              <a:solidFill>
                <a:schemeClr val="dk2"/>
              </a:solidFill>
              <a:latin typeface="Montserrat"/>
              <a:ea typeface="Montserrat"/>
              <a:cs typeface="Montserrat"/>
              <a:sym typeface="Montserrat"/>
            </a:endParaRPr>
          </a:p>
        </p:txBody>
      </p:sp>
      <p:sp>
        <p:nvSpPr>
          <p:cNvPr id="769" name="Google Shape;769;p91"/>
          <p:cNvSpPr txBox="1"/>
          <p:nvPr/>
        </p:nvSpPr>
        <p:spPr>
          <a:xfrm>
            <a:off x="7935375" y="4471200"/>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Chat with mentor</a:t>
            </a:r>
            <a:endParaRPr sz="900">
              <a:solidFill>
                <a:schemeClr val="dk2"/>
              </a:solidFill>
              <a:latin typeface="Montserrat"/>
              <a:ea typeface="Montserrat"/>
              <a:cs typeface="Montserrat"/>
              <a:sym typeface="Montserrat"/>
            </a:endParaRPr>
          </a:p>
        </p:txBody>
      </p:sp>
      <p:sp>
        <p:nvSpPr>
          <p:cNvPr id="770" name="Google Shape;770;p91"/>
          <p:cNvSpPr txBox="1"/>
          <p:nvPr/>
        </p:nvSpPr>
        <p:spPr>
          <a:xfrm>
            <a:off x="680025" y="2052150"/>
            <a:ext cx="6861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User logs in to see pre-saved information</a:t>
            </a:r>
            <a:endParaRPr sz="600">
              <a:solidFill>
                <a:srgbClr val="FF0000"/>
              </a:solidFill>
              <a:latin typeface="Montserrat"/>
              <a:ea typeface="Montserrat"/>
              <a:cs typeface="Montserrat"/>
              <a:sym typeface="Montserrat"/>
            </a:endParaRPr>
          </a:p>
        </p:txBody>
      </p:sp>
      <p:sp>
        <p:nvSpPr>
          <p:cNvPr id="771" name="Google Shape;771;p91"/>
          <p:cNvSpPr txBox="1"/>
          <p:nvPr/>
        </p:nvSpPr>
        <p:spPr>
          <a:xfrm>
            <a:off x="3501575" y="2891525"/>
            <a:ext cx="8151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Mentor/Mentee have different flows</a:t>
            </a:r>
            <a:endParaRPr sz="600">
              <a:solidFill>
                <a:srgbClr val="FF0000"/>
              </a:solidFill>
              <a:latin typeface="Montserrat"/>
              <a:ea typeface="Montserrat"/>
              <a:cs typeface="Montserrat"/>
              <a:sym typeface="Montserrat"/>
            </a:endParaRPr>
          </a:p>
        </p:txBody>
      </p:sp>
      <p:sp>
        <p:nvSpPr>
          <p:cNvPr id="772" name="Google Shape;772;p91"/>
          <p:cNvSpPr txBox="1"/>
          <p:nvPr/>
        </p:nvSpPr>
        <p:spPr>
          <a:xfrm>
            <a:off x="4711600" y="1460725"/>
            <a:ext cx="6861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Mentees can go see the mentor list </a:t>
            </a:r>
            <a:endParaRPr sz="600">
              <a:solidFill>
                <a:srgbClr val="FF0000"/>
              </a:solidFill>
              <a:latin typeface="Montserrat"/>
              <a:ea typeface="Montserrat"/>
              <a:cs typeface="Montserrat"/>
              <a:sym typeface="Montserrat"/>
            </a:endParaRPr>
          </a:p>
        </p:txBody>
      </p:sp>
      <p:sp>
        <p:nvSpPr>
          <p:cNvPr id="773" name="Google Shape;773;p91"/>
          <p:cNvSpPr txBox="1"/>
          <p:nvPr/>
        </p:nvSpPr>
        <p:spPr>
          <a:xfrm>
            <a:off x="7370375" y="3682600"/>
            <a:ext cx="6861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Chat with interested mentor</a:t>
            </a:r>
            <a:endParaRPr sz="600">
              <a:solidFill>
                <a:srgbClr val="FF0000"/>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92"/>
          <p:cNvSpPr txBox="1"/>
          <p:nvPr>
            <p:ph type="title"/>
          </p:nvPr>
        </p:nvSpPr>
        <p:spPr>
          <a:xfrm>
            <a:off x="713225" y="445025"/>
            <a:ext cx="717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task part 1: Find a mentor (pt 2)</a:t>
            </a:r>
            <a:endParaRPr/>
          </a:p>
        </p:txBody>
      </p:sp>
      <p:pic>
        <p:nvPicPr>
          <p:cNvPr id="779" name="Google Shape;779;p92"/>
          <p:cNvPicPr preferRelativeResize="0"/>
          <p:nvPr/>
        </p:nvPicPr>
        <p:blipFill>
          <a:blip r:embed="rId3">
            <a:alphaModFix/>
          </a:blip>
          <a:stretch>
            <a:fillRect/>
          </a:stretch>
        </p:blipFill>
        <p:spPr>
          <a:xfrm>
            <a:off x="1341809" y="1373700"/>
            <a:ext cx="7602815" cy="2821463"/>
          </a:xfrm>
          <a:prstGeom prst="rect">
            <a:avLst/>
          </a:prstGeom>
          <a:noFill/>
          <a:ln>
            <a:noFill/>
          </a:ln>
        </p:spPr>
      </p:pic>
      <p:pic>
        <p:nvPicPr>
          <p:cNvPr id="780" name="Google Shape;780;p92"/>
          <p:cNvPicPr preferRelativeResize="0"/>
          <p:nvPr/>
        </p:nvPicPr>
        <p:blipFill rotWithShape="1">
          <a:blip r:embed="rId4">
            <a:alphaModFix/>
          </a:blip>
          <a:srcRect b="0" l="25112" r="50694" t="0"/>
          <a:stretch/>
        </p:blipFill>
        <p:spPr>
          <a:xfrm>
            <a:off x="0" y="1373700"/>
            <a:ext cx="1290468" cy="2946400"/>
          </a:xfrm>
          <a:prstGeom prst="rect">
            <a:avLst/>
          </a:prstGeom>
          <a:noFill/>
          <a:ln>
            <a:noFill/>
          </a:ln>
        </p:spPr>
      </p:pic>
      <p:cxnSp>
        <p:nvCxnSpPr>
          <p:cNvPr id="781" name="Google Shape;781;p92"/>
          <p:cNvCxnSpPr/>
          <p:nvPr/>
        </p:nvCxnSpPr>
        <p:spPr>
          <a:xfrm flipH="1" rot="10800000">
            <a:off x="1034300" y="2406525"/>
            <a:ext cx="2208000" cy="424200"/>
          </a:xfrm>
          <a:prstGeom prst="straightConnector1">
            <a:avLst/>
          </a:prstGeom>
          <a:noFill/>
          <a:ln cap="flat" cmpd="sng" w="9525">
            <a:solidFill>
              <a:srgbClr val="0000FF"/>
            </a:solidFill>
            <a:prstDash val="solid"/>
            <a:round/>
            <a:headEnd len="med" w="med" type="none"/>
            <a:tailEnd len="med" w="med" type="stealth"/>
          </a:ln>
        </p:spPr>
      </p:cxnSp>
      <p:cxnSp>
        <p:nvCxnSpPr>
          <p:cNvPr id="782" name="Google Shape;782;p92"/>
          <p:cNvCxnSpPr/>
          <p:nvPr/>
        </p:nvCxnSpPr>
        <p:spPr>
          <a:xfrm flipH="1" rot="10800000">
            <a:off x="342500" y="2155338"/>
            <a:ext cx="1696200" cy="462900"/>
          </a:xfrm>
          <a:prstGeom prst="straightConnector1">
            <a:avLst/>
          </a:prstGeom>
          <a:noFill/>
          <a:ln cap="flat" cmpd="sng" w="9525">
            <a:solidFill>
              <a:srgbClr val="0000FF"/>
            </a:solidFill>
            <a:prstDash val="solid"/>
            <a:round/>
            <a:headEnd len="med" w="med" type="none"/>
            <a:tailEnd len="med" w="med" type="stealth"/>
          </a:ln>
        </p:spPr>
      </p:cxnSp>
      <p:cxnSp>
        <p:nvCxnSpPr>
          <p:cNvPr id="783" name="Google Shape;783;p92"/>
          <p:cNvCxnSpPr/>
          <p:nvPr/>
        </p:nvCxnSpPr>
        <p:spPr>
          <a:xfrm flipH="1" rot="10800000">
            <a:off x="1986800" y="2558950"/>
            <a:ext cx="1407900" cy="1345500"/>
          </a:xfrm>
          <a:prstGeom prst="straightConnector1">
            <a:avLst/>
          </a:prstGeom>
          <a:noFill/>
          <a:ln cap="flat" cmpd="sng" w="9525">
            <a:solidFill>
              <a:srgbClr val="0000FF"/>
            </a:solidFill>
            <a:prstDash val="solid"/>
            <a:round/>
            <a:headEnd len="med" w="med" type="none"/>
            <a:tailEnd len="med" w="med" type="stealth"/>
          </a:ln>
        </p:spPr>
      </p:cxnSp>
      <p:cxnSp>
        <p:nvCxnSpPr>
          <p:cNvPr id="784" name="Google Shape;784;p92"/>
          <p:cNvCxnSpPr/>
          <p:nvPr/>
        </p:nvCxnSpPr>
        <p:spPr>
          <a:xfrm flipH="1" rot="10800000">
            <a:off x="342500" y="1999313"/>
            <a:ext cx="3921600" cy="1161000"/>
          </a:xfrm>
          <a:prstGeom prst="straightConnector1">
            <a:avLst/>
          </a:prstGeom>
          <a:noFill/>
          <a:ln cap="flat" cmpd="sng" w="9525">
            <a:solidFill>
              <a:srgbClr val="FF0000"/>
            </a:solidFill>
            <a:prstDash val="solid"/>
            <a:round/>
            <a:headEnd len="med" w="med" type="none"/>
            <a:tailEnd len="med" w="med" type="stealth"/>
          </a:ln>
        </p:spPr>
      </p:cxnSp>
      <p:cxnSp>
        <p:nvCxnSpPr>
          <p:cNvPr id="785" name="Google Shape;785;p92"/>
          <p:cNvCxnSpPr/>
          <p:nvPr/>
        </p:nvCxnSpPr>
        <p:spPr>
          <a:xfrm flipH="1" rot="10800000">
            <a:off x="1101050" y="2293938"/>
            <a:ext cx="4661100" cy="949500"/>
          </a:xfrm>
          <a:prstGeom prst="straightConnector1">
            <a:avLst/>
          </a:prstGeom>
          <a:noFill/>
          <a:ln cap="flat" cmpd="sng" w="9525">
            <a:solidFill>
              <a:srgbClr val="FF0000"/>
            </a:solidFill>
            <a:prstDash val="solid"/>
            <a:round/>
            <a:headEnd len="med" w="med" type="none"/>
            <a:tailEnd len="med" w="med" type="stealth"/>
          </a:ln>
        </p:spPr>
      </p:cxnSp>
      <p:cxnSp>
        <p:nvCxnSpPr>
          <p:cNvPr id="786" name="Google Shape;786;p92"/>
          <p:cNvCxnSpPr/>
          <p:nvPr/>
        </p:nvCxnSpPr>
        <p:spPr>
          <a:xfrm flipH="1" rot="10800000">
            <a:off x="4491925" y="2596938"/>
            <a:ext cx="1036500" cy="1182300"/>
          </a:xfrm>
          <a:prstGeom prst="straightConnector1">
            <a:avLst/>
          </a:prstGeom>
          <a:noFill/>
          <a:ln cap="flat" cmpd="sng" w="9525">
            <a:solidFill>
              <a:srgbClr val="FF0000"/>
            </a:solidFill>
            <a:prstDash val="solid"/>
            <a:round/>
            <a:headEnd len="med" w="med" type="none"/>
            <a:tailEnd len="med" w="med" type="stealth"/>
          </a:ln>
        </p:spPr>
      </p:cxnSp>
      <p:cxnSp>
        <p:nvCxnSpPr>
          <p:cNvPr id="787" name="Google Shape;787;p92"/>
          <p:cNvCxnSpPr/>
          <p:nvPr/>
        </p:nvCxnSpPr>
        <p:spPr>
          <a:xfrm flipH="1" rot="10800000">
            <a:off x="427350" y="2059938"/>
            <a:ext cx="6365400" cy="1556100"/>
          </a:xfrm>
          <a:prstGeom prst="straightConnector1">
            <a:avLst/>
          </a:prstGeom>
          <a:noFill/>
          <a:ln cap="flat" cmpd="sng" w="19050">
            <a:solidFill>
              <a:srgbClr val="38761D"/>
            </a:solidFill>
            <a:prstDash val="solid"/>
            <a:round/>
            <a:headEnd len="med" w="med" type="none"/>
            <a:tailEnd len="med" w="med" type="stealth"/>
          </a:ln>
        </p:spPr>
      </p:cxnSp>
      <p:cxnSp>
        <p:nvCxnSpPr>
          <p:cNvPr id="788" name="Google Shape;788;p92"/>
          <p:cNvCxnSpPr/>
          <p:nvPr/>
        </p:nvCxnSpPr>
        <p:spPr>
          <a:xfrm flipH="1" rot="10800000">
            <a:off x="995400" y="2830713"/>
            <a:ext cx="7581000" cy="972300"/>
          </a:xfrm>
          <a:prstGeom prst="straightConnector1">
            <a:avLst/>
          </a:prstGeom>
          <a:noFill/>
          <a:ln cap="flat" cmpd="sng" w="19050">
            <a:solidFill>
              <a:srgbClr val="38761D"/>
            </a:solidFill>
            <a:prstDash val="solid"/>
            <a:round/>
            <a:headEnd len="med" w="med" type="none"/>
            <a:tailEnd len="med" w="med" type="stealth"/>
          </a:ln>
        </p:spPr>
      </p:cxnSp>
      <p:cxnSp>
        <p:nvCxnSpPr>
          <p:cNvPr id="789" name="Google Shape;789;p92"/>
          <p:cNvCxnSpPr/>
          <p:nvPr/>
        </p:nvCxnSpPr>
        <p:spPr>
          <a:xfrm flipH="1" rot="10800000">
            <a:off x="7130300" y="2796025"/>
            <a:ext cx="1610700" cy="1030500"/>
          </a:xfrm>
          <a:prstGeom prst="straightConnector1">
            <a:avLst/>
          </a:prstGeom>
          <a:noFill/>
          <a:ln cap="flat" cmpd="sng" w="19050">
            <a:solidFill>
              <a:srgbClr val="38761D"/>
            </a:solidFill>
            <a:prstDash val="solid"/>
            <a:round/>
            <a:headEnd len="med" w="med" type="none"/>
            <a:tailEnd len="med" w="med" type="stealth"/>
          </a:ln>
        </p:spPr>
      </p:cxnSp>
      <p:sp>
        <p:nvSpPr>
          <p:cNvPr id="790" name="Google Shape;790;p92"/>
          <p:cNvSpPr txBox="1"/>
          <p:nvPr/>
        </p:nvSpPr>
        <p:spPr>
          <a:xfrm>
            <a:off x="0" y="4257900"/>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list of mentors and/or go directly to chat </a:t>
            </a:r>
            <a:endParaRPr sz="900">
              <a:solidFill>
                <a:schemeClr val="dk2"/>
              </a:solidFill>
              <a:latin typeface="Montserrat"/>
              <a:ea typeface="Montserrat"/>
              <a:cs typeface="Montserrat"/>
              <a:sym typeface="Montserrat"/>
            </a:endParaRPr>
          </a:p>
        </p:txBody>
      </p:sp>
      <p:sp>
        <p:nvSpPr>
          <p:cNvPr id="791" name="Google Shape;791;p92"/>
          <p:cNvSpPr txBox="1"/>
          <p:nvPr/>
        </p:nvSpPr>
        <p:spPr>
          <a:xfrm>
            <a:off x="1314638" y="431852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mentor profile</a:t>
            </a:r>
            <a:endParaRPr sz="900">
              <a:solidFill>
                <a:schemeClr val="dk2"/>
              </a:solidFill>
              <a:latin typeface="Montserrat"/>
              <a:ea typeface="Montserrat"/>
              <a:cs typeface="Montserrat"/>
              <a:sym typeface="Montserrat"/>
            </a:endParaRPr>
          </a:p>
        </p:txBody>
      </p:sp>
      <p:sp>
        <p:nvSpPr>
          <p:cNvPr id="792" name="Google Shape;792;p92"/>
          <p:cNvSpPr txBox="1"/>
          <p:nvPr/>
        </p:nvSpPr>
        <p:spPr>
          <a:xfrm>
            <a:off x="2613875" y="435862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Chat with mentor</a:t>
            </a:r>
            <a:endParaRPr sz="900">
              <a:solidFill>
                <a:schemeClr val="dk2"/>
              </a:solidFill>
              <a:latin typeface="Montserrat"/>
              <a:ea typeface="Montserrat"/>
              <a:cs typeface="Montserrat"/>
              <a:sym typeface="Montserrat"/>
            </a:endParaRPr>
          </a:p>
        </p:txBody>
      </p:sp>
      <p:sp>
        <p:nvSpPr>
          <p:cNvPr id="793" name="Google Shape;793;p92"/>
          <p:cNvSpPr txBox="1"/>
          <p:nvPr/>
        </p:nvSpPr>
        <p:spPr>
          <a:xfrm>
            <a:off x="4038788" y="435862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mentor profile</a:t>
            </a:r>
            <a:endParaRPr sz="900">
              <a:solidFill>
                <a:schemeClr val="dk2"/>
              </a:solidFill>
              <a:latin typeface="Montserrat"/>
              <a:ea typeface="Montserrat"/>
              <a:cs typeface="Montserrat"/>
              <a:sym typeface="Montserrat"/>
            </a:endParaRPr>
          </a:p>
        </p:txBody>
      </p:sp>
      <p:sp>
        <p:nvSpPr>
          <p:cNvPr id="794" name="Google Shape;794;p92"/>
          <p:cNvSpPr txBox="1"/>
          <p:nvPr/>
        </p:nvSpPr>
        <p:spPr>
          <a:xfrm>
            <a:off x="5338025" y="439872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Chat with mentor</a:t>
            </a:r>
            <a:endParaRPr sz="900">
              <a:solidFill>
                <a:schemeClr val="dk2"/>
              </a:solidFill>
              <a:latin typeface="Montserrat"/>
              <a:ea typeface="Montserrat"/>
              <a:cs typeface="Montserrat"/>
              <a:sym typeface="Montserrat"/>
            </a:endParaRPr>
          </a:p>
        </p:txBody>
      </p:sp>
      <p:sp>
        <p:nvSpPr>
          <p:cNvPr id="795" name="Google Shape;795;p92"/>
          <p:cNvSpPr txBox="1"/>
          <p:nvPr/>
        </p:nvSpPr>
        <p:spPr>
          <a:xfrm>
            <a:off x="6637238" y="437867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mentor profile</a:t>
            </a:r>
            <a:endParaRPr sz="900">
              <a:solidFill>
                <a:schemeClr val="dk2"/>
              </a:solidFill>
              <a:latin typeface="Montserrat"/>
              <a:ea typeface="Montserrat"/>
              <a:cs typeface="Montserrat"/>
              <a:sym typeface="Montserrat"/>
            </a:endParaRPr>
          </a:p>
        </p:txBody>
      </p:sp>
      <p:sp>
        <p:nvSpPr>
          <p:cNvPr id="796" name="Google Shape;796;p92"/>
          <p:cNvSpPr txBox="1"/>
          <p:nvPr/>
        </p:nvSpPr>
        <p:spPr>
          <a:xfrm>
            <a:off x="7936475" y="4418775"/>
            <a:ext cx="12210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Chat with mentor</a:t>
            </a:r>
            <a:endParaRPr sz="900">
              <a:solidFill>
                <a:schemeClr val="dk2"/>
              </a:solidFill>
              <a:latin typeface="Montserrat"/>
              <a:ea typeface="Montserrat"/>
              <a:cs typeface="Montserrat"/>
              <a:sym typeface="Montserrat"/>
            </a:endParaRPr>
          </a:p>
        </p:txBody>
      </p:sp>
      <p:sp>
        <p:nvSpPr>
          <p:cNvPr id="797" name="Google Shape;797;p92"/>
          <p:cNvSpPr txBox="1"/>
          <p:nvPr/>
        </p:nvSpPr>
        <p:spPr>
          <a:xfrm>
            <a:off x="126325" y="1002575"/>
            <a:ext cx="80064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Montserrat"/>
                <a:ea typeface="Montserrat"/>
                <a:cs typeface="Montserrat"/>
                <a:sym typeface="Montserrat"/>
              </a:rPr>
              <a:t>Direct chat button takes the user to the chat, while clicking on the </a:t>
            </a:r>
            <a:r>
              <a:rPr lang="en" sz="1100">
                <a:solidFill>
                  <a:schemeClr val="dk2"/>
                </a:solidFill>
                <a:latin typeface="Montserrat"/>
                <a:ea typeface="Montserrat"/>
                <a:cs typeface="Montserrat"/>
                <a:sym typeface="Montserrat"/>
              </a:rPr>
              <a:t>person's</a:t>
            </a:r>
            <a:r>
              <a:rPr lang="en" sz="1100">
                <a:solidFill>
                  <a:schemeClr val="dk2"/>
                </a:solidFill>
                <a:latin typeface="Montserrat"/>
                <a:ea typeface="Montserrat"/>
                <a:cs typeface="Montserrat"/>
                <a:sym typeface="Montserrat"/>
              </a:rPr>
              <a:t> picture leads to the profile</a:t>
            </a:r>
            <a:endParaRPr sz="1100">
              <a:solidFill>
                <a:schemeClr val="dk2"/>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93"/>
          <p:cNvSpPr txBox="1"/>
          <p:nvPr>
            <p:ph type="title"/>
          </p:nvPr>
        </p:nvSpPr>
        <p:spPr>
          <a:xfrm>
            <a:off x="713225" y="445025"/>
            <a:ext cx="717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task part 2: Find a mentee </a:t>
            </a:r>
            <a:endParaRPr/>
          </a:p>
        </p:txBody>
      </p:sp>
      <p:pic>
        <p:nvPicPr>
          <p:cNvPr id="803" name="Google Shape;803;p93"/>
          <p:cNvPicPr preferRelativeResize="0"/>
          <p:nvPr/>
        </p:nvPicPr>
        <p:blipFill>
          <a:blip r:embed="rId3">
            <a:alphaModFix/>
          </a:blip>
          <a:stretch>
            <a:fillRect/>
          </a:stretch>
        </p:blipFill>
        <p:spPr>
          <a:xfrm>
            <a:off x="2786475" y="1052450"/>
            <a:ext cx="1701900" cy="3471400"/>
          </a:xfrm>
          <a:prstGeom prst="rect">
            <a:avLst/>
          </a:prstGeom>
          <a:noFill/>
          <a:ln>
            <a:noFill/>
          </a:ln>
        </p:spPr>
      </p:pic>
      <p:pic>
        <p:nvPicPr>
          <p:cNvPr id="804" name="Google Shape;804;p93"/>
          <p:cNvPicPr preferRelativeResize="0"/>
          <p:nvPr/>
        </p:nvPicPr>
        <p:blipFill>
          <a:blip r:embed="rId4">
            <a:alphaModFix/>
          </a:blip>
          <a:stretch>
            <a:fillRect/>
          </a:stretch>
        </p:blipFill>
        <p:spPr>
          <a:xfrm>
            <a:off x="4592250" y="1052446"/>
            <a:ext cx="1701900" cy="3471416"/>
          </a:xfrm>
          <a:prstGeom prst="rect">
            <a:avLst/>
          </a:prstGeom>
          <a:noFill/>
          <a:ln>
            <a:noFill/>
          </a:ln>
        </p:spPr>
      </p:pic>
      <p:cxnSp>
        <p:nvCxnSpPr>
          <p:cNvPr id="805" name="Google Shape;805;p93"/>
          <p:cNvCxnSpPr/>
          <p:nvPr/>
        </p:nvCxnSpPr>
        <p:spPr>
          <a:xfrm flipH="1" rot="10800000">
            <a:off x="3832900" y="1445250"/>
            <a:ext cx="1194900" cy="1593300"/>
          </a:xfrm>
          <a:prstGeom prst="straightConnector1">
            <a:avLst/>
          </a:prstGeom>
          <a:noFill/>
          <a:ln cap="flat" cmpd="sng" w="9525">
            <a:solidFill>
              <a:srgbClr val="FF0000"/>
            </a:solidFill>
            <a:prstDash val="solid"/>
            <a:round/>
            <a:headEnd len="med" w="med" type="none"/>
            <a:tailEnd len="med" w="med" type="none"/>
          </a:ln>
        </p:spPr>
      </p:cxnSp>
      <p:sp>
        <p:nvSpPr>
          <p:cNvPr id="806" name="Google Shape;806;p93"/>
          <p:cNvSpPr txBox="1"/>
          <p:nvPr/>
        </p:nvSpPr>
        <p:spPr>
          <a:xfrm>
            <a:off x="4733100" y="4523850"/>
            <a:ext cx="14202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list of mentees </a:t>
            </a:r>
            <a:endParaRPr sz="900">
              <a:solidFill>
                <a:schemeClr val="dk2"/>
              </a:solidFill>
              <a:latin typeface="Montserrat"/>
              <a:ea typeface="Montserrat"/>
              <a:cs typeface="Montserrat"/>
              <a:sym typeface="Montserrat"/>
            </a:endParaRPr>
          </a:p>
        </p:txBody>
      </p:sp>
      <p:sp>
        <p:nvSpPr>
          <p:cNvPr id="807" name="Google Shape;807;p93"/>
          <p:cNvSpPr txBox="1"/>
          <p:nvPr/>
        </p:nvSpPr>
        <p:spPr>
          <a:xfrm>
            <a:off x="2923025" y="4558575"/>
            <a:ext cx="14202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Identify as mentor</a:t>
            </a:r>
            <a:endParaRPr sz="900">
              <a:solidFill>
                <a:schemeClr val="dk2"/>
              </a:solidFill>
              <a:latin typeface="Montserrat"/>
              <a:ea typeface="Montserrat"/>
              <a:cs typeface="Montserrat"/>
              <a:sym typeface="Montserrat"/>
            </a:endParaRPr>
          </a:p>
        </p:txBody>
      </p:sp>
      <p:sp>
        <p:nvSpPr>
          <p:cNvPr id="808" name="Google Shape;808;p93"/>
          <p:cNvSpPr txBox="1"/>
          <p:nvPr/>
        </p:nvSpPr>
        <p:spPr>
          <a:xfrm>
            <a:off x="4103350" y="1631850"/>
            <a:ext cx="5535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Takes the mentor to find mentees</a:t>
            </a:r>
            <a:endParaRPr sz="600">
              <a:solidFill>
                <a:srgbClr val="FF0000"/>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94"/>
          <p:cNvSpPr txBox="1"/>
          <p:nvPr>
            <p:ph type="title"/>
          </p:nvPr>
        </p:nvSpPr>
        <p:spPr>
          <a:xfrm>
            <a:off x="713225" y="445025"/>
            <a:ext cx="717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Moderate task: Find a job</a:t>
            </a:r>
            <a:endParaRPr/>
          </a:p>
          <a:p>
            <a:pPr indent="0" lvl="0" marL="0" rtl="0" algn="l">
              <a:spcBef>
                <a:spcPts val="0"/>
              </a:spcBef>
              <a:spcAft>
                <a:spcPts val="0"/>
              </a:spcAft>
              <a:buNone/>
            </a:pPr>
            <a:r>
              <a:t/>
            </a:r>
            <a:endParaRPr/>
          </a:p>
        </p:txBody>
      </p:sp>
      <p:pic>
        <p:nvPicPr>
          <p:cNvPr id="814" name="Google Shape;814;p94"/>
          <p:cNvPicPr preferRelativeResize="0"/>
          <p:nvPr/>
        </p:nvPicPr>
        <p:blipFill>
          <a:blip r:embed="rId3">
            <a:alphaModFix/>
          </a:blip>
          <a:stretch>
            <a:fillRect/>
          </a:stretch>
        </p:blipFill>
        <p:spPr>
          <a:xfrm>
            <a:off x="180075" y="1108521"/>
            <a:ext cx="1701900" cy="3471416"/>
          </a:xfrm>
          <a:prstGeom prst="rect">
            <a:avLst/>
          </a:prstGeom>
          <a:noFill/>
          <a:ln>
            <a:noFill/>
          </a:ln>
        </p:spPr>
      </p:pic>
      <p:pic>
        <p:nvPicPr>
          <p:cNvPr id="815" name="Google Shape;815;p94"/>
          <p:cNvPicPr preferRelativeResize="0"/>
          <p:nvPr/>
        </p:nvPicPr>
        <p:blipFill>
          <a:blip r:embed="rId4">
            <a:alphaModFix/>
          </a:blip>
          <a:stretch>
            <a:fillRect/>
          </a:stretch>
        </p:blipFill>
        <p:spPr>
          <a:xfrm>
            <a:off x="2034375" y="1017725"/>
            <a:ext cx="1780675" cy="3600651"/>
          </a:xfrm>
          <a:prstGeom prst="rect">
            <a:avLst/>
          </a:prstGeom>
          <a:noFill/>
          <a:ln>
            <a:noFill/>
          </a:ln>
        </p:spPr>
      </p:pic>
      <p:cxnSp>
        <p:nvCxnSpPr>
          <p:cNvPr id="816" name="Google Shape;816;p94"/>
          <p:cNvCxnSpPr/>
          <p:nvPr/>
        </p:nvCxnSpPr>
        <p:spPr>
          <a:xfrm flipH="1" rot="10800000">
            <a:off x="1573650" y="1691975"/>
            <a:ext cx="866700" cy="2675700"/>
          </a:xfrm>
          <a:prstGeom prst="straightConnector1">
            <a:avLst/>
          </a:prstGeom>
          <a:noFill/>
          <a:ln cap="flat" cmpd="sng" w="9525">
            <a:solidFill>
              <a:srgbClr val="FF0000"/>
            </a:solidFill>
            <a:prstDash val="solid"/>
            <a:round/>
            <a:headEnd len="med" w="med" type="none"/>
            <a:tailEnd len="med" w="med" type="stealth"/>
          </a:ln>
        </p:spPr>
      </p:cxnSp>
      <p:sp>
        <p:nvSpPr>
          <p:cNvPr id="817" name="Google Shape;817;p94"/>
          <p:cNvSpPr txBox="1"/>
          <p:nvPr/>
        </p:nvSpPr>
        <p:spPr>
          <a:xfrm>
            <a:off x="2206450" y="4488725"/>
            <a:ext cx="14202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list of jobs with apply button </a:t>
            </a:r>
            <a:endParaRPr sz="900">
              <a:solidFill>
                <a:schemeClr val="dk2"/>
              </a:solidFill>
              <a:latin typeface="Montserrat"/>
              <a:ea typeface="Montserrat"/>
              <a:cs typeface="Montserrat"/>
              <a:sym typeface="Montserrat"/>
            </a:endParaRPr>
          </a:p>
        </p:txBody>
      </p:sp>
      <p:sp>
        <p:nvSpPr>
          <p:cNvPr id="818" name="Google Shape;818;p94"/>
          <p:cNvSpPr txBox="1"/>
          <p:nvPr/>
        </p:nvSpPr>
        <p:spPr>
          <a:xfrm>
            <a:off x="396375" y="4523450"/>
            <a:ext cx="14202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Identify as mentee</a:t>
            </a:r>
            <a:endParaRPr sz="900">
              <a:solidFill>
                <a:schemeClr val="dk2"/>
              </a:solidFill>
              <a:latin typeface="Montserrat"/>
              <a:ea typeface="Montserrat"/>
              <a:cs typeface="Montserrat"/>
              <a:sym typeface="Montserrat"/>
            </a:endParaRPr>
          </a:p>
        </p:txBody>
      </p:sp>
      <p:cxnSp>
        <p:nvCxnSpPr>
          <p:cNvPr id="819" name="Google Shape;819;p94"/>
          <p:cNvCxnSpPr/>
          <p:nvPr/>
        </p:nvCxnSpPr>
        <p:spPr>
          <a:xfrm flipH="1" rot="10800000">
            <a:off x="3464600" y="1809150"/>
            <a:ext cx="888000" cy="157200"/>
          </a:xfrm>
          <a:prstGeom prst="straightConnector1">
            <a:avLst/>
          </a:prstGeom>
          <a:noFill/>
          <a:ln cap="flat" cmpd="sng" w="9525">
            <a:solidFill>
              <a:srgbClr val="FF0000"/>
            </a:solidFill>
            <a:prstDash val="solid"/>
            <a:round/>
            <a:headEnd len="med" w="med" type="none"/>
            <a:tailEnd len="med" w="med" type="stealth"/>
          </a:ln>
        </p:spPr>
      </p:cxnSp>
      <p:pic>
        <p:nvPicPr>
          <p:cNvPr id="820" name="Google Shape;820;p94"/>
          <p:cNvPicPr preferRelativeResize="0"/>
          <p:nvPr/>
        </p:nvPicPr>
        <p:blipFill>
          <a:blip r:embed="rId5">
            <a:alphaModFix/>
          </a:blip>
          <a:stretch>
            <a:fillRect/>
          </a:stretch>
        </p:blipFill>
        <p:spPr>
          <a:xfrm>
            <a:off x="4295775" y="1063725"/>
            <a:ext cx="1668653" cy="3561000"/>
          </a:xfrm>
          <a:prstGeom prst="rect">
            <a:avLst/>
          </a:prstGeom>
          <a:noFill/>
          <a:ln>
            <a:noFill/>
          </a:ln>
        </p:spPr>
      </p:pic>
      <p:sp>
        <p:nvSpPr>
          <p:cNvPr id="821" name="Google Shape;821;p94"/>
          <p:cNvSpPr txBox="1"/>
          <p:nvPr/>
        </p:nvSpPr>
        <p:spPr>
          <a:xfrm>
            <a:off x="1726050" y="3511575"/>
            <a:ext cx="5535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Click on job search takes you to the list of jobs</a:t>
            </a:r>
            <a:endParaRPr sz="600">
              <a:solidFill>
                <a:srgbClr val="FF0000"/>
              </a:solidFill>
              <a:latin typeface="Montserrat"/>
              <a:ea typeface="Montserrat"/>
              <a:cs typeface="Montserrat"/>
              <a:sym typeface="Montserrat"/>
            </a:endParaRPr>
          </a:p>
        </p:txBody>
      </p:sp>
      <p:sp>
        <p:nvSpPr>
          <p:cNvPr id="822" name="Google Shape;822;p94"/>
          <p:cNvSpPr txBox="1"/>
          <p:nvPr/>
        </p:nvSpPr>
        <p:spPr>
          <a:xfrm>
            <a:off x="3666075" y="1869950"/>
            <a:ext cx="6864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Clicking on the job has the application hyperlinked, other employees to talk to, and job descriptions</a:t>
            </a:r>
            <a:endParaRPr sz="600">
              <a:solidFill>
                <a:srgbClr val="FF0000"/>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95"/>
          <p:cNvSpPr txBox="1"/>
          <p:nvPr>
            <p:ph type="title"/>
          </p:nvPr>
        </p:nvSpPr>
        <p:spPr>
          <a:xfrm>
            <a:off x="713225" y="445025"/>
            <a:ext cx="7175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Complex task: Find a community</a:t>
            </a:r>
            <a:endParaRPr/>
          </a:p>
          <a:p>
            <a:pPr indent="0" lvl="0" marL="0" rtl="0" algn="l">
              <a:spcBef>
                <a:spcPts val="0"/>
              </a:spcBef>
              <a:spcAft>
                <a:spcPts val="0"/>
              </a:spcAft>
              <a:buNone/>
            </a:pPr>
            <a:r>
              <a:t/>
            </a:r>
            <a:endParaRPr/>
          </a:p>
        </p:txBody>
      </p:sp>
      <p:pic>
        <p:nvPicPr>
          <p:cNvPr id="828" name="Google Shape;828;p95"/>
          <p:cNvPicPr preferRelativeResize="0"/>
          <p:nvPr/>
        </p:nvPicPr>
        <p:blipFill>
          <a:blip r:embed="rId3">
            <a:alphaModFix/>
          </a:blip>
          <a:stretch>
            <a:fillRect/>
          </a:stretch>
        </p:blipFill>
        <p:spPr>
          <a:xfrm>
            <a:off x="62375" y="961125"/>
            <a:ext cx="1798175" cy="3681525"/>
          </a:xfrm>
          <a:prstGeom prst="rect">
            <a:avLst/>
          </a:prstGeom>
          <a:noFill/>
          <a:ln>
            <a:noFill/>
          </a:ln>
        </p:spPr>
      </p:pic>
      <p:pic>
        <p:nvPicPr>
          <p:cNvPr id="829" name="Google Shape;829;p95"/>
          <p:cNvPicPr preferRelativeResize="0"/>
          <p:nvPr/>
        </p:nvPicPr>
        <p:blipFill>
          <a:blip r:embed="rId4">
            <a:alphaModFix/>
          </a:blip>
          <a:stretch>
            <a:fillRect/>
          </a:stretch>
        </p:blipFill>
        <p:spPr>
          <a:xfrm>
            <a:off x="1964425" y="1004000"/>
            <a:ext cx="1798175" cy="3681508"/>
          </a:xfrm>
          <a:prstGeom prst="rect">
            <a:avLst/>
          </a:prstGeom>
          <a:noFill/>
          <a:ln>
            <a:noFill/>
          </a:ln>
        </p:spPr>
      </p:pic>
      <p:cxnSp>
        <p:nvCxnSpPr>
          <p:cNvPr id="830" name="Google Shape;830;p95"/>
          <p:cNvCxnSpPr/>
          <p:nvPr/>
        </p:nvCxnSpPr>
        <p:spPr>
          <a:xfrm flipH="1" rot="10800000">
            <a:off x="298350" y="1475150"/>
            <a:ext cx="2320500" cy="3074100"/>
          </a:xfrm>
          <a:prstGeom prst="straightConnector1">
            <a:avLst/>
          </a:prstGeom>
          <a:noFill/>
          <a:ln cap="flat" cmpd="sng" w="9525">
            <a:solidFill>
              <a:srgbClr val="FF0000"/>
            </a:solidFill>
            <a:prstDash val="solid"/>
            <a:round/>
            <a:headEnd len="med" w="med" type="none"/>
            <a:tailEnd len="med" w="med" type="stealth"/>
          </a:ln>
        </p:spPr>
      </p:cxnSp>
      <p:sp>
        <p:nvSpPr>
          <p:cNvPr id="831" name="Google Shape;831;p95"/>
          <p:cNvSpPr txBox="1"/>
          <p:nvPr/>
        </p:nvSpPr>
        <p:spPr>
          <a:xfrm>
            <a:off x="1964425" y="4549250"/>
            <a:ext cx="22131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See list of events with RSVP  button </a:t>
            </a:r>
            <a:endParaRPr sz="900">
              <a:solidFill>
                <a:schemeClr val="dk2"/>
              </a:solidFill>
              <a:latin typeface="Montserrat"/>
              <a:ea typeface="Montserrat"/>
              <a:cs typeface="Montserrat"/>
              <a:sym typeface="Montserrat"/>
            </a:endParaRPr>
          </a:p>
        </p:txBody>
      </p:sp>
      <p:sp>
        <p:nvSpPr>
          <p:cNvPr id="832" name="Google Shape;832;p95"/>
          <p:cNvSpPr txBox="1"/>
          <p:nvPr/>
        </p:nvSpPr>
        <p:spPr>
          <a:xfrm>
            <a:off x="167775" y="4506025"/>
            <a:ext cx="1420200" cy="3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Montserrat"/>
                <a:ea typeface="Montserrat"/>
                <a:cs typeface="Montserrat"/>
                <a:sym typeface="Montserrat"/>
              </a:rPr>
              <a:t>Identify as mentee</a:t>
            </a:r>
            <a:endParaRPr sz="900">
              <a:solidFill>
                <a:schemeClr val="dk2"/>
              </a:solidFill>
              <a:latin typeface="Montserrat"/>
              <a:ea typeface="Montserrat"/>
              <a:cs typeface="Montserrat"/>
              <a:sym typeface="Montserrat"/>
            </a:endParaRPr>
          </a:p>
        </p:txBody>
      </p:sp>
      <p:pic>
        <p:nvPicPr>
          <p:cNvPr id="833" name="Google Shape;833;p95"/>
          <p:cNvPicPr preferRelativeResize="0"/>
          <p:nvPr/>
        </p:nvPicPr>
        <p:blipFill>
          <a:blip r:embed="rId5">
            <a:alphaModFix/>
          </a:blip>
          <a:stretch>
            <a:fillRect/>
          </a:stretch>
        </p:blipFill>
        <p:spPr>
          <a:xfrm>
            <a:off x="4177525" y="1065625"/>
            <a:ext cx="1694623" cy="3624926"/>
          </a:xfrm>
          <a:prstGeom prst="rect">
            <a:avLst/>
          </a:prstGeom>
          <a:noFill/>
          <a:ln>
            <a:noFill/>
          </a:ln>
        </p:spPr>
      </p:pic>
      <p:cxnSp>
        <p:nvCxnSpPr>
          <p:cNvPr id="834" name="Google Shape;834;p95"/>
          <p:cNvCxnSpPr/>
          <p:nvPr/>
        </p:nvCxnSpPr>
        <p:spPr>
          <a:xfrm>
            <a:off x="3609650" y="2479925"/>
            <a:ext cx="851100" cy="858600"/>
          </a:xfrm>
          <a:prstGeom prst="straightConnector1">
            <a:avLst/>
          </a:prstGeom>
          <a:noFill/>
          <a:ln cap="flat" cmpd="sng" w="9525">
            <a:solidFill>
              <a:srgbClr val="FF0000"/>
            </a:solidFill>
            <a:prstDash val="solid"/>
            <a:round/>
            <a:headEnd len="med" w="med" type="none"/>
            <a:tailEnd len="med" w="med" type="stealth"/>
          </a:ln>
        </p:spPr>
      </p:cxnSp>
      <p:sp>
        <p:nvSpPr>
          <p:cNvPr id="835" name="Google Shape;835;p95"/>
          <p:cNvSpPr txBox="1"/>
          <p:nvPr/>
        </p:nvSpPr>
        <p:spPr>
          <a:xfrm>
            <a:off x="1148950" y="2087300"/>
            <a:ext cx="7653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Community icon takes you to community events</a:t>
            </a:r>
            <a:endParaRPr sz="600">
              <a:solidFill>
                <a:srgbClr val="FF0000"/>
              </a:solidFill>
              <a:latin typeface="Montserrat"/>
              <a:ea typeface="Montserrat"/>
              <a:cs typeface="Montserrat"/>
              <a:sym typeface="Montserrat"/>
            </a:endParaRPr>
          </a:p>
        </p:txBody>
      </p:sp>
      <p:sp>
        <p:nvSpPr>
          <p:cNvPr id="836" name="Google Shape;836;p95"/>
          <p:cNvSpPr txBox="1"/>
          <p:nvPr/>
        </p:nvSpPr>
        <p:spPr>
          <a:xfrm>
            <a:off x="3685850" y="1770125"/>
            <a:ext cx="5535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FF0000"/>
                </a:solidFill>
                <a:latin typeface="Montserrat"/>
                <a:ea typeface="Montserrat"/>
                <a:cs typeface="Montserrat"/>
                <a:sym typeface="Montserrat"/>
              </a:rPr>
              <a:t>Clicking on event sees other RSVPS, and RSVP hyperlink</a:t>
            </a:r>
            <a:endParaRPr sz="600">
              <a:solidFill>
                <a:srgbClr val="FF0000"/>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96"/>
          <p:cNvSpPr txBox="1"/>
          <p:nvPr>
            <p:ph type="title"/>
          </p:nvPr>
        </p:nvSpPr>
        <p:spPr>
          <a:xfrm>
            <a:off x="713225" y="445025"/>
            <a:ext cx="72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Prototype Implementation Overview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842" name="Google Shape;842;p96"/>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 Figma</a:t>
            </a:r>
            <a:endParaRPr/>
          </a:p>
          <a:p>
            <a:pPr indent="0" lvl="0" marL="0" rtl="0" algn="l">
              <a:spcBef>
                <a:spcPts val="1200"/>
              </a:spcBef>
              <a:spcAft>
                <a:spcPts val="0"/>
              </a:spcAft>
              <a:buNone/>
            </a:pPr>
            <a:r>
              <a:rPr b="1" lang="en"/>
              <a:t>Pros:</a:t>
            </a:r>
            <a:endParaRPr b="1"/>
          </a:p>
          <a:p>
            <a:pPr indent="-342900" lvl="0" marL="457200" rtl="0" algn="l">
              <a:spcBef>
                <a:spcPts val="1200"/>
              </a:spcBef>
              <a:spcAft>
                <a:spcPts val="0"/>
              </a:spcAft>
              <a:buSzPts val="1800"/>
              <a:buChar char="-"/>
            </a:pPr>
            <a:r>
              <a:rPr lang="en"/>
              <a:t>Collaboration (multiple people can work on it at once) </a:t>
            </a:r>
            <a:endParaRPr/>
          </a:p>
          <a:p>
            <a:pPr indent="-342900" lvl="0" marL="457200" rtl="0" algn="l">
              <a:spcBef>
                <a:spcPts val="0"/>
              </a:spcBef>
              <a:spcAft>
                <a:spcPts val="0"/>
              </a:spcAft>
              <a:buSzPts val="1800"/>
              <a:buChar char="-"/>
            </a:pPr>
            <a:r>
              <a:rPr lang="en"/>
              <a:t>Easy to get feedback and test it (shareable link to access)</a:t>
            </a:r>
            <a:endParaRPr/>
          </a:p>
          <a:p>
            <a:pPr indent="-342900" lvl="0" marL="457200" rtl="0" algn="l">
              <a:spcBef>
                <a:spcPts val="0"/>
              </a:spcBef>
              <a:spcAft>
                <a:spcPts val="0"/>
              </a:spcAft>
              <a:buSzPts val="1800"/>
              <a:buChar char="-"/>
            </a:pPr>
            <a:r>
              <a:rPr lang="en"/>
              <a:t>Easy to use and user friendly interface </a:t>
            </a:r>
            <a:endParaRPr/>
          </a:p>
          <a:p>
            <a:pPr indent="0" lvl="0" marL="0" rtl="0" algn="l">
              <a:spcBef>
                <a:spcPts val="1200"/>
              </a:spcBef>
              <a:spcAft>
                <a:spcPts val="0"/>
              </a:spcAft>
              <a:buNone/>
            </a:pPr>
            <a:r>
              <a:rPr b="1" lang="en"/>
              <a:t>Cons:</a:t>
            </a:r>
            <a:endParaRPr b="1"/>
          </a:p>
          <a:p>
            <a:pPr indent="-342900" lvl="0" marL="457200" rtl="0" algn="l">
              <a:spcBef>
                <a:spcPts val="1200"/>
              </a:spcBef>
              <a:spcAft>
                <a:spcPts val="0"/>
              </a:spcAft>
              <a:buSzPts val="1800"/>
              <a:buChar char="-"/>
            </a:pPr>
            <a:r>
              <a:rPr lang="en"/>
              <a:t>Displaying the prototype through various screens can be difficult to navigate and demonstrate </a:t>
            </a:r>
            <a:endParaRPr/>
          </a:p>
          <a:p>
            <a:pPr indent="-342900" lvl="0" marL="457200" rtl="0" algn="l">
              <a:spcBef>
                <a:spcPts val="0"/>
              </a:spcBef>
              <a:spcAft>
                <a:spcPts val="0"/>
              </a:spcAft>
              <a:buSzPts val="1800"/>
              <a:buChar char="-"/>
            </a:pPr>
            <a:r>
              <a:rPr lang="en"/>
              <a:t>Limited functionality to automatically go through screens - requires user to click through rather than automatically showing all functionalities </a:t>
            </a:r>
            <a:endParaRPr/>
          </a:p>
          <a:p>
            <a:pPr indent="0" lvl="0" marL="0" rtl="0" algn="l">
              <a:spcBef>
                <a:spcPts val="1200"/>
              </a:spcBef>
              <a:spcAft>
                <a:spcPts val="1200"/>
              </a:spcAft>
              <a:buNone/>
            </a:pPr>
            <a:r>
              <a:t/>
            </a:r>
            <a:endParaRPr b="1"/>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97"/>
          <p:cNvSpPr txBox="1"/>
          <p:nvPr>
            <p:ph type="title"/>
          </p:nvPr>
        </p:nvSpPr>
        <p:spPr>
          <a:xfrm>
            <a:off x="713225" y="445025"/>
            <a:ext cx="7586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Tool: Figma (more details)</a:t>
            </a:r>
            <a:endParaRPr/>
          </a:p>
        </p:txBody>
      </p:sp>
      <p:sp>
        <p:nvSpPr>
          <p:cNvPr id="848" name="Google Shape;848;p97"/>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Pros</a:t>
            </a:r>
            <a:endParaRPr b="1" sz="1700"/>
          </a:p>
          <a:p>
            <a:pPr indent="-336550" lvl="0" marL="457200" rtl="0" algn="l">
              <a:spcBef>
                <a:spcPts val="1200"/>
              </a:spcBef>
              <a:spcAft>
                <a:spcPts val="0"/>
              </a:spcAft>
              <a:buSzPts val="1700"/>
              <a:buFont typeface="Montserrat"/>
              <a:buChar char="●"/>
            </a:pPr>
            <a:r>
              <a:rPr lang="en" sz="1700"/>
              <a:t>Easy to collaborate on and share prototypes for testing</a:t>
            </a:r>
            <a:endParaRPr sz="1700"/>
          </a:p>
          <a:p>
            <a:pPr indent="-336550" lvl="0" marL="457200" rtl="0" algn="l">
              <a:spcBef>
                <a:spcPts val="0"/>
              </a:spcBef>
              <a:spcAft>
                <a:spcPts val="0"/>
              </a:spcAft>
              <a:buSzPts val="1700"/>
              <a:buChar char="●"/>
            </a:pPr>
            <a:r>
              <a:rPr lang="en" sz="1700"/>
              <a:t>Well documented and ton of resources available on the internet</a:t>
            </a:r>
            <a:endParaRPr sz="1700"/>
          </a:p>
          <a:p>
            <a:pPr indent="-336550" lvl="0" marL="457200" rtl="0" algn="l">
              <a:spcBef>
                <a:spcPts val="0"/>
              </a:spcBef>
              <a:spcAft>
                <a:spcPts val="0"/>
              </a:spcAft>
              <a:buSzPts val="1700"/>
              <a:buFont typeface="Montserrat"/>
              <a:buChar char="●"/>
            </a:pPr>
            <a:r>
              <a:rPr lang="en" sz="1700"/>
              <a:t>Existing library of tools and design framework using grids and alignment makes it easy to use</a:t>
            </a:r>
            <a:endParaRPr sz="1700"/>
          </a:p>
          <a:p>
            <a:pPr indent="0" lvl="0" marL="0" rtl="0" algn="l">
              <a:spcBef>
                <a:spcPts val="1200"/>
              </a:spcBef>
              <a:spcAft>
                <a:spcPts val="0"/>
              </a:spcAft>
              <a:buNone/>
            </a:pPr>
            <a:r>
              <a:rPr b="1" lang="en" sz="1700"/>
              <a:t>Cons</a:t>
            </a:r>
            <a:endParaRPr b="1" sz="1700"/>
          </a:p>
          <a:p>
            <a:pPr indent="-336550" lvl="0" marL="457200" rtl="0" algn="l">
              <a:spcBef>
                <a:spcPts val="1200"/>
              </a:spcBef>
              <a:spcAft>
                <a:spcPts val="0"/>
              </a:spcAft>
              <a:buSzPts val="1700"/>
              <a:buChar char="●"/>
            </a:pPr>
            <a:r>
              <a:rPr lang="en" sz="1700"/>
              <a:t>Steep learning curve to navigate design components, frames, which seem a little unintuitive at first</a:t>
            </a:r>
            <a:endParaRPr sz="1700"/>
          </a:p>
          <a:p>
            <a:pPr indent="-336550" lvl="0" marL="457200" rtl="0" algn="l">
              <a:spcBef>
                <a:spcPts val="0"/>
              </a:spcBef>
              <a:spcAft>
                <a:spcPts val="0"/>
              </a:spcAft>
              <a:buSzPts val="1700"/>
              <a:buChar char="●"/>
            </a:pPr>
            <a:r>
              <a:rPr lang="en" sz="1700"/>
              <a:t>Some functionalities like search/filtering are harder to simulate</a:t>
            </a:r>
            <a:endParaRPr sz="1700"/>
          </a:p>
          <a:p>
            <a:pPr indent="-336550" lvl="0" marL="457200" rtl="0" algn="l">
              <a:spcBef>
                <a:spcPts val="0"/>
              </a:spcBef>
              <a:spcAft>
                <a:spcPts val="0"/>
              </a:spcAft>
              <a:buSzPts val="1700"/>
              <a:buChar char="●"/>
            </a:pPr>
            <a:r>
              <a:rPr lang="en" sz="1700"/>
              <a:t>Difficult to debug some transitions especially for complex task flows that require many frames</a:t>
            </a:r>
            <a:endParaRPr sz="1700"/>
          </a:p>
          <a:p>
            <a:pPr indent="0" lvl="0" marL="0" rtl="0" algn="l">
              <a:spcBef>
                <a:spcPts val="1200"/>
              </a:spcBef>
              <a:spcAft>
                <a:spcPts val="1200"/>
              </a:spcAft>
              <a:buNone/>
            </a:pPr>
            <a:r>
              <a:t/>
            </a:r>
            <a:endParaRPr sz="1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98"/>
          <p:cNvSpPr txBox="1"/>
          <p:nvPr>
            <p:ph type="title"/>
          </p:nvPr>
        </p:nvSpPr>
        <p:spPr>
          <a:xfrm>
            <a:off x="713225" y="445025"/>
            <a:ext cx="6156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Limitations of Figma: Summary</a:t>
            </a:r>
            <a:endParaRPr/>
          </a:p>
        </p:txBody>
      </p:sp>
      <p:sp>
        <p:nvSpPr>
          <p:cNvPr id="854" name="Google Shape;854;p98"/>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b="1" lang="en" sz="1500"/>
              <a:t>Simulating workflows: </a:t>
            </a:r>
            <a:r>
              <a:rPr lang="en" sz="1500"/>
              <a:t>While we can simulate workflows, we could not test the consequences of offering mentors or job opportunities</a:t>
            </a:r>
            <a:endParaRPr sz="1500"/>
          </a:p>
          <a:p>
            <a:pPr indent="-323850" lvl="0" marL="457200" rtl="0" algn="l">
              <a:spcBef>
                <a:spcPts val="0"/>
              </a:spcBef>
              <a:spcAft>
                <a:spcPts val="0"/>
              </a:spcAft>
              <a:buSzPts val="1500"/>
              <a:buChar char="●"/>
            </a:pPr>
            <a:r>
              <a:rPr b="1" lang="en" sz="1500"/>
              <a:t>Testing: </a:t>
            </a:r>
            <a:r>
              <a:rPr lang="en" sz="1500"/>
              <a:t>Harder to test 1) user feedback on the network or communities that are built around the different impact focus topics 2) how willing people are to reach out to mentors, how willing mentors are to connect with students, how long these conversations last and how fruitful these conversations can be.</a:t>
            </a:r>
            <a:endParaRPr sz="1500"/>
          </a:p>
          <a:p>
            <a:pPr indent="-323850" lvl="0" marL="457200" rtl="0" algn="l">
              <a:spcBef>
                <a:spcPts val="0"/>
              </a:spcBef>
              <a:spcAft>
                <a:spcPts val="0"/>
              </a:spcAft>
              <a:buSzPts val="1500"/>
              <a:buChar char="●"/>
            </a:pPr>
            <a:r>
              <a:rPr b="1" lang="en" sz="1500"/>
              <a:t>Hardcoded features: </a:t>
            </a:r>
            <a:r>
              <a:rPr lang="en" sz="1500"/>
              <a:t>The number of job opportunities presented as well as the number of mentors, the range of interest groups that the mentors represent are also hard-coded into this platform, which limits our ability to test the network aspects of our platform</a:t>
            </a:r>
            <a:endParaRPr sz="1500"/>
          </a:p>
          <a:p>
            <a:pPr indent="-323850" lvl="0" marL="457200" rtl="0" algn="l">
              <a:spcBef>
                <a:spcPts val="0"/>
              </a:spcBef>
              <a:spcAft>
                <a:spcPts val="0"/>
              </a:spcAft>
              <a:buSzPts val="1500"/>
              <a:buChar char="●"/>
            </a:pPr>
            <a:r>
              <a:rPr b="1" lang="en" sz="1500"/>
              <a:t>Conflicting workflows: </a:t>
            </a:r>
            <a:r>
              <a:rPr lang="en" sz="1500"/>
              <a:t>We were unable to set the security presets for mentors and mentees and the direct workflows that they can access because our simulation doesn’t allow for processing of user input / there is no backend database that we can access.</a:t>
            </a:r>
            <a:endParaRPr sz="1500"/>
          </a:p>
          <a:p>
            <a:pPr indent="0" lvl="0" marL="457200" rtl="0" algn="l">
              <a:spcBef>
                <a:spcPts val="1200"/>
              </a:spcBef>
              <a:spcAft>
                <a:spcPts val="0"/>
              </a:spcAft>
              <a:buNone/>
            </a:pPr>
            <a:r>
              <a:t/>
            </a:r>
            <a:endParaRPr sz="1500"/>
          </a:p>
          <a:p>
            <a:pPr indent="0" lvl="0" marL="0" rtl="0" algn="l">
              <a:spcBef>
                <a:spcPts val="1200"/>
              </a:spcBef>
              <a:spcAft>
                <a:spcPts val="1200"/>
              </a:spcAft>
              <a:buNone/>
            </a:pPr>
            <a:r>
              <a:t/>
            </a:r>
            <a:endParaRPr sz="15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99"/>
          <p:cNvSpPr txBox="1"/>
          <p:nvPr>
            <p:ph type="title"/>
          </p:nvPr>
        </p:nvSpPr>
        <p:spPr>
          <a:xfrm>
            <a:off x="713225" y="445025"/>
            <a:ext cx="571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a:t>
            </a:r>
            <a:r>
              <a:rPr lang="en"/>
              <a:t>Prototype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60" name="Google Shape;860;p99"/>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Limitation in simulating actual outcomes of mentorship or job opportunities within the med-fi prototype.</a:t>
            </a:r>
            <a:endParaRPr/>
          </a:p>
          <a:p>
            <a:pPr indent="-342900" lvl="0" marL="457200" rtl="0" algn="l">
              <a:spcBef>
                <a:spcPts val="0"/>
              </a:spcBef>
              <a:spcAft>
                <a:spcPts val="0"/>
              </a:spcAft>
              <a:buSzPts val="1800"/>
              <a:buChar char="●"/>
            </a:pPr>
            <a:r>
              <a:rPr lang="en"/>
              <a:t>Inability to test the more crucial elements of our application, such as the long-term use and network effects.</a:t>
            </a:r>
            <a:endParaRPr/>
          </a:p>
          <a:p>
            <a:pPr indent="-342900" lvl="0" marL="457200" rtl="0" algn="l">
              <a:spcBef>
                <a:spcPts val="0"/>
              </a:spcBef>
              <a:spcAft>
                <a:spcPts val="0"/>
              </a:spcAft>
              <a:buSzPts val="1800"/>
              <a:buChar char="●"/>
            </a:pPr>
            <a:r>
              <a:rPr lang="en"/>
              <a:t>Incapability to gather user feedback on the networks or communities formed around various impact-focused topics.</a:t>
            </a:r>
            <a:endParaRPr/>
          </a:p>
          <a:p>
            <a:pPr indent="-342900" lvl="0" marL="457200" rtl="0" algn="l">
              <a:spcBef>
                <a:spcPts val="0"/>
              </a:spcBef>
              <a:spcAft>
                <a:spcPts val="0"/>
              </a:spcAft>
              <a:buSzPts val="1800"/>
              <a:buChar char="●"/>
            </a:pPr>
            <a:r>
              <a:rPr lang="en"/>
              <a:t>Lack of testing for the dynamics of personal connections that the platform aims to foster:</a:t>
            </a:r>
            <a:endParaRPr/>
          </a:p>
          <a:p>
            <a:pPr indent="-342900" lvl="0" marL="457200" rtl="0" algn="l">
              <a:spcBef>
                <a:spcPts val="0"/>
              </a:spcBef>
              <a:spcAft>
                <a:spcPts val="0"/>
              </a:spcAft>
              <a:buSzPts val="1800"/>
              <a:buChar char="●"/>
            </a:pPr>
            <a:r>
              <a:rPr lang="en"/>
              <a:t>The level of users' willingness to initiate contact with mentors.</a:t>
            </a:r>
            <a:endParaRPr/>
          </a:p>
          <a:p>
            <a:pPr indent="-342900" lvl="0" marL="457200" rtl="0" algn="l">
              <a:spcBef>
                <a:spcPts val="0"/>
              </a:spcBef>
              <a:spcAft>
                <a:spcPts val="0"/>
              </a:spcAft>
              <a:buSzPts val="1800"/>
              <a:buChar char="●"/>
            </a:pPr>
            <a:r>
              <a:rPr lang="en"/>
              <a:t>The mentors' responsiveness to connecting with users, especially students.</a:t>
            </a:r>
            <a:endParaRPr/>
          </a:p>
          <a:p>
            <a:pPr indent="-342900" lvl="0" marL="457200" rtl="0" algn="l">
              <a:spcBef>
                <a:spcPts val="0"/>
              </a:spcBef>
              <a:spcAft>
                <a:spcPts val="0"/>
              </a:spcAft>
              <a:buSzPts val="1800"/>
              <a:buChar char="●"/>
            </a:pPr>
            <a:r>
              <a:rPr lang="en"/>
              <a:t>The duration and productivity of the conversations between users and mentors.</a:t>
            </a:r>
            <a:endParaRPr/>
          </a:p>
          <a:p>
            <a:pPr indent="-342900" lvl="0" marL="457200" rtl="0" algn="l">
              <a:spcBef>
                <a:spcPts val="0"/>
              </a:spcBef>
              <a:spcAft>
                <a:spcPts val="0"/>
              </a:spcAft>
              <a:buSzPts val="1800"/>
              <a:buChar char="●"/>
            </a:pPr>
            <a:r>
              <a:rPr lang="en"/>
              <a:t>The preset number of job opportunities and mentors on the platform, and the fixed range of interest groups represented by mentors, which constrains testing the networking features of our platform.</a:t>
            </a:r>
            <a:endParaRPr/>
          </a:p>
          <a:p>
            <a:pPr indent="0" lvl="0" marL="0" rtl="0" algn="l">
              <a:spcBef>
                <a:spcPts val="1200"/>
              </a:spcBef>
              <a:spcAft>
                <a:spcPts val="12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100"/>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Mentor profiles, jobs, events, and related information as it is hard to get new mentors/jobs/events onto the platform </a:t>
            </a:r>
            <a:endParaRPr sz="1700"/>
          </a:p>
          <a:p>
            <a:pPr indent="-336550" lvl="0" marL="457200" rtl="0" algn="l">
              <a:spcBef>
                <a:spcPts val="0"/>
              </a:spcBef>
              <a:spcAft>
                <a:spcPts val="0"/>
              </a:spcAft>
              <a:buSzPts val="1700"/>
              <a:buChar char="●"/>
            </a:pPr>
            <a:r>
              <a:rPr lang="en" sz="1700"/>
              <a:t>Directly populated the mentor bios, introductory video, and location tags so we could focus on the user interface and </a:t>
            </a:r>
            <a:r>
              <a:rPr lang="en" sz="1700"/>
              <a:t>task flows</a:t>
            </a:r>
            <a:r>
              <a:rPr lang="en" sz="1700"/>
              <a:t>	</a:t>
            </a:r>
            <a:endParaRPr sz="1700"/>
          </a:p>
          <a:p>
            <a:pPr indent="-336550" lvl="0" marL="457200" rtl="0" algn="l">
              <a:spcBef>
                <a:spcPts val="0"/>
              </a:spcBef>
              <a:spcAft>
                <a:spcPts val="0"/>
              </a:spcAft>
              <a:buSzPts val="1700"/>
              <a:buChar char="●"/>
            </a:pPr>
            <a:r>
              <a:rPr lang="en" sz="1700"/>
              <a:t>Dialogue and messaging components as well as alerts to users were preloaded </a:t>
            </a:r>
            <a:endParaRPr sz="1700"/>
          </a:p>
          <a:p>
            <a:pPr indent="-336550" lvl="0" marL="457200" rtl="0" algn="l">
              <a:spcBef>
                <a:spcPts val="0"/>
              </a:spcBef>
              <a:spcAft>
                <a:spcPts val="0"/>
              </a:spcAft>
              <a:buSzPts val="1700"/>
              <a:buChar char="●"/>
            </a:pPr>
            <a:r>
              <a:rPr lang="en" sz="1700"/>
              <a:t>Job and networking events, such as the descriptions, scheduling, venues, and recommended invitees from nonprofits and mentors were pre-set</a:t>
            </a:r>
            <a:endParaRPr sz="1700"/>
          </a:p>
        </p:txBody>
      </p:sp>
      <p:sp>
        <p:nvSpPr>
          <p:cNvPr id="866" name="Google Shape;866;p100"/>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Hard-coded Items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101"/>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The mentor profiles are already filled out and a chat is already established. This is because the prototype cannot take in user input and simulate real-time responses and interactions, and hence there is already a pre-loaded chat. </a:t>
            </a:r>
            <a:endParaRPr sz="1700"/>
          </a:p>
          <a:p>
            <a:pPr indent="-336550" lvl="0" marL="457200" rtl="0" algn="l">
              <a:spcBef>
                <a:spcPts val="0"/>
              </a:spcBef>
              <a:spcAft>
                <a:spcPts val="0"/>
              </a:spcAft>
              <a:buSzPts val="1700"/>
              <a:buChar char="●"/>
            </a:pPr>
            <a:r>
              <a:rPr lang="en" sz="1700"/>
              <a:t>The user is given a list of job opportunities that they can “apply” for, without any checks for the user’s required skill-set or experience, because this prototype does not have the capability to filter user characteristics input.</a:t>
            </a:r>
            <a:endParaRPr sz="1700"/>
          </a:p>
          <a:p>
            <a:pPr indent="-336550" lvl="0" marL="457200" rtl="0" algn="l">
              <a:spcBef>
                <a:spcPts val="0"/>
              </a:spcBef>
              <a:spcAft>
                <a:spcPts val="0"/>
              </a:spcAft>
              <a:buSzPts val="1700"/>
              <a:buChar char="●"/>
            </a:pPr>
            <a:r>
              <a:rPr lang="en" sz="1700"/>
              <a:t>Joining a community straight away takes the user to a forum page of a large group of users, combating the cold-start problem of having few users on a platform that requires a multitude of users to flourish.</a:t>
            </a:r>
            <a:endParaRPr sz="1700"/>
          </a:p>
        </p:txBody>
      </p:sp>
      <p:sp>
        <p:nvSpPr>
          <p:cNvPr id="872" name="Google Shape;872;p101"/>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 of Oz Elements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102"/>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The security check which takes you to the mentor or the mentee page now happens automatically, whereas in our final application, we would only allow accounts that are registered to mentors to continue on through the mentor page, and the accounts that are registered as mentees to continue through to the mentee page. Right now, any tester of the med-fi prototype will be able to do both. </a:t>
            </a:r>
            <a:endParaRPr sz="1700"/>
          </a:p>
        </p:txBody>
      </p:sp>
      <p:sp>
        <p:nvSpPr>
          <p:cNvPr id="878" name="Google Shape;878;p102"/>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 of Oz Elements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103"/>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884" name="Google Shape;884;p103"/>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700" u="sng">
                <a:solidFill>
                  <a:schemeClr val="hlink"/>
                </a:solidFill>
                <a:hlinkClick r:id="rId3"/>
              </a:rPr>
              <a:t>Figma Prototype</a:t>
            </a:r>
            <a:endParaRPr sz="1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04"/>
          <p:cNvSpPr txBox="1"/>
          <p:nvPr>
            <p:ph type="title"/>
          </p:nvPr>
        </p:nvSpPr>
        <p:spPr>
          <a:xfrm>
            <a:off x="1122500" y="1530200"/>
            <a:ext cx="6899100" cy="189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