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Lst>
  <p:sldSz cy="5143500" cx="9144000"/>
  <p:notesSz cx="6858000" cy="9144000"/>
  <p:embeddedFontLst>
    <p:embeddedFont>
      <p:font typeface="PT Sans Narrow"/>
      <p:regular r:id="rId48"/>
      <p:bold r:id="rId49"/>
    </p:embeddedFont>
    <p:embeddedFont>
      <p:font typeface="Barlow"/>
      <p:regular r:id="rId50"/>
      <p:bold r:id="rId51"/>
      <p:italic r:id="rId52"/>
      <p:boldItalic r:id="rId53"/>
    </p:embeddedFont>
    <p:embeddedFont>
      <p:font typeface="Open Sans"/>
      <p:regular r:id="rId54"/>
      <p:bold r:id="rId55"/>
      <p:italic r:id="rId56"/>
      <p:boldItalic r:id="rId5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PTSansNarrow-regular.fntdata"/><Relationship Id="rId47" Type="http://schemas.openxmlformats.org/officeDocument/2006/relationships/slide" Target="slides/slide42.xml"/><Relationship Id="rId49" Type="http://schemas.openxmlformats.org/officeDocument/2006/relationships/font" Target="fonts/PTSansNarrow-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Barlow-bold.fntdata"/><Relationship Id="rId50" Type="http://schemas.openxmlformats.org/officeDocument/2006/relationships/font" Target="fonts/Barlow-regular.fntdata"/><Relationship Id="rId53" Type="http://schemas.openxmlformats.org/officeDocument/2006/relationships/font" Target="fonts/Barlow-boldItalic.fntdata"/><Relationship Id="rId52" Type="http://schemas.openxmlformats.org/officeDocument/2006/relationships/font" Target="fonts/Barlow-italic.fntdata"/><Relationship Id="rId11" Type="http://schemas.openxmlformats.org/officeDocument/2006/relationships/slide" Target="slides/slide6.xml"/><Relationship Id="rId55" Type="http://schemas.openxmlformats.org/officeDocument/2006/relationships/font" Target="fonts/OpenSans-bold.fntdata"/><Relationship Id="rId10" Type="http://schemas.openxmlformats.org/officeDocument/2006/relationships/slide" Target="slides/slide5.xml"/><Relationship Id="rId54" Type="http://schemas.openxmlformats.org/officeDocument/2006/relationships/font" Target="fonts/OpenSans-regular.fntdata"/><Relationship Id="rId13" Type="http://schemas.openxmlformats.org/officeDocument/2006/relationships/slide" Target="slides/slide8.xml"/><Relationship Id="rId57" Type="http://schemas.openxmlformats.org/officeDocument/2006/relationships/font" Target="fonts/OpenSans-boldItalic.fntdata"/><Relationship Id="rId12" Type="http://schemas.openxmlformats.org/officeDocument/2006/relationships/slide" Target="slides/slide7.xml"/><Relationship Id="rId56" Type="http://schemas.openxmlformats.org/officeDocument/2006/relationships/font" Target="fonts/OpenSans-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28b50e32a8c_0_14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8b50e32a8c_0_14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28feab34b95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28feab34b95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28feab34b95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28feab34b95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28b50e32a8c_0_35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28b50e32a8c_0_35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9155adcae2_2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29155adcae2_2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29155adcae2_2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29155adcae2_2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28feab34b95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28feab34b95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29155adcae2_2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29155adcae2_2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29155adcae2_2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29155adcae2_2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29155adcae2_2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29155adcae2_2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29155adcae2_1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29155adcae2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29155adcae2_2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29155adcae2_2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29155adcae2_1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29155adcae2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29155adcae2_2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29155adcae2_2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29155adcae2_2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29155adcae2_2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28feab34b95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28feab34b95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2913a6c29fb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2913a6c29fb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2913a6c29fb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2913a6c29fb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2913a6c29fb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2913a6c29fb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28feab34b95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28feab34b95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2913a6c29fb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2913a6c29fb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2913a6c29fb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2913a6c29fb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2913a6c29fb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2913a6c29fb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2913a6c29fb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2913a6c29fb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29155adcae2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29155adcae2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Barlow"/>
                <a:ea typeface="Barlow"/>
                <a:cs typeface="Barlow"/>
                <a:sym typeface="Barlow"/>
              </a:rPr>
              <a:t>Direct Stakeholders</a:t>
            </a:r>
            <a:endParaRPr sz="1200">
              <a:solidFill>
                <a:schemeClr val="dk1"/>
              </a:solidFill>
              <a:latin typeface="Barlow"/>
              <a:ea typeface="Barlow"/>
              <a:cs typeface="Barlow"/>
              <a:sym typeface="Barlow"/>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Barlow"/>
                <a:ea typeface="Barlow"/>
                <a:cs typeface="Barlow"/>
                <a:sym typeface="Barlow"/>
              </a:rPr>
              <a:t>1. Older Adult Learners: The primary direct stakeholders are the older adults using the app. They will directly benefit from the app’s features and are the target group for the platform</a:t>
            </a:r>
            <a:endParaRPr sz="1200">
              <a:solidFill>
                <a:schemeClr val="dk1"/>
              </a:solidFill>
              <a:latin typeface="Barlow"/>
              <a:ea typeface="Barlow"/>
              <a:cs typeface="Barlow"/>
              <a:sym typeface="Barlow"/>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Barlow"/>
              <a:ea typeface="Barlow"/>
              <a:cs typeface="Barlow"/>
              <a:sym typeface="Barlow"/>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Barlow"/>
                <a:ea typeface="Barlow"/>
                <a:cs typeface="Barlow"/>
                <a:sym typeface="Barlow"/>
              </a:rPr>
              <a:t>2. Educators and Instructors: Professors and instructors, TAs, tutors, and others who work with older adult learners are also direct stakeholders. They may use or recommend the app to facilitate communication and collaboration among their students</a:t>
            </a:r>
            <a:endParaRPr sz="1200">
              <a:solidFill>
                <a:schemeClr val="dk1"/>
              </a:solidFill>
              <a:latin typeface="Barlow"/>
              <a:ea typeface="Barlow"/>
              <a:cs typeface="Barlow"/>
              <a:sym typeface="Barlow"/>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Barlow"/>
              <a:ea typeface="Barlow"/>
              <a:cs typeface="Barlow"/>
              <a:sym typeface="Barlow"/>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Barlow"/>
                <a:ea typeface="Barlow"/>
                <a:cs typeface="Barlow"/>
                <a:sym typeface="Barlow"/>
              </a:rPr>
              <a:t>3. App Developers: Our team is creating, developing and maintaining the app and thus are direct stakeholders. We need to ensure that the platform works well and meets the needs of older adults in education</a:t>
            </a:r>
            <a:endParaRPr sz="1200">
              <a:solidFill>
                <a:schemeClr val="dk1"/>
              </a:solidFill>
              <a:latin typeface="Barlow"/>
              <a:ea typeface="Barlow"/>
              <a:cs typeface="Barlow"/>
              <a:sym typeface="Barlow"/>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Barlow"/>
              <a:ea typeface="Barlow"/>
              <a:cs typeface="Barlow"/>
              <a:sym typeface="Barlow"/>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Barlow"/>
                <a:ea typeface="Barlow"/>
                <a:cs typeface="Barlow"/>
                <a:sym typeface="Barlow"/>
              </a:rPr>
              <a:t>4. Educational Institutions If the app is implemented in partnership with educational institutions or colleges, then these institutions will be direct stakeholders and responsible for integrating the app into their curriculum and supporting older adult learners.</a:t>
            </a:r>
            <a:endParaRPr sz="1200">
              <a:solidFill>
                <a:schemeClr val="dk1"/>
              </a:solidFill>
              <a:latin typeface="Barlow"/>
              <a:ea typeface="Barlow"/>
              <a:cs typeface="Barlow"/>
              <a:sym typeface="Barlow"/>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Barlow"/>
              <a:ea typeface="Barlow"/>
              <a:cs typeface="Barlow"/>
              <a:sym typeface="Barlow"/>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Barlow"/>
                <a:ea typeface="Barlow"/>
                <a:cs typeface="Barlow"/>
                <a:sym typeface="Barlow"/>
              </a:rPr>
              <a:t>Indirect Stakeholders:</a:t>
            </a:r>
            <a:endParaRPr sz="1200">
              <a:solidFill>
                <a:schemeClr val="dk1"/>
              </a:solidFill>
              <a:latin typeface="Barlow"/>
              <a:ea typeface="Barlow"/>
              <a:cs typeface="Barlow"/>
              <a:sym typeface="Barlow"/>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Barlow"/>
                <a:ea typeface="Barlow"/>
                <a:cs typeface="Barlow"/>
                <a:sym typeface="Barlow"/>
              </a:rPr>
              <a:t>1. Families and Caregivers: The families and caregivers of older adult learners are  interested in and directly affected by the well-being and success of their loved ones using the app but are not the primary users themselves.</a:t>
            </a:r>
            <a:endParaRPr sz="1200">
              <a:solidFill>
                <a:schemeClr val="dk1"/>
              </a:solidFill>
              <a:latin typeface="Barlow"/>
              <a:ea typeface="Barlow"/>
              <a:cs typeface="Barlow"/>
              <a:sym typeface="Barlow"/>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Barlow"/>
              <a:ea typeface="Barlow"/>
              <a:cs typeface="Barlow"/>
              <a:sym typeface="Barlow"/>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Barlow"/>
                <a:ea typeface="Barlow"/>
                <a:cs typeface="Barlow"/>
                <a:sym typeface="Barlow"/>
              </a:rPr>
              <a:t>2. Competitors: Competitors will be affected by the success of our platform: if we are introducing novel ideas that seem to work well for a large audience, competitors may update their app to remain competitive</a:t>
            </a:r>
            <a:endParaRPr sz="1200">
              <a:solidFill>
                <a:schemeClr val="dk1"/>
              </a:solidFill>
              <a:latin typeface="Barlow"/>
              <a:ea typeface="Barlow"/>
              <a:cs typeface="Barlow"/>
              <a:sym typeface="Barlow"/>
            </a:endParaRPr>
          </a:p>
          <a:p>
            <a:pPr indent="0" lvl="0" marL="0" rtl="0" algn="l">
              <a:lnSpc>
                <a:spcPct val="115000"/>
              </a:lnSpc>
              <a:spcBef>
                <a:spcPts val="0"/>
              </a:spcBef>
              <a:spcAft>
                <a:spcPts val="0"/>
              </a:spcAft>
              <a:buClr>
                <a:schemeClr val="dk1"/>
              </a:buClr>
              <a:buSzPts val="1100"/>
              <a:buFont typeface="Arial"/>
              <a:buNone/>
            </a:pPr>
            <a:r>
              <a:t/>
            </a:r>
            <a:endParaRPr>
              <a:latin typeface="Barlow"/>
              <a:ea typeface="Barlow"/>
              <a:cs typeface="Barlow"/>
              <a:sym typeface="Barlow"/>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28feab34b95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28feab34b95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chemeClr val="dk1"/>
                </a:solidFill>
                <a:latin typeface="Barlow"/>
                <a:ea typeface="Barlow"/>
                <a:cs typeface="Barlow"/>
                <a:sym typeface="Barlow"/>
              </a:rPr>
              <a:t>Explanation:</a:t>
            </a:r>
            <a:endParaRPr sz="1400">
              <a:solidFill>
                <a:schemeClr val="dk1"/>
              </a:solidFill>
              <a:latin typeface="Barlow"/>
              <a:ea typeface="Barlow"/>
              <a:cs typeface="Barlow"/>
              <a:sym typeface="Barlow"/>
            </a:endParaRPr>
          </a:p>
          <a:p>
            <a:pPr indent="0" lvl="0" marL="0" rtl="0" algn="l">
              <a:spcBef>
                <a:spcPts val="0"/>
              </a:spcBef>
              <a:spcAft>
                <a:spcPts val="0"/>
              </a:spcAft>
              <a:buClr>
                <a:schemeClr val="dk1"/>
              </a:buClr>
              <a:buSzPts val="1100"/>
              <a:buFont typeface="Arial"/>
              <a:buNone/>
            </a:pPr>
            <a:r>
              <a:rPr lang="en" sz="1400">
                <a:solidFill>
                  <a:schemeClr val="dk1"/>
                </a:solidFill>
                <a:latin typeface="Barlow"/>
                <a:ea typeface="Barlow"/>
                <a:cs typeface="Barlow"/>
                <a:sym typeface="Barlow"/>
              </a:rPr>
              <a:t>The core idea of the app is to connect students to other adults who are also taking the same courses as them. Thus, most users will be using the app to form connections with other students in their courses. Therefore, these tasks of forming connections must be easy to accomplish and are listed as simple</a:t>
            </a:r>
            <a:endParaRPr sz="1400">
              <a:solidFill>
                <a:schemeClr val="dk1"/>
              </a:solidFill>
              <a:latin typeface="Barlow"/>
              <a:ea typeface="Barlow"/>
              <a:cs typeface="Barlow"/>
              <a:sym typeface="Barlow"/>
            </a:endParaRPr>
          </a:p>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29155adcae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29155adcae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400">
                <a:solidFill>
                  <a:schemeClr val="dk1"/>
                </a:solidFill>
                <a:latin typeface="Barlow"/>
                <a:ea typeface="Barlow"/>
                <a:cs typeface="Barlow"/>
                <a:sym typeface="Barlow"/>
              </a:rPr>
              <a:t>Explanation: </a:t>
            </a:r>
            <a:endParaRPr sz="1400">
              <a:solidFill>
                <a:schemeClr val="dk1"/>
              </a:solidFill>
              <a:latin typeface="Barlow"/>
              <a:ea typeface="Barlow"/>
              <a:cs typeface="Barlow"/>
              <a:sym typeface="Barlow"/>
            </a:endParaRPr>
          </a:p>
          <a:p>
            <a:pPr indent="0" lvl="0" marL="0" rtl="0" algn="l">
              <a:spcBef>
                <a:spcPts val="0"/>
              </a:spcBef>
              <a:spcAft>
                <a:spcPts val="0"/>
              </a:spcAft>
              <a:buClr>
                <a:schemeClr val="dk1"/>
              </a:buClr>
              <a:buSzPts val="1100"/>
              <a:buFont typeface="Arial"/>
              <a:buNone/>
            </a:pPr>
            <a:r>
              <a:rPr lang="en" sz="1400">
                <a:solidFill>
                  <a:schemeClr val="dk1"/>
                </a:solidFill>
                <a:latin typeface="Barlow"/>
                <a:ea typeface="Barlow"/>
                <a:cs typeface="Barlow"/>
                <a:sym typeface="Barlow"/>
              </a:rPr>
              <a:t>Being able to update one’s date of birth, or change their listed interests on their profile are all necessary, but is not something the user is likely to be doing regularly. Thus, editing profile information should be accessible, but take more steps/be less visible than connecting with a classmate should</a:t>
            </a:r>
            <a:endParaRPr sz="1400">
              <a:solidFill>
                <a:schemeClr val="dk1"/>
              </a:solidFill>
              <a:latin typeface="Barlow"/>
              <a:ea typeface="Barlow"/>
              <a:cs typeface="Barlow"/>
              <a:sym typeface="Barlow"/>
            </a:endParaRPr>
          </a:p>
          <a:p>
            <a:pPr indent="0" lvl="0" marL="0" rtl="0" algn="l">
              <a:spcBef>
                <a:spcPts val="0"/>
              </a:spcBef>
              <a:spcAft>
                <a:spcPts val="0"/>
              </a:spcAft>
              <a:buClr>
                <a:schemeClr val="dk1"/>
              </a:buClr>
              <a:buSzPts val="1100"/>
              <a:buFont typeface="Arial"/>
              <a:buNone/>
            </a:pPr>
            <a:r>
              <a:t/>
            </a:r>
            <a:endParaRPr sz="1400">
              <a:solidFill>
                <a:schemeClr val="dk1"/>
              </a:solidFill>
              <a:latin typeface="Barlow"/>
              <a:ea typeface="Barlow"/>
              <a:cs typeface="Barlow"/>
              <a:sym typeface="Barlow"/>
            </a:endParaRPr>
          </a:p>
          <a:p>
            <a:pPr indent="0" lvl="0" marL="0" rtl="0" algn="l">
              <a:spcBef>
                <a:spcPts val="0"/>
              </a:spcBef>
              <a:spcAft>
                <a:spcPts val="0"/>
              </a:spcAft>
              <a:buClr>
                <a:schemeClr val="dk1"/>
              </a:buClr>
              <a:buSzPts val="1100"/>
              <a:buFont typeface="Arial"/>
              <a:buNone/>
            </a:pPr>
            <a:r>
              <a:rPr lang="en" sz="1400">
                <a:solidFill>
                  <a:schemeClr val="dk1"/>
                </a:solidFill>
                <a:latin typeface="Barlow"/>
                <a:ea typeface="Barlow"/>
                <a:cs typeface="Barlow"/>
                <a:sym typeface="Barlow"/>
              </a:rPr>
              <a:t>Hosting and attending group events are important for community building, but less students will be hosting events in comparisons to connections formed. Thus, hosting and advertising an event on the app will require more steps in terms of displaying the location, invitees, topic, etc</a:t>
            </a:r>
            <a:endParaRPr sz="1400">
              <a:solidFill>
                <a:schemeClr val="dk1"/>
              </a:solidFill>
              <a:latin typeface="Barlow"/>
              <a:ea typeface="Barlow"/>
              <a:cs typeface="Barlow"/>
              <a:sym typeface="Barlow"/>
            </a:endParaRPr>
          </a:p>
          <a:p>
            <a:pPr indent="0" lvl="0" marL="0" rtl="0" algn="l">
              <a:spcBef>
                <a:spcPts val="0"/>
              </a:spcBef>
              <a:spcAft>
                <a:spcPts val="0"/>
              </a:spcAft>
              <a:buClr>
                <a:schemeClr val="dk1"/>
              </a:buClr>
              <a:buSzPts val="1100"/>
              <a:buFont typeface="Arial"/>
              <a:buNone/>
            </a:pPr>
            <a:r>
              <a:t/>
            </a:r>
            <a:endParaRPr sz="1400">
              <a:solidFill>
                <a:schemeClr val="dk1"/>
              </a:solidFill>
              <a:latin typeface="Barlow"/>
              <a:ea typeface="Barlow"/>
              <a:cs typeface="Barlow"/>
              <a:sym typeface="Barlow"/>
            </a:endParaRPr>
          </a:p>
          <a:p>
            <a:pPr indent="0" lvl="0" marL="0" rtl="0" algn="l">
              <a:spcBef>
                <a:spcPts val="0"/>
              </a:spcBef>
              <a:spcAft>
                <a:spcPts val="0"/>
              </a:spcAft>
              <a:buClr>
                <a:schemeClr val="dk1"/>
              </a:buClr>
              <a:buSzPts val="1100"/>
              <a:buFont typeface="Arial"/>
              <a:buNone/>
            </a:pPr>
            <a:r>
              <a:t/>
            </a:r>
            <a:endParaRPr sz="1400">
              <a:solidFill>
                <a:schemeClr val="dk1"/>
              </a:solidFill>
              <a:latin typeface="Barlow"/>
              <a:ea typeface="Barlow"/>
              <a:cs typeface="Barlow"/>
              <a:sym typeface="Barlow"/>
            </a:endParaRPr>
          </a:p>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29155adcae2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29155adcae2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400">
                <a:solidFill>
                  <a:schemeClr val="dk1"/>
                </a:solidFill>
                <a:latin typeface="Barlow"/>
                <a:ea typeface="Barlow"/>
                <a:cs typeface="Barlow"/>
                <a:sym typeface="Barlow"/>
              </a:rPr>
              <a:t>Though the ability to pin or mute chats is beneficial, it is not a necessity and will not affect any core elements of the app, and is not a goal most users will have for the app. Thus, for the users who value pinning or muting chats, it will require the user to be more accustomed to the user interface and be more complicated than simply forming a connection</a:t>
            </a:r>
            <a:endParaRPr sz="1400">
              <a:solidFill>
                <a:schemeClr val="dk1"/>
              </a:solidFill>
              <a:latin typeface="Barlow"/>
              <a:ea typeface="Barlow"/>
              <a:cs typeface="Barlow"/>
              <a:sym typeface="Barlow"/>
            </a:endParaRPr>
          </a:p>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29155adcae2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29155adcae2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28feab34b95_0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28feab34b95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2913a6c29fb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2913a6c29fb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28feab34b95_0_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28feab34b95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2919b0b134a_5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2919b0b134a_5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28b50e32a8c_0_35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28b50e32a8c_0_35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29155adcae2_2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29155adcae2_2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2919b0b134a_6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2919b0b134a_6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2919b0b134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2919b0b134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2919b0b134a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2919b0b134a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29155adcae2_2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29155adcae2_2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632d50c9660b9bc9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632d50c9660b9bc9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632d50c9660b9bc9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632d50c9660b9bc9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632d50c9660b9bc9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632d50c9660b9bc9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cap="flat" cmpd="sng" w="76200">
            <a:solidFill>
              <a:schemeClr val="lt2"/>
            </a:solidFill>
            <a:prstDash val="solid"/>
            <a:round/>
            <a:headEnd len="sm" w="sm" type="none"/>
            <a:tailEnd len="sm" w="sm" type="none"/>
          </a:ln>
        </p:spPr>
      </p:cxnSp>
      <p:cxnSp>
        <p:nvCxnSpPr>
          <p:cNvPr id="11" name="Google Shape;11;p2"/>
          <p:cNvCxnSpPr/>
          <p:nvPr/>
        </p:nvCxnSpPr>
        <p:spPr>
          <a:xfrm>
            <a:off x="1575035" y="3158252"/>
            <a:ext cx="562200" cy="0"/>
          </a:xfrm>
          <a:prstGeom prst="straightConnector1">
            <a:avLst/>
          </a:prstGeom>
          <a:noFill/>
          <a:ln cap="flat" cmpd="sng" w="76200">
            <a:solidFill>
              <a:schemeClr val="lt2"/>
            </a:solidFill>
            <a:prstDash val="solid"/>
            <a:round/>
            <a:headEnd len="sm" w="sm" type="none"/>
            <a:tailEnd len="sm" w="sm" type="none"/>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4" name="Google Shape;14;p2"/>
            <p:cNvCxnSpPr/>
            <p:nvPr/>
          </p:nvCxnSpPr>
          <p:spPr>
            <a:xfrm rot="10800000">
              <a:off x="1346429" y="1163700"/>
              <a:ext cx="6452100" cy="0"/>
            </a:xfrm>
            <a:prstGeom prst="straightConnector1">
              <a:avLst/>
            </a:prstGeom>
            <a:noFill/>
            <a:ln cap="flat" cmpd="sng" w="9525">
              <a:solidFill>
                <a:schemeClr val="accent3"/>
              </a:solidFill>
              <a:prstDash val="solid"/>
              <a:round/>
              <a:headEnd len="sm" w="sm" type="none"/>
              <a:tailEnd len="sm" w="sm" type="none"/>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7" name="Google Shape;17;p2"/>
            <p:cNvCxnSpPr/>
            <p:nvPr/>
          </p:nvCxnSpPr>
          <p:spPr>
            <a:xfrm>
              <a:off x="1346435" y="3969088"/>
              <a:ext cx="6452100" cy="0"/>
            </a:xfrm>
            <a:prstGeom prst="straightConnector1">
              <a:avLst/>
            </a:prstGeom>
            <a:noFill/>
            <a:ln cap="flat" cmpd="sng" w="9525">
              <a:solidFill>
                <a:schemeClr val="accent3"/>
              </a:solidFill>
              <a:prstDash val="solid"/>
              <a:round/>
              <a:headEnd len="sm" w="sm" type="none"/>
              <a:tailEnd len="sm" w="sm" type="none"/>
            </a:ln>
          </p:spPr>
        </p:cxnSp>
      </p:grpSp>
      <p:sp>
        <p:nvSpPr>
          <p:cNvPr id="18" name="Google Shape;18;p2"/>
          <p:cNvSpPr txBox="1"/>
          <p:nvPr>
            <p:ph type="ctrTitle"/>
          </p:nvPr>
        </p:nvSpPr>
        <p:spPr>
          <a:xfrm>
            <a:off x="1004150" y="1751764"/>
            <a:ext cx="7136700" cy="10224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9" name="Google Shape;19;p2"/>
          <p:cNvSpPr txBox="1"/>
          <p:nvPr>
            <p:ph idx="1" type="subTitle"/>
          </p:nvPr>
        </p:nvSpPr>
        <p:spPr>
          <a:xfrm>
            <a:off x="2137225" y="2850039"/>
            <a:ext cx="48705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20" name="Google Shape;20;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txBox="1"/>
          <p:nvPr>
            <p:ph type="title"/>
          </p:nvPr>
        </p:nvSpPr>
        <p:spPr>
          <a:xfrm>
            <a:off x="311700" y="814800"/>
            <a:ext cx="8571300" cy="9420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p:txBody>
      </p:sp>
      <p:sp>
        <p:nvSpPr>
          <p:cNvPr id="24" name="Google Shape;24;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5"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8" name="Google Shape;28;p4"/>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9" name="Google Shape;2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0" name="Shape 30"/>
        <p:cNvGrpSpPr/>
        <p:nvPr/>
      </p:nvGrpSpPr>
      <p:grpSpPr>
        <a:xfrm>
          <a:off x="0" y="0"/>
          <a:ext cx="0" cy="0"/>
          <a:chOff x="0" y="0"/>
          <a:chExt cx="0" cy="0"/>
        </a:xfrm>
      </p:grpSpPr>
      <p:sp>
        <p:nvSpPr>
          <p:cNvPr id="31" name="Google Shape;31;p5"/>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2" name="Google Shape;32;p5"/>
          <p:cNvSpPr txBox="1"/>
          <p:nvPr>
            <p:ph idx="1" type="body"/>
          </p:nvPr>
        </p:nvSpPr>
        <p:spPr>
          <a:xfrm>
            <a:off x="311700" y="1266175"/>
            <a:ext cx="3999900" cy="33027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3" name="Google Shape;33;p5"/>
          <p:cNvSpPr txBox="1"/>
          <p:nvPr>
            <p:ph idx="2" type="body"/>
          </p:nvPr>
        </p:nvSpPr>
        <p:spPr>
          <a:xfrm>
            <a:off x="4832400" y="1266175"/>
            <a:ext cx="3999900" cy="33027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6"/>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7" name="Google Shape;3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8" name="Shape 38"/>
        <p:cNvGrpSpPr/>
        <p:nvPr/>
      </p:nvGrpSpPr>
      <p:grpSpPr>
        <a:xfrm>
          <a:off x="0" y="0"/>
          <a:ext cx="0" cy="0"/>
          <a:chOff x="0" y="0"/>
          <a:chExt cx="0" cy="0"/>
        </a:xfrm>
      </p:grpSpPr>
      <p:sp>
        <p:nvSpPr>
          <p:cNvPr id="39" name="Google Shape;3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 name="Google Shape;4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42" name="Shape 42"/>
        <p:cNvGrpSpPr/>
        <p:nvPr/>
      </p:nvGrpSpPr>
      <p:grpSpPr>
        <a:xfrm>
          <a:off x="0" y="0"/>
          <a:ext cx="0" cy="0"/>
          <a:chOff x="0" y="0"/>
          <a:chExt cx="0" cy="0"/>
        </a:xfrm>
      </p:grpSpPr>
      <p:sp>
        <p:nvSpPr>
          <p:cNvPr id="43" name="Google Shape;43;p8"/>
          <p:cNvSpPr txBox="1"/>
          <p:nvPr>
            <p:ph type="title"/>
          </p:nvPr>
        </p:nvSpPr>
        <p:spPr>
          <a:xfrm>
            <a:off x="490250" y="526350"/>
            <a:ext cx="56136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dk2"/>
              </a:buClr>
              <a:buSzPts val="5400"/>
              <a:buNone/>
              <a:defRPr b="0" sz="5400">
                <a:solidFill>
                  <a:schemeClr val="dk2"/>
                </a:solidFill>
              </a:defRPr>
            </a:lvl1pPr>
            <a:lvl2pPr lvl="1">
              <a:spcBef>
                <a:spcPts val="0"/>
              </a:spcBef>
              <a:spcAft>
                <a:spcPts val="0"/>
              </a:spcAft>
              <a:buClr>
                <a:schemeClr val="dk2"/>
              </a:buClr>
              <a:buSzPts val="5400"/>
              <a:buNone/>
              <a:defRPr b="0" sz="5400">
                <a:solidFill>
                  <a:schemeClr val="dk2"/>
                </a:solidFill>
              </a:defRPr>
            </a:lvl2pPr>
            <a:lvl3pPr lvl="2">
              <a:spcBef>
                <a:spcPts val="0"/>
              </a:spcBef>
              <a:spcAft>
                <a:spcPts val="0"/>
              </a:spcAft>
              <a:buClr>
                <a:schemeClr val="dk2"/>
              </a:buClr>
              <a:buSzPts val="5400"/>
              <a:buNone/>
              <a:defRPr b="0" sz="5400">
                <a:solidFill>
                  <a:schemeClr val="dk2"/>
                </a:solidFill>
              </a:defRPr>
            </a:lvl3pPr>
            <a:lvl4pPr lvl="3">
              <a:spcBef>
                <a:spcPts val="0"/>
              </a:spcBef>
              <a:spcAft>
                <a:spcPts val="0"/>
              </a:spcAft>
              <a:buClr>
                <a:schemeClr val="dk2"/>
              </a:buClr>
              <a:buSzPts val="5400"/>
              <a:buNone/>
              <a:defRPr b="0" sz="5400">
                <a:solidFill>
                  <a:schemeClr val="dk2"/>
                </a:solidFill>
              </a:defRPr>
            </a:lvl4pPr>
            <a:lvl5pPr lvl="4">
              <a:spcBef>
                <a:spcPts val="0"/>
              </a:spcBef>
              <a:spcAft>
                <a:spcPts val="0"/>
              </a:spcAft>
              <a:buClr>
                <a:schemeClr val="dk2"/>
              </a:buClr>
              <a:buSzPts val="5400"/>
              <a:buNone/>
              <a:defRPr b="0" sz="5400">
                <a:solidFill>
                  <a:schemeClr val="dk2"/>
                </a:solidFill>
              </a:defRPr>
            </a:lvl5pPr>
            <a:lvl6pPr lvl="5">
              <a:spcBef>
                <a:spcPts val="0"/>
              </a:spcBef>
              <a:spcAft>
                <a:spcPts val="0"/>
              </a:spcAft>
              <a:buClr>
                <a:schemeClr val="dk2"/>
              </a:buClr>
              <a:buSzPts val="5400"/>
              <a:buNone/>
              <a:defRPr b="0" sz="5400">
                <a:solidFill>
                  <a:schemeClr val="dk2"/>
                </a:solidFill>
              </a:defRPr>
            </a:lvl6pPr>
            <a:lvl7pPr lvl="6">
              <a:spcBef>
                <a:spcPts val="0"/>
              </a:spcBef>
              <a:spcAft>
                <a:spcPts val="0"/>
              </a:spcAft>
              <a:buClr>
                <a:schemeClr val="dk2"/>
              </a:buClr>
              <a:buSzPts val="5400"/>
              <a:buNone/>
              <a:defRPr b="0" sz="5400">
                <a:solidFill>
                  <a:schemeClr val="dk2"/>
                </a:solidFill>
              </a:defRPr>
            </a:lvl7pPr>
            <a:lvl8pPr lvl="7">
              <a:spcBef>
                <a:spcPts val="0"/>
              </a:spcBef>
              <a:spcAft>
                <a:spcPts val="0"/>
              </a:spcAft>
              <a:buClr>
                <a:schemeClr val="dk2"/>
              </a:buClr>
              <a:buSzPts val="5400"/>
              <a:buNone/>
              <a:defRPr b="0" sz="5400">
                <a:solidFill>
                  <a:schemeClr val="dk2"/>
                </a:solidFill>
              </a:defRPr>
            </a:lvl8pPr>
            <a:lvl9pPr lvl="8">
              <a:spcBef>
                <a:spcPts val="0"/>
              </a:spcBef>
              <a:spcAft>
                <a:spcPts val="0"/>
              </a:spcAft>
              <a:buClr>
                <a:schemeClr val="dk2"/>
              </a:buClr>
              <a:buSzPts val="5400"/>
              <a:buNone/>
              <a:defRPr b="0" sz="5400">
                <a:solidFill>
                  <a:schemeClr val="dk2"/>
                </a:solidFill>
              </a:defRPr>
            </a:lvl9pPr>
          </a:lstStyle>
          <a:p/>
        </p:txBody>
      </p:sp>
      <p:sp>
        <p:nvSpPr>
          <p:cNvPr id="44" name="Google Shape;4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7" name="Google Shape;47;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8" name="Google Shape;48;p9"/>
          <p:cNvSpPr txBox="1"/>
          <p:nvPr>
            <p:ph type="title"/>
          </p:nvPr>
        </p:nvSpPr>
        <p:spPr>
          <a:xfrm>
            <a:off x="265500" y="1039675"/>
            <a:ext cx="4045200" cy="16758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9" name="Google Shape;49;p9"/>
          <p:cNvSpPr txBox="1"/>
          <p:nvPr>
            <p:ph idx="1" type="subTitle"/>
          </p:nvPr>
        </p:nvSpPr>
        <p:spPr>
          <a:xfrm>
            <a:off x="265500" y="27268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0"/>
          <p:cNvSpPr txBox="1"/>
          <p:nvPr>
            <p:ph idx="1" type="body"/>
          </p:nvPr>
        </p:nvSpPr>
        <p:spPr>
          <a:xfrm>
            <a:off x="311700" y="42307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54" name="Google Shape;54;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5"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1"/>
          <p:cNvSpPr txBox="1"/>
          <p:nvPr>
            <p:ph hasCustomPrompt="1" type="title"/>
          </p:nvPr>
        </p:nvSpPr>
        <p:spPr>
          <a:xfrm>
            <a:off x="311700" y="1304850"/>
            <a:ext cx="8520600" cy="15384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p:nvPr>
            <p:ph idx="1" type="body"/>
          </p:nvPr>
        </p:nvSpPr>
        <p:spPr>
          <a:xfrm>
            <a:off x="311700" y="29956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9" name="Google Shape;5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0" name="Shape 60"/>
        <p:cNvGrpSpPr/>
        <p:nvPr/>
      </p:nvGrpSpPr>
      <p:grpSpPr>
        <a:xfrm>
          <a:off x="0" y="0"/>
          <a:ext cx="0" cy="0"/>
          <a:chOff x="0" y="0"/>
          <a:chExt cx="0" cy="0"/>
        </a:xfrm>
      </p:grpSpPr>
      <p:sp>
        <p:nvSpPr>
          <p:cNvPr id="61" name="Google Shape;6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9pPr>
          </a:lstStyle>
          <a:p/>
        </p:txBody>
      </p:sp>
      <p:sp>
        <p:nvSpPr>
          <p:cNvPr id="7" name="Google Shape;7;p1"/>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17500" lvl="1" marL="9144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hyperlink" Target="http://drive.google.com/file/d/1yrBkg0bVhhvs9FfGP02neWehjnL3fObu/view" TargetMode="External"/><Relationship Id="rId4" Type="http://schemas.openxmlformats.org/officeDocument/2006/relationships/image" Target="../media/image7.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9.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hyperlink" Target="http://drive.google.com/file/d/1ktVEP7JNPXWrLjPBAZCNyIvhb7eOAFu9/view" TargetMode="External"/><Relationship Id="rId4" Type="http://schemas.openxmlformats.org/officeDocument/2006/relationships/image" Target="../media/image8.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hyperlink" Target="http://www.youtube.com/watch?v=ZXQCMuMMwZ0" TargetMode="External"/><Relationship Id="rId4" Type="http://schemas.openxmlformats.org/officeDocument/2006/relationships/image" Target="../media/image11.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1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14.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15.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5" name="Shape 65"/>
        <p:cNvGrpSpPr/>
        <p:nvPr/>
      </p:nvGrpSpPr>
      <p:grpSpPr>
        <a:xfrm>
          <a:off x="0" y="0"/>
          <a:ext cx="0" cy="0"/>
          <a:chOff x="0" y="0"/>
          <a:chExt cx="0" cy="0"/>
        </a:xfrm>
      </p:grpSpPr>
      <p:sp>
        <p:nvSpPr>
          <p:cNvPr id="66" name="Google Shape;66;p13"/>
          <p:cNvSpPr/>
          <p:nvPr/>
        </p:nvSpPr>
        <p:spPr>
          <a:xfrm>
            <a:off x="-103248" y="3714174"/>
            <a:ext cx="136651" cy="138188"/>
          </a:xfrm>
          <a:custGeom>
            <a:rect b="b" l="l" r="r" t="t"/>
            <a:pathLst>
              <a:path extrusionOk="0" fill="none" h="989" w="978">
                <a:moveTo>
                  <a:pt x="977" y="488"/>
                </a:moveTo>
                <a:cubicBezTo>
                  <a:pt x="977" y="762"/>
                  <a:pt x="763" y="988"/>
                  <a:pt x="489" y="988"/>
                </a:cubicBezTo>
                <a:cubicBezTo>
                  <a:pt x="215" y="988"/>
                  <a:pt x="1" y="762"/>
                  <a:pt x="1" y="488"/>
                </a:cubicBezTo>
                <a:cubicBezTo>
                  <a:pt x="1" y="226"/>
                  <a:pt x="215" y="0"/>
                  <a:pt x="489" y="0"/>
                </a:cubicBezTo>
                <a:cubicBezTo>
                  <a:pt x="763" y="0"/>
                  <a:pt x="977" y="226"/>
                  <a:pt x="977" y="488"/>
                </a:cubicBezTo>
                <a:close/>
              </a:path>
            </a:pathLst>
          </a:custGeom>
          <a:noFill/>
          <a:ln cap="flat" cmpd="sng" w="1775">
            <a:solidFill>
              <a:srgbClr val="E3B4B4"/>
            </a:solidFill>
            <a:prstDash val="solid"/>
            <a:miter lim="1190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3"/>
          <p:cNvSpPr txBox="1"/>
          <p:nvPr>
            <p:ph idx="1" type="subTitle"/>
          </p:nvPr>
        </p:nvSpPr>
        <p:spPr>
          <a:xfrm>
            <a:off x="2137225" y="2850039"/>
            <a:ext cx="48705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1900">
                <a:latin typeface="Barlow"/>
                <a:ea typeface="Barlow"/>
                <a:cs typeface="Barlow"/>
                <a:sym typeface="Barlow"/>
              </a:rPr>
              <a:t>Blain, Nolawi, Yarency, Yasser</a:t>
            </a:r>
            <a:endParaRPr sz="1900">
              <a:latin typeface="Barlow"/>
              <a:ea typeface="Barlow"/>
              <a:cs typeface="Barlow"/>
              <a:sym typeface="Barlow"/>
            </a:endParaRPr>
          </a:p>
        </p:txBody>
      </p:sp>
      <p:sp>
        <p:nvSpPr>
          <p:cNvPr id="68" name="Google Shape;68;p13"/>
          <p:cNvSpPr txBox="1"/>
          <p:nvPr>
            <p:ph type="ctrTitle"/>
          </p:nvPr>
        </p:nvSpPr>
        <p:spPr>
          <a:xfrm>
            <a:off x="1834350" y="1937900"/>
            <a:ext cx="5481600" cy="7428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b="0" lang="en" sz="4600"/>
              <a:t>Education For Adults</a:t>
            </a:r>
            <a:endParaRPr b="0" sz="46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4"/>
          <p:cNvSpPr/>
          <p:nvPr/>
        </p:nvSpPr>
        <p:spPr>
          <a:xfrm rot="-2229560">
            <a:off x="7825653" y="-346460"/>
            <a:ext cx="1674741" cy="1575058"/>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4" name="Google Shape;74;p14"/>
          <p:cNvSpPr/>
          <p:nvPr/>
        </p:nvSpPr>
        <p:spPr>
          <a:xfrm rot="-2229560">
            <a:off x="7996690" y="-178278"/>
            <a:ext cx="1674741" cy="1575058"/>
          </a:xfrm>
          <a:prstGeom prst="rect">
            <a:avLst/>
          </a:prstGeom>
          <a:solidFill>
            <a:srgbClr val="9FC5E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5" name="Google Shape;75;p14"/>
          <p:cNvSpPr/>
          <p:nvPr/>
        </p:nvSpPr>
        <p:spPr>
          <a:xfrm rot="-2229560">
            <a:off x="8167726" y="-10096"/>
            <a:ext cx="1674741" cy="1575058"/>
          </a:xfrm>
          <a:prstGeom prst="rect">
            <a:avLst/>
          </a:prstGeom>
          <a:solidFill>
            <a:srgbClr val="6FA8D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76" name="Google Shape;76;p14"/>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Project Name and Value Proposition</a:t>
            </a:r>
            <a:endParaRPr/>
          </a:p>
        </p:txBody>
      </p:sp>
      <p:sp>
        <p:nvSpPr>
          <p:cNvPr id="77" name="Google Shape;77;p14"/>
          <p:cNvSpPr txBox="1"/>
          <p:nvPr>
            <p:ph idx="1" type="body"/>
          </p:nvPr>
        </p:nvSpPr>
        <p:spPr>
          <a:xfrm>
            <a:off x="255050" y="1266325"/>
            <a:ext cx="8577300" cy="3302700"/>
          </a:xfrm>
          <a:prstGeom prst="rect">
            <a:avLst/>
          </a:prstGeom>
        </p:spPr>
        <p:txBody>
          <a:bodyPr anchorCtr="0" anchor="t" bIns="91425" lIns="91425" spcFirstLastPara="1" rIns="91425" wrap="square" tIns="91425">
            <a:normAutofit/>
          </a:bodyPr>
          <a:lstStyle/>
          <a:p>
            <a:pPr indent="-361950" lvl="0" marL="457200" rtl="0" algn="l">
              <a:spcBef>
                <a:spcPts val="0"/>
              </a:spcBef>
              <a:spcAft>
                <a:spcPts val="0"/>
              </a:spcAft>
              <a:buSzPts val="2100"/>
              <a:buChar char="●"/>
            </a:pPr>
            <a:r>
              <a:rPr lang="en" sz="2100">
                <a:latin typeface="Barlow"/>
                <a:ea typeface="Barlow"/>
                <a:cs typeface="Barlow"/>
                <a:sym typeface="Barlow"/>
              </a:rPr>
              <a:t>Who we are: </a:t>
            </a:r>
            <a:r>
              <a:rPr b="1" lang="en" sz="2100">
                <a:solidFill>
                  <a:srgbClr val="000000"/>
                </a:solidFill>
                <a:latin typeface="Barlow"/>
                <a:ea typeface="Barlow"/>
                <a:cs typeface="Barlow"/>
                <a:sym typeface="Barlow"/>
              </a:rPr>
              <a:t>connect</a:t>
            </a:r>
            <a:r>
              <a:rPr b="1" lang="en" sz="2100">
                <a:solidFill>
                  <a:srgbClr val="6FA8DC"/>
                </a:solidFill>
                <a:latin typeface="Barlow"/>
                <a:ea typeface="Barlow"/>
                <a:cs typeface="Barlow"/>
                <a:sym typeface="Barlow"/>
              </a:rPr>
              <a:t>Ed</a:t>
            </a:r>
            <a:endParaRPr b="1" sz="2100">
              <a:solidFill>
                <a:srgbClr val="6FA8DC"/>
              </a:solidFill>
              <a:latin typeface="Barlow"/>
              <a:ea typeface="Barlow"/>
              <a:cs typeface="Barlow"/>
              <a:sym typeface="Barlow"/>
            </a:endParaRPr>
          </a:p>
          <a:p>
            <a:pPr indent="-336550" lvl="1" marL="914400" rtl="0" algn="l">
              <a:spcBef>
                <a:spcPts val="0"/>
              </a:spcBef>
              <a:spcAft>
                <a:spcPts val="0"/>
              </a:spcAft>
              <a:buClr>
                <a:srgbClr val="000000"/>
              </a:buClr>
              <a:buSzPts val="1700"/>
              <a:buFont typeface="Barlow"/>
              <a:buChar char="○"/>
            </a:pPr>
            <a:r>
              <a:rPr lang="en" sz="1700">
                <a:solidFill>
                  <a:srgbClr val="000000"/>
                </a:solidFill>
                <a:latin typeface="Barlow"/>
                <a:ea typeface="Barlow"/>
                <a:cs typeface="Barlow"/>
                <a:sym typeface="Barlow"/>
              </a:rPr>
              <a:t>Our app is based around connecting older adults together so we wanted to include the word </a:t>
            </a:r>
            <a:r>
              <a:rPr i="1" lang="en" sz="1700">
                <a:solidFill>
                  <a:srgbClr val="000000"/>
                </a:solidFill>
                <a:latin typeface="Barlow"/>
                <a:ea typeface="Barlow"/>
                <a:cs typeface="Barlow"/>
                <a:sym typeface="Barlow"/>
              </a:rPr>
              <a:t>connect</a:t>
            </a:r>
            <a:r>
              <a:rPr lang="en" sz="1700">
                <a:solidFill>
                  <a:srgbClr val="000000"/>
                </a:solidFill>
                <a:latin typeface="Barlow"/>
                <a:ea typeface="Barlow"/>
                <a:cs typeface="Barlow"/>
                <a:sym typeface="Barlow"/>
              </a:rPr>
              <a:t> somewhere in the name</a:t>
            </a:r>
            <a:endParaRPr sz="1700">
              <a:solidFill>
                <a:srgbClr val="000000"/>
              </a:solidFill>
              <a:latin typeface="Barlow"/>
              <a:ea typeface="Barlow"/>
              <a:cs typeface="Barlow"/>
              <a:sym typeface="Barlow"/>
            </a:endParaRPr>
          </a:p>
          <a:p>
            <a:pPr indent="-336550" lvl="1" marL="914400" rtl="0" algn="l">
              <a:spcBef>
                <a:spcPts val="0"/>
              </a:spcBef>
              <a:spcAft>
                <a:spcPts val="0"/>
              </a:spcAft>
              <a:buClr>
                <a:srgbClr val="000000"/>
              </a:buClr>
              <a:buSzPts val="1700"/>
              <a:buFont typeface="Barlow"/>
              <a:buChar char="○"/>
            </a:pPr>
            <a:r>
              <a:rPr lang="en" sz="1700">
                <a:solidFill>
                  <a:srgbClr val="000000"/>
                </a:solidFill>
                <a:latin typeface="Barlow"/>
                <a:ea typeface="Barlow"/>
                <a:cs typeface="Barlow"/>
                <a:sym typeface="Barlow"/>
              </a:rPr>
              <a:t>Focusing not just on any older adult, but specifically connecting adult learners who are taking the same courses or attending the same schools</a:t>
            </a:r>
            <a:endParaRPr sz="1700">
              <a:solidFill>
                <a:srgbClr val="000000"/>
              </a:solidFill>
              <a:latin typeface="Barlow"/>
              <a:ea typeface="Barlow"/>
              <a:cs typeface="Barlow"/>
              <a:sym typeface="Barlow"/>
            </a:endParaRPr>
          </a:p>
          <a:p>
            <a:pPr indent="-336550" lvl="2" marL="1371600" rtl="0" algn="l">
              <a:spcBef>
                <a:spcPts val="0"/>
              </a:spcBef>
              <a:spcAft>
                <a:spcPts val="0"/>
              </a:spcAft>
              <a:buClr>
                <a:srgbClr val="000000"/>
              </a:buClr>
              <a:buSzPts val="1700"/>
              <a:buFont typeface="Barlow"/>
              <a:buChar char="■"/>
            </a:pPr>
            <a:r>
              <a:rPr lang="en" sz="1700">
                <a:solidFill>
                  <a:srgbClr val="000000"/>
                </a:solidFill>
                <a:latin typeface="Barlow"/>
                <a:ea typeface="Barlow"/>
                <a:cs typeface="Barlow"/>
                <a:sym typeface="Barlow"/>
              </a:rPr>
              <a:t>Thus, we are combining the social and educational benefits of </a:t>
            </a:r>
            <a:r>
              <a:rPr lang="en" sz="1700">
                <a:solidFill>
                  <a:srgbClr val="000000"/>
                </a:solidFill>
                <a:latin typeface="Barlow"/>
                <a:ea typeface="Barlow"/>
                <a:cs typeface="Barlow"/>
                <a:sym typeface="Barlow"/>
              </a:rPr>
              <a:t>learning into one -&gt; connection + education -&gt; connectEd</a:t>
            </a:r>
            <a:endParaRPr sz="1700">
              <a:solidFill>
                <a:srgbClr val="000000"/>
              </a:solidFill>
              <a:latin typeface="Barlow"/>
              <a:ea typeface="Barlow"/>
              <a:cs typeface="Barlow"/>
              <a:sym typeface="Barlow"/>
            </a:endParaRPr>
          </a:p>
          <a:p>
            <a:pPr indent="-361950" lvl="0" marL="457200" rtl="0" algn="l">
              <a:spcBef>
                <a:spcPts val="0"/>
              </a:spcBef>
              <a:spcAft>
                <a:spcPts val="0"/>
              </a:spcAft>
              <a:buSzPts val="2100"/>
              <a:buFont typeface="Barlow"/>
              <a:buChar char="●"/>
            </a:pPr>
            <a:r>
              <a:rPr lang="en" sz="2100">
                <a:latin typeface="Barlow"/>
                <a:ea typeface="Barlow"/>
                <a:cs typeface="Barlow"/>
                <a:sym typeface="Barlow"/>
              </a:rPr>
              <a:t>Value Proposition</a:t>
            </a:r>
            <a:endParaRPr sz="2100">
              <a:latin typeface="Barlow"/>
              <a:ea typeface="Barlow"/>
              <a:cs typeface="Barlow"/>
              <a:sym typeface="Barlow"/>
            </a:endParaRPr>
          </a:p>
          <a:p>
            <a:pPr indent="-336550" lvl="1" marL="914400" rtl="0" algn="l">
              <a:spcBef>
                <a:spcPts val="0"/>
              </a:spcBef>
              <a:spcAft>
                <a:spcPts val="0"/>
              </a:spcAft>
              <a:buClr>
                <a:srgbClr val="000000"/>
              </a:buClr>
              <a:buSzPts val="1700"/>
              <a:buChar char="○"/>
            </a:pPr>
            <a:r>
              <a:rPr lang="en" sz="1700">
                <a:solidFill>
                  <a:srgbClr val="000000"/>
                </a:solidFill>
                <a:latin typeface="Barlow"/>
                <a:ea typeface="Barlow"/>
                <a:cs typeface="Barlow"/>
                <a:sym typeface="Barlow"/>
              </a:rPr>
              <a:t>connecting </a:t>
            </a:r>
            <a:r>
              <a:rPr b="1" lang="en" sz="1700">
                <a:solidFill>
                  <a:srgbClr val="000000"/>
                </a:solidFill>
                <a:latin typeface="Barlow"/>
                <a:ea typeface="Barlow"/>
                <a:cs typeface="Barlow"/>
                <a:sym typeface="Barlow"/>
              </a:rPr>
              <a:t>people</a:t>
            </a:r>
            <a:r>
              <a:rPr lang="en" sz="1700">
                <a:solidFill>
                  <a:srgbClr val="000000"/>
                </a:solidFill>
                <a:latin typeface="Barlow"/>
                <a:ea typeface="Barlow"/>
                <a:cs typeface="Barlow"/>
                <a:sym typeface="Barlow"/>
              </a:rPr>
              <a:t> through learning</a:t>
            </a:r>
            <a:endParaRPr sz="1700">
              <a:solidFill>
                <a:srgbClr val="000000"/>
              </a:solidFill>
              <a:latin typeface="Barlow"/>
              <a:ea typeface="Barlow"/>
              <a:cs typeface="Barlow"/>
              <a:sym typeface="Barlow"/>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5"/>
          <p:cNvSpPr txBox="1"/>
          <p:nvPr>
            <p:ph idx="1" type="body"/>
          </p:nvPr>
        </p:nvSpPr>
        <p:spPr>
          <a:xfrm>
            <a:off x="311700" y="936000"/>
            <a:ext cx="8832300" cy="420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Barlow"/>
                <a:ea typeface="Barlow"/>
                <a:cs typeface="Barlow"/>
                <a:sym typeface="Barlow"/>
              </a:rPr>
              <a:t>Primary User: </a:t>
            </a:r>
            <a:endParaRPr sz="1500">
              <a:latin typeface="Barlow"/>
              <a:ea typeface="Barlow"/>
              <a:cs typeface="Barlow"/>
              <a:sym typeface="Barlow"/>
            </a:endParaRPr>
          </a:p>
          <a:p>
            <a:pPr indent="-323850" lvl="0" marL="457200" rtl="0" algn="l">
              <a:spcBef>
                <a:spcPts val="1200"/>
              </a:spcBef>
              <a:spcAft>
                <a:spcPts val="0"/>
              </a:spcAft>
              <a:buClr>
                <a:srgbClr val="000000"/>
              </a:buClr>
              <a:buSzPts val="1500"/>
              <a:buFont typeface="Barlow"/>
              <a:buChar char="●"/>
            </a:pPr>
            <a:r>
              <a:rPr lang="en" sz="1500">
                <a:solidFill>
                  <a:srgbClr val="000000"/>
                </a:solidFill>
                <a:latin typeface="Barlow"/>
                <a:ea typeface="Barlow"/>
                <a:cs typeface="Barlow"/>
                <a:sym typeface="Barlow"/>
              </a:rPr>
              <a:t>Older adult learners looking to connect with classmates in-person</a:t>
            </a:r>
            <a:endParaRPr sz="1500">
              <a:solidFill>
                <a:srgbClr val="000000"/>
              </a:solidFill>
              <a:latin typeface="Barlow"/>
              <a:ea typeface="Barlow"/>
              <a:cs typeface="Barlow"/>
              <a:sym typeface="Barlow"/>
            </a:endParaRPr>
          </a:p>
          <a:p>
            <a:pPr indent="0" lvl="0" marL="0" rtl="0" algn="l">
              <a:spcBef>
                <a:spcPts val="1200"/>
              </a:spcBef>
              <a:spcAft>
                <a:spcPts val="0"/>
              </a:spcAft>
              <a:buNone/>
            </a:pPr>
            <a:r>
              <a:rPr lang="en" sz="1500">
                <a:latin typeface="Barlow"/>
                <a:ea typeface="Barlow"/>
                <a:cs typeface="Barlow"/>
                <a:sym typeface="Barlow"/>
              </a:rPr>
              <a:t>Problem: </a:t>
            </a:r>
            <a:endParaRPr sz="1500">
              <a:latin typeface="Barlow"/>
              <a:ea typeface="Barlow"/>
              <a:cs typeface="Barlow"/>
              <a:sym typeface="Barlow"/>
            </a:endParaRPr>
          </a:p>
          <a:p>
            <a:pPr indent="-323850" lvl="0" marL="457200" rtl="0" algn="l">
              <a:spcBef>
                <a:spcPts val="1200"/>
              </a:spcBef>
              <a:spcAft>
                <a:spcPts val="0"/>
              </a:spcAft>
              <a:buClr>
                <a:srgbClr val="000000"/>
              </a:buClr>
              <a:buSzPts val="1500"/>
              <a:buFont typeface="Barlow"/>
              <a:buChar char="●"/>
            </a:pPr>
            <a:r>
              <a:rPr lang="en" sz="1500">
                <a:solidFill>
                  <a:srgbClr val="000000"/>
                </a:solidFill>
                <a:latin typeface="Barlow"/>
                <a:ea typeface="Barlow"/>
                <a:cs typeface="Barlow"/>
                <a:sym typeface="Barlow"/>
              </a:rPr>
              <a:t>As discovered during our interviews, older adults want to form in-person connections, regardless of whether they are taking courses in-person or virtually. Older students have the pain points of feeling socially disconnected from their peers and lacking a strong sense of community, and don’t have the resources to </a:t>
            </a:r>
            <a:r>
              <a:rPr lang="en" sz="1500">
                <a:solidFill>
                  <a:srgbClr val="000000"/>
                </a:solidFill>
                <a:latin typeface="Barlow"/>
                <a:ea typeface="Barlow"/>
                <a:cs typeface="Barlow"/>
                <a:sym typeface="Barlow"/>
              </a:rPr>
              <a:t>easily</a:t>
            </a:r>
            <a:r>
              <a:rPr lang="en" sz="1500">
                <a:solidFill>
                  <a:srgbClr val="000000"/>
                </a:solidFill>
                <a:latin typeface="Barlow"/>
                <a:ea typeface="Barlow"/>
                <a:cs typeface="Barlow"/>
                <a:sym typeface="Barlow"/>
              </a:rPr>
              <a:t> foster new connections</a:t>
            </a:r>
            <a:endParaRPr sz="1500">
              <a:solidFill>
                <a:srgbClr val="000000"/>
              </a:solidFill>
              <a:latin typeface="Barlow"/>
              <a:ea typeface="Barlow"/>
              <a:cs typeface="Barlow"/>
              <a:sym typeface="Barlow"/>
            </a:endParaRPr>
          </a:p>
          <a:p>
            <a:pPr indent="0" lvl="0" marL="0" rtl="0" algn="l">
              <a:spcBef>
                <a:spcPts val="1200"/>
              </a:spcBef>
              <a:spcAft>
                <a:spcPts val="0"/>
              </a:spcAft>
              <a:buNone/>
            </a:pPr>
            <a:r>
              <a:rPr lang="en" sz="1500">
                <a:latin typeface="Barlow"/>
                <a:ea typeface="Barlow"/>
                <a:cs typeface="Barlow"/>
                <a:sym typeface="Barlow"/>
              </a:rPr>
              <a:t>Solution: </a:t>
            </a:r>
            <a:endParaRPr sz="1500">
              <a:latin typeface="Barlow"/>
              <a:ea typeface="Barlow"/>
              <a:cs typeface="Barlow"/>
              <a:sym typeface="Barlow"/>
            </a:endParaRPr>
          </a:p>
          <a:p>
            <a:pPr indent="-323850" lvl="0" marL="457200" rtl="0" algn="l">
              <a:spcBef>
                <a:spcPts val="1200"/>
              </a:spcBef>
              <a:spcAft>
                <a:spcPts val="0"/>
              </a:spcAft>
              <a:buClr>
                <a:srgbClr val="000000"/>
              </a:buClr>
              <a:buSzPts val="1500"/>
              <a:buFont typeface="Barlow"/>
              <a:buChar char="●"/>
            </a:pPr>
            <a:r>
              <a:rPr lang="en" sz="1500">
                <a:solidFill>
                  <a:srgbClr val="000000"/>
                </a:solidFill>
                <a:latin typeface="Barlow"/>
                <a:ea typeface="Barlow"/>
                <a:cs typeface="Barlow"/>
                <a:sym typeface="Barlow"/>
              </a:rPr>
              <a:t>A platform that connects older adult students to classmates taking the same courses, giving suggestions of students based on interests, age, geographic location, and classes. Also allow students to form or attend larger group social events  such as study groups or supports </a:t>
            </a:r>
            <a:r>
              <a:rPr lang="en" sz="1500">
                <a:solidFill>
                  <a:srgbClr val="000000"/>
                </a:solidFill>
                <a:latin typeface="Barlow"/>
                <a:ea typeface="Barlow"/>
                <a:cs typeface="Barlow"/>
                <a:sym typeface="Barlow"/>
              </a:rPr>
              <a:t>students</a:t>
            </a:r>
            <a:r>
              <a:rPr lang="en" sz="1500">
                <a:solidFill>
                  <a:srgbClr val="000000"/>
                </a:solidFill>
                <a:latin typeface="Barlow"/>
                <a:ea typeface="Barlow"/>
                <a:cs typeface="Barlow"/>
                <a:sym typeface="Barlow"/>
              </a:rPr>
              <a:t> to host their own event</a:t>
            </a:r>
            <a:endParaRPr sz="1500">
              <a:solidFill>
                <a:srgbClr val="000000"/>
              </a:solidFill>
              <a:latin typeface="Barlow"/>
              <a:ea typeface="Barlow"/>
              <a:cs typeface="Barlow"/>
              <a:sym typeface="Barlow"/>
            </a:endParaRPr>
          </a:p>
          <a:p>
            <a:pPr indent="0" lvl="0" marL="0" rtl="0" algn="l">
              <a:spcBef>
                <a:spcPts val="1200"/>
              </a:spcBef>
              <a:spcAft>
                <a:spcPts val="1200"/>
              </a:spcAft>
              <a:buNone/>
            </a:pPr>
            <a:r>
              <a:t/>
            </a:r>
            <a:endParaRPr sz="1500">
              <a:latin typeface="Barlow"/>
              <a:ea typeface="Barlow"/>
              <a:cs typeface="Barlow"/>
              <a:sym typeface="Barlow"/>
            </a:endParaRPr>
          </a:p>
        </p:txBody>
      </p:sp>
      <p:sp>
        <p:nvSpPr>
          <p:cNvPr id="83" name="Google Shape;83;p15"/>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Problem Solution Overview</a:t>
            </a:r>
            <a:endParaRPr/>
          </a:p>
        </p:txBody>
      </p:sp>
      <p:sp>
        <p:nvSpPr>
          <p:cNvPr id="84" name="Google Shape;84;p15"/>
          <p:cNvSpPr/>
          <p:nvPr/>
        </p:nvSpPr>
        <p:spPr>
          <a:xfrm rot="-2229560">
            <a:off x="7825653" y="-346460"/>
            <a:ext cx="1674741" cy="1575058"/>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5" name="Google Shape;85;p15"/>
          <p:cNvSpPr/>
          <p:nvPr/>
        </p:nvSpPr>
        <p:spPr>
          <a:xfrm rot="-2229560">
            <a:off x="7996690" y="-178278"/>
            <a:ext cx="1674741" cy="1575058"/>
          </a:xfrm>
          <a:prstGeom prst="rect">
            <a:avLst/>
          </a:prstGeom>
          <a:solidFill>
            <a:srgbClr val="9FC5E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6" name="Google Shape;86;p15"/>
          <p:cNvSpPr/>
          <p:nvPr/>
        </p:nvSpPr>
        <p:spPr>
          <a:xfrm rot="-2229560">
            <a:off x="8167726" y="-10096"/>
            <a:ext cx="1674741" cy="1575058"/>
          </a:xfrm>
          <a:prstGeom prst="rect">
            <a:avLst/>
          </a:prstGeom>
          <a:solidFill>
            <a:srgbClr val="6FA8D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6"/>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Market Research: Slack</a:t>
            </a:r>
            <a:endParaRPr/>
          </a:p>
        </p:txBody>
      </p:sp>
      <p:sp>
        <p:nvSpPr>
          <p:cNvPr id="92" name="Google Shape;92;p16"/>
          <p:cNvSpPr txBox="1"/>
          <p:nvPr/>
        </p:nvSpPr>
        <p:spPr>
          <a:xfrm>
            <a:off x="194325" y="1245775"/>
            <a:ext cx="8714100" cy="341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Barlow"/>
                <a:ea typeface="Barlow"/>
                <a:cs typeface="Barlow"/>
                <a:sym typeface="Barlow"/>
              </a:rPr>
              <a:t>What’s Slack?</a:t>
            </a:r>
            <a:endParaRPr>
              <a:solidFill>
                <a:schemeClr val="dk2"/>
              </a:solidFill>
              <a:latin typeface="Barlow"/>
              <a:ea typeface="Barlow"/>
              <a:cs typeface="Barlow"/>
              <a:sym typeface="Barlow"/>
            </a:endParaRPr>
          </a:p>
          <a:p>
            <a:pPr indent="0" lvl="0" marL="0" rtl="0" algn="l">
              <a:spcBef>
                <a:spcPts val="0"/>
              </a:spcBef>
              <a:spcAft>
                <a:spcPts val="0"/>
              </a:spcAft>
              <a:buNone/>
            </a:pPr>
            <a:r>
              <a:t/>
            </a:r>
            <a:endParaRPr>
              <a:solidFill>
                <a:schemeClr val="dk2"/>
              </a:solidFill>
              <a:latin typeface="Barlow"/>
              <a:ea typeface="Barlow"/>
              <a:cs typeface="Barlow"/>
              <a:sym typeface="Barlow"/>
            </a:endParaRPr>
          </a:p>
          <a:p>
            <a:pPr indent="0" lvl="0" marL="0" rtl="0" algn="l">
              <a:spcBef>
                <a:spcPts val="0"/>
              </a:spcBef>
              <a:spcAft>
                <a:spcPts val="0"/>
              </a:spcAft>
              <a:buNone/>
            </a:pPr>
            <a:r>
              <a:rPr lang="en">
                <a:latin typeface="Barlow"/>
                <a:ea typeface="Barlow"/>
                <a:cs typeface="Barlow"/>
                <a:sym typeface="Barlow"/>
              </a:rPr>
              <a:t>Slack is a top-down chat organization - even within groups it can come off as administrative, rather than natural</a:t>
            </a:r>
            <a:endParaRPr>
              <a:latin typeface="Barlow"/>
              <a:ea typeface="Barlow"/>
              <a:cs typeface="Barlow"/>
              <a:sym typeface="Barlow"/>
            </a:endParaRPr>
          </a:p>
          <a:p>
            <a:pPr indent="0" lvl="0" marL="0" rtl="0" algn="l">
              <a:spcBef>
                <a:spcPts val="0"/>
              </a:spcBef>
              <a:spcAft>
                <a:spcPts val="0"/>
              </a:spcAft>
              <a:buNone/>
            </a:pPr>
            <a:r>
              <a:t/>
            </a:r>
            <a:endParaRPr>
              <a:solidFill>
                <a:schemeClr val="dk2"/>
              </a:solidFill>
              <a:latin typeface="Barlow"/>
              <a:ea typeface="Barlow"/>
              <a:cs typeface="Barlow"/>
              <a:sym typeface="Barlow"/>
            </a:endParaRPr>
          </a:p>
          <a:p>
            <a:pPr indent="0" lvl="0" marL="0" rtl="0" algn="l">
              <a:spcBef>
                <a:spcPts val="0"/>
              </a:spcBef>
              <a:spcAft>
                <a:spcPts val="0"/>
              </a:spcAft>
              <a:buNone/>
            </a:pPr>
            <a:r>
              <a:rPr lang="en">
                <a:solidFill>
                  <a:schemeClr val="dk2"/>
                </a:solidFill>
                <a:latin typeface="Barlow"/>
                <a:ea typeface="Barlow"/>
                <a:cs typeface="Barlow"/>
                <a:sym typeface="Barlow"/>
              </a:rPr>
              <a:t>What hasn’t worked for Slack</a:t>
            </a:r>
            <a:endParaRPr>
              <a:solidFill>
                <a:schemeClr val="dk2"/>
              </a:solidFill>
              <a:latin typeface="Barlow"/>
              <a:ea typeface="Barlow"/>
              <a:cs typeface="Barlow"/>
              <a:sym typeface="Barlow"/>
            </a:endParaRPr>
          </a:p>
          <a:p>
            <a:pPr indent="0" lvl="0" marL="0" rtl="0" algn="l">
              <a:spcBef>
                <a:spcPts val="0"/>
              </a:spcBef>
              <a:spcAft>
                <a:spcPts val="0"/>
              </a:spcAft>
              <a:buNone/>
            </a:pPr>
            <a:r>
              <a:t/>
            </a:r>
            <a:endParaRPr>
              <a:solidFill>
                <a:schemeClr val="dk2"/>
              </a:solidFill>
              <a:latin typeface="Barlow"/>
              <a:ea typeface="Barlow"/>
              <a:cs typeface="Barlow"/>
              <a:sym typeface="Barlow"/>
            </a:endParaRPr>
          </a:p>
          <a:p>
            <a:pPr indent="-317500" lvl="0" marL="457200" rtl="0" algn="l">
              <a:spcBef>
                <a:spcPts val="0"/>
              </a:spcBef>
              <a:spcAft>
                <a:spcPts val="0"/>
              </a:spcAft>
              <a:buSzPts val="1400"/>
              <a:buFont typeface="Barlow"/>
              <a:buChar char="●"/>
            </a:pPr>
            <a:r>
              <a:rPr lang="en">
                <a:latin typeface="Barlow"/>
                <a:ea typeface="Barlow"/>
                <a:cs typeface="Barlow"/>
                <a:sym typeface="Barlow"/>
              </a:rPr>
              <a:t>Information Overload:  keeping up with numerous channels may be overwhelming </a:t>
            </a:r>
            <a:endParaRPr>
              <a:latin typeface="Barlow"/>
              <a:ea typeface="Barlow"/>
              <a:cs typeface="Barlow"/>
              <a:sym typeface="Barlow"/>
            </a:endParaRPr>
          </a:p>
          <a:p>
            <a:pPr indent="-317500" lvl="0" marL="457200" rtl="0" algn="l">
              <a:spcBef>
                <a:spcPts val="0"/>
              </a:spcBef>
              <a:spcAft>
                <a:spcPts val="0"/>
              </a:spcAft>
              <a:buSzPts val="1400"/>
              <a:buFont typeface="Barlow"/>
              <a:buChar char="●"/>
            </a:pPr>
            <a:r>
              <a:rPr lang="en">
                <a:latin typeface="Barlow"/>
                <a:ea typeface="Barlow"/>
                <a:cs typeface="Barlow"/>
                <a:sym typeface="Barlow"/>
              </a:rPr>
              <a:t>Notification Fatigue: too many notifications can cause fatigue, cause users to miss important messages</a:t>
            </a:r>
            <a:endParaRPr>
              <a:latin typeface="Barlow"/>
              <a:ea typeface="Barlow"/>
              <a:cs typeface="Barlow"/>
              <a:sym typeface="Barlow"/>
            </a:endParaRPr>
          </a:p>
          <a:p>
            <a:pPr indent="-317500" lvl="0" marL="457200" rtl="0" algn="l">
              <a:spcBef>
                <a:spcPts val="0"/>
              </a:spcBef>
              <a:spcAft>
                <a:spcPts val="0"/>
              </a:spcAft>
              <a:buSzPts val="1400"/>
              <a:buFont typeface="Barlow"/>
              <a:buChar char="●"/>
            </a:pPr>
            <a:r>
              <a:rPr lang="en">
                <a:latin typeface="Barlow"/>
                <a:ea typeface="Barlow"/>
                <a:cs typeface="Barlow"/>
                <a:sym typeface="Barlow"/>
              </a:rPr>
              <a:t>Work-life balance: can blur the boundaries between work, school, and personal life. May cause difficulty in disconnecting from the platform to relax</a:t>
            </a:r>
            <a:endParaRPr>
              <a:latin typeface="Barlow"/>
              <a:ea typeface="Barlow"/>
              <a:cs typeface="Barlow"/>
              <a:sym typeface="Barlow"/>
            </a:endParaRPr>
          </a:p>
          <a:p>
            <a:pPr indent="-317500" lvl="0" marL="457200" rtl="0" algn="l">
              <a:spcBef>
                <a:spcPts val="0"/>
              </a:spcBef>
              <a:spcAft>
                <a:spcPts val="0"/>
              </a:spcAft>
              <a:buSzPts val="1400"/>
              <a:buFont typeface="Barlow"/>
              <a:buChar char="●"/>
            </a:pPr>
            <a:r>
              <a:rPr lang="en">
                <a:latin typeface="Barlow"/>
                <a:ea typeface="Barlow"/>
                <a:cs typeface="Barlow"/>
                <a:sym typeface="Barlow"/>
              </a:rPr>
              <a:t>Complexity: numerous feathers, integrations, and customization options can be overwhelming for non-tech savvy users</a:t>
            </a:r>
            <a:endParaRPr>
              <a:latin typeface="Barlow"/>
              <a:ea typeface="Barlow"/>
              <a:cs typeface="Barlow"/>
              <a:sym typeface="Barlow"/>
            </a:endParaRPr>
          </a:p>
          <a:p>
            <a:pPr indent="-317500" lvl="0" marL="457200" rtl="0" algn="l">
              <a:spcBef>
                <a:spcPts val="0"/>
              </a:spcBef>
              <a:spcAft>
                <a:spcPts val="0"/>
              </a:spcAft>
              <a:buSzPts val="1400"/>
              <a:buFont typeface="Barlow"/>
              <a:buChar char="●"/>
            </a:pPr>
            <a:r>
              <a:rPr lang="en">
                <a:latin typeface="Barlow"/>
                <a:ea typeface="Barlow"/>
                <a:cs typeface="Barlow"/>
                <a:sym typeface="Barlow"/>
              </a:rPr>
              <a:t>Privacy Concerns: conversations are stored and accessed by administrators. Users may have concerts about the privacy security of their messages</a:t>
            </a:r>
            <a:endParaRPr>
              <a:latin typeface="Barlow"/>
              <a:ea typeface="Barlow"/>
              <a:cs typeface="Barlow"/>
              <a:sym typeface="Barlow"/>
            </a:endParaRPr>
          </a:p>
          <a:p>
            <a:pPr indent="-317500" lvl="0" marL="457200" rtl="0" algn="l">
              <a:spcBef>
                <a:spcPts val="0"/>
              </a:spcBef>
              <a:spcAft>
                <a:spcPts val="0"/>
              </a:spcAft>
              <a:buSzPts val="1400"/>
              <a:buFont typeface="Barlow"/>
              <a:buChar char="●"/>
            </a:pPr>
            <a:r>
              <a:rPr lang="en">
                <a:latin typeface="Barlow"/>
                <a:ea typeface="Barlow"/>
                <a:cs typeface="Barlow"/>
                <a:sym typeface="Barlow"/>
              </a:rPr>
              <a:t>Misuse: may have irrelevant or excessive messages, off-topic conversations </a:t>
            </a:r>
            <a:endParaRPr>
              <a:latin typeface="Barlow"/>
              <a:ea typeface="Barlow"/>
              <a:cs typeface="Barlow"/>
              <a:sym typeface="Barlow"/>
            </a:endParaRPr>
          </a:p>
        </p:txBody>
      </p:sp>
      <p:pic>
        <p:nvPicPr>
          <p:cNvPr id="93" name="Google Shape;93;p16"/>
          <p:cNvPicPr preferRelativeResize="0"/>
          <p:nvPr/>
        </p:nvPicPr>
        <p:blipFill>
          <a:blip r:embed="rId3">
            <a:alphaModFix/>
          </a:blip>
          <a:stretch>
            <a:fillRect/>
          </a:stretch>
        </p:blipFill>
        <p:spPr>
          <a:xfrm>
            <a:off x="4572001" y="145321"/>
            <a:ext cx="4358876" cy="13068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7"/>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Market Research: Slack</a:t>
            </a:r>
            <a:endParaRPr/>
          </a:p>
        </p:txBody>
      </p:sp>
      <p:sp>
        <p:nvSpPr>
          <p:cNvPr id="99" name="Google Shape;99;p17"/>
          <p:cNvSpPr txBox="1"/>
          <p:nvPr/>
        </p:nvSpPr>
        <p:spPr>
          <a:xfrm>
            <a:off x="475725" y="1245775"/>
            <a:ext cx="7646400" cy="3001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2"/>
                </a:solidFill>
                <a:latin typeface="Barlow"/>
                <a:ea typeface="Barlow"/>
                <a:cs typeface="Barlow"/>
                <a:sym typeface="Barlow"/>
              </a:rPr>
              <a:t>What has worked for them? </a:t>
            </a:r>
            <a:endParaRPr sz="1500">
              <a:solidFill>
                <a:schemeClr val="dk2"/>
              </a:solidFill>
              <a:latin typeface="Barlow"/>
              <a:ea typeface="Barlow"/>
              <a:cs typeface="Barlow"/>
              <a:sym typeface="Barlow"/>
            </a:endParaRPr>
          </a:p>
          <a:p>
            <a:pPr indent="0" lvl="0" marL="0" rtl="0" algn="l">
              <a:spcBef>
                <a:spcPts val="0"/>
              </a:spcBef>
              <a:spcAft>
                <a:spcPts val="0"/>
              </a:spcAft>
              <a:buNone/>
            </a:pPr>
            <a:r>
              <a:t/>
            </a:r>
            <a:endParaRPr sz="1500">
              <a:latin typeface="Barlow"/>
              <a:ea typeface="Barlow"/>
              <a:cs typeface="Barlow"/>
              <a:sym typeface="Barlow"/>
            </a:endParaRPr>
          </a:p>
          <a:p>
            <a:pPr indent="-323850" lvl="0" marL="457200" rtl="0" algn="l">
              <a:lnSpc>
                <a:spcPct val="115000"/>
              </a:lnSpc>
              <a:spcBef>
                <a:spcPts val="0"/>
              </a:spcBef>
              <a:spcAft>
                <a:spcPts val="0"/>
              </a:spcAft>
              <a:buSzPts val="1500"/>
              <a:buFont typeface="Barlow"/>
              <a:buChar char="●"/>
            </a:pPr>
            <a:r>
              <a:rPr lang="en" sz="1500">
                <a:latin typeface="Barlow"/>
                <a:ea typeface="Barlow"/>
                <a:cs typeface="Barlow"/>
                <a:sym typeface="Barlow"/>
              </a:rPr>
              <a:t>Real time messaging: allows instant messaging and real-time communication</a:t>
            </a:r>
            <a:endParaRPr sz="1500">
              <a:latin typeface="Barlow"/>
              <a:ea typeface="Barlow"/>
              <a:cs typeface="Barlow"/>
              <a:sym typeface="Barlow"/>
            </a:endParaRPr>
          </a:p>
          <a:p>
            <a:pPr indent="-323850" lvl="0" marL="457200" rtl="0" algn="l">
              <a:lnSpc>
                <a:spcPct val="115000"/>
              </a:lnSpc>
              <a:spcBef>
                <a:spcPts val="0"/>
              </a:spcBef>
              <a:spcAft>
                <a:spcPts val="0"/>
              </a:spcAft>
              <a:buSzPts val="1500"/>
              <a:buFont typeface="Barlow"/>
              <a:buChar char="●"/>
            </a:pPr>
            <a:r>
              <a:rPr lang="en" sz="1500">
                <a:latin typeface="Barlow"/>
                <a:ea typeface="Barlow"/>
                <a:cs typeface="Barlow"/>
                <a:sym typeface="Barlow"/>
              </a:rPr>
              <a:t>Organization and Search: provides structured way to organize </a:t>
            </a:r>
            <a:r>
              <a:rPr lang="en" sz="1500">
                <a:latin typeface="Barlow"/>
                <a:ea typeface="Barlow"/>
                <a:cs typeface="Barlow"/>
                <a:sym typeface="Barlow"/>
              </a:rPr>
              <a:t>conversions</a:t>
            </a:r>
            <a:r>
              <a:rPr lang="en" sz="1500">
                <a:latin typeface="Barlow"/>
                <a:ea typeface="Barlow"/>
                <a:cs typeface="Barlow"/>
                <a:sym typeface="Barlow"/>
              </a:rPr>
              <a:t> into channels</a:t>
            </a:r>
            <a:endParaRPr sz="1500">
              <a:latin typeface="Barlow"/>
              <a:ea typeface="Barlow"/>
              <a:cs typeface="Barlow"/>
              <a:sym typeface="Barlow"/>
            </a:endParaRPr>
          </a:p>
          <a:p>
            <a:pPr indent="-323850" lvl="0" marL="457200" rtl="0" algn="l">
              <a:lnSpc>
                <a:spcPct val="115000"/>
              </a:lnSpc>
              <a:spcBef>
                <a:spcPts val="0"/>
              </a:spcBef>
              <a:spcAft>
                <a:spcPts val="0"/>
              </a:spcAft>
              <a:buSzPts val="1500"/>
              <a:buFont typeface="Barlow"/>
              <a:buChar char="●"/>
            </a:pPr>
            <a:r>
              <a:rPr lang="en" sz="1500">
                <a:latin typeface="Barlow"/>
                <a:ea typeface="Barlow"/>
                <a:cs typeface="Barlow"/>
                <a:sym typeface="Barlow"/>
              </a:rPr>
              <a:t>Customization: allows users to create channels, set notification preferences</a:t>
            </a:r>
            <a:endParaRPr sz="1500">
              <a:latin typeface="Barlow"/>
              <a:ea typeface="Barlow"/>
              <a:cs typeface="Barlow"/>
              <a:sym typeface="Barlow"/>
            </a:endParaRPr>
          </a:p>
          <a:p>
            <a:pPr indent="-323850" lvl="0" marL="457200" rtl="0" algn="l">
              <a:lnSpc>
                <a:spcPct val="115000"/>
              </a:lnSpc>
              <a:spcBef>
                <a:spcPts val="0"/>
              </a:spcBef>
              <a:spcAft>
                <a:spcPts val="0"/>
              </a:spcAft>
              <a:buSzPts val="1500"/>
              <a:buFont typeface="Barlow"/>
              <a:buChar char="●"/>
            </a:pPr>
            <a:r>
              <a:rPr lang="en" sz="1500">
                <a:latin typeface="Barlow"/>
                <a:ea typeface="Barlow"/>
                <a:cs typeface="Barlow"/>
                <a:sym typeface="Barlow"/>
              </a:rPr>
              <a:t>File sharing: simple to share files and work across devices</a:t>
            </a:r>
            <a:endParaRPr sz="1500">
              <a:latin typeface="Barlow"/>
              <a:ea typeface="Barlow"/>
              <a:cs typeface="Barlow"/>
              <a:sym typeface="Barlow"/>
            </a:endParaRPr>
          </a:p>
          <a:p>
            <a:pPr indent="-323850" lvl="0" marL="457200" rtl="0" algn="l">
              <a:lnSpc>
                <a:spcPct val="115000"/>
              </a:lnSpc>
              <a:spcBef>
                <a:spcPts val="0"/>
              </a:spcBef>
              <a:spcAft>
                <a:spcPts val="0"/>
              </a:spcAft>
              <a:buSzPts val="1500"/>
              <a:buFont typeface="Barlow"/>
              <a:buChar char="●"/>
            </a:pPr>
            <a:r>
              <a:rPr lang="en" sz="1500">
                <a:latin typeface="Barlow"/>
                <a:ea typeface="Barlow"/>
                <a:cs typeface="Barlow"/>
                <a:sym typeface="Barlow"/>
              </a:rPr>
              <a:t>Channel-Based Communication: provides </a:t>
            </a:r>
            <a:r>
              <a:rPr lang="en" sz="1500">
                <a:latin typeface="Barlow"/>
                <a:ea typeface="Barlow"/>
                <a:cs typeface="Barlow"/>
                <a:sym typeface="Barlow"/>
              </a:rPr>
              <a:t>structures</a:t>
            </a:r>
            <a:r>
              <a:rPr lang="en" sz="1500">
                <a:latin typeface="Barlow"/>
                <a:ea typeface="Barlow"/>
                <a:cs typeface="Barlow"/>
                <a:sym typeface="Barlow"/>
              </a:rPr>
              <a:t> way to organize </a:t>
            </a:r>
            <a:r>
              <a:rPr lang="en" sz="1500">
                <a:latin typeface="Barlow"/>
                <a:ea typeface="Barlow"/>
                <a:cs typeface="Barlow"/>
                <a:sym typeface="Barlow"/>
              </a:rPr>
              <a:t>conversations</a:t>
            </a:r>
            <a:endParaRPr sz="1500">
              <a:latin typeface="Barlow"/>
              <a:ea typeface="Barlow"/>
              <a:cs typeface="Barlow"/>
              <a:sym typeface="Barlow"/>
            </a:endParaRPr>
          </a:p>
          <a:p>
            <a:pPr indent="-323850" lvl="0" marL="457200" rtl="0" algn="l">
              <a:lnSpc>
                <a:spcPct val="115000"/>
              </a:lnSpc>
              <a:spcBef>
                <a:spcPts val="0"/>
              </a:spcBef>
              <a:spcAft>
                <a:spcPts val="0"/>
              </a:spcAft>
              <a:buSzPts val="1500"/>
              <a:buFont typeface="Barlow"/>
              <a:buChar char="●"/>
            </a:pPr>
            <a:r>
              <a:rPr lang="en" sz="1500">
                <a:latin typeface="Barlow"/>
                <a:ea typeface="Barlow"/>
                <a:cs typeface="Barlow"/>
                <a:sym typeface="Barlow"/>
              </a:rPr>
              <a:t>Mobile-Accessibility: </a:t>
            </a:r>
            <a:r>
              <a:rPr lang="en" sz="1500">
                <a:latin typeface="Barlow"/>
                <a:ea typeface="Barlow"/>
                <a:cs typeface="Barlow"/>
                <a:sym typeface="Barlow"/>
              </a:rPr>
              <a:t>ensures</a:t>
            </a:r>
            <a:r>
              <a:rPr lang="en" sz="1500">
                <a:latin typeface="Barlow"/>
                <a:ea typeface="Barlow"/>
                <a:cs typeface="Barlow"/>
                <a:sym typeface="Barlow"/>
              </a:rPr>
              <a:t> users can access messages and information </a:t>
            </a:r>
            <a:r>
              <a:rPr lang="en" sz="1500">
                <a:latin typeface="Barlow"/>
                <a:ea typeface="Barlow"/>
                <a:cs typeface="Barlow"/>
                <a:sym typeface="Barlow"/>
              </a:rPr>
              <a:t>wherever</a:t>
            </a:r>
            <a:r>
              <a:rPr lang="en" sz="1500">
                <a:latin typeface="Barlow"/>
                <a:ea typeface="Barlow"/>
                <a:cs typeface="Barlow"/>
                <a:sym typeface="Barlow"/>
              </a:rPr>
              <a:t> they are</a:t>
            </a:r>
            <a:endParaRPr sz="1500">
              <a:latin typeface="Barlow"/>
              <a:ea typeface="Barlow"/>
              <a:cs typeface="Barlow"/>
              <a:sym typeface="Barlow"/>
            </a:endParaRPr>
          </a:p>
          <a:p>
            <a:pPr indent="0" lvl="0" marL="0" rtl="0" algn="l">
              <a:spcBef>
                <a:spcPts val="0"/>
              </a:spcBef>
              <a:spcAft>
                <a:spcPts val="0"/>
              </a:spcAft>
              <a:buNone/>
            </a:pPr>
            <a:r>
              <a:t/>
            </a:r>
            <a:endParaRPr sz="1500">
              <a:latin typeface="Barlow"/>
              <a:ea typeface="Barlow"/>
              <a:cs typeface="Barlow"/>
              <a:sym typeface="Barlow"/>
            </a:endParaRPr>
          </a:p>
        </p:txBody>
      </p:sp>
      <p:pic>
        <p:nvPicPr>
          <p:cNvPr id="100" name="Google Shape;100;p17"/>
          <p:cNvPicPr preferRelativeResize="0"/>
          <p:nvPr/>
        </p:nvPicPr>
        <p:blipFill>
          <a:blip r:embed="rId3">
            <a:alphaModFix/>
          </a:blip>
          <a:stretch>
            <a:fillRect/>
          </a:stretch>
        </p:blipFill>
        <p:spPr>
          <a:xfrm>
            <a:off x="4572001" y="145321"/>
            <a:ext cx="4358876" cy="13068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8"/>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Market Research: Slack</a:t>
            </a:r>
            <a:endParaRPr/>
          </a:p>
        </p:txBody>
      </p:sp>
      <p:sp>
        <p:nvSpPr>
          <p:cNvPr id="106" name="Google Shape;106;p18"/>
          <p:cNvSpPr txBox="1"/>
          <p:nvPr/>
        </p:nvSpPr>
        <p:spPr>
          <a:xfrm>
            <a:off x="311700" y="1536050"/>
            <a:ext cx="78225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500">
                <a:solidFill>
                  <a:schemeClr val="dk2"/>
                </a:solidFill>
                <a:latin typeface="Barlow"/>
                <a:ea typeface="Barlow"/>
                <a:cs typeface="Barlow"/>
                <a:sym typeface="Barlow"/>
              </a:rPr>
              <a:t>What makes your solution concept unique? </a:t>
            </a:r>
            <a:endParaRPr sz="1500">
              <a:solidFill>
                <a:schemeClr val="dk2"/>
              </a:solidFill>
              <a:latin typeface="Barlow"/>
              <a:ea typeface="Barlow"/>
              <a:cs typeface="Barlow"/>
              <a:sym typeface="Barlow"/>
            </a:endParaRPr>
          </a:p>
          <a:p>
            <a:pPr indent="0" lvl="0" marL="0" rtl="0" algn="l">
              <a:spcBef>
                <a:spcPts val="0"/>
              </a:spcBef>
              <a:spcAft>
                <a:spcPts val="0"/>
              </a:spcAft>
              <a:buNone/>
            </a:pPr>
            <a:r>
              <a:t/>
            </a:r>
            <a:endParaRPr sz="1500">
              <a:solidFill>
                <a:schemeClr val="dk2"/>
              </a:solidFill>
              <a:latin typeface="Barlow"/>
              <a:ea typeface="Barlow"/>
              <a:cs typeface="Barlow"/>
              <a:sym typeface="Barlow"/>
            </a:endParaRPr>
          </a:p>
          <a:p>
            <a:pPr indent="0" lvl="0" marL="0" rtl="0" algn="l">
              <a:spcBef>
                <a:spcPts val="0"/>
              </a:spcBef>
              <a:spcAft>
                <a:spcPts val="0"/>
              </a:spcAft>
              <a:buNone/>
            </a:pPr>
            <a:r>
              <a:rPr i="1" lang="en" sz="1500">
                <a:latin typeface="Barlow"/>
                <a:ea typeface="Barlow"/>
                <a:cs typeface="Barlow"/>
                <a:sym typeface="Barlow"/>
              </a:rPr>
              <a:t>Slack is a top-down chat organization - even within groups it can come off as administrative, rather than natural. Not many classes use Slack. </a:t>
            </a:r>
            <a:endParaRPr i="1" sz="1500">
              <a:latin typeface="Barlow"/>
              <a:ea typeface="Barlow"/>
              <a:cs typeface="Barlow"/>
              <a:sym typeface="Barlow"/>
            </a:endParaRPr>
          </a:p>
        </p:txBody>
      </p:sp>
      <p:pic>
        <p:nvPicPr>
          <p:cNvPr id="107" name="Google Shape;107;p18"/>
          <p:cNvPicPr preferRelativeResize="0"/>
          <p:nvPr/>
        </p:nvPicPr>
        <p:blipFill>
          <a:blip r:embed="rId3">
            <a:alphaModFix/>
          </a:blip>
          <a:stretch>
            <a:fillRect/>
          </a:stretch>
        </p:blipFill>
        <p:spPr>
          <a:xfrm>
            <a:off x="4572001" y="145321"/>
            <a:ext cx="4358876" cy="13068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9"/>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Market Research: Canvas</a:t>
            </a:r>
            <a:endParaRPr/>
          </a:p>
        </p:txBody>
      </p:sp>
      <p:sp>
        <p:nvSpPr>
          <p:cNvPr id="113" name="Google Shape;113;p19"/>
          <p:cNvSpPr txBox="1"/>
          <p:nvPr/>
        </p:nvSpPr>
        <p:spPr>
          <a:xfrm>
            <a:off x="311700" y="983100"/>
            <a:ext cx="8678400" cy="395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Barlow"/>
                <a:ea typeface="Barlow"/>
                <a:cs typeface="Barlow"/>
                <a:sym typeface="Barlow"/>
              </a:rPr>
              <a:t>What’s Canvas? </a:t>
            </a:r>
            <a:endParaRPr>
              <a:solidFill>
                <a:schemeClr val="dk2"/>
              </a:solidFill>
              <a:latin typeface="Barlow"/>
              <a:ea typeface="Barlow"/>
              <a:cs typeface="Barlow"/>
              <a:sym typeface="Barlow"/>
            </a:endParaRPr>
          </a:p>
          <a:p>
            <a:pPr indent="0" lvl="0" marL="0" rtl="0" algn="l">
              <a:spcBef>
                <a:spcPts val="0"/>
              </a:spcBef>
              <a:spcAft>
                <a:spcPts val="0"/>
              </a:spcAft>
              <a:buNone/>
            </a:pPr>
            <a:r>
              <a:t/>
            </a:r>
            <a:endParaRPr>
              <a:solidFill>
                <a:schemeClr val="dk2"/>
              </a:solidFill>
              <a:latin typeface="Barlow"/>
              <a:ea typeface="Barlow"/>
              <a:cs typeface="Barlow"/>
              <a:sym typeface="Barlow"/>
            </a:endParaRPr>
          </a:p>
          <a:p>
            <a:pPr indent="0" lvl="0" marL="0" rtl="0" algn="l">
              <a:spcBef>
                <a:spcPts val="0"/>
              </a:spcBef>
              <a:spcAft>
                <a:spcPts val="0"/>
              </a:spcAft>
              <a:buNone/>
            </a:pPr>
            <a:r>
              <a:rPr i="1" lang="en">
                <a:latin typeface="Barlow"/>
                <a:ea typeface="Barlow"/>
                <a:cs typeface="Barlow"/>
                <a:sym typeface="Barlow"/>
              </a:rPr>
              <a:t>Central platform for teachers to assign homework, communicate with students, and manage their class</a:t>
            </a:r>
            <a:endParaRPr i="1">
              <a:latin typeface="Barlow"/>
              <a:ea typeface="Barlow"/>
              <a:cs typeface="Barlow"/>
              <a:sym typeface="Barlow"/>
            </a:endParaRPr>
          </a:p>
          <a:p>
            <a:pPr indent="0" lvl="0" marL="0" rtl="0" algn="l">
              <a:spcBef>
                <a:spcPts val="0"/>
              </a:spcBef>
              <a:spcAft>
                <a:spcPts val="0"/>
              </a:spcAft>
              <a:buNone/>
            </a:pPr>
            <a:r>
              <a:t/>
            </a:r>
            <a:endParaRPr i="1">
              <a:latin typeface="Barlow"/>
              <a:ea typeface="Barlow"/>
              <a:cs typeface="Barlow"/>
              <a:sym typeface="Barlow"/>
            </a:endParaRPr>
          </a:p>
          <a:p>
            <a:pPr indent="0" lvl="0" marL="0" rtl="0" algn="l">
              <a:spcBef>
                <a:spcPts val="0"/>
              </a:spcBef>
              <a:spcAft>
                <a:spcPts val="0"/>
              </a:spcAft>
              <a:buNone/>
            </a:pPr>
            <a:r>
              <a:rPr lang="en">
                <a:solidFill>
                  <a:schemeClr val="dk2"/>
                </a:solidFill>
                <a:latin typeface="Barlow"/>
                <a:ea typeface="Barlow"/>
                <a:cs typeface="Barlow"/>
                <a:sym typeface="Barlow"/>
              </a:rPr>
              <a:t>What hasn’t worked for Canvas</a:t>
            </a:r>
            <a:endParaRPr i="1">
              <a:latin typeface="Barlow"/>
              <a:ea typeface="Barlow"/>
              <a:cs typeface="Barlow"/>
              <a:sym typeface="Barlow"/>
            </a:endParaRPr>
          </a:p>
          <a:p>
            <a:pPr indent="-317500" lvl="0" marL="457200" rtl="0" algn="l">
              <a:lnSpc>
                <a:spcPct val="115000"/>
              </a:lnSpc>
              <a:spcBef>
                <a:spcPts val="0"/>
              </a:spcBef>
              <a:spcAft>
                <a:spcPts val="0"/>
              </a:spcAft>
              <a:buSzPts val="1400"/>
              <a:buFont typeface="Barlow"/>
              <a:buChar char="●"/>
            </a:pPr>
            <a:r>
              <a:rPr i="1" lang="en">
                <a:latin typeface="Barlow"/>
                <a:ea typeface="Barlow"/>
                <a:cs typeface="Barlow"/>
                <a:sym typeface="Barlow"/>
              </a:rPr>
              <a:t>User Interface: canvas user interface unintuitive or difficult to navigate for non-tech savvy older adults</a:t>
            </a:r>
            <a:endParaRPr i="1">
              <a:latin typeface="Barlow"/>
              <a:ea typeface="Barlow"/>
              <a:cs typeface="Barlow"/>
              <a:sym typeface="Barlow"/>
            </a:endParaRPr>
          </a:p>
          <a:p>
            <a:pPr indent="-317500" lvl="0" marL="457200" rtl="0" algn="l">
              <a:lnSpc>
                <a:spcPct val="115000"/>
              </a:lnSpc>
              <a:spcBef>
                <a:spcPts val="0"/>
              </a:spcBef>
              <a:spcAft>
                <a:spcPts val="0"/>
              </a:spcAft>
              <a:buSzPts val="1400"/>
              <a:buFont typeface="Barlow"/>
              <a:buChar char="●"/>
            </a:pPr>
            <a:r>
              <a:rPr i="1" lang="en">
                <a:latin typeface="Barlow"/>
                <a:ea typeface="Barlow"/>
                <a:cs typeface="Barlow"/>
                <a:sym typeface="Barlow"/>
              </a:rPr>
              <a:t>Lack of Customization: Canvas may limit the level of customization available to instructors and students, making a personalized and flexible learning experience more difficult</a:t>
            </a:r>
            <a:endParaRPr i="1">
              <a:latin typeface="Barlow"/>
              <a:ea typeface="Barlow"/>
              <a:cs typeface="Barlow"/>
              <a:sym typeface="Barlow"/>
            </a:endParaRPr>
          </a:p>
          <a:p>
            <a:pPr indent="-317500" lvl="0" marL="457200" rtl="0" algn="l">
              <a:lnSpc>
                <a:spcPct val="115000"/>
              </a:lnSpc>
              <a:spcBef>
                <a:spcPts val="0"/>
              </a:spcBef>
              <a:spcAft>
                <a:spcPts val="0"/>
              </a:spcAft>
              <a:buSzPts val="1400"/>
              <a:buFont typeface="Barlow"/>
              <a:buChar char="●"/>
            </a:pPr>
            <a:r>
              <a:rPr i="1" lang="en">
                <a:latin typeface="Barlow"/>
                <a:ea typeface="Barlow"/>
                <a:cs typeface="Barlow"/>
                <a:sym typeface="Barlow"/>
              </a:rPr>
              <a:t>Limited Mobile Experience: the mobile app version of Canvas might not be as user-friendly or feature-rich as the desktop version</a:t>
            </a:r>
            <a:endParaRPr i="1">
              <a:latin typeface="Barlow"/>
              <a:ea typeface="Barlow"/>
              <a:cs typeface="Barlow"/>
              <a:sym typeface="Barlow"/>
            </a:endParaRPr>
          </a:p>
          <a:p>
            <a:pPr indent="-317500" lvl="1" marL="914400" rtl="0" algn="l">
              <a:lnSpc>
                <a:spcPct val="115000"/>
              </a:lnSpc>
              <a:spcBef>
                <a:spcPts val="0"/>
              </a:spcBef>
              <a:spcAft>
                <a:spcPts val="0"/>
              </a:spcAft>
              <a:buSzPts val="1400"/>
              <a:buFont typeface="Barlow"/>
              <a:buChar char="○"/>
            </a:pPr>
            <a:r>
              <a:rPr i="1" lang="en">
                <a:latin typeface="Barlow"/>
                <a:ea typeface="Barlow"/>
                <a:cs typeface="Barlow"/>
                <a:sym typeface="Barlow"/>
              </a:rPr>
              <a:t>can be a drawback for users who prefer mobile learning</a:t>
            </a:r>
            <a:endParaRPr i="1">
              <a:latin typeface="Barlow"/>
              <a:ea typeface="Barlow"/>
              <a:cs typeface="Barlow"/>
              <a:sym typeface="Barlow"/>
            </a:endParaRPr>
          </a:p>
          <a:p>
            <a:pPr indent="-317500" lvl="0" marL="457200" rtl="0" algn="l">
              <a:lnSpc>
                <a:spcPct val="115000"/>
              </a:lnSpc>
              <a:spcBef>
                <a:spcPts val="0"/>
              </a:spcBef>
              <a:spcAft>
                <a:spcPts val="0"/>
              </a:spcAft>
              <a:buSzPts val="1400"/>
              <a:buFont typeface="Barlow"/>
              <a:buChar char="●"/>
            </a:pPr>
            <a:r>
              <a:rPr i="1" lang="en">
                <a:latin typeface="Barlow"/>
                <a:ea typeface="Barlow"/>
                <a:cs typeface="Barlow"/>
                <a:sym typeface="Barlow"/>
              </a:rPr>
              <a:t>Instructor Practices: a students experience with Canvas is heavily influenced by the practices and choices of their instructors</a:t>
            </a:r>
            <a:endParaRPr i="1">
              <a:latin typeface="Barlow"/>
              <a:ea typeface="Barlow"/>
              <a:cs typeface="Barlow"/>
              <a:sym typeface="Barlow"/>
            </a:endParaRPr>
          </a:p>
          <a:p>
            <a:pPr indent="-317500" lvl="1" marL="914400" rtl="0" algn="l">
              <a:lnSpc>
                <a:spcPct val="115000"/>
              </a:lnSpc>
              <a:spcBef>
                <a:spcPts val="0"/>
              </a:spcBef>
              <a:spcAft>
                <a:spcPts val="0"/>
              </a:spcAft>
              <a:buSzPts val="1400"/>
              <a:buFont typeface="Barlow"/>
              <a:buChar char="○"/>
            </a:pPr>
            <a:r>
              <a:rPr i="1" lang="en">
                <a:latin typeface="Barlow"/>
                <a:ea typeface="Barlow"/>
                <a:cs typeface="Barlow"/>
                <a:sym typeface="Barlow"/>
              </a:rPr>
              <a:t>Instructors who do not effectively utilize Canvas may lead to a negative perception of the platform</a:t>
            </a:r>
            <a:endParaRPr i="1">
              <a:latin typeface="Barlow"/>
              <a:ea typeface="Barlow"/>
              <a:cs typeface="Barlow"/>
              <a:sym typeface="Barlow"/>
            </a:endParaRPr>
          </a:p>
          <a:p>
            <a:pPr indent="-317500" lvl="0" marL="457200" rtl="0" algn="l">
              <a:lnSpc>
                <a:spcPct val="115000"/>
              </a:lnSpc>
              <a:spcBef>
                <a:spcPts val="0"/>
              </a:spcBef>
              <a:spcAft>
                <a:spcPts val="0"/>
              </a:spcAft>
              <a:buSzPts val="1400"/>
              <a:buFont typeface="Barlow"/>
              <a:buChar char="●"/>
            </a:pPr>
            <a:r>
              <a:rPr i="1" lang="en">
                <a:latin typeface="Barlow"/>
                <a:ea typeface="Barlow"/>
                <a:cs typeface="Barlow"/>
                <a:sym typeface="Barlow"/>
              </a:rPr>
              <a:t>Course Content: if the course content and materials are not well-organized or engaging, students may associate their dissatisfaction with the learning experience with the platform itself</a:t>
            </a:r>
            <a:endParaRPr i="1">
              <a:latin typeface="Barlow"/>
              <a:ea typeface="Barlow"/>
              <a:cs typeface="Barlow"/>
              <a:sym typeface="Barlow"/>
            </a:endParaRPr>
          </a:p>
        </p:txBody>
      </p:sp>
      <p:pic>
        <p:nvPicPr>
          <p:cNvPr id="114" name="Google Shape;114;p19"/>
          <p:cNvPicPr preferRelativeResize="0"/>
          <p:nvPr/>
        </p:nvPicPr>
        <p:blipFill>
          <a:blip r:embed="rId3">
            <a:alphaModFix/>
          </a:blip>
          <a:stretch>
            <a:fillRect/>
          </a:stretch>
        </p:blipFill>
        <p:spPr>
          <a:xfrm>
            <a:off x="4435425" y="19575"/>
            <a:ext cx="4556175" cy="13356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0"/>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Market Research: Canvas</a:t>
            </a:r>
            <a:endParaRPr/>
          </a:p>
        </p:txBody>
      </p:sp>
      <p:sp>
        <p:nvSpPr>
          <p:cNvPr id="120" name="Google Shape;120;p20"/>
          <p:cNvSpPr txBox="1"/>
          <p:nvPr/>
        </p:nvSpPr>
        <p:spPr>
          <a:xfrm>
            <a:off x="311700" y="1078650"/>
            <a:ext cx="8678400" cy="318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2"/>
                </a:solidFill>
                <a:latin typeface="Barlow"/>
                <a:ea typeface="Barlow"/>
                <a:cs typeface="Barlow"/>
                <a:sym typeface="Barlow"/>
              </a:rPr>
              <a:t>What’s Canvas? </a:t>
            </a:r>
            <a:endParaRPr sz="1500">
              <a:solidFill>
                <a:schemeClr val="dk2"/>
              </a:solidFill>
              <a:latin typeface="Barlow"/>
              <a:ea typeface="Barlow"/>
              <a:cs typeface="Barlow"/>
              <a:sym typeface="Barlow"/>
            </a:endParaRPr>
          </a:p>
          <a:p>
            <a:pPr indent="0" lvl="0" marL="0" rtl="0" algn="l">
              <a:spcBef>
                <a:spcPts val="0"/>
              </a:spcBef>
              <a:spcAft>
                <a:spcPts val="0"/>
              </a:spcAft>
              <a:buNone/>
            </a:pPr>
            <a:r>
              <a:t/>
            </a:r>
            <a:endParaRPr sz="1500">
              <a:solidFill>
                <a:schemeClr val="dk2"/>
              </a:solidFill>
              <a:latin typeface="Barlow"/>
              <a:ea typeface="Barlow"/>
              <a:cs typeface="Barlow"/>
              <a:sym typeface="Barlow"/>
            </a:endParaRPr>
          </a:p>
          <a:p>
            <a:pPr indent="0" lvl="0" marL="0" rtl="0" algn="l">
              <a:spcBef>
                <a:spcPts val="0"/>
              </a:spcBef>
              <a:spcAft>
                <a:spcPts val="0"/>
              </a:spcAft>
              <a:buNone/>
            </a:pPr>
            <a:r>
              <a:rPr lang="en" sz="1500">
                <a:latin typeface="Barlow"/>
                <a:ea typeface="Barlow"/>
                <a:cs typeface="Barlow"/>
                <a:sym typeface="Barlow"/>
              </a:rPr>
              <a:t>Central platform for teachers to assign homework, communicate with students, and manage their class</a:t>
            </a:r>
            <a:endParaRPr sz="1500">
              <a:latin typeface="Barlow"/>
              <a:ea typeface="Barlow"/>
              <a:cs typeface="Barlow"/>
              <a:sym typeface="Barlow"/>
            </a:endParaRPr>
          </a:p>
          <a:p>
            <a:pPr indent="0" lvl="0" marL="0" rtl="0" algn="l">
              <a:spcBef>
                <a:spcPts val="0"/>
              </a:spcBef>
              <a:spcAft>
                <a:spcPts val="0"/>
              </a:spcAft>
              <a:buNone/>
            </a:pPr>
            <a:r>
              <a:t/>
            </a:r>
            <a:endParaRPr sz="1500">
              <a:latin typeface="Barlow"/>
              <a:ea typeface="Barlow"/>
              <a:cs typeface="Barlow"/>
              <a:sym typeface="Barlow"/>
            </a:endParaRPr>
          </a:p>
          <a:p>
            <a:pPr indent="0" lvl="0" marL="0" rtl="0" algn="l">
              <a:spcBef>
                <a:spcPts val="0"/>
              </a:spcBef>
              <a:spcAft>
                <a:spcPts val="0"/>
              </a:spcAft>
              <a:buNone/>
            </a:pPr>
            <a:r>
              <a:rPr lang="en" sz="1500">
                <a:solidFill>
                  <a:schemeClr val="dk2"/>
                </a:solidFill>
                <a:latin typeface="Barlow"/>
                <a:ea typeface="Barlow"/>
                <a:cs typeface="Barlow"/>
                <a:sym typeface="Barlow"/>
              </a:rPr>
              <a:t>What has worked for Canvas</a:t>
            </a:r>
            <a:endParaRPr sz="1500">
              <a:latin typeface="Barlow"/>
              <a:ea typeface="Barlow"/>
              <a:cs typeface="Barlow"/>
              <a:sym typeface="Barlow"/>
            </a:endParaRPr>
          </a:p>
          <a:p>
            <a:pPr indent="-323850" lvl="0" marL="457200" rtl="0" algn="l">
              <a:spcBef>
                <a:spcPts val="0"/>
              </a:spcBef>
              <a:spcAft>
                <a:spcPts val="0"/>
              </a:spcAft>
              <a:buSzPts val="1500"/>
              <a:buFont typeface="Barlow"/>
              <a:buChar char="●"/>
            </a:pPr>
            <a:r>
              <a:rPr lang="en" sz="1500">
                <a:latin typeface="Barlow"/>
                <a:ea typeface="Barlow"/>
                <a:cs typeface="Barlow"/>
                <a:sym typeface="Barlow"/>
              </a:rPr>
              <a:t>Collaboration</a:t>
            </a:r>
            <a:r>
              <a:rPr lang="en" sz="1500">
                <a:latin typeface="Barlow"/>
                <a:ea typeface="Barlow"/>
                <a:cs typeface="Barlow"/>
                <a:sym typeface="Barlow"/>
              </a:rPr>
              <a:t> Features: has </a:t>
            </a:r>
            <a:r>
              <a:rPr lang="en" sz="1500">
                <a:latin typeface="Barlow"/>
                <a:ea typeface="Barlow"/>
                <a:cs typeface="Barlow"/>
                <a:sym typeface="Barlow"/>
              </a:rPr>
              <a:t>features</a:t>
            </a:r>
            <a:r>
              <a:rPr lang="en" sz="1500">
                <a:latin typeface="Barlow"/>
                <a:ea typeface="Barlow"/>
                <a:cs typeface="Barlow"/>
                <a:sym typeface="Barlow"/>
              </a:rPr>
              <a:t> like discussion boards, group assignments, and peer reviews</a:t>
            </a:r>
            <a:endParaRPr sz="1500">
              <a:latin typeface="Barlow"/>
              <a:ea typeface="Barlow"/>
              <a:cs typeface="Barlow"/>
              <a:sym typeface="Barlow"/>
            </a:endParaRPr>
          </a:p>
          <a:p>
            <a:pPr indent="-323850" lvl="0" marL="457200" rtl="0" algn="l">
              <a:spcBef>
                <a:spcPts val="0"/>
              </a:spcBef>
              <a:spcAft>
                <a:spcPts val="0"/>
              </a:spcAft>
              <a:buSzPts val="1500"/>
              <a:buFont typeface="Barlow"/>
              <a:buChar char="●"/>
            </a:pPr>
            <a:r>
              <a:rPr lang="en" sz="1500">
                <a:latin typeface="Barlow"/>
                <a:ea typeface="Barlow"/>
                <a:cs typeface="Barlow"/>
                <a:sym typeface="Barlow"/>
              </a:rPr>
              <a:t>Accessibility: ensures that users with disabilities can use, provides screen reader and keyboard navigation</a:t>
            </a:r>
            <a:endParaRPr sz="1500">
              <a:latin typeface="Barlow"/>
              <a:ea typeface="Barlow"/>
              <a:cs typeface="Barlow"/>
              <a:sym typeface="Barlow"/>
            </a:endParaRPr>
          </a:p>
          <a:p>
            <a:pPr indent="-323850" lvl="0" marL="457200" rtl="0" algn="l">
              <a:spcBef>
                <a:spcPts val="0"/>
              </a:spcBef>
              <a:spcAft>
                <a:spcPts val="0"/>
              </a:spcAft>
              <a:buSzPts val="1500"/>
              <a:buFont typeface="Barlow"/>
              <a:buChar char="●"/>
            </a:pPr>
            <a:r>
              <a:rPr lang="en" sz="1500">
                <a:latin typeface="Barlow"/>
                <a:ea typeface="Barlow"/>
                <a:cs typeface="Barlow"/>
                <a:sym typeface="Barlow"/>
              </a:rPr>
              <a:t>Grading and Assessment: efficient grading features for instructors, provides valuable feedback for students</a:t>
            </a:r>
            <a:endParaRPr sz="1500">
              <a:latin typeface="Barlow"/>
              <a:ea typeface="Barlow"/>
              <a:cs typeface="Barlow"/>
              <a:sym typeface="Barlow"/>
            </a:endParaRPr>
          </a:p>
          <a:p>
            <a:pPr indent="-323850" lvl="0" marL="457200" rtl="0" algn="l">
              <a:spcBef>
                <a:spcPts val="0"/>
              </a:spcBef>
              <a:spcAft>
                <a:spcPts val="0"/>
              </a:spcAft>
              <a:buSzPts val="1500"/>
              <a:buFont typeface="Barlow"/>
              <a:buChar char="●"/>
            </a:pPr>
            <a:r>
              <a:rPr lang="en" sz="1500">
                <a:latin typeface="Barlow"/>
                <a:ea typeface="Barlow"/>
                <a:cs typeface="Barlow"/>
                <a:sym typeface="Barlow"/>
              </a:rPr>
              <a:t>Integration Capabilities: integrates third-party tools and services that can improve learning </a:t>
            </a:r>
            <a:endParaRPr sz="1500">
              <a:latin typeface="Barlow"/>
              <a:ea typeface="Barlow"/>
              <a:cs typeface="Barlow"/>
              <a:sym typeface="Barlow"/>
            </a:endParaRPr>
          </a:p>
          <a:p>
            <a:pPr indent="-323850" lvl="0" marL="457200" rtl="0" algn="l">
              <a:spcBef>
                <a:spcPts val="0"/>
              </a:spcBef>
              <a:spcAft>
                <a:spcPts val="0"/>
              </a:spcAft>
              <a:buSzPts val="1500"/>
              <a:buFont typeface="Barlow"/>
              <a:buChar char="●"/>
            </a:pPr>
            <a:r>
              <a:rPr lang="en" sz="1500">
                <a:latin typeface="Barlow"/>
                <a:ea typeface="Barlow"/>
                <a:cs typeface="Barlow"/>
                <a:sym typeface="Barlow"/>
              </a:rPr>
              <a:t>Institutional Integration: many educational institutions have adopted canvas, consistent </a:t>
            </a:r>
            <a:r>
              <a:rPr lang="en" sz="1500">
                <a:latin typeface="Barlow"/>
                <a:ea typeface="Barlow"/>
                <a:cs typeface="Barlow"/>
                <a:sym typeface="Barlow"/>
              </a:rPr>
              <a:t>platform</a:t>
            </a:r>
            <a:r>
              <a:rPr lang="en" sz="1500">
                <a:latin typeface="Barlow"/>
                <a:ea typeface="Barlow"/>
                <a:cs typeface="Barlow"/>
                <a:sym typeface="Barlow"/>
              </a:rPr>
              <a:t> for students</a:t>
            </a:r>
            <a:endParaRPr sz="1500">
              <a:latin typeface="Barlow"/>
              <a:ea typeface="Barlow"/>
              <a:cs typeface="Barlow"/>
              <a:sym typeface="Barlow"/>
            </a:endParaRPr>
          </a:p>
        </p:txBody>
      </p:sp>
      <p:pic>
        <p:nvPicPr>
          <p:cNvPr id="121" name="Google Shape;121;p20"/>
          <p:cNvPicPr preferRelativeResize="0"/>
          <p:nvPr/>
        </p:nvPicPr>
        <p:blipFill>
          <a:blip r:embed="rId3">
            <a:alphaModFix/>
          </a:blip>
          <a:stretch>
            <a:fillRect/>
          </a:stretch>
        </p:blipFill>
        <p:spPr>
          <a:xfrm>
            <a:off x="4435425" y="19575"/>
            <a:ext cx="4556175" cy="13356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1"/>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Market Research: Canvas</a:t>
            </a:r>
            <a:endParaRPr/>
          </a:p>
        </p:txBody>
      </p:sp>
      <p:sp>
        <p:nvSpPr>
          <p:cNvPr id="127" name="Google Shape;127;p21"/>
          <p:cNvSpPr txBox="1"/>
          <p:nvPr/>
        </p:nvSpPr>
        <p:spPr>
          <a:xfrm>
            <a:off x="311701" y="1451075"/>
            <a:ext cx="82377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2"/>
                </a:solidFill>
                <a:latin typeface="Barlow"/>
                <a:ea typeface="Barlow"/>
                <a:cs typeface="Barlow"/>
                <a:sym typeface="Barlow"/>
              </a:rPr>
              <a:t>What makes connectED unique:</a:t>
            </a:r>
            <a:endParaRPr sz="1500">
              <a:solidFill>
                <a:schemeClr val="dk2"/>
              </a:solidFill>
              <a:latin typeface="Barlow"/>
              <a:ea typeface="Barlow"/>
              <a:cs typeface="Barlow"/>
              <a:sym typeface="Barlow"/>
            </a:endParaRPr>
          </a:p>
          <a:p>
            <a:pPr indent="0" lvl="0" marL="0" rtl="0" algn="l">
              <a:spcBef>
                <a:spcPts val="0"/>
              </a:spcBef>
              <a:spcAft>
                <a:spcPts val="0"/>
              </a:spcAft>
              <a:buNone/>
            </a:pPr>
            <a:r>
              <a:t/>
            </a:r>
            <a:endParaRPr sz="1500">
              <a:latin typeface="Barlow"/>
              <a:ea typeface="Barlow"/>
              <a:cs typeface="Barlow"/>
              <a:sym typeface="Barlow"/>
            </a:endParaRPr>
          </a:p>
          <a:p>
            <a:pPr indent="0" lvl="0" marL="0" rtl="0" algn="l">
              <a:spcBef>
                <a:spcPts val="0"/>
              </a:spcBef>
              <a:spcAft>
                <a:spcPts val="0"/>
              </a:spcAft>
              <a:buNone/>
            </a:pPr>
            <a:r>
              <a:rPr lang="en" sz="1500">
                <a:latin typeface="Barlow"/>
                <a:ea typeface="Barlow"/>
                <a:cs typeface="Barlow"/>
                <a:sym typeface="Barlow"/>
              </a:rPr>
              <a:t>connectED aims to increase the engagement of students with their education by instilling confidence in olders students to create connections that will lead to opportunities in partnerships and group work, which enhance their learning journey.  This solution aims to veer from having to work with </a:t>
            </a:r>
            <a:r>
              <a:rPr lang="en" sz="1500">
                <a:latin typeface="Barlow"/>
                <a:ea typeface="Barlow"/>
                <a:cs typeface="Barlow"/>
                <a:sym typeface="Barlow"/>
              </a:rPr>
              <a:t>class portals where with administration involved</a:t>
            </a:r>
            <a:endParaRPr sz="1500">
              <a:latin typeface="Barlow"/>
              <a:ea typeface="Barlow"/>
              <a:cs typeface="Barlow"/>
              <a:sym typeface="Barlow"/>
            </a:endParaRPr>
          </a:p>
        </p:txBody>
      </p:sp>
      <p:pic>
        <p:nvPicPr>
          <p:cNvPr id="128" name="Google Shape;128;p21"/>
          <p:cNvPicPr preferRelativeResize="0"/>
          <p:nvPr/>
        </p:nvPicPr>
        <p:blipFill>
          <a:blip r:embed="rId3">
            <a:alphaModFix/>
          </a:blip>
          <a:stretch>
            <a:fillRect/>
          </a:stretch>
        </p:blipFill>
        <p:spPr>
          <a:xfrm>
            <a:off x="4435425" y="19575"/>
            <a:ext cx="4556175" cy="13356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2"/>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Market Research: GroupMe</a:t>
            </a:r>
            <a:endParaRPr/>
          </a:p>
        </p:txBody>
      </p:sp>
      <p:sp>
        <p:nvSpPr>
          <p:cNvPr id="134" name="Google Shape;134;p22"/>
          <p:cNvSpPr txBox="1"/>
          <p:nvPr/>
        </p:nvSpPr>
        <p:spPr>
          <a:xfrm>
            <a:off x="230875" y="1152425"/>
            <a:ext cx="76134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Barlow"/>
                <a:ea typeface="Barlow"/>
                <a:cs typeface="Barlow"/>
                <a:sym typeface="Barlow"/>
              </a:rPr>
              <a:t>What is GroupMe?</a:t>
            </a:r>
            <a:endParaRPr>
              <a:solidFill>
                <a:schemeClr val="dk2"/>
              </a:solidFill>
              <a:latin typeface="Barlow"/>
              <a:ea typeface="Barlow"/>
              <a:cs typeface="Barlow"/>
              <a:sym typeface="Barlow"/>
            </a:endParaRPr>
          </a:p>
          <a:p>
            <a:pPr indent="0" lvl="0" marL="0" rtl="0" algn="l">
              <a:spcBef>
                <a:spcPts val="0"/>
              </a:spcBef>
              <a:spcAft>
                <a:spcPts val="0"/>
              </a:spcAft>
              <a:buNone/>
            </a:pPr>
            <a:r>
              <a:t/>
            </a:r>
            <a:endParaRPr>
              <a:latin typeface="Barlow"/>
              <a:ea typeface="Barlow"/>
              <a:cs typeface="Barlow"/>
              <a:sym typeface="Barlow"/>
            </a:endParaRPr>
          </a:p>
          <a:p>
            <a:pPr indent="0" lvl="0" marL="0" rtl="0" algn="l">
              <a:spcBef>
                <a:spcPts val="0"/>
              </a:spcBef>
              <a:spcAft>
                <a:spcPts val="0"/>
              </a:spcAft>
              <a:buNone/>
            </a:pPr>
            <a:r>
              <a:rPr lang="en">
                <a:latin typeface="Barlow"/>
                <a:ea typeface="Barlow"/>
                <a:cs typeface="Barlow"/>
                <a:sym typeface="Barlow"/>
              </a:rPr>
              <a:t>Group messaging app that allows users to create and join groups with others, similar to whatsApp; Commonly used by students in educational institutions like Stanford.</a:t>
            </a:r>
            <a:endParaRPr>
              <a:latin typeface="Barlow"/>
              <a:ea typeface="Barlow"/>
              <a:cs typeface="Barlow"/>
              <a:sym typeface="Barlow"/>
            </a:endParaRPr>
          </a:p>
        </p:txBody>
      </p:sp>
      <p:sp>
        <p:nvSpPr>
          <p:cNvPr id="135" name="Google Shape;135;p22"/>
          <p:cNvSpPr txBox="1"/>
          <p:nvPr/>
        </p:nvSpPr>
        <p:spPr>
          <a:xfrm>
            <a:off x="311700" y="2233725"/>
            <a:ext cx="8374200" cy="2813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Barlow"/>
                <a:ea typeface="Barlow"/>
                <a:cs typeface="Barlow"/>
                <a:sym typeface="Barlow"/>
              </a:rPr>
              <a:t>What hasn’t worked for GroupMe?</a:t>
            </a:r>
            <a:endParaRPr>
              <a:solidFill>
                <a:schemeClr val="dk2"/>
              </a:solidFill>
              <a:latin typeface="Barlow"/>
              <a:ea typeface="Barlow"/>
              <a:cs typeface="Barlow"/>
              <a:sym typeface="Barlow"/>
            </a:endParaRPr>
          </a:p>
          <a:p>
            <a:pPr indent="0" lvl="0" marL="0" rtl="0" algn="l">
              <a:spcBef>
                <a:spcPts val="0"/>
              </a:spcBef>
              <a:spcAft>
                <a:spcPts val="0"/>
              </a:spcAft>
              <a:buNone/>
            </a:pPr>
            <a:r>
              <a:t/>
            </a:r>
            <a:endParaRPr>
              <a:latin typeface="Barlow"/>
              <a:ea typeface="Barlow"/>
              <a:cs typeface="Barlow"/>
              <a:sym typeface="Barlow"/>
            </a:endParaRPr>
          </a:p>
          <a:p>
            <a:pPr indent="-317500" lvl="0" marL="457200" rtl="0" algn="l">
              <a:lnSpc>
                <a:spcPct val="115000"/>
              </a:lnSpc>
              <a:spcBef>
                <a:spcPts val="0"/>
              </a:spcBef>
              <a:spcAft>
                <a:spcPts val="0"/>
              </a:spcAft>
              <a:buSzPts val="1400"/>
              <a:buFont typeface="Barlow"/>
              <a:buChar char="●"/>
            </a:pPr>
            <a:r>
              <a:rPr lang="en">
                <a:latin typeface="Barlow"/>
                <a:ea typeface="Barlow"/>
                <a:cs typeface="Barlow"/>
                <a:sym typeface="Barlow"/>
              </a:rPr>
              <a:t>Limited Features: primarily a messaging app, lacks advanced features found in other messaging platforms</a:t>
            </a:r>
            <a:endParaRPr>
              <a:latin typeface="Barlow"/>
              <a:ea typeface="Barlow"/>
              <a:cs typeface="Barlow"/>
              <a:sym typeface="Barlow"/>
            </a:endParaRPr>
          </a:p>
          <a:p>
            <a:pPr indent="-317500" lvl="0" marL="457200" rtl="0" algn="l">
              <a:lnSpc>
                <a:spcPct val="115000"/>
              </a:lnSpc>
              <a:spcBef>
                <a:spcPts val="0"/>
              </a:spcBef>
              <a:spcAft>
                <a:spcPts val="0"/>
              </a:spcAft>
              <a:buSzPts val="1400"/>
              <a:buFont typeface="Barlow"/>
              <a:buChar char="●"/>
            </a:pPr>
            <a:r>
              <a:rPr lang="en">
                <a:latin typeface="Barlow"/>
                <a:ea typeface="Barlow"/>
                <a:cs typeface="Barlow"/>
                <a:sym typeface="Barlow"/>
              </a:rPr>
              <a:t>Spam and Unwanted Messages: large groups can create spam chats and cause fatigue in the user</a:t>
            </a:r>
            <a:endParaRPr>
              <a:latin typeface="Barlow"/>
              <a:ea typeface="Barlow"/>
              <a:cs typeface="Barlow"/>
              <a:sym typeface="Barlow"/>
            </a:endParaRPr>
          </a:p>
          <a:p>
            <a:pPr indent="-317500" lvl="0" marL="457200" rtl="0" algn="l">
              <a:lnSpc>
                <a:spcPct val="115000"/>
              </a:lnSpc>
              <a:spcBef>
                <a:spcPts val="0"/>
              </a:spcBef>
              <a:spcAft>
                <a:spcPts val="0"/>
              </a:spcAft>
              <a:buSzPts val="1400"/>
              <a:buFont typeface="Barlow"/>
              <a:buChar char="●"/>
            </a:pPr>
            <a:r>
              <a:rPr lang="en">
                <a:latin typeface="Barlow"/>
                <a:ea typeface="Barlow"/>
                <a:cs typeface="Barlow"/>
                <a:sym typeface="Barlow"/>
              </a:rPr>
              <a:t>Intrusive Notifications: difficult to turn off notifications for really active groups</a:t>
            </a:r>
            <a:endParaRPr>
              <a:latin typeface="Barlow"/>
              <a:ea typeface="Barlow"/>
              <a:cs typeface="Barlow"/>
              <a:sym typeface="Barlow"/>
            </a:endParaRPr>
          </a:p>
          <a:p>
            <a:pPr indent="-317500" lvl="0" marL="457200" rtl="0" algn="l">
              <a:lnSpc>
                <a:spcPct val="115000"/>
              </a:lnSpc>
              <a:spcBef>
                <a:spcPts val="0"/>
              </a:spcBef>
              <a:spcAft>
                <a:spcPts val="0"/>
              </a:spcAft>
              <a:buSzPts val="1400"/>
              <a:buFont typeface="Barlow"/>
              <a:buChar char="●"/>
            </a:pPr>
            <a:r>
              <a:rPr lang="en">
                <a:latin typeface="Barlow"/>
                <a:ea typeface="Barlow"/>
                <a:cs typeface="Barlow"/>
                <a:sym typeface="Barlow"/>
              </a:rPr>
              <a:t>Lack of End-to-End Encryption: messages could be potentially accessed by third parties</a:t>
            </a:r>
            <a:endParaRPr>
              <a:latin typeface="Barlow"/>
              <a:ea typeface="Barlow"/>
              <a:cs typeface="Barlow"/>
              <a:sym typeface="Barlow"/>
            </a:endParaRPr>
          </a:p>
          <a:p>
            <a:pPr indent="-317500" lvl="0" marL="457200" rtl="0" algn="l">
              <a:lnSpc>
                <a:spcPct val="115000"/>
              </a:lnSpc>
              <a:spcBef>
                <a:spcPts val="0"/>
              </a:spcBef>
              <a:spcAft>
                <a:spcPts val="0"/>
              </a:spcAft>
              <a:buSzPts val="1400"/>
              <a:buFont typeface="Barlow"/>
              <a:buChar char="●"/>
            </a:pPr>
            <a:r>
              <a:rPr lang="en">
                <a:latin typeface="Barlow"/>
                <a:ea typeface="Barlow"/>
                <a:cs typeface="Barlow"/>
                <a:sym typeface="Barlow"/>
              </a:rPr>
              <a:t>Reliance on phone numbers: inconvenient for adult students who don’t want to reveal their phone number</a:t>
            </a:r>
            <a:endParaRPr>
              <a:latin typeface="Barlow"/>
              <a:ea typeface="Barlow"/>
              <a:cs typeface="Barlow"/>
              <a:sym typeface="Barlow"/>
            </a:endParaRPr>
          </a:p>
          <a:p>
            <a:pPr indent="-317500" lvl="0" marL="457200" rtl="0" algn="l">
              <a:lnSpc>
                <a:spcPct val="115000"/>
              </a:lnSpc>
              <a:spcBef>
                <a:spcPts val="0"/>
              </a:spcBef>
              <a:spcAft>
                <a:spcPts val="0"/>
              </a:spcAft>
              <a:buSzPts val="1400"/>
              <a:buFont typeface="Barlow"/>
              <a:buChar char="●"/>
            </a:pPr>
            <a:r>
              <a:rPr lang="en">
                <a:latin typeface="Barlow"/>
                <a:ea typeface="Barlow"/>
                <a:cs typeface="Barlow"/>
                <a:sym typeface="Barlow"/>
              </a:rPr>
              <a:t>Overcrowded Public Groups: large groups can be overcrowded and catholic, making it difficult to have meaningful discussions or interactions</a:t>
            </a:r>
            <a:endParaRPr>
              <a:latin typeface="Barlow"/>
              <a:ea typeface="Barlow"/>
              <a:cs typeface="Barlow"/>
              <a:sym typeface="Barlow"/>
            </a:endParaRPr>
          </a:p>
        </p:txBody>
      </p:sp>
      <p:pic>
        <p:nvPicPr>
          <p:cNvPr id="136" name="Google Shape;136;p22"/>
          <p:cNvPicPr preferRelativeResize="0"/>
          <p:nvPr/>
        </p:nvPicPr>
        <p:blipFill>
          <a:blip r:embed="rId3">
            <a:alphaModFix/>
          </a:blip>
          <a:stretch>
            <a:fillRect/>
          </a:stretch>
        </p:blipFill>
        <p:spPr>
          <a:xfrm>
            <a:off x="5356400" y="165925"/>
            <a:ext cx="3329500" cy="156097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3"/>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Market Research: GroupMe</a:t>
            </a:r>
            <a:endParaRPr/>
          </a:p>
        </p:txBody>
      </p:sp>
      <p:sp>
        <p:nvSpPr>
          <p:cNvPr id="142" name="Google Shape;142;p23"/>
          <p:cNvSpPr txBox="1"/>
          <p:nvPr/>
        </p:nvSpPr>
        <p:spPr>
          <a:xfrm>
            <a:off x="372825" y="1302275"/>
            <a:ext cx="8369400" cy="24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2"/>
                </a:solidFill>
                <a:latin typeface="Barlow"/>
                <a:ea typeface="Barlow"/>
                <a:cs typeface="Barlow"/>
                <a:sym typeface="Barlow"/>
              </a:rPr>
              <a:t>What has worked for GroupMe? </a:t>
            </a:r>
            <a:endParaRPr sz="1500">
              <a:solidFill>
                <a:schemeClr val="dk2"/>
              </a:solidFill>
              <a:latin typeface="Barlow"/>
              <a:ea typeface="Barlow"/>
              <a:cs typeface="Barlow"/>
              <a:sym typeface="Barlow"/>
            </a:endParaRPr>
          </a:p>
          <a:p>
            <a:pPr indent="0" lvl="0" marL="0" rtl="0" algn="l">
              <a:spcBef>
                <a:spcPts val="0"/>
              </a:spcBef>
              <a:spcAft>
                <a:spcPts val="0"/>
              </a:spcAft>
              <a:buNone/>
            </a:pPr>
            <a:r>
              <a:t/>
            </a:r>
            <a:endParaRPr sz="1500">
              <a:latin typeface="Barlow"/>
              <a:ea typeface="Barlow"/>
              <a:cs typeface="Barlow"/>
              <a:sym typeface="Barlow"/>
            </a:endParaRPr>
          </a:p>
          <a:p>
            <a:pPr indent="-323850" lvl="0" marL="457200" rtl="0" algn="l">
              <a:lnSpc>
                <a:spcPct val="115000"/>
              </a:lnSpc>
              <a:spcBef>
                <a:spcPts val="0"/>
              </a:spcBef>
              <a:spcAft>
                <a:spcPts val="0"/>
              </a:spcAft>
              <a:buSzPts val="1500"/>
              <a:buFont typeface="Barlow"/>
              <a:buChar char="●"/>
            </a:pPr>
            <a:r>
              <a:rPr lang="en" sz="1500">
                <a:latin typeface="Barlow"/>
                <a:ea typeface="Barlow"/>
                <a:cs typeface="Barlow"/>
                <a:sym typeface="Barlow"/>
              </a:rPr>
              <a:t>Cross-Platform Compatibility: available on various platforms, IOS, Android, and the Web</a:t>
            </a:r>
            <a:endParaRPr sz="1500">
              <a:latin typeface="Barlow"/>
              <a:ea typeface="Barlow"/>
              <a:cs typeface="Barlow"/>
              <a:sym typeface="Barlow"/>
            </a:endParaRPr>
          </a:p>
          <a:p>
            <a:pPr indent="-323850" lvl="0" marL="457200" rtl="0" algn="l">
              <a:lnSpc>
                <a:spcPct val="115000"/>
              </a:lnSpc>
              <a:spcBef>
                <a:spcPts val="0"/>
              </a:spcBef>
              <a:spcAft>
                <a:spcPts val="0"/>
              </a:spcAft>
              <a:buSzPts val="1500"/>
              <a:buFont typeface="Barlow"/>
              <a:buChar char="●"/>
            </a:pPr>
            <a:r>
              <a:rPr lang="en" sz="1500">
                <a:latin typeface="Barlow"/>
                <a:ea typeface="Barlow"/>
                <a:cs typeface="Barlow"/>
                <a:sym typeface="Barlow"/>
              </a:rPr>
              <a:t>Simplicity: straightforward and easy-to-use interface, even for those who aren’t tech savvy</a:t>
            </a:r>
            <a:endParaRPr sz="1500">
              <a:latin typeface="Barlow"/>
              <a:ea typeface="Barlow"/>
              <a:cs typeface="Barlow"/>
              <a:sym typeface="Barlow"/>
            </a:endParaRPr>
          </a:p>
          <a:p>
            <a:pPr indent="-323850" lvl="0" marL="457200" rtl="0" algn="l">
              <a:lnSpc>
                <a:spcPct val="115000"/>
              </a:lnSpc>
              <a:spcBef>
                <a:spcPts val="0"/>
              </a:spcBef>
              <a:spcAft>
                <a:spcPts val="0"/>
              </a:spcAft>
              <a:buSzPts val="1500"/>
              <a:buFont typeface="Barlow"/>
              <a:buChar char="●"/>
            </a:pPr>
            <a:r>
              <a:rPr lang="en" sz="1500">
                <a:latin typeface="Barlow"/>
                <a:ea typeface="Barlow"/>
                <a:cs typeface="Barlow"/>
                <a:sym typeface="Barlow"/>
              </a:rPr>
              <a:t>Accessibility: accessible without requiring students to create account or remember another username and password and can join using their phone number</a:t>
            </a:r>
            <a:endParaRPr sz="1500">
              <a:latin typeface="Barlow"/>
              <a:ea typeface="Barlow"/>
              <a:cs typeface="Barlow"/>
              <a:sym typeface="Barlow"/>
            </a:endParaRPr>
          </a:p>
          <a:p>
            <a:pPr indent="-323850" lvl="0" marL="457200" rtl="0" algn="l">
              <a:lnSpc>
                <a:spcPct val="115000"/>
              </a:lnSpc>
              <a:spcBef>
                <a:spcPts val="0"/>
              </a:spcBef>
              <a:spcAft>
                <a:spcPts val="0"/>
              </a:spcAft>
              <a:buSzPts val="1500"/>
              <a:buFont typeface="Barlow"/>
              <a:buChar char="●"/>
            </a:pPr>
            <a:r>
              <a:rPr lang="en" sz="1500">
                <a:latin typeface="Barlow"/>
                <a:ea typeface="Barlow"/>
                <a:cs typeface="Barlow"/>
                <a:sym typeface="Barlow"/>
              </a:rPr>
              <a:t>Media Sharing: students can share  text messages, images, and videos</a:t>
            </a:r>
            <a:endParaRPr sz="1500">
              <a:latin typeface="Barlow"/>
              <a:ea typeface="Barlow"/>
              <a:cs typeface="Barlow"/>
              <a:sym typeface="Barlow"/>
            </a:endParaRPr>
          </a:p>
          <a:p>
            <a:pPr indent="-323850" lvl="0" marL="457200" rtl="0" algn="l">
              <a:lnSpc>
                <a:spcPct val="115000"/>
              </a:lnSpc>
              <a:spcBef>
                <a:spcPts val="0"/>
              </a:spcBef>
              <a:spcAft>
                <a:spcPts val="0"/>
              </a:spcAft>
              <a:buSzPts val="1500"/>
              <a:buFont typeface="Barlow"/>
              <a:buChar char="●"/>
            </a:pPr>
            <a:r>
              <a:rPr lang="en" sz="1500">
                <a:latin typeface="Barlow"/>
                <a:ea typeface="Barlow"/>
                <a:cs typeface="Barlow"/>
                <a:sym typeface="Barlow"/>
              </a:rPr>
              <a:t>Search Functionality: enables users to find past messages and content within groups</a:t>
            </a:r>
            <a:endParaRPr sz="1500">
              <a:latin typeface="Barlow"/>
              <a:ea typeface="Barlow"/>
              <a:cs typeface="Barlow"/>
              <a:sym typeface="Barlow"/>
            </a:endParaRPr>
          </a:p>
          <a:p>
            <a:pPr indent="-323850" lvl="0" marL="457200" rtl="0" algn="l">
              <a:lnSpc>
                <a:spcPct val="115000"/>
              </a:lnSpc>
              <a:spcBef>
                <a:spcPts val="0"/>
              </a:spcBef>
              <a:spcAft>
                <a:spcPts val="0"/>
              </a:spcAft>
              <a:buSzPts val="1500"/>
              <a:buFont typeface="Barlow"/>
              <a:buChar char="●"/>
            </a:pPr>
            <a:r>
              <a:rPr lang="en" sz="1500">
                <a:latin typeface="Barlow"/>
                <a:ea typeface="Barlow"/>
                <a:cs typeface="Barlow"/>
                <a:sym typeface="Barlow"/>
              </a:rPr>
              <a:t>Free to Use: free of cost, accessible to broad audience</a:t>
            </a:r>
            <a:endParaRPr sz="1500">
              <a:latin typeface="Barlow"/>
              <a:ea typeface="Barlow"/>
              <a:cs typeface="Barlow"/>
              <a:sym typeface="Barlow"/>
            </a:endParaRPr>
          </a:p>
        </p:txBody>
      </p:sp>
      <p:pic>
        <p:nvPicPr>
          <p:cNvPr id="143" name="Google Shape;143;p23"/>
          <p:cNvPicPr preferRelativeResize="0"/>
          <p:nvPr/>
        </p:nvPicPr>
        <p:blipFill>
          <a:blip r:embed="rId3">
            <a:alphaModFix/>
          </a:blip>
          <a:stretch>
            <a:fillRect/>
          </a:stretch>
        </p:blipFill>
        <p:spPr>
          <a:xfrm>
            <a:off x="5356400" y="165925"/>
            <a:ext cx="3329500" cy="156097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4"/>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Market Research: GroupMe</a:t>
            </a:r>
            <a:endParaRPr/>
          </a:p>
        </p:txBody>
      </p:sp>
      <p:sp>
        <p:nvSpPr>
          <p:cNvPr id="149" name="Google Shape;149;p24"/>
          <p:cNvSpPr txBox="1"/>
          <p:nvPr/>
        </p:nvSpPr>
        <p:spPr>
          <a:xfrm>
            <a:off x="311700" y="1499125"/>
            <a:ext cx="64608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Barlow"/>
                <a:ea typeface="Barlow"/>
                <a:cs typeface="Barlow"/>
                <a:sym typeface="Barlow"/>
              </a:rPr>
              <a:t>What makes your solution concept unique? </a:t>
            </a:r>
            <a:endParaRPr>
              <a:solidFill>
                <a:schemeClr val="dk2"/>
              </a:solidFill>
              <a:latin typeface="Barlow"/>
              <a:ea typeface="Barlow"/>
              <a:cs typeface="Barlow"/>
              <a:sym typeface="Barlow"/>
            </a:endParaRPr>
          </a:p>
          <a:p>
            <a:pPr indent="0" lvl="0" marL="0" rtl="0" algn="l">
              <a:spcBef>
                <a:spcPts val="0"/>
              </a:spcBef>
              <a:spcAft>
                <a:spcPts val="0"/>
              </a:spcAft>
              <a:buNone/>
            </a:pPr>
            <a:r>
              <a:t/>
            </a:r>
            <a:endParaRPr>
              <a:latin typeface="Barlow"/>
              <a:ea typeface="Barlow"/>
              <a:cs typeface="Barlow"/>
              <a:sym typeface="Barlow"/>
            </a:endParaRPr>
          </a:p>
          <a:p>
            <a:pPr indent="0" lvl="0" marL="0" rtl="0" algn="l">
              <a:spcBef>
                <a:spcPts val="0"/>
              </a:spcBef>
              <a:spcAft>
                <a:spcPts val="0"/>
              </a:spcAft>
              <a:buNone/>
            </a:pPr>
            <a:r>
              <a:rPr lang="en">
                <a:latin typeface="Barlow"/>
                <a:ea typeface="Barlow"/>
                <a:cs typeface="Barlow"/>
                <a:sym typeface="Barlow"/>
              </a:rPr>
              <a:t>GroupMe is user-led, meaning that a student wanting to create a group chat with their classmates needs to go through the effort of manually adding every student, and continuing to moderate the groupchat. Our solution solves this by removing the effort needed to create these chats as the user will automatically be added to groups containing all their classmates for each class</a:t>
            </a:r>
            <a:endParaRPr>
              <a:latin typeface="Barlow"/>
              <a:ea typeface="Barlow"/>
              <a:cs typeface="Barlow"/>
              <a:sym typeface="Barlow"/>
            </a:endParaRPr>
          </a:p>
        </p:txBody>
      </p:sp>
      <p:sp>
        <p:nvSpPr>
          <p:cNvPr id="150" name="Google Shape;150;p24"/>
          <p:cNvSpPr txBox="1"/>
          <p:nvPr/>
        </p:nvSpPr>
        <p:spPr>
          <a:xfrm>
            <a:off x="311700" y="3237375"/>
            <a:ext cx="79095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Barlow"/>
                <a:ea typeface="Barlow"/>
                <a:cs typeface="Barlow"/>
                <a:sym typeface="Barlow"/>
              </a:rPr>
              <a:t>What are the implications on your solution?</a:t>
            </a:r>
            <a:endParaRPr>
              <a:solidFill>
                <a:schemeClr val="dk2"/>
              </a:solidFill>
              <a:latin typeface="Barlow"/>
              <a:ea typeface="Barlow"/>
              <a:cs typeface="Barlow"/>
              <a:sym typeface="Barlow"/>
            </a:endParaRPr>
          </a:p>
          <a:p>
            <a:pPr indent="0" lvl="0" marL="0" rtl="0" algn="l">
              <a:spcBef>
                <a:spcPts val="0"/>
              </a:spcBef>
              <a:spcAft>
                <a:spcPts val="0"/>
              </a:spcAft>
              <a:buNone/>
            </a:pPr>
            <a:r>
              <a:rPr lang="en">
                <a:latin typeface="Barlow"/>
                <a:ea typeface="Barlow"/>
                <a:cs typeface="Barlow"/>
                <a:sym typeface="Barlow"/>
              </a:rPr>
              <a:t>Encourages students to meet face to face, rather than just through messages.</a:t>
            </a:r>
            <a:endParaRPr>
              <a:latin typeface="Barlow"/>
              <a:ea typeface="Barlow"/>
              <a:cs typeface="Barlow"/>
              <a:sym typeface="Barlow"/>
            </a:endParaRPr>
          </a:p>
          <a:p>
            <a:pPr indent="0" lvl="0" marL="0" rtl="0" algn="l">
              <a:spcBef>
                <a:spcPts val="0"/>
              </a:spcBef>
              <a:spcAft>
                <a:spcPts val="0"/>
              </a:spcAft>
              <a:buNone/>
            </a:pPr>
            <a:r>
              <a:rPr lang="en">
                <a:latin typeface="Barlow"/>
                <a:ea typeface="Barlow"/>
                <a:cs typeface="Barlow"/>
                <a:sym typeface="Barlow"/>
              </a:rPr>
              <a:t>Implications involve changing the norms of socializing, empowering connections and group work.</a:t>
            </a:r>
            <a:endParaRPr>
              <a:latin typeface="Barlow"/>
              <a:ea typeface="Barlow"/>
              <a:cs typeface="Barlow"/>
              <a:sym typeface="Barlow"/>
            </a:endParaRPr>
          </a:p>
          <a:p>
            <a:pPr indent="0" lvl="0" marL="0" rtl="0" algn="l">
              <a:spcBef>
                <a:spcPts val="0"/>
              </a:spcBef>
              <a:spcAft>
                <a:spcPts val="0"/>
              </a:spcAft>
              <a:buNone/>
            </a:pPr>
            <a:r>
              <a:rPr lang="en">
                <a:latin typeface="Barlow"/>
                <a:ea typeface="Barlow"/>
                <a:cs typeface="Barlow"/>
                <a:sym typeface="Barlow"/>
              </a:rPr>
              <a:t>Some implications that may </a:t>
            </a:r>
            <a:r>
              <a:rPr lang="en">
                <a:latin typeface="Barlow"/>
                <a:ea typeface="Barlow"/>
                <a:cs typeface="Barlow"/>
                <a:sym typeface="Barlow"/>
              </a:rPr>
              <a:t>compromise</a:t>
            </a:r>
            <a:r>
              <a:rPr lang="en">
                <a:latin typeface="Barlow"/>
                <a:ea typeface="Barlow"/>
                <a:cs typeface="Barlow"/>
                <a:sym typeface="Barlow"/>
              </a:rPr>
              <a:t> is user safety, depending if users abuse the platform for </a:t>
            </a:r>
            <a:r>
              <a:rPr lang="en">
                <a:latin typeface="Barlow"/>
                <a:ea typeface="Barlow"/>
                <a:cs typeface="Barlow"/>
                <a:sym typeface="Barlow"/>
              </a:rPr>
              <a:t>exploitive</a:t>
            </a:r>
            <a:r>
              <a:rPr lang="en">
                <a:latin typeface="Barlow"/>
                <a:ea typeface="Barlow"/>
                <a:cs typeface="Barlow"/>
                <a:sym typeface="Barlow"/>
              </a:rPr>
              <a:t> behavior. We will have a report button to combat this in order to incentivize users to report any strange or inappropriate behavior.</a:t>
            </a:r>
            <a:endParaRPr>
              <a:latin typeface="Barlow"/>
              <a:ea typeface="Barlow"/>
              <a:cs typeface="Barlow"/>
              <a:sym typeface="Barlow"/>
            </a:endParaRPr>
          </a:p>
        </p:txBody>
      </p:sp>
      <p:pic>
        <p:nvPicPr>
          <p:cNvPr id="151" name="Google Shape;151;p24"/>
          <p:cNvPicPr preferRelativeResize="0"/>
          <p:nvPr/>
        </p:nvPicPr>
        <p:blipFill>
          <a:blip r:embed="rId3">
            <a:alphaModFix/>
          </a:blip>
          <a:stretch>
            <a:fillRect/>
          </a:stretch>
        </p:blipFill>
        <p:spPr>
          <a:xfrm>
            <a:off x="5356400" y="165925"/>
            <a:ext cx="3329500" cy="156097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5"/>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Market Research: EdStem</a:t>
            </a:r>
            <a:endParaRPr/>
          </a:p>
        </p:txBody>
      </p:sp>
      <p:sp>
        <p:nvSpPr>
          <p:cNvPr id="157" name="Google Shape;157;p25"/>
          <p:cNvSpPr txBox="1"/>
          <p:nvPr/>
        </p:nvSpPr>
        <p:spPr>
          <a:xfrm>
            <a:off x="364350" y="1254475"/>
            <a:ext cx="8520600" cy="296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Barlow"/>
                <a:ea typeface="Barlow"/>
                <a:cs typeface="Barlow"/>
                <a:sym typeface="Barlow"/>
              </a:rPr>
              <a:t>What’s EdStem?</a:t>
            </a:r>
            <a:endParaRPr>
              <a:solidFill>
                <a:schemeClr val="dk2"/>
              </a:solidFill>
              <a:latin typeface="Barlow"/>
              <a:ea typeface="Barlow"/>
              <a:cs typeface="Barlow"/>
              <a:sym typeface="Barlow"/>
            </a:endParaRPr>
          </a:p>
          <a:p>
            <a:pPr indent="0" lvl="0" marL="0" rtl="0" algn="l">
              <a:spcBef>
                <a:spcPts val="0"/>
              </a:spcBef>
              <a:spcAft>
                <a:spcPts val="0"/>
              </a:spcAft>
              <a:buNone/>
            </a:pPr>
            <a:r>
              <a:rPr lang="en">
                <a:latin typeface="Barlow"/>
                <a:ea typeface="Barlow"/>
                <a:cs typeface="Barlow"/>
                <a:sym typeface="Barlow"/>
              </a:rPr>
              <a:t>Ed Discussion is an online threaded discussion platform that allows instructors and students to interact asynchronously by posting text comments and questions, files, and more to discussion forums.</a:t>
            </a:r>
            <a:endParaRPr>
              <a:latin typeface="Barlow"/>
              <a:ea typeface="Barlow"/>
              <a:cs typeface="Barlow"/>
              <a:sym typeface="Barlow"/>
            </a:endParaRPr>
          </a:p>
          <a:p>
            <a:pPr indent="0" lvl="0" marL="0" rtl="0" algn="l">
              <a:spcBef>
                <a:spcPts val="0"/>
              </a:spcBef>
              <a:spcAft>
                <a:spcPts val="0"/>
              </a:spcAft>
              <a:buNone/>
            </a:pPr>
            <a:r>
              <a:t/>
            </a:r>
            <a:endParaRPr>
              <a:latin typeface="Barlow"/>
              <a:ea typeface="Barlow"/>
              <a:cs typeface="Barlow"/>
              <a:sym typeface="Barlow"/>
            </a:endParaRPr>
          </a:p>
          <a:p>
            <a:pPr indent="0" lvl="0" marL="0" rtl="0" algn="l">
              <a:spcBef>
                <a:spcPts val="0"/>
              </a:spcBef>
              <a:spcAft>
                <a:spcPts val="0"/>
              </a:spcAft>
              <a:buNone/>
            </a:pPr>
            <a:r>
              <a:rPr lang="en">
                <a:solidFill>
                  <a:schemeClr val="dk2"/>
                </a:solidFill>
                <a:latin typeface="Barlow"/>
                <a:ea typeface="Barlow"/>
                <a:cs typeface="Barlow"/>
                <a:sym typeface="Barlow"/>
              </a:rPr>
              <a:t>What hasn’t worked for them? </a:t>
            </a:r>
            <a:endParaRPr>
              <a:solidFill>
                <a:schemeClr val="dk2"/>
              </a:solidFill>
              <a:latin typeface="Barlow"/>
              <a:ea typeface="Barlow"/>
              <a:cs typeface="Barlow"/>
              <a:sym typeface="Barlow"/>
            </a:endParaRPr>
          </a:p>
          <a:p>
            <a:pPr indent="-317500" lvl="0" marL="457200" rtl="0" algn="l">
              <a:lnSpc>
                <a:spcPct val="115000"/>
              </a:lnSpc>
              <a:spcBef>
                <a:spcPts val="0"/>
              </a:spcBef>
              <a:spcAft>
                <a:spcPts val="0"/>
              </a:spcAft>
              <a:buSzPts val="1400"/>
              <a:buFont typeface="Barlow"/>
              <a:buChar char="●"/>
            </a:pPr>
            <a:r>
              <a:rPr lang="en">
                <a:latin typeface="Barlow"/>
                <a:ea typeface="Barlow"/>
                <a:cs typeface="Barlow"/>
                <a:sym typeface="Barlow"/>
              </a:rPr>
              <a:t>Limited Features: capabilities may not meet the specific needs of some education or institutions</a:t>
            </a:r>
            <a:endParaRPr>
              <a:latin typeface="Barlow"/>
              <a:ea typeface="Barlow"/>
              <a:cs typeface="Barlow"/>
              <a:sym typeface="Barlow"/>
            </a:endParaRPr>
          </a:p>
          <a:p>
            <a:pPr indent="-317500" lvl="0" marL="457200" rtl="0" algn="l">
              <a:lnSpc>
                <a:spcPct val="115000"/>
              </a:lnSpc>
              <a:spcBef>
                <a:spcPts val="0"/>
              </a:spcBef>
              <a:spcAft>
                <a:spcPts val="0"/>
              </a:spcAft>
              <a:buSzPts val="1400"/>
              <a:buFont typeface="Barlow"/>
              <a:buChar char="●"/>
            </a:pPr>
            <a:r>
              <a:rPr lang="en">
                <a:latin typeface="Barlow"/>
                <a:ea typeface="Barlow"/>
                <a:cs typeface="Barlow"/>
                <a:sym typeface="Barlow"/>
              </a:rPr>
              <a:t>Limited Content or Resources: availability of educational content, resources, or support materials within EdStem may not be as extensive as some students would like</a:t>
            </a:r>
            <a:endParaRPr>
              <a:latin typeface="Barlow"/>
              <a:ea typeface="Barlow"/>
              <a:cs typeface="Barlow"/>
              <a:sym typeface="Barlow"/>
            </a:endParaRPr>
          </a:p>
          <a:p>
            <a:pPr indent="-317500" lvl="0" marL="457200" rtl="0" algn="l">
              <a:lnSpc>
                <a:spcPct val="115000"/>
              </a:lnSpc>
              <a:spcBef>
                <a:spcPts val="0"/>
              </a:spcBef>
              <a:spcAft>
                <a:spcPts val="0"/>
              </a:spcAft>
              <a:buSzPts val="1400"/>
              <a:buFont typeface="Barlow"/>
              <a:buChar char="●"/>
            </a:pPr>
            <a:r>
              <a:rPr lang="en">
                <a:latin typeface="Barlow"/>
                <a:ea typeface="Barlow"/>
                <a:cs typeface="Barlow"/>
                <a:sym typeface="Barlow"/>
              </a:rPr>
              <a:t>User Support:  students who face difficulties or have questions may not receive timely or adequate support from Administrators</a:t>
            </a:r>
            <a:endParaRPr>
              <a:latin typeface="Barlow"/>
              <a:ea typeface="Barlow"/>
              <a:cs typeface="Barlow"/>
              <a:sym typeface="Barlow"/>
            </a:endParaRPr>
          </a:p>
          <a:p>
            <a:pPr indent="-317500" lvl="0" marL="457200" rtl="0" algn="l">
              <a:lnSpc>
                <a:spcPct val="115000"/>
              </a:lnSpc>
              <a:spcBef>
                <a:spcPts val="0"/>
              </a:spcBef>
              <a:spcAft>
                <a:spcPts val="0"/>
              </a:spcAft>
              <a:buSzPts val="1400"/>
              <a:buFont typeface="Barlow"/>
              <a:buChar char="●"/>
            </a:pPr>
            <a:r>
              <a:rPr lang="en">
                <a:latin typeface="Barlow"/>
                <a:ea typeface="Barlow"/>
                <a:cs typeface="Barlow"/>
                <a:sym typeface="Barlow"/>
              </a:rPr>
              <a:t>Data Privacy and Security Concerns: concerns about privacy and security if EdStem handles sensitive student or institutional data</a:t>
            </a:r>
            <a:endParaRPr>
              <a:latin typeface="Barlow"/>
              <a:ea typeface="Barlow"/>
              <a:cs typeface="Barlow"/>
              <a:sym typeface="Barlow"/>
            </a:endParaRPr>
          </a:p>
        </p:txBody>
      </p:sp>
      <p:pic>
        <p:nvPicPr>
          <p:cNvPr id="158" name="Google Shape;158;p25"/>
          <p:cNvPicPr preferRelativeResize="0"/>
          <p:nvPr/>
        </p:nvPicPr>
        <p:blipFill>
          <a:blip r:embed="rId3">
            <a:alphaModFix/>
          </a:blip>
          <a:stretch>
            <a:fillRect/>
          </a:stretch>
        </p:blipFill>
        <p:spPr>
          <a:xfrm>
            <a:off x="5020625" y="53476"/>
            <a:ext cx="3989427" cy="12953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6"/>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Market Research: EdStem</a:t>
            </a:r>
            <a:endParaRPr/>
          </a:p>
        </p:txBody>
      </p:sp>
      <p:sp>
        <p:nvSpPr>
          <p:cNvPr id="164" name="Google Shape;164;p26"/>
          <p:cNvSpPr txBox="1"/>
          <p:nvPr/>
        </p:nvSpPr>
        <p:spPr>
          <a:xfrm>
            <a:off x="441275" y="1237375"/>
            <a:ext cx="7919400" cy="207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Barlow"/>
                <a:ea typeface="Barlow"/>
                <a:cs typeface="Barlow"/>
                <a:sym typeface="Barlow"/>
              </a:rPr>
              <a:t>What has worked for EdStem? </a:t>
            </a:r>
            <a:endParaRPr>
              <a:latin typeface="Barlow"/>
              <a:ea typeface="Barlow"/>
              <a:cs typeface="Barlow"/>
              <a:sym typeface="Barlow"/>
            </a:endParaRPr>
          </a:p>
          <a:p>
            <a:pPr indent="0" lvl="0" marL="0" rtl="0" algn="l">
              <a:spcBef>
                <a:spcPts val="0"/>
              </a:spcBef>
              <a:spcAft>
                <a:spcPts val="0"/>
              </a:spcAft>
              <a:buNone/>
            </a:pPr>
            <a:r>
              <a:t/>
            </a:r>
            <a:endParaRPr>
              <a:latin typeface="Barlow"/>
              <a:ea typeface="Barlow"/>
              <a:cs typeface="Barlow"/>
              <a:sym typeface="Barlow"/>
            </a:endParaRPr>
          </a:p>
          <a:p>
            <a:pPr indent="-317500" lvl="0" marL="457200" rtl="0" algn="l">
              <a:lnSpc>
                <a:spcPct val="115000"/>
              </a:lnSpc>
              <a:spcBef>
                <a:spcPts val="0"/>
              </a:spcBef>
              <a:spcAft>
                <a:spcPts val="0"/>
              </a:spcAft>
              <a:buSzPts val="1400"/>
              <a:buFont typeface="Barlow"/>
              <a:buChar char="●"/>
            </a:pPr>
            <a:r>
              <a:rPr lang="en">
                <a:latin typeface="Barlow"/>
                <a:ea typeface="Barlow"/>
                <a:cs typeface="Barlow"/>
                <a:sym typeface="Barlow"/>
              </a:rPr>
              <a:t>Asynchronous: students can ask non-urgent questions to administrators</a:t>
            </a:r>
            <a:endParaRPr>
              <a:latin typeface="Barlow"/>
              <a:ea typeface="Barlow"/>
              <a:cs typeface="Barlow"/>
              <a:sym typeface="Barlow"/>
            </a:endParaRPr>
          </a:p>
          <a:p>
            <a:pPr indent="-317500" lvl="0" marL="457200" rtl="0" algn="l">
              <a:lnSpc>
                <a:spcPct val="115000"/>
              </a:lnSpc>
              <a:spcBef>
                <a:spcPts val="0"/>
              </a:spcBef>
              <a:spcAft>
                <a:spcPts val="0"/>
              </a:spcAft>
              <a:buSzPts val="1400"/>
              <a:buFont typeface="Barlow"/>
              <a:buChar char="●"/>
            </a:pPr>
            <a:r>
              <a:rPr lang="en">
                <a:latin typeface="Barlow"/>
                <a:ea typeface="Barlow"/>
                <a:cs typeface="Barlow"/>
                <a:sym typeface="Barlow"/>
              </a:rPr>
              <a:t>Cross-platform compatibility: works with the Web, IOS, and Android</a:t>
            </a:r>
            <a:endParaRPr>
              <a:latin typeface="Barlow"/>
              <a:ea typeface="Barlow"/>
              <a:cs typeface="Barlow"/>
              <a:sym typeface="Barlow"/>
            </a:endParaRPr>
          </a:p>
          <a:p>
            <a:pPr indent="-317500" lvl="0" marL="457200" rtl="0" algn="l">
              <a:lnSpc>
                <a:spcPct val="115000"/>
              </a:lnSpc>
              <a:spcBef>
                <a:spcPts val="0"/>
              </a:spcBef>
              <a:spcAft>
                <a:spcPts val="0"/>
              </a:spcAft>
              <a:buSzPts val="1400"/>
              <a:buFont typeface="Barlow"/>
              <a:buChar char="●"/>
            </a:pPr>
            <a:r>
              <a:rPr lang="en">
                <a:latin typeface="Barlow"/>
                <a:ea typeface="Barlow"/>
                <a:cs typeface="Barlow"/>
                <a:sym typeface="Barlow"/>
              </a:rPr>
              <a:t>Communication: allows students to communicate with each other through commenting under each others threads</a:t>
            </a:r>
            <a:endParaRPr>
              <a:latin typeface="Barlow"/>
              <a:ea typeface="Barlow"/>
              <a:cs typeface="Barlow"/>
              <a:sym typeface="Barlow"/>
            </a:endParaRPr>
          </a:p>
          <a:p>
            <a:pPr indent="-317500" lvl="0" marL="457200" rtl="0" algn="l">
              <a:lnSpc>
                <a:spcPct val="115000"/>
              </a:lnSpc>
              <a:spcBef>
                <a:spcPts val="0"/>
              </a:spcBef>
              <a:spcAft>
                <a:spcPts val="0"/>
              </a:spcAft>
              <a:buSzPts val="1400"/>
              <a:buFont typeface="Barlow"/>
              <a:buChar char="●"/>
            </a:pPr>
            <a:r>
              <a:rPr lang="en">
                <a:latin typeface="Barlow"/>
                <a:ea typeface="Barlow"/>
                <a:cs typeface="Barlow"/>
                <a:sym typeface="Barlow"/>
              </a:rPr>
              <a:t>Option for anonymity: students can post questions to the entire thread and choose to remain anonymous </a:t>
            </a:r>
            <a:endParaRPr>
              <a:latin typeface="Barlow"/>
              <a:ea typeface="Barlow"/>
              <a:cs typeface="Barlow"/>
              <a:sym typeface="Barlow"/>
            </a:endParaRPr>
          </a:p>
        </p:txBody>
      </p:sp>
      <p:pic>
        <p:nvPicPr>
          <p:cNvPr id="165" name="Google Shape;165;p26"/>
          <p:cNvPicPr preferRelativeResize="0"/>
          <p:nvPr/>
        </p:nvPicPr>
        <p:blipFill>
          <a:blip r:embed="rId3">
            <a:alphaModFix/>
          </a:blip>
          <a:stretch>
            <a:fillRect/>
          </a:stretch>
        </p:blipFill>
        <p:spPr>
          <a:xfrm>
            <a:off x="5020625" y="53476"/>
            <a:ext cx="3989427" cy="12953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7"/>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Market Research: EdStem</a:t>
            </a:r>
            <a:endParaRPr/>
          </a:p>
        </p:txBody>
      </p:sp>
      <p:sp>
        <p:nvSpPr>
          <p:cNvPr id="171" name="Google Shape;171;p27"/>
          <p:cNvSpPr txBox="1"/>
          <p:nvPr/>
        </p:nvSpPr>
        <p:spPr>
          <a:xfrm>
            <a:off x="311700" y="1382875"/>
            <a:ext cx="64608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Barlow"/>
                <a:ea typeface="Barlow"/>
                <a:cs typeface="Barlow"/>
                <a:sym typeface="Barlow"/>
              </a:rPr>
              <a:t>What makes your solution concept unique? </a:t>
            </a:r>
            <a:endParaRPr>
              <a:solidFill>
                <a:schemeClr val="dk2"/>
              </a:solidFill>
              <a:latin typeface="Barlow"/>
              <a:ea typeface="Barlow"/>
              <a:cs typeface="Barlow"/>
              <a:sym typeface="Barlow"/>
            </a:endParaRPr>
          </a:p>
          <a:p>
            <a:pPr indent="0" lvl="0" marL="0" rtl="0" algn="l">
              <a:spcBef>
                <a:spcPts val="0"/>
              </a:spcBef>
              <a:spcAft>
                <a:spcPts val="0"/>
              </a:spcAft>
              <a:buNone/>
            </a:pPr>
            <a:r>
              <a:t/>
            </a:r>
            <a:endParaRPr>
              <a:latin typeface="Barlow"/>
              <a:ea typeface="Barlow"/>
              <a:cs typeface="Barlow"/>
              <a:sym typeface="Barlow"/>
            </a:endParaRPr>
          </a:p>
          <a:p>
            <a:pPr indent="-317500" lvl="0" marL="457200" rtl="0" algn="l">
              <a:spcBef>
                <a:spcPts val="0"/>
              </a:spcBef>
              <a:spcAft>
                <a:spcPts val="0"/>
              </a:spcAft>
              <a:buSzPts val="1400"/>
              <a:buFont typeface="Barlow"/>
              <a:buChar char="●"/>
            </a:pPr>
            <a:r>
              <a:rPr lang="en">
                <a:latin typeface="Barlow"/>
                <a:ea typeface="Barlow"/>
                <a:cs typeface="Barlow"/>
                <a:sym typeface="Barlow"/>
              </a:rPr>
              <a:t>We encourage face to face interaction</a:t>
            </a:r>
            <a:endParaRPr>
              <a:latin typeface="Barlow"/>
              <a:ea typeface="Barlow"/>
              <a:cs typeface="Barlow"/>
              <a:sym typeface="Barlow"/>
            </a:endParaRPr>
          </a:p>
          <a:p>
            <a:pPr indent="-317500" lvl="0" marL="457200" rtl="0" algn="l">
              <a:spcBef>
                <a:spcPts val="0"/>
              </a:spcBef>
              <a:spcAft>
                <a:spcPts val="0"/>
              </a:spcAft>
              <a:buSzPts val="1400"/>
              <a:buFont typeface="Barlow"/>
              <a:buChar char="●"/>
            </a:pPr>
            <a:r>
              <a:rPr lang="en">
                <a:latin typeface="Barlow"/>
                <a:ea typeface="Barlow"/>
                <a:cs typeface="Barlow"/>
                <a:sym typeface="Barlow"/>
              </a:rPr>
              <a:t>Students can rely more on in-person interactions to get their questions answered</a:t>
            </a:r>
            <a:endParaRPr>
              <a:latin typeface="Barlow"/>
              <a:ea typeface="Barlow"/>
              <a:cs typeface="Barlow"/>
              <a:sym typeface="Barlow"/>
            </a:endParaRPr>
          </a:p>
          <a:p>
            <a:pPr indent="-317500" lvl="0" marL="457200" rtl="0" algn="l">
              <a:spcBef>
                <a:spcPts val="0"/>
              </a:spcBef>
              <a:spcAft>
                <a:spcPts val="0"/>
              </a:spcAft>
              <a:buSzPts val="1400"/>
              <a:buFont typeface="Barlow"/>
              <a:buChar char="●"/>
            </a:pPr>
            <a:r>
              <a:rPr lang="en">
                <a:latin typeface="Barlow"/>
                <a:ea typeface="Barlow"/>
                <a:cs typeface="Barlow"/>
                <a:sym typeface="Barlow"/>
              </a:rPr>
              <a:t>Instills confidence in students when it comes to making connections</a:t>
            </a:r>
            <a:endParaRPr>
              <a:latin typeface="Barlow"/>
              <a:ea typeface="Barlow"/>
              <a:cs typeface="Barlow"/>
              <a:sym typeface="Barlow"/>
            </a:endParaRPr>
          </a:p>
        </p:txBody>
      </p:sp>
      <p:pic>
        <p:nvPicPr>
          <p:cNvPr id="172" name="Google Shape;172;p27"/>
          <p:cNvPicPr preferRelativeResize="0"/>
          <p:nvPr/>
        </p:nvPicPr>
        <p:blipFill>
          <a:blip r:embed="rId3">
            <a:alphaModFix/>
          </a:blip>
          <a:stretch>
            <a:fillRect/>
          </a:stretch>
        </p:blipFill>
        <p:spPr>
          <a:xfrm>
            <a:off x="5020625" y="53476"/>
            <a:ext cx="3989427" cy="12953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8"/>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3300"/>
              <a:t>Values in Design - Stakeholders &amp; Ethics</a:t>
            </a:r>
            <a:endParaRPr sz="3300"/>
          </a:p>
        </p:txBody>
      </p:sp>
      <p:pic>
        <p:nvPicPr>
          <p:cNvPr id="178" name="Google Shape;178;p28"/>
          <p:cNvPicPr preferRelativeResize="0"/>
          <p:nvPr/>
        </p:nvPicPr>
        <p:blipFill>
          <a:blip r:embed="rId3">
            <a:alphaModFix/>
          </a:blip>
          <a:stretch>
            <a:fillRect/>
          </a:stretch>
        </p:blipFill>
        <p:spPr>
          <a:xfrm>
            <a:off x="3372900" y="1251400"/>
            <a:ext cx="2234275" cy="3592975"/>
          </a:xfrm>
          <a:prstGeom prst="rect">
            <a:avLst/>
          </a:prstGeom>
          <a:noFill/>
          <a:ln>
            <a:noFill/>
          </a:ln>
        </p:spPr>
      </p:pic>
      <p:sp>
        <p:nvSpPr>
          <p:cNvPr id="179" name="Google Shape;179;p28"/>
          <p:cNvSpPr txBox="1"/>
          <p:nvPr/>
        </p:nvSpPr>
        <p:spPr>
          <a:xfrm>
            <a:off x="3456175" y="1152425"/>
            <a:ext cx="4259100" cy="10020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0"/>
              </a:spcAft>
              <a:buNone/>
            </a:pPr>
            <a:r>
              <a:t/>
            </a:r>
            <a:endParaRPr sz="2100">
              <a:latin typeface="Barlow"/>
              <a:ea typeface="Barlow"/>
              <a:cs typeface="Barlow"/>
              <a:sym typeface="Barlow"/>
            </a:endParaRPr>
          </a:p>
          <a:p>
            <a:pPr indent="0" lvl="0" marL="457200" rtl="0" algn="l">
              <a:lnSpc>
                <a:spcPct val="115000"/>
              </a:lnSpc>
              <a:spcBef>
                <a:spcPts val="0"/>
              </a:spcBef>
              <a:spcAft>
                <a:spcPts val="0"/>
              </a:spcAft>
              <a:buNone/>
            </a:pPr>
            <a:r>
              <a:t/>
            </a:r>
            <a:endParaRPr sz="1300">
              <a:latin typeface="Barlow"/>
              <a:ea typeface="Barlow"/>
              <a:cs typeface="Barlow"/>
              <a:sym typeface="Barlow"/>
            </a:endParaRPr>
          </a:p>
          <a:p>
            <a:pPr indent="0" lvl="0" marL="0" rtl="0" algn="l">
              <a:spcBef>
                <a:spcPts val="0"/>
              </a:spcBef>
              <a:spcAft>
                <a:spcPts val="0"/>
              </a:spcAft>
              <a:buNone/>
            </a:pPr>
            <a:r>
              <a:t/>
            </a:r>
            <a:endParaRPr>
              <a:latin typeface="Barlow"/>
              <a:ea typeface="Barlow"/>
              <a:cs typeface="Barlow"/>
              <a:sym typeface="Barlow"/>
            </a:endParaRPr>
          </a:p>
        </p:txBody>
      </p:sp>
      <p:sp>
        <p:nvSpPr>
          <p:cNvPr id="180" name="Google Shape;180;p28"/>
          <p:cNvSpPr/>
          <p:nvPr/>
        </p:nvSpPr>
        <p:spPr>
          <a:xfrm rot="-2229560">
            <a:off x="7825653" y="-346460"/>
            <a:ext cx="1674741" cy="1575058"/>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81" name="Google Shape;181;p28"/>
          <p:cNvSpPr/>
          <p:nvPr/>
        </p:nvSpPr>
        <p:spPr>
          <a:xfrm rot="-2229560">
            <a:off x="7996690" y="-178278"/>
            <a:ext cx="1674741" cy="1575058"/>
          </a:xfrm>
          <a:prstGeom prst="rect">
            <a:avLst/>
          </a:prstGeom>
          <a:solidFill>
            <a:srgbClr val="9FC5E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82" name="Google Shape;182;p28"/>
          <p:cNvSpPr/>
          <p:nvPr/>
        </p:nvSpPr>
        <p:spPr>
          <a:xfrm rot="-2229560">
            <a:off x="8167726" y="-10096"/>
            <a:ext cx="1674741" cy="1575058"/>
          </a:xfrm>
          <a:prstGeom prst="rect">
            <a:avLst/>
          </a:prstGeom>
          <a:solidFill>
            <a:srgbClr val="6FA8D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9"/>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BFFS - Ethical Implication</a:t>
            </a:r>
            <a:endParaRPr/>
          </a:p>
        </p:txBody>
      </p:sp>
      <p:sp>
        <p:nvSpPr>
          <p:cNvPr id="188" name="Google Shape;188;p29"/>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Font typeface="Barlow"/>
              <a:buChar char="●"/>
            </a:pPr>
            <a:r>
              <a:rPr lang="en">
                <a:latin typeface="Barlow"/>
                <a:ea typeface="Barlow"/>
                <a:cs typeface="Barlow"/>
                <a:sym typeface="Barlow"/>
              </a:rPr>
              <a:t>If two friends use your product, how could it enhance or detract from their relationship?</a:t>
            </a:r>
            <a:endParaRPr>
              <a:latin typeface="Barlow"/>
              <a:ea typeface="Barlow"/>
              <a:cs typeface="Barlow"/>
              <a:sym typeface="Barlow"/>
            </a:endParaRPr>
          </a:p>
          <a:p>
            <a:pPr indent="-342900" lvl="0" marL="914400" rtl="0" algn="l">
              <a:spcBef>
                <a:spcPts val="0"/>
              </a:spcBef>
              <a:spcAft>
                <a:spcPts val="0"/>
              </a:spcAft>
              <a:buClr>
                <a:srgbClr val="000000"/>
              </a:buClr>
              <a:buSzPts val="1800"/>
              <a:buFont typeface="Barlow"/>
              <a:buChar char="●"/>
            </a:pPr>
            <a:r>
              <a:rPr lang="en">
                <a:solidFill>
                  <a:srgbClr val="000000"/>
                </a:solidFill>
                <a:latin typeface="Barlow"/>
                <a:ea typeface="Barlow"/>
                <a:cs typeface="Barlow"/>
                <a:sym typeface="Barlow"/>
              </a:rPr>
              <a:t>Enhance: provide a way to connect with other students along with themselves if they’re in a class together</a:t>
            </a:r>
            <a:endParaRPr>
              <a:solidFill>
                <a:srgbClr val="000000"/>
              </a:solidFill>
              <a:latin typeface="Barlow"/>
              <a:ea typeface="Barlow"/>
              <a:cs typeface="Barlow"/>
              <a:sym typeface="Barlow"/>
            </a:endParaRPr>
          </a:p>
          <a:p>
            <a:pPr indent="-342900" lvl="0" marL="914400" rtl="0" algn="l">
              <a:spcBef>
                <a:spcPts val="0"/>
              </a:spcBef>
              <a:spcAft>
                <a:spcPts val="0"/>
              </a:spcAft>
              <a:buClr>
                <a:srgbClr val="000000"/>
              </a:buClr>
              <a:buSzPts val="1800"/>
              <a:buFont typeface="Barlow"/>
              <a:buChar char="●"/>
            </a:pPr>
            <a:r>
              <a:rPr lang="en">
                <a:solidFill>
                  <a:srgbClr val="000000"/>
                </a:solidFill>
                <a:latin typeface="Barlow"/>
                <a:ea typeface="Barlow"/>
                <a:cs typeface="Barlow"/>
                <a:sym typeface="Barlow"/>
              </a:rPr>
              <a:t>Detract: If they’re in a class together, maybe involving other people could hurt their individual relationship</a:t>
            </a:r>
            <a:endParaRPr>
              <a:solidFill>
                <a:srgbClr val="000000"/>
              </a:solidFill>
              <a:latin typeface="Barlow"/>
              <a:ea typeface="Barlow"/>
              <a:cs typeface="Barlow"/>
              <a:sym typeface="Barlow"/>
            </a:endParaRPr>
          </a:p>
          <a:p>
            <a:pPr indent="-317500" lvl="1" marL="1828800" rtl="0" algn="l">
              <a:spcBef>
                <a:spcPts val="0"/>
              </a:spcBef>
              <a:spcAft>
                <a:spcPts val="0"/>
              </a:spcAft>
              <a:buClr>
                <a:srgbClr val="000000"/>
              </a:buClr>
              <a:buSzPts val="1400"/>
              <a:buFont typeface="Barlow"/>
              <a:buChar char="○"/>
            </a:pPr>
            <a:r>
              <a:rPr lang="en">
                <a:solidFill>
                  <a:srgbClr val="000000"/>
                </a:solidFill>
                <a:latin typeface="Barlow"/>
                <a:ea typeface="Barlow"/>
                <a:cs typeface="Barlow"/>
                <a:sym typeface="Barlow"/>
              </a:rPr>
              <a:t>Note: This does not seem like a likely occurrence, but it’s worth thinking about</a:t>
            </a:r>
            <a:endParaRPr>
              <a:solidFill>
                <a:srgbClr val="000000"/>
              </a:solidFill>
              <a:latin typeface="Barlow"/>
              <a:ea typeface="Barlow"/>
              <a:cs typeface="Barlow"/>
              <a:sym typeface="Barlow"/>
            </a:endParaRPr>
          </a:p>
          <a:p>
            <a:pPr indent="-342900" lvl="0" marL="914400" rtl="0" algn="l">
              <a:spcBef>
                <a:spcPts val="0"/>
              </a:spcBef>
              <a:spcAft>
                <a:spcPts val="0"/>
              </a:spcAft>
              <a:buClr>
                <a:srgbClr val="000000"/>
              </a:buClr>
              <a:buSzPts val="1800"/>
              <a:buFont typeface="Barlow"/>
              <a:buChar char="●"/>
            </a:pPr>
            <a:r>
              <a:rPr lang="en">
                <a:solidFill>
                  <a:srgbClr val="000000"/>
                </a:solidFill>
                <a:latin typeface="Barlow"/>
                <a:ea typeface="Barlow"/>
                <a:cs typeface="Barlow"/>
                <a:sym typeface="Barlow"/>
              </a:rPr>
              <a:t>An interesting way to look at this is through the lens of current friends</a:t>
            </a:r>
            <a:endParaRPr/>
          </a:p>
        </p:txBody>
      </p:sp>
      <p:sp>
        <p:nvSpPr>
          <p:cNvPr id="189" name="Google Shape;189;p29"/>
          <p:cNvSpPr/>
          <p:nvPr/>
        </p:nvSpPr>
        <p:spPr>
          <a:xfrm rot="-2229560">
            <a:off x="7825653" y="-346460"/>
            <a:ext cx="1674741" cy="1575058"/>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90" name="Google Shape;190;p29"/>
          <p:cNvSpPr/>
          <p:nvPr/>
        </p:nvSpPr>
        <p:spPr>
          <a:xfrm rot="-2229560">
            <a:off x="7996690" y="-178278"/>
            <a:ext cx="1674741" cy="1575058"/>
          </a:xfrm>
          <a:prstGeom prst="rect">
            <a:avLst/>
          </a:prstGeom>
          <a:solidFill>
            <a:srgbClr val="9FC5E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91" name="Google Shape;191;p29"/>
          <p:cNvSpPr/>
          <p:nvPr/>
        </p:nvSpPr>
        <p:spPr>
          <a:xfrm rot="-2229560">
            <a:off x="8167726" y="-10096"/>
            <a:ext cx="1674741" cy="1575058"/>
          </a:xfrm>
          <a:prstGeom prst="rect">
            <a:avLst/>
          </a:prstGeom>
          <a:solidFill>
            <a:srgbClr val="6FA8D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0"/>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BFFS - Q1</a:t>
            </a:r>
            <a:endParaRPr/>
          </a:p>
        </p:txBody>
      </p:sp>
      <p:sp>
        <p:nvSpPr>
          <p:cNvPr id="197" name="Google Shape;197;p30"/>
          <p:cNvSpPr txBox="1"/>
          <p:nvPr>
            <p:ph idx="1" type="body"/>
          </p:nvPr>
        </p:nvSpPr>
        <p:spPr>
          <a:xfrm>
            <a:off x="311700" y="996450"/>
            <a:ext cx="8520600" cy="3909600"/>
          </a:xfrm>
          <a:prstGeom prst="rect">
            <a:avLst/>
          </a:prstGeom>
        </p:spPr>
        <p:txBody>
          <a:bodyPr anchorCtr="0" anchor="t" bIns="91425" lIns="91425" spcFirstLastPara="1" rIns="91425" wrap="square" tIns="91425">
            <a:normAutofit/>
          </a:bodyPr>
          <a:lstStyle/>
          <a:p>
            <a:pPr indent="-355600" lvl="0" marL="457200" rtl="0" algn="l">
              <a:spcBef>
                <a:spcPts val="0"/>
              </a:spcBef>
              <a:spcAft>
                <a:spcPts val="0"/>
              </a:spcAft>
              <a:buSzPts val="2000"/>
              <a:buFont typeface="Barlow"/>
              <a:buChar char="●"/>
            </a:pPr>
            <a:r>
              <a:rPr lang="en" sz="2000">
                <a:latin typeface="Barlow"/>
                <a:ea typeface="Barlow"/>
                <a:cs typeface="Barlow"/>
                <a:sym typeface="Barlow"/>
              </a:rPr>
              <a:t>How does your product change or create new ways for people to interact?</a:t>
            </a:r>
            <a:endParaRPr sz="2000">
              <a:latin typeface="Barlow"/>
              <a:ea typeface="Barlow"/>
              <a:cs typeface="Barlow"/>
              <a:sym typeface="Barlow"/>
            </a:endParaRPr>
          </a:p>
          <a:p>
            <a:pPr indent="-355600" lvl="1" marL="914400" rtl="0" algn="l">
              <a:spcBef>
                <a:spcPts val="0"/>
              </a:spcBef>
              <a:spcAft>
                <a:spcPts val="0"/>
              </a:spcAft>
              <a:buClr>
                <a:srgbClr val="000000"/>
              </a:buClr>
              <a:buSzPts val="2000"/>
              <a:buFont typeface="Barlow"/>
              <a:buChar char="○"/>
            </a:pPr>
            <a:r>
              <a:rPr lang="en" sz="2000">
                <a:solidFill>
                  <a:srgbClr val="000000"/>
                </a:solidFill>
                <a:latin typeface="Barlow"/>
                <a:ea typeface="Barlow"/>
                <a:cs typeface="Barlow"/>
                <a:sym typeface="Barlow"/>
              </a:rPr>
              <a:t>Provides a platform for students to find their classmates</a:t>
            </a:r>
            <a:endParaRPr sz="2000">
              <a:solidFill>
                <a:srgbClr val="000000"/>
              </a:solidFill>
              <a:latin typeface="Barlow"/>
              <a:ea typeface="Barlow"/>
              <a:cs typeface="Barlow"/>
              <a:sym typeface="Barlow"/>
            </a:endParaRPr>
          </a:p>
          <a:p>
            <a:pPr indent="-355600" lvl="1" marL="914400" rtl="0" algn="l">
              <a:spcBef>
                <a:spcPts val="0"/>
              </a:spcBef>
              <a:spcAft>
                <a:spcPts val="0"/>
              </a:spcAft>
              <a:buClr>
                <a:srgbClr val="000000"/>
              </a:buClr>
              <a:buSzPts val="2000"/>
              <a:buFont typeface="Barlow"/>
              <a:buChar char="○"/>
            </a:pPr>
            <a:r>
              <a:rPr lang="en" sz="2000">
                <a:solidFill>
                  <a:srgbClr val="000000"/>
                </a:solidFill>
                <a:latin typeface="Barlow"/>
                <a:ea typeface="Barlow"/>
                <a:cs typeface="Barlow"/>
                <a:sym typeface="Barlow"/>
              </a:rPr>
              <a:t>Platform for students to attend and host larger group socials and events, leading to community building </a:t>
            </a:r>
            <a:endParaRPr sz="2000">
              <a:solidFill>
                <a:srgbClr val="000000"/>
              </a:solidFill>
              <a:latin typeface="Barlow"/>
              <a:ea typeface="Barlow"/>
              <a:cs typeface="Barlow"/>
              <a:sym typeface="Barlow"/>
            </a:endParaRPr>
          </a:p>
          <a:p>
            <a:pPr indent="-355600" lvl="1" marL="914400" rtl="0" algn="l">
              <a:spcBef>
                <a:spcPts val="0"/>
              </a:spcBef>
              <a:spcAft>
                <a:spcPts val="0"/>
              </a:spcAft>
              <a:buClr>
                <a:srgbClr val="000000"/>
              </a:buClr>
              <a:buSzPts val="2000"/>
              <a:buFont typeface="Barlow"/>
              <a:buChar char="○"/>
            </a:pPr>
            <a:r>
              <a:rPr lang="en" sz="2000">
                <a:solidFill>
                  <a:srgbClr val="000000"/>
                </a:solidFill>
                <a:latin typeface="Barlow"/>
                <a:ea typeface="Barlow"/>
                <a:cs typeface="Barlow"/>
                <a:sym typeface="Barlow"/>
              </a:rPr>
              <a:t>Allows students to meet others in their class at individual and group level </a:t>
            </a:r>
            <a:endParaRPr sz="2000">
              <a:solidFill>
                <a:srgbClr val="000000"/>
              </a:solidFill>
              <a:latin typeface="Barlow"/>
              <a:ea typeface="Barlow"/>
              <a:cs typeface="Barlow"/>
              <a:sym typeface="Barlow"/>
            </a:endParaRPr>
          </a:p>
          <a:p>
            <a:pPr indent="-355600" lvl="1" marL="914400" rtl="0" algn="l">
              <a:spcBef>
                <a:spcPts val="0"/>
              </a:spcBef>
              <a:spcAft>
                <a:spcPts val="0"/>
              </a:spcAft>
              <a:buClr>
                <a:srgbClr val="000000"/>
              </a:buClr>
              <a:buSzPts val="2000"/>
              <a:buFont typeface="Barlow"/>
              <a:buChar char="○"/>
            </a:pPr>
            <a:r>
              <a:rPr lang="en" sz="2000">
                <a:solidFill>
                  <a:srgbClr val="000000"/>
                </a:solidFill>
                <a:latin typeface="Barlow"/>
                <a:ea typeface="Barlow"/>
                <a:cs typeface="Barlow"/>
                <a:sym typeface="Barlow"/>
              </a:rPr>
              <a:t>Moves connections from online to in-person, even for virtual students, through using location to find nearby classmates</a:t>
            </a:r>
            <a:endParaRPr sz="2000">
              <a:solidFill>
                <a:srgbClr val="000000"/>
              </a:solidFill>
              <a:latin typeface="Barlow"/>
              <a:ea typeface="Barlow"/>
              <a:cs typeface="Barlow"/>
              <a:sym typeface="Barlow"/>
            </a:endParaRPr>
          </a:p>
        </p:txBody>
      </p:sp>
      <p:sp>
        <p:nvSpPr>
          <p:cNvPr id="198" name="Google Shape;198;p30"/>
          <p:cNvSpPr/>
          <p:nvPr/>
        </p:nvSpPr>
        <p:spPr>
          <a:xfrm rot="-2229560">
            <a:off x="7825653" y="-346460"/>
            <a:ext cx="1674741" cy="1575058"/>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99" name="Google Shape;199;p30"/>
          <p:cNvSpPr/>
          <p:nvPr/>
        </p:nvSpPr>
        <p:spPr>
          <a:xfrm rot="-2229560">
            <a:off x="7996690" y="-178278"/>
            <a:ext cx="1674741" cy="1575058"/>
          </a:xfrm>
          <a:prstGeom prst="rect">
            <a:avLst/>
          </a:prstGeom>
          <a:solidFill>
            <a:srgbClr val="9FC5E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00" name="Google Shape;200;p30"/>
          <p:cNvSpPr/>
          <p:nvPr/>
        </p:nvSpPr>
        <p:spPr>
          <a:xfrm rot="-2229560">
            <a:off x="8167726" y="-10096"/>
            <a:ext cx="1674741" cy="1575058"/>
          </a:xfrm>
          <a:prstGeom prst="rect">
            <a:avLst/>
          </a:prstGeom>
          <a:solidFill>
            <a:srgbClr val="6FA8D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1"/>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BFFs - Q2</a:t>
            </a:r>
            <a:endParaRPr/>
          </a:p>
        </p:txBody>
      </p:sp>
      <p:sp>
        <p:nvSpPr>
          <p:cNvPr id="206" name="Google Shape;206;p31"/>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Font typeface="Barlow"/>
              <a:buChar char="●"/>
            </a:pPr>
            <a:r>
              <a:rPr lang="en" sz="2200">
                <a:latin typeface="Barlow"/>
                <a:ea typeface="Barlow"/>
                <a:cs typeface="Barlow"/>
                <a:sym typeface="Barlow"/>
              </a:rPr>
              <a:t>Does your product fill or change a role previously filled by a person?</a:t>
            </a:r>
            <a:endParaRPr sz="2200">
              <a:latin typeface="Barlow"/>
              <a:ea typeface="Barlow"/>
              <a:cs typeface="Barlow"/>
              <a:sym typeface="Barlow"/>
            </a:endParaRPr>
          </a:p>
          <a:p>
            <a:pPr indent="-368300" lvl="1" marL="914400" rtl="0" algn="l">
              <a:spcBef>
                <a:spcPts val="0"/>
              </a:spcBef>
              <a:spcAft>
                <a:spcPts val="0"/>
              </a:spcAft>
              <a:buClr>
                <a:srgbClr val="000000"/>
              </a:buClr>
              <a:buSzPts val="2200"/>
              <a:buFont typeface="Barlow"/>
              <a:buChar char="○"/>
            </a:pPr>
            <a:r>
              <a:rPr lang="en" sz="2200">
                <a:solidFill>
                  <a:srgbClr val="000000"/>
                </a:solidFill>
                <a:latin typeface="Barlow"/>
                <a:ea typeface="Barlow"/>
                <a:cs typeface="Barlow"/>
                <a:sym typeface="Barlow"/>
              </a:rPr>
              <a:t>Sometimes you need a mutual friend to introduce two strangers, but this app helps breaks that barrier and allows you introduce yourself to a stranger</a:t>
            </a:r>
            <a:endParaRPr sz="2200">
              <a:solidFill>
                <a:srgbClr val="000000"/>
              </a:solidFill>
              <a:latin typeface="Barlow"/>
              <a:ea typeface="Barlow"/>
              <a:cs typeface="Barlow"/>
              <a:sym typeface="Barlow"/>
            </a:endParaRPr>
          </a:p>
          <a:p>
            <a:pPr indent="-368300" lvl="1" marL="914400" rtl="0" algn="l">
              <a:spcBef>
                <a:spcPts val="0"/>
              </a:spcBef>
              <a:spcAft>
                <a:spcPts val="0"/>
              </a:spcAft>
              <a:buClr>
                <a:srgbClr val="000000"/>
              </a:buClr>
              <a:buSzPts val="2200"/>
              <a:buFont typeface="Barlow"/>
              <a:buChar char="○"/>
            </a:pPr>
            <a:r>
              <a:rPr lang="en" sz="2200">
                <a:solidFill>
                  <a:srgbClr val="000000"/>
                </a:solidFill>
                <a:latin typeface="Barlow"/>
                <a:ea typeface="Barlow"/>
                <a:cs typeface="Barlow"/>
                <a:sym typeface="Barlow"/>
              </a:rPr>
              <a:t>Like-minded people using the app, wanting to connect with other older students</a:t>
            </a:r>
            <a:endParaRPr sz="2200">
              <a:solidFill>
                <a:srgbClr val="000000"/>
              </a:solidFill>
              <a:latin typeface="Barlow"/>
              <a:ea typeface="Barlow"/>
              <a:cs typeface="Barlow"/>
              <a:sym typeface="Barlow"/>
            </a:endParaRPr>
          </a:p>
          <a:p>
            <a:pPr indent="0" lvl="0" marL="0" rtl="0" algn="l">
              <a:spcBef>
                <a:spcPts val="0"/>
              </a:spcBef>
              <a:spcAft>
                <a:spcPts val="1200"/>
              </a:spcAft>
              <a:buNone/>
            </a:pPr>
            <a:r>
              <a:t/>
            </a:r>
            <a:endParaRPr sz="2200"/>
          </a:p>
        </p:txBody>
      </p:sp>
      <p:sp>
        <p:nvSpPr>
          <p:cNvPr id="207" name="Google Shape;207;p31"/>
          <p:cNvSpPr/>
          <p:nvPr/>
        </p:nvSpPr>
        <p:spPr>
          <a:xfrm rot="-2229560">
            <a:off x="7825653" y="-346460"/>
            <a:ext cx="1674741" cy="1575058"/>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08" name="Google Shape;208;p31"/>
          <p:cNvSpPr/>
          <p:nvPr/>
        </p:nvSpPr>
        <p:spPr>
          <a:xfrm rot="-2229560">
            <a:off x="7996690" y="-178278"/>
            <a:ext cx="1674741" cy="1575058"/>
          </a:xfrm>
          <a:prstGeom prst="rect">
            <a:avLst/>
          </a:prstGeom>
          <a:solidFill>
            <a:srgbClr val="9FC5E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09" name="Google Shape;209;p31"/>
          <p:cNvSpPr/>
          <p:nvPr/>
        </p:nvSpPr>
        <p:spPr>
          <a:xfrm rot="-2229560">
            <a:off x="8167726" y="-10096"/>
            <a:ext cx="1674741" cy="1575058"/>
          </a:xfrm>
          <a:prstGeom prst="rect">
            <a:avLst/>
          </a:prstGeom>
          <a:solidFill>
            <a:srgbClr val="6FA8D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2"/>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3333"/>
              <a:buFont typeface="Arial"/>
              <a:buNone/>
            </a:pPr>
            <a:r>
              <a:rPr lang="en" sz="3300"/>
              <a:t>Values in Design - Stakeholders &amp; Ethics</a:t>
            </a:r>
            <a:endParaRPr sz="3300"/>
          </a:p>
          <a:p>
            <a:pPr indent="0" lvl="0" marL="0" rtl="0" algn="l">
              <a:spcBef>
                <a:spcPts val="0"/>
              </a:spcBef>
              <a:spcAft>
                <a:spcPts val="0"/>
              </a:spcAft>
              <a:buNone/>
            </a:pPr>
            <a:r>
              <a:t/>
            </a:r>
            <a:endParaRPr/>
          </a:p>
        </p:txBody>
      </p:sp>
      <p:pic>
        <p:nvPicPr>
          <p:cNvPr id="215" name="Google Shape;215;p32"/>
          <p:cNvPicPr preferRelativeResize="0"/>
          <p:nvPr/>
        </p:nvPicPr>
        <p:blipFill rotWithShape="1">
          <a:blip r:embed="rId3">
            <a:alphaModFix/>
          </a:blip>
          <a:srcRect b="13398" l="35565" r="35021" t="19676"/>
          <a:stretch/>
        </p:blipFill>
        <p:spPr>
          <a:xfrm>
            <a:off x="3305275" y="1052075"/>
            <a:ext cx="2533450" cy="3736925"/>
          </a:xfrm>
          <a:prstGeom prst="rect">
            <a:avLst/>
          </a:prstGeom>
          <a:noFill/>
          <a:ln>
            <a:noFill/>
          </a:ln>
        </p:spPr>
      </p:pic>
      <p:sp>
        <p:nvSpPr>
          <p:cNvPr id="216" name="Google Shape;216;p32"/>
          <p:cNvSpPr/>
          <p:nvPr/>
        </p:nvSpPr>
        <p:spPr>
          <a:xfrm rot="-2229560">
            <a:off x="7825653" y="-346460"/>
            <a:ext cx="1674741" cy="1575058"/>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17" name="Google Shape;217;p32"/>
          <p:cNvSpPr/>
          <p:nvPr/>
        </p:nvSpPr>
        <p:spPr>
          <a:xfrm rot="-2229560">
            <a:off x="7996690" y="-178278"/>
            <a:ext cx="1674741" cy="1575058"/>
          </a:xfrm>
          <a:prstGeom prst="rect">
            <a:avLst/>
          </a:prstGeom>
          <a:solidFill>
            <a:srgbClr val="9FC5E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18" name="Google Shape;218;p32"/>
          <p:cNvSpPr/>
          <p:nvPr/>
        </p:nvSpPr>
        <p:spPr>
          <a:xfrm rot="-2229560">
            <a:off x="8167726" y="-10096"/>
            <a:ext cx="1674741" cy="1575058"/>
          </a:xfrm>
          <a:prstGeom prst="rect">
            <a:avLst/>
          </a:prstGeom>
          <a:solidFill>
            <a:srgbClr val="6FA8D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3"/>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BIG BAD WOLF - Ethical Implication</a:t>
            </a:r>
            <a:endParaRPr/>
          </a:p>
        </p:txBody>
      </p:sp>
      <p:sp>
        <p:nvSpPr>
          <p:cNvPr id="224" name="Google Shape;224;p33"/>
          <p:cNvSpPr txBox="1"/>
          <p:nvPr>
            <p:ph idx="1" type="body"/>
          </p:nvPr>
        </p:nvSpPr>
        <p:spPr>
          <a:xfrm>
            <a:off x="311700" y="1266325"/>
            <a:ext cx="8520600" cy="33027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Char char="●"/>
            </a:pPr>
            <a:r>
              <a:rPr lang="en"/>
              <a:t>What could a bad actor do with your product?</a:t>
            </a:r>
            <a:endParaRPr/>
          </a:p>
          <a:p>
            <a:pPr indent="-342900" lvl="1" marL="914400" rtl="0" algn="l">
              <a:spcBef>
                <a:spcPts val="0"/>
              </a:spcBef>
              <a:spcAft>
                <a:spcPts val="0"/>
              </a:spcAft>
              <a:buClr>
                <a:srgbClr val="000000"/>
              </a:buClr>
              <a:buSzPts val="1800"/>
              <a:buChar char="○"/>
            </a:pPr>
            <a:r>
              <a:rPr lang="en" sz="1800">
                <a:solidFill>
                  <a:srgbClr val="000000"/>
                </a:solidFill>
              </a:rPr>
              <a:t>With the right information, a bad actor could cause damage</a:t>
            </a:r>
            <a:endParaRPr sz="1800">
              <a:solidFill>
                <a:srgbClr val="000000"/>
              </a:solidFill>
            </a:endParaRPr>
          </a:p>
          <a:p>
            <a:pPr indent="-342900" lvl="2" marL="1371600" rtl="0" algn="l">
              <a:spcBef>
                <a:spcPts val="0"/>
              </a:spcBef>
              <a:spcAft>
                <a:spcPts val="0"/>
              </a:spcAft>
              <a:buClr>
                <a:srgbClr val="000000"/>
              </a:buClr>
              <a:buSzPts val="1800"/>
              <a:buChar char="■"/>
            </a:pPr>
            <a:r>
              <a:rPr lang="en" sz="1800">
                <a:solidFill>
                  <a:srgbClr val="000000"/>
                </a:solidFill>
              </a:rPr>
              <a:t>Having the location of users could lead to safety risks for users</a:t>
            </a:r>
            <a:endParaRPr sz="1800">
              <a:solidFill>
                <a:srgbClr val="000000"/>
              </a:solidFill>
            </a:endParaRPr>
          </a:p>
          <a:p>
            <a:pPr indent="-342900" lvl="2" marL="1371600" rtl="0" algn="l">
              <a:spcBef>
                <a:spcPts val="0"/>
              </a:spcBef>
              <a:spcAft>
                <a:spcPts val="0"/>
              </a:spcAft>
              <a:buClr>
                <a:srgbClr val="000000"/>
              </a:buClr>
              <a:buSzPts val="1800"/>
              <a:buChar char="■"/>
            </a:pPr>
            <a:r>
              <a:rPr lang="en" sz="1800">
                <a:solidFill>
                  <a:srgbClr val="000000"/>
                </a:solidFill>
              </a:rPr>
              <a:t>Identifying information could also allow some form of identity threat</a:t>
            </a:r>
            <a:endParaRPr sz="1800">
              <a:solidFill>
                <a:srgbClr val="000000"/>
              </a:solidFill>
            </a:endParaRPr>
          </a:p>
          <a:p>
            <a:pPr indent="-342900" lvl="1" marL="914400" rtl="0" algn="l">
              <a:spcBef>
                <a:spcPts val="0"/>
              </a:spcBef>
              <a:spcAft>
                <a:spcPts val="0"/>
              </a:spcAft>
              <a:buClr>
                <a:srgbClr val="000000"/>
              </a:buClr>
              <a:buSzPts val="1800"/>
              <a:buChar char="○"/>
            </a:pPr>
            <a:r>
              <a:rPr lang="en" sz="1800">
                <a:solidFill>
                  <a:srgbClr val="000000"/>
                </a:solidFill>
              </a:rPr>
              <a:t>Really makes us consider the risk-reward of geolocation</a:t>
            </a:r>
            <a:endParaRPr sz="1800">
              <a:solidFill>
                <a:srgbClr val="000000"/>
              </a:solidFill>
            </a:endParaRPr>
          </a:p>
          <a:p>
            <a:pPr indent="-342900" lvl="2" marL="1371600" rtl="0" algn="l">
              <a:spcBef>
                <a:spcPts val="0"/>
              </a:spcBef>
              <a:spcAft>
                <a:spcPts val="0"/>
              </a:spcAft>
              <a:buClr>
                <a:srgbClr val="000000"/>
              </a:buClr>
              <a:buSzPts val="1800"/>
              <a:buChar char="■"/>
            </a:pPr>
            <a:r>
              <a:rPr lang="en" sz="1800">
                <a:solidFill>
                  <a:srgbClr val="000000"/>
                </a:solidFill>
              </a:rPr>
              <a:t>If we go through with that feature, it needs to be especially secure</a:t>
            </a:r>
            <a:endParaRPr sz="1800">
              <a:solidFill>
                <a:srgbClr val="000000"/>
              </a:solidFill>
            </a:endParaRPr>
          </a:p>
          <a:p>
            <a:pPr indent="-342900" lvl="2" marL="1371600" rtl="0" algn="l">
              <a:spcBef>
                <a:spcPts val="0"/>
              </a:spcBef>
              <a:spcAft>
                <a:spcPts val="0"/>
              </a:spcAft>
              <a:buClr>
                <a:srgbClr val="000000"/>
              </a:buClr>
              <a:buSzPts val="1800"/>
              <a:buChar char="■"/>
            </a:pPr>
            <a:r>
              <a:rPr lang="en" sz="1800">
                <a:solidFill>
                  <a:srgbClr val="000000"/>
                </a:solidFill>
              </a:rPr>
              <a:t>Maybe it’s worth just having users input their own location information and completely bypass using any tracking location features.</a:t>
            </a:r>
            <a:endParaRPr sz="1800">
              <a:solidFill>
                <a:srgbClr val="000000"/>
              </a:solidFill>
            </a:endParaRPr>
          </a:p>
        </p:txBody>
      </p:sp>
      <p:sp>
        <p:nvSpPr>
          <p:cNvPr id="225" name="Google Shape;225;p33"/>
          <p:cNvSpPr/>
          <p:nvPr/>
        </p:nvSpPr>
        <p:spPr>
          <a:xfrm rot="-2229560">
            <a:off x="7825653" y="-346460"/>
            <a:ext cx="1674741" cy="1575058"/>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26" name="Google Shape;226;p33"/>
          <p:cNvSpPr/>
          <p:nvPr/>
        </p:nvSpPr>
        <p:spPr>
          <a:xfrm rot="-2229560">
            <a:off x="7996690" y="-178278"/>
            <a:ext cx="1674741" cy="1575058"/>
          </a:xfrm>
          <a:prstGeom prst="rect">
            <a:avLst/>
          </a:prstGeom>
          <a:solidFill>
            <a:srgbClr val="9FC5E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27" name="Google Shape;227;p33"/>
          <p:cNvSpPr/>
          <p:nvPr/>
        </p:nvSpPr>
        <p:spPr>
          <a:xfrm rot="-2229560">
            <a:off x="8167726" y="-10096"/>
            <a:ext cx="1674741" cy="1575058"/>
          </a:xfrm>
          <a:prstGeom prst="rect">
            <a:avLst/>
          </a:prstGeom>
          <a:solidFill>
            <a:srgbClr val="6FA8D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4"/>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302895" lvl="0" marL="457200" rtl="0" algn="l">
              <a:spcBef>
                <a:spcPts val="0"/>
              </a:spcBef>
              <a:spcAft>
                <a:spcPts val="0"/>
              </a:spcAft>
              <a:buClr>
                <a:srgbClr val="000000"/>
              </a:buClr>
              <a:buSzPct val="100000"/>
              <a:buFont typeface="Times New Roman"/>
              <a:buChar char="-"/>
            </a:pPr>
            <a:r>
              <a:t/>
            </a:r>
            <a:endParaRPr b="0" sz="1300">
              <a:solidFill>
                <a:srgbClr val="000000"/>
              </a:solidFill>
              <a:latin typeface="Times New Roman"/>
              <a:ea typeface="Times New Roman"/>
              <a:cs typeface="Times New Roman"/>
              <a:sym typeface="Times New Roman"/>
            </a:endParaRPr>
          </a:p>
          <a:p>
            <a:pPr indent="0" lvl="0" marL="0" rtl="0" algn="l">
              <a:spcBef>
                <a:spcPts val="0"/>
              </a:spcBef>
              <a:spcAft>
                <a:spcPts val="0"/>
              </a:spcAft>
              <a:buNone/>
            </a:pPr>
            <a:r>
              <a:rPr lang="en"/>
              <a:t>BIG BAD WOLF: Q1 </a:t>
            </a:r>
            <a:endParaRPr/>
          </a:p>
        </p:txBody>
      </p:sp>
      <p:sp>
        <p:nvSpPr>
          <p:cNvPr id="233" name="Google Shape;233;p34"/>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rgbClr val="000000"/>
                </a:solidFill>
                <a:latin typeface="Barlow"/>
                <a:ea typeface="Barlow"/>
                <a:cs typeface="Barlow"/>
                <a:sym typeface="Barlow"/>
              </a:rPr>
              <a:t>What does predatory and exploitative behavior look like with your product?</a:t>
            </a:r>
            <a:endParaRPr>
              <a:solidFill>
                <a:srgbClr val="000000"/>
              </a:solidFill>
              <a:latin typeface="Barlow"/>
              <a:ea typeface="Barlow"/>
              <a:cs typeface="Barlow"/>
              <a:sym typeface="Barlow"/>
            </a:endParaRPr>
          </a:p>
          <a:p>
            <a:pPr indent="-342900" lvl="0" marL="457200" rtl="0" algn="l">
              <a:spcBef>
                <a:spcPts val="1200"/>
              </a:spcBef>
              <a:spcAft>
                <a:spcPts val="0"/>
              </a:spcAft>
              <a:buClr>
                <a:srgbClr val="000000"/>
              </a:buClr>
              <a:buSzPts val="1800"/>
              <a:buFont typeface="Barlow"/>
              <a:buChar char="●"/>
            </a:pPr>
            <a:r>
              <a:rPr lang="en">
                <a:solidFill>
                  <a:srgbClr val="000000"/>
                </a:solidFill>
                <a:latin typeface="Barlow"/>
                <a:ea typeface="Barlow"/>
                <a:cs typeface="Barlow"/>
                <a:sym typeface="Barlow"/>
              </a:rPr>
              <a:t>S</a:t>
            </a:r>
            <a:r>
              <a:rPr lang="en">
                <a:solidFill>
                  <a:srgbClr val="000000"/>
                </a:solidFill>
                <a:latin typeface="Barlow"/>
                <a:ea typeface="Barlow"/>
                <a:cs typeface="Barlow"/>
                <a:sym typeface="Barlow"/>
              </a:rPr>
              <a:t>talking and tracking the location of users</a:t>
            </a:r>
            <a:endParaRPr>
              <a:solidFill>
                <a:srgbClr val="000000"/>
              </a:solidFill>
              <a:latin typeface="Barlow"/>
              <a:ea typeface="Barlow"/>
              <a:cs typeface="Barlow"/>
              <a:sym typeface="Barlow"/>
            </a:endParaRPr>
          </a:p>
          <a:p>
            <a:pPr indent="-342900" lvl="0" marL="457200" rtl="0" algn="l">
              <a:spcBef>
                <a:spcPts val="0"/>
              </a:spcBef>
              <a:spcAft>
                <a:spcPts val="0"/>
              </a:spcAft>
              <a:buClr>
                <a:srgbClr val="000000"/>
              </a:buClr>
              <a:buSzPts val="1800"/>
              <a:buFont typeface="Barlow"/>
              <a:buChar char="●"/>
            </a:pPr>
            <a:r>
              <a:rPr lang="en" sz="1800">
                <a:solidFill>
                  <a:srgbClr val="000000"/>
                </a:solidFill>
                <a:latin typeface="Barlow"/>
                <a:ea typeface="Barlow"/>
                <a:cs typeface="Barlow"/>
                <a:sym typeface="Barlow"/>
              </a:rPr>
              <a:t>Getting familiar with their schedule and whereabouts</a:t>
            </a:r>
            <a:endParaRPr>
              <a:solidFill>
                <a:srgbClr val="000000"/>
              </a:solidFill>
              <a:latin typeface="Barlow"/>
              <a:ea typeface="Barlow"/>
              <a:cs typeface="Barlow"/>
              <a:sym typeface="Barlow"/>
            </a:endParaRPr>
          </a:p>
          <a:p>
            <a:pPr indent="-342900" lvl="0" marL="457200" rtl="0" algn="l">
              <a:spcBef>
                <a:spcPts val="0"/>
              </a:spcBef>
              <a:spcAft>
                <a:spcPts val="0"/>
              </a:spcAft>
              <a:buClr>
                <a:srgbClr val="000000"/>
              </a:buClr>
              <a:buSzPts val="1800"/>
              <a:buFont typeface="Barlow"/>
              <a:buChar char="●"/>
            </a:pPr>
            <a:r>
              <a:rPr lang="en">
                <a:solidFill>
                  <a:srgbClr val="000000"/>
                </a:solidFill>
                <a:latin typeface="Barlow"/>
                <a:ea typeface="Barlow"/>
                <a:cs typeface="Barlow"/>
                <a:sym typeface="Barlow"/>
              </a:rPr>
              <a:t>Hacking the accounts of users and potentially scamming classmates </a:t>
            </a:r>
            <a:endParaRPr>
              <a:solidFill>
                <a:srgbClr val="000000"/>
              </a:solidFill>
              <a:latin typeface="Barlow"/>
              <a:ea typeface="Barlow"/>
              <a:cs typeface="Barlow"/>
              <a:sym typeface="Barlow"/>
            </a:endParaRPr>
          </a:p>
          <a:p>
            <a:pPr indent="-330200" lvl="1" marL="914400" rtl="0" algn="l">
              <a:spcBef>
                <a:spcPts val="0"/>
              </a:spcBef>
              <a:spcAft>
                <a:spcPts val="0"/>
              </a:spcAft>
              <a:buClr>
                <a:srgbClr val="000000"/>
              </a:buClr>
              <a:buSzPts val="1600"/>
              <a:buFont typeface="Barlow"/>
              <a:buChar char="○"/>
            </a:pPr>
            <a:r>
              <a:rPr lang="en" sz="1600">
                <a:solidFill>
                  <a:srgbClr val="000000"/>
                </a:solidFill>
                <a:latin typeface="Barlow"/>
                <a:ea typeface="Barlow"/>
                <a:cs typeface="Barlow"/>
                <a:sym typeface="Barlow"/>
              </a:rPr>
              <a:t>Phishing </a:t>
            </a:r>
            <a:endParaRPr sz="1600">
              <a:solidFill>
                <a:srgbClr val="000000"/>
              </a:solidFill>
              <a:latin typeface="Barlow"/>
              <a:ea typeface="Barlow"/>
              <a:cs typeface="Barlow"/>
              <a:sym typeface="Barlow"/>
            </a:endParaRPr>
          </a:p>
        </p:txBody>
      </p:sp>
      <p:sp>
        <p:nvSpPr>
          <p:cNvPr id="234" name="Google Shape;234;p34"/>
          <p:cNvSpPr/>
          <p:nvPr/>
        </p:nvSpPr>
        <p:spPr>
          <a:xfrm rot="-2229560">
            <a:off x="7825653" y="-346460"/>
            <a:ext cx="1674741" cy="1575058"/>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35" name="Google Shape;235;p34"/>
          <p:cNvSpPr/>
          <p:nvPr/>
        </p:nvSpPr>
        <p:spPr>
          <a:xfrm rot="-2229560">
            <a:off x="7996690" y="-178278"/>
            <a:ext cx="1674741" cy="1575058"/>
          </a:xfrm>
          <a:prstGeom prst="rect">
            <a:avLst/>
          </a:prstGeom>
          <a:solidFill>
            <a:srgbClr val="9FC5E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36" name="Google Shape;236;p34"/>
          <p:cNvSpPr/>
          <p:nvPr/>
        </p:nvSpPr>
        <p:spPr>
          <a:xfrm rot="-2229560">
            <a:off x="8167726" y="-10096"/>
            <a:ext cx="1674741" cy="1575058"/>
          </a:xfrm>
          <a:prstGeom prst="rect">
            <a:avLst/>
          </a:prstGeom>
          <a:solidFill>
            <a:srgbClr val="6FA8D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5"/>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302895" lvl="0" marL="457200" rtl="0" algn="l">
              <a:spcBef>
                <a:spcPts val="0"/>
              </a:spcBef>
              <a:spcAft>
                <a:spcPts val="0"/>
              </a:spcAft>
              <a:buClr>
                <a:srgbClr val="000000"/>
              </a:buClr>
              <a:buSzPct val="100000"/>
              <a:buFont typeface="Times New Roman"/>
              <a:buChar char="-"/>
            </a:pPr>
            <a:r>
              <a:t/>
            </a:r>
            <a:endParaRPr b="0" sz="1300">
              <a:solidFill>
                <a:srgbClr val="000000"/>
              </a:solidFill>
              <a:latin typeface="Times New Roman"/>
              <a:ea typeface="Times New Roman"/>
              <a:cs typeface="Times New Roman"/>
              <a:sym typeface="Times New Roman"/>
            </a:endParaRPr>
          </a:p>
          <a:p>
            <a:pPr indent="0" lvl="0" marL="0" rtl="0" algn="l">
              <a:spcBef>
                <a:spcPts val="0"/>
              </a:spcBef>
              <a:spcAft>
                <a:spcPts val="0"/>
              </a:spcAft>
              <a:buNone/>
            </a:pPr>
            <a:r>
              <a:rPr lang="en"/>
              <a:t>BIG BAD WOLF: Q2 </a:t>
            </a:r>
            <a:endParaRPr/>
          </a:p>
        </p:txBody>
      </p:sp>
      <p:sp>
        <p:nvSpPr>
          <p:cNvPr id="242" name="Google Shape;242;p35"/>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000">
                <a:solidFill>
                  <a:srgbClr val="000000"/>
                </a:solidFill>
                <a:latin typeface="Barlow"/>
                <a:ea typeface="Barlow"/>
                <a:cs typeface="Barlow"/>
                <a:sym typeface="Barlow"/>
              </a:rPr>
              <a:t>What product features are most vulnerable to manipulation?</a:t>
            </a:r>
            <a:endParaRPr sz="2500">
              <a:solidFill>
                <a:srgbClr val="000000"/>
              </a:solidFill>
              <a:latin typeface="Barlow"/>
              <a:ea typeface="Barlow"/>
              <a:cs typeface="Barlow"/>
              <a:sym typeface="Barlow"/>
            </a:endParaRPr>
          </a:p>
          <a:p>
            <a:pPr indent="-342900" lvl="0" marL="457200" rtl="0" algn="l">
              <a:spcBef>
                <a:spcPts val="1200"/>
              </a:spcBef>
              <a:spcAft>
                <a:spcPts val="0"/>
              </a:spcAft>
              <a:buClr>
                <a:srgbClr val="000000"/>
              </a:buClr>
              <a:buSzPts val="1800"/>
              <a:buFont typeface="Barlow"/>
              <a:buChar char="●"/>
            </a:pPr>
            <a:r>
              <a:rPr lang="en">
                <a:solidFill>
                  <a:srgbClr val="000000"/>
                </a:solidFill>
                <a:latin typeface="Barlow"/>
                <a:ea typeface="Barlow"/>
                <a:cs typeface="Barlow"/>
                <a:sym typeface="Barlow"/>
              </a:rPr>
              <a:t>Geolocation feature  </a:t>
            </a:r>
            <a:endParaRPr>
              <a:solidFill>
                <a:srgbClr val="000000"/>
              </a:solidFill>
              <a:latin typeface="Barlow"/>
              <a:ea typeface="Barlow"/>
              <a:cs typeface="Barlow"/>
              <a:sym typeface="Barlow"/>
            </a:endParaRPr>
          </a:p>
          <a:p>
            <a:pPr indent="-342900" lvl="1" marL="914400" rtl="0" algn="l">
              <a:spcBef>
                <a:spcPts val="0"/>
              </a:spcBef>
              <a:spcAft>
                <a:spcPts val="0"/>
              </a:spcAft>
              <a:buClr>
                <a:srgbClr val="000000"/>
              </a:buClr>
              <a:buSzPts val="1800"/>
              <a:buFont typeface="Barlow"/>
              <a:buChar char="○"/>
            </a:pPr>
            <a:r>
              <a:rPr lang="en" sz="1800">
                <a:solidFill>
                  <a:srgbClr val="000000"/>
                </a:solidFill>
                <a:latin typeface="Barlow"/>
                <a:ea typeface="Barlow"/>
                <a:cs typeface="Barlow"/>
                <a:sym typeface="Barlow"/>
              </a:rPr>
              <a:t>We need geolocation so people can find study groups nearby</a:t>
            </a:r>
            <a:endParaRPr sz="1800">
              <a:solidFill>
                <a:srgbClr val="000000"/>
              </a:solidFill>
              <a:latin typeface="Barlow"/>
              <a:ea typeface="Barlow"/>
              <a:cs typeface="Barlow"/>
              <a:sym typeface="Barlow"/>
            </a:endParaRPr>
          </a:p>
          <a:p>
            <a:pPr indent="-342900" lvl="1" marL="914400" rtl="0" algn="l">
              <a:spcBef>
                <a:spcPts val="0"/>
              </a:spcBef>
              <a:spcAft>
                <a:spcPts val="0"/>
              </a:spcAft>
              <a:buClr>
                <a:srgbClr val="000000"/>
              </a:buClr>
              <a:buSzPts val="1800"/>
              <a:buFont typeface="Barlow"/>
              <a:buChar char="○"/>
            </a:pPr>
            <a:r>
              <a:rPr lang="en" sz="1800">
                <a:solidFill>
                  <a:srgbClr val="000000"/>
                </a:solidFill>
                <a:latin typeface="Barlow"/>
                <a:ea typeface="Barlow"/>
                <a:cs typeface="Barlow"/>
                <a:sym typeface="Barlow"/>
              </a:rPr>
              <a:t>If geolocation is hacked, someone can know your whereabouts and put the safety of the user at risk.</a:t>
            </a:r>
            <a:endParaRPr sz="1800">
              <a:solidFill>
                <a:srgbClr val="000000"/>
              </a:solidFill>
              <a:latin typeface="Barlow"/>
              <a:ea typeface="Barlow"/>
              <a:cs typeface="Barlow"/>
              <a:sym typeface="Barlow"/>
            </a:endParaRPr>
          </a:p>
          <a:p>
            <a:pPr indent="-342900" lvl="0" marL="457200" rtl="0" algn="l">
              <a:spcBef>
                <a:spcPts val="0"/>
              </a:spcBef>
              <a:spcAft>
                <a:spcPts val="0"/>
              </a:spcAft>
              <a:buClr>
                <a:srgbClr val="000000"/>
              </a:buClr>
              <a:buSzPts val="1800"/>
              <a:buFont typeface="Barlow"/>
              <a:buChar char="●"/>
            </a:pPr>
            <a:r>
              <a:rPr lang="en">
                <a:solidFill>
                  <a:srgbClr val="000000"/>
                </a:solidFill>
                <a:latin typeface="Barlow"/>
                <a:ea typeface="Barlow"/>
                <a:cs typeface="Barlow"/>
                <a:sym typeface="Barlow"/>
              </a:rPr>
              <a:t>Identifying Information</a:t>
            </a:r>
            <a:endParaRPr>
              <a:solidFill>
                <a:srgbClr val="000000"/>
              </a:solidFill>
              <a:latin typeface="Barlow"/>
              <a:ea typeface="Barlow"/>
              <a:cs typeface="Barlow"/>
              <a:sym typeface="Barlow"/>
            </a:endParaRPr>
          </a:p>
          <a:p>
            <a:pPr indent="-342900" lvl="1" marL="914400" rtl="0" algn="l">
              <a:spcBef>
                <a:spcPts val="0"/>
              </a:spcBef>
              <a:spcAft>
                <a:spcPts val="0"/>
              </a:spcAft>
              <a:buClr>
                <a:srgbClr val="000000"/>
              </a:buClr>
              <a:buSzPts val="1800"/>
              <a:buFont typeface="Barlow"/>
              <a:buChar char="○"/>
            </a:pPr>
            <a:r>
              <a:rPr lang="en" sz="1800">
                <a:solidFill>
                  <a:srgbClr val="000000"/>
                </a:solidFill>
                <a:latin typeface="Barlow"/>
                <a:ea typeface="Barlow"/>
                <a:cs typeface="Barlow"/>
                <a:sym typeface="Barlow"/>
              </a:rPr>
              <a:t>Knowing someone’s name, email, and phone number could lead to risk taken on by the user</a:t>
            </a:r>
            <a:endParaRPr sz="1800">
              <a:solidFill>
                <a:srgbClr val="000000"/>
              </a:solidFill>
              <a:latin typeface="Barlow"/>
              <a:ea typeface="Barlow"/>
              <a:cs typeface="Barlow"/>
              <a:sym typeface="Barlow"/>
            </a:endParaRPr>
          </a:p>
        </p:txBody>
      </p:sp>
      <p:sp>
        <p:nvSpPr>
          <p:cNvPr id="243" name="Google Shape;243;p35"/>
          <p:cNvSpPr/>
          <p:nvPr/>
        </p:nvSpPr>
        <p:spPr>
          <a:xfrm rot="-2229560">
            <a:off x="7825653" y="-346460"/>
            <a:ext cx="1674741" cy="1575058"/>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44" name="Google Shape;244;p35"/>
          <p:cNvSpPr/>
          <p:nvPr/>
        </p:nvSpPr>
        <p:spPr>
          <a:xfrm rot="-2229560">
            <a:off x="7996690" y="-178278"/>
            <a:ext cx="1674741" cy="1575058"/>
          </a:xfrm>
          <a:prstGeom prst="rect">
            <a:avLst/>
          </a:prstGeom>
          <a:solidFill>
            <a:srgbClr val="9FC5E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45" name="Google Shape;245;p35"/>
          <p:cNvSpPr/>
          <p:nvPr/>
        </p:nvSpPr>
        <p:spPr>
          <a:xfrm rot="-2229560">
            <a:off x="8167726" y="-10096"/>
            <a:ext cx="1674741" cy="1575058"/>
          </a:xfrm>
          <a:prstGeom prst="rect">
            <a:avLst/>
          </a:prstGeom>
          <a:solidFill>
            <a:srgbClr val="6FA8D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6"/>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302895" lvl="0" marL="457200" rtl="0" algn="l">
              <a:spcBef>
                <a:spcPts val="0"/>
              </a:spcBef>
              <a:spcAft>
                <a:spcPts val="0"/>
              </a:spcAft>
              <a:buClr>
                <a:srgbClr val="000000"/>
              </a:buClr>
              <a:buSzPct val="100000"/>
              <a:buFont typeface="Times New Roman"/>
              <a:buChar char="-"/>
            </a:pPr>
            <a:r>
              <a:t/>
            </a:r>
            <a:endParaRPr b="0" sz="1300">
              <a:solidFill>
                <a:srgbClr val="000000"/>
              </a:solidFill>
              <a:latin typeface="Times New Roman"/>
              <a:ea typeface="Times New Roman"/>
              <a:cs typeface="Times New Roman"/>
              <a:sym typeface="Times New Roman"/>
            </a:endParaRPr>
          </a:p>
          <a:p>
            <a:pPr indent="0" lvl="0" marL="0" rtl="0" algn="l">
              <a:spcBef>
                <a:spcPts val="0"/>
              </a:spcBef>
              <a:spcAft>
                <a:spcPts val="0"/>
              </a:spcAft>
              <a:buNone/>
            </a:pPr>
            <a:r>
              <a:rPr lang="en"/>
              <a:t>BIG BAD WOLF: Q3 </a:t>
            </a:r>
            <a:endParaRPr/>
          </a:p>
        </p:txBody>
      </p:sp>
      <p:sp>
        <p:nvSpPr>
          <p:cNvPr id="251" name="Google Shape;251;p36"/>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000">
                <a:solidFill>
                  <a:srgbClr val="000000"/>
                </a:solidFill>
                <a:latin typeface="Barlow"/>
                <a:ea typeface="Barlow"/>
                <a:cs typeface="Barlow"/>
                <a:sym typeface="Barlow"/>
              </a:rPr>
              <a:t>Who could be targeted by your product?</a:t>
            </a:r>
            <a:endParaRPr sz="2500">
              <a:solidFill>
                <a:srgbClr val="000000"/>
              </a:solidFill>
              <a:latin typeface="Barlow"/>
              <a:ea typeface="Barlow"/>
              <a:cs typeface="Barlow"/>
              <a:sym typeface="Barlow"/>
            </a:endParaRPr>
          </a:p>
          <a:p>
            <a:pPr indent="-342900" lvl="0" marL="457200" rtl="0" algn="l">
              <a:spcBef>
                <a:spcPts val="1200"/>
              </a:spcBef>
              <a:spcAft>
                <a:spcPts val="0"/>
              </a:spcAft>
              <a:buClr>
                <a:srgbClr val="000000"/>
              </a:buClr>
              <a:buSzPts val="1800"/>
              <a:buFont typeface="Barlow"/>
              <a:buChar char="●"/>
            </a:pPr>
            <a:r>
              <a:rPr lang="en">
                <a:solidFill>
                  <a:srgbClr val="000000"/>
                </a:solidFill>
                <a:latin typeface="Barlow"/>
                <a:ea typeface="Barlow"/>
                <a:cs typeface="Barlow"/>
                <a:sym typeface="Barlow"/>
              </a:rPr>
              <a:t>Middle Aged Older Students (less tech savvy)</a:t>
            </a:r>
            <a:endParaRPr>
              <a:solidFill>
                <a:srgbClr val="000000"/>
              </a:solidFill>
              <a:latin typeface="Barlow"/>
              <a:ea typeface="Barlow"/>
              <a:cs typeface="Barlow"/>
              <a:sym typeface="Barlow"/>
            </a:endParaRPr>
          </a:p>
          <a:p>
            <a:pPr indent="-342900" lvl="1" marL="914400" rtl="0" algn="l">
              <a:spcBef>
                <a:spcPts val="0"/>
              </a:spcBef>
              <a:spcAft>
                <a:spcPts val="0"/>
              </a:spcAft>
              <a:buClr>
                <a:srgbClr val="000000"/>
              </a:buClr>
              <a:buSzPts val="1800"/>
              <a:buFont typeface="Barlow"/>
              <a:buChar char="○"/>
            </a:pPr>
            <a:r>
              <a:rPr lang="en" sz="1800">
                <a:solidFill>
                  <a:srgbClr val="000000"/>
                </a:solidFill>
                <a:latin typeface="Barlow"/>
                <a:ea typeface="Barlow"/>
                <a:cs typeface="Barlow"/>
                <a:sym typeface="Barlow"/>
              </a:rPr>
              <a:t>These are the main users of our product</a:t>
            </a:r>
            <a:endParaRPr sz="1800">
              <a:solidFill>
                <a:srgbClr val="000000"/>
              </a:solidFill>
              <a:latin typeface="Barlow"/>
              <a:ea typeface="Barlow"/>
              <a:cs typeface="Barlow"/>
              <a:sym typeface="Barlow"/>
            </a:endParaRPr>
          </a:p>
          <a:p>
            <a:pPr indent="-342900" lvl="1" marL="914400" rtl="0" algn="l">
              <a:spcBef>
                <a:spcPts val="0"/>
              </a:spcBef>
              <a:spcAft>
                <a:spcPts val="0"/>
              </a:spcAft>
              <a:buClr>
                <a:srgbClr val="000000"/>
              </a:buClr>
              <a:buSzPts val="1800"/>
              <a:buFont typeface="Barlow"/>
              <a:buChar char="○"/>
            </a:pPr>
            <a:r>
              <a:rPr lang="en" sz="1800">
                <a:solidFill>
                  <a:srgbClr val="000000"/>
                </a:solidFill>
                <a:latin typeface="Barlow"/>
                <a:ea typeface="Barlow"/>
                <a:cs typeface="Barlow"/>
                <a:sym typeface="Barlow"/>
              </a:rPr>
              <a:t>Their locations and identifying info </a:t>
            </a:r>
            <a:r>
              <a:rPr lang="en" sz="1800">
                <a:solidFill>
                  <a:srgbClr val="000000"/>
                </a:solidFill>
                <a:latin typeface="Barlow"/>
                <a:ea typeface="Barlow"/>
                <a:cs typeface="Barlow"/>
                <a:sym typeface="Barlow"/>
              </a:rPr>
              <a:t>could</a:t>
            </a:r>
            <a:r>
              <a:rPr lang="en" sz="1800">
                <a:solidFill>
                  <a:srgbClr val="000000"/>
                </a:solidFill>
                <a:latin typeface="Barlow"/>
                <a:ea typeface="Barlow"/>
                <a:cs typeface="Barlow"/>
                <a:sym typeface="Barlow"/>
              </a:rPr>
              <a:t> be accessed, putting them at risk</a:t>
            </a:r>
            <a:endParaRPr sz="1800">
              <a:solidFill>
                <a:srgbClr val="000000"/>
              </a:solidFill>
              <a:latin typeface="Barlow"/>
              <a:ea typeface="Barlow"/>
              <a:cs typeface="Barlow"/>
              <a:sym typeface="Barlow"/>
            </a:endParaRPr>
          </a:p>
          <a:p>
            <a:pPr indent="-342900" lvl="0" marL="457200" rtl="0" algn="l">
              <a:spcBef>
                <a:spcPts val="0"/>
              </a:spcBef>
              <a:spcAft>
                <a:spcPts val="0"/>
              </a:spcAft>
              <a:buClr>
                <a:srgbClr val="000000"/>
              </a:buClr>
              <a:buSzPts val="1800"/>
              <a:buFont typeface="Barlow"/>
              <a:buChar char="●"/>
            </a:pPr>
            <a:r>
              <a:rPr lang="en">
                <a:solidFill>
                  <a:srgbClr val="000000"/>
                </a:solidFill>
                <a:latin typeface="Barlow"/>
                <a:ea typeface="Barlow"/>
                <a:cs typeface="Barlow"/>
                <a:sym typeface="Barlow"/>
              </a:rPr>
              <a:t>Families of these students</a:t>
            </a:r>
            <a:endParaRPr>
              <a:solidFill>
                <a:srgbClr val="000000"/>
              </a:solidFill>
              <a:latin typeface="Barlow"/>
              <a:ea typeface="Barlow"/>
              <a:cs typeface="Barlow"/>
              <a:sym typeface="Barlow"/>
            </a:endParaRPr>
          </a:p>
          <a:p>
            <a:pPr indent="-342900" lvl="1" marL="914400" rtl="0" algn="l">
              <a:spcBef>
                <a:spcPts val="0"/>
              </a:spcBef>
              <a:spcAft>
                <a:spcPts val="0"/>
              </a:spcAft>
              <a:buClr>
                <a:srgbClr val="000000"/>
              </a:buClr>
              <a:buSzPts val="1800"/>
              <a:buFont typeface="Barlow"/>
              <a:buChar char="○"/>
            </a:pPr>
            <a:r>
              <a:rPr lang="en" sz="1800">
                <a:solidFill>
                  <a:srgbClr val="000000"/>
                </a:solidFill>
                <a:latin typeface="Barlow"/>
                <a:ea typeface="Barlow"/>
                <a:cs typeface="Barlow"/>
                <a:sym typeface="Barlow"/>
              </a:rPr>
              <a:t>Indirectly affected</a:t>
            </a:r>
            <a:endParaRPr sz="1800">
              <a:solidFill>
                <a:srgbClr val="000000"/>
              </a:solidFill>
              <a:latin typeface="Barlow"/>
              <a:ea typeface="Barlow"/>
              <a:cs typeface="Barlow"/>
              <a:sym typeface="Barlow"/>
            </a:endParaRPr>
          </a:p>
          <a:p>
            <a:pPr indent="-342900" lvl="1" marL="914400" rtl="0" algn="l">
              <a:spcBef>
                <a:spcPts val="0"/>
              </a:spcBef>
              <a:spcAft>
                <a:spcPts val="0"/>
              </a:spcAft>
              <a:buClr>
                <a:srgbClr val="000000"/>
              </a:buClr>
              <a:buSzPts val="1800"/>
              <a:buFont typeface="Barlow"/>
              <a:buChar char="○"/>
            </a:pPr>
            <a:r>
              <a:rPr lang="en" sz="1800">
                <a:solidFill>
                  <a:srgbClr val="000000"/>
                </a:solidFill>
                <a:latin typeface="Barlow"/>
                <a:ea typeface="Barlow"/>
                <a:cs typeface="Barlow"/>
                <a:sym typeface="Barlow"/>
              </a:rPr>
              <a:t>What if the bad actor decides to come to their house?</a:t>
            </a:r>
            <a:endParaRPr sz="1800">
              <a:solidFill>
                <a:srgbClr val="000000"/>
              </a:solidFill>
              <a:latin typeface="Barlow"/>
              <a:ea typeface="Barlow"/>
              <a:cs typeface="Barlow"/>
              <a:sym typeface="Barlow"/>
            </a:endParaRPr>
          </a:p>
        </p:txBody>
      </p:sp>
      <p:sp>
        <p:nvSpPr>
          <p:cNvPr id="252" name="Google Shape;252;p36"/>
          <p:cNvSpPr/>
          <p:nvPr/>
        </p:nvSpPr>
        <p:spPr>
          <a:xfrm rot="-2229560">
            <a:off x="7825653" y="-346460"/>
            <a:ext cx="1674741" cy="1575058"/>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53" name="Google Shape;253;p36"/>
          <p:cNvSpPr/>
          <p:nvPr/>
        </p:nvSpPr>
        <p:spPr>
          <a:xfrm rot="-2229560">
            <a:off x="7996690" y="-178278"/>
            <a:ext cx="1674741" cy="1575058"/>
          </a:xfrm>
          <a:prstGeom prst="rect">
            <a:avLst/>
          </a:prstGeom>
          <a:solidFill>
            <a:srgbClr val="9FC5E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54" name="Google Shape;254;p36"/>
          <p:cNvSpPr/>
          <p:nvPr/>
        </p:nvSpPr>
        <p:spPr>
          <a:xfrm rot="-2229560">
            <a:off x="8167726" y="-10096"/>
            <a:ext cx="1674741" cy="1575058"/>
          </a:xfrm>
          <a:prstGeom prst="rect">
            <a:avLst/>
          </a:prstGeom>
          <a:solidFill>
            <a:srgbClr val="6FA8D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37"/>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Stakeholders</a:t>
            </a:r>
            <a:endParaRPr/>
          </a:p>
        </p:txBody>
      </p:sp>
      <p:sp>
        <p:nvSpPr>
          <p:cNvPr id="260" name="Google Shape;260;p37"/>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457200" rtl="0" algn="l">
              <a:spcBef>
                <a:spcPts val="0"/>
              </a:spcBef>
              <a:spcAft>
                <a:spcPts val="0"/>
              </a:spcAft>
              <a:buNone/>
            </a:pPr>
            <a:r>
              <a:rPr lang="en" sz="2100">
                <a:solidFill>
                  <a:srgbClr val="000000"/>
                </a:solidFill>
                <a:latin typeface="Barlow"/>
                <a:ea typeface="Barlow"/>
                <a:cs typeface="Barlow"/>
                <a:sym typeface="Barlow"/>
              </a:rPr>
              <a:t>Direct:</a:t>
            </a:r>
            <a:endParaRPr sz="2100">
              <a:solidFill>
                <a:srgbClr val="000000"/>
              </a:solidFill>
              <a:latin typeface="Barlow"/>
              <a:ea typeface="Barlow"/>
              <a:cs typeface="Barlow"/>
              <a:sym typeface="Barlow"/>
            </a:endParaRPr>
          </a:p>
          <a:p>
            <a:pPr indent="-336550" lvl="0" marL="457200" rtl="0" algn="l">
              <a:spcBef>
                <a:spcPts val="1200"/>
              </a:spcBef>
              <a:spcAft>
                <a:spcPts val="0"/>
              </a:spcAft>
              <a:buClr>
                <a:srgbClr val="000000"/>
              </a:buClr>
              <a:buSzPts val="1700"/>
              <a:buFont typeface="Barlow"/>
              <a:buChar char="●"/>
            </a:pPr>
            <a:r>
              <a:rPr lang="en" sz="1700">
                <a:solidFill>
                  <a:srgbClr val="000000"/>
                </a:solidFill>
                <a:latin typeface="Barlow"/>
                <a:ea typeface="Barlow"/>
                <a:cs typeface="Barlow"/>
                <a:sym typeface="Barlow"/>
              </a:rPr>
              <a:t>Older adult learners</a:t>
            </a:r>
            <a:endParaRPr sz="1700">
              <a:solidFill>
                <a:srgbClr val="000000"/>
              </a:solidFill>
              <a:latin typeface="Barlow"/>
              <a:ea typeface="Barlow"/>
              <a:cs typeface="Barlow"/>
              <a:sym typeface="Barlow"/>
            </a:endParaRPr>
          </a:p>
          <a:p>
            <a:pPr indent="-336550" lvl="0" marL="457200" rtl="0" algn="l">
              <a:spcBef>
                <a:spcPts val="0"/>
              </a:spcBef>
              <a:spcAft>
                <a:spcPts val="0"/>
              </a:spcAft>
              <a:buClr>
                <a:srgbClr val="000000"/>
              </a:buClr>
              <a:buSzPts val="1700"/>
              <a:buFont typeface="Barlow"/>
              <a:buChar char="●"/>
            </a:pPr>
            <a:r>
              <a:rPr lang="en" sz="1700">
                <a:solidFill>
                  <a:srgbClr val="000000"/>
                </a:solidFill>
                <a:latin typeface="Barlow"/>
                <a:ea typeface="Barlow"/>
                <a:cs typeface="Barlow"/>
                <a:sym typeface="Barlow"/>
              </a:rPr>
              <a:t>Educators / professors</a:t>
            </a:r>
            <a:endParaRPr sz="1700">
              <a:solidFill>
                <a:srgbClr val="000000"/>
              </a:solidFill>
              <a:latin typeface="Barlow"/>
              <a:ea typeface="Barlow"/>
              <a:cs typeface="Barlow"/>
              <a:sym typeface="Barlow"/>
            </a:endParaRPr>
          </a:p>
          <a:p>
            <a:pPr indent="-336550" lvl="0" marL="457200" rtl="0" algn="l">
              <a:spcBef>
                <a:spcPts val="0"/>
              </a:spcBef>
              <a:spcAft>
                <a:spcPts val="0"/>
              </a:spcAft>
              <a:buClr>
                <a:srgbClr val="000000"/>
              </a:buClr>
              <a:buSzPts val="1700"/>
              <a:buFont typeface="Barlow"/>
              <a:buChar char="●"/>
            </a:pPr>
            <a:r>
              <a:rPr lang="en" sz="1700">
                <a:solidFill>
                  <a:srgbClr val="000000"/>
                </a:solidFill>
                <a:latin typeface="Barlow"/>
                <a:ea typeface="Barlow"/>
                <a:cs typeface="Barlow"/>
                <a:sym typeface="Barlow"/>
              </a:rPr>
              <a:t>Colleges &amp; universities </a:t>
            </a:r>
            <a:endParaRPr sz="1700">
              <a:solidFill>
                <a:srgbClr val="000000"/>
              </a:solidFill>
              <a:latin typeface="Barlow"/>
              <a:ea typeface="Barlow"/>
              <a:cs typeface="Barlow"/>
              <a:sym typeface="Barlow"/>
            </a:endParaRPr>
          </a:p>
          <a:p>
            <a:pPr indent="-336550" lvl="0" marL="457200" rtl="0" algn="l">
              <a:spcBef>
                <a:spcPts val="0"/>
              </a:spcBef>
              <a:spcAft>
                <a:spcPts val="0"/>
              </a:spcAft>
              <a:buClr>
                <a:srgbClr val="000000"/>
              </a:buClr>
              <a:buSzPts val="1700"/>
              <a:buFont typeface="Barlow"/>
              <a:buChar char="●"/>
            </a:pPr>
            <a:r>
              <a:rPr lang="en" sz="1700">
                <a:solidFill>
                  <a:srgbClr val="000000"/>
                </a:solidFill>
                <a:latin typeface="Barlow"/>
                <a:ea typeface="Barlow"/>
                <a:cs typeface="Barlow"/>
                <a:sym typeface="Barlow"/>
              </a:rPr>
              <a:t>Us (creators/developers of app)</a:t>
            </a:r>
            <a:endParaRPr sz="1700">
              <a:solidFill>
                <a:srgbClr val="000000"/>
              </a:solidFill>
              <a:latin typeface="Barlow"/>
              <a:ea typeface="Barlow"/>
              <a:cs typeface="Barlow"/>
              <a:sym typeface="Barlow"/>
            </a:endParaRPr>
          </a:p>
          <a:p>
            <a:pPr indent="0" lvl="0" marL="457200" rtl="0" algn="l">
              <a:spcBef>
                <a:spcPts val="1200"/>
              </a:spcBef>
              <a:spcAft>
                <a:spcPts val="0"/>
              </a:spcAft>
              <a:buNone/>
            </a:pPr>
            <a:r>
              <a:rPr lang="en" sz="2100">
                <a:solidFill>
                  <a:srgbClr val="000000"/>
                </a:solidFill>
                <a:latin typeface="Barlow"/>
                <a:ea typeface="Barlow"/>
                <a:cs typeface="Barlow"/>
                <a:sym typeface="Barlow"/>
              </a:rPr>
              <a:t>Indirect</a:t>
            </a:r>
            <a:endParaRPr sz="2100">
              <a:solidFill>
                <a:srgbClr val="000000"/>
              </a:solidFill>
              <a:latin typeface="Barlow"/>
              <a:ea typeface="Barlow"/>
              <a:cs typeface="Barlow"/>
              <a:sym typeface="Barlow"/>
            </a:endParaRPr>
          </a:p>
          <a:p>
            <a:pPr indent="-336550" lvl="0" marL="457200" rtl="0" algn="l">
              <a:spcBef>
                <a:spcPts val="1200"/>
              </a:spcBef>
              <a:spcAft>
                <a:spcPts val="0"/>
              </a:spcAft>
              <a:buClr>
                <a:srgbClr val="000000"/>
              </a:buClr>
              <a:buSzPts val="1700"/>
              <a:buFont typeface="Barlow"/>
              <a:buChar char="●"/>
            </a:pPr>
            <a:r>
              <a:rPr lang="en" sz="1700">
                <a:solidFill>
                  <a:srgbClr val="000000"/>
                </a:solidFill>
                <a:latin typeface="Barlow"/>
                <a:ea typeface="Barlow"/>
                <a:cs typeface="Barlow"/>
                <a:sym typeface="Barlow"/>
              </a:rPr>
              <a:t>Families of adults using app</a:t>
            </a:r>
            <a:endParaRPr sz="1700">
              <a:solidFill>
                <a:srgbClr val="000000"/>
              </a:solidFill>
              <a:latin typeface="Barlow"/>
              <a:ea typeface="Barlow"/>
              <a:cs typeface="Barlow"/>
              <a:sym typeface="Barlow"/>
            </a:endParaRPr>
          </a:p>
          <a:p>
            <a:pPr indent="-336550" lvl="0" marL="457200" rtl="0" algn="l">
              <a:spcBef>
                <a:spcPts val="0"/>
              </a:spcBef>
              <a:spcAft>
                <a:spcPts val="0"/>
              </a:spcAft>
              <a:buClr>
                <a:srgbClr val="000000"/>
              </a:buClr>
              <a:buSzPts val="1700"/>
              <a:buFont typeface="Barlow"/>
              <a:buChar char="●"/>
            </a:pPr>
            <a:r>
              <a:rPr lang="en" sz="1700">
                <a:solidFill>
                  <a:srgbClr val="000000"/>
                </a:solidFill>
                <a:latin typeface="Barlow"/>
                <a:ea typeface="Barlow"/>
                <a:cs typeface="Barlow"/>
                <a:sym typeface="Barlow"/>
              </a:rPr>
              <a:t>Competitors/sites in same space (Canvas, GroupMe, etc)</a:t>
            </a:r>
            <a:endParaRPr sz="1700">
              <a:solidFill>
                <a:srgbClr val="000000"/>
              </a:solidFill>
              <a:latin typeface="Barlow"/>
              <a:ea typeface="Barlow"/>
              <a:cs typeface="Barlow"/>
              <a:sym typeface="Barlow"/>
            </a:endParaRPr>
          </a:p>
        </p:txBody>
      </p:sp>
      <p:pic>
        <p:nvPicPr>
          <p:cNvPr id="261" name="Google Shape;261;p37"/>
          <p:cNvPicPr preferRelativeResize="0"/>
          <p:nvPr/>
        </p:nvPicPr>
        <p:blipFill>
          <a:blip r:embed="rId3">
            <a:alphaModFix/>
          </a:blip>
          <a:stretch>
            <a:fillRect/>
          </a:stretch>
        </p:blipFill>
        <p:spPr>
          <a:xfrm>
            <a:off x="4062275" y="359900"/>
            <a:ext cx="4770000" cy="2186400"/>
          </a:xfrm>
          <a:prstGeom prst="roundRect">
            <a:avLst>
              <a:gd fmla="val 16667" name="adj"/>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38"/>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Simple Tasks</a:t>
            </a:r>
            <a:endParaRPr/>
          </a:p>
        </p:txBody>
      </p:sp>
      <p:sp>
        <p:nvSpPr>
          <p:cNvPr id="267" name="Google Shape;267;p38"/>
          <p:cNvSpPr txBox="1"/>
          <p:nvPr/>
        </p:nvSpPr>
        <p:spPr>
          <a:xfrm>
            <a:off x="456925" y="1274700"/>
            <a:ext cx="8313300" cy="1897200"/>
          </a:xfrm>
          <a:prstGeom prst="rect">
            <a:avLst/>
          </a:prstGeom>
          <a:noFill/>
          <a:ln>
            <a:noFill/>
          </a:ln>
        </p:spPr>
        <p:txBody>
          <a:bodyPr anchorCtr="0" anchor="t" bIns="91425" lIns="91425" spcFirstLastPara="1" rIns="91425" wrap="square" tIns="91425">
            <a:spAutoFit/>
          </a:bodyPr>
          <a:lstStyle/>
          <a:p>
            <a:pPr indent="-387350" lvl="0" marL="457200" rtl="0" algn="l">
              <a:lnSpc>
                <a:spcPct val="115000"/>
              </a:lnSpc>
              <a:spcBef>
                <a:spcPts val="0"/>
              </a:spcBef>
              <a:spcAft>
                <a:spcPts val="0"/>
              </a:spcAft>
              <a:buSzPts val="2500"/>
              <a:buFont typeface="Times New Roman"/>
              <a:buAutoNum type="arabicPeriod"/>
            </a:pPr>
            <a:r>
              <a:rPr lang="en" sz="2500">
                <a:latin typeface="Barlow"/>
                <a:ea typeface="Barlow"/>
                <a:cs typeface="Barlow"/>
                <a:sym typeface="Barlow"/>
              </a:rPr>
              <a:t>User </a:t>
            </a:r>
            <a:r>
              <a:rPr b="1" lang="en" sz="2500">
                <a:latin typeface="Barlow"/>
                <a:ea typeface="Barlow"/>
                <a:cs typeface="Barlow"/>
                <a:sym typeface="Barlow"/>
              </a:rPr>
              <a:t>wants </a:t>
            </a:r>
            <a:r>
              <a:rPr lang="en" sz="2500">
                <a:latin typeface="Barlow"/>
                <a:ea typeface="Barlow"/>
                <a:cs typeface="Barlow"/>
                <a:sym typeface="Barlow"/>
              </a:rPr>
              <a:t>to be able to see other users also taking the same courses</a:t>
            </a:r>
            <a:endParaRPr sz="2500">
              <a:latin typeface="Barlow"/>
              <a:ea typeface="Barlow"/>
              <a:cs typeface="Barlow"/>
              <a:sym typeface="Barlow"/>
            </a:endParaRPr>
          </a:p>
          <a:p>
            <a:pPr indent="-387350" lvl="0" marL="457200" rtl="0" algn="l">
              <a:lnSpc>
                <a:spcPct val="115000"/>
              </a:lnSpc>
              <a:spcBef>
                <a:spcPts val="0"/>
              </a:spcBef>
              <a:spcAft>
                <a:spcPts val="0"/>
              </a:spcAft>
              <a:buSzPts val="2500"/>
              <a:buFont typeface="Times New Roman"/>
              <a:buAutoNum type="arabicPeriod"/>
            </a:pPr>
            <a:r>
              <a:rPr lang="en" sz="2500">
                <a:latin typeface="Barlow"/>
                <a:ea typeface="Barlow"/>
                <a:cs typeface="Barlow"/>
                <a:sym typeface="Barlow"/>
              </a:rPr>
              <a:t>User </a:t>
            </a:r>
            <a:r>
              <a:rPr b="1" lang="en" sz="2500">
                <a:latin typeface="Barlow"/>
                <a:ea typeface="Barlow"/>
                <a:cs typeface="Barlow"/>
                <a:sym typeface="Barlow"/>
              </a:rPr>
              <a:t>wants</a:t>
            </a:r>
            <a:r>
              <a:rPr lang="en" sz="2500">
                <a:latin typeface="Barlow"/>
                <a:ea typeface="Barlow"/>
                <a:cs typeface="Barlow"/>
                <a:sym typeface="Barlow"/>
              </a:rPr>
              <a:t> to make a connection and message another user taking the same course</a:t>
            </a:r>
            <a:endParaRPr sz="2500">
              <a:latin typeface="Barlow"/>
              <a:ea typeface="Barlow"/>
              <a:cs typeface="Barlow"/>
              <a:sym typeface="Barlow"/>
            </a:endParaRPr>
          </a:p>
        </p:txBody>
      </p:sp>
      <p:pic>
        <p:nvPicPr>
          <p:cNvPr id="268" name="Google Shape;268;p38"/>
          <p:cNvPicPr preferRelativeResize="0"/>
          <p:nvPr/>
        </p:nvPicPr>
        <p:blipFill>
          <a:blip r:embed="rId3">
            <a:alphaModFix/>
          </a:blip>
          <a:stretch>
            <a:fillRect/>
          </a:stretch>
        </p:blipFill>
        <p:spPr>
          <a:xfrm>
            <a:off x="2597999" y="326675"/>
            <a:ext cx="820599" cy="77887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39"/>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Moderate</a:t>
            </a:r>
            <a:r>
              <a:rPr lang="en"/>
              <a:t> Tasks</a:t>
            </a:r>
            <a:endParaRPr/>
          </a:p>
        </p:txBody>
      </p:sp>
      <p:sp>
        <p:nvSpPr>
          <p:cNvPr id="274" name="Google Shape;274;p39"/>
          <p:cNvSpPr txBox="1"/>
          <p:nvPr/>
        </p:nvSpPr>
        <p:spPr>
          <a:xfrm>
            <a:off x="145850" y="1263450"/>
            <a:ext cx="8920800" cy="1908600"/>
          </a:xfrm>
          <a:prstGeom prst="rect">
            <a:avLst/>
          </a:prstGeom>
          <a:noFill/>
          <a:ln>
            <a:noFill/>
          </a:ln>
        </p:spPr>
        <p:txBody>
          <a:bodyPr anchorCtr="0" anchor="t" bIns="91425" lIns="91425" spcFirstLastPara="1" rIns="91425" wrap="square" tIns="91425">
            <a:spAutoFit/>
          </a:bodyPr>
          <a:lstStyle/>
          <a:p>
            <a:pPr indent="-355600" lvl="0" marL="457200" rtl="0" algn="l">
              <a:lnSpc>
                <a:spcPct val="115000"/>
              </a:lnSpc>
              <a:spcBef>
                <a:spcPts val="0"/>
              </a:spcBef>
              <a:spcAft>
                <a:spcPts val="0"/>
              </a:spcAft>
              <a:buSzPts val="2000"/>
              <a:buFont typeface="Times New Roman"/>
              <a:buAutoNum type="arabicPeriod"/>
            </a:pPr>
            <a:r>
              <a:rPr lang="en" sz="2000">
                <a:latin typeface="Barlow"/>
                <a:ea typeface="Barlow"/>
                <a:cs typeface="Barlow"/>
                <a:sym typeface="Barlow"/>
              </a:rPr>
              <a:t>User </a:t>
            </a:r>
            <a:r>
              <a:rPr b="1" lang="en" sz="2000">
                <a:latin typeface="Barlow"/>
                <a:ea typeface="Barlow"/>
                <a:cs typeface="Barlow"/>
                <a:sym typeface="Barlow"/>
              </a:rPr>
              <a:t>wants</a:t>
            </a:r>
            <a:r>
              <a:rPr lang="en" sz="2000">
                <a:latin typeface="Barlow"/>
                <a:ea typeface="Barlow"/>
                <a:cs typeface="Barlow"/>
                <a:sym typeface="Barlow"/>
              </a:rPr>
              <a:t> to edit their profile information about themselves to get ready to connect with other users in the school</a:t>
            </a:r>
            <a:endParaRPr sz="2000">
              <a:latin typeface="Barlow"/>
              <a:ea typeface="Barlow"/>
              <a:cs typeface="Barlow"/>
              <a:sym typeface="Barlow"/>
            </a:endParaRPr>
          </a:p>
          <a:p>
            <a:pPr indent="-355600" lvl="1" marL="914400" rtl="0" algn="l">
              <a:lnSpc>
                <a:spcPct val="115000"/>
              </a:lnSpc>
              <a:spcBef>
                <a:spcPts val="0"/>
              </a:spcBef>
              <a:spcAft>
                <a:spcPts val="0"/>
              </a:spcAft>
              <a:buSzPts val="2000"/>
              <a:buFont typeface="Barlow"/>
              <a:buAutoNum type="alphaLcPeriod"/>
            </a:pPr>
            <a:r>
              <a:rPr lang="en" sz="2000">
                <a:latin typeface="Barlow"/>
                <a:ea typeface="Barlow"/>
                <a:cs typeface="Barlow"/>
                <a:sym typeface="Barlow"/>
              </a:rPr>
              <a:t>Edit age/ DOB, current career, phone number, city of location, interests </a:t>
            </a:r>
            <a:endParaRPr sz="2000">
              <a:latin typeface="Barlow"/>
              <a:ea typeface="Barlow"/>
              <a:cs typeface="Barlow"/>
              <a:sym typeface="Barlow"/>
            </a:endParaRPr>
          </a:p>
          <a:p>
            <a:pPr indent="-355600" lvl="0" marL="457200" rtl="0" algn="l">
              <a:lnSpc>
                <a:spcPct val="115000"/>
              </a:lnSpc>
              <a:spcBef>
                <a:spcPts val="0"/>
              </a:spcBef>
              <a:spcAft>
                <a:spcPts val="0"/>
              </a:spcAft>
              <a:buSzPts val="2000"/>
              <a:buFont typeface="Times New Roman"/>
              <a:buAutoNum type="arabicPeriod"/>
            </a:pPr>
            <a:r>
              <a:rPr lang="en" sz="2000">
                <a:latin typeface="Barlow"/>
                <a:ea typeface="Barlow"/>
                <a:cs typeface="Barlow"/>
                <a:sym typeface="Barlow"/>
              </a:rPr>
              <a:t>User now has connections with 5 other users. User </a:t>
            </a:r>
            <a:r>
              <a:rPr b="1" lang="en" sz="2000">
                <a:latin typeface="Barlow"/>
                <a:ea typeface="Barlow"/>
                <a:cs typeface="Barlow"/>
                <a:sym typeface="Barlow"/>
              </a:rPr>
              <a:t>wants</a:t>
            </a:r>
            <a:r>
              <a:rPr lang="en" sz="2000">
                <a:latin typeface="Barlow"/>
                <a:ea typeface="Barlow"/>
                <a:cs typeface="Barlow"/>
                <a:sym typeface="Barlow"/>
              </a:rPr>
              <a:t> to get to know their connections better and host larger group socials or events</a:t>
            </a:r>
            <a:endParaRPr sz="2000">
              <a:latin typeface="Barlow"/>
              <a:ea typeface="Barlow"/>
              <a:cs typeface="Barlow"/>
              <a:sym typeface="Barlow"/>
            </a:endParaRPr>
          </a:p>
        </p:txBody>
      </p:sp>
      <p:pic>
        <p:nvPicPr>
          <p:cNvPr id="275" name="Google Shape;275;p39"/>
          <p:cNvPicPr preferRelativeResize="0"/>
          <p:nvPr/>
        </p:nvPicPr>
        <p:blipFill>
          <a:blip r:embed="rId3">
            <a:alphaModFix/>
          </a:blip>
          <a:stretch>
            <a:fillRect/>
          </a:stretch>
        </p:blipFill>
        <p:spPr>
          <a:xfrm>
            <a:off x="2902799" y="326675"/>
            <a:ext cx="820599" cy="77887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40"/>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Complex</a:t>
            </a:r>
            <a:r>
              <a:rPr lang="en"/>
              <a:t> Tasks</a:t>
            </a:r>
            <a:endParaRPr/>
          </a:p>
        </p:txBody>
      </p:sp>
      <p:sp>
        <p:nvSpPr>
          <p:cNvPr id="281" name="Google Shape;281;p40"/>
          <p:cNvSpPr txBox="1"/>
          <p:nvPr/>
        </p:nvSpPr>
        <p:spPr>
          <a:xfrm>
            <a:off x="456925" y="1274700"/>
            <a:ext cx="8570100" cy="1200600"/>
          </a:xfrm>
          <a:prstGeom prst="rect">
            <a:avLst/>
          </a:prstGeom>
          <a:noFill/>
          <a:ln>
            <a:noFill/>
          </a:ln>
        </p:spPr>
        <p:txBody>
          <a:bodyPr anchorCtr="0" anchor="t" bIns="91425" lIns="91425" spcFirstLastPara="1" rIns="91425" wrap="square" tIns="91425">
            <a:spAutoFit/>
          </a:bodyPr>
          <a:lstStyle/>
          <a:p>
            <a:pPr indent="-355600" lvl="0" marL="457200" rtl="0" algn="l">
              <a:lnSpc>
                <a:spcPct val="115000"/>
              </a:lnSpc>
              <a:spcBef>
                <a:spcPts val="0"/>
              </a:spcBef>
              <a:spcAft>
                <a:spcPts val="0"/>
              </a:spcAft>
              <a:buSzPts val="2000"/>
              <a:buFont typeface="Times New Roman"/>
              <a:buAutoNum type="arabicPeriod"/>
            </a:pPr>
            <a:r>
              <a:rPr lang="en" sz="2000">
                <a:latin typeface="Barlow"/>
                <a:ea typeface="Barlow"/>
                <a:cs typeface="Barlow"/>
                <a:sym typeface="Barlow"/>
              </a:rPr>
              <a:t>User </a:t>
            </a:r>
            <a:r>
              <a:rPr b="1" lang="en" sz="2000">
                <a:latin typeface="Barlow"/>
                <a:ea typeface="Barlow"/>
                <a:cs typeface="Barlow"/>
                <a:sym typeface="Barlow"/>
              </a:rPr>
              <a:t>wants</a:t>
            </a:r>
            <a:r>
              <a:rPr lang="en" sz="2000">
                <a:latin typeface="Barlow"/>
                <a:ea typeface="Barlow"/>
                <a:cs typeface="Barlow"/>
                <a:sym typeface="Barlow"/>
              </a:rPr>
              <a:t> to pin</a:t>
            </a:r>
            <a:r>
              <a:rPr lang="en" sz="2000">
                <a:latin typeface="Barlow"/>
                <a:ea typeface="Barlow"/>
                <a:cs typeface="Barlow"/>
                <a:sym typeface="Barlow"/>
              </a:rPr>
              <a:t> </a:t>
            </a:r>
            <a:r>
              <a:rPr lang="en" sz="2000">
                <a:latin typeface="Barlow"/>
                <a:ea typeface="Barlow"/>
                <a:cs typeface="Barlow"/>
                <a:sym typeface="Barlow"/>
              </a:rPr>
              <a:t>their </a:t>
            </a:r>
            <a:r>
              <a:rPr lang="en" sz="2000">
                <a:latin typeface="Barlow"/>
                <a:ea typeface="Barlow"/>
                <a:cs typeface="Barlow"/>
                <a:sym typeface="Barlow"/>
              </a:rPr>
              <a:t>favorite </a:t>
            </a:r>
            <a:r>
              <a:rPr lang="en" sz="2000">
                <a:latin typeface="Barlow"/>
                <a:ea typeface="Barlow"/>
                <a:cs typeface="Barlow"/>
                <a:sym typeface="Barlow"/>
              </a:rPr>
              <a:t>personal and group chats to make it easier to access for future reference. User finds that they are getting many messages so they </a:t>
            </a:r>
            <a:r>
              <a:rPr b="1" lang="en" sz="2000">
                <a:latin typeface="Barlow"/>
                <a:ea typeface="Barlow"/>
                <a:cs typeface="Barlow"/>
                <a:sym typeface="Barlow"/>
              </a:rPr>
              <a:t>want</a:t>
            </a:r>
            <a:r>
              <a:rPr lang="en" sz="2000">
                <a:latin typeface="Barlow"/>
                <a:ea typeface="Barlow"/>
                <a:cs typeface="Barlow"/>
                <a:sym typeface="Barlow"/>
              </a:rPr>
              <a:t> to mute group chats.</a:t>
            </a:r>
            <a:endParaRPr sz="2700">
              <a:latin typeface="Barlow"/>
              <a:ea typeface="Barlow"/>
              <a:cs typeface="Barlow"/>
              <a:sym typeface="Barlow"/>
            </a:endParaRPr>
          </a:p>
        </p:txBody>
      </p:sp>
      <p:pic>
        <p:nvPicPr>
          <p:cNvPr id="282" name="Google Shape;282;p40"/>
          <p:cNvPicPr preferRelativeResize="0"/>
          <p:nvPr/>
        </p:nvPicPr>
        <p:blipFill>
          <a:blip r:embed="rId3">
            <a:alphaModFix/>
          </a:blip>
          <a:stretch>
            <a:fillRect/>
          </a:stretch>
        </p:blipFill>
        <p:spPr>
          <a:xfrm>
            <a:off x="2826599" y="326675"/>
            <a:ext cx="820599" cy="77887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41"/>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Tasks Displayed in Concept Video (in-order)</a:t>
            </a:r>
            <a:endParaRPr/>
          </a:p>
        </p:txBody>
      </p:sp>
      <p:sp>
        <p:nvSpPr>
          <p:cNvPr id="288" name="Google Shape;288;p41"/>
          <p:cNvSpPr txBox="1"/>
          <p:nvPr/>
        </p:nvSpPr>
        <p:spPr>
          <a:xfrm>
            <a:off x="456925" y="1274700"/>
            <a:ext cx="8570100" cy="31032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0"/>
              </a:spcBef>
              <a:spcAft>
                <a:spcPts val="0"/>
              </a:spcAft>
              <a:buSzPts val="1700"/>
              <a:buFont typeface="Times New Roman"/>
              <a:buAutoNum type="arabicPeriod"/>
            </a:pPr>
            <a:r>
              <a:rPr lang="en" sz="2400">
                <a:latin typeface="Barlow"/>
                <a:ea typeface="Barlow"/>
                <a:cs typeface="Barlow"/>
                <a:sym typeface="Barlow"/>
              </a:rPr>
              <a:t>User </a:t>
            </a:r>
            <a:r>
              <a:rPr b="1" lang="en" sz="2400">
                <a:latin typeface="Barlow"/>
                <a:ea typeface="Barlow"/>
                <a:cs typeface="Barlow"/>
                <a:sym typeface="Barlow"/>
              </a:rPr>
              <a:t>wants</a:t>
            </a:r>
            <a:r>
              <a:rPr lang="en" sz="2400">
                <a:latin typeface="Barlow"/>
                <a:ea typeface="Barlow"/>
                <a:cs typeface="Barlow"/>
                <a:sym typeface="Barlow"/>
              </a:rPr>
              <a:t> to form a connection with another student taking the same course </a:t>
            </a:r>
            <a:endParaRPr sz="2400">
              <a:latin typeface="Barlow"/>
              <a:ea typeface="Barlow"/>
              <a:cs typeface="Barlow"/>
              <a:sym typeface="Barlow"/>
            </a:endParaRPr>
          </a:p>
          <a:p>
            <a:pPr indent="-381000" lvl="0" marL="457200" rtl="0" algn="l">
              <a:lnSpc>
                <a:spcPct val="115000"/>
              </a:lnSpc>
              <a:spcBef>
                <a:spcPts val="0"/>
              </a:spcBef>
              <a:spcAft>
                <a:spcPts val="0"/>
              </a:spcAft>
              <a:buSzPts val="2400"/>
              <a:buFont typeface="Barlow"/>
              <a:buAutoNum type="arabicPeriod"/>
            </a:pPr>
            <a:r>
              <a:rPr lang="en" sz="2400">
                <a:latin typeface="Barlow"/>
                <a:ea typeface="Barlow"/>
                <a:cs typeface="Barlow"/>
                <a:sym typeface="Barlow"/>
              </a:rPr>
              <a:t>User </a:t>
            </a:r>
            <a:r>
              <a:rPr b="1" lang="en" sz="2400">
                <a:latin typeface="Barlow"/>
                <a:ea typeface="Barlow"/>
                <a:cs typeface="Barlow"/>
                <a:sym typeface="Barlow"/>
              </a:rPr>
              <a:t>wants</a:t>
            </a:r>
            <a:r>
              <a:rPr lang="en" sz="2400">
                <a:latin typeface="Barlow"/>
                <a:ea typeface="Barlow"/>
                <a:cs typeface="Barlow"/>
                <a:sym typeface="Barlow"/>
              </a:rPr>
              <a:t> to meet more people and form a larger community -&gt; find group events like study group</a:t>
            </a:r>
            <a:endParaRPr sz="2400">
              <a:latin typeface="Barlow"/>
              <a:ea typeface="Barlow"/>
              <a:cs typeface="Barlow"/>
              <a:sym typeface="Barlow"/>
            </a:endParaRPr>
          </a:p>
          <a:p>
            <a:pPr indent="-381000" lvl="0" marL="457200" rtl="0" algn="l">
              <a:lnSpc>
                <a:spcPct val="115000"/>
              </a:lnSpc>
              <a:spcBef>
                <a:spcPts val="0"/>
              </a:spcBef>
              <a:spcAft>
                <a:spcPts val="0"/>
              </a:spcAft>
              <a:buSzPts val="2400"/>
              <a:buFont typeface="Barlow"/>
              <a:buAutoNum type="arabicPeriod"/>
            </a:pPr>
            <a:r>
              <a:rPr lang="en" sz="2400">
                <a:latin typeface="Barlow"/>
                <a:ea typeface="Barlow"/>
                <a:cs typeface="Barlow"/>
                <a:sym typeface="Barlow"/>
              </a:rPr>
              <a:t>User </a:t>
            </a:r>
            <a:r>
              <a:rPr b="1" lang="en" sz="2400">
                <a:latin typeface="Barlow"/>
                <a:ea typeface="Barlow"/>
                <a:cs typeface="Barlow"/>
                <a:sym typeface="Barlow"/>
              </a:rPr>
              <a:t>wants</a:t>
            </a:r>
            <a:r>
              <a:rPr lang="en" sz="2400">
                <a:latin typeface="Barlow"/>
                <a:ea typeface="Barlow"/>
                <a:cs typeface="Barlow"/>
                <a:sym typeface="Barlow"/>
              </a:rPr>
              <a:t> to update their location to expand their network and meet new people taking the same courses as them while in a new location</a:t>
            </a:r>
            <a:endParaRPr sz="2400">
              <a:latin typeface="Barlow"/>
              <a:ea typeface="Barlow"/>
              <a:cs typeface="Barlow"/>
              <a:sym typeface="Barlow"/>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42"/>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Concept Video Boards</a:t>
            </a:r>
            <a:endParaRPr/>
          </a:p>
        </p:txBody>
      </p:sp>
      <p:pic>
        <p:nvPicPr>
          <p:cNvPr id="294" name="Google Shape;294;p42" title="IMG_0737.MOV">
            <a:hlinkClick r:id="rId3"/>
          </p:cNvPr>
          <p:cNvPicPr preferRelativeResize="0"/>
          <p:nvPr/>
        </p:nvPicPr>
        <p:blipFill>
          <a:blip r:embed="rId4">
            <a:alphaModFix/>
          </a:blip>
          <a:stretch>
            <a:fillRect/>
          </a:stretch>
        </p:blipFill>
        <p:spPr>
          <a:xfrm>
            <a:off x="2286000" y="120317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4"/>
                                        </p:tgtEl>
                                        <p:attrNameLst>
                                          <p:attrName>style.visibility</p:attrName>
                                        </p:attrNameLst>
                                      </p:cBhvr>
                                      <p:to>
                                        <p:strVal val="visible"/>
                                      </p:to>
                                    </p:set>
                                    <p:animEffect filter="fade" transition="in">
                                      <p:cBhvr>
                                        <p:cTn dur="1000"/>
                                        <p:tgtEl>
                                          <p:spTgt spid="2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43"/>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Final </a:t>
            </a:r>
            <a:endParaRPr/>
          </a:p>
          <a:p>
            <a:pPr indent="0" lvl="0" marL="0" rtl="0" algn="l">
              <a:spcBef>
                <a:spcPts val="0"/>
              </a:spcBef>
              <a:spcAft>
                <a:spcPts val="0"/>
              </a:spcAft>
              <a:buNone/>
            </a:pPr>
            <a:r>
              <a:rPr lang="en"/>
              <a:t>Storyboard</a:t>
            </a:r>
            <a:endParaRPr/>
          </a:p>
        </p:txBody>
      </p:sp>
      <p:pic>
        <p:nvPicPr>
          <p:cNvPr id="300" name="Google Shape;300;p43"/>
          <p:cNvPicPr preferRelativeResize="0"/>
          <p:nvPr/>
        </p:nvPicPr>
        <p:blipFill rotWithShape="1">
          <a:blip r:embed="rId3">
            <a:alphaModFix/>
          </a:blip>
          <a:srcRect b="7857" l="11207" r="8108" t="7832"/>
          <a:stretch/>
        </p:blipFill>
        <p:spPr>
          <a:xfrm>
            <a:off x="2222175" y="134750"/>
            <a:ext cx="6218875" cy="487400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44"/>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Concept Video</a:t>
            </a:r>
            <a:endParaRPr/>
          </a:p>
        </p:txBody>
      </p:sp>
      <p:pic>
        <p:nvPicPr>
          <p:cNvPr id="306" name="Google Shape;306;p44" title="Final Concept Video.mov">
            <a:hlinkClick r:id="rId3"/>
          </p:cNvPr>
          <p:cNvPicPr preferRelativeResize="0"/>
          <p:nvPr/>
        </p:nvPicPr>
        <p:blipFill>
          <a:blip r:embed="rId4">
            <a:alphaModFix/>
          </a:blip>
          <a:stretch>
            <a:fillRect/>
          </a:stretch>
        </p:blipFill>
        <p:spPr>
          <a:xfrm>
            <a:off x="1295313" y="1152425"/>
            <a:ext cx="6553378" cy="36862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6"/>
                                        </p:tgtEl>
                                        <p:attrNameLst>
                                          <p:attrName>style.visibility</p:attrName>
                                        </p:attrNameLst>
                                      </p:cBhvr>
                                      <p:to>
                                        <p:strVal val="visible"/>
                                      </p:to>
                                    </p:set>
                                    <p:animEffect filter="fade" transition="in">
                                      <p:cBhvr>
                                        <p:cTn dur="1000"/>
                                        <p:tgtEl>
                                          <p:spTgt spid="3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10" name="Shape 310"/>
        <p:cNvGrpSpPr/>
        <p:nvPr/>
      </p:nvGrpSpPr>
      <p:grpSpPr>
        <a:xfrm>
          <a:off x="0" y="0"/>
          <a:ext cx="0" cy="0"/>
          <a:chOff x="0" y="0"/>
          <a:chExt cx="0" cy="0"/>
        </a:xfrm>
      </p:grpSpPr>
      <p:sp>
        <p:nvSpPr>
          <p:cNvPr id="311" name="Google Shape;311;p45"/>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Youtube </a:t>
            </a:r>
            <a:r>
              <a:rPr lang="en"/>
              <a:t>Link to Concept Video</a:t>
            </a:r>
            <a:endParaRPr/>
          </a:p>
        </p:txBody>
      </p:sp>
      <p:pic>
        <p:nvPicPr>
          <p:cNvPr id="312" name="Google Shape;312;p45" title="connectED Concept Video">
            <a:hlinkClick r:id="rId3"/>
          </p:cNvPr>
          <p:cNvPicPr preferRelativeResize="0"/>
          <p:nvPr/>
        </p:nvPicPr>
        <p:blipFill>
          <a:blip r:embed="rId4">
            <a:alphaModFix/>
          </a:blip>
          <a:stretch>
            <a:fillRect/>
          </a:stretch>
        </p:blipFill>
        <p:spPr>
          <a:xfrm>
            <a:off x="1458325" y="1244675"/>
            <a:ext cx="5620675" cy="31616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2"/>
                                        </p:tgtEl>
                                        <p:attrNameLst>
                                          <p:attrName>style.visibility</p:attrName>
                                        </p:attrNameLst>
                                      </p:cBhvr>
                                      <p:to>
                                        <p:strVal val="visible"/>
                                      </p:to>
                                    </p:set>
                                    <p:animEffect filter="fade" transition="in">
                                      <p:cBhvr>
                                        <p:cTn dur="1000"/>
                                        <p:tgtEl>
                                          <p:spTgt spid="3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46"/>
          <p:cNvSpPr txBox="1"/>
          <p:nvPr/>
        </p:nvSpPr>
        <p:spPr>
          <a:xfrm>
            <a:off x="2194200" y="535900"/>
            <a:ext cx="47556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solidFill>
                  <a:schemeClr val="dk2"/>
                </a:solidFill>
                <a:latin typeface="Barlow"/>
                <a:ea typeface="Barlow"/>
                <a:cs typeface="Barlow"/>
                <a:sym typeface="Barlow"/>
              </a:rPr>
              <a:t>Appendix</a:t>
            </a:r>
            <a:endParaRPr sz="3000">
              <a:solidFill>
                <a:schemeClr val="dk2"/>
              </a:solidFill>
              <a:latin typeface="Barlow"/>
              <a:ea typeface="Barlow"/>
              <a:cs typeface="Barlow"/>
              <a:sym typeface="Barlow"/>
            </a:endParaRPr>
          </a:p>
        </p:txBody>
      </p:sp>
      <p:sp>
        <p:nvSpPr>
          <p:cNvPr id="318" name="Google Shape;318;p46"/>
          <p:cNvSpPr txBox="1"/>
          <p:nvPr/>
        </p:nvSpPr>
        <p:spPr>
          <a:xfrm>
            <a:off x="982550" y="1428075"/>
            <a:ext cx="6873900" cy="3417000"/>
          </a:xfrm>
          <a:prstGeom prst="rect">
            <a:avLst/>
          </a:prstGeom>
          <a:noFill/>
          <a:ln>
            <a:noFill/>
          </a:ln>
        </p:spPr>
        <p:txBody>
          <a:bodyPr anchorCtr="0" anchor="t" bIns="91425" lIns="91425" spcFirstLastPara="1" rIns="91425" wrap="square" tIns="91425">
            <a:spAutoFit/>
          </a:bodyPr>
          <a:lstStyle/>
          <a:p>
            <a:pPr indent="-419100" lvl="0" marL="457200" rtl="0" algn="l">
              <a:spcBef>
                <a:spcPts val="0"/>
              </a:spcBef>
              <a:spcAft>
                <a:spcPts val="0"/>
              </a:spcAft>
              <a:buSzPts val="3000"/>
              <a:buFont typeface="Open Sans"/>
              <a:buAutoNum type="arabicPeriod"/>
            </a:pPr>
            <a:r>
              <a:rPr lang="en" sz="3000">
                <a:latin typeface="Open Sans"/>
                <a:ea typeface="Open Sans"/>
                <a:cs typeface="Open Sans"/>
                <a:sym typeface="Open Sans"/>
              </a:rPr>
              <a:t>Task Process</a:t>
            </a:r>
            <a:endParaRPr sz="3000">
              <a:latin typeface="Open Sans"/>
              <a:ea typeface="Open Sans"/>
              <a:cs typeface="Open Sans"/>
              <a:sym typeface="Open Sans"/>
            </a:endParaRPr>
          </a:p>
          <a:p>
            <a:pPr indent="-419100" lvl="0" marL="457200" rtl="0" algn="l">
              <a:spcBef>
                <a:spcPts val="0"/>
              </a:spcBef>
              <a:spcAft>
                <a:spcPts val="0"/>
              </a:spcAft>
              <a:buSzPts val="3000"/>
              <a:buFont typeface="Open Sans"/>
              <a:buAutoNum type="arabicPeriod"/>
            </a:pPr>
            <a:r>
              <a:rPr lang="en" sz="3000">
                <a:latin typeface="Open Sans"/>
                <a:ea typeface="Open Sans"/>
                <a:cs typeface="Open Sans"/>
                <a:sym typeface="Open Sans"/>
              </a:rPr>
              <a:t>Storyboard Process</a:t>
            </a:r>
            <a:endParaRPr sz="3000">
              <a:latin typeface="Open Sans"/>
              <a:ea typeface="Open Sans"/>
              <a:cs typeface="Open Sans"/>
              <a:sym typeface="Open Sans"/>
            </a:endParaRPr>
          </a:p>
          <a:p>
            <a:pPr indent="-419100" lvl="0" marL="457200" rtl="0" algn="l">
              <a:spcBef>
                <a:spcPts val="0"/>
              </a:spcBef>
              <a:spcAft>
                <a:spcPts val="0"/>
              </a:spcAft>
              <a:buSzPts val="3000"/>
              <a:buFont typeface="Open Sans"/>
              <a:buAutoNum type="arabicPeriod"/>
            </a:pPr>
            <a:r>
              <a:rPr lang="en" sz="3000">
                <a:latin typeface="Open Sans"/>
                <a:ea typeface="Open Sans"/>
                <a:cs typeface="Open Sans"/>
                <a:sym typeface="Open Sans"/>
              </a:rPr>
              <a:t>Tasks generation</a:t>
            </a:r>
            <a:endParaRPr sz="3000">
              <a:latin typeface="Open Sans"/>
              <a:ea typeface="Open Sans"/>
              <a:cs typeface="Open Sans"/>
              <a:sym typeface="Open Sans"/>
            </a:endParaRPr>
          </a:p>
          <a:p>
            <a:pPr indent="-419100" lvl="0" marL="457200" rtl="0" algn="l">
              <a:spcBef>
                <a:spcPts val="0"/>
              </a:spcBef>
              <a:spcAft>
                <a:spcPts val="0"/>
              </a:spcAft>
              <a:buSzPts val="3000"/>
              <a:buFont typeface="Open Sans"/>
              <a:buAutoNum type="arabicPeriod"/>
            </a:pPr>
            <a:r>
              <a:rPr lang="en" sz="3000">
                <a:latin typeface="Open Sans"/>
                <a:ea typeface="Open Sans"/>
                <a:cs typeface="Open Sans"/>
                <a:sym typeface="Open Sans"/>
              </a:rPr>
              <a:t>Storyline Brainstorm</a:t>
            </a:r>
            <a:endParaRPr sz="3000">
              <a:latin typeface="Open Sans"/>
              <a:ea typeface="Open Sans"/>
              <a:cs typeface="Open Sans"/>
              <a:sym typeface="Open Sans"/>
            </a:endParaRPr>
          </a:p>
          <a:p>
            <a:pPr indent="-419100" lvl="0" marL="457200" rtl="0" algn="l">
              <a:spcBef>
                <a:spcPts val="0"/>
              </a:spcBef>
              <a:spcAft>
                <a:spcPts val="0"/>
              </a:spcAft>
              <a:buSzPts val="3000"/>
              <a:buFont typeface="Open Sans"/>
              <a:buAutoNum type="arabicPeriod"/>
            </a:pPr>
            <a:r>
              <a:rPr lang="en" sz="3000">
                <a:latin typeface="Open Sans"/>
                <a:ea typeface="Open Sans"/>
                <a:cs typeface="Open Sans"/>
                <a:sym typeface="Open Sans"/>
              </a:rPr>
              <a:t>StoryBoard version 1</a:t>
            </a:r>
            <a:endParaRPr sz="3000">
              <a:latin typeface="Open Sans"/>
              <a:ea typeface="Open Sans"/>
              <a:cs typeface="Open Sans"/>
              <a:sym typeface="Open Sans"/>
            </a:endParaRPr>
          </a:p>
          <a:p>
            <a:pPr indent="-419100" lvl="0" marL="457200" rtl="0" algn="l">
              <a:spcBef>
                <a:spcPts val="0"/>
              </a:spcBef>
              <a:spcAft>
                <a:spcPts val="0"/>
              </a:spcAft>
              <a:buSzPts val="3000"/>
              <a:buFont typeface="Open Sans"/>
              <a:buAutoNum type="arabicPeriod"/>
            </a:pPr>
            <a:r>
              <a:rPr lang="en" sz="3000">
                <a:latin typeface="Open Sans"/>
                <a:ea typeface="Open Sans"/>
                <a:cs typeface="Open Sans"/>
                <a:sym typeface="Open Sans"/>
              </a:rPr>
              <a:t>Further ethical implications </a:t>
            </a:r>
            <a:endParaRPr sz="3000">
              <a:latin typeface="Open Sans"/>
              <a:ea typeface="Open Sans"/>
              <a:cs typeface="Open Sans"/>
              <a:sym typeface="Open Sans"/>
            </a:endParaRPr>
          </a:p>
          <a:p>
            <a:pPr indent="0" lvl="0" marL="0" rtl="0" algn="l">
              <a:spcBef>
                <a:spcPts val="0"/>
              </a:spcBef>
              <a:spcAft>
                <a:spcPts val="0"/>
              </a:spcAft>
              <a:buNone/>
            </a:pPr>
            <a:r>
              <a:t/>
            </a:r>
            <a:endParaRPr sz="3000">
              <a:latin typeface="Open Sans"/>
              <a:ea typeface="Open Sans"/>
              <a:cs typeface="Open Sans"/>
              <a:sym typeface="Open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47"/>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Task Process</a:t>
            </a:r>
            <a:endParaRPr/>
          </a:p>
        </p:txBody>
      </p:sp>
      <p:sp>
        <p:nvSpPr>
          <p:cNvPr id="324" name="Google Shape;324;p47"/>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Each </a:t>
            </a:r>
            <a:r>
              <a:rPr lang="en"/>
              <a:t>member</a:t>
            </a:r>
            <a:r>
              <a:rPr lang="en"/>
              <a:t> wrote 3 tasks </a:t>
            </a:r>
            <a:endParaRPr/>
          </a:p>
          <a:p>
            <a:pPr indent="-317500" lvl="1" marL="914400" rtl="0" algn="l">
              <a:spcBef>
                <a:spcPts val="0"/>
              </a:spcBef>
              <a:spcAft>
                <a:spcPts val="0"/>
              </a:spcAft>
              <a:buSzPts val="1400"/>
              <a:buChar char="○"/>
            </a:pPr>
            <a:r>
              <a:rPr lang="en"/>
              <a:t>Simple</a:t>
            </a:r>
            <a:endParaRPr/>
          </a:p>
          <a:p>
            <a:pPr indent="-317500" lvl="1" marL="914400" rtl="0" algn="l">
              <a:spcBef>
                <a:spcPts val="0"/>
              </a:spcBef>
              <a:spcAft>
                <a:spcPts val="0"/>
              </a:spcAft>
              <a:buSzPts val="1400"/>
              <a:buChar char="○"/>
            </a:pPr>
            <a:r>
              <a:rPr lang="en"/>
              <a:t>Moderate</a:t>
            </a:r>
            <a:endParaRPr/>
          </a:p>
          <a:p>
            <a:pPr indent="-317500" lvl="1" marL="914400" rtl="0" algn="l">
              <a:spcBef>
                <a:spcPts val="0"/>
              </a:spcBef>
              <a:spcAft>
                <a:spcPts val="0"/>
              </a:spcAft>
              <a:buSzPts val="1400"/>
              <a:buChar char="○"/>
            </a:pPr>
            <a:r>
              <a:rPr lang="en"/>
              <a:t>Complex </a:t>
            </a:r>
            <a:endParaRPr/>
          </a:p>
          <a:p>
            <a:pPr indent="-342900" lvl="0" marL="457200" rtl="0" algn="l">
              <a:spcBef>
                <a:spcPts val="0"/>
              </a:spcBef>
              <a:spcAft>
                <a:spcPts val="0"/>
              </a:spcAft>
              <a:buSzPts val="1800"/>
              <a:buChar char="●"/>
            </a:pPr>
            <a:r>
              <a:rPr lang="en"/>
              <a:t>We put tasks together in a document</a:t>
            </a:r>
            <a:endParaRPr/>
          </a:p>
          <a:p>
            <a:pPr indent="-317500" lvl="1" marL="914400" rtl="0" algn="l">
              <a:spcBef>
                <a:spcPts val="0"/>
              </a:spcBef>
              <a:spcAft>
                <a:spcPts val="0"/>
              </a:spcAft>
              <a:buSzPts val="1400"/>
              <a:buChar char="○"/>
            </a:pPr>
            <a:r>
              <a:rPr lang="en"/>
              <a:t>Together we analyzed tasks and discussed how they tied into our solution</a:t>
            </a:r>
            <a:endParaRPr/>
          </a:p>
          <a:p>
            <a:pPr indent="-342900" lvl="0" marL="457200" rtl="0" algn="l">
              <a:spcBef>
                <a:spcPts val="0"/>
              </a:spcBef>
              <a:spcAft>
                <a:spcPts val="0"/>
              </a:spcAft>
              <a:buSzPts val="1800"/>
              <a:buChar char="●"/>
            </a:pPr>
            <a:r>
              <a:rPr lang="en"/>
              <a:t>Selected tasks</a:t>
            </a:r>
            <a:endParaRPr/>
          </a:p>
          <a:p>
            <a:pPr indent="-317500" lvl="1" marL="914400" rtl="0" algn="l">
              <a:spcBef>
                <a:spcPts val="0"/>
              </a:spcBef>
              <a:spcAft>
                <a:spcPts val="0"/>
              </a:spcAft>
              <a:buSzPts val="1400"/>
              <a:buChar char="○"/>
            </a:pPr>
            <a:r>
              <a:rPr lang="en"/>
              <a:t>As a team, we selected task that made most sense with our solution and the </a:t>
            </a:r>
            <a:r>
              <a:rPr lang="en"/>
              <a:t>experience</a:t>
            </a:r>
            <a:r>
              <a:rPr lang="en"/>
              <a:t> of the user</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48"/>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Storyboard Process</a:t>
            </a:r>
            <a:endParaRPr/>
          </a:p>
        </p:txBody>
      </p:sp>
      <p:sp>
        <p:nvSpPr>
          <p:cNvPr id="330" name="Google Shape;330;p48"/>
          <p:cNvSpPr txBox="1"/>
          <p:nvPr>
            <p:ph idx="1" type="body"/>
          </p:nvPr>
        </p:nvSpPr>
        <p:spPr>
          <a:xfrm>
            <a:off x="311700" y="1266325"/>
            <a:ext cx="4186200" cy="3302700"/>
          </a:xfrm>
          <a:prstGeom prst="rect">
            <a:avLst/>
          </a:prstGeom>
        </p:spPr>
        <p:txBody>
          <a:bodyPr anchorCtr="0" anchor="t" bIns="91425" lIns="91425" spcFirstLastPara="1" rIns="91425" wrap="square" tIns="91425">
            <a:normAutofit fontScale="92500"/>
          </a:bodyPr>
          <a:lstStyle/>
          <a:p>
            <a:pPr indent="-334327" lvl="0" marL="457200" rtl="0" algn="l">
              <a:spcBef>
                <a:spcPts val="0"/>
              </a:spcBef>
              <a:spcAft>
                <a:spcPts val="0"/>
              </a:spcAft>
              <a:buSzPct val="100000"/>
              <a:buChar char="●"/>
            </a:pPr>
            <a:r>
              <a:rPr lang="en"/>
              <a:t>Set a timer for 30 minutes and brainstormed context for our storyline</a:t>
            </a:r>
            <a:endParaRPr/>
          </a:p>
          <a:p>
            <a:pPr indent="-310832" lvl="1" marL="914400" rtl="0" algn="l">
              <a:spcBef>
                <a:spcPts val="0"/>
              </a:spcBef>
              <a:spcAft>
                <a:spcPts val="0"/>
              </a:spcAft>
              <a:buSzPct val="100000"/>
              <a:buChar char="○"/>
            </a:pPr>
            <a:r>
              <a:rPr lang="en"/>
              <a:t>Picked out the actors</a:t>
            </a:r>
            <a:endParaRPr/>
          </a:p>
          <a:p>
            <a:pPr indent="-310832" lvl="1" marL="914400" rtl="0" algn="l">
              <a:spcBef>
                <a:spcPts val="0"/>
              </a:spcBef>
              <a:spcAft>
                <a:spcPts val="0"/>
              </a:spcAft>
              <a:buSzPct val="100000"/>
              <a:buChar char="○"/>
            </a:pPr>
            <a:r>
              <a:rPr lang="en"/>
              <a:t>Used the “yes and…” method to generate multitude of ideas</a:t>
            </a:r>
            <a:endParaRPr/>
          </a:p>
          <a:p>
            <a:pPr indent="-310832" lvl="1" marL="914400" rtl="0" algn="l">
              <a:spcBef>
                <a:spcPts val="0"/>
              </a:spcBef>
              <a:spcAft>
                <a:spcPts val="0"/>
              </a:spcAft>
              <a:buSzPct val="100000"/>
              <a:buChar char="○"/>
            </a:pPr>
            <a:r>
              <a:rPr lang="en"/>
              <a:t>Selected ideas that had strong ties with our mission to increase community within older students and reduce stress</a:t>
            </a:r>
            <a:endParaRPr/>
          </a:p>
          <a:p>
            <a:pPr indent="-310832" lvl="1" marL="914400" rtl="0" algn="l">
              <a:spcBef>
                <a:spcPts val="0"/>
              </a:spcBef>
              <a:spcAft>
                <a:spcPts val="0"/>
              </a:spcAft>
              <a:buSzPct val="100000"/>
              <a:buChar char="○"/>
            </a:pPr>
            <a:r>
              <a:rPr lang="en"/>
              <a:t>Tied in three tasks</a:t>
            </a:r>
            <a:endParaRPr/>
          </a:p>
          <a:p>
            <a:pPr indent="-334327" lvl="0" marL="457200" rtl="0" algn="l">
              <a:spcBef>
                <a:spcPts val="0"/>
              </a:spcBef>
              <a:spcAft>
                <a:spcPts val="0"/>
              </a:spcAft>
              <a:buSzPct val="100000"/>
              <a:buChar char="●"/>
            </a:pPr>
            <a:r>
              <a:rPr lang="en"/>
              <a:t>White board and dry-erase marker</a:t>
            </a:r>
            <a:endParaRPr/>
          </a:p>
          <a:p>
            <a:pPr indent="-310832" lvl="1" marL="914400" rtl="0" algn="l">
              <a:spcBef>
                <a:spcPts val="0"/>
              </a:spcBef>
              <a:spcAft>
                <a:spcPts val="0"/>
              </a:spcAft>
              <a:buSzPct val="100000"/>
              <a:buChar char="○"/>
            </a:pPr>
            <a:r>
              <a:rPr lang="en"/>
              <a:t>We began drafting our storyboard!</a:t>
            </a:r>
            <a:endParaRPr/>
          </a:p>
        </p:txBody>
      </p:sp>
      <p:pic>
        <p:nvPicPr>
          <p:cNvPr id="331" name="Google Shape;331;p48"/>
          <p:cNvPicPr preferRelativeResize="0"/>
          <p:nvPr/>
        </p:nvPicPr>
        <p:blipFill>
          <a:blip r:embed="rId3">
            <a:alphaModFix/>
          </a:blip>
          <a:stretch>
            <a:fillRect/>
          </a:stretch>
        </p:blipFill>
        <p:spPr>
          <a:xfrm>
            <a:off x="4414600" y="76908"/>
            <a:ext cx="4686950" cy="23095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49"/>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Example of Task Generation</a:t>
            </a:r>
            <a:endParaRPr/>
          </a:p>
        </p:txBody>
      </p:sp>
      <p:sp>
        <p:nvSpPr>
          <p:cNvPr id="337" name="Google Shape;337;p49"/>
          <p:cNvSpPr txBox="1"/>
          <p:nvPr>
            <p:ph idx="1" type="body"/>
          </p:nvPr>
        </p:nvSpPr>
        <p:spPr>
          <a:xfrm>
            <a:off x="311700" y="946575"/>
            <a:ext cx="8520600" cy="3640500"/>
          </a:xfrm>
          <a:prstGeom prst="rect">
            <a:avLst/>
          </a:prstGeom>
        </p:spPr>
        <p:txBody>
          <a:bodyPr anchorCtr="0" anchor="t" bIns="91425" lIns="91425" spcFirstLastPara="1" rIns="91425" wrap="square" tIns="91425">
            <a:noAutofit/>
          </a:bodyPr>
          <a:lstStyle/>
          <a:p>
            <a:pPr indent="-286543" lvl="0" marL="457200" rtl="0" algn="l">
              <a:lnSpc>
                <a:spcPct val="105000"/>
              </a:lnSpc>
              <a:spcBef>
                <a:spcPts val="0"/>
              </a:spcBef>
              <a:spcAft>
                <a:spcPts val="0"/>
              </a:spcAft>
              <a:buClr>
                <a:srgbClr val="000000"/>
              </a:buClr>
              <a:buSzPts val="913"/>
              <a:buFont typeface="Barlow"/>
              <a:buAutoNum type="arabicPeriod"/>
            </a:pPr>
            <a:r>
              <a:rPr lang="en" sz="912">
                <a:solidFill>
                  <a:srgbClr val="000000"/>
                </a:solidFill>
                <a:latin typeface="Barlow"/>
                <a:ea typeface="Barlow"/>
                <a:cs typeface="Barlow"/>
                <a:sym typeface="Barlow"/>
              </a:rPr>
              <a:t>Simple: </a:t>
            </a:r>
            <a:endParaRPr sz="912">
              <a:solidFill>
                <a:srgbClr val="000000"/>
              </a:solidFill>
              <a:latin typeface="Barlow"/>
              <a:ea typeface="Barlow"/>
              <a:cs typeface="Barlow"/>
              <a:sym typeface="Barlow"/>
            </a:endParaRPr>
          </a:p>
          <a:p>
            <a:pPr indent="-286543" lvl="1" marL="914400" rtl="0" algn="l">
              <a:lnSpc>
                <a:spcPct val="105000"/>
              </a:lnSpc>
              <a:spcBef>
                <a:spcPts val="0"/>
              </a:spcBef>
              <a:spcAft>
                <a:spcPts val="0"/>
              </a:spcAft>
              <a:buClr>
                <a:srgbClr val="000000"/>
              </a:buClr>
              <a:buSzPts val="913"/>
              <a:buFont typeface="Barlow"/>
              <a:buAutoNum type="alphaLcPeriod"/>
            </a:pPr>
            <a:r>
              <a:rPr lang="en" sz="912">
                <a:solidFill>
                  <a:srgbClr val="000000"/>
                </a:solidFill>
                <a:latin typeface="Barlow"/>
                <a:ea typeface="Barlow"/>
                <a:cs typeface="Barlow"/>
                <a:sym typeface="Barlow"/>
              </a:rPr>
              <a:t>The user can discover other older students taking similar classes or are in the same location.</a:t>
            </a:r>
            <a:endParaRPr sz="912">
              <a:solidFill>
                <a:srgbClr val="000000"/>
              </a:solidFill>
              <a:latin typeface="Barlow"/>
              <a:ea typeface="Barlow"/>
              <a:cs typeface="Barlow"/>
              <a:sym typeface="Barlow"/>
            </a:endParaRPr>
          </a:p>
          <a:p>
            <a:pPr indent="-286543" lvl="1" marL="914400" rtl="0" algn="l">
              <a:lnSpc>
                <a:spcPct val="105000"/>
              </a:lnSpc>
              <a:spcBef>
                <a:spcPts val="0"/>
              </a:spcBef>
              <a:spcAft>
                <a:spcPts val="0"/>
              </a:spcAft>
              <a:buClr>
                <a:srgbClr val="000000"/>
              </a:buClr>
              <a:buSzPts val="913"/>
              <a:buFont typeface="Barlow"/>
              <a:buAutoNum type="alphaLcPeriod"/>
            </a:pPr>
            <a:r>
              <a:rPr lang="en" sz="912">
                <a:solidFill>
                  <a:srgbClr val="000000"/>
                </a:solidFill>
                <a:latin typeface="Barlow"/>
                <a:ea typeface="Barlow"/>
                <a:cs typeface="Barlow"/>
                <a:sym typeface="Barlow"/>
              </a:rPr>
              <a:t>The user can add their courses, location, and other basic information</a:t>
            </a:r>
            <a:endParaRPr sz="912">
              <a:solidFill>
                <a:srgbClr val="000000"/>
              </a:solidFill>
              <a:latin typeface="Barlow"/>
              <a:ea typeface="Barlow"/>
              <a:cs typeface="Barlow"/>
              <a:sym typeface="Barlow"/>
            </a:endParaRPr>
          </a:p>
          <a:p>
            <a:pPr indent="-286543" lvl="1" marL="914400" rtl="0" algn="l">
              <a:lnSpc>
                <a:spcPct val="105000"/>
              </a:lnSpc>
              <a:spcBef>
                <a:spcPts val="0"/>
              </a:spcBef>
              <a:spcAft>
                <a:spcPts val="0"/>
              </a:spcAft>
              <a:buClr>
                <a:srgbClr val="000000"/>
              </a:buClr>
              <a:buSzPts val="913"/>
              <a:buFont typeface="Times New Roman"/>
              <a:buAutoNum type="alphaLcPeriod"/>
            </a:pPr>
            <a:r>
              <a:rPr lang="en" sz="912">
                <a:solidFill>
                  <a:srgbClr val="000000"/>
                </a:solidFill>
                <a:latin typeface="Barlow"/>
                <a:ea typeface="Barlow"/>
                <a:cs typeface="Barlow"/>
                <a:sym typeface="Barlow"/>
              </a:rPr>
              <a:t>User has received other user profiles as suggestions for connecting. User </a:t>
            </a:r>
            <a:r>
              <a:rPr b="1" lang="en" sz="912">
                <a:solidFill>
                  <a:srgbClr val="000000"/>
                </a:solidFill>
                <a:latin typeface="Barlow"/>
                <a:ea typeface="Barlow"/>
                <a:cs typeface="Barlow"/>
                <a:sym typeface="Barlow"/>
              </a:rPr>
              <a:t>wants</a:t>
            </a:r>
            <a:r>
              <a:rPr lang="en" sz="912">
                <a:solidFill>
                  <a:srgbClr val="000000"/>
                </a:solidFill>
                <a:latin typeface="Barlow"/>
                <a:ea typeface="Barlow"/>
                <a:cs typeface="Barlow"/>
                <a:sym typeface="Barlow"/>
              </a:rPr>
              <a:t> to view the other user’s profile. They do so to determine if they are taking same classes and if they want to connect with other user</a:t>
            </a:r>
            <a:endParaRPr sz="912">
              <a:solidFill>
                <a:srgbClr val="000000"/>
              </a:solidFill>
              <a:latin typeface="Barlow"/>
              <a:ea typeface="Barlow"/>
              <a:cs typeface="Barlow"/>
              <a:sym typeface="Barlow"/>
            </a:endParaRPr>
          </a:p>
          <a:p>
            <a:pPr indent="-286543" lvl="1" marL="914400" rtl="0" algn="l">
              <a:lnSpc>
                <a:spcPct val="105000"/>
              </a:lnSpc>
              <a:spcBef>
                <a:spcPts val="0"/>
              </a:spcBef>
              <a:spcAft>
                <a:spcPts val="0"/>
              </a:spcAft>
              <a:buClr>
                <a:srgbClr val="000000"/>
              </a:buClr>
              <a:buSzPts val="913"/>
              <a:buFont typeface="Barlow"/>
              <a:buAutoNum type="alphaLcPeriod"/>
            </a:pPr>
            <a:r>
              <a:rPr lang="en" sz="912">
                <a:solidFill>
                  <a:srgbClr val="000000"/>
                </a:solidFill>
                <a:latin typeface="Barlow"/>
                <a:ea typeface="Barlow"/>
                <a:cs typeface="Barlow"/>
                <a:sym typeface="Barlow"/>
              </a:rPr>
              <a:t> they send a connection request to another user (kind of like linkedIn) to be friends. They are now friends and have each other on contact list within platform and can message each other</a:t>
            </a:r>
            <a:endParaRPr sz="912">
              <a:solidFill>
                <a:srgbClr val="000000"/>
              </a:solidFill>
              <a:latin typeface="Barlow"/>
              <a:ea typeface="Barlow"/>
              <a:cs typeface="Barlow"/>
              <a:sym typeface="Barlow"/>
            </a:endParaRPr>
          </a:p>
          <a:p>
            <a:pPr indent="-286543" lvl="1" marL="914400" rtl="0" algn="l">
              <a:lnSpc>
                <a:spcPct val="105000"/>
              </a:lnSpc>
              <a:spcBef>
                <a:spcPts val="0"/>
              </a:spcBef>
              <a:spcAft>
                <a:spcPts val="0"/>
              </a:spcAft>
              <a:buClr>
                <a:srgbClr val="000000"/>
              </a:buClr>
              <a:buSzPts val="913"/>
              <a:buFont typeface="Barlow"/>
              <a:buAutoNum type="alphaLcPeriod"/>
            </a:pPr>
            <a:r>
              <a:rPr lang="en" sz="912">
                <a:solidFill>
                  <a:srgbClr val="000000"/>
                </a:solidFill>
                <a:latin typeface="Barlow"/>
                <a:ea typeface="Barlow"/>
                <a:cs typeface="Barlow"/>
                <a:sym typeface="Barlow"/>
              </a:rPr>
              <a:t>User can find classmates taking the same courses as them, and reach out/message them</a:t>
            </a:r>
            <a:endParaRPr sz="912">
              <a:solidFill>
                <a:srgbClr val="000000"/>
              </a:solidFill>
              <a:latin typeface="Barlow"/>
              <a:ea typeface="Barlow"/>
              <a:cs typeface="Barlow"/>
              <a:sym typeface="Barlow"/>
            </a:endParaRPr>
          </a:p>
          <a:p>
            <a:pPr indent="-286543" lvl="0" marL="457200" rtl="0" algn="l">
              <a:lnSpc>
                <a:spcPct val="105000"/>
              </a:lnSpc>
              <a:spcBef>
                <a:spcPts val="0"/>
              </a:spcBef>
              <a:spcAft>
                <a:spcPts val="0"/>
              </a:spcAft>
              <a:buClr>
                <a:srgbClr val="000000"/>
              </a:buClr>
              <a:buSzPts val="913"/>
              <a:buFont typeface="Barlow"/>
              <a:buAutoNum type="arabicPeriod"/>
            </a:pPr>
            <a:r>
              <a:rPr lang="en" sz="912">
                <a:solidFill>
                  <a:srgbClr val="000000"/>
                </a:solidFill>
                <a:latin typeface="Barlow"/>
                <a:ea typeface="Barlow"/>
                <a:cs typeface="Barlow"/>
                <a:sym typeface="Barlow"/>
              </a:rPr>
              <a:t>Moderate</a:t>
            </a:r>
            <a:endParaRPr sz="912">
              <a:solidFill>
                <a:srgbClr val="000000"/>
              </a:solidFill>
              <a:latin typeface="Barlow"/>
              <a:ea typeface="Barlow"/>
              <a:cs typeface="Barlow"/>
              <a:sym typeface="Barlow"/>
            </a:endParaRPr>
          </a:p>
          <a:p>
            <a:pPr indent="-286543" lvl="1" marL="914400" rtl="0" algn="l">
              <a:lnSpc>
                <a:spcPct val="105000"/>
              </a:lnSpc>
              <a:spcBef>
                <a:spcPts val="0"/>
              </a:spcBef>
              <a:spcAft>
                <a:spcPts val="0"/>
              </a:spcAft>
              <a:buClr>
                <a:srgbClr val="000000"/>
              </a:buClr>
              <a:buSzPts val="913"/>
              <a:buFont typeface="Barlow"/>
              <a:buAutoNum type="alphaLcPeriod"/>
            </a:pPr>
            <a:r>
              <a:rPr lang="en" sz="912">
                <a:solidFill>
                  <a:srgbClr val="000000"/>
                </a:solidFill>
                <a:latin typeface="Barlow"/>
                <a:ea typeface="Barlow"/>
                <a:cs typeface="Barlow"/>
                <a:sym typeface="Barlow"/>
              </a:rPr>
              <a:t>The user can connect with other older students or join a groupchat of other students taking the same classes or are in the same location</a:t>
            </a:r>
            <a:endParaRPr sz="912">
              <a:solidFill>
                <a:srgbClr val="000000"/>
              </a:solidFill>
              <a:latin typeface="Barlow"/>
              <a:ea typeface="Barlow"/>
              <a:cs typeface="Barlow"/>
              <a:sym typeface="Barlow"/>
            </a:endParaRPr>
          </a:p>
          <a:p>
            <a:pPr indent="-286543" lvl="1" marL="914400" rtl="0" algn="l">
              <a:lnSpc>
                <a:spcPct val="105000"/>
              </a:lnSpc>
              <a:spcBef>
                <a:spcPts val="0"/>
              </a:spcBef>
              <a:spcAft>
                <a:spcPts val="0"/>
              </a:spcAft>
              <a:buClr>
                <a:srgbClr val="000000"/>
              </a:buClr>
              <a:buSzPts val="913"/>
              <a:buFont typeface="Barlow"/>
              <a:buAutoNum type="alphaLcPeriod"/>
            </a:pPr>
            <a:r>
              <a:rPr lang="en" sz="912">
                <a:solidFill>
                  <a:srgbClr val="000000"/>
                </a:solidFill>
                <a:latin typeface="Barlow"/>
                <a:ea typeface="Barlow"/>
                <a:cs typeface="Barlow"/>
                <a:sym typeface="Barlow"/>
              </a:rPr>
              <a:t>The user can request/not select to connect with other older students. The user can also add class/general resources to the groupchats they’re apart of.</a:t>
            </a:r>
            <a:endParaRPr sz="912">
              <a:solidFill>
                <a:srgbClr val="000000"/>
              </a:solidFill>
              <a:latin typeface="Barlow"/>
              <a:ea typeface="Barlow"/>
              <a:cs typeface="Barlow"/>
              <a:sym typeface="Barlow"/>
            </a:endParaRPr>
          </a:p>
          <a:p>
            <a:pPr indent="-286543" lvl="1" marL="914400" rtl="0" algn="l">
              <a:lnSpc>
                <a:spcPct val="105000"/>
              </a:lnSpc>
              <a:spcBef>
                <a:spcPts val="0"/>
              </a:spcBef>
              <a:spcAft>
                <a:spcPts val="0"/>
              </a:spcAft>
              <a:buClr>
                <a:srgbClr val="000000"/>
              </a:buClr>
              <a:buSzPts val="913"/>
              <a:buFont typeface="Times New Roman"/>
              <a:buAutoNum type="alphaLcPeriod"/>
            </a:pPr>
            <a:r>
              <a:rPr lang="en" sz="912">
                <a:solidFill>
                  <a:srgbClr val="000000"/>
                </a:solidFill>
                <a:latin typeface="Barlow"/>
                <a:ea typeface="Barlow"/>
                <a:cs typeface="Barlow"/>
                <a:sym typeface="Barlow"/>
              </a:rPr>
              <a:t>User is new to taking a course and does not know anyone. After class, User </a:t>
            </a:r>
            <a:r>
              <a:rPr b="1" lang="en" sz="912">
                <a:solidFill>
                  <a:srgbClr val="000000"/>
                </a:solidFill>
                <a:latin typeface="Barlow"/>
                <a:ea typeface="Barlow"/>
                <a:cs typeface="Barlow"/>
                <a:sym typeface="Barlow"/>
              </a:rPr>
              <a:t>wants</a:t>
            </a:r>
            <a:r>
              <a:rPr lang="en" sz="912">
                <a:solidFill>
                  <a:srgbClr val="000000"/>
                </a:solidFill>
                <a:latin typeface="Barlow"/>
                <a:ea typeface="Barlow"/>
                <a:cs typeface="Barlow"/>
                <a:sym typeface="Barlow"/>
              </a:rPr>
              <a:t> to create a basic profile about themselves to get ready to connect with other users in the school</a:t>
            </a:r>
            <a:endParaRPr sz="912">
              <a:solidFill>
                <a:srgbClr val="000000"/>
              </a:solidFill>
              <a:latin typeface="Barlow"/>
              <a:ea typeface="Barlow"/>
              <a:cs typeface="Barlow"/>
              <a:sym typeface="Barlow"/>
            </a:endParaRPr>
          </a:p>
          <a:p>
            <a:pPr indent="-286543" lvl="2" marL="1371600" rtl="0" algn="l">
              <a:lnSpc>
                <a:spcPct val="105000"/>
              </a:lnSpc>
              <a:spcBef>
                <a:spcPts val="0"/>
              </a:spcBef>
              <a:spcAft>
                <a:spcPts val="0"/>
              </a:spcAft>
              <a:buClr>
                <a:srgbClr val="000000"/>
              </a:buClr>
              <a:buSzPts val="913"/>
              <a:buFont typeface="Barlow"/>
              <a:buAutoNum type="romanLcPeriod"/>
            </a:pPr>
            <a:r>
              <a:rPr lang="en" sz="912">
                <a:solidFill>
                  <a:srgbClr val="000000"/>
                </a:solidFill>
                <a:latin typeface="Barlow"/>
                <a:ea typeface="Barlow"/>
                <a:cs typeface="Barlow"/>
                <a:sym typeface="Barlow"/>
              </a:rPr>
              <a:t>Age/ DOB, current career, phone number, City of location, interests </a:t>
            </a:r>
            <a:endParaRPr sz="912">
              <a:solidFill>
                <a:srgbClr val="000000"/>
              </a:solidFill>
              <a:latin typeface="Barlow"/>
              <a:ea typeface="Barlow"/>
              <a:cs typeface="Barlow"/>
              <a:sym typeface="Barlow"/>
            </a:endParaRPr>
          </a:p>
          <a:p>
            <a:pPr indent="-286543" lvl="1" marL="914400" rtl="0" algn="l">
              <a:lnSpc>
                <a:spcPct val="105000"/>
              </a:lnSpc>
              <a:spcBef>
                <a:spcPts val="0"/>
              </a:spcBef>
              <a:spcAft>
                <a:spcPts val="0"/>
              </a:spcAft>
              <a:buClr>
                <a:srgbClr val="000000"/>
              </a:buClr>
              <a:buSzPts val="913"/>
              <a:buFont typeface="Barlow"/>
              <a:buAutoNum type="alphaLcPeriod"/>
            </a:pPr>
            <a:r>
              <a:rPr lang="en" sz="912">
                <a:solidFill>
                  <a:srgbClr val="000000"/>
                </a:solidFill>
                <a:latin typeface="Barlow"/>
                <a:ea typeface="Barlow"/>
                <a:cs typeface="Barlow"/>
                <a:sym typeface="Barlow"/>
              </a:rPr>
              <a:t>User can create a study group based on their location</a:t>
            </a:r>
            <a:endParaRPr sz="912">
              <a:solidFill>
                <a:srgbClr val="000000"/>
              </a:solidFill>
              <a:latin typeface="Barlow"/>
              <a:ea typeface="Barlow"/>
              <a:cs typeface="Barlow"/>
              <a:sym typeface="Barlow"/>
            </a:endParaRPr>
          </a:p>
          <a:p>
            <a:pPr indent="-286543" lvl="2" marL="1371600" rtl="0" algn="l">
              <a:lnSpc>
                <a:spcPct val="105000"/>
              </a:lnSpc>
              <a:spcBef>
                <a:spcPts val="0"/>
              </a:spcBef>
              <a:spcAft>
                <a:spcPts val="0"/>
              </a:spcAft>
              <a:buClr>
                <a:srgbClr val="000000"/>
              </a:buClr>
              <a:buSzPts val="913"/>
              <a:buFont typeface="Barlow"/>
              <a:buAutoNum type="romanLcPeriod"/>
            </a:pPr>
            <a:r>
              <a:rPr lang="en" sz="912">
                <a:solidFill>
                  <a:srgbClr val="000000"/>
                </a:solidFill>
                <a:latin typeface="Barlow"/>
                <a:ea typeface="Barlow"/>
                <a:cs typeface="Barlow"/>
                <a:sym typeface="Barlow"/>
              </a:rPr>
              <a:t>Find classmates who are in the same school and living on campus, but also virtual students can find classmates living in the same city as them</a:t>
            </a:r>
            <a:endParaRPr sz="912">
              <a:solidFill>
                <a:srgbClr val="000000"/>
              </a:solidFill>
              <a:latin typeface="Barlow"/>
              <a:ea typeface="Barlow"/>
              <a:cs typeface="Barlow"/>
              <a:sym typeface="Barlow"/>
            </a:endParaRPr>
          </a:p>
          <a:p>
            <a:pPr indent="-286543" lvl="0" marL="457200" rtl="0" algn="l">
              <a:lnSpc>
                <a:spcPct val="105000"/>
              </a:lnSpc>
              <a:spcBef>
                <a:spcPts val="0"/>
              </a:spcBef>
              <a:spcAft>
                <a:spcPts val="0"/>
              </a:spcAft>
              <a:buClr>
                <a:srgbClr val="000000"/>
              </a:buClr>
              <a:buSzPts val="913"/>
              <a:buFont typeface="Barlow"/>
              <a:buAutoNum type="arabicPeriod"/>
            </a:pPr>
            <a:r>
              <a:rPr lang="en" sz="912">
                <a:solidFill>
                  <a:srgbClr val="000000"/>
                </a:solidFill>
                <a:latin typeface="Barlow"/>
                <a:ea typeface="Barlow"/>
                <a:cs typeface="Barlow"/>
                <a:sym typeface="Barlow"/>
              </a:rPr>
              <a:t>Complex</a:t>
            </a:r>
            <a:endParaRPr sz="912">
              <a:solidFill>
                <a:srgbClr val="000000"/>
              </a:solidFill>
              <a:latin typeface="Barlow"/>
              <a:ea typeface="Barlow"/>
              <a:cs typeface="Barlow"/>
              <a:sym typeface="Barlow"/>
            </a:endParaRPr>
          </a:p>
          <a:p>
            <a:pPr indent="-286543" lvl="1" marL="914400" rtl="0" algn="l">
              <a:lnSpc>
                <a:spcPct val="105000"/>
              </a:lnSpc>
              <a:spcBef>
                <a:spcPts val="0"/>
              </a:spcBef>
              <a:spcAft>
                <a:spcPts val="0"/>
              </a:spcAft>
              <a:buClr>
                <a:srgbClr val="000000"/>
              </a:buClr>
              <a:buSzPts val="913"/>
              <a:buFont typeface="Barlow"/>
              <a:buAutoNum type="alphaLcPeriod"/>
            </a:pPr>
            <a:r>
              <a:rPr lang="en" sz="912">
                <a:solidFill>
                  <a:srgbClr val="000000"/>
                </a:solidFill>
                <a:latin typeface="Barlow"/>
                <a:ea typeface="Barlow"/>
                <a:cs typeface="Barlow"/>
                <a:sym typeface="Barlow"/>
              </a:rPr>
              <a:t>The user can create </a:t>
            </a:r>
            <a:r>
              <a:rPr lang="en" sz="912">
                <a:solidFill>
                  <a:srgbClr val="000000"/>
                </a:solidFill>
                <a:latin typeface="Barlow"/>
                <a:ea typeface="Barlow"/>
                <a:cs typeface="Barlow"/>
                <a:sym typeface="Barlow"/>
              </a:rPr>
              <a:t>group chat</a:t>
            </a:r>
            <a:r>
              <a:rPr lang="en" sz="912">
                <a:solidFill>
                  <a:srgbClr val="000000"/>
                </a:solidFill>
                <a:latin typeface="Barlow"/>
                <a:ea typeface="Barlow"/>
                <a:cs typeface="Barlow"/>
                <a:sym typeface="Barlow"/>
              </a:rPr>
              <a:t>(s), and upload documents.</a:t>
            </a:r>
            <a:endParaRPr sz="912">
              <a:solidFill>
                <a:srgbClr val="000000"/>
              </a:solidFill>
              <a:latin typeface="Barlow"/>
              <a:ea typeface="Barlow"/>
              <a:cs typeface="Barlow"/>
              <a:sym typeface="Barlow"/>
            </a:endParaRPr>
          </a:p>
          <a:p>
            <a:pPr indent="-286543" lvl="1" marL="914400" rtl="0" algn="l">
              <a:lnSpc>
                <a:spcPct val="105000"/>
              </a:lnSpc>
              <a:spcBef>
                <a:spcPts val="0"/>
              </a:spcBef>
              <a:spcAft>
                <a:spcPts val="0"/>
              </a:spcAft>
              <a:buClr>
                <a:srgbClr val="000000"/>
              </a:buClr>
              <a:buSzPts val="913"/>
              <a:buFont typeface="Times New Roman"/>
              <a:buAutoNum type="alphaLcPeriod"/>
            </a:pPr>
            <a:r>
              <a:rPr lang="en" sz="912">
                <a:solidFill>
                  <a:srgbClr val="000000"/>
                </a:solidFill>
                <a:latin typeface="Barlow"/>
                <a:ea typeface="Barlow"/>
                <a:cs typeface="Barlow"/>
                <a:sym typeface="Barlow"/>
              </a:rPr>
              <a:t>User now has connections with 5 other users. Users want to get to know their connections better. User </a:t>
            </a:r>
            <a:r>
              <a:rPr b="1" lang="en" sz="912">
                <a:solidFill>
                  <a:srgbClr val="000000"/>
                </a:solidFill>
                <a:latin typeface="Barlow"/>
                <a:ea typeface="Barlow"/>
                <a:cs typeface="Barlow"/>
                <a:sym typeface="Barlow"/>
              </a:rPr>
              <a:t>wants</a:t>
            </a:r>
            <a:r>
              <a:rPr lang="en" sz="912">
                <a:solidFill>
                  <a:srgbClr val="000000"/>
                </a:solidFill>
                <a:latin typeface="Barlow"/>
                <a:ea typeface="Barlow"/>
                <a:cs typeface="Barlow"/>
                <a:sym typeface="Barlow"/>
              </a:rPr>
              <a:t> to create a group social for connections to have a meal together before their next class.</a:t>
            </a:r>
            <a:endParaRPr sz="912">
              <a:solidFill>
                <a:srgbClr val="000000"/>
              </a:solidFill>
              <a:latin typeface="Barlow"/>
              <a:ea typeface="Barlow"/>
              <a:cs typeface="Barlow"/>
              <a:sym typeface="Barlow"/>
            </a:endParaRPr>
          </a:p>
          <a:p>
            <a:pPr indent="-286543" lvl="1" marL="914400" rtl="0" algn="l">
              <a:lnSpc>
                <a:spcPct val="105000"/>
              </a:lnSpc>
              <a:spcBef>
                <a:spcPts val="0"/>
              </a:spcBef>
              <a:spcAft>
                <a:spcPts val="0"/>
              </a:spcAft>
              <a:buClr>
                <a:srgbClr val="000000"/>
              </a:buClr>
              <a:buSzPts val="913"/>
              <a:buFont typeface="Barlow"/>
              <a:buAutoNum type="alphaLcPeriod"/>
            </a:pPr>
            <a:r>
              <a:rPr lang="en" sz="912">
                <a:solidFill>
                  <a:srgbClr val="000000"/>
                </a:solidFill>
                <a:latin typeface="Barlow"/>
                <a:ea typeface="Barlow"/>
                <a:cs typeface="Barlow"/>
                <a:sym typeface="Barlow"/>
              </a:rPr>
              <a:t>Users can host group socials to build a bigger community</a:t>
            </a:r>
            <a:endParaRPr sz="912">
              <a:solidFill>
                <a:srgbClr val="000000"/>
              </a:solidFill>
              <a:latin typeface="Barlow"/>
              <a:ea typeface="Barlow"/>
              <a:cs typeface="Barlow"/>
              <a:sym typeface="Barlow"/>
            </a:endParaRPr>
          </a:p>
          <a:p>
            <a:pPr indent="-286543" lvl="2" marL="1371600" rtl="0" algn="l">
              <a:lnSpc>
                <a:spcPct val="105000"/>
              </a:lnSpc>
              <a:spcBef>
                <a:spcPts val="0"/>
              </a:spcBef>
              <a:spcAft>
                <a:spcPts val="0"/>
              </a:spcAft>
              <a:buClr>
                <a:srgbClr val="000000"/>
              </a:buClr>
              <a:buSzPts val="913"/>
              <a:buFont typeface="Barlow"/>
              <a:buAutoNum type="romanLcPeriod"/>
            </a:pPr>
            <a:r>
              <a:rPr lang="en" sz="912">
                <a:solidFill>
                  <a:srgbClr val="000000"/>
                </a:solidFill>
                <a:latin typeface="Barlow"/>
                <a:ea typeface="Barlow"/>
                <a:cs typeface="Barlow"/>
                <a:sym typeface="Barlow"/>
              </a:rPr>
              <a:t>Dinner social </a:t>
            </a:r>
            <a:endParaRPr sz="912">
              <a:solidFill>
                <a:srgbClr val="000000"/>
              </a:solidFill>
              <a:latin typeface="Barlow"/>
              <a:ea typeface="Barlow"/>
              <a:cs typeface="Barlow"/>
              <a:sym typeface="Barlow"/>
            </a:endParaRPr>
          </a:p>
          <a:p>
            <a:pPr indent="-286543" lvl="2" marL="1371600" rtl="0" algn="l">
              <a:lnSpc>
                <a:spcPct val="105000"/>
              </a:lnSpc>
              <a:spcBef>
                <a:spcPts val="0"/>
              </a:spcBef>
              <a:spcAft>
                <a:spcPts val="0"/>
              </a:spcAft>
              <a:buClr>
                <a:srgbClr val="000000"/>
              </a:buClr>
              <a:buSzPts val="913"/>
              <a:buFont typeface="Barlow"/>
              <a:buAutoNum type="romanLcPeriod"/>
            </a:pPr>
            <a:r>
              <a:rPr lang="en" sz="912">
                <a:solidFill>
                  <a:srgbClr val="000000"/>
                </a:solidFill>
                <a:latin typeface="Barlow"/>
                <a:ea typeface="Barlow"/>
                <a:cs typeface="Barlow"/>
                <a:sym typeface="Barlow"/>
              </a:rPr>
              <a:t>Attend on campus events</a:t>
            </a:r>
            <a:endParaRPr sz="912">
              <a:solidFill>
                <a:srgbClr val="000000"/>
              </a:solidFill>
              <a:latin typeface="Barlow"/>
              <a:ea typeface="Barlow"/>
              <a:cs typeface="Barlow"/>
              <a:sym typeface="Barlow"/>
            </a:endParaRPr>
          </a:p>
          <a:p>
            <a:pPr indent="-286543" lvl="1" marL="914400" rtl="0" algn="l">
              <a:lnSpc>
                <a:spcPct val="105000"/>
              </a:lnSpc>
              <a:spcBef>
                <a:spcPts val="0"/>
              </a:spcBef>
              <a:spcAft>
                <a:spcPts val="0"/>
              </a:spcAft>
              <a:buClr>
                <a:srgbClr val="000000"/>
              </a:buClr>
              <a:buSzPts val="913"/>
              <a:buFont typeface="Barlow"/>
              <a:buAutoNum type="alphaLcPeriod"/>
            </a:pPr>
            <a:r>
              <a:rPr lang="en" sz="912">
                <a:solidFill>
                  <a:srgbClr val="000000"/>
                </a:solidFill>
                <a:latin typeface="Barlow"/>
                <a:ea typeface="Barlow"/>
                <a:cs typeface="Barlow"/>
                <a:sym typeface="Barlow"/>
              </a:rPr>
              <a:t>User wants to block classmates that they do not want to message/receive messages from</a:t>
            </a:r>
            <a:endParaRPr sz="912">
              <a:solidFill>
                <a:srgbClr val="000000"/>
              </a:solidFill>
              <a:latin typeface="Barlow"/>
              <a:ea typeface="Barlow"/>
              <a:cs typeface="Barlow"/>
              <a:sym typeface="Barlow"/>
            </a:endParaRPr>
          </a:p>
          <a:p>
            <a:pPr indent="-286543" lvl="1" marL="914400" rtl="0" algn="l">
              <a:lnSpc>
                <a:spcPct val="105000"/>
              </a:lnSpc>
              <a:spcBef>
                <a:spcPts val="0"/>
              </a:spcBef>
              <a:spcAft>
                <a:spcPts val="0"/>
              </a:spcAft>
              <a:buClr>
                <a:srgbClr val="000000"/>
              </a:buClr>
              <a:buSzPts val="913"/>
              <a:buFont typeface="Barlow"/>
              <a:buAutoNum type="alphaLcPeriod"/>
            </a:pPr>
            <a:r>
              <a:rPr lang="en" sz="912">
                <a:solidFill>
                  <a:srgbClr val="000000"/>
                </a:solidFill>
                <a:latin typeface="Barlow"/>
                <a:ea typeface="Barlow"/>
                <a:cs typeface="Barlow"/>
                <a:sym typeface="Barlow"/>
              </a:rPr>
              <a:t>User wants to restrict location to only be viewable by certain classmates?</a:t>
            </a:r>
            <a:endParaRPr sz="975">
              <a:latin typeface="Barlow"/>
              <a:ea typeface="Barlow"/>
              <a:cs typeface="Barlow"/>
              <a:sym typeface="Barlow"/>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pic>
        <p:nvPicPr>
          <p:cNvPr id="342" name="Google Shape;342;p50"/>
          <p:cNvPicPr preferRelativeResize="0"/>
          <p:nvPr/>
        </p:nvPicPr>
        <p:blipFill>
          <a:blip r:embed="rId3">
            <a:alphaModFix/>
          </a:blip>
          <a:stretch>
            <a:fillRect/>
          </a:stretch>
        </p:blipFill>
        <p:spPr>
          <a:xfrm>
            <a:off x="1310950" y="0"/>
            <a:ext cx="6522102" cy="5025727"/>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51"/>
          <p:cNvSpPr txBox="1"/>
          <p:nvPr/>
        </p:nvSpPr>
        <p:spPr>
          <a:xfrm>
            <a:off x="2194200" y="535900"/>
            <a:ext cx="47556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latin typeface="Barlow"/>
                <a:ea typeface="Barlow"/>
                <a:cs typeface="Barlow"/>
                <a:sym typeface="Barlow"/>
              </a:rPr>
              <a:t>Appendix</a:t>
            </a:r>
            <a:endParaRPr sz="3000">
              <a:latin typeface="Barlow"/>
              <a:ea typeface="Barlow"/>
              <a:cs typeface="Barlow"/>
              <a:sym typeface="Barlow"/>
            </a:endParaRPr>
          </a:p>
        </p:txBody>
      </p:sp>
      <p:pic>
        <p:nvPicPr>
          <p:cNvPr id="348" name="Google Shape;348;p51"/>
          <p:cNvPicPr preferRelativeResize="0"/>
          <p:nvPr/>
        </p:nvPicPr>
        <p:blipFill>
          <a:blip r:embed="rId3">
            <a:alphaModFix/>
          </a:blip>
          <a:stretch>
            <a:fillRect/>
          </a:stretch>
        </p:blipFill>
        <p:spPr>
          <a:xfrm>
            <a:off x="1143000" y="0"/>
            <a:ext cx="6857999" cy="51435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52"/>
          <p:cNvSpPr txBox="1"/>
          <p:nvPr>
            <p:ph type="title"/>
          </p:nvPr>
        </p:nvSpPr>
        <p:spPr>
          <a:xfrm>
            <a:off x="311700" y="814800"/>
            <a:ext cx="8571300" cy="9420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Further </a:t>
            </a:r>
            <a:r>
              <a:rPr lang="en"/>
              <a:t>Ethical </a:t>
            </a:r>
            <a:r>
              <a:rPr lang="en"/>
              <a:t>Implications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53"/>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Ethical Implications Pt. 1</a:t>
            </a:r>
            <a:endParaRPr/>
          </a:p>
        </p:txBody>
      </p:sp>
      <p:sp>
        <p:nvSpPr>
          <p:cNvPr id="359" name="Google Shape;359;p53"/>
          <p:cNvSpPr txBox="1"/>
          <p:nvPr>
            <p:ph idx="1" type="body"/>
          </p:nvPr>
        </p:nvSpPr>
        <p:spPr>
          <a:xfrm>
            <a:off x="311700" y="1266325"/>
            <a:ext cx="8520600" cy="3622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500">
                <a:latin typeface="Barlow"/>
                <a:ea typeface="Barlow"/>
                <a:cs typeface="Barlow"/>
                <a:sym typeface="Barlow"/>
              </a:rPr>
              <a:t>Negative Ethical Implications:</a:t>
            </a:r>
            <a:endParaRPr sz="1500">
              <a:latin typeface="Barlow"/>
              <a:ea typeface="Barlow"/>
              <a:cs typeface="Barlow"/>
              <a:sym typeface="Barlow"/>
            </a:endParaRPr>
          </a:p>
          <a:p>
            <a:pPr indent="0" lvl="0" marL="0" rtl="0" algn="l">
              <a:lnSpc>
                <a:spcPct val="100000"/>
              </a:lnSpc>
              <a:spcBef>
                <a:spcPts val="0"/>
              </a:spcBef>
              <a:spcAft>
                <a:spcPts val="0"/>
              </a:spcAft>
              <a:buNone/>
            </a:pPr>
            <a:r>
              <a:t/>
            </a:r>
            <a:endParaRPr sz="1500">
              <a:solidFill>
                <a:srgbClr val="000000"/>
              </a:solidFill>
              <a:latin typeface="Barlow"/>
              <a:ea typeface="Barlow"/>
              <a:cs typeface="Barlow"/>
              <a:sym typeface="Barlow"/>
            </a:endParaRPr>
          </a:p>
          <a:p>
            <a:pPr indent="0" lvl="0" marL="0" rtl="0" algn="l">
              <a:lnSpc>
                <a:spcPct val="100000"/>
              </a:lnSpc>
              <a:spcBef>
                <a:spcPts val="0"/>
              </a:spcBef>
              <a:spcAft>
                <a:spcPts val="0"/>
              </a:spcAft>
              <a:buNone/>
            </a:pPr>
            <a:r>
              <a:t/>
            </a:r>
            <a:endParaRPr sz="1500">
              <a:solidFill>
                <a:srgbClr val="000000"/>
              </a:solidFill>
              <a:latin typeface="Barlow"/>
              <a:ea typeface="Barlow"/>
              <a:cs typeface="Barlow"/>
              <a:sym typeface="Barlow"/>
            </a:endParaRPr>
          </a:p>
          <a:p>
            <a:pPr indent="-323850" lvl="0" marL="457200" rtl="0" algn="l">
              <a:lnSpc>
                <a:spcPct val="100000"/>
              </a:lnSpc>
              <a:spcBef>
                <a:spcPts val="0"/>
              </a:spcBef>
              <a:spcAft>
                <a:spcPts val="0"/>
              </a:spcAft>
              <a:buClr>
                <a:srgbClr val="000000"/>
              </a:buClr>
              <a:buSzPts val="1500"/>
              <a:buFont typeface="Barlow"/>
              <a:buAutoNum type="arabicPeriod"/>
            </a:pPr>
            <a:r>
              <a:rPr lang="en" sz="1500">
                <a:solidFill>
                  <a:srgbClr val="000000"/>
                </a:solidFill>
                <a:latin typeface="Barlow"/>
                <a:ea typeface="Barlow"/>
                <a:cs typeface="Barlow"/>
                <a:sym typeface="Barlow"/>
              </a:rPr>
              <a:t>Exclusivity and Cliques: There is a risk that this approach might inadvertently lead to exclusivity and cliques, leaving some students feeling left out or marginalized. Ensuring that the approach is inclusive and doesn't foster discrimination/exclusion is essential</a:t>
            </a:r>
            <a:endParaRPr sz="1500">
              <a:solidFill>
                <a:srgbClr val="000000"/>
              </a:solidFill>
              <a:latin typeface="Barlow"/>
              <a:ea typeface="Barlow"/>
              <a:cs typeface="Barlow"/>
              <a:sym typeface="Barlow"/>
            </a:endParaRPr>
          </a:p>
          <a:p>
            <a:pPr indent="-323850" lvl="0" marL="457200" rtl="0" algn="l">
              <a:lnSpc>
                <a:spcPct val="100000"/>
              </a:lnSpc>
              <a:spcBef>
                <a:spcPts val="0"/>
              </a:spcBef>
              <a:spcAft>
                <a:spcPts val="0"/>
              </a:spcAft>
              <a:buClr>
                <a:srgbClr val="000000"/>
              </a:buClr>
              <a:buSzPts val="1500"/>
              <a:buFont typeface="Barlow"/>
              <a:buAutoNum type="arabicPeriod"/>
            </a:pPr>
            <a:r>
              <a:rPr lang="en" sz="1500">
                <a:solidFill>
                  <a:srgbClr val="000000"/>
                </a:solidFill>
                <a:latin typeface="Barlow"/>
                <a:ea typeface="Barlow"/>
                <a:cs typeface="Barlow"/>
                <a:sym typeface="Barlow"/>
              </a:rPr>
              <a:t>Privacy Concerns: Facilitating connections between students should be done with consideration for privacy and consent. Sharing students' personal information without their consent can raise ethical concerns</a:t>
            </a:r>
            <a:endParaRPr sz="1500">
              <a:solidFill>
                <a:srgbClr val="000000"/>
              </a:solidFill>
              <a:latin typeface="Barlow"/>
              <a:ea typeface="Barlow"/>
              <a:cs typeface="Barlow"/>
              <a:sym typeface="Barlow"/>
            </a:endParaRPr>
          </a:p>
          <a:p>
            <a:pPr indent="-323850" lvl="0" marL="457200" rtl="0" algn="l">
              <a:lnSpc>
                <a:spcPct val="100000"/>
              </a:lnSpc>
              <a:spcBef>
                <a:spcPts val="0"/>
              </a:spcBef>
              <a:spcAft>
                <a:spcPts val="0"/>
              </a:spcAft>
              <a:buClr>
                <a:srgbClr val="000000"/>
              </a:buClr>
              <a:buSzPts val="1500"/>
              <a:buFont typeface="Barlow"/>
              <a:buAutoNum type="arabicPeriod"/>
            </a:pPr>
            <a:r>
              <a:rPr lang="en" sz="1500">
                <a:solidFill>
                  <a:srgbClr val="000000"/>
                </a:solidFill>
                <a:latin typeface="Barlow"/>
                <a:ea typeface="Barlow"/>
                <a:cs typeface="Barlow"/>
                <a:sym typeface="Barlow"/>
              </a:rPr>
              <a:t>Pressure to Conform: Encouraging students to connect might inadvertently pressure some students to conform to specific norms or groups, which may not align with their values or interests</a:t>
            </a:r>
            <a:endParaRPr sz="1500">
              <a:solidFill>
                <a:srgbClr val="000000"/>
              </a:solidFill>
              <a:latin typeface="Barlow"/>
              <a:ea typeface="Barlow"/>
              <a:cs typeface="Barlow"/>
              <a:sym typeface="Barlow"/>
            </a:endParaRPr>
          </a:p>
          <a:p>
            <a:pPr indent="-323850" lvl="0" marL="457200" rtl="0" algn="l">
              <a:lnSpc>
                <a:spcPct val="100000"/>
              </a:lnSpc>
              <a:spcBef>
                <a:spcPts val="0"/>
              </a:spcBef>
              <a:spcAft>
                <a:spcPts val="0"/>
              </a:spcAft>
              <a:buClr>
                <a:srgbClr val="000000"/>
              </a:buClr>
              <a:buSzPts val="1500"/>
              <a:buFont typeface="Barlow"/>
              <a:buAutoNum type="arabicPeriod"/>
            </a:pPr>
            <a:r>
              <a:rPr lang="en" sz="1500">
                <a:solidFill>
                  <a:srgbClr val="000000"/>
                </a:solidFill>
                <a:latin typeface="Barlow"/>
                <a:ea typeface="Barlow"/>
                <a:cs typeface="Barlow"/>
                <a:sym typeface="Barlow"/>
              </a:rPr>
              <a:t>Safety: Bad actors may take advantage of geolocations and target students, putting their safety at risk</a:t>
            </a:r>
            <a:endParaRPr sz="1500">
              <a:solidFill>
                <a:srgbClr val="000000"/>
              </a:solidFill>
              <a:latin typeface="Barlow"/>
              <a:ea typeface="Barlow"/>
              <a:cs typeface="Barlow"/>
              <a:sym typeface="Barlow"/>
            </a:endParaRPr>
          </a:p>
          <a:p>
            <a:pPr indent="0" lvl="0" marL="0" rtl="0" algn="l">
              <a:lnSpc>
                <a:spcPct val="150000"/>
              </a:lnSpc>
              <a:spcBef>
                <a:spcPts val="0"/>
              </a:spcBef>
              <a:spcAft>
                <a:spcPts val="0"/>
              </a:spcAft>
              <a:buNone/>
            </a:pPr>
            <a:r>
              <a:t/>
            </a:r>
            <a:endParaRPr sz="1500">
              <a:solidFill>
                <a:srgbClr val="000000"/>
              </a:solidFill>
              <a:latin typeface="Barlow"/>
              <a:ea typeface="Barlow"/>
              <a:cs typeface="Barlow"/>
              <a:sym typeface="Barlow"/>
            </a:endParaRPr>
          </a:p>
          <a:p>
            <a:pPr indent="0" lvl="0" marL="0" rtl="0" algn="l">
              <a:spcBef>
                <a:spcPts val="0"/>
              </a:spcBef>
              <a:spcAft>
                <a:spcPts val="1200"/>
              </a:spcAft>
              <a:buNone/>
            </a:pPr>
            <a:r>
              <a:t/>
            </a:r>
            <a:endParaRPr sz="1500">
              <a:latin typeface="Barlow"/>
              <a:ea typeface="Barlow"/>
              <a:cs typeface="Barlow"/>
              <a:sym typeface="Barlow"/>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54"/>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Ethical Implications Pt. 2</a:t>
            </a:r>
            <a:endParaRPr/>
          </a:p>
        </p:txBody>
      </p:sp>
      <p:sp>
        <p:nvSpPr>
          <p:cNvPr id="365" name="Google Shape;365;p54"/>
          <p:cNvSpPr txBox="1"/>
          <p:nvPr>
            <p:ph idx="1" type="body"/>
          </p:nvPr>
        </p:nvSpPr>
        <p:spPr>
          <a:xfrm>
            <a:off x="311700" y="971200"/>
            <a:ext cx="8832300" cy="3898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500">
                <a:latin typeface="Barlow"/>
                <a:ea typeface="Barlow"/>
                <a:cs typeface="Barlow"/>
                <a:sym typeface="Barlow"/>
              </a:rPr>
              <a:t>Positive Ethical Implications:</a:t>
            </a:r>
            <a:endParaRPr sz="1500">
              <a:latin typeface="Barlow"/>
              <a:ea typeface="Barlow"/>
              <a:cs typeface="Barlow"/>
              <a:sym typeface="Barlow"/>
            </a:endParaRPr>
          </a:p>
          <a:p>
            <a:pPr indent="0" lvl="0" marL="0" rtl="0" algn="l">
              <a:lnSpc>
                <a:spcPct val="100000"/>
              </a:lnSpc>
              <a:spcBef>
                <a:spcPts val="0"/>
              </a:spcBef>
              <a:spcAft>
                <a:spcPts val="0"/>
              </a:spcAft>
              <a:buNone/>
            </a:pPr>
            <a:r>
              <a:t/>
            </a:r>
            <a:endParaRPr sz="1500">
              <a:solidFill>
                <a:srgbClr val="000000"/>
              </a:solidFill>
              <a:latin typeface="Barlow"/>
              <a:ea typeface="Barlow"/>
              <a:cs typeface="Barlow"/>
              <a:sym typeface="Barlow"/>
            </a:endParaRPr>
          </a:p>
          <a:p>
            <a:pPr indent="-323850" lvl="0" marL="457200" rtl="0" algn="l">
              <a:lnSpc>
                <a:spcPct val="150000"/>
              </a:lnSpc>
              <a:spcBef>
                <a:spcPts val="0"/>
              </a:spcBef>
              <a:spcAft>
                <a:spcPts val="0"/>
              </a:spcAft>
              <a:buClr>
                <a:srgbClr val="000000"/>
              </a:buClr>
              <a:buSzPts val="1500"/>
              <a:buFont typeface="Barlow"/>
              <a:buAutoNum type="arabicPeriod"/>
            </a:pPr>
            <a:r>
              <a:rPr lang="en" sz="1500">
                <a:solidFill>
                  <a:srgbClr val="000000"/>
                </a:solidFill>
                <a:latin typeface="Barlow"/>
                <a:ea typeface="Barlow"/>
                <a:cs typeface="Barlow"/>
                <a:sym typeface="Barlow"/>
              </a:rPr>
              <a:t>Promoting Inclusivity: Encouraging students to connect and collaborate can create a more inclusive and diverse learning environment, where students from various backgrounds and experiences can work together</a:t>
            </a:r>
            <a:endParaRPr sz="1500">
              <a:solidFill>
                <a:srgbClr val="000000"/>
              </a:solidFill>
              <a:latin typeface="Barlow"/>
              <a:ea typeface="Barlow"/>
              <a:cs typeface="Barlow"/>
              <a:sym typeface="Barlow"/>
            </a:endParaRPr>
          </a:p>
          <a:p>
            <a:pPr indent="-323850" lvl="0" marL="457200" rtl="0" algn="l">
              <a:lnSpc>
                <a:spcPct val="150000"/>
              </a:lnSpc>
              <a:spcBef>
                <a:spcPts val="0"/>
              </a:spcBef>
              <a:spcAft>
                <a:spcPts val="0"/>
              </a:spcAft>
              <a:buClr>
                <a:srgbClr val="000000"/>
              </a:buClr>
              <a:buSzPts val="1500"/>
              <a:buFont typeface="Barlow"/>
              <a:buAutoNum type="arabicPeriod"/>
            </a:pPr>
            <a:r>
              <a:rPr lang="en" sz="1500">
                <a:solidFill>
                  <a:srgbClr val="000000"/>
                </a:solidFill>
                <a:latin typeface="Barlow"/>
                <a:ea typeface="Barlow"/>
                <a:cs typeface="Barlow"/>
                <a:sym typeface="Barlow"/>
              </a:rPr>
              <a:t>Building Confidence: Boosting the confidence of older students can be empowering and foster a positive self-image, which is ethically commendable</a:t>
            </a:r>
            <a:endParaRPr sz="1500">
              <a:solidFill>
                <a:srgbClr val="000000"/>
              </a:solidFill>
              <a:latin typeface="Barlow"/>
              <a:ea typeface="Barlow"/>
              <a:cs typeface="Barlow"/>
              <a:sym typeface="Barlow"/>
            </a:endParaRPr>
          </a:p>
          <a:p>
            <a:pPr indent="-323850" lvl="0" marL="457200" rtl="0" algn="l">
              <a:lnSpc>
                <a:spcPct val="150000"/>
              </a:lnSpc>
              <a:spcBef>
                <a:spcPts val="0"/>
              </a:spcBef>
              <a:spcAft>
                <a:spcPts val="0"/>
              </a:spcAft>
              <a:buClr>
                <a:srgbClr val="000000"/>
              </a:buClr>
              <a:buSzPts val="1500"/>
              <a:buFont typeface="Barlow"/>
              <a:buAutoNum type="arabicPeriod"/>
            </a:pPr>
            <a:r>
              <a:rPr lang="en" sz="1500">
                <a:solidFill>
                  <a:srgbClr val="000000"/>
                </a:solidFill>
                <a:latin typeface="Barlow"/>
                <a:ea typeface="Barlow"/>
                <a:cs typeface="Barlow"/>
                <a:sym typeface="Barlow"/>
              </a:rPr>
              <a:t>Fostering Collaboration: Encouraging collaboration and group work can prepare students for real-world teamwork, an essential skill for many professions</a:t>
            </a:r>
            <a:endParaRPr sz="1500">
              <a:solidFill>
                <a:srgbClr val="000000"/>
              </a:solidFill>
              <a:latin typeface="Barlow"/>
              <a:ea typeface="Barlow"/>
              <a:cs typeface="Barlow"/>
              <a:sym typeface="Barlow"/>
            </a:endParaRPr>
          </a:p>
          <a:p>
            <a:pPr indent="-323850" lvl="0" marL="457200" rtl="0" algn="l">
              <a:lnSpc>
                <a:spcPct val="150000"/>
              </a:lnSpc>
              <a:spcBef>
                <a:spcPts val="0"/>
              </a:spcBef>
              <a:spcAft>
                <a:spcPts val="0"/>
              </a:spcAft>
              <a:buClr>
                <a:srgbClr val="000000"/>
              </a:buClr>
              <a:buSzPts val="1500"/>
              <a:buFont typeface="Barlow"/>
              <a:buAutoNum type="arabicPeriod"/>
            </a:pPr>
            <a:r>
              <a:rPr lang="en" sz="1500">
                <a:solidFill>
                  <a:srgbClr val="000000"/>
                </a:solidFill>
                <a:latin typeface="Barlow"/>
                <a:ea typeface="Barlow"/>
                <a:cs typeface="Barlow"/>
                <a:sym typeface="Barlow"/>
              </a:rPr>
              <a:t>Reducing Administrative Burden: If the solution reduces the need for excessive administration and class portals, it may free up teachers and administrators to focus more on teaching and supporting students</a:t>
            </a:r>
            <a:endParaRPr sz="1500">
              <a:solidFill>
                <a:srgbClr val="000000"/>
              </a:solidFill>
              <a:latin typeface="Barlow"/>
              <a:ea typeface="Barlow"/>
              <a:cs typeface="Barlow"/>
              <a:sym typeface="Barlow"/>
            </a:endParaRPr>
          </a:p>
          <a:p>
            <a:pPr indent="0" lvl="0" marL="0" rtl="0" algn="l">
              <a:spcBef>
                <a:spcPts val="0"/>
              </a:spcBef>
              <a:spcAft>
                <a:spcPts val="1200"/>
              </a:spcAft>
              <a:buNone/>
            </a:pPr>
            <a:r>
              <a:t/>
            </a:r>
            <a:endParaRPr sz="1500">
              <a:latin typeface="Barlow"/>
              <a:ea typeface="Barlow"/>
              <a:cs typeface="Barlow"/>
              <a:sym typeface="Barlow"/>
            </a:endParaRPr>
          </a:p>
        </p:txBody>
      </p:sp>
    </p:spTree>
  </p:cSld>
  <p:clrMapOvr>
    <a:masterClrMapping/>
  </p:clrMapOvr>
</p:sld>
</file>

<file path=ppt/theme/theme1.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