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y="5143500" cx="9144000"/>
  <p:notesSz cx="6858000" cy="9144000"/>
  <p:embeddedFontLst>
    <p:embeddedFont>
      <p:font typeface="Roboto Thin"/>
      <p:regular r:id="rId39"/>
      <p:bold r:id="rId40"/>
      <p:italic r:id="rId41"/>
      <p:boldItalic r:id="rId42"/>
    </p:embeddedFont>
    <p:embeddedFont>
      <p:font typeface="Roboto"/>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84FFAD7-AC64-4305-9FB3-81E059E73147}">
  <a:tblStyle styleId="{A84FFAD7-AC64-4305-9FB3-81E059E7314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Thin-bold.fntdata"/><Relationship Id="rId20" Type="http://schemas.openxmlformats.org/officeDocument/2006/relationships/slide" Target="slides/slide14.xml"/><Relationship Id="rId42" Type="http://schemas.openxmlformats.org/officeDocument/2006/relationships/font" Target="fonts/RobotoThin-boldItalic.fntdata"/><Relationship Id="rId41" Type="http://schemas.openxmlformats.org/officeDocument/2006/relationships/font" Target="fonts/RobotoThin-italic.fntdata"/><Relationship Id="rId22" Type="http://schemas.openxmlformats.org/officeDocument/2006/relationships/slide" Target="slides/slide16.xml"/><Relationship Id="rId44" Type="http://schemas.openxmlformats.org/officeDocument/2006/relationships/font" Target="fonts/Roboto-bold.fntdata"/><Relationship Id="rId21" Type="http://schemas.openxmlformats.org/officeDocument/2006/relationships/slide" Target="slides/slide15.xml"/><Relationship Id="rId43" Type="http://schemas.openxmlformats.org/officeDocument/2006/relationships/font" Target="fonts/Roboto-regular.fntdata"/><Relationship Id="rId24" Type="http://schemas.openxmlformats.org/officeDocument/2006/relationships/slide" Target="slides/slide18.xml"/><Relationship Id="rId46" Type="http://schemas.openxmlformats.org/officeDocument/2006/relationships/font" Target="fonts/Roboto-boldItalic.fntdata"/><Relationship Id="rId23" Type="http://schemas.openxmlformats.org/officeDocument/2006/relationships/slide" Target="slides/slide17.xml"/><Relationship Id="rId45" Type="http://schemas.openxmlformats.org/officeDocument/2006/relationships/font" Target="fonts/Robot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font" Target="fonts/RobotoThin-regular.fntdata"/><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5e26cab61f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5e26cab61f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5e26cab61f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5e26cab61f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1" marL="914400" rtl="0" algn="l">
              <a:lnSpc>
                <a:spcPct val="115000"/>
              </a:lnSpc>
              <a:spcBef>
                <a:spcPts val="0"/>
              </a:spcBef>
              <a:spcAft>
                <a:spcPts val="0"/>
              </a:spcAft>
              <a:buClr>
                <a:srgbClr val="737373"/>
              </a:buClr>
              <a:buSzPts val="1200"/>
              <a:buFont typeface="Roboto"/>
              <a:buChar char="○"/>
            </a:pPr>
            <a:r>
              <a:rPr lang="en" sz="1200">
                <a:solidFill>
                  <a:srgbClr val="737373"/>
                </a:solidFill>
                <a:latin typeface="Roboto"/>
                <a:ea typeface="Roboto"/>
                <a:cs typeface="Roboto"/>
                <a:sym typeface="Roboto"/>
              </a:rPr>
              <a:t>Convert assignments in text to audio vice versa </a:t>
            </a:r>
            <a:endParaRPr sz="1200">
              <a:solidFill>
                <a:srgbClr val="737373"/>
              </a:solidFill>
              <a:latin typeface="Roboto"/>
              <a:ea typeface="Roboto"/>
              <a:cs typeface="Roboto"/>
              <a:sym typeface="Roboto"/>
            </a:endParaRPr>
          </a:p>
          <a:p>
            <a:pPr indent="-304800" lvl="1" marL="914400" rtl="0" algn="l">
              <a:lnSpc>
                <a:spcPct val="115000"/>
              </a:lnSpc>
              <a:spcBef>
                <a:spcPts val="0"/>
              </a:spcBef>
              <a:spcAft>
                <a:spcPts val="0"/>
              </a:spcAft>
              <a:buClr>
                <a:srgbClr val="737373"/>
              </a:buClr>
              <a:buSzPts val="1200"/>
              <a:buFont typeface="Roboto"/>
              <a:buChar char="○"/>
            </a:pPr>
            <a:r>
              <a:rPr lang="en" sz="1200">
                <a:solidFill>
                  <a:srgbClr val="737373"/>
                </a:solidFill>
                <a:latin typeface="Roboto"/>
                <a:ea typeface="Roboto"/>
                <a:cs typeface="Roboto"/>
                <a:sym typeface="Roboto"/>
              </a:rPr>
              <a:t>Treat readings like podcasts </a:t>
            </a:r>
            <a:endParaRPr sz="1200">
              <a:solidFill>
                <a:srgbClr val="737373"/>
              </a:solidFill>
              <a:latin typeface="Roboto"/>
              <a:ea typeface="Roboto"/>
              <a:cs typeface="Roboto"/>
              <a:sym typeface="Roboto"/>
            </a:endParaRPr>
          </a:p>
          <a:p>
            <a:pPr indent="-304800" lvl="1" marL="914400" rtl="0" algn="l">
              <a:lnSpc>
                <a:spcPct val="115000"/>
              </a:lnSpc>
              <a:spcBef>
                <a:spcPts val="0"/>
              </a:spcBef>
              <a:spcAft>
                <a:spcPts val="0"/>
              </a:spcAft>
              <a:buClr>
                <a:srgbClr val="737373"/>
              </a:buClr>
              <a:buSzPts val="1200"/>
              <a:buFont typeface="Roboto"/>
              <a:buChar char="○"/>
            </a:pPr>
            <a:r>
              <a:rPr lang="en" sz="1200">
                <a:solidFill>
                  <a:srgbClr val="737373"/>
                </a:solidFill>
                <a:latin typeface="Roboto"/>
                <a:ea typeface="Roboto"/>
                <a:cs typeface="Roboto"/>
                <a:sym typeface="Roboto"/>
              </a:rPr>
              <a:t>Complete assignments verbally</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5e26cab61f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25e26cab61f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967e6a961c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967e6a961c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rgbClr val="737373"/>
              </a:buClr>
              <a:buSzPts val="1400"/>
              <a:buFont typeface="Roboto"/>
              <a:buChar char="●"/>
            </a:pPr>
            <a:r>
              <a:rPr b="1" lang="en" sz="1400">
                <a:solidFill>
                  <a:srgbClr val="737373"/>
                </a:solidFill>
                <a:latin typeface="Roboto"/>
                <a:ea typeface="Roboto"/>
                <a:cs typeface="Roboto"/>
                <a:sym typeface="Roboto"/>
              </a:rPr>
              <a:t>Workflow Efficiency</a:t>
            </a:r>
            <a:endParaRPr b="1" sz="1400">
              <a:solidFill>
                <a:srgbClr val="737373"/>
              </a:solidFill>
              <a:latin typeface="Roboto"/>
              <a:ea typeface="Roboto"/>
              <a:cs typeface="Roboto"/>
              <a:sym typeface="Roboto"/>
            </a:endParaRPr>
          </a:p>
          <a:p>
            <a:pPr indent="-317500" lvl="1" marL="914400" rtl="0" algn="l">
              <a:lnSpc>
                <a:spcPct val="115000"/>
              </a:lnSpc>
              <a:spcBef>
                <a:spcPts val="0"/>
              </a:spcBef>
              <a:spcAft>
                <a:spcPts val="0"/>
              </a:spcAft>
              <a:buClr>
                <a:srgbClr val="737373"/>
              </a:buClr>
              <a:buSzPts val="1400"/>
              <a:buFont typeface="Roboto"/>
              <a:buChar char="○"/>
            </a:pPr>
            <a:r>
              <a:rPr lang="en" sz="1400">
                <a:solidFill>
                  <a:srgbClr val="737373"/>
                </a:solidFill>
                <a:latin typeface="Roboto"/>
                <a:ea typeface="Roboto"/>
                <a:cs typeface="Roboto"/>
                <a:sym typeface="Roboto"/>
              </a:rPr>
              <a:t>Reducing the number of steps required to complete common activities (note taking and work submission)</a:t>
            </a:r>
            <a:endParaRPr sz="1400">
              <a:solidFill>
                <a:srgbClr val="737373"/>
              </a:solidFill>
              <a:latin typeface="Roboto"/>
              <a:ea typeface="Roboto"/>
              <a:cs typeface="Roboto"/>
              <a:sym typeface="Roboto"/>
            </a:endParaRPr>
          </a:p>
          <a:p>
            <a:pPr indent="-317500" lvl="0" marL="457200" rtl="0" algn="l">
              <a:lnSpc>
                <a:spcPct val="115000"/>
              </a:lnSpc>
              <a:spcBef>
                <a:spcPts val="0"/>
              </a:spcBef>
              <a:spcAft>
                <a:spcPts val="0"/>
              </a:spcAft>
              <a:buClr>
                <a:srgbClr val="737373"/>
              </a:buClr>
              <a:buSzPts val="1400"/>
              <a:buFont typeface="Roboto"/>
              <a:buChar char="●"/>
            </a:pPr>
            <a:r>
              <a:t/>
            </a:r>
            <a:endParaRPr b="1" sz="1400">
              <a:solidFill>
                <a:srgbClr val="737373"/>
              </a:solidFill>
              <a:latin typeface="Roboto"/>
              <a:ea typeface="Roboto"/>
              <a:cs typeface="Roboto"/>
              <a:sym typeface="Roboto"/>
            </a:endParaRPr>
          </a:p>
          <a:p>
            <a:pPr indent="-317500" lvl="0" marL="457200" rtl="0" algn="l">
              <a:lnSpc>
                <a:spcPct val="115000"/>
              </a:lnSpc>
              <a:spcBef>
                <a:spcPts val="0"/>
              </a:spcBef>
              <a:spcAft>
                <a:spcPts val="0"/>
              </a:spcAft>
              <a:buClr>
                <a:srgbClr val="737373"/>
              </a:buClr>
              <a:buSzPts val="1400"/>
              <a:buFont typeface="Roboto"/>
              <a:buChar char="●"/>
            </a:pPr>
            <a:r>
              <a:rPr b="1" lang="en" sz="1400">
                <a:solidFill>
                  <a:srgbClr val="737373"/>
                </a:solidFill>
                <a:latin typeface="Roboto"/>
                <a:ea typeface="Roboto"/>
                <a:cs typeface="Roboto"/>
                <a:sym typeface="Roboto"/>
              </a:rPr>
              <a:t>Simplicity and User-friendliness</a:t>
            </a:r>
            <a:endParaRPr b="1" sz="1400">
              <a:solidFill>
                <a:srgbClr val="737373"/>
              </a:solidFill>
              <a:latin typeface="Roboto"/>
              <a:ea typeface="Roboto"/>
              <a:cs typeface="Roboto"/>
              <a:sym typeface="Roboto"/>
            </a:endParaRPr>
          </a:p>
          <a:p>
            <a:pPr indent="-317500" lvl="1" marL="914400" rtl="0" algn="l">
              <a:lnSpc>
                <a:spcPct val="115000"/>
              </a:lnSpc>
              <a:spcBef>
                <a:spcPts val="0"/>
              </a:spcBef>
              <a:spcAft>
                <a:spcPts val="0"/>
              </a:spcAft>
              <a:buClr>
                <a:srgbClr val="737373"/>
              </a:buClr>
              <a:buSzPts val="1400"/>
              <a:buFont typeface="Roboto"/>
              <a:buChar char="○"/>
            </a:pPr>
            <a:r>
              <a:rPr lang="en" sz="1400">
                <a:solidFill>
                  <a:srgbClr val="737373"/>
                </a:solidFill>
                <a:latin typeface="Roboto"/>
                <a:ea typeface="Roboto"/>
                <a:cs typeface="Roboto"/>
                <a:sym typeface="Roboto"/>
              </a:rPr>
              <a:t>Use clear, large fonts and icons, and minimize clutter. Avoid complex navigation.</a:t>
            </a:r>
            <a:endParaRPr sz="1400">
              <a:solidFill>
                <a:srgbClr val="737373"/>
              </a:solidFill>
              <a:latin typeface="Roboto"/>
              <a:ea typeface="Roboto"/>
              <a:cs typeface="Roboto"/>
              <a:sym typeface="Roboto"/>
            </a:endParaRPr>
          </a:p>
          <a:p>
            <a:pPr indent="-342900" lvl="0" marL="457200" rtl="0" algn="l">
              <a:lnSpc>
                <a:spcPct val="115000"/>
              </a:lnSpc>
              <a:spcBef>
                <a:spcPts val="0"/>
              </a:spcBef>
              <a:spcAft>
                <a:spcPts val="0"/>
              </a:spcAft>
              <a:buClr>
                <a:srgbClr val="737373"/>
              </a:buClr>
              <a:buSzPts val="1800"/>
              <a:buFont typeface="Roboto"/>
              <a:buChar char="●"/>
            </a:pPr>
            <a:r>
              <a:rPr lang="en" sz="1400">
                <a:solidFill>
                  <a:srgbClr val="737373"/>
                </a:solidFill>
                <a:latin typeface="Roboto"/>
                <a:ea typeface="Roboto"/>
                <a:cs typeface="Roboto"/>
                <a:sym typeface="Roboto"/>
              </a:rPr>
              <a:t>Successfully submitting work can boost one's self-esteem and confidence. The sense of accomplishment and pride associated with submitting quality work is a valuable psychological aspect.</a:t>
            </a:r>
            <a:endParaRPr sz="1400">
              <a:solidFill>
                <a:srgbClr val="737373"/>
              </a:solidFill>
              <a:latin typeface="Roboto"/>
              <a:ea typeface="Roboto"/>
              <a:cs typeface="Roboto"/>
              <a:sym typeface="Roboto"/>
            </a:endParaRPr>
          </a:p>
          <a:p>
            <a:pPr indent="0" lvl="0" marL="45720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5e26cab61f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5e26cab61f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737373"/>
              </a:buClr>
              <a:buSzPts val="1800"/>
              <a:buFont typeface="Roboto"/>
              <a:buAutoNum type="alphaLcPeriod"/>
            </a:pPr>
            <a:r>
              <a:rPr lang="en" sz="1800">
                <a:solidFill>
                  <a:srgbClr val="737373"/>
                </a:solidFill>
                <a:latin typeface="Roboto"/>
                <a:ea typeface="Roboto"/>
                <a:cs typeface="Roboto"/>
                <a:sym typeface="Roboto"/>
              </a:rPr>
              <a:t>Fostering peer support through encouraging information sharing</a:t>
            </a:r>
            <a:endParaRPr sz="1800">
              <a:solidFill>
                <a:srgbClr val="737373"/>
              </a:solidFill>
              <a:latin typeface="Roboto"/>
              <a:ea typeface="Roboto"/>
              <a:cs typeface="Roboto"/>
              <a:sym typeface="Roboto"/>
            </a:endParaRPr>
          </a:p>
          <a:p>
            <a:pPr indent="-342900" lvl="0" marL="457200" rtl="0" algn="l">
              <a:lnSpc>
                <a:spcPct val="115000"/>
              </a:lnSpc>
              <a:spcBef>
                <a:spcPts val="0"/>
              </a:spcBef>
              <a:spcAft>
                <a:spcPts val="0"/>
              </a:spcAft>
              <a:buClr>
                <a:srgbClr val="737373"/>
              </a:buClr>
              <a:buSzPts val="1800"/>
              <a:buFont typeface="Roboto"/>
              <a:buAutoNum type="alphaLcPeriod"/>
            </a:pPr>
            <a:r>
              <a:rPr lang="en" sz="1800">
                <a:solidFill>
                  <a:srgbClr val="737373"/>
                </a:solidFill>
                <a:latin typeface="Roboto"/>
                <a:ea typeface="Roboto"/>
                <a:cs typeface="Roboto"/>
                <a:sym typeface="Roboto"/>
              </a:rPr>
              <a:t>Help users listen to their recorded notes or listen to the assignment questions, which can be especially beneficial for those with visual impairments</a:t>
            </a:r>
            <a:endParaRPr sz="1800">
              <a:solidFill>
                <a:srgbClr val="737373"/>
              </a:solidFill>
              <a:latin typeface="Roboto"/>
              <a:ea typeface="Roboto"/>
              <a:cs typeface="Roboto"/>
              <a:sym typeface="Roboto"/>
            </a:endParaRPr>
          </a:p>
          <a:p>
            <a:pPr indent="-298450" lvl="0" marL="457200" rtl="0" algn="l">
              <a:spcBef>
                <a:spcPts val="0"/>
              </a:spcBef>
              <a:spcAft>
                <a:spcPts val="0"/>
              </a:spcAft>
              <a:buSzPts val="1100"/>
              <a:buAutoNum type="alphaLcPeriod"/>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5e26cab61f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5e26cab61f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lphaLcPeriod"/>
            </a:pPr>
            <a:r>
              <a:rPr lang="en"/>
              <a:t>Define the values you intend to encode in your product </a:t>
            </a:r>
            <a:endParaRPr/>
          </a:p>
          <a:p>
            <a:pPr indent="-298450" lvl="0" marL="457200" rtl="0" algn="l">
              <a:spcBef>
                <a:spcPts val="0"/>
              </a:spcBef>
              <a:spcAft>
                <a:spcPts val="0"/>
              </a:spcAft>
              <a:buSzPts val="1100"/>
              <a:buAutoNum type="alphaLcPeriod"/>
            </a:pPr>
            <a:r>
              <a:rPr lang="en"/>
              <a:t>Which design features or decisions express these values?</a:t>
            </a:r>
            <a:endParaRPr/>
          </a:p>
          <a:p>
            <a:pPr indent="-298450" lvl="0" marL="457200" rtl="0" algn="l">
              <a:spcBef>
                <a:spcPts val="0"/>
              </a:spcBef>
              <a:spcAft>
                <a:spcPts val="0"/>
              </a:spcAft>
              <a:buSzPts val="1100"/>
              <a:buAutoNum type="alphaLcPeriod"/>
            </a:pPr>
            <a:r>
              <a:rPr lang="en"/>
              <a:t>Do any value tensions arise as a consequence of your design decisions?</a:t>
            </a:r>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lang="en" sz="1400">
                <a:solidFill>
                  <a:srgbClr val="737373"/>
                </a:solidFill>
                <a:latin typeface="Roboto"/>
                <a:ea typeface="Roboto"/>
                <a:cs typeface="Roboto"/>
                <a:sym typeface="Roboto"/>
              </a:rPr>
              <a:t>Value tensions between </a:t>
            </a:r>
            <a:endParaRPr sz="1400">
              <a:solidFill>
                <a:srgbClr val="737373"/>
              </a:solidFill>
              <a:latin typeface="Roboto"/>
              <a:ea typeface="Roboto"/>
              <a:cs typeface="Roboto"/>
              <a:sym typeface="Roboto"/>
            </a:endParaRPr>
          </a:p>
          <a:p>
            <a:pPr indent="-317500" lvl="0" marL="457200" rtl="0" algn="l">
              <a:lnSpc>
                <a:spcPct val="115000"/>
              </a:lnSpc>
              <a:spcBef>
                <a:spcPts val="1200"/>
              </a:spcBef>
              <a:spcAft>
                <a:spcPts val="0"/>
              </a:spcAft>
              <a:buClr>
                <a:srgbClr val="737373"/>
              </a:buClr>
              <a:buSzPts val="1400"/>
              <a:buFont typeface="Roboto"/>
              <a:buChar char="●"/>
            </a:pPr>
            <a:r>
              <a:rPr lang="en" sz="1400">
                <a:solidFill>
                  <a:srgbClr val="737373"/>
                </a:solidFill>
                <a:latin typeface="Roboto"/>
                <a:ea typeface="Roboto"/>
                <a:cs typeface="Roboto"/>
                <a:sym typeface="Roboto"/>
              </a:rPr>
              <a:t>Workflow Efficiency vs. Simplicity and User-friendliness</a:t>
            </a:r>
            <a:endParaRPr sz="1400">
              <a:solidFill>
                <a:srgbClr val="737373"/>
              </a:solidFill>
              <a:latin typeface="Roboto"/>
              <a:ea typeface="Roboto"/>
              <a:cs typeface="Roboto"/>
              <a:sym typeface="Roboto"/>
            </a:endParaRPr>
          </a:p>
          <a:p>
            <a:pPr indent="-317500" lvl="1" marL="914400" rtl="0" algn="l">
              <a:lnSpc>
                <a:spcPct val="115000"/>
              </a:lnSpc>
              <a:spcBef>
                <a:spcPts val="0"/>
              </a:spcBef>
              <a:spcAft>
                <a:spcPts val="0"/>
              </a:spcAft>
              <a:buClr>
                <a:srgbClr val="737373"/>
              </a:buClr>
              <a:buSzPts val="1400"/>
              <a:buFont typeface="Roboto"/>
              <a:buChar char="○"/>
            </a:pPr>
            <a:r>
              <a:rPr b="1" lang="en" sz="1400">
                <a:solidFill>
                  <a:srgbClr val="737373"/>
                </a:solidFill>
                <a:latin typeface="Roboto"/>
                <a:ea typeface="Roboto"/>
                <a:cs typeface="Roboto"/>
                <a:sym typeface="Roboto"/>
              </a:rPr>
              <a:t>Efficiency</a:t>
            </a:r>
            <a:r>
              <a:rPr lang="en" sz="1400">
                <a:solidFill>
                  <a:srgbClr val="737373"/>
                </a:solidFill>
                <a:latin typeface="Roboto"/>
                <a:ea typeface="Roboto"/>
                <a:cs typeface="Roboto"/>
                <a:sym typeface="Roboto"/>
              </a:rPr>
              <a:t>: To enhance workflow efficiency, we introduce features that reduce the number of steps required for common activities such as note taking or submitting work online. </a:t>
            </a:r>
            <a:endParaRPr sz="1400">
              <a:solidFill>
                <a:srgbClr val="737373"/>
              </a:solidFill>
              <a:latin typeface="Roboto"/>
              <a:ea typeface="Roboto"/>
              <a:cs typeface="Roboto"/>
              <a:sym typeface="Roboto"/>
            </a:endParaRPr>
          </a:p>
          <a:p>
            <a:pPr indent="-317500" lvl="1" marL="914400" rtl="0" algn="l">
              <a:lnSpc>
                <a:spcPct val="115000"/>
              </a:lnSpc>
              <a:spcBef>
                <a:spcPts val="0"/>
              </a:spcBef>
              <a:spcAft>
                <a:spcPts val="0"/>
              </a:spcAft>
              <a:buClr>
                <a:srgbClr val="737373"/>
              </a:buClr>
              <a:buSzPts val="1400"/>
              <a:buFont typeface="Roboto"/>
              <a:buChar char="○"/>
            </a:pPr>
            <a:r>
              <a:rPr b="1" lang="en" sz="1400">
                <a:solidFill>
                  <a:srgbClr val="737373"/>
                </a:solidFill>
                <a:latin typeface="Roboto"/>
                <a:ea typeface="Roboto"/>
                <a:cs typeface="Roboto"/>
                <a:sym typeface="Roboto"/>
              </a:rPr>
              <a:t>Simplicity and User-friendliness</a:t>
            </a:r>
            <a:r>
              <a:rPr lang="en" sz="1400">
                <a:solidFill>
                  <a:srgbClr val="737373"/>
                </a:solidFill>
                <a:latin typeface="Roboto"/>
                <a:ea typeface="Roboto"/>
                <a:cs typeface="Roboto"/>
                <a:sym typeface="Roboto"/>
              </a:rPr>
              <a:t>: For older adults, a straightforward and user-friendly interface is essential. Complex workflows and features may cause confusion. </a:t>
            </a:r>
            <a:endParaRPr sz="1400">
              <a:solidFill>
                <a:srgbClr val="737373"/>
              </a:solidFill>
              <a:latin typeface="Roboto"/>
              <a:ea typeface="Roboto"/>
              <a:cs typeface="Roboto"/>
              <a:sym typeface="Roboto"/>
            </a:endParaRPr>
          </a:p>
          <a:p>
            <a:pPr indent="-317500" lvl="1" marL="914400" rtl="0" algn="l">
              <a:lnSpc>
                <a:spcPct val="115000"/>
              </a:lnSpc>
              <a:spcBef>
                <a:spcPts val="0"/>
              </a:spcBef>
              <a:spcAft>
                <a:spcPts val="0"/>
              </a:spcAft>
              <a:buClr>
                <a:srgbClr val="737373"/>
              </a:buClr>
              <a:buSzPts val="1400"/>
              <a:buFont typeface="Roboto"/>
              <a:buChar char="○"/>
            </a:pPr>
            <a:r>
              <a:rPr lang="en" sz="1400">
                <a:solidFill>
                  <a:srgbClr val="737373"/>
                </a:solidFill>
                <a:latin typeface="Roboto"/>
                <a:ea typeface="Roboto"/>
                <a:cs typeface="Roboto"/>
                <a:sym typeface="Roboto"/>
              </a:rPr>
              <a:t>The tension arises when trying to streamline processes to the point where features may not be intuitive to use, and it might introduce complexity and reduce user-friendliness for older students, a domain that is not always tech-savvy. Balancing efficiency with simplicity is crucial.</a:t>
            </a:r>
            <a:endParaRPr sz="1400">
              <a:solidFill>
                <a:srgbClr val="737373"/>
              </a:solidFill>
              <a:latin typeface="Roboto"/>
              <a:ea typeface="Roboto"/>
              <a:cs typeface="Roboto"/>
              <a:sym typeface="Roboto"/>
            </a:endParaRPr>
          </a:p>
          <a:p>
            <a:pPr indent="0" lvl="0" marL="0" rtl="0" algn="l">
              <a:lnSpc>
                <a:spcPct val="115000"/>
              </a:lnSpc>
              <a:spcBef>
                <a:spcPts val="1200"/>
              </a:spcBef>
              <a:spcAft>
                <a:spcPts val="0"/>
              </a:spcAft>
              <a:buNone/>
            </a:pPr>
            <a:r>
              <a:t/>
            </a:r>
            <a:endParaRPr sz="1400">
              <a:solidFill>
                <a:srgbClr val="737373"/>
              </a:solidFill>
              <a:latin typeface="Roboto"/>
              <a:ea typeface="Roboto"/>
              <a:cs typeface="Roboto"/>
              <a:sym typeface="Roboto"/>
            </a:endParaRPr>
          </a:p>
          <a:p>
            <a:pPr indent="-317500" lvl="0" marL="457200" rtl="0" algn="l">
              <a:lnSpc>
                <a:spcPct val="115000"/>
              </a:lnSpc>
              <a:spcBef>
                <a:spcPts val="1200"/>
              </a:spcBef>
              <a:spcAft>
                <a:spcPts val="0"/>
              </a:spcAft>
              <a:buClr>
                <a:srgbClr val="737373"/>
              </a:buClr>
              <a:buSzPts val="1400"/>
              <a:buFont typeface="Roboto"/>
              <a:buChar char="●"/>
            </a:pPr>
            <a:r>
              <a:rPr lang="en" sz="1400">
                <a:solidFill>
                  <a:srgbClr val="737373"/>
                </a:solidFill>
                <a:latin typeface="Roboto"/>
                <a:ea typeface="Roboto"/>
                <a:cs typeface="Roboto"/>
                <a:sym typeface="Roboto"/>
              </a:rPr>
              <a:t>Workflow Efficiency vs. Self-Esteem and Confidence</a:t>
            </a:r>
            <a:endParaRPr sz="1400">
              <a:solidFill>
                <a:srgbClr val="737373"/>
              </a:solidFill>
              <a:latin typeface="Roboto"/>
              <a:ea typeface="Roboto"/>
              <a:cs typeface="Roboto"/>
              <a:sym typeface="Roboto"/>
            </a:endParaRPr>
          </a:p>
          <a:p>
            <a:pPr indent="-317500" lvl="1" marL="914400" rtl="0" algn="l">
              <a:lnSpc>
                <a:spcPct val="115000"/>
              </a:lnSpc>
              <a:spcBef>
                <a:spcPts val="0"/>
              </a:spcBef>
              <a:spcAft>
                <a:spcPts val="0"/>
              </a:spcAft>
              <a:buClr>
                <a:srgbClr val="737373"/>
              </a:buClr>
              <a:buSzPts val="1400"/>
              <a:buFont typeface="Roboto"/>
              <a:buChar char="○"/>
            </a:pPr>
            <a:r>
              <a:rPr b="1" lang="en" sz="1400">
                <a:solidFill>
                  <a:srgbClr val="737373"/>
                </a:solidFill>
                <a:latin typeface="Roboto"/>
                <a:ea typeface="Roboto"/>
                <a:cs typeface="Roboto"/>
                <a:sym typeface="Roboto"/>
              </a:rPr>
              <a:t>Efficiency</a:t>
            </a:r>
            <a:r>
              <a:rPr lang="en" sz="1400">
                <a:solidFill>
                  <a:srgbClr val="737373"/>
                </a:solidFill>
                <a:latin typeface="Roboto"/>
                <a:ea typeface="Roboto"/>
                <a:cs typeface="Roboto"/>
                <a:sym typeface="Roboto"/>
              </a:rPr>
              <a:t>: An overly efficient and minimalistic design for Studaudio might minimize user involvement in tasks, potentially reducing their sense of accomplishment. </a:t>
            </a:r>
            <a:endParaRPr sz="1400">
              <a:solidFill>
                <a:srgbClr val="737373"/>
              </a:solidFill>
              <a:latin typeface="Roboto"/>
              <a:ea typeface="Roboto"/>
              <a:cs typeface="Roboto"/>
              <a:sym typeface="Roboto"/>
            </a:endParaRPr>
          </a:p>
          <a:p>
            <a:pPr indent="-317500" lvl="1" marL="914400" rtl="0" algn="l">
              <a:lnSpc>
                <a:spcPct val="115000"/>
              </a:lnSpc>
              <a:spcBef>
                <a:spcPts val="0"/>
              </a:spcBef>
              <a:spcAft>
                <a:spcPts val="0"/>
              </a:spcAft>
              <a:buClr>
                <a:srgbClr val="737373"/>
              </a:buClr>
              <a:buSzPts val="1400"/>
              <a:buFont typeface="Roboto"/>
              <a:buChar char="○"/>
            </a:pPr>
            <a:r>
              <a:rPr b="1" lang="en" sz="1400">
                <a:solidFill>
                  <a:srgbClr val="737373"/>
                </a:solidFill>
                <a:latin typeface="Roboto"/>
                <a:ea typeface="Roboto"/>
                <a:cs typeface="Roboto"/>
                <a:sym typeface="Roboto"/>
              </a:rPr>
              <a:t>Self-Esteem and Confidence</a:t>
            </a:r>
            <a:r>
              <a:rPr lang="en" sz="1400">
                <a:solidFill>
                  <a:srgbClr val="737373"/>
                </a:solidFill>
                <a:latin typeface="Roboto"/>
                <a:ea typeface="Roboto"/>
                <a:cs typeface="Roboto"/>
                <a:sym typeface="Roboto"/>
              </a:rPr>
              <a:t>: Encouraging a sense of accomplishment can boost self-esteem, confidence, and belonging and make them feel great about their learning journey. </a:t>
            </a:r>
            <a:endParaRPr sz="1400">
              <a:solidFill>
                <a:srgbClr val="737373"/>
              </a:solidFill>
              <a:latin typeface="Roboto"/>
              <a:ea typeface="Roboto"/>
              <a:cs typeface="Roboto"/>
              <a:sym typeface="Roboto"/>
            </a:endParaRPr>
          </a:p>
          <a:p>
            <a:pPr indent="-317500" lvl="1" marL="914400" rtl="0" algn="l">
              <a:lnSpc>
                <a:spcPct val="115000"/>
              </a:lnSpc>
              <a:spcBef>
                <a:spcPts val="0"/>
              </a:spcBef>
              <a:spcAft>
                <a:spcPts val="0"/>
              </a:spcAft>
              <a:buClr>
                <a:srgbClr val="737373"/>
              </a:buClr>
              <a:buSzPts val="1400"/>
              <a:buFont typeface="Roboto"/>
              <a:buChar char="○"/>
            </a:pPr>
            <a:r>
              <a:rPr lang="en" sz="1400">
                <a:solidFill>
                  <a:srgbClr val="737373"/>
                </a:solidFill>
                <a:latin typeface="Roboto"/>
                <a:ea typeface="Roboto"/>
                <a:cs typeface="Roboto"/>
                <a:sym typeface="Roboto"/>
              </a:rPr>
              <a:t>The tension emerges when an efficient/super minimalistic design makes tasks too simple or automatic, and it may potentially undermine the user's sense of personal achievement. Because of this, striking a balance is important to ensure that users feel in control and empowered in their learning process as older students who have returned to school.</a:t>
            </a:r>
            <a:endParaRPr sz="1400">
              <a:solidFill>
                <a:srgbClr val="737373"/>
              </a:solidFill>
              <a:latin typeface="Roboto"/>
              <a:ea typeface="Roboto"/>
              <a:cs typeface="Roboto"/>
              <a:sym typeface="Roboto"/>
            </a:endParaRPr>
          </a:p>
          <a:p>
            <a:pPr indent="0" lvl="0" marL="0" rtl="0" algn="l">
              <a:lnSpc>
                <a:spcPct val="115000"/>
              </a:lnSpc>
              <a:spcBef>
                <a:spcPts val="1200"/>
              </a:spcBef>
              <a:spcAft>
                <a:spcPts val="0"/>
              </a:spcAft>
              <a:buNone/>
            </a:pPr>
            <a:r>
              <a:t/>
            </a:r>
            <a:endParaRPr sz="1400">
              <a:solidFill>
                <a:srgbClr val="737373"/>
              </a:solidFill>
              <a:latin typeface="Roboto"/>
              <a:ea typeface="Roboto"/>
              <a:cs typeface="Roboto"/>
              <a:sym typeface="Roboto"/>
            </a:endParaRPr>
          </a:p>
          <a:p>
            <a:pPr indent="-317500" lvl="0" marL="457200" rtl="0" algn="l">
              <a:lnSpc>
                <a:spcPct val="115000"/>
              </a:lnSpc>
              <a:spcBef>
                <a:spcPts val="1200"/>
              </a:spcBef>
              <a:spcAft>
                <a:spcPts val="0"/>
              </a:spcAft>
              <a:buClr>
                <a:srgbClr val="737373"/>
              </a:buClr>
              <a:buSzPts val="1400"/>
              <a:buFont typeface="Roboto"/>
              <a:buChar char="●"/>
            </a:pPr>
            <a:r>
              <a:rPr lang="en" sz="1400">
                <a:solidFill>
                  <a:srgbClr val="737373"/>
                </a:solidFill>
                <a:latin typeface="Roboto"/>
                <a:ea typeface="Roboto"/>
                <a:cs typeface="Roboto"/>
                <a:sym typeface="Roboto"/>
              </a:rPr>
              <a:t>Simplicity and User-friendliness vs. Text to Speech</a:t>
            </a:r>
            <a:endParaRPr sz="1400">
              <a:solidFill>
                <a:srgbClr val="737373"/>
              </a:solidFill>
              <a:latin typeface="Roboto"/>
              <a:ea typeface="Roboto"/>
              <a:cs typeface="Roboto"/>
              <a:sym typeface="Roboto"/>
            </a:endParaRPr>
          </a:p>
          <a:p>
            <a:pPr indent="-317500" lvl="1" marL="914400" rtl="0" algn="l">
              <a:lnSpc>
                <a:spcPct val="115000"/>
              </a:lnSpc>
              <a:spcBef>
                <a:spcPts val="0"/>
              </a:spcBef>
              <a:spcAft>
                <a:spcPts val="0"/>
              </a:spcAft>
              <a:buClr>
                <a:srgbClr val="737373"/>
              </a:buClr>
              <a:buSzPts val="1400"/>
              <a:buFont typeface="Roboto"/>
              <a:buChar char="○"/>
            </a:pPr>
            <a:r>
              <a:rPr b="1" lang="en" sz="1400">
                <a:solidFill>
                  <a:srgbClr val="737373"/>
                </a:solidFill>
                <a:latin typeface="Roboto"/>
                <a:ea typeface="Roboto"/>
                <a:cs typeface="Roboto"/>
                <a:sym typeface="Roboto"/>
              </a:rPr>
              <a:t>Simplicity and User-friendliness:</a:t>
            </a:r>
            <a:r>
              <a:rPr lang="en" sz="1400">
                <a:solidFill>
                  <a:srgbClr val="737373"/>
                </a:solidFill>
                <a:latin typeface="Roboto"/>
                <a:ea typeface="Roboto"/>
                <a:cs typeface="Roboto"/>
                <a:sym typeface="Roboto"/>
              </a:rPr>
              <a:t> A simple and user-friendly design often focuses on visual elements like clear fonts and icons, and making sure everything is easy to read and navigate. </a:t>
            </a:r>
            <a:endParaRPr sz="1400">
              <a:solidFill>
                <a:srgbClr val="737373"/>
              </a:solidFill>
              <a:latin typeface="Roboto"/>
              <a:ea typeface="Roboto"/>
              <a:cs typeface="Roboto"/>
              <a:sym typeface="Roboto"/>
            </a:endParaRPr>
          </a:p>
          <a:p>
            <a:pPr indent="-317500" lvl="1" marL="914400" rtl="0" algn="l">
              <a:lnSpc>
                <a:spcPct val="115000"/>
              </a:lnSpc>
              <a:spcBef>
                <a:spcPts val="0"/>
              </a:spcBef>
              <a:spcAft>
                <a:spcPts val="0"/>
              </a:spcAft>
              <a:buClr>
                <a:srgbClr val="737373"/>
              </a:buClr>
              <a:buSzPts val="1400"/>
              <a:buFont typeface="Roboto"/>
              <a:buChar char="○"/>
            </a:pPr>
            <a:r>
              <a:rPr b="1" lang="en" sz="1400">
                <a:solidFill>
                  <a:srgbClr val="737373"/>
                </a:solidFill>
                <a:latin typeface="Roboto"/>
                <a:ea typeface="Roboto"/>
                <a:cs typeface="Roboto"/>
                <a:sym typeface="Roboto"/>
              </a:rPr>
              <a:t>Text to Speech:</a:t>
            </a:r>
            <a:r>
              <a:rPr lang="en" sz="1400">
                <a:solidFill>
                  <a:srgbClr val="737373"/>
                </a:solidFill>
                <a:latin typeface="Roboto"/>
                <a:ea typeface="Roboto"/>
                <a:cs typeface="Roboto"/>
                <a:sym typeface="Roboto"/>
              </a:rPr>
              <a:t> While text-to-speech can aid users with visual impairments, it introduces a new layer of complexity related to audio interfaces. </a:t>
            </a:r>
            <a:endParaRPr sz="1400">
              <a:solidFill>
                <a:srgbClr val="737373"/>
              </a:solidFill>
              <a:latin typeface="Roboto"/>
              <a:ea typeface="Roboto"/>
              <a:cs typeface="Roboto"/>
              <a:sym typeface="Roboto"/>
            </a:endParaRPr>
          </a:p>
          <a:p>
            <a:pPr indent="-317500" lvl="1" marL="914400" rtl="0" algn="l">
              <a:lnSpc>
                <a:spcPct val="115000"/>
              </a:lnSpc>
              <a:spcBef>
                <a:spcPts val="0"/>
              </a:spcBef>
              <a:spcAft>
                <a:spcPts val="0"/>
              </a:spcAft>
              <a:buClr>
                <a:srgbClr val="737373"/>
              </a:buClr>
              <a:buSzPts val="1400"/>
              <a:buFont typeface="Roboto"/>
              <a:buChar char="○"/>
            </a:pPr>
            <a:r>
              <a:rPr lang="en" sz="1400">
                <a:solidFill>
                  <a:srgbClr val="737373"/>
                </a:solidFill>
                <a:latin typeface="Roboto"/>
                <a:ea typeface="Roboto"/>
                <a:cs typeface="Roboto"/>
                <a:sym typeface="Roboto"/>
              </a:rPr>
              <a:t>The tension arises when adding text-to-speech functionality may require additional elements in the interface, potentially complicating the design as we work towards the hi-fidelity prototype. Maintaining a balance between simplicity and accessibility is essential.</a:t>
            </a:r>
            <a:endParaRPr sz="1400">
              <a:solidFill>
                <a:srgbClr val="737373"/>
              </a:solidFill>
              <a:latin typeface="Roboto"/>
              <a:ea typeface="Roboto"/>
              <a:cs typeface="Roboto"/>
              <a:sym typeface="Roboto"/>
            </a:endParaRPr>
          </a:p>
          <a:p>
            <a:pPr indent="0" lvl="0" marL="0" rtl="0" algn="l">
              <a:spcBef>
                <a:spcPts val="120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5e26cab61f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5e26cab61f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5e26cab61f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25e26cab61f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737373"/>
              </a:solidFill>
              <a:latin typeface="Roboto"/>
              <a:ea typeface="Roboto"/>
              <a:cs typeface="Roboto"/>
              <a:sym typeface="Roboto"/>
            </a:endParaRPr>
          </a:p>
          <a:p>
            <a:pPr indent="-342900" lvl="0" marL="457200" rtl="0" algn="l">
              <a:lnSpc>
                <a:spcPct val="115000"/>
              </a:lnSpc>
              <a:spcBef>
                <a:spcPts val="0"/>
              </a:spcBef>
              <a:spcAft>
                <a:spcPts val="0"/>
              </a:spcAft>
              <a:buClr>
                <a:srgbClr val="737373"/>
              </a:buClr>
              <a:buSzPts val="1800"/>
              <a:buFont typeface="Roboto"/>
              <a:buAutoNum type="alphaLcPeriod"/>
            </a:pPr>
            <a:r>
              <a:rPr b="1" lang="en" sz="1800">
                <a:solidFill>
                  <a:srgbClr val="737373"/>
                </a:solidFill>
                <a:latin typeface="Roboto"/>
                <a:ea typeface="Roboto"/>
                <a:cs typeface="Roboto"/>
                <a:sym typeface="Roboto"/>
              </a:rPr>
              <a:t>Simple</a:t>
            </a:r>
            <a:r>
              <a:rPr lang="en" sz="1800">
                <a:solidFill>
                  <a:srgbClr val="737373"/>
                </a:solidFill>
                <a:latin typeface="Roboto"/>
                <a:ea typeface="Roboto"/>
                <a:cs typeface="Roboto"/>
                <a:sym typeface="Roboto"/>
              </a:rPr>
              <a:t>: Studaudio empowers seamless audio-to-text transcription for productivity on-the-go.</a:t>
            </a:r>
            <a:endParaRPr sz="1800">
              <a:solidFill>
                <a:srgbClr val="737373"/>
              </a:solidFill>
              <a:latin typeface="Roboto"/>
              <a:ea typeface="Roboto"/>
              <a:cs typeface="Roboto"/>
              <a:sym typeface="Roboto"/>
            </a:endParaRPr>
          </a:p>
          <a:p>
            <a:pPr indent="-342900" lvl="0" marL="457200" rtl="0" algn="l">
              <a:lnSpc>
                <a:spcPct val="115000"/>
              </a:lnSpc>
              <a:spcBef>
                <a:spcPts val="0"/>
              </a:spcBef>
              <a:spcAft>
                <a:spcPts val="0"/>
              </a:spcAft>
              <a:buClr>
                <a:srgbClr val="737373"/>
              </a:buClr>
              <a:buSzPts val="1800"/>
              <a:buFont typeface="Roboto"/>
              <a:buAutoNum type="alphaLcPeriod"/>
            </a:pPr>
            <a:r>
              <a:rPr b="1" lang="en" sz="1800">
                <a:solidFill>
                  <a:srgbClr val="737373"/>
                </a:solidFill>
                <a:latin typeface="Roboto"/>
                <a:ea typeface="Roboto"/>
                <a:cs typeface="Roboto"/>
                <a:sym typeface="Roboto"/>
              </a:rPr>
              <a:t>Moderate</a:t>
            </a:r>
            <a:r>
              <a:rPr lang="en" sz="1800">
                <a:solidFill>
                  <a:srgbClr val="737373"/>
                </a:solidFill>
                <a:latin typeface="Roboto"/>
                <a:ea typeface="Roboto"/>
                <a:cs typeface="Roboto"/>
                <a:sym typeface="Roboto"/>
              </a:rPr>
              <a:t>: Studaudio facilitates the conversion of PDF text to audio, ensuring information is accessible in multiple formats, catering to varied learning preferences.</a:t>
            </a:r>
            <a:endParaRPr sz="1800">
              <a:solidFill>
                <a:srgbClr val="737373"/>
              </a:solidFill>
              <a:latin typeface="Roboto"/>
              <a:ea typeface="Roboto"/>
              <a:cs typeface="Roboto"/>
              <a:sym typeface="Roboto"/>
            </a:endParaRPr>
          </a:p>
          <a:p>
            <a:pPr indent="-342900" lvl="0" marL="457200" rtl="0" algn="l">
              <a:lnSpc>
                <a:spcPct val="115000"/>
              </a:lnSpc>
              <a:spcBef>
                <a:spcPts val="0"/>
              </a:spcBef>
              <a:spcAft>
                <a:spcPts val="0"/>
              </a:spcAft>
              <a:buClr>
                <a:srgbClr val="737373"/>
              </a:buClr>
              <a:buSzPts val="1800"/>
              <a:buFont typeface="Roboto"/>
              <a:buAutoNum type="alphaLcPeriod"/>
            </a:pPr>
            <a:r>
              <a:rPr b="1" lang="en" sz="1800">
                <a:solidFill>
                  <a:srgbClr val="737373"/>
                </a:solidFill>
                <a:latin typeface="Roboto"/>
                <a:ea typeface="Roboto"/>
                <a:cs typeface="Roboto"/>
                <a:sym typeface="Roboto"/>
              </a:rPr>
              <a:t>Complex</a:t>
            </a:r>
            <a:r>
              <a:rPr lang="en" sz="1800">
                <a:solidFill>
                  <a:srgbClr val="737373"/>
                </a:solidFill>
                <a:latin typeface="Roboto"/>
                <a:ea typeface="Roboto"/>
                <a:cs typeface="Roboto"/>
                <a:sym typeface="Roboto"/>
              </a:rPr>
              <a:t>: Lastly, Studaudio goes beyond the ordinary. It enables users to upload and share notes seamlessly, fostering a collaborative learning environment.</a:t>
            </a:r>
            <a:endParaRPr sz="1800">
              <a:solidFill>
                <a:srgbClr val="737373"/>
              </a:solidFill>
              <a:latin typeface="Roboto"/>
              <a:ea typeface="Roboto"/>
              <a:cs typeface="Roboto"/>
              <a:sym typeface="Roboto"/>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25e26cab61f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25e26cab61f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lphaLcPeriod"/>
            </a:pPr>
            <a:r>
              <a:rPr lang="en"/>
              <a:t>2 usability goals and 2 key measurements identified in Assignment 5</a:t>
            </a:r>
            <a:endParaRPr/>
          </a:p>
          <a:p>
            <a:pPr indent="-298450" lvl="0" marL="457200" rtl="0" algn="l">
              <a:spcBef>
                <a:spcPts val="0"/>
              </a:spcBef>
              <a:spcAft>
                <a:spcPts val="0"/>
              </a:spcAft>
              <a:buSzPts val="1100"/>
              <a:buAutoNum type="alphaLcPeriod"/>
            </a:pPr>
            <a:r>
              <a:rPr lang="en"/>
              <a:t>How is your product progressing towards hitting these goals?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5e26cab61f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5e26cab61f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rgbClr val="737373"/>
              </a:buClr>
              <a:buSzPts val="1400"/>
              <a:buFont typeface="Roboto"/>
              <a:buAutoNum type="alphaLcPeriod"/>
            </a:pPr>
            <a:r>
              <a:rPr lang="en" sz="1400">
                <a:solidFill>
                  <a:srgbClr val="737373"/>
                </a:solidFill>
                <a:latin typeface="Roboto"/>
                <a:ea typeface="Roboto"/>
                <a:cs typeface="Roboto"/>
                <a:sym typeface="Roboto"/>
              </a:rPr>
              <a:t>Making sure our design reflects the feedback given to us</a:t>
            </a:r>
            <a:endParaRPr sz="1400">
              <a:solidFill>
                <a:srgbClr val="737373"/>
              </a:solidFill>
              <a:latin typeface="Roboto"/>
              <a:ea typeface="Roboto"/>
              <a:cs typeface="Roboto"/>
              <a:sym typeface="Roboto"/>
            </a:endParaRPr>
          </a:p>
          <a:p>
            <a:pPr indent="-317500" lvl="0" marL="457200" rtl="0" algn="l">
              <a:lnSpc>
                <a:spcPct val="115000"/>
              </a:lnSpc>
              <a:spcBef>
                <a:spcPts val="0"/>
              </a:spcBef>
              <a:spcAft>
                <a:spcPts val="0"/>
              </a:spcAft>
              <a:buClr>
                <a:srgbClr val="737373"/>
              </a:buClr>
              <a:buSzPts val="1400"/>
              <a:buFont typeface="Roboto"/>
              <a:buAutoNum type="alphaLcPeriod"/>
            </a:pPr>
            <a:r>
              <a:rPr lang="en" sz="1400">
                <a:solidFill>
                  <a:srgbClr val="737373"/>
                </a:solidFill>
                <a:latin typeface="Roboto"/>
                <a:ea typeface="Roboto"/>
                <a:cs typeface="Roboto"/>
                <a:sym typeface="Roboto"/>
              </a:rPr>
              <a:t>Ensure that font-choices, object sizing, and color themes are consistent throughout the app</a:t>
            </a:r>
            <a:endParaRPr sz="1400">
              <a:solidFill>
                <a:srgbClr val="737373"/>
              </a:solidFill>
              <a:latin typeface="Roboto"/>
              <a:ea typeface="Roboto"/>
              <a:cs typeface="Roboto"/>
              <a:sym typeface="Roboto"/>
            </a:endParaRPr>
          </a:p>
          <a:p>
            <a:pPr indent="-317500" lvl="0" marL="457200" rtl="0" algn="l">
              <a:lnSpc>
                <a:spcPct val="115000"/>
              </a:lnSpc>
              <a:spcBef>
                <a:spcPts val="0"/>
              </a:spcBef>
              <a:spcAft>
                <a:spcPts val="0"/>
              </a:spcAft>
              <a:buClr>
                <a:srgbClr val="737373"/>
              </a:buClr>
              <a:buSzPts val="1400"/>
              <a:buFont typeface="Roboto"/>
              <a:buAutoNum type="alphaLcPeriod"/>
            </a:pPr>
            <a:r>
              <a:rPr lang="en" sz="1400">
                <a:solidFill>
                  <a:srgbClr val="737373"/>
                </a:solidFill>
                <a:latin typeface="Roboto"/>
                <a:ea typeface="Roboto"/>
                <a:cs typeface="Roboto"/>
                <a:sym typeface="Roboto"/>
              </a:rPr>
              <a:t>Ensuring that important buttons are consistent throughout app</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297e21ab05e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297e21ab05e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SzPts val="1100"/>
              <a:buAutoNum type="alphaLcPeriod"/>
            </a:pPr>
            <a:r>
              <a:rPr lang="en" sz="1400">
                <a:solidFill>
                  <a:srgbClr val="737373"/>
                </a:solidFill>
                <a:latin typeface="Roboto"/>
                <a:ea typeface="Roboto"/>
                <a:cs typeface="Roboto"/>
                <a:sym typeface="Roboto"/>
              </a:rPr>
              <a:t>Revising tasks to incorporate feedback from testers</a:t>
            </a:r>
            <a:endParaRPr sz="1400">
              <a:solidFill>
                <a:srgbClr val="737373"/>
              </a:solidFill>
              <a:latin typeface="Roboto"/>
              <a:ea typeface="Roboto"/>
              <a:cs typeface="Roboto"/>
              <a:sym typeface="Roboto"/>
            </a:endParaRPr>
          </a:p>
          <a:p>
            <a:pPr indent="-317500" lvl="0" marL="457200" rtl="0" algn="l">
              <a:lnSpc>
                <a:spcPct val="115000"/>
              </a:lnSpc>
              <a:spcBef>
                <a:spcPts val="0"/>
              </a:spcBef>
              <a:spcAft>
                <a:spcPts val="0"/>
              </a:spcAft>
              <a:buClr>
                <a:srgbClr val="737373"/>
              </a:buClr>
              <a:buSzPts val="1400"/>
              <a:buFont typeface="Roboto"/>
              <a:buAutoNum type="alphaLcPeriod"/>
            </a:pPr>
            <a:r>
              <a:rPr lang="en" sz="1400">
                <a:solidFill>
                  <a:srgbClr val="737373"/>
                </a:solidFill>
                <a:latin typeface="Roboto"/>
                <a:ea typeface="Roboto"/>
                <a:cs typeface="Roboto"/>
                <a:sym typeface="Roboto"/>
              </a:rPr>
              <a:t>Ensuring that there are no buttons that are confusing or have the potential to cause error (submit and done buttons)</a:t>
            </a:r>
            <a:endParaRPr sz="1400">
              <a:solidFill>
                <a:srgbClr val="737373"/>
              </a:solidFill>
              <a:latin typeface="Roboto"/>
              <a:ea typeface="Roboto"/>
              <a:cs typeface="Roboto"/>
              <a:sym typeface="Roboto"/>
            </a:endParaRPr>
          </a:p>
          <a:p>
            <a:pPr indent="-317500" lvl="0" marL="457200" rtl="0" algn="l">
              <a:lnSpc>
                <a:spcPct val="115000"/>
              </a:lnSpc>
              <a:spcBef>
                <a:spcPts val="0"/>
              </a:spcBef>
              <a:spcAft>
                <a:spcPts val="0"/>
              </a:spcAft>
              <a:buClr>
                <a:srgbClr val="737373"/>
              </a:buClr>
              <a:buSzPts val="1400"/>
              <a:buFont typeface="Roboto"/>
              <a:buAutoNum type="alphaLcPeriod"/>
            </a:pPr>
            <a:r>
              <a:rPr lang="en" sz="1400">
                <a:solidFill>
                  <a:srgbClr val="737373"/>
                </a:solidFill>
                <a:latin typeface="Roboto"/>
                <a:ea typeface="Roboto"/>
                <a:cs typeface="Roboto"/>
                <a:sym typeface="Roboto"/>
              </a:rPr>
              <a:t>Continuing to test the prototype with further participants resulting in iterative updates and changes to prototype</a:t>
            </a:r>
            <a:endParaRPr sz="1400">
              <a:solidFill>
                <a:srgbClr val="737373"/>
              </a:solidFill>
              <a:latin typeface="Roboto"/>
              <a:ea typeface="Roboto"/>
              <a:cs typeface="Roboto"/>
              <a:sym typeface="Roboto"/>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26039feab2d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26039feab2d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26039feab2d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26039feab2d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1" marL="914400" rtl="0" algn="l">
              <a:lnSpc>
                <a:spcPct val="115000"/>
              </a:lnSpc>
              <a:spcBef>
                <a:spcPts val="0"/>
              </a:spcBef>
              <a:spcAft>
                <a:spcPts val="0"/>
              </a:spcAft>
              <a:buClr>
                <a:srgbClr val="737373"/>
              </a:buClr>
              <a:buSzPts val="1400"/>
              <a:buFont typeface="Roboto"/>
              <a:buChar char="○"/>
            </a:pPr>
            <a:r>
              <a:rPr b="1" lang="en" sz="1400">
                <a:solidFill>
                  <a:srgbClr val="737373"/>
                </a:solidFill>
                <a:latin typeface="Roboto"/>
                <a:ea typeface="Roboto"/>
                <a:cs typeface="Roboto"/>
                <a:sym typeface="Roboto"/>
              </a:rPr>
              <a:t>Removed buttons in Moderate task</a:t>
            </a:r>
            <a:endParaRPr b="1" sz="1400">
              <a:solidFill>
                <a:srgbClr val="737373"/>
              </a:solidFill>
              <a:latin typeface="Roboto"/>
              <a:ea typeface="Roboto"/>
              <a:cs typeface="Roboto"/>
              <a:sym typeface="Roboto"/>
            </a:endParaRPr>
          </a:p>
          <a:p>
            <a:pPr indent="-317500" lvl="2" marL="1371600" rtl="0" algn="l">
              <a:lnSpc>
                <a:spcPct val="115000"/>
              </a:lnSpc>
              <a:spcBef>
                <a:spcPts val="0"/>
              </a:spcBef>
              <a:spcAft>
                <a:spcPts val="0"/>
              </a:spcAft>
              <a:buClr>
                <a:srgbClr val="737373"/>
              </a:buClr>
              <a:buSzPts val="1400"/>
              <a:buFont typeface="Roboto"/>
              <a:buChar char="■"/>
            </a:pPr>
            <a:r>
              <a:rPr lang="en" sz="1400">
                <a:solidFill>
                  <a:srgbClr val="737373"/>
                </a:solidFill>
                <a:latin typeface="Roboto"/>
                <a:ea typeface="Roboto"/>
                <a:cs typeface="Roboto"/>
                <a:sym typeface="Roboto"/>
              </a:rPr>
              <a:t>The “Done” vs “next” button were confusing to users (direct suggestion and feedback from 2 Foothill college students)</a:t>
            </a:r>
            <a:endParaRPr sz="1400">
              <a:solidFill>
                <a:srgbClr val="737373"/>
              </a:solidFill>
              <a:latin typeface="Roboto"/>
              <a:ea typeface="Roboto"/>
              <a:cs typeface="Roboto"/>
              <a:sym typeface="Roboto"/>
            </a:endParaRPr>
          </a:p>
          <a:p>
            <a:pPr indent="-317500" lvl="2" marL="1371600" rtl="0" algn="l">
              <a:lnSpc>
                <a:spcPct val="115000"/>
              </a:lnSpc>
              <a:spcBef>
                <a:spcPts val="0"/>
              </a:spcBef>
              <a:spcAft>
                <a:spcPts val="0"/>
              </a:spcAft>
              <a:buClr>
                <a:srgbClr val="737373"/>
              </a:buClr>
              <a:buSzPts val="1400"/>
              <a:buFont typeface="Roboto"/>
              <a:buChar char="■"/>
            </a:pPr>
            <a:r>
              <a:rPr lang="en" sz="1400">
                <a:solidFill>
                  <a:srgbClr val="737373"/>
                </a:solidFill>
                <a:latin typeface="Roboto"/>
                <a:ea typeface="Roboto"/>
                <a:cs typeface="Roboto"/>
                <a:sym typeface="Roboto"/>
              </a:rPr>
              <a:t>Also some noted that it took a while from when the download had finished to actually be able to access the text</a:t>
            </a:r>
            <a:endParaRPr sz="1400">
              <a:solidFill>
                <a:srgbClr val="737373"/>
              </a:solidFill>
              <a:latin typeface="Roboto"/>
              <a:ea typeface="Roboto"/>
              <a:cs typeface="Roboto"/>
              <a:sym typeface="Roboto"/>
            </a:endParaRPr>
          </a:p>
          <a:p>
            <a:pPr indent="-317500" lvl="1" marL="914400" rtl="0" algn="l">
              <a:lnSpc>
                <a:spcPct val="115000"/>
              </a:lnSpc>
              <a:spcBef>
                <a:spcPts val="0"/>
              </a:spcBef>
              <a:spcAft>
                <a:spcPts val="0"/>
              </a:spcAft>
              <a:buClr>
                <a:srgbClr val="737373"/>
              </a:buClr>
              <a:buSzPts val="1400"/>
              <a:buFont typeface="Roboto"/>
              <a:buChar char="○"/>
            </a:pPr>
            <a:r>
              <a:rPr lang="en" sz="1400">
                <a:solidFill>
                  <a:srgbClr val="737373"/>
                </a:solidFill>
                <a:latin typeface="Roboto"/>
                <a:ea typeface="Roboto"/>
                <a:cs typeface="Roboto"/>
                <a:sym typeface="Roboto"/>
              </a:rPr>
              <a:t>Removed the whole screen so that once a user had downloaded the reading, they could immediately access it.</a:t>
            </a:r>
            <a:endParaRPr sz="1400">
              <a:solidFill>
                <a:srgbClr val="737373"/>
              </a:solidFill>
              <a:latin typeface="Roboto"/>
              <a:ea typeface="Roboto"/>
              <a:cs typeface="Roboto"/>
              <a:sym typeface="Roboto"/>
            </a:endParaRPr>
          </a:p>
          <a:p>
            <a:pPr indent="0" lvl="0" marL="0" rtl="0" algn="l">
              <a:lnSpc>
                <a:spcPct val="115000"/>
              </a:lnSpc>
              <a:spcBef>
                <a:spcPts val="1200"/>
              </a:spcBef>
              <a:spcAft>
                <a:spcPts val="0"/>
              </a:spcAft>
              <a:buNone/>
            </a:pPr>
            <a:r>
              <a:t/>
            </a:r>
            <a:endParaRPr sz="1400">
              <a:solidFill>
                <a:srgbClr val="737373"/>
              </a:solidFill>
              <a:latin typeface="Roboto"/>
              <a:ea typeface="Roboto"/>
              <a:cs typeface="Roboto"/>
              <a:sym typeface="Roboto"/>
            </a:endParaRPr>
          </a:p>
          <a:p>
            <a:pPr indent="0" lvl="0" marL="0" rtl="0" algn="l">
              <a:spcBef>
                <a:spcPts val="120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6039feab2d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26039feab2d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Confusion on “convert readings” vs. “listen to readings”</a:t>
            </a:r>
            <a:endParaRPr/>
          </a:p>
          <a:p>
            <a:pPr indent="-298450" lvl="1" marL="914400" rtl="0" algn="l">
              <a:spcBef>
                <a:spcPts val="0"/>
              </a:spcBef>
              <a:spcAft>
                <a:spcPts val="0"/>
              </a:spcAft>
              <a:buSzPts val="1100"/>
              <a:buChar char="○"/>
            </a:pPr>
            <a:r>
              <a:rPr lang="en"/>
              <a:t>By making it all one screen with check marks to show converted readings, we reduced the amount of thinking a user would have to do</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26039feab2d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26039feab2d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737373"/>
              </a:buClr>
              <a:buSzPts val="1800"/>
              <a:buFont typeface="Roboto"/>
              <a:buChar char="●"/>
            </a:pPr>
            <a:r>
              <a:rPr b="1" lang="en" sz="1800">
                <a:solidFill>
                  <a:srgbClr val="737373"/>
                </a:solidFill>
                <a:latin typeface="Roboto"/>
                <a:ea typeface="Roboto"/>
                <a:cs typeface="Roboto"/>
                <a:sym typeface="Roboto"/>
              </a:rPr>
              <a:t>Help button</a:t>
            </a:r>
            <a:endParaRPr b="1" sz="1800">
              <a:solidFill>
                <a:srgbClr val="737373"/>
              </a:solidFill>
              <a:latin typeface="Roboto"/>
              <a:ea typeface="Roboto"/>
              <a:cs typeface="Roboto"/>
              <a:sym typeface="Roboto"/>
            </a:endParaRPr>
          </a:p>
          <a:p>
            <a:pPr indent="-342900" lvl="1" marL="914400" rtl="0" algn="l">
              <a:spcBef>
                <a:spcPts val="0"/>
              </a:spcBef>
              <a:spcAft>
                <a:spcPts val="0"/>
              </a:spcAft>
              <a:buClr>
                <a:srgbClr val="737373"/>
              </a:buClr>
              <a:buSzPts val="1800"/>
              <a:buFont typeface="Roboto"/>
              <a:buChar char="○"/>
            </a:pPr>
            <a:r>
              <a:rPr lang="en" sz="1800">
                <a:solidFill>
                  <a:srgbClr val="737373"/>
                </a:solidFill>
                <a:latin typeface="Roboto"/>
                <a:ea typeface="Roboto"/>
                <a:cs typeface="Roboto"/>
                <a:sym typeface="Roboto"/>
              </a:rPr>
              <a:t>Initial Low-fi had “help” buttons everywhere on Assignments page</a:t>
            </a:r>
            <a:endParaRPr sz="1800">
              <a:solidFill>
                <a:srgbClr val="737373"/>
              </a:solidFill>
              <a:latin typeface="Roboto"/>
              <a:ea typeface="Roboto"/>
              <a:cs typeface="Roboto"/>
              <a:sym typeface="Roboto"/>
            </a:endParaRPr>
          </a:p>
          <a:p>
            <a:pPr indent="-342900" lvl="2" marL="1371600" rtl="0" algn="l">
              <a:spcBef>
                <a:spcPts val="0"/>
              </a:spcBef>
              <a:spcAft>
                <a:spcPts val="0"/>
              </a:spcAft>
              <a:buClr>
                <a:srgbClr val="737373"/>
              </a:buClr>
              <a:buSzPts val="1800"/>
              <a:buFont typeface="Roboto"/>
              <a:buChar char="■"/>
            </a:pPr>
            <a:r>
              <a:rPr lang="en" sz="1800">
                <a:solidFill>
                  <a:srgbClr val="737373"/>
                </a:solidFill>
                <a:latin typeface="Roboto"/>
                <a:ea typeface="Roboto"/>
                <a:cs typeface="Roboto"/>
                <a:sym typeface="Roboto"/>
              </a:rPr>
              <a:t>Confusing to users as to whether it was helping different parts of the project, etc.</a:t>
            </a:r>
            <a:endParaRPr sz="1800">
              <a:solidFill>
                <a:srgbClr val="737373"/>
              </a:solidFill>
              <a:latin typeface="Roboto"/>
              <a:ea typeface="Roboto"/>
              <a:cs typeface="Roboto"/>
              <a:sym typeface="Roboto"/>
            </a:endParaRPr>
          </a:p>
          <a:p>
            <a:pPr indent="-342900" lvl="2" marL="1371600" rtl="0" algn="l">
              <a:spcBef>
                <a:spcPts val="0"/>
              </a:spcBef>
              <a:spcAft>
                <a:spcPts val="0"/>
              </a:spcAft>
              <a:buClr>
                <a:srgbClr val="737373"/>
              </a:buClr>
              <a:buSzPts val="1800"/>
              <a:buFont typeface="Roboto"/>
              <a:buChar char="■"/>
            </a:pPr>
            <a:r>
              <a:rPr lang="en" sz="1800">
                <a:solidFill>
                  <a:srgbClr val="737373"/>
                </a:solidFill>
                <a:latin typeface="Roboto"/>
                <a:ea typeface="Roboto"/>
                <a:cs typeface="Roboto"/>
                <a:sym typeface="Roboto"/>
              </a:rPr>
              <a:t>Pointed out by 1 foothill college student, and all four developers agreed that help button needed to be simplified</a:t>
            </a:r>
            <a:endParaRPr sz="1800">
              <a:solidFill>
                <a:srgbClr val="737373"/>
              </a:solidFill>
              <a:latin typeface="Roboto"/>
              <a:ea typeface="Roboto"/>
              <a:cs typeface="Roboto"/>
              <a:sym typeface="Roboto"/>
            </a:endParaRPr>
          </a:p>
          <a:p>
            <a:pPr indent="-342900" lvl="1" marL="914400" rtl="0" algn="l">
              <a:spcBef>
                <a:spcPts val="0"/>
              </a:spcBef>
              <a:spcAft>
                <a:spcPts val="0"/>
              </a:spcAft>
              <a:buClr>
                <a:srgbClr val="737373"/>
              </a:buClr>
              <a:buSzPts val="1800"/>
              <a:buFont typeface="Roboto"/>
              <a:buChar char="○"/>
            </a:pPr>
            <a:r>
              <a:rPr lang="en" sz="1800">
                <a:solidFill>
                  <a:srgbClr val="737373"/>
                </a:solidFill>
                <a:latin typeface="Roboto"/>
                <a:ea typeface="Roboto"/>
                <a:cs typeface="Roboto"/>
                <a:sym typeface="Roboto"/>
              </a:rPr>
              <a:t>By including a single help button for the entire app, we’ve simplified the user experience by having the option be in a consistent space on the page. </a:t>
            </a:r>
            <a:endParaRPr sz="1800">
              <a:solidFill>
                <a:srgbClr val="737373"/>
              </a:solidFill>
              <a:latin typeface="Roboto"/>
              <a:ea typeface="Roboto"/>
              <a:cs typeface="Roboto"/>
              <a:sym typeface="Roboto"/>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26039feab2d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26039feab2d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2 Users (foothill college students) noted that they would like to be able to see the questions written out, even if they have the option to listen to them</a:t>
            </a:r>
            <a:endParaRPr/>
          </a:p>
          <a:p>
            <a:pPr indent="-298450" lvl="1" marL="914400" rtl="0" algn="l">
              <a:spcBef>
                <a:spcPts val="0"/>
              </a:spcBef>
              <a:spcAft>
                <a:spcPts val="0"/>
              </a:spcAft>
              <a:buSzPts val="1100"/>
              <a:buChar char="○"/>
            </a:pPr>
            <a:r>
              <a:rPr lang="en"/>
              <a:t>We added this so they can see it. </a:t>
            </a:r>
            <a:endParaRPr/>
          </a:p>
          <a:p>
            <a:pPr indent="-298450" lvl="1" marL="914400" rtl="0" algn="l">
              <a:spcBef>
                <a:spcPts val="0"/>
              </a:spcBef>
              <a:spcAft>
                <a:spcPts val="0"/>
              </a:spcAft>
              <a:buSzPts val="1100"/>
              <a:buChar char="○"/>
            </a:pPr>
            <a:r>
              <a:rPr lang="en"/>
              <a:t>Suggestion was </a:t>
            </a:r>
            <a:r>
              <a:rPr lang="en"/>
              <a:t>incorporated</a:t>
            </a:r>
            <a:r>
              <a:rPr lang="en"/>
              <a:t> due to its value when commuting in non-driving scenarios such as taking bus or carpooling</a:t>
            </a:r>
            <a:endParaRPr/>
          </a:p>
          <a:p>
            <a:pPr indent="-298450" lvl="0" marL="457200" rtl="0" algn="l">
              <a:spcBef>
                <a:spcPts val="0"/>
              </a:spcBef>
              <a:spcAft>
                <a:spcPts val="0"/>
              </a:spcAft>
              <a:buSzPts val="1100"/>
              <a:buChar char="●"/>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26039feab2d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26039feab2d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5e26cab61f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25e26cab61f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 lot of these revised sketches and examples can be found in the slides prior to these. This slide is meant to highlight our motives for </a:t>
            </a:r>
            <a:r>
              <a:rPr lang="en"/>
              <a:t>incorporating</a:t>
            </a:r>
            <a:r>
              <a:rPr lang="en"/>
              <a:t> design changes.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lang="en" sz="1400">
                <a:solidFill>
                  <a:srgbClr val="737373"/>
                </a:solidFill>
                <a:latin typeface="Roboto"/>
                <a:ea typeface="Roboto"/>
                <a:cs typeface="Roboto"/>
                <a:sym typeface="Roboto"/>
              </a:rPr>
              <a:t>How these changes aid in progressing forward with usability goals:</a:t>
            </a:r>
            <a:endParaRPr sz="1400">
              <a:solidFill>
                <a:srgbClr val="737373"/>
              </a:solidFill>
              <a:latin typeface="Roboto"/>
              <a:ea typeface="Roboto"/>
              <a:cs typeface="Roboto"/>
              <a:sym typeface="Roboto"/>
            </a:endParaRPr>
          </a:p>
          <a:p>
            <a:pPr indent="-317500" lvl="0" marL="457200" rtl="0" algn="l">
              <a:lnSpc>
                <a:spcPct val="115000"/>
              </a:lnSpc>
              <a:spcBef>
                <a:spcPts val="1200"/>
              </a:spcBef>
              <a:spcAft>
                <a:spcPts val="0"/>
              </a:spcAft>
              <a:buClr>
                <a:srgbClr val="737373"/>
              </a:buClr>
              <a:buSzPts val="1400"/>
              <a:buFont typeface="Roboto"/>
              <a:buChar char="●"/>
            </a:pPr>
            <a:r>
              <a:rPr lang="en" sz="1400">
                <a:solidFill>
                  <a:srgbClr val="737373"/>
                </a:solidFill>
                <a:latin typeface="Roboto"/>
                <a:ea typeface="Roboto"/>
                <a:cs typeface="Roboto"/>
                <a:sym typeface="Roboto"/>
              </a:rPr>
              <a:t>One help button  =&gt; </a:t>
            </a:r>
            <a:r>
              <a:rPr b="1" lang="en" sz="1400">
                <a:solidFill>
                  <a:srgbClr val="737373"/>
                </a:solidFill>
                <a:latin typeface="Roboto"/>
                <a:ea typeface="Roboto"/>
                <a:cs typeface="Roboto"/>
                <a:sym typeface="Roboto"/>
              </a:rPr>
              <a:t>ease use of app</a:t>
            </a:r>
            <a:endParaRPr sz="1400">
              <a:solidFill>
                <a:srgbClr val="737373"/>
              </a:solidFill>
              <a:latin typeface="Roboto"/>
              <a:ea typeface="Roboto"/>
              <a:cs typeface="Roboto"/>
              <a:sym typeface="Roboto"/>
            </a:endParaRPr>
          </a:p>
          <a:p>
            <a:pPr indent="-317500" lvl="0" marL="457200" rtl="0" algn="l">
              <a:lnSpc>
                <a:spcPct val="115000"/>
              </a:lnSpc>
              <a:spcBef>
                <a:spcPts val="0"/>
              </a:spcBef>
              <a:spcAft>
                <a:spcPts val="0"/>
              </a:spcAft>
              <a:buClr>
                <a:srgbClr val="737373"/>
              </a:buClr>
              <a:buSzPts val="1400"/>
              <a:buFont typeface="Roboto"/>
              <a:buChar char="●"/>
            </a:pPr>
            <a:r>
              <a:rPr lang="en" sz="1400">
                <a:solidFill>
                  <a:srgbClr val="737373"/>
                </a:solidFill>
                <a:latin typeface="Roboto"/>
                <a:ea typeface="Roboto"/>
                <a:cs typeface="Roboto"/>
                <a:sym typeface="Roboto"/>
              </a:rPr>
              <a:t>Less crowded app and reduced yet straightforward buttons </a:t>
            </a:r>
            <a:r>
              <a:rPr b="1" lang="en" sz="1400">
                <a:solidFill>
                  <a:srgbClr val="737373"/>
                </a:solidFill>
                <a:latin typeface="Roboto"/>
                <a:ea typeface="Roboto"/>
                <a:cs typeface="Roboto"/>
                <a:sym typeface="Roboto"/>
              </a:rPr>
              <a:t>increases learnability</a:t>
            </a:r>
            <a:r>
              <a:rPr lang="en" sz="1400">
                <a:solidFill>
                  <a:srgbClr val="737373"/>
                </a:solidFill>
                <a:latin typeface="Roboto"/>
                <a:ea typeface="Roboto"/>
                <a:cs typeface="Roboto"/>
                <a:sym typeface="Roboto"/>
              </a:rPr>
              <a:t> for non-technical users</a:t>
            </a:r>
            <a:endParaRPr sz="1400">
              <a:solidFill>
                <a:srgbClr val="737373"/>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 sz="1400">
                <a:solidFill>
                  <a:srgbClr val="737373"/>
                </a:solidFill>
                <a:latin typeface="Roboto"/>
                <a:ea typeface="Roboto"/>
                <a:cs typeface="Roboto"/>
                <a:sym typeface="Roboto"/>
              </a:rPr>
              <a:t>Decisions executed based on UI testing behaviors we noted:</a:t>
            </a:r>
            <a:endParaRPr sz="1400">
              <a:solidFill>
                <a:srgbClr val="737373"/>
              </a:solidFill>
              <a:latin typeface="Roboto"/>
              <a:ea typeface="Roboto"/>
              <a:cs typeface="Roboto"/>
              <a:sym typeface="Roboto"/>
            </a:endParaRPr>
          </a:p>
          <a:p>
            <a:pPr indent="-317500" lvl="0" marL="457200" rtl="0" algn="l">
              <a:lnSpc>
                <a:spcPct val="115000"/>
              </a:lnSpc>
              <a:spcBef>
                <a:spcPts val="1200"/>
              </a:spcBef>
              <a:spcAft>
                <a:spcPts val="0"/>
              </a:spcAft>
              <a:buClr>
                <a:srgbClr val="737373"/>
              </a:buClr>
              <a:buSzPts val="1400"/>
              <a:buFont typeface="Roboto"/>
              <a:buChar char="●"/>
            </a:pPr>
            <a:r>
              <a:rPr lang="en" sz="1400">
                <a:solidFill>
                  <a:srgbClr val="737373"/>
                </a:solidFill>
                <a:latin typeface="Roboto"/>
                <a:ea typeface="Roboto"/>
                <a:cs typeface="Roboto"/>
                <a:sym typeface="Roboto"/>
              </a:rPr>
              <a:t>Confusion with “next” and “done” buttons in task 2</a:t>
            </a:r>
            <a:endParaRPr sz="1400">
              <a:solidFill>
                <a:srgbClr val="737373"/>
              </a:solidFill>
              <a:latin typeface="Roboto"/>
              <a:ea typeface="Roboto"/>
              <a:cs typeface="Roboto"/>
              <a:sym typeface="Roboto"/>
            </a:endParaRPr>
          </a:p>
          <a:p>
            <a:pPr indent="-304800" lvl="1" marL="914400" rtl="0" algn="l">
              <a:lnSpc>
                <a:spcPct val="115000"/>
              </a:lnSpc>
              <a:spcBef>
                <a:spcPts val="0"/>
              </a:spcBef>
              <a:spcAft>
                <a:spcPts val="0"/>
              </a:spcAft>
              <a:buClr>
                <a:srgbClr val="737373"/>
              </a:buClr>
              <a:buSzPts val="1200"/>
              <a:buFont typeface="Roboto"/>
              <a:buChar char="○"/>
            </a:pPr>
            <a:r>
              <a:rPr lang="en" sz="1200">
                <a:solidFill>
                  <a:srgbClr val="737373"/>
                </a:solidFill>
                <a:latin typeface="Roboto"/>
                <a:ea typeface="Roboto"/>
                <a:cs typeface="Roboto"/>
                <a:sym typeface="Roboto"/>
              </a:rPr>
              <a:t>Reduced it to just one button</a:t>
            </a:r>
            <a:endParaRPr sz="1200">
              <a:solidFill>
                <a:srgbClr val="737373"/>
              </a:solidFill>
              <a:latin typeface="Roboto"/>
              <a:ea typeface="Roboto"/>
              <a:cs typeface="Roboto"/>
              <a:sym typeface="Roboto"/>
            </a:endParaRPr>
          </a:p>
          <a:p>
            <a:pPr indent="-317500" lvl="0" marL="457200" rtl="0" algn="l">
              <a:lnSpc>
                <a:spcPct val="115000"/>
              </a:lnSpc>
              <a:spcBef>
                <a:spcPts val="0"/>
              </a:spcBef>
              <a:spcAft>
                <a:spcPts val="0"/>
              </a:spcAft>
              <a:buClr>
                <a:srgbClr val="737373"/>
              </a:buClr>
              <a:buSzPts val="1400"/>
              <a:buFont typeface="Roboto"/>
              <a:buChar char="●"/>
            </a:pPr>
            <a:r>
              <a:rPr lang="en" sz="1400">
                <a:solidFill>
                  <a:srgbClr val="737373"/>
                </a:solidFill>
                <a:latin typeface="Roboto"/>
                <a:ea typeface="Roboto"/>
                <a:cs typeface="Roboto"/>
                <a:sym typeface="Roboto"/>
              </a:rPr>
              <a:t>Took suggestions into consideration for writing out questions</a:t>
            </a:r>
            <a:endParaRPr sz="1400">
              <a:solidFill>
                <a:srgbClr val="737373"/>
              </a:solidFill>
              <a:latin typeface="Roboto"/>
              <a:ea typeface="Roboto"/>
              <a:cs typeface="Roboto"/>
              <a:sym typeface="Roboto"/>
            </a:endParaRPr>
          </a:p>
          <a:p>
            <a:pPr indent="-317500" lvl="1" marL="914400" rtl="0" algn="l">
              <a:lnSpc>
                <a:spcPct val="115000"/>
              </a:lnSpc>
              <a:spcBef>
                <a:spcPts val="0"/>
              </a:spcBef>
              <a:spcAft>
                <a:spcPts val="0"/>
              </a:spcAft>
              <a:buClr>
                <a:srgbClr val="737373"/>
              </a:buClr>
              <a:buSzPts val="1400"/>
              <a:buFont typeface="Roboto"/>
              <a:buChar char="○"/>
            </a:pPr>
            <a:r>
              <a:rPr lang="en" sz="1400">
                <a:solidFill>
                  <a:srgbClr val="737373"/>
                </a:solidFill>
                <a:latin typeface="Roboto"/>
                <a:ea typeface="Roboto"/>
                <a:cs typeface="Roboto"/>
                <a:sym typeface="Roboto"/>
              </a:rPr>
              <a:t>Makes it easier for users, who can see a question rather than having to remember it when trying to answer. </a:t>
            </a:r>
            <a:endParaRPr sz="1400">
              <a:solidFill>
                <a:srgbClr val="737373"/>
              </a:solidFill>
              <a:latin typeface="Roboto"/>
              <a:ea typeface="Roboto"/>
              <a:cs typeface="Roboto"/>
              <a:sym typeface="Roboto"/>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25e26cab61f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25e26cab61f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lphaLcPeriod"/>
            </a:pPr>
            <a:r>
              <a:rPr lang="en"/>
              <a:t>1 task flow per task</a:t>
            </a:r>
            <a:endParaRPr/>
          </a:p>
          <a:p>
            <a:pPr indent="-298450" lvl="0" marL="457200" rtl="0" algn="l">
              <a:spcBef>
                <a:spcPts val="0"/>
              </a:spcBef>
              <a:spcAft>
                <a:spcPts val="0"/>
              </a:spcAft>
              <a:buSzPts val="1100"/>
              <a:buAutoNum type="alphaLcPeriod"/>
            </a:pPr>
            <a:r>
              <a:rPr lang="en"/>
              <a:t>Annotated screenshots from your medium-fi prototype (arrows indicating transitions, relevant labeling, captioning, etc.)</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25e26cab61f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25e26cab61f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lphaLcPeriod"/>
            </a:pPr>
            <a:r>
              <a:rPr lang="en"/>
              <a:t>1 task flow per task</a:t>
            </a:r>
            <a:endParaRPr/>
          </a:p>
          <a:p>
            <a:pPr indent="-298450" lvl="0" marL="457200" rtl="0" algn="l">
              <a:spcBef>
                <a:spcPts val="0"/>
              </a:spcBef>
              <a:spcAft>
                <a:spcPts val="0"/>
              </a:spcAft>
              <a:buSzPts val="1100"/>
              <a:buAutoNum type="alphaLcPeriod"/>
            </a:pPr>
            <a:r>
              <a:rPr lang="en"/>
              <a:t>Annotated screenshots from your medium-fi prototype (arrows indicating transitions, relevant labeling, captioning, etc.)</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297e21ab05e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297e21ab05e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lphaLcPeriod"/>
            </a:pPr>
            <a:r>
              <a:rPr lang="en"/>
              <a:t>1 task flow per task</a:t>
            </a:r>
            <a:endParaRPr/>
          </a:p>
          <a:p>
            <a:pPr indent="-298450" lvl="0" marL="457200" rtl="0" algn="l">
              <a:spcBef>
                <a:spcPts val="0"/>
              </a:spcBef>
              <a:spcAft>
                <a:spcPts val="0"/>
              </a:spcAft>
              <a:buSzPts val="1100"/>
              <a:buAutoNum type="alphaLcPeriod"/>
            </a:pPr>
            <a:r>
              <a:rPr lang="en"/>
              <a:t>Annotated screenshots from your medium-fi prototype (arrows indicating transitions, relevant labeling, captioning, etc.)</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97e21ab05e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297e21ab05e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lphaLcPeriod"/>
            </a:pPr>
            <a:r>
              <a:rPr lang="en"/>
              <a:t>1 task flow per task</a:t>
            </a:r>
            <a:endParaRPr/>
          </a:p>
          <a:p>
            <a:pPr indent="-298450" lvl="0" marL="457200" rtl="0" algn="l">
              <a:spcBef>
                <a:spcPts val="0"/>
              </a:spcBef>
              <a:spcAft>
                <a:spcPts val="0"/>
              </a:spcAft>
              <a:buSzPts val="1100"/>
              <a:buAutoNum type="alphaLcPeriod"/>
            </a:pPr>
            <a:r>
              <a:rPr lang="en"/>
              <a:t>Annotated screenshots from your medium-fi prototype (arrows indicating transitions, relevant labeling, captioning, etc.)</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297e21ab05e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297e21ab05e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lphaLcPeriod"/>
            </a:pPr>
            <a:r>
              <a:rPr lang="en"/>
              <a:t>1 task flow per task</a:t>
            </a:r>
            <a:endParaRPr/>
          </a:p>
          <a:p>
            <a:pPr indent="-298450" lvl="0" marL="457200" rtl="0" algn="l">
              <a:spcBef>
                <a:spcPts val="0"/>
              </a:spcBef>
              <a:spcAft>
                <a:spcPts val="0"/>
              </a:spcAft>
              <a:buSzPts val="1100"/>
              <a:buAutoNum type="alphaLcPeriod"/>
            </a:pPr>
            <a:r>
              <a:rPr lang="en"/>
              <a:t>Annotated screenshots from your medium-fi prototype (arrows indicating transitions, relevant labeling, captioning, etc.)</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297e21ab05e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297e21ab05e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lphaLcPeriod"/>
            </a:pPr>
            <a:r>
              <a:rPr lang="en"/>
              <a:t>1 task flow per task</a:t>
            </a:r>
            <a:endParaRPr/>
          </a:p>
          <a:p>
            <a:pPr indent="-298450" lvl="0" marL="457200" rtl="0" algn="l">
              <a:spcBef>
                <a:spcPts val="0"/>
              </a:spcBef>
              <a:spcAft>
                <a:spcPts val="0"/>
              </a:spcAft>
              <a:buSzPts val="1100"/>
              <a:buAutoNum type="alphaLcPeriod"/>
            </a:pPr>
            <a:r>
              <a:rPr lang="en"/>
              <a:t>Annotated screenshots from your medium-fi prototype (arrows indicating transitions, relevant labeling, captioning, etc.)</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297e21ab05e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297e21ab05e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lphaLcPeriod"/>
            </a:pPr>
            <a:r>
              <a:rPr lang="en"/>
              <a:t>1 task flow per task</a:t>
            </a:r>
            <a:endParaRPr/>
          </a:p>
          <a:p>
            <a:pPr indent="-298450" lvl="0" marL="457200" rtl="0" algn="l">
              <a:spcBef>
                <a:spcPts val="0"/>
              </a:spcBef>
              <a:spcAft>
                <a:spcPts val="0"/>
              </a:spcAft>
              <a:buSzPts val="1100"/>
              <a:buAutoNum type="alphaLcPeriod"/>
            </a:pPr>
            <a:r>
              <a:rPr lang="en"/>
              <a:t>Annotated screenshots from your medium-fi prototype (arrows indicating transitions, relevant labeling, captioning, etc.)</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297e21ab05e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297e21ab05e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lphaLcPeriod"/>
            </a:pPr>
            <a:r>
              <a:rPr lang="en"/>
              <a:t>1 task flow per task</a:t>
            </a:r>
            <a:endParaRPr/>
          </a:p>
          <a:p>
            <a:pPr indent="-298450" lvl="0" marL="457200" rtl="0" algn="l">
              <a:spcBef>
                <a:spcPts val="0"/>
              </a:spcBef>
              <a:spcAft>
                <a:spcPts val="0"/>
              </a:spcAft>
              <a:buSzPts val="1100"/>
              <a:buAutoNum type="alphaLcPeriod"/>
            </a:pPr>
            <a:r>
              <a:rPr lang="en"/>
              <a:t>Annotated screenshots from your medium-fi prototype (arrows indicating transitions, relevant labeling, captioning, etc.)</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25e26cab61f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25e26cab61f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297e21ab05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297e21ab05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297e21ab05e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297e21ab05e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The app is currently designed to work only for students with access to canvas, as Canvas would allow us to access things such as a user’s course list and list of readings that we can’t find in other places. This limits our users to Canvas users only as of now. One of our stretch goals is to add other platforms such as Blackboard, so that every student has their school’s online course platform on our app. In addition, one big portion of our app is its usage of audio, namely allowing students to submit assignments, create notes, and listen to readings purely through the recording of their audio and transforming text into audio playable versions. However, Figma currently does not support the use of audio, and there are no current prototyping tools available to workaround this. Though there exists a plugin to support audio, it would require every user testing the prototype to install this plugin, resulting in unnecessary work for the tester. Thus, as a workaround we simulated this audio experience by adding titles like “recording in progress” and displaying the microphone so that users still understand the functionality. Finally, we only added functionality to the screens that are needed to execute the three core tasks outlined above. Thus, there are several buttons that do not work such as  clicking on the help button or the quick record button. Because we are focused on prototyping the parts of the app that most users will be accessing (submitting an assignment, listening to a reading, and creating  a new note), these additional features were not fully fleshed out in this prototype.</a:t>
            </a:r>
            <a:endParaRPr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297e21ab05e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297e21ab05e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400">
                <a:solidFill>
                  <a:srgbClr val="737373"/>
                </a:solidFill>
                <a:latin typeface="Roboto"/>
                <a:ea typeface="Roboto"/>
                <a:cs typeface="Roboto"/>
                <a:sym typeface="Roboto"/>
              </a:rPr>
              <a:t>Hard-coded features:</a:t>
            </a:r>
            <a:endParaRPr b="1" sz="1400">
              <a:solidFill>
                <a:srgbClr val="737373"/>
              </a:solidFill>
              <a:latin typeface="Roboto"/>
              <a:ea typeface="Roboto"/>
              <a:cs typeface="Roboto"/>
              <a:sym typeface="Roboto"/>
            </a:endParaRPr>
          </a:p>
          <a:p>
            <a:pPr indent="-304800" lvl="0" marL="457200" rtl="0" algn="l">
              <a:lnSpc>
                <a:spcPct val="115000"/>
              </a:lnSpc>
              <a:spcBef>
                <a:spcPts val="1200"/>
              </a:spcBef>
              <a:spcAft>
                <a:spcPts val="0"/>
              </a:spcAft>
              <a:buClr>
                <a:schemeClr val="dk1"/>
              </a:buClr>
              <a:buSzPts val="1200"/>
              <a:buFont typeface="Roboto"/>
              <a:buChar char="●"/>
            </a:pPr>
            <a:r>
              <a:rPr b="1" lang="en" sz="1200">
                <a:solidFill>
                  <a:schemeClr val="dk1"/>
                </a:solidFill>
                <a:latin typeface="Roboto"/>
                <a:ea typeface="Roboto"/>
                <a:cs typeface="Roboto"/>
                <a:sym typeface="Roboto"/>
              </a:rPr>
              <a:t>User profile &amp; information</a:t>
            </a:r>
            <a:endParaRPr sz="1200">
              <a:solidFill>
                <a:schemeClr val="dk1"/>
              </a:solidFill>
              <a:latin typeface="Roboto"/>
              <a:ea typeface="Roboto"/>
              <a:cs typeface="Roboto"/>
              <a:sym typeface="Roboto"/>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latin typeface="Roboto Thin"/>
                <a:ea typeface="Roboto Thin"/>
                <a:cs typeface="Roboto Thin"/>
                <a:sym typeface="Roboto Thin"/>
              </a:rPr>
              <a:t>Why? As we currently do not have a backend system with a list of users, we had to hard code a sample user as seen in the log-in page in order to test the main components of the app</a:t>
            </a:r>
            <a:endParaRPr sz="1200">
              <a:solidFill>
                <a:schemeClr val="dk1"/>
              </a:solidFill>
              <a:latin typeface="Roboto Thin"/>
              <a:ea typeface="Roboto Thin"/>
              <a:cs typeface="Roboto Thin"/>
              <a:sym typeface="Roboto Thin"/>
            </a:endParaRPr>
          </a:p>
          <a:p>
            <a:pPr indent="-304800" lvl="0" marL="457200" rtl="0" algn="l">
              <a:lnSpc>
                <a:spcPct val="115000"/>
              </a:lnSpc>
              <a:spcBef>
                <a:spcPts val="0"/>
              </a:spcBef>
              <a:spcAft>
                <a:spcPts val="0"/>
              </a:spcAft>
              <a:buClr>
                <a:schemeClr val="dk1"/>
              </a:buClr>
              <a:buSzPts val="1200"/>
              <a:buFont typeface="Roboto"/>
              <a:buChar char="●"/>
            </a:pPr>
            <a:r>
              <a:rPr b="1" lang="en" sz="1200">
                <a:solidFill>
                  <a:schemeClr val="dk1"/>
                </a:solidFill>
                <a:latin typeface="Roboto"/>
                <a:ea typeface="Roboto"/>
                <a:cs typeface="Roboto"/>
                <a:sym typeface="Roboto"/>
              </a:rPr>
              <a:t>Courses &amp; Corresponding Content (assignments, notes, readings, etc)</a:t>
            </a:r>
            <a:endParaRPr sz="1200">
              <a:solidFill>
                <a:schemeClr val="dk1"/>
              </a:solidFill>
              <a:latin typeface="Roboto"/>
              <a:ea typeface="Roboto"/>
              <a:cs typeface="Roboto"/>
              <a:sym typeface="Roboto"/>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latin typeface="Roboto Thin"/>
                <a:ea typeface="Roboto Thin"/>
                <a:cs typeface="Roboto Thin"/>
                <a:sym typeface="Roboto Thin"/>
              </a:rPr>
              <a:t>Why? Similarly with the user, because we do not have a database to store the user and all of their course-related information, we had to hard-code sample courses in order to demonstrate the three key tasks</a:t>
            </a:r>
            <a:endParaRPr sz="1400">
              <a:solidFill>
                <a:srgbClr val="737373"/>
              </a:solidFill>
              <a:latin typeface="Roboto"/>
              <a:ea typeface="Roboto"/>
              <a:cs typeface="Roboto"/>
              <a:sym typeface="Roboto"/>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Roboto"/>
                <a:ea typeface="Roboto"/>
                <a:cs typeface="Roboto"/>
                <a:sym typeface="Roboto"/>
              </a:rPr>
              <a:t>Wizard-Of-Oz Items</a:t>
            </a:r>
            <a:endParaRPr b="1" sz="1200">
              <a:solidFill>
                <a:schemeClr val="dk1"/>
              </a:solidFill>
              <a:latin typeface="Roboto"/>
              <a:ea typeface="Roboto"/>
              <a:cs typeface="Roboto"/>
              <a:sym typeface="Roboto"/>
            </a:endParaRPr>
          </a:p>
          <a:p>
            <a:pPr indent="-304800" lvl="0" marL="457200" rtl="0" algn="l">
              <a:lnSpc>
                <a:spcPct val="115000"/>
              </a:lnSpc>
              <a:spcBef>
                <a:spcPts val="0"/>
              </a:spcBef>
              <a:spcAft>
                <a:spcPts val="0"/>
              </a:spcAft>
              <a:buClr>
                <a:schemeClr val="dk1"/>
              </a:buClr>
              <a:buSzPts val="1200"/>
              <a:buFont typeface="Roboto"/>
              <a:buChar char="●"/>
            </a:pPr>
            <a:r>
              <a:rPr b="1" lang="en" sz="1200">
                <a:solidFill>
                  <a:schemeClr val="dk1"/>
                </a:solidFill>
                <a:latin typeface="Roboto"/>
                <a:ea typeface="Roboto"/>
                <a:cs typeface="Roboto"/>
                <a:sym typeface="Roboto"/>
              </a:rPr>
              <a:t>Conversion of text into audio</a:t>
            </a:r>
            <a:endParaRPr sz="1200">
              <a:solidFill>
                <a:schemeClr val="dk1"/>
              </a:solidFill>
              <a:latin typeface="Roboto"/>
              <a:ea typeface="Roboto"/>
              <a:cs typeface="Roboto"/>
              <a:sym typeface="Roboto"/>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latin typeface="Roboto Thin"/>
                <a:ea typeface="Roboto Thin"/>
                <a:cs typeface="Roboto Thin"/>
                <a:sym typeface="Roboto Thin"/>
              </a:rPr>
              <a:t>We are unable to utilize an API in Figma to take in an actual pdf and convert it into an audio format as outlined in task 2. Thus, we needed to “fake” this and are currently simulating the ability to play an mp3 file of the converted reading</a:t>
            </a:r>
            <a:endParaRPr sz="1200">
              <a:solidFill>
                <a:schemeClr val="dk1"/>
              </a:solidFill>
              <a:latin typeface="Roboto Thin"/>
              <a:ea typeface="Roboto Thin"/>
              <a:cs typeface="Roboto Thin"/>
              <a:sym typeface="Roboto Thin"/>
            </a:endParaRPr>
          </a:p>
          <a:p>
            <a:pPr indent="-304800" lvl="0" marL="457200" rtl="0" algn="l">
              <a:lnSpc>
                <a:spcPct val="115000"/>
              </a:lnSpc>
              <a:spcBef>
                <a:spcPts val="0"/>
              </a:spcBef>
              <a:spcAft>
                <a:spcPts val="0"/>
              </a:spcAft>
              <a:buClr>
                <a:schemeClr val="dk1"/>
              </a:buClr>
              <a:buSzPts val="1200"/>
              <a:buFont typeface="Roboto"/>
              <a:buChar char="●"/>
            </a:pPr>
            <a:r>
              <a:rPr b="1" lang="en" sz="1200">
                <a:solidFill>
                  <a:schemeClr val="dk1"/>
                </a:solidFill>
                <a:latin typeface="Roboto"/>
                <a:ea typeface="Roboto"/>
                <a:cs typeface="Roboto"/>
                <a:sym typeface="Roboto"/>
              </a:rPr>
              <a:t>Submission of assignments</a:t>
            </a:r>
            <a:endParaRPr sz="1200">
              <a:solidFill>
                <a:schemeClr val="dk1"/>
              </a:solidFill>
              <a:latin typeface="Roboto"/>
              <a:ea typeface="Roboto"/>
              <a:cs typeface="Roboto"/>
              <a:sym typeface="Roboto"/>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latin typeface="Roboto Thin"/>
                <a:ea typeface="Roboto Thin"/>
                <a:cs typeface="Roboto Thin"/>
                <a:sym typeface="Roboto Thin"/>
              </a:rPr>
              <a:t>When a user clicks submit after answering all the questions on an assignment, we magically update the Assignment home screen to move the assignment from the due soon section to the submitted section with the understanding that the assignment is also now submitted on Canvas. In reality we would need to sync the app and its data to Canvas so that the assignment is not only submitted on StudAudio, but also on Canvas. However, due to the limitations of figma we are unable to actually provide this connection</a:t>
            </a:r>
            <a:endParaRPr b="1" sz="1200">
              <a:solidFill>
                <a:schemeClr val="dk1"/>
              </a:solidFill>
              <a:latin typeface="Roboto"/>
              <a:ea typeface="Roboto"/>
              <a:cs typeface="Roboto"/>
              <a:sym typeface="Roboto"/>
            </a:endParaRPr>
          </a:p>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25e26cab61f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25e26cab61f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8246400" y="4245875"/>
            <a:ext cx="897600" cy="897600"/>
          </a:xfrm>
          <a:prstGeom prst="round1Rect">
            <a:avLst>
              <a:gd fmla="val 16667" name="adj"/>
            </a:avLst>
          </a:prstGeom>
          <a:solidFill>
            <a:schemeClr val="lt1">
              <a:alpha val="680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90525" y="1819275"/>
            <a:ext cx="8222100" cy="933600"/>
          </a:xfrm>
          <a:prstGeom prst="rect">
            <a:avLst/>
          </a:prstGeom>
        </p:spPr>
        <p:txBody>
          <a:bodyPr anchorCtr="0" anchor="b"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3" name="Google Shape;13;p2"/>
          <p:cNvSpPr txBox="1"/>
          <p:nvPr>
            <p:ph idx="1" type="subTitle"/>
          </p:nvPr>
        </p:nvSpPr>
        <p:spPr>
          <a:xfrm>
            <a:off x="390525" y="2789130"/>
            <a:ext cx="8222100" cy="4329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4" name="Google Shape;14;p2"/>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460950" y="2065350"/>
            <a:ext cx="8222100" cy="1012800"/>
          </a:xfrm>
          <a:prstGeom prst="rect">
            <a:avLst/>
          </a:prstGeom>
        </p:spPr>
        <p:txBody>
          <a:bodyPr anchorCtr="0" anchor="ctr"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7" name="Google Shape;17;p3"/>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2" name="Google Shape;22;p4"/>
          <p:cNvSpPr txBox="1"/>
          <p:nvPr>
            <p:ph idx="1" type="body"/>
          </p:nvPr>
        </p:nvSpPr>
        <p:spPr>
          <a:xfrm>
            <a:off x="471900" y="1919075"/>
            <a:ext cx="8222100" cy="2710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8" name="Google Shape;28;p5"/>
          <p:cNvSpPr txBox="1"/>
          <p:nvPr>
            <p:ph idx="1" type="body"/>
          </p:nvPr>
        </p:nvSpPr>
        <p:spPr>
          <a:xfrm>
            <a:off x="471900" y="1919075"/>
            <a:ext cx="3999900" cy="271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2" type="body"/>
          </p:nvPr>
        </p:nvSpPr>
        <p:spPr>
          <a:xfrm>
            <a:off x="4694250" y="1919075"/>
            <a:ext cx="3999900" cy="271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 name="Google Shape;30;p5"/>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p:nvPr/>
        </p:nvSpPr>
        <p:spPr>
          <a:xfrm flipH="1" rot="10800000">
            <a:off x="0" y="656400"/>
            <a:ext cx="9144000" cy="4487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98250" y="16350"/>
            <a:ext cx="8826600" cy="602700"/>
          </a:xfrm>
          <a:prstGeom prst="rect">
            <a:avLst/>
          </a:prstGeom>
        </p:spPr>
        <p:txBody>
          <a:bodyPr anchorCtr="0" anchor="ctr" bIns="91425" lIns="91425" spcFirstLastPara="1" rIns="91425" wrap="square" tIns="91425">
            <a:norm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5" name="Google Shape;35;p6"/>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7"/>
          <p:cNvSpPr txBox="1"/>
          <p:nvPr>
            <p:ph type="title"/>
          </p:nvPr>
        </p:nvSpPr>
        <p:spPr>
          <a:xfrm>
            <a:off x="226078" y="357800"/>
            <a:ext cx="2808000" cy="9534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226075" y="1465800"/>
            <a:ext cx="2808000" cy="3163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0"/>
              </a:spcBef>
              <a:spcAft>
                <a:spcPts val="0"/>
              </a:spcAft>
              <a:buClr>
                <a:schemeClr val="lt1"/>
              </a:buClr>
              <a:buSzPts val="1200"/>
              <a:buChar char="○"/>
              <a:defRPr sz="1200">
                <a:solidFill>
                  <a:schemeClr val="lt1"/>
                </a:solidFill>
              </a:defRPr>
            </a:lvl2pPr>
            <a:lvl3pPr indent="-304800" lvl="2" marL="1371600">
              <a:spcBef>
                <a:spcPts val="0"/>
              </a:spcBef>
              <a:spcAft>
                <a:spcPts val="0"/>
              </a:spcAft>
              <a:buClr>
                <a:schemeClr val="lt1"/>
              </a:buClr>
              <a:buSzPts val="1200"/>
              <a:buChar char="■"/>
              <a:defRPr sz="1200">
                <a:solidFill>
                  <a:schemeClr val="lt1"/>
                </a:solidFill>
              </a:defRPr>
            </a:lvl3pPr>
            <a:lvl4pPr indent="-304800" lvl="3" marL="1828800">
              <a:spcBef>
                <a:spcPts val="0"/>
              </a:spcBef>
              <a:spcAft>
                <a:spcPts val="0"/>
              </a:spcAft>
              <a:buClr>
                <a:schemeClr val="lt1"/>
              </a:buClr>
              <a:buSzPts val="1200"/>
              <a:buChar char="●"/>
              <a:defRPr sz="1200">
                <a:solidFill>
                  <a:schemeClr val="lt1"/>
                </a:solidFill>
              </a:defRPr>
            </a:lvl4pPr>
            <a:lvl5pPr indent="-304800" lvl="4" marL="2286000">
              <a:spcBef>
                <a:spcPts val="0"/>
              </a:spcBef>
              <a:spcAft>
                <a:spcPts val="0"/>
              </a:spcAft>
              <a:buClr>
                <a:schemeClr val="lt1"/>
              </a:buClr>
              <a:buSzPts val="1200"/>
              <a:buChar char="○"/>
              <a:defRPr sz="1200">
                <a:solidFill>
                  <a:schemeClr val="lt1"/>
                </a:solidFill>
              </a:defRPr>
            </a:lvl5pPr>
            <a:lvl6pPr indent="-304800" lvl="5" marL="2743200">
              <a:spcBef>
                <a:spcPts val="0"/>
              </a:spcBef>
              <a:spcAft>
                <a:spcPts val="0"/>
              </a:spcAft>
              <a:buClr>
                <a:schemeClr val="lt1"/>
              </a:buClr>
              <a:buSzPts val="1200"/>
              <a:buChar char="■"/>
              <a:defRPr sz="1200">
                <a:solidFill>
                  <a:schemeClr val="lt1"/>
                </a:solidFill>
              </a:defRPr>
            </a:lvl6pPr>
            <a:lvl7pPr indent="-304800" lvl="6" marL="3200400">
              <a:spcBef>
                <a:spcPts val="0"/>
              </a:spcBef>
              <a:spcAft>
                <a:spcPts val="0"/>
              </a:spcAft>
              <a:buClr>
                <a:schemeClr val="lt1"/>
              </a:buClr>
              <a:buSzPts val="1200"/>
              <a:buChar char="●"/>
              <a:defRPr sz="1200">
                <a:solidFill>
                  <a:schemeClr val="lt1"/>
                </a:solidFill>
              </a:defRPr>
            </a:lvl7pPr>
            <a:lvl8pPr indent="-304800" lvl="7" marL="3657600">
              <a:spcBef>
                <a:spcPts val="0"/>
              </a:spcBef>
              <a:spcAft>
                <a:spcPts val="0"/>
              </a:spcAft>
              <a:buClr>
                <a:schemeClr val="lt1"/>
              </a:buClr>
              <a:buSzPts val="1200"/>
              <a:buChar char="○"/>
              <a:defRPr sz="1200">
                <a:solidFill>
                  <a:schemeClr val="lt1"/>
                </a:solidFill>
              </a:defRPr>
            </a:lvl8pPr>
            <a:lvl9pPr indent="-304800" lvl="8" marL="4114800">
              <a:spcBef>
                <a:spcPts val="0"/>
              </a:spcBef>
              <a:spcAft>
                <a:spcPts val="0"/>
              </a:spcAft>
              <a:buClr>
                <a:schemeClr val="lt1"/>
              </a:buClr>
              <a:buSzPts val="1200"/>
              <a:buChar char="■"/>
              <a:defRPr sz="1200">
                <a:solidFill>
                  <a:schemeClr val="lt1"/>
                </a:solidFill>
              </a:defRPr>
            </a:lvl9pPr>
          </a:lstStyle>
          <a:p/>
        </p:txBody>
      </p:sp>
      <p:sp>
        <p:nvSpPr>
          <p:cNvPr id="41" name="Google Shape;41;p7"/>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2" name="Shape 42"/>
        <p:cNvGrpSpPr/>
        <p:nvPr/>
      </p:nvGrpSpPr>
      <p:grpSpPr>
        <a:xfrm>
          <a:off x="0" y="0"/>
          <a:ext cx="0" cy="0"/>
          <a:chOff x="0" y="0"/>
          <a:chExt cx="0" cy="0"/>
        </a:xfrm>
      </p:grpSpPr>
      <p:sp>
        <p:nvSpPr>
          <p:cNvPr id="43" name="Google Shape;43;p8"/>
          <p:cNvSpPr txBox="1"/>
          <p:nvPr>
            <p:ph type="title"/>
          </p:nvPr>
        </p:nvSpPr>
        <p:spPr>
          <a:xfrm>
            <a:off x="490250" y="488250"/>
            <a:ext cx="62271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44" name="Google Shape;44;p8"/>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p:txBody>
      </p:sp>
      <p:sp>
        <p:nvSpPr>
          <p:cNvPr id="49" name="Google Shape;49;p9"/>
          <p:cNvSpPr txBox="1"/>
          <p:nvPr>
            <p:ph idx="1" type="subTitle"/>
          </p:nvPr>
        </p:nvSpPr>
        <p:spPr>
          <a:xfrm>
            <a:off x="265500" y="2779467"/>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nvSpPr>
        <p:spPr>
          <a:xfrm flipH="1" rot="10800000">
            <a:off x="0" y="0"/>
            <a:ext cx="9144000" cy="4695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0"/>
          <p:cNvSpPr/>
          <p:nvPr/>
        </p:nvSpPr>
        <p:spPr>
          <a:xfrm flipH="1" rot="10800000">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0"/>
          <p:cNvSpPr txBox="1"/>
          <p:nvPr>
            <p:ph idx="1" type="body"/>
          </p:nvPr>
        </p:nvSpPr>
        <p:spPr>
          <a:xfrm>
            <a:off x="57150" y="4696825"/>
            <a:ext cx="8382000" cy="44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lt1"/>
              </a:buClr>
              <a:buSzPts val="1200"/>
              <a:buNone/>
              <a:defRPr sz="1200">
                <a:solidFill>
                  <a:schemeClr val="lt1"/>
                </a:solidFill>
              </a:defRPr>
            </a:lvl1pPr>
          </a:lstStyle>
          <a:p/>
        </p:txBody>
      </p:sp>
      <p:sp>
        <p:nvSpPr>
          <p:cNvPr id="56" name="Google Shape;56;p10"/>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4"/>
        </a:solidFill>
      </p:bgPr>
    </p:bg>
    <p:spTree>
      <p:nvGrpSpPr>
        <p:cNvPr id="57" name="Shape 57"/>
        <p:cNvGrpSpPr/>
        <p:nvPr/>
      </p:nvGrpSpPr>
      <p:grpSpPr>
        <a:xfrm>
          <a:off x="0" y="0"/>
          <a:ext cx="0" cy="0"/>
          <a:chOff x="0" y="0"/>
          <a:chExt cx="0" cy="0"/>
        </a:xfrm>
      </p:grpSpPr>
      <p:sp>
        <p:nvSpPr>
          <p:cNvPr id="58" name="Google Shape;58;p11"/>
          <p:cNvSpPr txBox="1"/>
          <p:nvPr>
            <p:ph hasCustomPrompt="1" type="title"/>
          </p:nvPr>
        </p:nvSpPr>
        <p:spPr>
          <a:xfrm>
            <a:off x="475500" y="1258525"/>
            <a:ext cx="8222100" cy="19635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p:nvPr>
            <p:ph idx="1" type="body"/>
          </p:nvPr>
        </p:nvSpPr>
        <p:spPr>
          <a:xfrm>
            <a:off x="475500" y="3304625"/>
            <a:ext cx="82221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60" name="Google Shape;60;p11"/>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solidFill>
      </p:bgPr>
    </p:bg>
    <p:spTree>
      <p:nvGrpSpPr>
        <p:cNvPr id="61" name="Shape 61"/>
        <p:cNvGrpSpPr/>
        <p:nvPr/>
      </p:nvGrpSpPr>
      <p:grpSpPr>
        <a:xfrm>
          <a:off x="0" y="0"/>
          <a:ext cx="0" cy="0"/>
          <a:chOff x="0" y="0"/>
          <a:chExt cx="0" cy="0"/>
        </a:xfrm>
      </p:grpSpPr>
      <p:sp>
        <p:nvSpPr>
          <p:cNvPr id="62" name="Google Shape;62;p12"/>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7" name="Google Shape;7;p1"/>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indent="-317500" lvl="1" marL="9144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2pPr>
            <a:lvl3pPr indent="-317500" lvl="2" marL="13716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3pPr>
            <a:lvl4pPr indent="-317500" lvl="3" marL="18288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4pPr>
            <a:lvl5pPr indent="-317500" lvl="4" marL="22860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5pPr>
            <a:lvl6pPr indent="-317500" lvl="5" marL="27432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6pPr>
            <a:lvl7pPr indent="-317500" lvl="6" marL="32004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7pPr>
            <a:lvl8pPr indent="-317500" lvl="7" marL="36576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8pPr>
            <a:lvl9pPr indent="-317500" lvl="8" marL="41148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9pPr>
          </a:lstStyle>
          <a:p/>
        </p:txBody>
      </p:sp>
      <p:sp>
        <p:nvSpPr>
          <p:cNvPr id="8" name="Google Shape;8;p1"/>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6.jpg"/><Relationship Id="rId4" Type="http://schemas.openxmlformats.org/officeDocument/2006/relationships/image" Target="../media/image12.png"/><Relationship Id="rId5"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5.jpg"/><Relationship Id="rId4" Type="http://schemas.openxmlformats.org/officeDocument/2006/relationships/image" Target="../media/image7.png"/><Relationship Id="rId5"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jpg"/><Relationship Id="rId4" Type="http://schemas.openxmlformats.org/officeDocument/2006/relationships/image" Target="../media/image9.jpg"/><Relationship Id="rId5" Type="http://schemas.openxmlformats.org/officeDocument/2006/relationships/image" Target="../media/image15.png"/><Relationship Id="rId6"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18.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18.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24.pn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24.png"/><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1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14.png"/><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14.png"/><Relationship Id="rId4" Type="http://schemas.openxmlformats.org/officeDocument/2006/relationships/image" Target="../media/image16.png"/><Relationship Id="rId5" Type="http://schemas.openxmlformats.org/officeDocument/2006/relationships/image" Target="../media/image2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hyperlink" Target="https://www.figma.com/proto/sa97QXxnjLEMDkLc6TiGUi/Med-fi-Studaudio?type=design&amp;node-id=0-1&amp;scaling=scale-down&amp;page-id=0%3A1&amp;starting-point-node-id=17%3A668"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3"/>
          <p:cNvSpPr txBox="1"/>
          <p:nvPr>
            <p:ph type="ctrTitle"/>
          </p:nvPr>
        </p:nvSpPr>
        <p:spPr>
          <a:xfrm>
            <a:off x="390525" y="1819275"/>
            <a:ext cx="8222100" cy="9336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Studaudio</a:t>
            </a:r>
            <a:endParaRPr/>
          </a:p>
        </p:txBody>
      </p:sp>
      <p:sp>
        <p:nvSpPr>
          <p:cNvPr id="68" name="Google Shape;68;p13"/>
          <p:cNvSpPr txBox="1"/>
          <p:nvPr>
            <p:ph idx="1" type="subTitle"/>
          </p:nvPr>
        </p:nvSpPr>
        <p:spPr>
          <a:xfrm>
            <a:off x="390525" y="2789130"/>
            <a:ext cx="8222100" cy="4329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Team 1: Yasser, Blain, Nolawi, and Yarency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4"/>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i="1" lang="en" sz="5000"/>
              <a:t>Studaudio</a:t>
            </a:r>
            <a:endParaRPr b="1" i="1" sz="5000"/>
          </a:p>
        </p:txBody>
      </p:sp>
      <p:sp>
        <p:nvSpPr>
          <p:cNvPr id="74" name="Google Shape;74;p14"/>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p>
            <a:pPr indent="0" lvl="0" marL="0" rtl="0" algn="ctr">
              <a:spcBef>
                <a:spcPts val="0"/>
              </a:spcBef>
              <a:spcAft>
                <a:spcPts val="1200"/>
              </a:spcAft>
              <a:buNone/>
            </a:pPr>
            <a:r>
              <a:rPr i="1" lang="en" sz="2500"/>
              <a:t>Allowing Users to School On-The-Go with Audio</a:t>
            </a:r>
            <a:endParaRPr i="1" sz="25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pic>
        <p:nvPicPr>
          <p:cNvPr id="79" name="Google Shape;79;p15"/>
          <p:cNvPicPr preferRelativeResize="0"/>
          <p:nvPr/>
        </p:nvPicPr>
        <p:blipFill>
          <a:blip r:embed="rId3">
            <a:alphaModFix/>
          </a:blip>
          <a:stretch>
            <a:fillRect/>
          </a:stretch>
        </p:blipFill>
        <p:spPr>
          <a:xfrm>
            <a:off x="7145925" y="-101725"/>
            <a:ext cx="1885225" cy="1885225"/>
          </a:xfrm>
          <a:prstGeom prst="rect">
            <a:avLst/>
          </a:prstGeom>
          <a:noFill/>
          <a:ln>
            <a:noFill/>
          </a:ln>
        </p:spPr>
      </p:pic>
      <p:sp>
        <p:nvSpPr>
          <p:cNvPr id="80" name="Google Shape;80;p15"/>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2. </a:t>
            </a:r>
            <a:r>
              <a:rPr lang="en"/>
              <a:t>Studaudio Overview</a:t>
            </a:r>
            <a:endParaRPr/>
          </a:p>
        </p:txBody>
      </p:sp>
      <p:sp>
        <p:nvSpPr>
          <p:cNvPr id="81" name="Google Shape;81;p15"/>
          <p:cNvSpPr txBox="1"/>
          <p:nvPr>
            <p:ph idx="1" type="body"/>
          </p:nvPr>
        </p:nvSpPr>
        <p:spPr>
          <a:xfrm>
            <a:off x="471900" y="1919075"/>
            <a:ext cx="3541500" cy="27102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n"/>
              <a:t>The Problem</a:t>
            </a:r>
            <a:endParaRPr b="1"/>
          </a:p>
          <a:p>
            <a:pPr indent="0" lvl="0" marL="0" rtl="0" algn="l">
              <a:spcBef>
                <a:spcPts val="1200"/>
              </a:spcBef>
              <a:spcAft>
                <a:spcPts val="0"/>
              </a:spcAft>
              <a:buNone/>
            </a:pPr>
            <a:r>
              <a:rPr lang="en"/>
              <a:t>Pain Points:</a:t>
            </a:r>
            <a:endParaRPr/>
          </a:p>
          <a:p>
            <a:pPr indent="-317500" lvl="0" marL="457200" rtl="0" algn="l">
              <a:lnSpc>
                <a:spcPct val="200000"/>
              </a:lnSpc>
              <a:spcBef>
                <a:spcPts val="1200"/>
              </a:spcBef>
              <a:spcAft>
                <a:spcPts val="0"/>
              </a:spcAft>
              <a:buSzPts val="1400"/>
              <a:buChar char="●"/>
            </a:pPr>
            <a:r>
              <a:rPr lang="en"/>
              <a:t>Struggles with time management </a:t>
            </a:r>
            <a:endParaRPr/>
          </a:p>
          <a:p>
            <a:pPr indent="-317500" lvl="0" marL="457200" rtl="0" algn="l">
              <a:lnSpc>
                <a:spcPct val="200000"/>
              </a:lnSpc>
              <a:spcBef>
                <a:spcPts val="0"/>
              </a:spcBef>
              <a:spcAft>
                <a:spcPts val="0"/>
              </a:spcAft>
              <a:buSzPts val="1400"/>
              <a:buChar char="●"/>
            </a:pPr>
            <a:r>
              <a:rPr lang="en"/>
              <a:t>External stress from work and school </a:t>
            </a:r>
            <a:endParaRPr/>
          </a:p>
          <a:p>
            <a:pPr indent="-317500" lvl="0" marL="457200" rtl="0" algn="l">
              <a:lnSpc>
                <a:spcPct val="200000"/>
              </a:lnSpc>
              <a:spcBef>
                <a:spcPts val="0"/>
              </a:spcBef>
              <a:spcAft>
                <a:spcPts val="0"/>
              </a:spcAft>
              <a:buSzPts val="1400"/>
              <a:buChar char="●"/>
            </a:pPr>
            <a:r>
              <a:rPr lang="en"/>
              <a:t>Lack of connection with other students</a:t>
            </a:r>
            <a:endParaRPr/>
          </a:p>
        </p:txBody>
      </p:sp>
      <p:sp>
        <p:nvSpPr>
          <p:cNvPr id="82" name="Google Shape;82;p15"/>
          <p:cNvSpPr txBox="1"/>
          <p:nvPr>
            <p:ph idx="2" type="body"/>
          </p:nvPr>
        </p:nvSpPr>
        <p:spPr>
          <a:xfrm>
            <a:off x="4694250" y="1919075"/>
            <a:ext cx="3999900" cy="271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Our Solution</a:t>
            </a:r>
            <a:endParaRPr b="1"/>
          </a:p>
          <a:p>
            <a:pPr indent="-317500" lvl="0" marL="457200" rtl="0" algn="l">
              <a:lnSpc>
                <a:spcPct val="200000"/>
              </a:lnSpc>
              <a:spcBef>
                <a:spcPts val="1200"/>
              </a:spcBef>
              <a:spcAft>
                <a:spcPts val="0"/>
              </a:spcAft>
              <a:buSzPts val="1400"/>
              <a:buChar char="●"/>
            </a:pPr>
            <a:r>
              <a:rPr lang="en"/>
              <a:t>Allows students to complete class requirements on-the-go (commuting, taking care of family, etc) </a:t>
            </a:r>
            <a:endParaRPr/>
          </a:p>
          <a:p>
            <a:pPr indent="-317500" lvl="0" marL="457200" rtl="0" algn="l">
              <a:lnSpc>
                <a:spcPct val="200000"/>
              </a:lnSpc>
              <a:spcBef>
                <a:spcPts val="0"/>
              </a:spcBef>
              <a:spcAft>
                <a:spcPts val="0"/>
              </a:spcAft>
              <a:buSzPts val="1400"/>
              <a:buChar char="●"/>
            </a:pPr>
            <a:r>
              <a:rPr lang="en"/>
              <a:t>Increases accessibility to note taking and note sharing between students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6"/>
          <p:cNvSpPr txBox="1"/>
          <p:nvPr>
            <p:ph type="title"/>
          </p:nvPr>
        </p:nvSpPr>
        <p:spPr>
          <a:xfrm>
            <a:off x="460950" y="2065350"/>
            <a:ext cx="8222100" cy="1012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3. Values In Design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7"/>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Our Product’s Values</a:t>
            </a:r>
            <a:endParaRPr/>
          </a:p>
        </p:txBody>
      </p:sp>
      <p:sp>
        <p:nvSpPr>
          <p:cNvPr id="93" name="Google Shape;93;p17"/>
          <p:cNvSpPr txBox="1"/>
          <p:nvPr>
            <p:ph idx="1" type="body"/>
          </p:nvPr>
        </p:nvSpPr>
        <p:spPr>
          <a:xfrm>
            <a:off x="118625" y="1725275"/>
            <a:ext cx="8575500" cy="34182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b="1" lang="en" sz="2400"/>
              <a:t>Workflow Efficiency</a:t>
            </a:r>
            <a:endParaRPr b="1" sz="2400"/>
          </a:p>
          <a:p>
            <a:pPr indent="-381000" lvl="2" marL="1371600" rtl="0" algn="l">
              <a:spcBef>
                <a:spcPts val="0"/>
              </a:spcBef>
              <a:spcAft>
                <a:spcPts val="0"/>
              </a:spcAft>
              <a:buSzPts val="2400"/>
              <a:buChar char="■"/>
            </a:pPr>
            <a:r>
              <a:rPr lang="en" sz="2400"/>
              <a:t>Feature: Recording notes and having them transcribed to text, recording answers and having them transcribed into text</a:t>
            </a:r>
            <a:endParaRPr sz="2400"/>
          </a:p>
          <a:p>
            <a:pPr indent="-381000" lvl="0" marL="457200" rtl="0" algn="l">
              <a:spcBef>
                <a:spcPts val="0"/>
              </a:spcBef>
              <a:spcAft>
                <a:spcPts val="0"/>
              </a:spcAft>
              <a:buSzPts val="2400"/>
              <a:buChar char="●"/>
            </a:pPr>
            <a:r>
              <a:rPr b="1" lang="en" sz="2400"/>
              <a:t>Simplicity and User-friendliness</a:t>
            </a:r>
            <a:endParaRPr b="1" sz="2400"/>
          </a:p>
          <a:p>
            <a:pPr indent="-381000" lvl="2" marL="1371600" rtl="0" algn="l">
              <a:spcBef>
                <a:spcPts val="0"/>
              </a:spcBef>
              <a:spcAft>
                <a:spcPts val="0"/>
              </a:spcAft>
              <a:buSzPts val="2400"/>
              <a:buChar char="■"/>
            </a:pPr>
            <a:r>
              <a:rPr lang="en" sz="2400"/>
              <a:t>Feature: straightforward navigation options (Notes, assignments, and readings)</a:t>
            </a:r>
            <a:endParaRPr sz="2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8"/>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Our Product’s Values</a:t>
            </a:r>
            <a:endParaRPr/>
          </a:p>
        </p:txBody>
      </p:sp>
      <p:sp>
        <p:nvSpPr>
          <p:cNvPr id="99" name="Google Shape;99;p18"/>
          <p:cNvSpPr txBox="1"/>
          <p:nvPr>
            <p:ph idx="1" type="body"/>
          </p:nvPr>
        </p:nvSpPr>
        <p:spPr>
          <a:xfrm>
            <a:off x="118625" y="1725275"/>
            <a:ext cx="8575500" cy="34182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b="1" lang="en" sz="2400"/>
              <a:t>Community Engagement</a:t>
            </a:r>
            <a:endParaRPr b="1" sz="2400"/>
          </a:p>
          <a:p>
            <a:pPr indent="-381000" lvl="2" marL="1371600" rtl="0" algn="l">
              <a:spcBef>
                <a:spcPts val="0"/>
              </a:spcBef>
              <a:spcAft>
                <a:spcPts val="0"/>
              </a:spcAft>
              <a:buSzPts val="2400"/>
              <a:buChar char="■"/>
            </a:pPr>
            <a:r>
              <a:rPr lang="en" sz="2400"/>
              <a:t>Feature: sharing notes button on task 3 (complex task)</a:t>
            </a:r>
            <a:endParaRPr sz="2400"/>
          </a:p>
          <a:p>
            <a:pPr indent="-381000" lvl="0" marL="457200" rtl="0" algn="l">
              <a:spcBef>
                <a:spcPts val="0"/>
              </a:spcBef>
              <a:spcAft>
                <a:spcPts val="0"/>
              </a:spcAft>
              <a:buSzPts val="2400"/>
              <a:buChar char="●"/>
            </a:pPr>
            <a:r>
              <a:rPr b="1" lang="en" sz="2400"/>
              <a:t>Text to Speech (Accessibility)</a:t>
            </a:r>
            <a:endParaRPr b="1" sz="2400"/>
          </a:p>
          <a:p>
            <a:pPr indent="-381000" lvl="2" marL="1371600" rtl="0" algn="l">
              <a:spcBef>
                <a:spcPts val="0"/>
              </a:spcBef>
              <a:spcAft>
                <a:spcPts val="0"/>
              </a:spcAft>
              <a:buSzPts val="2400"/>
              <a:buChar char="■"/>
            </a:pPr>
            <a:r>
              <a:rPr lang="en" sz="2400"/>
              <a:t>Feature: having a text to speech feature that allows users to have the questions played </a:t>
            </a:r>
            <a:r>
              <a:rPr lang="en" sz="2400"/>
              <a:t>out loud</a:t>
            </a:r>
            <a:r>
              <a:rPr lang="en" sz="2400"/>
              <a:t> to them.</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9"/>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Design Features and Value Tensions</a:t>
            </a:r>
            <a:endParaRPr/>
          </a:p>
        </p:txBody>
      </p:sp>
      <p:sp>
        <p:nvSpPr>
          <p:cNvPr id="105" name="Google Shape;105;p19"/>
          <p:cNvSpPr txBox="1"/>
          <p:nvPr>
            <p:ph idx="1" type="body"/>
          </p:nvPr>
        </p:nvSpPr>
        <p:spPr>
          <a:xfrm>
            <a:off x="471900" y="1919075"/>
            <a:ext cx="4000200" cy="27102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sz="2400"/>
              <a:t>Workflow</a:t>
            </a:r>
            <a:r>
              <a:rPr lang="en" sz="2400"/>
              <a:t> Efficiency vs. Simplicity and User-friendliness</a:t>
            </a:r>
            <a:endParaRPr sz="2400"/>
          </a:p>
          <a:p>
            <a:pPr indent="-381000" lvl="0" marL="457200" rtl="0" algn="l">
              <a:spcBef>
                <a:spcPts val="0"/>
              </a:spcBef>
              <a:spcAft>
                <a:spcPts val="0"/>
              </a:spcAft>
              <a:buSzPts val="2400"/>
              <a:buChar char="●"/>
            </a:pPr>
            <a:r>
              <a:rPr lang="en" sz="2400"/>
              <a:t>Simplicity and User-friendliness vs. Text to Speech</a:t>
            </a:r>
            <a:endParaRPr sz="2400"/>
          </a:p>
        </p:txBody>
      </p:sp>
      <p:pic>
        <p:nvPicPr>
          <p:cNvPr id="106" name="Google Shape;106;p19"/>
          <p:cNvPicPr preferRelativeResize="0"/>
          <p:nvPr/>
        </p:nvPicPr>
        <p:blipFill>
          <a:blip r:embed="rId3">
            <a:alphaModFix/>
          </a:blip>
          <a:stretch>
            <a:fillRect/>
          </a:stretch>
        </p:blipFill>
        <p:spPr>
          <a:xfrm>
            <a:off x="4572000" y="1819338"/>
            <a:ext cx="4367100" cy="290968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0"/>
          <p:cNvSpPr txBox="1"/>
          <p:nvPr>
            <p:ph type="title"/>
          </p:nvPr>
        </p:nvSpPr>
        <p:spPr>
          <a:xfrm>
            <a:off x="460950" y="2065350"/>
            <a:ext cx="8222100" cy="1012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4. </a:t>
            </a:r>
            <a:r>
              <a:rPr lang="en"/>
              <a:t>Tasks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1"/>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Tasks</a:t>
            </a:r>
            <a:endParaRPr/>
          </a:p>
        </p:txBody>
      </p:sp>
      <p:sp>
        <p:nvSpPr>
          <p:cNvPr id="117" name="Google Shape;117;p21"/>
          <p:cNvSpPr txBox="1"/>
          <p:nvPr>
            <p:ph idx="1" type="body"/>
          </p:nvPr>
        </p:nvSpPr>
        <p:spPr>
          <a:xfrm>
            <a:off x="256525" y="1919075"/>
            <a:ext cx="8592000" cy="2710200"/>
          </a:xfrm>
          <a:prstGeom prst="rect">
            <a:avLst/>
          </a:prstGeom>
        </p:spPr>
        <p:txBody>
          <a:bodyPr anchorCtr="0" anchor="t" bIns="91425" lIns="91425" spcFirstLastPara="1" rIns="91425" wrap="square" tIns="91425">
            <a:noAutofit/>
          </a:bodyPr>
          <a:lstStyle/>
          <a:p>
            <a:pPr indent="-387350" lvl="0" marL="457200" rtl="0" algn="l">
              <a:lnSpc>
                <a:spcPct val="200000"/>
              </a:lnSpc>
              <a:spcBef>
                <a:spcPts val="0"/>
              </a:spcBef>
              <a:spcAft>
                <a:spcPts val="0"/>
              </a:spcAft>
              <a:buSzPts val="2500"/>
              <a:buChar char="●"/>
            </a:pPr>
            <a:r>
              <a:rPr b="1" lang="en" sz="2500"/>
              <a:t>Simple</a:t>
            </a:r>
            <a:r>
              <a:rPr lang="en" sz="2500"/>
              <a:t>: Submitting an assignment</a:t>
            </a:r>
            <a:endParaRPr sz="2500"/>
          </a:p>
          <a:p>
            <a:pPr indent="-387350" lvl="0" marL="457200" rtl="0" algn="l">
              <a:lnSpc>
                <a:spcPct val="200000"/>
              </a:lnSpc>
              <a:spcBef>
                <a:spcPts val="0"/>
              </a:spcBef>
              <a:spcAft>
                <a:spcPts val="0"/>
              </a:spcAft>
              <a:buSzPts val="2500"/>
              <a:buChar char="●"/>
            </a:pPr>
            <a:r>
              <a:rPr b="1" lang="en" sz="2500"/>
              <a:t>Moderate</a:t>
            </a:r>
            <a:r>
              <a:rPr lang="en" sz="2500"/>
              <a:t>: Converting a file into an audio format</a:t>
            </a:r>
            <a:endParaRPr sz="2500"/>
          </a:p>
          <a:p>
            <a:pPr indent="-387350" lvl="0" marL="457200" rtl="0" algn="l">
              <a:lnSpc>
                <a:spcPct val="200000"/>
              </a:lnSpc>
              <a:spcBef>
                <a:spcPts val="0"/>
              </a:spcBef>
              <a:spcAft>
                <a:spcPts val="0"/>
              </a:spcAft>
              <a:buSzPts val="2500"/>
              <a:buChar char="●"/>
            </a:pPr>
            <a:r>
              <a:rPr b="1" lang="en" sz="2500"/>
              <a:t>Complex</a:t>
            </a:r>
            <a:r>
              <a:rPr lang="en" sz="2500"/>
              <a:t>:</a:t>
            </a:r>
            <a:r>
              <a:rPr lang="en" sz="2500">
                <a:solidFill>
                  <a:srgbClr val="000000"/>
                </a:solidFill>
              </a:rPr>
              <a:t> </a:t>
            </a:r>
            <a:r>
              <a:rPr lang="en" sz="2500"/>
              <a:t>Creating and sharing audio notes from a class</a:t>
            </a:r>
            <a:endParaRPr b="1" sz="25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2"/>
          <p:cNvSpPr txBox="1"/>
          <p:nvPr>
            <p:ph type="title"/>
          </p:nvPr>
        </p:nvSpPr>
        <p:spPr>
          <a:xfrm>
            <a:off x="460950" y="2065350"/>
            <a:ext cx="8222100" cy="10128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5. </a:t>
            </a:r>
            <a:r>
              <a:rPr lang="en"/>
              <a:t>Usability goals &amp; key measurements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3"/>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Usability goals</a:t>
            </a:r>
            <a:endParaRPr/>
          </a:p>
        </p:txBody>
      </p:sp>
      <p:sp>
        <p:nvSpPr>
          <p:cNvPr id="128" name="Google Shape;128;p23"/>
          <p:cNvSpPr txBox="1"/>
          <p:nvPr>
            <p:ph idx="1" type="body"/>
          </p:nvPr>
        </p:nvSpPr>
        <p:spPr>
          <a:xfrm>
            <a:off x="471900" y="1919075"/>
            <a:ext cx="3999900" cy="1449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Learnability</a:t>
            </a:r>
            <a:endParaRPr/>
          </a:p>
          <a:p>
            <a:pPr indent="-317500" lvl="0" marL="457200" rtl="0" algn="l">
              <a:spcBef>
                <a:spcPts val="1200"/>
              </a:spcBef>
              <a:spcAft>
                <a:spcPts val="0"/>
              </a:spcAft>
              <a:buSzPts val="1400"/>
              <a:buChar char="●"/>
            </a:pPr>
            <a:r>
              <a:rPr lang="en"/>
              <a:t>Looking to prioritize intuitive design, clear instructions, and minimal learning curve </a:t>
            </a:r>
            <a:endParaRPr/>
          </a:p>
        </p:txBody>
      </p:sp>
      <p:sp>
        <p:nvSpPr>
          <p:cNvPr id="129" name="Google Shape;129;p23"/>
          <p:cNvSpPr txBox="1"/>
          <p:nvPr>
            <p:ph idx="2" type="body"/>
          </p:nvPr>
        </p:nvSpPr>
        <p:spPr>
          <a:xfrm>
            <a:off x="4694100" y="1919075"/>
            <a:ext cx="3999900" cy="186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Consistency</a:t>
            </a:r>
            <a:endParaRPr/>
          </a:p>
          <a:p>
            <a:pPr indent="-317500" lvl="0" marL="457200" rtl="0" algn="l">
              <a:lnSpc>
                <a:spcPct val="115000"/>
              </a:lnSpc>
              <a:spcBef>
                <a:spcPts val="1200"/>
              </a:spcBef>
              <a:spcAft>
                <a:spcPts val="0"/>
              </a:spcAft>
              <a:buSzPts val="1400"/>
              <a:buChar char="●"/>
            </a:pPr>
            <a:r>
              <a:rPr lang="en"/>
              <a:t>Consistency in design and interaction patterns can help users predict how the product works</a:t>
            </a:r>
            <a:endParaRPr/>
          </a:p>
          <a:p>
            <a:pPr indent="0" lvl="0" marL="457200" rtl="0" algn="l">
              <a:spcBef>
                <a:spcPts val="1200"/>
              </a:spcBef>
              <a:spcAft>
                <a:spcPts val="1200"/>
              </a:spcAft>
              <a:buNone/>
            </a:pPr>
            <a:r>
              <a:t/>
            </a:r>
            <a:endParaRPr/>
          </a:p>
        </p:txBody>
      </p:sp>
      <p:sp>
        <p:nvSpPr>
          <p:cNvPr id="130" name="Google Shape;130;p23"/>
          <p:cNvSpPr txBox="1"/>
          <p:nvPr>
            <p:ph idx="1" type="body"/>
          </p:nvPr>
        </p:nvSpPr>
        <p:spPr>
          <a:xfrm>
            <a:off x="572100" y="3527175"/>
            <a:ext cx="7899000" cy="14496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a:t>How we’re contributing to these goals:</a:t>
            </a:r>
            <a:endParaRPr/>
          </a:p>
          <a:p>
            <a:pPr indent="-310832" lvl="0" marL="457200" rtl="0" algn="l">
              <a:spcBef>
                <a:spcPts val="1200"/>
              </a:spcBef>
              <a:spcAft>
                <a:spcPts val="0"/>
              </a:spcAft>
              <a:buSzPct val="100000"/>
              <a:buChar char="●"/>
            </a:pPr>
            <a:r>
              <a:rPr lang="en"/>
              <a:t>Reflecting feedback on confusion in our revisions</a:t>
            </a:r>
            <a:endParaRPr/>
          </a:p>
          <a:p>
            <a:pPr indent="-310832" lvl="0" marL="457200" rtl="0" algn="l">
              <a:spcBef>
                <a:spcPts val="0"/>
              </a:spcBef>
              <a:spcAft>
                <a:spcPts val="0"/>
              </a:spcAft>
              <a:buSzPct val="100000"/>
              <a:buChar char="●"/>
            </a:pPr>
            <a:r>
              <a:rPr lang="en"/>
              <a:t>Consistent font sizing, object sizing, color use</a:t>
            </a:r>
            <a:endParaRPr/>
          </a:p>
          <a:p>
            <a:pPr indent="-310832" lvl="0" marL="457200" rtl="0" algn="l">
              <a:spcBef>
                <a:spcPts val="0"/>
              </a:spcBef>
              <a:spcAft>
                <a:spcPts val="0"/>
              </a:spcAft>
              <a:buSzPct val="100000"/>
              <a:buChar char="●"/>
            </a:pPr>
            <a:r>
              <a:rPr lang="en"/>
              <a:t>Consistent presence of important buttons</a:t>
            </a:r>
            <a:endParaRPr/>
          </a:p>
          <a:p>
            <a:pPr indent="0" lvl="0" marL="457200" rtl="0" algn="l">
              <a:spcBef>
                <a:spcPts val="1200"/>
              </a:spcBef>
              <a:spcAft>
                <a:spcPts val="12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4"/>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Key Measurements</a:t>
            </a:r>
            <a:endParaRPr/>
          </a:p>
        </p:txBody>
      </p:sp>
      <p:sp>
        <p:nvSpPr>
          <p:cNvPr id="136" name="Google Shape;136;p24"/>
          <p:cNvSpPr txBox="1"/>
          <p:nvPr>
            <p:ph idx="1" type="body"/>
          </p:nvPr>
        </p:nvSpPr>
        <p:spPr>
          <a:xfrm>
            <a:off x="471900" y="1919075"/>
            <a:ext cx="3999900" cy="1449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Time Spent on Task</a:t>
            </a:r>
            <a:endParaRPr/>
          </a:p>
          <a:p>
            <a:pPr indent="-317500" lvl="0" marL="457200" rtl="0" algn="l">
              <a:spcBef>
                <a:spcPts val="1200"/>
              </a:spcBef>
              <a:spcAft>
                <a:spcPts val="0"/>
              </a:spcAft>
              <a:buSzPts val="1400"/>
              <a:buChar char="●"/>
            </a:pPr>
            <a:r>
              <a:rPr lang="en"/>
              <a:t>Goal: Decrease time spent on task</a:t>
            </a:r>
            <a:endParaRPr/>
          </a:p>
        </p:txBody>
      </p:sp>
      <p:sp>
        <p:nvSpPr>
          <p:cNvPr id="137" name="Google Shape;137;p24"/>
          <p:cNvSpPr txBox="1"/>
          <p:nvPr>
            <p:ph idx="2" type="body"/>
          </p:nvPr>
        </p:nvSpPr>
        <p:spPr>
          <a:xfrm>
            <a:off x="4694100" y="1919075"/>
            <a:ext cx="3999900" cy="186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Error Rate</a:t>
            </a:r>
            <a:endParaRPr/>
          </a:p>
          <a:p>
            <a:pPr indent="-317500" lvl="0" marL="457200" rtl="0" algn="l">
              <a:lnSpc>
                <a:spcPct val="115000"/>
              </a:lnSpc>
              <a:spcBef>
                <a:spcPts val="1200"/>
              </a:spcBef>
              <a:spcAft>
                <a:spcPts val="0"/>
              </a:spcAft>
              <a:buSzPts val="1400"/>
              <a:buChar char="●"/>
            </a:pPr>
            <a:r>
              <a:rPr lang="en"/>
              <a:t>Goal: Minimizing errors made when completing tasks</a:t>
            </a:r>
            <a:endParaRPr/>
          </a:p>
          <a:p>
            <a:pPr indent="0" lvl="0" marL="457200" rtl="0" algn="l">
              <a:spcBef>
                <a:spcPts val="1200"/>
              </a:spcBef>
              <a:spcAft>
                <a:spcPts val="1200"/>
              </a:spcAft>
              <a:buNone/>
            </a:pPr>
            <a:r>
              <a:t/>
            </a:r>
            <a:endParaRPr/>
          </a:p>
        </p:txBody>
      </p:sp>
      <p:sp>
        <p:nvSpPr>
          <p:cNvPr id="138" name="Google Shape;138;p24"/>
          <p:cNvSpPr txBox="1"/>
          <p:nvPr>
            <p:ph idx="1" type="body"/>
          </p:nvPr>
        </p:nvSpPr>
        <p:spPr>
          <a:xfrm>
            <a:off x="572100" y="3527175"/>
            <a:ext cx="7899000" cy="14496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a:t>How we’re contributing to these goals:</a:t>
            </a:r>
            <a:endParaRPr/>
          </a:p>
          <a:p>
            <a:pPr indent="-310832" lvl="0" marL="457200" rtl="0" algn="l">
              <a:spcBef>
                <a:spcPts val="1200"/>
              </a:spcBef>
              <a:spcAft>
                <a:spcPts val="0"/>
              </a:spcAft>
              <a:buSzPct val="100000"/>
              <a:buChar char="●"/>
            </a:pPr>
            <a:r>
              <a:rPr lang="en"/>
              <a:t>Incorporating feedback</a:t>
            </a:r>
            <a:endParaRPr/>
          </a:p>
          <a:p>
            <a:pPr indent="-310832" lvl="0" marL="457200" rtl="0" algn="l">
              <a:spcBef>
                <a:spcPts val="0"/>
              </a:spcBef>
              <a:spcAft>
                <a:spcPts val="0"/>
              </a:spcAft>
              <a:buSzPct val="100000"/>
              <a:buChar char="●"/>
            </a:pPr>
            <a:r>
              <a:rPr lang="en"/>
              <a:t>Removing duplicate/error-prone buttons</a:t>
            </a:r>
            <a:endParaRPr/>
          </a:p>
          <a:p>
            <a:pPr indent="-310832" lvl="0" marL="457200" rtl="0" algn="l">
              <a:spcBef>
                <a:spcPts val="0"/>
              </a:spcBef>
              <a:spcAft>
                <a:spcPts val="0"/>
              </a:spcAft>
              <a:buSzPct val="100000"/>
              <a:buChar char="●"/>
            </a:pPr>
            <a:r>
              <a:rPr lang="en"/>
              <a:t>Iterative testing</a:t>
            </a:r>
            <a:endParaRPr/>
          </a:p>
          <a:p>
            <a:pPr indent="0" lvl="0" marL="457200" rtl="0" algn="l">
              <a:spcBef>
                <a:spcPts val="1200"/>
              </a:spcBef>
              <a:spcAft>
                <a:spcPts val="120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5"/>
          <p:cNvSpPr txBox="1"/>
          <p:nvPr>
            <p:ph type="title"/>
          </p:nvPr>
        </p:nvSpPr>
        <p:spPr>
          <a:xfrm>
            <a:off x="460950" y="2065350"/>
            <a:ext cx="8222100" cy="10128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6. Changes made from low-fi in A5</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6"/>
          <p:cNvSpPr txBox="1"/>
          <p:nvPr>
            <p:ph type="title"/>
          </p:nvPr>
        </p:nvSpPr>
        <p:spPr>
          <a:xfrm>
            <a:off x="471900" y="738725"/>
            <a:ext cx="8222100" cy="767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Reducing Buttons And Slides (Moderate) Pt. 1</a:t>
            </a:r>
            <a:endParaRPr/>
          </a:p>
        </p:txBody>
      </p:sp>
      <p:sp>
        <p:nvSpPr>
          <p:cNvPr id="149" name="Google Shape;149;p26"/>
          <p:cNvSpPr txBox="1"/>
          <p:nvPr>
            <p:ph idx="1" type="body"/>
          </p:nvPr>
        </p:nvSpPr>
        <p:spPr>
          <a:xfrm>
            <a:off x="471900" y="1919075"/>
            <a:ext cx="8222100" cy="2710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0" name="Google Shape;150;p26"/>
          <p:cNvPicPr preferRelativeResize="0"/>
          <p:nvPr/>
        </p:nvPicPr>
        <p:blipFill>
          <a:blip r:embed="rId3">
            <a:alphaModFix/>
          </a:blip>
          <a:stretch>
            <a:fillRect/>
          </a:stretch>
        </p:blipFill>
        <p:spPr>
          <a:xfrm>
            <a:off x="5449874" y="1919075"/>
            <a:ext cx="3465707" cy="2987401"/>
          </a:xfrm>
          <a:prstGeom prst="rect">
            <a:avLst/>
          </a:prstGeom>
          <a:noFill/>
          <a:ln>
            <a:noFill/>
          </a:ln>
        </p:spPr>
      </p:pic>
      <p:sp>
        <p:nvSpPr>
          <p:cNvPr id="151" name="Google Shape;151;p26"/>
          <p:cNvSpPr/>
          <p:nvPr/>
        </p:nvSpPr>
        <p:spPr>
          <a:xfrm>
            <a:off x="4572000" y="3123750"/>
            <a:ext cx="801600" cy="400800"/>
          </a:xfrm>
          <a:prstGeom prst="rightArrow">
            <a:avLst>
              <a:gd fmla="val 50000" name="adj1"/>
              <a:gd fmla="val 50000" name="adj2"/>
            </a:avLst>
          </a:prstGeom>
          <a:solidFill>
            <a:srgbClr val="EA9999"/>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pic>
        <p:nvPicPr>
          <p:cNvPr id="152" name="Google Shape;152;p26"/>
          <p:cNvPicPr preferRelativeResize="0"/>
          <p:nvPr/>
        </p:nvPicPr>
        <p:blipFill>
          <a:blip r:embed="rId4">
            <a:alphaModFix/>
          </a:blip>
          <a:stretch>
            <a:fillRect/>
          </a:stretch>
        </p:blipFill>
        <p:spPr>
          <a:xfrm>
            <a:off x="471900" y="1830450"/>
            <a:ext cx="3983201" cy="29874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7"/>
          <p:cNvSpPr txBox="1"/>
          <p:nvPr>
            <p:ph type="title"/>
          </p:nvPr>
        </p:nvSpPr>
        <p:spPr>
          <a:xfrm>
            <a:off x="471900" y="738725"/>
            <a:ext cx="8222100" cy="767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Reducing Buttons And Slides (Moderate) Pt. 2</a:t>
            </a:r>
            <a:endParaRPr/>
          </a:p>
        </p:txBody>
      </p:sp>
      <p:pic>
        <p:nvPicPr>
          <p:cNvPr id="158" name="Google Shape;158;p27"/>
          <p:cNvPicPr preferRelativeResize="0"/>
          <p:nvPr/>
        </p:nvPicPr>
        <p:blipFill>
          <a:blip r:embed="rId3">
            <a:alphaModFix/>
          </a:blip>
          <a:stretch>
            <a:fillRect/>
          </a:stretch>
        </p:blipFill>
        <p:spPr>
          <a:xfrm>
            <a:off x="321925" y="1933750"/>
            <a:ext cx="2021622" cy="2695526"/>
          </a:xfrm>
          <a:prstGeom prst="rect">
            <a:avLst/>
          </a:prstGeom>
          <a:noFill/>
          <a:ln>
            <a:noFill/>
          </a:ln>
        </p:spPr>
      </p:pic>
      <p:cxnSp>
        <p:nvCxnSpPr>
          <p:cNvPr id="159" name="Google Shape;159;p27"/>
          <p:cNvCxnSpPr/>
          <p:nvPr/>
        </p:nvCxnSpPr>
        <p:spPr>
          <a:xfrm flipH="1">
            <a:off x="907300" y="2396400"/>
            <a:ext cx="258900" cy="985200"/>
          </a:xfrm>
          <a:prstGeom prst="straightConnector1">
            <a:avLst/>
          </a:prstGeom>
          <a:noFill/>
          <a:ln cap="flat" cmpd="sng" w="9525">
            <a:solidFill>
              <a:schemeClr val="accent3"/>
            </a:solidFill>
            <a:prstDash val="solid"/>
            <a:round/>
            <a:headEnd len="med" w="med" type="none"/>
            <a:tailEnd len="med" w="med" type="triangle"/>
          </a:ln>
        </p:spPr>
      </p:cxnSp>
      <p:cxnSp>
        <p:nvCxnSpPr>
          <p:cNvPr id="160" name="Google Shape;160;p27"/>
          <p:cNvCxnSpPr/>
          <p:nvPr/>
        </p:nvCxnSpPr>
        <p:spPr>
          <a:xfrm>
            <a:off x="1388625" y="2616550"/>
            <a:ext cx="453900" cy="910200"/>
          </a:xfrm>
          <a:prstGeom prst="straightConnector1">
            <a:avLst/>
          </a:prstGeom>
          <a:noFill/>
          <a:ln cap="flat" cmpd="sng" w="9525">
            <a:solidFill>
              <a:schemeClr val="accent3"/>
            </a:solidFill>
            <a:prstDash val="solid"/>
            <a:round/>
            <a:headEnd len="med" w="med" type="none"/>
            <a:tailEnd len="med" w="med" type="triangle"/>
          </a:ln>
        </p:spPr>
      </p:cxnSp>
      <p:pic>
        <p:nvPicPr>
          <p:cNvPr id="161" name="Google Shape;161;p27"/>
          <p:cNvPicPr preferRelativeResize="0"/>
          <p:nvPr/>
        </p:nvPicPr>
        <p:blipFill>
          <a:blip r:embed="rId4">
            <a:alphaModFix/>
          </a:blip>
          <a:stretch>
            <a:fillRect/>
          </a:stretch>
        </p:blipFill>
        <p:spPr>
          <a:xfrm>
            <a:off x="6183175" y="2080350"/>
            <a:ext cx="2887675" cy="2372949"/>
          </a:xfrm>
          <a:prstGeom prst="rect">
            <a:avLst/>
          </a:prstGeom>
          <a:noFill/>
          <a:ln>
            <a:noFill/>
          </a:ln>
        </p:spPr>
      </p:pic>
      <p:pic>
        <p:nvPicPr>
          <p:cNvPr id="162" name="Google Shape;162;p27"/>
          <p:cNvPicPr preferRelativeResize="0"/>
          <p:nvPr/>
        </p:nvPicPr>
        <p:blipFill>
          <a:blip r:embed="rId5">
            <a:alphaModFix/>
          </a:blip>
          <a:stretch>
            <a:fillRect/>
          </a:stretch>
        </p:blipFill>
        <p:spPr>
          <a:xfrm>
            <a:off x="3252551" y="1919075"/>
            <a:ext cx="2021626" cy="2695506"/>
          </a:xfrm>
          <a:prstGeom prst="rect">
            <a:avLst/>
          </a:prstGeom>
          <a:noFill/>
          <a:ln>
            <a:noFill/>
          </a:ln>
        </p:spPr>
      </p:pic>
      <p:sp>
        <p:nvSpPr>
          <p:cNvPr id="163" name="Google Shape;163;p27"/>
          <p:cNvSpPr/>
          <p:nvPr/>
        </p:nvSpPr>
        <p:spPr>
          <a:xfrm>
            <a:off x="2427250" y="3104825"/>
            <a:ext cx="741600" cy="338700"/>
          </a:xfrm>
          <a:prstGeom prst="rightArrow">
            <a:avLst>
              <a:gd fmla="val 50000" name="adj1"/>
              <a:gd fmla="val 50000" name="adj2"/>
            </a:avLst>
          </a:prstGeom>
          <a:solidFill>
            <a:srgbClr val="EA9999"/>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64" name="Google Shape;164;p27"/>
          <p:cNvSpPr/>
          <p:nvPr/>
        </p:nvSpPr>
        <p:spPr>
          <a:xfrm>
            <a:off x="5357875" y="3097475"/>
            <a:ext cx="741600" cy="338700"/>
          </a:xfrm>
          <a:prstGeom prst="rightArrow">
            <a:avLst>
              <a:gd fmla="val 50000" name="adj1"/>
              <a:gd fmla="val 50000" name="adj2"/>
            </a:avLst>
          </a:prstGeom>
          <a:solidFill>
            <a:srgbClr val="EA9999"/>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8"/>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Help Button Overdone(Entire prototype)</a:t>
            </a:r>
            <a:endParaRPr/>
          </a:p>
        </p:txBody>
      </p:sp>
      <p:sp>
        <p:nvSpPr>
          <p:cNvPr id="170" name="Google Shape;170;p28"/>
          <p:cNvSpPr txBox="1"/>
          <p:nvPr>
            <p:ph idx="1" type="body"/>
          </p:nvPr>
        </p:nvSpPr>
        <p:spPr>
          <a:xfrm>
            <a:off x="471900" y="1919075"/>
            <a:ext cx="8222100" cy="2710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71" name="Google Shape;171;p28"/>
          <p:cNvPicPr preferRelativeResize="0"/>
          <p:nvPr/>
        </p:nvPicPr>
        <p:blipFill>
          <a:blip r:embed="rId3">
            <a:alphaModFix/>
          </a:blip>
          <a:stretch>
            <a:fillRect/>
          </a:stretch>
        </p:blipFill>
        <p:spPr>
          <a:xfrm>
            <a:off x="163349" y="1836950"/>
            <a:ext cx="2348375" cy="3131203"/>
          </a:xfrm>
          <a:prstGeom prst="rect">
            <a:avLst/>
          </a:prstGeom>
          <a:noFill/>
          <a:ln>
            <a:noFill/>
          </a:ln>
        </p:spPr>
      </p:pic>
      <p:sp>
        <p:nvSpPr>
          <p:cNvPr id="172" name="Google Shape;172;p28"/>
          <p:cNvSpPr/>
          <p:nvPr/>
        </p:nvSpPr>
        <p:spPr>
          <a:xfrm>
            <a:off x="2629075" y="3158038"/>
            <a:ext cx="741600" cy="338700"/>
          </a:xfrm>
          <a:prstGeom prst="rightArrow">
            <a:avLst>
              <a:gd fmla="val 50000" name="adj1"/>
              <a:gd fmla="val 50000" name="adj2"/>
            </a:avLst>
          </a:prstGeom>
          <a:solidFill>
            <a:srgbClr val="EA9999"/>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pic>
        <p:nvPicPr>
          <p:cNvPr id="173" name="Google Shape;173;p28"/>
          <p:cNvPicPr preferRelativeResize="0"/>
          <p:nvPr/>
        </p:nvPicPr>
        <p:blipFill>
          <a:blip r:embed="rId4">
            <a:alphaModFix/>
          </a:blip>
          <a:stretch>
            <a:fillRect/>
          </a:stretch>
        </p:blipFill>
        <p:spPr>
          <a:xfrm>
            <a:off x="7080224" y="1761800"/>
            <a:ext cx="1613775" cy="3166675"/>
          </a:xfrm>
          <a:prstGeom prst="rect">
            <a:avLst/>
          </a:prstGeom>
          <a:noFill/>
          <a:ln>
            <a:noFill/>
          </a:ln>
        </p:spPr>
      </p:pic>
      <p:pic>
        <p:nvPicPr>
          <p:cNvPr id="174" name="Google Shape;174;p28"/>
          <p:cNvPicPr preferRelativeResize="0"/>
          <p:nvPr/>
        </p:nvPicPr>
        <p:blipFill>
          <a:blip r:embed="rId5">
            <a:alphaModFix/>
          </a:blip>
          <a:stretch>
            <a:fillRect/>
          </a:stretch>
        </p:blipFill>
        <p:spPr>
          <a:xfrm>
            <a:off x="3488020" y="1761809"/>
            <a:ext cx="2348375" cy="3131167"/>
          </a:xfrm>
          <a:prstGeom prst="rect">
            <a:avLst/>
          </a:prstGeom>
          <a:noFill/>
          <a:ln>
            <a:noFill/>
          </a:ln>
        </p:spPr>
      </p:pic>
      <p:sp>
        <p:nvSpPr>
          <p:cNvPr id="175" name="Google Shape;175;p28"/>
          <p:cNvSpPr/>
          <p:nvPr/>
        </p:nvSpPr>
        <p:spPr>
          <a:xfrm>
            <a:off x="6087513" y="3158038"/>
            <a:ext cx="741600" cy="338700"/>
          </a:xfrm>
          <a:prstGeom prst="rightArrow">
            <a:avLst>
              <a:gd fmla="val 50000" name="adj1"/>
              <a:gd fmla="val 50000" name="adj2"/>
            </a:avLst>
          </a:prstGeom>
          <a:solidFill>
            <a:srgbClr val="EA9999"/>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9"/>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Question Written Out (Simple)</a:t>
            </a:r>
            <a:endParaRPr/>
          </a:p>
        </p:txBody>
      </p:sp>
      <p:sp>
        <p:nvSpPr>
          <p:cNvPr id="181" name="Google Shape;181;p29"/>
          <p:cNvSpPr txBox="1"/>
          <p:nvPr>
            <p:ph idx="1" type="body"/>
          </p:nvPr>
        </p:nvSpPr>
        <p:spPr>
          <a:xfrm>
            <a:off x="471900" y="1919075"/>
            <a:ext cx="8222100" cy="2710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82" name="Google Shape;182;p29"/>
          <p:cNvPicPr preferRelativeResize="0"/>
          <p:nvPr/>
        </p:nvPicPr>
        <p:blipFill>
          <a:blip r:embed="rId3">
            <a:alphaModFix/>
          </a:blip>
          <a:stretch>
            <a:fillRect/>
          </a:stretch>
        </p:blipFill>
        <p:spPr>
          <a:xfrm>
            <a:off x="157749" y="1919075"/>
            <a:ext cx="2032635" cy="2710200"/>
          </a:xfrm>
          <a:prstGeom prst="rect">
            <a:avLst/>
          </a:prstGeom>
          <a:noFill/>
          <a:ln>
            <a:noFill/>
          </a:ln>
        </p:spPr>
      </p:pic>
      <p:pic>
        <p:nvPicPr>
          <p:cNvPr id="183" name="Google Shape;183;p29"/>
          <p:cNvPicPr preferRelativeResize="0"/>
          <p:nvPr/>
        </p:nvPicPr>
        <p:blipFill>
          <a:blip r:embed="rId4">
            <a:alphaModFix/>
          </a:blip>
          <a:stretch>
            <a:fillRect/>
          </a:stretch>
        </p:blipFill>
        <p:spPr>
          <a:xfrm>
            <a:off x="2954312" y="2001238"/>
            <a:ext cx="1909402" cy="2545874"/>
          </a:xfrm>
          <a:prstGeom prst="rect">
            <a:avLst/>
          </a:prstGeom>
          <a:noFill/>
          <a:ln>
            <a:noFill/>
          </a:ln>
        </p:spPr>
      </p:pic>
      <p:pic>
        <p:nvPicPr>
          <p:cNvPr id="184" name="Google Shape;184;p29"/>
          <p:cNvPicPr preferRelativeResize="0"/>
          <p:nvPr/>
        </p:nvPicPr>
        <p:blipFill>
          <a:blip r:embed="rId5">
            <a:alphaModFix/>
          </a:blip>
          <a:stretch>
            <a:fillRect/>
          </a:stretch>
        </p:blipFill>
        <p:spPr>
          <a:xfrm>
            <a:off x="7294222" y="1919075"/>
            <a:ext cx="1834578" cy="2710200"/>
          </a:xfrm>
          <a:prstGeom prst="rect">
            <a:avLst/>
          </a:prstGeom>
          <a:noFill/>
          <a:ln>
            <a:noFill/>
          </a:ln>
        </p:spPr>
      </p:pic>
      <p:pic>
        <p:nvPicPr>
          <p:cNvPr id="185" name="Google Shape;185;p29"/>
          <p:cNvPicPr preferRelativeResize="0"/>
          <p:nvPr/>
        </p:nvPicPr>
        <p:blipFill rotWithShape="1">
          <a:blip r:embed="rId6">
            <a:alphaModFix/>
          </a:blip>
          <a:srcRect b="2754" l="0" r="0" t="5417"/>
          <a:stretch/>
        </p:blipFill>
        <p:spPr>
          <a:xfrm>
            <a:off x="5914627" y="1938113"/>
            <a:ext cx="1379600" cy="2672126"/>
          </a:xfrm>
          <a:prstGeom prst="rect">
            <a:avLst/>
          </a:prstGeom>
          <a:noFill/>
          <a:ln>
            <a:noFill/>
          </a:ln>
        </p:spPr>
      </p:pic>
      <p:sp>
        <p:nvSpPr>
          <p:cNvPr id="186" name="Google Shape;186;p29"/>
          <p:cNvSpPr/>
          <p:nvPr/>
        </p:nvSpPr>
        <p:spPr>
          <a:xfrm>
            <a:off x="2346588" y="3137375"/>
            <a:ext cx="451500" cy="273600"/>
          </a:xfrm>
          <a:prstGeom prst="rightArrow">
            <a:avLst>
              <a:gd fmla="val 50000" name="adj1"/>
              <a:gd fmla="val 50000" name="adj2"/>
            </a:avLst>
          </a:prstGeom>
          <a:solidFill>
            <a:srgbClr val="EA9999"/>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87" name="Google Shape;187;p29"/>
          <p:cNvSpPr/>
          <p:nvPr/>
        </p:nvSpPr>
        <p:spPr>
          <a:xfrm>
            <a:off x="5019925" y="3137375"/>
            <a:ext cx="451500" cy="273600"/>
          </a:xfrm>
          <a:prstGeom prst="rightArrow">
            <a:avLst>
              <a:gd fmla="val 50000" name="adj1"/>
              <a:gd fmla="val 50000" name="adj2"/>
            </a:avLst>
          </a:prstGeom>
          <a:solidFill>
            <a:srgbClr val="EA9999"/>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0"/>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Future Implementations</a:t>
            </a:r>
            <a:endParaRPr/>
          </a:p>
        </p:txBody>
      </p:sp>
      <p:sp>
        <p:nvSpPr>
          <p:cNvPr id="193" name="Google Shape;193;p30"/>
          <p:cNvSpPr txBox="1"/>
          <p:nvPr>
            <p:ph idx="1" type="body"/>
          </p:nvPr>
        </p:nvSpPr>
        <p:spPr>
          <a:xfrm>
            <a:off x="471900" y="1919075"/>
            <a:ext cx="8222100" cy="2710200"/>
          </a:xfrm>
          <a:prstGeom prst="rect">
            <a:avLst/>
          </a:prstGeom>
        </p:spPr>
        <p:txBody>
          <a:bodyPr anchorCtr="0" anchor="t" bIns="91425" lIns="91425" spcFirstLastPara="1" rIns="91425" wrap="square" tIns="91425">
            <a:normAutofit/>
          </a:bodyPr>
          <a:lstStyle/>
          <a:p>
            <a:pPr indent="-342900" lvl="0" marL="457200" rtl="0" algn="l">
              <a:lnSpc>
                <a:spcPct val="200000"/>
              </a:lnSpc>
              <a:spcBef>
                <a:spcPts val="0"/>
              </a:spcBef>
              <a:spcAft>
                <a:spcPts val="0"/>
              </a:spcAft>
              <a:buSzPts val="1800"/>
              <a:buChar char="●"/>
            </a:pPr>
            <a:r>
              <a:rPr lang="en"/>
              <a:t>Playback Speed button</a:t>
            </a:r>
            <a:endParaRPr/>
          </a:p>
          <a:p>
            <a:pPr indent="-342900" lvl="0" marL="457200" rtl="0" algn="l">
              <a:lnSpc>
                <a:spcPct val="200000"/>
              </a:lnSpc>
              <a:spcBef>
                <a:spcPts val="0"/>
              </a:spcBef>
              <a:spcAft>
                <a:spcPts val="0"/>
              </a:spcAft>
              <a:buSzPts val="1800"/>
              <a:buChar char="●"/>
            </a:pPr>
            <a:r>
              <a:rPr lang="en"/>
              <a:t>Add feature to manually edit transcribed text through typing</a:t>
            </a:r>
            <a:endParaRPr/>
          </a:p>
          <a:p>
            <a:pPr indent="-342900" lvl="1" marL="914400" rtl="0" algn="l">
              <a:lnSpc>
                <a:spcPct val="200000"/>
              </a:lnSpc>
              <a:spcBef>
                <a:spcPts val="0"/>
              </a:spcBef>
              <a:spcAft>
                <a:spcPts val="0"/>
              </a:spcAft>
              <a:buSzPts val="1800"/>
              <a:buChar char="○"/>
            </a:pPr>
            <a:r>
              <a:rPr lang="en" sz="1800"/>
              <a:t>Could also be potentially edited through audio in the future</a:t>
            </a:r>
            <a:endParaRPr sz="1800"/>
          </a:p>
          <a:p>
            <a:pPr indent="0" lvl="0" marL="0" rtl="0" algn="l">
              <a:spcBef>
                <a:spcPts val="1200"/>
              </a:spcBef>
              <a:spcAft>
                <a:spcPts val="120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1"/>
          <p:cNvSpPr txBox="1"/>
          <p:nvPr>
            <p:ph type="title"/>
          </p:nvPr>
        </p:nvSpPr>
        <p:spPr>
          <a:xfrm>
            <a:off x="471900" y="738725"/>
            <a:ext cx="8222100" cy="767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Revisions =&gt; Usability Goals &amp; Measurements?</a:t>
            </a:r>
            <a:endParaRPr/>
          </a:p>
        </p:txBody>
      </p:sp>
      <p:sp>
        <p:nvSpPr>
          <p:cNvPr id="199" name="Google Shape;199;p31"/>
          <p:cNvSpPr txBox="1"/>
          <p:nvPr>
            <p:ph idx="2" type="body"/>
          </p:nvPr>
        </p:nvSpPr>
        <p:spPr>
          <a:xfrm>
            <a:off x="152400" y="1940150"/>
            <a:ext cx="8416500" cy="2978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How these changes aid in progressing forward with usability goals and measurements:</a:t>
            </a:r>
            <a:endParaRPr/>
          </a:p>
          <a:p>
            <a:pPr indent="-317500" lvl="0" marL="457200" rtl="0" algn="l">
              <a:spcBef>
                <a:spcPts val="1200"/>
              </a:spcBef>
              <a:spcAft>
                <a:spcPts val="0"/>
              </a:spcAft>
              <a:buSzPts val="1400"/>
              <a:buChar char="●"/>
            </a:pPr>
            <a:r>
              <a:rPr lang="en"/>
              <a:t>One help button  =&gt; </a:t>
            </a:r>
            <a:r>
              <a:rPr b="1" lang="en"/>
              <a:t>ease use of app, consistent throughout</a:t>
            </a:r>
            <a:endParaRPr/>
          </a:p>
          <a:p>
            <a:pPr indent="-317500" lvl="0" marL="457200" rtl="0" algn="l">
              <a:spcBef>
                <a:spcPts val="0"/>
              </a:spcBef>
              <a:spcAft>
                <a:spcPts val="0"/>
              </a:spcAft>
              <a:buSzPts val="1400"/>
              <a:buChar char="●"/>
            </a:pPr>
            <a:r>
              <a:rPr lang="en"/>
              <a:t>Less crowded app and reduced yet straightforward buttons </a:t>
            </a:r>
            <a:r>
              <a:rPr b="1" lang="en"/>
              <a:t>increases learnability</a:t>
            </a:r>
            <a:endParaRPr/>
          </a:p>
          <a:p>
            <a:pPr indent="-317500" lvl="0" marL="457200" rtl="0" algn="l">
              <a:spcBef>
                <a:spcPts val="0"/>
              </a:spcBef>
              <a:spcAft>
                <a:spcPts val="0"/>
              </a:spcAft>
              <a:buSzPts val="1400"/>
              <a:buChar char="●"/>
            </a:pPr>
            <a:r>
              <a:rPr lang="en"/>
              <a:t>Decisions make it more likely for users to finish their tasks </a:t>
            </a:r>
            <a:r>
              <a:rPr b="1" lang="en"/>
              <a:t>quicker</a:t>
            </a:r>
            <a:r>
              <a:rPr lang="en"/>
              <a:t> and with </a:t>
            </a:r>
            <a:r>
              <a:rPr b="1" lang="en"/>
              <a:t>less errors</a:t>
            </a:r>
            <a:endParaRPr b="1"/>
          </a:p>
          <a:p>
            <a:pPr indent="0" lvl="0" marL="457200" rtl="0" algn="l">
              <a:spcBef>
                <a:spcPts val="1200"/>
              </a:spcBef>
              <a:spcAft>
                <a:spcPts val="0"/>
              </a:spcAft>
              <a:buNone/>
            </a:pPr>
            <a:r>
              <a:rPr lang="en"/>
              <a:t>Decisions executed based on UI testing behaviors we noted:</a:t>
            </a:r>
            <a:endParaRPr/>
          </a:p>
          <a:p>
            <a:pPr indent="-317500" lvl="0" marL="457200" rtl="0" algn="l">
              <a:spcBef>
                <a:spcPts val="1200"/>
              </a:spcBef>
              <a:spcAft>
                <a:spcPts val="0"/>
              </a:spcAft>
              <a:buSzPts val="1400"/>
              <a:buChar char="●"/>
            </a:pPr>
            <a:r>
              <a:rPr lang="en"/>
              <a:t>Confusion with “next” and “done” buttons in task 2</a:t>
            </a:r>
            <a:endParaRPr/>
          </a:p>
          <a:p>
            <a:pPr indent="-304800" lvl="1" marL="914400" rtl="0" algn="l">
              <a:spcBef>
                <a:spcPts val="0"/>
              </a:spcBef>
              <a:spcAft>
                <a:spcPts val="0"/>
              </a:spcAft>
              <a:buSzPts val="1200"/>
              <a:buChar char="○"/>
            </a:pPr>
            <a:r>
              <a:rPr lang="en"/>
              <a:t>Reduced io just one button</a:t>
            </a:r>
            <a:endParaRPr/>
          </a:p>
          <a:p>
            <a:pPr indent="-317500" lvl="0" marL="457200" rtl="0" algn="l">
              <a:spcBef>
                <a:spcPts val="0"/>
              </a:spcBef>
              <a:spcAft>
                <a:spcPts val="0"/>
              </a:spcAft>
              <a:buSzPts val="1400"/>
              <a:buChar char="●"/>
            </a:pPr>
            <a:r>
              <a:rPr lang="en"/>
              <a:t>Took suggestions into consideration for writing out questions</a:t>
            </a:r>
            <a:endParaRPr/>
          </a:p>
          <a:p>
            <a:pPr indent="-304800" lvl="1" marL="914400" rtl="0" algn="l">
              <a:spcBef>
                <a:spcPts val="0"/>
              </a:spcBef>
              <a:spcAft>
                <a:spcPts val="0"/>
              </a:spcAft>
              <a:buSzPts val="1200"/>
              <a:buChar char="○"/>
            </a:pPr>
            <a:r>
              <a:rPr lang="en"/>
              <a:t>Less for users to remember</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2"/>
          <p:cNvSpPr txBox="1"/>
          <p:nvPr>
            <p:ph type="title"/>
          </p:nvPr>
        </p:nvSpPr>
        <p:spPr>
          <a:xfrm>
            <a:off x="460950" y="2065350"/>
            <a:ext cx="8222100" cy="1012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7. </a:t>
            </a:r>
            <a:r>
              <a:rPr lang="en"/>
              <a:t>Medium-fi task flows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pic>
        <p:nvPicPr>
          <p:cNvPr id="209" name="Google Shape;209;p33"/>
          <p:cNvPicPr preferRelativeResize="0"/>
          <p:nvPr/>
        </p:nvPicPr>
        <p:blipFill>
          <a:blip r:embed="rId3">
            <a:alphaModFix/>
          </a:blip>
          <a:stretch>
            <a:fillRect/>
          </a:stretch>
        </p:blipFill>
        <p:spPr>
          <a:xfrm>
            <a:off x="76200" y="878975"/>
            <a:ext cx="8926051" cy="4112124"/>
          </a:xfrm>
          <a:prstGeom prst="rect">
            <a:avLst/>
          </a:prstGeom>
          <a:noFill/>
          <a:ln>
            <a:noFill/>
          </a:ln>
        </p:spPr>
      </p:pic>
      <p:sp>
        <p:nvSpPr>
          <p:cNvPr id="210" name="Google Shape;210;p33"/>
          <p:cNvSpPr txBox="1"/>
          <p:nvPr/>
        </p:nvSpPr>
        <p:spPr>
          <a:xfrm>
            <a:off x="0" y="469250"/>
            <a:ext cx="1504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2"/>
                </a:solidFill>
                <a:latin typeface="Roboto"/>
                <a:ea typeface="Roboto"/>
                <a:cs typeface="Roboto"/>
                <a:sym typeface="Roboto"/>
              </a:rPr>
              <a:t>Sign-in</a:t>
            </a:r>
            <a:r>
              <a:rPr lang="en" sz="1800">
                <a:solidFill>
                  <a:schemeClr val="lt2"/>
                </a:solidFill>
                <a:latin typeface="Roboto"/>
                <a:ea typeface="Roboto"/>
                <a:cs typeface="Roboto"/>
                <a:sym typeface="Roboto"/>
              </a:rPr>
              <a:t> </a:t>
            </a:r>
            <a:endParaRPr sz="1800">
              <a:solidFill>
                <a:schemeClr val="lt2"/>
              </a:solidFill>
              <a:latin typeface="Roboto"/>
              <a:ea typeface="Roboto"/>
              <a:cs typeface="Roboto"/>
              <a:sym typeface="Roboto"/>
            </a:endParaRPr>
          </a:p>
        </p:txBody>
      </p:sp>
      <p:sp>
        <p:nvSpPr>
          <p:cNvPr id="211" name="Google Shape;211;p33"/>
          <p:cNvSpPr txBox="1"/>
          <p:nvPr/>
        </p:nvSpPr>
        <p:spPr>
          <a:xfrm>
            <a:off x="468525" y="3123700"/>
            <a:ext cx="617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Roboto"/>
                <a:ea typeface="Roboto"/>
                <a:cs typeface="Roboto"/>
                <a:sym typeface="Roboto"/>
              </a:rPr>
              <a:t>**</a:t>
            </a:r>
            <a:endParaRPr sz="1800">
              <a:solidFill>
                <a:schemeClr val="dk1"/>
              </a:solidFill>
              <a:latin typeface="Roboto"/>
              <a:ea typeface="Roboto"/>
              <a:cs typeface="Roboto"/>
              <a:sym typeface="Roboto"/>
            </a:endParaRPr>
          </a:p>
        </p:txBody>
      </p:sp>
      <p:sp>
        <p:nvSpPr>
          <p:cNvPr id="212" name="Google Shape;212;p33"/>
          <p:cNvSpPr txBox="1"/>
          <p:nvPr/>
        </p:nvSpPr>
        <p:spPr>
          <a:xfrm>
            <a:off x="242750" y="244925"/>
            <a:ext cx="37455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dk1"/>
                </a:solidFill>
                <a:latin typeface="Roboto"/>
                <a:ea typeface="Roboto"/>
                <a:cs typeface="Roboto"/>
                <a:sym typeface="Roboto"/>
              </a:rPr>
              <a:t>** = can create account with Canvas</a:t>
            </a:r>
            <a:endParaRPr sz="1100">
              <a:solidFill>
                <a:schemeClr val="dk1"/>
              </a:solidFill>
              <a:latin typeface="Roboto"/>
              <a:ea typeface="Roboto"/>
              <a:cs typeface="Roboto"/>
              <a:sym typeface="Roboto"/>
            </a:endParaRPr>
          </a:p>
        </p:txBody>
      </p:sp>
      <p:cxnSp>
        <p:nvCxnSpPr>
          <p:cNvPr id="213" name="Google Shape;213;p33"/>
          <p:cNvCxnSpPr/>
          <p:nvPr/>
        </p:nvCxnSpPr>
        <p:spPr>
          <a:xfrm flipH="1">
            <a:off x="8182275" y="550550"/>
            <a:ext cx="84600" cy="838800"/>
          </a:xfrm>
          <a:prstGeom prst="straightConnector1">
            <a:avLst/>
          </a:prstGeom>
          <a:noFill/>
          <a:ln cap="flat" cmpd="sng" w="9525">
            <a:solidFill>
              <a:schemeClr val="dk1"/>
            </a:solidFill>
            <a:prstDash val="solid"/>
            <a:round/>
            <a:headEnd len="med" w="med" type="none"/>
            <a:tailEnd len="med" w="med" type="triangle"/>
          </a:ln>
        </p:spPr>
      </p:cxnSp>
      <p:sp>
        <p:nvSpPr>
          <p:cNvPr id="214" name="Google Shape;214;p33"/>
          <p:cNvSpPr txBox="1"/>
          <p:nvPr/>
        </p:nvSpPr>
        <p:spPr>
          <a:xfrm>
            <a:off x="6155100" y="293975"/>
            <a:ext cx="29889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latin typeface="Roboto"/>
                <a:ea typeface="Roboto"/>
                <a:cs typeface="Roboto"/>
                <a:sym typeface="Roboto"/>
              </a:rPr>
              <a:t>Homepage with classes once logged in</a:t>
            </a:r>
            <a:endParaRPr sz="1300">
              <a:solidFill>
                <a:schemeClr val="dk1"/>
              </a:solidFill>
              <a:latin typeface="Roboto"/>
              <a:ea typeface="Roboto"/>
              <a:cs typeface="Roboto"/>
              <a:sym typeface="Roboto"/>
            </a:endParaRPr>
          </a:p>
        </p:txBody>
      </p:sp>
      <p:cxnSp>
        <p:nvCxnSpPr>
          <p:cNvPr id="215" name="Google Shape;215;p33"/>
          <p:cNvCxnSpPr/>
          <p:nvPr/>
        </p:nvCxnSpPr>
        <p:spPr>
          <a:xfrm flipH="1" rot="10800000">
            <a:off x="6493525" y="4569225"/>
            <a:ext cx="1058100" cy="89100"/>
          </a:xfrm>
          <a:prstGeom prst="straightConnector1">
            <a:avLst/>
          </a:prstGeom>
          <a:noFill/>
          <a:ln cap="flat" cmpd="sng" w="9525">
            <a:solidFill>
              <a:schemeClr val="dk1"/>
            </a:solidFill>
            <a:prstDash val="solid"/>
            <a:round/>
            <a:headEnd len="med" w="med" type="none"/>
            <a:tailEnd len="med" w="med" type="triangle"/>
          </a:ln>
        </p:spPr>
      </p:cxnSp>
      <p:sp>
        <p:nvSpPr>
          <p:cNvPr id="216" name="Google Shape;216;p33"/>
          <p:cNvSpPr txBox="1"/>
          <p:nvPr/>
        </p:nvSpPr>
        <p:spPr>
          <a:xfrm>
            <a:off x="3982925" y="4473525"/>
            <a:ext cx="2660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Roboto"/>
                <a:ea typeface="Roboto"/>
                <a:cs typeface="Roboto"/>
                <a:sym typeface="Roboto"/>
              </a:rPr>
              <a:t>Help = page with tutorials on how to use app</a:t>
            </a:r>
            <a:endParaRPr sz="1000">
              <a:solidFill>
                <a:schemeClr val="dk1"/>
              </a:solidFill>
              <a:latin typeface="Roboto"/>
              <a:ea typeface="Roboto"/>
              <a:cs typeface="Roboto"/>
              <a:sym typeface="Roboto"/>
            </a:endParaRPr>
          </a:p>
        </p:txBody>
      </p:sp>
      <p:cxnSp>
        <p:nvCxnSpPr>
          <p:cNvPr id="217" name="Google Shape;217;p33"/>
          <p:cNvCxnSpPr/>
          <p:nvPr/>
        </p:nvCxnSpPr>
        <p:spPr>
          <a:xfrm flipH="1" rot="10800000">
            <a:off x="7774525" y="4651850"/>
            <a:ext cx="188700" cy="117000"/>
          </a:xfrm>
          <a:prstGeom prst="straightConnector1">
            <a:avLst/>
          </a:prstGeom>
          <a:noFill/>
          <a:ln cap="flat" cmpd="sng" w="9525">
            <a:solidFill>
              <a:schemeClr val="dk1"/>
            </a:solidFill>
            <a:prstDash val="solid"/>
            <a:round/>
            <a:headEnd len="med" w="med" type="none"/>
            <a:tailEnd len="med" w="med" type="triangle"/>
          </a:ln>
        </p:spPr>
      </p:cxnSp>
      <p:sp>
        <p:nvSpPr>
          <p:cNvPr id="218" name="Google Shape;218;p33"/>
          <p:cNvSpPr txBox="1"/>
          <p:nvPr/>
        </p:nvSpPr>
        <p:spPr>
          <a:xfrm>
            <a:off x="6634800" y="4651850"/>
            <a:ext cx="1877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Roboto"/>
                <a:ea typeface="Roboto"/>
                <a:cs typeface="Roboto"/>
                <a:sym typeface="Roboto"/>
              </a:rPr>
              <a:t>Quick access to record audio notes</a:t>
            </a:r>
            <a:endParaRPr sz="1000">
              <a:solidFill>
                <a:schemeClr val="dk1"/>
              </a:solidFill>
              <a:latin typeface="Roboto"/>
              <a:ea typeface="Roboto"/>
              <a:cs typeface="Roboto"/>
              <a:sym typeface="Roboto"/>
            </a:endParaRPr>
          </a:p>
        </p:txBody>
      </p:sp>
      <p:sp>
        <p:nvSpPr>
          <p:cNvPr id="219" name="Google Shape;219;p33"/>
          <p:cNvSpPr/>
          <p:nvPr/>
        </p:nvSpPr>
        <p:spPr>
          <a:xfrm>
            <a:off x="7259000" y="1916075"/>
            <a:ext cx="1560600" cy="838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220" name="Google Shape;220;p33"/>
          <p:cNvSpPr txBox="1"/>
          <p:nvPr/>
        </p:nvSpPr>
        <p:spPr>
          <a:xfrm>
            <a:off x="8136825" y="2605100"/>
            <a:ext cx="1164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highlight>
                  <a:srgbClr val="F3F3F3"/>
                </a:highlight>
                <a:latin typeface="Roboto"/>
                <a:ea typeface="Roboto"/>
                <a:cs typeface="Roboto"/>
                <a:sym typeface="Roboto"/>
              </a:rPr>
              <a:t>Can press on any class &amp; it takes you to new screen</a:t>
            </a:r>
            <a:endParaRPr sz="800">
              <a:solidFill>
                <a:schemeClr val="dk1"/>
              </a:solidFill>
              <a:highlight>
                <a:srgbClr val="F3F3F3"/>
              </a:highlight>
              <a:latin typeface="Roboto"/>
              <a:ea typeface="Roboto"/>
              <a:cs typeface="Roboto"/>
              <a:sym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pic>
        <p:nvPicPr>
          <p:cNvPr id="225" name="Google Shape;225;p34"/>
          <p:cNvPicPr preferRelativeResize="0"/>
          <p:nvPr/>
        </p:nvPicPr>
        <p:blipFill rotWithShape="1">
          <a:blip r:embed="rId3">
            <a:alphaModFix/>
          </a:blip>
          <a:srcRect b="0" l="9295" r="6202" t="3138"/>
          <a:stretch/>
        </p:blipFill>
        <p:spPr>
          <a:xfrm>
            <a:off x="242775" y="946900"/>
            <a:ext cx="1594350" cy="3441001"/>
          </a:xfrm>
          <a:prstGeom prst="rect">
            <a:avLst/>
          </a:prstGeom>
          <a:noFill/>
          <a:ln>
            <a:noFill/>
          </a:ln>
        </p:spPr>
      </p:pic>
      <p:pic>
        <p:nvPicPr>
          <p:cNvPr id="226" name="Google Shape;226;p34"/>
          <p:cNvPicPr preferRelativeResize="0"/>
          <p:nvPr/>
        </p:nvPicPr>
        <p:blipFill>
          <a:blip r:embed="rId4">
            <a:alphaModFix/>
          </a:blip>
          <a:stretch>
            <a:fillRect/>
          </a:stretch>
        </p:blipFill>
        <p:spPr>
          <a:xfrm>
            <a:off x="2061250" y="81625"/>
            <a:ext cx="6984703" cy="4838702"/>
          </a:xfrm>
          <a:prstGeom prst="rect">
            <a:avLst/>
          </a:prstGeom>
          <a:noFill/>
          <a:ln>
            <a:noFill/>
          </a:ln>
        </p:spPr>
      </p:pic>
      <p:sp>
        <p:nvSpPr>
          <p:cNvPr id="227" name="Google Shape;227;p34"/>
          <p:cNvSpPr txBox="1"/>
          <p:nvPr/>
        </p:nvSpPr>
        <p:spPr>
          <a:xfrm>
            <a:off x="0" y="469250"/>
            <a:ext cx="1504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2"/>
                </a:solidFill>
                <a:latin typeface="Roboto"/>
                <a:ea typeface="Roboto"/>
                <a:cs typeface="Roboto"/>
                <a:sym typeface="Roboto"/>
              </a:rPr>
              <a:t>Simple Task</a:t>
            </a:r>
            <a:endParaRPr sz="1800">
              <a:solidFill>
                <a:schemeClr val="lt2"/>
              </a:solidFill>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pic>
        <p:nvPicPr>
          <p:cNvPr id="232" name="Google Shape;232;p35"/>
          <p:cNvPicPr preferRelativeResize="0"/>
          <p:nvPr/>
        </p:nvPicPr>
        <p:blipFill rotWithShape="1">
          <a:blip r:embed="rId3">
            <a:alphaModFix/>
          </a:blip>
          <a:srcRect b="0" l="9295" r="6202" t="3138"/>
          <a:stretch/>
        </p:blipFill>
        <p:spPr>
          <a:xfrm>
            <a:off x="242775" y="946900"/>
            <a:ext cx="1594350" cy="3441001"/>
          </a:xfrm>
          <a:prstGeom prst="rect">
            <a:avLst/>
          </a:prstGeom>
          <a:noFill/>
          <a:ln>
            <a:noFill/>
          </a:ln>
        </p:spPr>
      </p:pic>
      <p:pic>
        <p:nvPicPr>
          <p:cNvPr id="233" name="Google Shape;233;p35"/>
          <p:cNvPicPr preferRelativeResize="0"/>
          <p:nvPr/>
        </p:nvPicPr>
        <p:blipFill>
          <a:blip r:embed="rId4">
            <a:alphaModFix/>
          </a:blip>
          <a:stretch>
            <a:fillRect/>
          </a:stretch>
        </p:blipFill>
        <p:spPr>
          <a:xfrm>
            <a:off x="2061250" y="81625"/>
            <a:ext cx="6984703" cy="4838702"/>
          </a:xfrm>
          <a:prstGeom prst="rect">
            <a:avLst/>
          </a:prstGeom>
          <a:noFill/>
          <a:ln>
            <a:noFill/>
          </a:ln>
        </p:spPr>
      </p:pic>
      <p:sp>
        <p:nvSpPr>
          <p:cNvPr id="234" name="Google Shape;234;p35"/>
          <p:cNvSpPr txBox="1"/>
          <p:nvPr/>
        </p:nvSpPr>
        <p:spPr>
          <a:xfrm>
            <a:off x="0" y="469250"/>
            <a:ext cx="1504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2"/>
                </a:solidFill>
                <a:latin typeface="Roboto"/>
                <a:ea typeface="Roboto"/>
                <a:cs typeface="Roboto"/>
                <a:sym typeface="Roboto"/>
              </a:rPr>
              <a:t>Simple Task</a:t>
            </a:r>
            <a:endParaRPr sz="1800">
              <a:solidFill>
                <a:schemeClr val="lt2"/>
              </a:solidFill>
              <a:latin typeface="Roboto"/>
              <a:ea typeface="Roboto"/>
              <a:cs typeface="Roboto"/>
              <a:sym typeface="Roboto"/>
            </a:endParaRPr>
          </a:p>
        </p:txBody>
      </p:sp>
      <p:sp>
        <p:nvSpPr>
          <p:cNvPr id="235" name="Google Shape;235;p35"/>
          <p:cNvSpPr txBox="1"/>
          <p:nvPr/>
        </p:nvSpPr>
        <p:spPr>
          <a:xfrm>
            <a:off x="1837125" y="1207300"/>
            <a:ext cx="16647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Roboto"/>
                <a:ea typeface="Roboto"/>
                <a:cs typeface="Roboto"/>
                <a:sym typeface="Roboto"/>
              </a:rPr>
              <a:t>Main page of CS157 once you select it in navigation of classes</a:t>
            </a:r>
            <a:endParaRPr sz="1000">
              <a:solidFill>
                <a:schemeClr val="dk1"/>
              </a:solidFill>
              <a:latin typeface="Roboto"/>
              <a:ea typeface="Roboto"/>
              <a:cs typeface="Roboto"/>
              <a:sym typeface="Roboto"/>
            </a:endParaRPr>
          </a:p>
        </p:txBody>
      </p:sp>
      <p:cxnSp>
        <p:nvCxnSpPr>
          <p:cNvPr id="236" name="Google Shape;236;p35"/>
          <p:cNvCxnSpPr>
            <a:stCxn id="235" idx="1"/>
          </p:cNvCxnSpPr>
          <p:nvPr/>
        </p:nvCxnSpPr>
        <p:spPr>
          <a:xfrm rot="10800000">
            <a:off x="886425" y="1487050"/>
            <a:ext cx="950700" cy="43500"/>
          </a:xfrm>
          <a:prstGeom prst="straightConnector1">
            <a:avLst/>
          </a:prstGeom>
          <a:noFill/>
          <a:ln cap="flat" cmpd="sng" w="9525">
            <a:solidFill>
              <a:schemeClr val="dk1"/>
            </a:solidFill>
            <a:prstDash val="solid"/>
            <a:round/>
            <a:headEnd len="med" w="med" type="none"/>
            <a:tailEnd len="med" w="med" type="triangle"/>
          </a:ln>
        </p:spPr>
      </p:cxnSp>
      <p:cxnSp>
        <p:nvCxnSpPr>
          <p:cNvPr id="237" name="Google Shape;237;p35"/>
          <p:cNvCxnSpPr/>
          <p:nvPr/>
        </p:nvCxnSpPr>
        <p:spPr>
          <a:xfrm>
            <a:off x="1757850" y="1981100"/>
            <a:ext cx="650400" cy="1072800"/>
          </a:xfrm>
          <a:prstGeom prst="straightConnector1">
            <a:avLst/>
          </a:prstGeom>
          <a:noFill/>
          <a:ln cap="flat" cmpd="sng" w="9525">
            <a:solidFill>
              <a:schemeClr val="dk1"/>
            </a:solidFill>
            <a:prstDash val="solid"/>
            <a:round/>
            <a:headEnd len="med" w="med" type="none"/>
            <a:tailEnd len="med" w="med" type="triangle"/>
          </a:ln>
        </p:spPr>
      </p:cxnSp>
      <p:sp>
        <p:nvSpPr>
          <p:cNvPr id="238" name="Google Shape;238;p35"/>
          <p:cNvSpPr txBox="1"/>
          <p:nvPr/>
        </p:nvSpPr>
        <p:spPr>
          <a:xfrm>
            <a:off x="2043950" y="2078650"/>
            <a:ext cx="17688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Roboto"/>
                <a:ea typeface="Roboto"/>
                <a:cs typeface="Roboto"/>
                <a:sym typeface="Roboto"/>
              </a:rPr>
              <a:t>Assignments takes you to assignments page for cs157</a:t>
            </a:r>
            <a:endParaRPr sz="1000">
              <a:solidFill>
                <a:schemeClr val="dk1"/>
              </a:solidFill>
              <a:latin typeface="Roboto"/>
              <a:ea typeface="Roboto"/>
              <a:cs typeface="Roboto"/>
              <a:sym typeface="Roboto"/>
            </a:endParaRPr>
          </a:p>
        </p:txBody>
      </p:sp>
      <p:cxnSp>
        <p:nvCxnSpPr>
          <p:cNvPr id="239" name="Google Shape;239;p35"/>
          <p:cNvCxnSpPr/>
          <p:nvPr/>
        </p:nvCxnSpPr>
        <p:spPr>
          <a:xfrm flipH="1" rot="10800000">
            <a:off x="2726725" y="2969550"/>
            <a:ext cx="949500" cy="435600"/>
          </a:xfrm>
          <a:prstGeom prst="straightConnector1">
            <a:avLst/>
          </a:prstGeom>
          <a:noFill/>
          <a:ln cap="flat" cmpd="sng" w="9525">
            <a:solidFill>
              <a:schemeClr val="dk1"/>
            </a:solidFill>
            <a:prstDash val="solid"/>
            <a:round/>
            <a:headEnd len="med" w="med" type="none"/>
            <a:tailEnd len="med" w="med" type="triangle"/>
          </a:ln>
        </p:spPr>
      </p:cxnSp>
      <p:sp>
        <p:nvSpPr>
          <p:cNvPr id="240" name="Google Shape;240;p35"/>
          <p:cNvSpPr txBox="1"/>
          <p:nvPr/>
        </p:nvSpPr>
        <p:spPr>
          <a:xfrm rot="-1717230">
            <a:off x="2563211" y="2917364"/>
            <a:ext cx="1365327" cy="30783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latin typeface="Roboto"/>
                <a:ea typeface="Roboto"/>
                <a:cs typeface="Roboto"/>
                <a:sym typeface="Roboto"/>
              </a:rPr>
              <a:t>Assignment 1 for cs157</a:t>
            </a:r>
            <a:endParaRPr sz="800">
              <a:solidFill>
                <a:schemeClr val="dk1"/>
              </a:solidFill>
              <a:latin typeface="Roboto"/>
              <a:ea typeface="Roboto"/>
              <a:cs typeface="Roboto"/>
              <a:sym typeface="Roboto"/>
            </a:endParaRPr>
          </a:p>
        </p:txBody>
      </p:sp>
      <p:cxnSp>
        <p:nvCxnSpPr>
          <p:cNvPr id="241" name="Google Shape;241;p35"/>
          <p:cNvCxnSpPr/>
          <p:nvPr/>
        </p:nvCxnSpPr>
        <p:spPr>
          <a:xfrm flipH="1" rot="10800000">
            <a:off x="4059750" y="1779425"/>
            <a:ext cx="383700" cy="2289000"/>
          </a:xfrm>
          <a:prstGeom prst="straightConnector1">
            <a:avLst/>
          </a:prstGeom>
          <a:noFill/>
          <a:ln cap="flat" cmpd="sng" w="9525">
            <a:solidFill>
              <a:schemeClr val="dk1"/>
            </a:solidFill>
            <a:prstDash val="solid"/>
            <a:round/>
            <a:headEnd len="med" w="med" type="none"/>
            <a:tailEnd len="med" w="med" type="triangle"/>
          </a:ln>
        </p:spPr>
      </p:cxnSp>
      <p:sp>
        <p:nvSpPr>
          <p:cNvPr id="242" name="Google Shape;242;p35"/>
          <p:cNvSpPr txBox="1"/>
          <p:nvPr/>
        </p:nvSpPr>
        <p:spPr>
          <a:xfrm rot="-4794942">
            <a:off x="3453368" y="2448980"/>
            <a:ext cx="2035445" cy="307774"/>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latin typeface="Roboto"/>
                <a:ea typeface="Roboto"/>
                <a:cs typeface="Roboto"/>
                <a:sym typeface="Roboto"/>
              </a:rPr>
              <a:t>Record answers to assignment 1</a:t>
            </a:r>
            <a:endParaRPr sz="800">
              <a:solidFill>
                <a:schemeClr val="dk1"/>
              </a:solidFill>
              <a:latin typeface="Roboto"/>
              <a:ea typeface="Roboto"/>
              <a:cs typeface="Roboto"/>
              <a:sym typeface="Roboto"/>
            </a:endParaRPr>
          </a:p>
        </p:txBody>
      </p:sp>
      <p:cxnSp>
        <p:nvCxnSpPr>
          <p:cNvPr id="243" name="Google Shape;243;p35"/>
          <p:cNvCxnSpPr/>
          <p:nvPr/>
        </p:nvCxnSpPr>
        <p:spPr>
          <a:xfrm flipH="1" rot="-10436506">
            <a:off x="5345314" y="1759904"/>
            <a:ext cx="383743" cy="2288971"/>
          </a:xfrm>
          <a:prstGeom prst="straightConnector1">
            <a:avLst/>
          </a:prstGeom>
          <a:noFill/>
          <a:ln cap="flat" cmpd="sng" w="9525">
            <a:solidFill>
              <a:schemeClr val="dk1"/>
            </a:solidFill>
            <a:prstDash val="solid"/>
            <a:round/>
            <a:headEnd len="med" w="med" type="none"/>
            <a:tailEnd len="med" w="med" type="triangle"/>
          </a:ln>
        </p:spPr>
      </p:cxnSp>
      <p:sp>
        <p:nvSpPr>
          <p:cNvPr id="244" name="Google Shape;244;p35"/>
          <p:cNvSpPr txBox="1"/>
          <p:nvPr/>
        </p:nvSpPr>
        <p:spPr>
          <a:xfrm rot="-4430123">
            <a:off x="4771615" y="2454529"/>
            <a:ext cx="2035575" cy="307704"/>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latin typeface="Roboto"/>
                <a:ea typeface="Roboto"/>
                <a:cs typeface="Roboto"/>
                <a:sym typeface="Roboto"/>
              </a:rPr>
              <a:t>Record answers to assignment 1, q2</a:t>
            </a:r>
            <a:endParaRPr sz="800">
              <a:solidFill>
                <a:schemeClr val="dk1"/>
              </a:solidFill>
              <a:latin typeface="Roboto"/>
              <a:ea typeface="Roboto"/>
              <a:cs typeface="Roboto"/>
              <a:sym typeface="Roboto"/>
            </a:endParaRPr>
          </a:p>
        </p:txBody>
      </p:sp>
      <p:cxnSp>
        <p:nvCxnSpPr>
          <p:cNvPr id="245" name="Google Shape;245;p35"/>
          <p:cNvCxnSpPr/>
          <p:nvPr/>
        </p:nvCxnSpPr>
        <p:spPr>
          <a:xfrm flipH="1" rot="-9944791">
            <a:off x="6631366" y="1808991"/>
            <a:ext cx="383815" cy="2288852"/>
          </a:xfrm>
          <a:prstGeom prst="straightConnector1">
            <a:avLst/>
          </a:prstGeom>
          <a:noFill/>
          <a:ln cap="flat" cmpd="sng" w="9525">
            <a:solidFill>
              <a:schemeClr val="dk1"/>
            </a:solidFill>
            <a:prstDash val="solid"/>
            <a:round/>
            <a:headEnd len="med" w="med" type="none"/>
            <a:tailEnd len="med" w="med" type="triangle"/>
          </a:ln>
        </p:spPr>
      </p:cxnSp>
      <p:sp>
        <p:nvSpPr>
          <p:cNvPr id="246" name="Google Shape;246;p35"/>
          <p:cNvSpPr txBox="1"/>
          <p:nvPr/>
        </p:nvSpPr>
        <p:spPr>
          <a:xfrm rot="-3938688">
            <a:off x="6097385" y="2542331"/>
            <a:ext cx="2035441" cy="30787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latin typeface="Roboto"/>
                <a:ea typeface="Roboto"/>
                <a:cs typeface="Roboto"/>
                <a:sym typeface="Roboto"/>
              </a:rPr>
              <a:t>Record answers to assignment 1, q3</a:t>
            </a:r>
            <a:endParaRPr sz="800">
              <a:solidFill>
                <a:schemeClr val="dk1"/>
              </a:solidFill>
              <a:latin typeface="Roboto"/>
              <a:ea typeface="Roboto"/>
              <a:cs typeface="Roboto"/>
              <a:sym typeface="Roboto"/>
            </a:endParaRPr>
          </a:p>
        </p:txBody>
      </p:sp>
      <p:sp>
        <p:nvSpPr>
          <p:cNvPr id="247" name="Google Shape;247;p35"/>
          <p:cNvSpPr txBox="1"/>
          <p:nvPr/>
        </p:nvSpPr>
        <p:spPr>
          <a:xfrm>
            <a:off x="6903175" y="4060900"/>
            <a:ext cx="11508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Roboto"/>
                <a:ea typeface="Roboto"/>
                <a:cs typeface="Roboto"/>
                <a:sym typeface="Roboto"/>
              </a:rPr>
              <a:t>** confirmation button to submit assignment</a:t>
            </a:r>
            <a:endParaRPr sz="1000">
              <a:solidFill>
                <a:schemeClr val="dk1"/>
              </a:solidFill>
              <a:latin typeface="Roboto"/>
              <a:ea typeface="Roboto"/>
              <a:cs typeface="Roboto"/>
              <a:sym typeface="Roboto"/>
            </a:endParaRPr>
          </a:p>
        </p:txBody>
      </p:sp>
      <p:sp>
        <p:nvSpPr>
          <p:cNvPr id="248" name="Google Shape;248;p35"/>
          <p:cNvSpPr/>
          <p:nvPr/>
        </p:nvSpPr>
        <p:spPr>
          <a:xfrm>
            <a:off x="7850725" y="3686875"/>
            <a:ext cx="981900" cy="715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249" name="Google Shape;249;p35"/>
          <p:cNvSpPr txBox="1"/>
          <p:nvPr/>
        </p:nvSpPr>
        <p:spPr>
          <a:xfrm>
            <a:off x="8305800" y="3854375"/>
            <a:ext cx="949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latin typeface="Roboto"/>
                <a:ea typeface="Roboto"/>
                <a:cs typeface="Roboto"/>
                <a:sym typeface="Roboto"/>
              </a:rPr>
              <a:t>Shows submitted assignments</a:t>
            </a:r>
            <a:endParaRPr sz="800">
              <a:solidFill>
                <a:schemeClr val="dk1"/>
              </a:solidFill>
              <a:latin typeface="Roboto"/>
              <a:ea typeface="Roboto"/>
              <a:cs typeface="Roboto"/>
              <a:sym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pic>
        <p:nvPicPr>
          <p:cNvPr id="254" name="Google Shape;254;p36"/>
          <p:cNvPicPr preferRelativeResize="0"/>
          <p:nvPr/>
        </p:nvPicPr>
        <p:blipFill>
          <a:blip r:embed="rId3">
            <a:alphaModFix/>
          </a:blip>
          <a:stretch>
            <a:fillRect/>
          </a:stretch>
        </p:blipFill>
        <p:spPr>
          <a:xfrm>
            <a:off x="102275" y="1337759"/>
            <a:ext cx="9143998" cy="2934631"/>
          </a:xfrm>
          <a:prstGeom prst="rect">
            <a:avLst/>
          </a:prstGeom>
          <a:noFill/>
          <a:ln>
            <a:noFill/>
          </a:ln>
        </p:spPr>
      </p:pic>
      <p:sp>
        <p:nvSpPr>
          <p:cNvPr id="255" name="Google Shape;255;p36"/>
          <p:cNvSpPr txBox="1"/>
          <p:nvPr/>
        </p:nvSpPr>
        <p:spPr>
          <a:xfrm>
            <a:off x="0" y="469250"/>
            <a:ext cx="1725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2"/>
                </a:solidFill>
                <a:latin typeface="Roboto"/>
                <a:ea typeface="Roboto"/>
                <a:cs typeface="Roboto"/>
                <a:sym typeface="Roboto"/>
              </a:rPr>
              <a:t>Moderate</a:t>
            </a:r>
            <a:r>
              <a:rPr lang="en" sz="1800">
                <a:solidFill>
                  <a:schemeClr val="lt2"/>
                </a:solidFill>
                <a:latin typeface="Roboto"/>
                <a:ea typeface="Roboto"/>
                <a:cs typeface="Roboto"/>
                <a:sym typeface="Roboto"/>
              </a:rPr>
              <a:t> Task</a:t>
            </a:r>
            <a:endParaRPr sz="1800">
              <a:solidFill>
                <a:schemeClr val="lt2"/>
              </a:solidFill>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pic>
        <p:nvPicPr>
          <p:cNvPr id="260" name="Google Shape;260;p37"/>
          <p:cNvPicPr preferRelativeResize="0"/>
          <p:nvPr/>
        </p:nvPicPr>
        <p:blipFill>
          <a:blip r:embed="rId3">
            <a:alphaModFix/>
          </a:blip>
          <a:stretch>
            <a:fillRect/>
          </a:stretch>
        </p:blipFill>
        <p:spPr>
          <a:xfrm>
            <a:off x="102275" y="1337759"/>
            <a:ext cx="9143998" cy="2934631"/>
          </a:xfrm>
          <a:prstGeom prst="rect">
            <a:avLst/>
          </a:prstGeom>
          <a:noFill/>
          <a:ln>
            <a:noFill/>
          </a:ln>
        </p:spPr>
      </p:pic>
      <p:sp>
        <p:nvSpPr>
          <p:cNvPr id="261" name="Google Shape;261;p37"/>
          <p:cNvSpPr txBox="1"/>
          <p:nvPr/>
        </p:nvSpPr>
        <p:spPr>
          <a:xfrm>
            <a:off x="0" y="469250"/>
            <a:ext cx="1725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2"/>
                </a:solidFill>
                <a:latin typeface="Roboto"/>
                <a:ea typeface="Roboto"/>
                <a:cs typeface="Roboto"/>
                <a:sym typeface="Roboto"/>
              </a:rPr>
              <a:t>Moderate Task</a:t>
            </a:r>
            <a:endParaRPr sz="1800">
              <a:solidFill>
                <a:schemeClr val="lt2"/>
              </a:solidFill>
              <a:latin typeface="Roboto"/>
              <a:ea typeface="Roboto"/>
              <a:cs typeface="Roboto"/>
              <a:sym typeface="Roboto"/>
            </a:endParaRPr>
          </a:p>
        </p:txBody>
      </p:sp>
      <p:sp>
        <p:nvSpPr>
          <p:cNvPr id="262" name="Google Shape;262;p37"/>
          <p:cNvSpPr/>
          <p:nvPr/>
        </p:nvSpPr>
        <p:spPr>
          <a:xfrm>
            <a:off x="684925" y="2787425"/>
            <a:ext cx="1040100" cy="409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cxnSp>
        <p:nvCxnSpPr>
          <p:cNvPr id="263" name="Google Shape;263;p37"/>
          <p:cNvCxnSpPr>
            <a:stCxn id="262" idx="7"/>
          </p:cNvCxnSpPr>
          <p:nvPr/>
        </p:nvCxnSpPr>
        <p:spPr>
          <a:xfrm flipH="1" rot="10800000">
            <a:off x="1572706" y="2358139"/>
            <a:ext cx="360600" cy="489300"/>
          </a:xfrm>
          <a:prstGeom prst="straightConnector1">
            <a:avLst/>
          </a:prstGeom>
          <a:noFill/>
          <a:ln cap="flat" cmpd="sng" w="9525">
            <a:solidFill>
              <a:schemeClr val="dk1"/>
            </a:solidFill>
            <a:prstDash val="solid"/>
            <a:round/>
            <a:headEnd len="med" w="med" type="none"/>
            <a:tailEnd len="med" w="med" type="triangle"/>
          </a:ln>
        </p:spPr>
      </p:cxnSp>
      <p:sp>
        <p:nvSpPr>
          <p:cNvPr id="264" name="Google Shape;264;p37"/>
          <p:cNvSpPr/>
          <p:nvPr/>
        </p:nvSpPr>
        <p:spPr>
          <a:xfrm>
            <a:off x="2525150" y="773563"/>
            <a:ext cx="4551775" cy="1519650"/>
          </a:xfrm>
          <a:custGeom>
            <a:rect b="b" l="l" r="r" t="t"/>
            <a:pathLst>
              <a:path extrusionOk="0" h="60786" w="182071">
                <a:moveTo>
                  <a:pt x="0" y="60786"/>
                </a:moveTo>
                <a:cubicBezTo>
                  <a:pt x="11575" y="50729"/>
                  <a:pt x="47772" y="4778"/>
                  <a:pt x="69447" y="443"/>
                </a:cubicBezTo>
                <a:cubicBezTo>
                  <a:pt x="91122" y="-3892"/>
                  <a:pt x="114532" y="25933"/>
                  <a:pt x="130051" y="34776"/>
                </a:cubicBezTo>
                <a:cubicBezTo>
                  <a:pt x="145570" y="43619"/>
                  <a:pt x="153893" y="52593"/>
                  <a:pt x="162563" y="53503"/>
                </a:cubicBezTo>
                <a:cubicBezTo>
                  <a:pt x="171233" y="54413"/>
                  <a:pt x="178820" y="42449"/>
                  <a:pt x="182071" y="40238"/>
                </a:cubicBezTo>
              </a:path>
            </a:pathLst>
          </a:custGeom>
          <a:noFill/>
          <a:ln cap="flat" cmpd="sng" w="9525">
            <a:solidFill>
              <a:schemeClr val="dk1"/>
            </a:solidFill>
            <a:prstDash val="solid"/>
            <a:round/>
            <a:headEnd len="med" w="med" type="none"/>
            <a:tailEnd len="med" w="med" type="none"/>
          </a:ln>
        </p:spPr>
      </p:sp>
      <p:sp>
        <p:nvSpPr>
          <p:cNvPr id="265" name="Google Shape;265;p37"/>
          <p:cNvSpPr txBox="1"/>
          <p:nvPr/>
        </p:nvSpPr>
        <p:spPr>
          <a:xfrm>
            <a:off x="2721825" y="393050"/>
            <a:ext cx="37455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Roboto"/>
                <a:ea typeface="Roboto"/>
                <a:cs typeface="Roboto"/>
                <a:sym typeface="Roboto"/>
              </a:rPr>
              <a:t>Select reading -&gt; loading bar 1 -&gt; loading bar 2. This process converts the reading file into an mp3 file</a:t>
            </a:r>
            <a:endParaRPr sz="1000">
              <a:solidFill>
                <a:schemeClr val="dk1"/>
              </a:solidFill>
              <a:latin typeface="Roboto"/>
              <a:ea typeface="Roboto"/>
              <a:cs typeface="Roboto"/>
              <a:sym typeface="Roboto"/>
            </a:endParaRPr>
          </a:p>
        </p:txBody>
      </p:sp>
      <p:cxnSp>
        <p:nvCxnSpPr>
          <p:cNvPr id="266" name="Google Shape;266;p37"/>
          <p:cNvCxnSpPr/>
          <p:nvPr/>
        </p:nvCxnSpPr>
        <p:spPr>
          <a:xfrm flipH="1" rot="10800000">
            <a:off x="4196300" y="2644450"/>
            <a:ext cx="383700" cy="1794600"/>
          </a:xfrm>
          <a:prstGeom prst="straightConnector1">
            <a:avLst/>
          </a:prstGeom>
          <a:noFill/>
          <a:ln cap="flat" cmpd="sng" w="9525">
            <a:solidFill>
              <a:schemeClr val="dk1"/>
            </a:solidFill>
            <a:prstDash val="solid"/>
            <a:round/>
            <a:headEnd len="med" w="med" type="none"/>
            <a:tailEnd len="med" w="med" type="triangle"/>
          </a:ln>
        </p:spPr>
      </p:cxnSp>
      <p:sp>
        <p:nvSpPr>
          <p:cNvPr id="267" name="Google Shape;267;p37"/>
          <p:cNvSpPr txBox="1"/>
          <p:nvPr/>
        </p:nvSpPr>
        <p:spPr>
          <a:xfrm>
            <a:off x="3062025" y="4336825"/>
            <a:ext cx="37455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Roboto"/>
                <a:ea typeface="Roboto"/>
                <a:cs typeface="Roboto"/>
                <a:sym typeface="Roboto"/>
              </a:rPr>
              <a:t>Once reading file has been converted to mp3, users can choose to listen or to read it</a:t>
            </a:r>
            <a:endParaRPr sz="1000">
              <a:solidFill>
                <a:schemeClr val="dk1"/>
              </a:solidFill>
              <a:latin typeface="Roboto"/>
              <a:ea typeface="Roboto"/>
              <a:cs typeface="Roboto"/>
              <a:sym typeface="Roboto"/>
            </a:endParaRPr>
          </a:p>
        </p:txBody>
      </p:sp>
      <p:sp>
        <p:nvSpPr>
          <p:cNvPr id="268" name="Google Shape;268;p37"/>
          <p:cNvSpPr txBox="1"/>
          <p:nvPr/>
        </p:nvSpPr>
        <p:spPr>
          <a:xfrm>
            <a:off x="7975800" y="3066100"/>
            <a:ext cx="1168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Roboto"/>
                <a:ea typeface="Roboto"/>
                <a:cs typeface="Roboto"/>
                <a:sym typeface="Roboto"/>
              </a:rPr>
              <a:t>** what it looks like to listen to the audio</a:t>
            </a:r>
            <a:endParaRPr sz="1000">
              <a:solidFill>
                <a:schemeClr val="dk1"/>
              </a:solidFill>
              <a:latin typeface="Roboto"/>
              <a:ea typeface="Roboto"/>
              <a:cs typeface="Roboto"/>
              <a:sym typeface="Roboto"/>
            </a:endParaRPr>
          </a:p>
        </p:txBody>
      </p:sp>
      <p:cxnSp>
        <p:nvCxnSpPr>
          <p:cNvPr id="269" name="Google Shape;269;p37"/>
          <p:cNvCxnSpPr/>
          <p:nvPr/>
        </p:nvCxnSpPr>
        <p:spPr>
          <a:xfrm flipH="1" rot="10800000">
            <a:off x="2596675" y="3457250"/>
            <a:ext cx="494100" cy="975300"/>
          </a:xfrm>
          <a:prstGeom prst="straightConnector1">
            <a:avLst/>
          </a:prstGeom>
          <a:noFill/>
          <a:ln cap="flat" cmpd="sng" w="9525">
            <a:solidFill>
              <a:schemeClr val="dk1"/>
            </a:solidFill>
            <a:prstDash val="solid"/>
            <a:round/>
            <a:headEnd len="med" w="med" type="none"/>
            <a:tailEnd len="med" w="med" type="triangle"/>
          </a:ln>
        </p:spPr>
      </p:cxnSp>
      <p:sp>
        <p:nvSpPr>
          <p:cNvPr id="270" name="Google Shape;270;p37"/>
          <p:cNvSpPr txBox="1"/>
          <p:nvPr/>
        </p:nvSpPr>
        <p:spPr>
          <a:xfrm>
            <a:off x="1725025" y="4374025"/>
            <a:ext cx="1417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Roboto"/>
                <a:ea typeface="Roboto"/>
                <a:cs typeface="Roboto"/>
                <a:sym typeface="Roboto"/>
              </a:rPr>
              <a:t>Uploaded reading file</a:t>
            </a:r>
            <a:endParaRPr sz="1000">
              <a:solidFill>
                <a:schemeClr val="dk1"/>
              </a:solidFill>
              <a:latin typeface="Roboto"/>
              <a:ea typeface="Roboto"/>
              <a:cs typeface="Roboto"/>
              <a:sym typeface="Robo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id="275" name="Google Shape;275;p38"/>
          <p:cNvPicPr preferRelativeResize="0"/>
          <p:nvPr/>
        </p:nvPicPr>
        <p:blipFill>
          <a:blip r:embed="rId3">
            <a:alphaModFix/>
          </a:blip>
          <a:stretch>
            <a:fillRect/>
          </a:stretch>
        </p:blipFill>
        <p:spPr>
          <a:xfrm>
            <a:off x="1972638" y="152400"/>
            <a:ext cx="6722734" cy="4838700"/>
          </a:xfrm>
          <a:prstGeom prst="rect">
            <a:avLst/>
          </a:prstGeom>
          <a:noFill/>
          <a:ln>
            <a:noFill/>
          </a:ln>
        </p:spPr>
      </p:pic>
      <p:sp>
        <p:nvSpPr>
          <p:cNvPr id="276" name="Google Shape;276;p38"/>
          <p:cNvSpPr txBox="1"/>
          <p:nvPr/>
        </p:nvSpPr>
        <p:spPr>
          <a:xfrm>
            <a:off x="0" y="469250"/>
            <a:ext cx="1685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2"/>
                </a:solidFill>
                <a:latin typeface="Roboto"/>
                <a:ea typeface="Roboto"/>
                <a:cs typeface="Roboto"/>
                <a:sym typeface="Roboto"/>
              </a:rPr>
              <a:t>Complex Task</a:t>
            </a:r>
            <a:endParaRPr sz="1800">
              <a:solidFill>
                <a:schemeClr val="lt2"/>
              </a:solidFill>
              <a:latin typeface="Roboto"/>
              <a:ea typeface="Roboto"/>
              <a:cs typeface="Roboto"/>
              <a:sym typeface="Roboto"/>
            </a:endParaRPr>
          </a:p>
        </p:txBody>
      </p:sp>
      <p:pic>
        <p:nvPicPr>
          <p:cNvPr id="277" name="Google Shape;277;p38"/>
          <p:cNvPicPr preferRelativeResize="0"/>
          <p:nvPr/>
        </p:nvPicPr>
        <p:blipFill rotWithShape="1">
          <a:blip r:embed="rId4">
            <a:alphaModFix/>
          </a:blip>
          <a:srcRect b="0" l="9295" r="6202" t="3138"/>
          <a:stretch/>
        </p:blipFill>
        <p:spPr>
          <a:xfrm>
            <a:off x="0" y="1493125"/>
            <a:ext cx="1346900" cy="29069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id="282" name="Google Shape;282;p39"/>
          <p:cNvPicPr preferRelativeResize="0"/>
          <p:nvPr/>
        </p:nvPicPr>
        <p:blipFill>
          <a:blip r:embed="rId3">
            <a:alphaModFix/>
          </a:blip>
          <a:stretch>
            <a:fillRect/>
          </a:stretch>
        </p:blipFill>
        <p:spPr>
          <a:xfrm>
            <a:off x="1972638" y="152400"/>
            <a:ext cx="6722734" cy="4838700"/>
          </a:xfrm>
          <a:prstGeom prst="rect">
            <a:avLst/>
          </a:prstGeom>
          <a:noFill/>
          <a:ln>
            <a:noFill/>
          </a:ln>
        </p:spPr>
      </p:pic>
      <p:sp>
        <p:nvSpPr>
          <p:cNvPr id="283" name="Google Shape;283;p39"/>
          <p:cNvSpPr txBox="1"/>
          <p:nvPr/>
        </p:nvSpPr>
        <p:spPr>
          <a:xfrm>
            <a:off x="0" y="469250"/>
            <a:ext cx="1685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2"/>
                </a:solidFill>
                <a:latin typeface="Roboto"/>
                <a:ea typeface="Roboto"/>
                <a:cs typeface="Roboto"/>
                <a:sym typeface="Roboto"/>
              </a:rPr>
              <a:t>Complex</a:t>
            </a:r>
            <a:r>
              <a:rPr lang="en" sz="1800">
                <a:solidFill>
                  <a:schemeClr val="lt2"/>
                </a:solidFill>
                <a:latin typeface="Roboto"/>
                <a:ea typeface="Roboto"/>
                <a:cs typeface="Roboto"/>
                <a:sym typeface="Roboto"/>
              </a:rPr>
              <a:t> Task</a:t>
            </a:r>
            <a:endParaRPr sz="1800">
              <a:solidFill>
                <a:schemeClr val="lt2"/>
              </a:solidFill>
              <a:latin typeface="Roboto"/>
              <a:ea typeface="Roboto"/>
              <a:cs typeface="Roboto"/>
              <a:sym typeface="Roboto"/>
            </a:endParaRPr>
          </a:p>
        </p:txBody>
      </p:sp>
      <p:pic>
        <p:nvPicPr>
          <p:cNvPr id="284" name="Google Shape;284;p39"/>
          <p:cNvPicPr preferRelativeResize="0"/>
          <p:nvPr/>
        </p:nvPicPr>
        <p:blipFill rotWithShape="1">
          <a:blip r:embed="rId4">
            <a:alphaModFix/>
          </a:blip>
          <a:srcRect b="0" l="9295" r="6202" t="3138"/>
          <a:stretch/>
        </p:blipFill>
        <p:spPr>
          <a:xfrm>
            <a:off x="0" y="1493125"/>
            <a:ext cx="1346900" cy="2906925"/>
          </a:xfrm>
          <a:prstGeom prst="rect">
            <a:avLst/>
          </a:prstGeom>
          <a:noFill/>
          <a:ln>
            <a:noFill/>
          </a:ln>
        </p:spPr>
      </p:pic>
      <p:cxnSp>
        <p:nvCxnSpPr>
          <p:cNvPr id="285" name="Google Shape;285;p39"/>
          <p:cNvCxnSpPr/>
          <p:nvPr/>
        </p:nvCxnSpPr>
        <p:spPr>
          <a:xfrm flipH="1" rot="10800000">
            <a:off x="1224650" y="621975"/>
            <a:ext cx="1229100" cy="2048400"/>
          </a:xfrm>
          <a:prstGeom prst="straightConnector1">
            <a:avLst/>
          </a:prstGeom>
          <a:noFill/>
          <a:ln cap="flat" cmpd="sng" w="9525">
            <a:solidFill>
              <a:schemeClr val="dk1"/>
            </a:solidFill>
            <a:prstDash val="solid"/>
            <a:round/>
            <a:headEnd len="med" w="med" type="none"/>
            <a:tailEnd len="med" w="med" type="triangle"/>
          </a:ln>
        </p:spPr>
      </p:cxnSp>
      <p:sp>
        <p:nvSpPr>
          <p:cNvPr id="286" name="Google Shape;286;p39"/>
          <p:cNvSpPr txBox="1"/>
          <p:nvPr/>
        </p:nvSpPr>
        <p:spPr>
          <a:xfrm>
            <a:off x="1813725" y="1497525"/>
            <a:ext cx="16857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Roboto"/>
                <a:ea typeface="Roboto"/>
                <a:cs typeface="Roboto"/>
                <a:sym typeface="Roboto"/>
              </a:rPr>
              <a:t>User starts from CS157 homepage and navigates to “Notes”</a:t>
            </a:r>
            <a:endParaRPr sz="1000">
              <a:solidFill>
                <a:schemeClr val="dk1"/>
              </a:solidFill>
              <a:latin typeface="Roboto"/>
              <a:ea typeface="Roboto"/>
              <a:cs typeface="Roboto"/>
              <a:sym typeface="Roboto"/>
            </a:endParaRPr>
          </a:p>
        </p:txBody>
      </p:sp>
      <p:cxnSp>
        <p:nvCxnSpPr>
          <p:cNvPr id="287" name="Google Shape;287;p39"/>
          <p:cNvCxnSpPr/>
          <p:nvPr/>
        </p:nvCxnSpPr>
        <p:spPr>
          <a:xfrm flipH="1" rot="10800000">
            <a:off x="3011000" y="726050"/>
            <a:ext cx="372600" cy="84600"/>
          </a:xfrm>
          <a:prstGeom prst="straightConnector1">
            <a:avLst/>
          </a:prstGeom>
          <a:noFill/>
          <a:ln cap="flat" cmpd="sng" w="9525">
            <a:solidFill>
              <a:schemeClr val="dk1"/>
            </a:solidFill>
            <a:prstDash val="solid"/>
            <a:round/>
            <a:headEnd len="med" w="med" type="none"/>
            <a:tailEnd len="med" w="med" type="triangle"/>
          </a:ln>
        </p:spPr>
      </p:cxnSp>
      <p:sp>
        <p:nvSpPr>
          <p:cNvPr id="288" name="Google Shape;288;p39"/>
          <p:cNvSpPr txBox="1"/>
          <p:nvPr/>
        </p:nvSpPr>
        <p:spPr>
          <a:xfrm>
            <a:off x="3105700" y="658250"/>
            <a:ext cx="10125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Roboto"/>
                <a:ea typeface="Roboto"/>
                <a:cs typeface="Roboto"/>
                <a:sym typeface="Roboto"/>
              </a:rPr>
              <a:t>User makes a new note</a:t>
            </a:r>
            <a:endParaRPr sz="1000">
              <a:solidFill>
                <a:schemeClr val="dk1"/>
              </a:solidFill>
              <a:latin typeface="Roboto"/>
              <a:ea typeface="Roboto"/>
              <a:cs typeface="Roboto"/>
              <a:sym typeface="Roboto"/>
            </a:endParaRPr>
          </a:p>
        </p:txBody>
      </p:sp>
      <p:cxnSp>
        <p:nvCxnSpPr>
          <p:cNvPr id="289" name="Google Shape;289;p39"/>
          <p:cNvCxnSpPr/>
          <p:nvPr/>
        </p:nvCxnSpPr>
        <p:spPr>
          <a:xfrm>
            <a:off x="4150775" y="745625"/>
            <a:ext cx="357600" cy="0"/>
          </a:xfrm>
          <a:prstGeom prst="straightConnector1">
            <a:avLst/>
          </a:prstGeom>
          <a:noFill/>
          <a:ln cap="flat" cmpd="sng" w="9525">
            <a:solidFill>
              <a:schemeClr val="dk1"/>
            </a:solidFill>
            <a:prstDash val="solid"/>
            <a:round/>
            <a:headEnd len="med" w="med" type="none"/>
            <a:tailEnd len="med" w="med" type="triangle"/>
          </a:ln>
        </p:spPr>
      </p:cxnSp>
      <p:sp>
        <p:nvSpPr>
          <p:cNvPr id="290" name="Google Shape;290;p39"/>
          <p:cNvSpPr txBox="1"/>
          <p:nvPr/>
        </p:nvSpPr>
        <p:spPr>
          <a:xfrm>
            <a:off x="4155450" y="701950"/>
            <a:ext cx="1263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Roboto"/>
                <a:ea typeface="Roboto"/>
                <a:cs typeface="Roboto"/>
                <a:sym typeface="Roboto"/>
              </a:rPr>
              <a:t>User renames new note</a:t>
            </a:r>
            <a:endParaRPr sz="1000">
              <a:solidFill>
                <a:schemeClr val="dk1"/>
              </a:solidFill>
              <a:latin typeface="Roboto"/>
              <a:ea typeface="Roboto"/>
              <a:cs typeface="Roboto"/>
              <a:sym typeface="Roboto"/>
            </a:endParaRPr>
          </a:p>
        </p:txBody>
      </p:sp>
      <p:cxnSp>
        <p:nvCxnSpPr>
          <p:cNvPr id="291" name="Google Shape;291;p39"/>
          <p:cNvCxnSpPr/>
          <p:nvPr/>
        </p:nvCxnSpPr>
        <p:spPr>
          <a:xfrm>
            <a:off x="4906100" y="1314175"/>
            <a:ext cx="779400" cy="237900"/>
          </a:xfrm>
          <a:prstGeom prst="straightConnector1">
            <a:avLst/>
          </a:prstGeom>
          <a:noFill/>
          <a:ln cap="flat" cmpd="sng" w="9525">
            <a:solidFill>
              <a:schemeClr val="dk1"/>
            </a:solidFill>
            <a:prstDash val="solid"/>
            <a:round/>
            <a:headEnd len="med" w="med" type="none"/>
            <a:tailEnd len="med" w="med" type="triangle"/>
          </a:ln>
        </p:spPr>
      </p:cxnSp>
      <p:sp>
        <p:nvSpPr>
          <p:cNvPr id="292" name="Google Shape;292;p39"/>
          <p:cNvSpPr txBox="1"/>
          <p:nvPr/>
        </p:nvSpPr>
        <p:spPr>
          <a:xfrm>
            <a:off x="4155450" y="1343850"/>
            <a:ext cx="14697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dk1"/>
                </a:solidFill>
                <a:latin typeface="Roboto"/>
                <a:ea typeface="Roboto"/>
                <a:cs typeface="Roboto"/>
                <a:sym typeface="Roboto"/>
              </a:rPr>
              <a:t>User starts recording audio note &amp; it’s being transcribed to text</a:t>
            </a:r>
            <a:endParaRPr sz="900">
              <a:solidFill>
                <a:schemeClr val="dk1"/>
              </a:solidFill>
              <a:latin typeface="Roboto"/>
              <a:ea typeface="Roboto"/>
              <a:cs typeface="Roboto"/>
              <a:sym typeface="Roboto"/>
            </a:endParaRPr>
          </a:p>
        </p:txBody>
      </p:sp>
      <p:sp>
        <p:nvSpPr>
          <p:cNvPr id="293" name="Google Shape;293;p39"/>
          <p:cNvSpPr txBox="1"/>
          <p:nvPr/>
        </p:nvSpPr>
        <p:spPr>
          <a:xfrm>
            <a:off x="4893700" y="2250350"/>
            <a:ext cx="3645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Roboto"/>
                <a:ea typeface="Roboto"/>
                <a:cs typeface="Roboto"/>
                <a:sym typeface="Roboto"/>
              </a:rPr>
              <a:t>** = Cancel discards note in progress and takes you back to Notes Recording page</a:t>
            </a:r>
            <a:endParaRPr sz="1000">
              <a:solidFill>
                <a:schemeClr val="dk1"/>
              </a:solidFill>
              <a:latin typeface="Roboto"/>
              <a:ea typeface="Roboto"/>
              <a:cs typeface="Roboto"/>
              <a:sym typeface="Roboto"/>
            </a:endParaRPr>
          </a:p>
        </p:txBody>
      </p:sp>
      <p:sp>
        <p:nvSpPr>
          <p:cNvPr id="294" name="Google Shape;294;p39"/>
          <p:cNvSpPr txBox="1"/>
          <p:nvPr/>
        </p:nvSpPr>
        <p:spPr>
          <a:xfrm>
            <a:off x="5892475" y="1820400"/>
            <a:ext cx="3576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Roboto"/>
                <a:ea typeface="Roboto"/>
                <a:cs typeface="Roboto"/>
                <a:sym typeface="Roboto"/>
              </a:rPr>
              <a:t>**</a:t>
            </a:r>
            <a:endParaRPr sz="1000">
              <a:solidFill>
                <a:schemeClr val="dk1"/>
              </a:solidFill>
              <a:latin typeface="Roboto"/>
              <a:ea typeface="Roboto"/>
              <a:cs typeface="Roboto"/>
              <a:sym typeface="Roboto"/>
            </a:endParaRPr>
          </a:p>
        </p:txBody>
      </p:sp>
      <p:cxnSp>
        <p:nvCxnSpPr>
          <p:cNvPr id="295" name="Google Shape;295;p39"/>
          <p:cNvCxnSpPr/>
          <p:nvPr/>
        </p:nvCxnSpPr>
        <p:spPr>
          <a:xfrm flipH="1" rot="10800000">
            <a:off x="6972875" y="1590850"/>
            <a:ext cx="760800" cy="266700"/>
          </a:xfrm>
          <a:prstGeom prst="straightConnector1">
            <a:avLst/>
          </a:prstGeom>
          <a:noFill/>
          <a:ln cap="flat" cmpd="sng" w="9525">
            <a:solidFill>
              <a:schemeClr val="dk1"/>
            </a:solidFill>
            <a:prstDash val="solid"/>
            <a:round/>
            <a:headEnd len="med" w="med" type="none"/>
            <a:tailEnd len="med" w="med" type="triangle"/>
          </a:ln>
        </p:spPr>
      </p:cxnSp>
      <p:sp>
        <p:nvSpPr>
          <p:cNvPr id="296" name="Google Shape;296;p39"/>
          <p:cNvSpPr txBox="1"/>
          <p:nvPr/>
        </p:nvSpPr>
        <p:spPr>
          <a:xfrm>
            <a:off x="7446550" y="1572275"/>
            <a:ext cx="14739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Roboto"/>
                <a:ea typeface="Roboto"/>
                <a:cs typeface="Roboto"/>
                <a:sym typeface="Roboto"/>
              </a:rPr>
              <a:t>Saved note</a:t>
            </a:r>
            <a:endParaRPr sz="1000">
              <a:solidFill>
                <a:schemeClr val="dk1"/>
              </a:solidFill>
              <a:latin typeface="Roboto"/>
              <a:ea typeface="Roboto"/>
              <a:cs typeface="Roboto"/>
              <a:sym typeface="Roboto"/>
            </a:endParaRPr>
          </a:p>
        </p:txBody>
      </p:sp>
      <p:sp>
        <p:nvSpPr>
          <p:cNvPr id="297" name="Google Shape;297;p39"/>
          <p:cNvSpPr txBox="1"/>
          <p:nvPr/>
        </p:nvSpPr>
        <p:spPr>
          <a:xfrm>
            <a:off x="6596350" y="1497525"/>
            <a:ext cx="2406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Roboto"/>
                <a:ea typeface="Roboto"/>
                <a:cs typeface="Roboto"/>
                <a:sym typeface="Roboto"/>
              </a:rPr>
              <a:t>*</a:t>
            </a:r>
            <a:endParaRPr sz="1000">
              <a:solidFill>
                <a:schemeClr val="dk1"/>
              </a:solidFill>
              <a:latin typeface="Roboto"/>
              <a:ea typeface="Roboto"/>
              <a:cs typeface="Roboto"/>
              <a:sym typeface="Roboto"/>
            </a:endParaRPr>
          </a:p>
        </p:txBody>
      </p:sp>
      <p:sp>
        <p:nvSpPr>
          <p:cNvPr id="298" name="Google Shape;298;p39"/>
          <p:cNvSpPr txBox="1"/>
          <p:nvPr/>
        </p:nvSpPr>
        <p:spPr>
          <a:xfrm>
            <a:off x="6465675" y="2495550"/>
            <a:ext cx="189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Roboto"/>
                <a:ea typeface="Roboto"/>
                <a:cs typeface="Roboto"/>
                <a:sym typeface="Roboto"/>
              </a:rPr>
              <a:t>* </a:t>
            </a:r>
            <a:r>
              <a:rPr lang="en" sz="1000">
                <a:solidFill>
                  <a:schemeClr val="dk1"/>
                </a:solidFill>
                <a:latin typeface="Roboto"/>
                <a:ea typeface="Roboto"/>
                <a:cs typeface="Roboto"/>
                <a:sym typeface="Roboto"/>
              </a:rPr>
              <a:t>= playback speed (not </a:t>
            </a:r>
            <a:r>
              <a:rPr lang="en" sz="1000">
                <a:solidFill>
                  <a:schemeClr val="dk1"/>
                </a:solidFill>
                <a:latin typeface="Roboto"/>
                <a:ea typeface="Roboto"/>
                <a:cs typeface="Roboto"/>
                <a:sym typeface="Roboto"/>
              </a:rPr>
              <a:t>implemented</a:t>
            </a:r>
            <a:r>
              <a:rPr lang="en" sz="1000">
                <a:solidFill>
                  <a:schemeClr val="dk1"/>
                </a:solidFill>
                <a:latin typeface="Roboto"/>
                <a:ea typeface="Roboto"/>
                <a:cs typeface="Roboto"/>
                <a:sym typeface="Roboto"/>
              </a:rPr>
              <a:t> yet)</a:t>
            </a:r>
            <a:endParaRPr sz="1000">
              <a:solidFill>
                <a:schemeClr val="dk1"/>
              </a:solidFill>
              <a:latin typeface="Roboto"/>
              <a:ea typeface="Roboto"/>
              <a:cs typeface="Roboto"/>
              <a:sym typeface="Roboto"/>
            </a:endParaRPr>
          </a:p>
        </p:txBody>
      </p:sp>
      <p:cxnSp>
        <p:nvCxnSpPr>
          <p:cNvPr id="299" name="Google Shape;299;p39"/>
          <p:cNvCxnSpPr/>
          <p:nvPr/>
        </p:nvCxnSpPr>
        <p:spPr>
          <a:xfrm flipH="1" rot="10800000">
            <a:off x="3910175" y="804275"/>
            <a:ext cx="97500" cy="2412300"/>
          </a:xfrm>
          <a:prstGeom prst="straightConnector1">
            <a:avLst/>
          </a:prstGeom>
          <a:noFill/>
          <a:ln cap="flat" cmpd="sng" w="9525">
            <a:solidFill>
              <a:schemeClr val="dk1"/>
            </a:solidFill>
            <a:prstDash val="solid"/>
            <a:round/>
            <a:headEnd len="med" w="med" type="none"/>
            <a:tailEnd len="med" w="med" type="triangle"/>
          </a:ln>
        </p:spPr>
      </p:cxnSp>
      <p:sp>
        <p:nvSpPr>
          <p:cNvPr id="300" name="Google Shape;300;p39"/>
          <p:cNvSpPr txBox="1"/>
          <p:nvPr/>
        </p:nvSpPr>
        <p:spPr>
          <a:xfrm>
            <a:off x="2463150" y="2466175"/>
            <a:ext cx="2165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Roboto"/>
                <a:ea typeface="Roboto"/>
                <a:cs typeface="Roboto"/>
                <a:sym typeface="Roboto"/>
              </a:rPr>
              <a:t>Option to rename note</a:t>
            </a:r>
            <a:endParaRPr sz="1000">
              <a:solidFill>
                <a:schemeClr val="dk1"/>
              </a:solidFill>
              <a:latin typeface="Roboto"/>
              <a:ea typeface="Roboto"/>
              <a:cs typeface="Roboto"/>
              <a:sym typeface="Roboto"/>
            </a:endParaRPr>
          </a:p>
        </p:txBody>
      </p:sp>
      <p:cxnSp>
        <p:nvCxnSpPr>
          <p:cNvPr id="301" name="Google Shape;301;p39"/>
          <p:cNvCxnSpPr/>
          <p:nvPr/>
        </p:nvCxnSpPr>
        <p:spPr>
          <a:xfrm flipH="1">
            <a:off x="8247250" y="1590950"/>
            <a:ext cx="208200" cy="1599600"/>
          </a:xfrm>
          <a:prstGeom prst="straightConnector1">
            <a:avLst/>
          </a:prstGeom>
          <a:noFill/>
          <a:ln cap="flat" cmpd="sng" w="9525">
            <a:solidFill>
              <a:schemeClr val="dk1"/>
            </a:solidFill>
            <a:prstDash val="solid"/>
            <a:round/>
            <a:headEnd len="med" w="med" type="none"/>
            <a:tailEnd len="med" w="med" type="triangle"/>
          </a:ln>
        </p:spPr>
      </p:cxnSp>
      <p:sp>
        <p:nvSpPr>
          <p:cNvPr id="302" name="Google Shape;302;p39"/>
          <p:cNvSpPr txBox="1"/>
          <p:nvPr/>
        </p:nvSpPr>
        <p:spPr>
          <a:xfrm>
            <a:off x="6931850" y="3172900"/>
            <a:ext cx="17601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Roboto"/>
                <a:ea typeface="Roboto"/>
                <a:cs typeface="Roboto"/>
                <a:sym typeface="Roboto"/>
              </a:rPr>
              <a:t>Share notes button</a:t>
            </a:r>
            <a:endParaRPr sz="1000">
              <a:solidFill>
                <a:schemeClr val="dk1"/>
              </a:solidFill>
              <a:latin typeface="Roboto"/>
              <a:ea typeface="Roboto"/>
              <a:cs typeface="Roboto"/>
              <a:sym typeface="Robo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40"/>
          <p:cNvSpPr txBox="1"/>
          <p:nvPr>
            <p:ph type="title"/>
          </p:nvPr>
        </p:nvSpPr>
        <p:spPr>
          <a:xfrm>
            <a:off x="460950" y="2065350"/>
            <a:ext cx="8222100" cy="1012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8. </a:t>
            </a:r>
            <a:r>
              <a:rPr lang="en"/>
              <a:t>Prototype implementation</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41"/>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Tools, Pros &amp; Cons, and Limitations</a:t>
            </a:r>
            <a:endParaRPr/>
          </a:p>
        </p:txBody>
      </p:sp>
      <p:sp>
        <p:nvSpPr>
          <p:cNvPr id="313" name="Google Shape;313;p41"/>
          <p:cNvSpPr txBox="1"/>
          <p:nvPr>
            <p:ph idx="1" type="body"/>
          </p:nvPr>
        </p:nvSpPr>
        <p:spPr>
          <a:xfrm>
            <a:off x="471900" y="1919075"/>
            <a:ext cx="3999900" cy="1100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800"/>
              <a:t>Tool we used: Figma</a:t>
            </a:r>
            <a:endParaRPr sz="1800"/>
          </a:p>
          <a:p>
            <a:pPr indent="0" lvl="0" marL="0" rtl="0" algn="l">
              <a:spcBef>
                <a:spcPts val="1200"/>
              </a:spcBef>
              <a:spcAft>
                <a:spcPts val="1200"/>
              </a:spcAft>
              <a:buNone/>
            </a:pPr>
            <a:r>
              <a:t/>
            </a:r>
            <a:endParaRPr sz="1800"/>
          </a:p>
        </p:txBody>
      </p:sp>
      <p:graphicFrame>
        <p:nvGraphicFramePr>
          <p:cNvPr id="314" name="Google Shape;314;p41"/>
          <p:cNvGraphicFramePr/>
          <p:nvPr/>
        </p:nvGraphicFramePr>
        <p:xfrm>
          <a:off x="952500" y="2747450"/>
          <a:ext cx="3000000" cy="3000000"/>
        </p:xfrm>
        <a:graphic>
          <a:graphicData uri="http://schemas.openxmlformats.org/drawingml/2006/table">
            <a:tbl>
              <a:tblPr>
                <a:noFill/>
                <a:tableStyleId>{A84FFAD7-AC64-4305-9FB3-81E059E73147}</a:tableStyleId>
              </a:tblPr>
              <a:tblGrid>
                <a:gridCol w="3619500"/>
                <a:gridCol w="3619500"/>
              </a:tblGrid>
              <a:tr h="94450">
                <a:tc>
                  <a:txBody>
                    <a:bodyPr/>
                    <a:lstStyle/>
                    <a:p>
                      <a:pPr indent="0" lvl="0" marL="0" rtl="0" algn="ctr">
                        <a:spcBef>
                          <a:spcPts val="0"/>
                        </a:spcBef>
                        <a:spcAft>
                          <a:spcPts val="0"/>
                        </a:spcAft>
                        <a:buNone/>
                      </a:pPr>
                      <a:r>
                        <a:rPr lang="en"/>
                        <a:t>Pros of Figma</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t>Cons of Figma</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99775">
                <a:tc>
                  <a:txBody>
                    <a:bodyPr/>
                    <a:lstStyle/>
                    <a:p>
                      <a:pPr indent="-317500" lvl="0" marL="457200" rtl="0" algn="l">
                        <a:spcBef>
                          <a:spcPts val="0"/>
                        </a:spcBef>
                        <a:spcAft>
                          <a:spcPts val="0"/>
                        </a:spcAft>
                        <a:buClr>
                          <a:srgbClr val="737373"/>
                        </a:buClr>
                        <a:buSzPts val="1400"/>
                        <a:buChar char="●"/>
                      </a:pPr>
                      <a:r>
                        <a:rPr lang="en">
                          <a:solidFill>
                            <a:srgbClr val="737373"/>
                          </a:solidFill>
                        </a:rPr>
                        <a:t>Easy to use</a:t>
                      </a:r>
                      <a:endParaRPr>
                        <a:solidFill>
                          <a:srgbClr val="737373"/>
                        </a:solidFill>
                      </a:endParaRPr>
                    </a:p>
                    <a:p>
                      <a:pPr indent="-317500" lvl="0" marL="457200" rtl="0" algn="l">
                        <a:spcBef>
                          <a:spcPts val="0"/>
                        </a:spcBef>
                        <a:spcAft>
                          <a:spcPts val="0"/>
                        </a:spcAft>
                        <a:buClr>
                          <a:srgbClr val="737373"/>
                        </a:buClr>
                        <a:buSzPts val="1400"/>
                        <a:buChar char="●"/>
                      </a:pPr>
                      <a:r>
                        <a:rPr lang="en">
                          <a:solidFill>
                            <a:srgbClr val="737373"/>
                          </a:solidFill>
                        </a:rPr>
                        <a:t>Flexibility</a:t>
                      </a:r>
                      <a:r>
                        <a:rPr lang="en">
                          <a:solidFill>
                            <a:srgbClr val="737373"/>
                          </a:solidFill>
                        </a:rPr>
                        <a:t> in designing UI</a:t>
                      </a:r>
                      <a:endParaRPr>
                        <a:solidFill>
                          <a:srgbClr val="737373"/>
                        </a:solidFill>
                      </a:endParaRPr>
                    </a:p>
                    <a:p>
                      <a:pPr indent="-317500" lvl="0" marL="457200" rtl="0" algn="l">
                        <a:spcBef>
                          <a:spcPts val="0"/>
                        </a:spcBef>
                        <a:spcAft>
                          <a:spcPts val="0"/>
                        </a:spcAft>
                        <a:buClr>
                          <a:srgbClr val="737373"/>
                        </a:buClr>
                        <a:buSzPts val="1400"/>
                        <a:buChar char="●"/>
                      </a:pPr>
                      <a:r>
                        <a:rPr lang="en">
                          <a:solidFill>
                            <a:srgbClr val="737373"/>
                          </a:solidFill>
                        </a:rPr>
                        <a:t>Easy to connect screens to create ideal user flows</a:t>
                      </a:r>
                      <a:endParaRPr>
                        <a:solidFill>
                          <a:srgbClr val="737373"/>
                        </a:solidFill>
                      </a:endParaRPr>
                    </a:p>
                    <a:p>
                      <a:pPr indent="-317500" lvl="0" marL="457200" rtl="0" algn="l">
                        <a:spcBef>
                          <a:spcPts val="0"/>
                        </a:spcBef>
                        <a:spcAft>
                          <a:spcPts val="0"/>
                        </a:spcAft>
                        <a:buClr>
                          <a:srgbClr val="737373"/>
                        </a:buClr>
                        <a:buSzPts val="1400"/>
                        <a:buChar char="●"/>
                      </a:pPr>
                      <a:r>
                        <a:rPr lang="en">
                          <a:solidFill>
                            <a:srgbClr val="737373"/>
                          </a:solidFill>
                        </a:rPr>
                        <a:t>Collaborate</a:t>
                      </a:r>
                      <a:r>
                        <a:rPr lang="en">
                          <a:solidFill>
                            <a:srgbClr val="737373"/>
                          </a:solidFill>
                        </a:rPr>
                        <a:t> with </a:t>
                      </a:r>
                      <a:r>
                        <a:rPr lang="en">
                          <a:solidFill>
                            <a:srgbClr val="737373"/>
                          </a:solidFill>
                        </a:rPr>
                        <a:t>team members</a:t>
                      </a:r>
                      <a:r>
                        <a:rPr lang="en">
                          <a:solidFill>
                            <a:srgbClr val="737373"/>
                          </a:solidFill>
                        </a:rPr>
                        <a:t> on same prototype</a:t>
                      </a:r>
                      <a:endParaRPr>
                        <a:solidFill>
                          <a:srgbClr val="737373"/>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317500" lvl="0" marL="457200" rtl="0" algn="l">
                        <a:spcBef>
                          <a:spcPts val="0"/>
                        </a:spcBef>
                        <a:spcAft>
                          <a:spcPts val="0"/>
                        </a:spcAft>
                        <a:buClr>
                          <a:srgbClr val="737373"/>
                        </a:buClr>
                        <a:buSzPts val="1400"/>
                        <a:buChar char="●"/>
                      </a:pPr>
                      <a:r>
                        <a:rPr lang="en">
                          <a:solidFill>
                            <a:srgbClr val="737373"/>
                          </a:solidFill>
                        </a:rPr>
                        <a:t>Cannot </a:t>
                      </a:r>
                      <a:r>
                        <a:rPr lang="en">
                          <a:solidFill>
                            <a:srgbClr val="737373"/>
                          </a:solidFill>
                        </a:rPr>
                        <a:t>incorporate</a:t>
                      </a:r>
                      <a:r>
                        <a:rPr lang="en">
                          <a:solidFill>
                            <a:srgbClr val="737373"/>
                          </a:solidFill>
                        </a:rPr>
                        <a:t> audio</a:t>
                      </a:r>
                      <a:endParaRPr>
                        <a:solidFill>
                          <a:srgbClr val="737373"/>
                        </a:solidFill>
                      </a:endParaRPr>
                    </a:p>
                    <a:p>
                      <a:pPr indent="-317500" lvl="0" marL="457200" rtl="0" algn="l">
                        <a:spcBef>
                          <a:spcPts val="0"/>
                        </a:spcBef>
                        <a:spcAft>
                          <a:spcPts val="0"/>
                        </a:spcAft>
                        <a:buClr>
                          <a:srgbClr val="737373"/>
                        </a:buClr>
                        <a:buSzPts val="1400"/>
                        <a:buChar char="●"/>
                      </a:pPr>
                      <a:r>
                        <a:rPr lang="en">
                          <a:solidFill>
                            <a:srgbClr val="737373"/>
                          </a:solidFill>
                        </a:rPr>
                        <a:t>Cannot be used offline</a:t>
                      </a:r>
                      <a:endParaRPr>
                        <a:solidFill>
                          <a:srgbClr val="737373"/>
                        </a:solidFill>
                      </a:endParaRPr>
                    </a:p>
                    <a:p>
                      <a:pPr indent="-317500" lvl="0" marL="457200" rtl="0" algn="l">
                        <a:spcBef>
                          <a:spcPts val="0"/>
                        </a:spcBef>
                        <a:spcAft>
                          <a:spcPts val="0"/>
                        </a:spcAft>
                        <a:buClr>
                          <a:srgbClr val="737373"/>
                        </a:buClr>
                        <a:buSzPts val="1400"/>
                        <a:buChar char="●"/>
                      </a:pPr>
                      <a:r>
                        <a:rPr lang="en">
                          <a:solidFill>
                            <a:srgbClr val="737373"/>
                          </a:solidFill>
                        </a:rPr>
                        <a:t>Less realistic animations</a:t>
                      </a:r>
                      <a:endParaRPr>
                        <a:solidFill>
                          <a:srgbClr val="737373"/>
                        </a:solidFill>
                      </a:endParaRPr>
                    </a:p>
                    <a:p>
                      <a:pPr indent="-317500" lvl="0" marL="457200" rtl="0" algn="l">
                        <a:spcBef>
                          <a:spcPts val="0"/>
                        </a:spcBef>
                        <a:spcAft>
                          <a:spcPts val="0"/>
                        </a:spcAft>
                        <a:buClr>
                          <a:srgbClr val="737373"/>
                        </a:buClr>
                        <a:buSzPts val="1400"/>
                        <a:buChar char="●"/>
                      </a:pPr>
                      <a:r>
                        <a:rPr lang="en">
                          <a:solidFill>
                            <a:srgbClr val="737373"/>
                          </a:solidFill>
                        </a:rPr>
                        <a:t>Subscription needed to access fonts and other features</a:t>
                      </a:r>
                      <a:endParaRPr>
                        <a:solidFill>
                          <a:srgbClr val="737373"/>
                        </a:solidFill>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pic>
        <p:nvPicPr>
          <p:cNvPr id="315" name="Google Shape;315;p41"/>
          <p:cNvPicPr preferRelativeResize="0"/>
          <p:nvPr/>
        </p:nvPicPr>
        <p:blipFill>
          <a:blip r:embed="rId3">
            <a:alphaModFix/>
          </a:blip>
          <a:stretch>
            <a:fillRect/>
          </a:stretch>
        </p:blipFill>
        <p:spPr>
          <a:xfrm>
            <a:off x="6056450" y="65550"/>
            <a:ext cx="3040799" cy="8374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42"/>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Tools, Pros &amp; Cons, and Limitations</a:t>
            </a:r>
            <a:endParaRPr/>
          </a:p>
        </p:txBody>
      </p:sp>
      <p:sp>
        <p:nvSpPr>
          <p:cNvPr id="321" name="Google Shape;321;p42"/>
          <p:cNvSpPr txBox="1"/>
          <p:nvPr>
            <p:ph idx="1" type="body"/>
          </p:nvPr>
        </p:nvSpPr>
        <p:spPr>
          <a:xfrm>
            <a:off x="144175" y="1919075"/>
            <a:ext cx="5210400" cy="283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500"/>
              <a:t>Limitations in our design:</a:t>
            </a:r>
            <a:endParaRPr b="1" sz="1500"/>
          </a:p>
          <a:p>
            <a:pPr indent="-323850" lvl="0" marL="457200" rtl="0" algn="l">
              <a:spcBef>
                <a:spcPts val="1200"/>
              </a:spcBef>
              <a:spcAft>
                <a:spcPts val="0"/>
              </a:spcAft>
              <a:buSzPts val="1500"/>
              <a:buChar char="●"/>
            </a:pPr>
            <a:r>
              <a:rPr lang="en" sz="1500"/>
              <a:t>Left out audio </a:t>
            </a:r>
            <a:r>
              <a:rPr lang="en" sz="1500"/>
              <a:t>use </a:t>
            </a:r>
            <a:r>
              <a:rPr lang="en" sz="1500"/>
              <a:t>(conversion of text to audio, playback speed) </a:t>
            </a:r>
            <a:endParaRPr sz="1500"/>
          </a:p>
          <a:p>
            <a:pPr indent="-323850" lvl="0" marL="457200" rtl="0" algn="l">
              <a:spcBef>
                <a:spcPts val="0"/>
              </a:spcBef>
              <a:spcAft>
                <a:spcPts val="0"/>
              </a:spcAft>
              <a:buSzPts val="1500"/>
              <a:buChar char="●"/>
            </a:pPr>
            <a:r>
              <a:rPr lang="en" sz="1500"/>
              <a:t>App currently designed to only work with Canvas</a:t>
            </a:r>
            <a:endParaRPr sz="1500"/>
          </a:p>
          <a:p>
            <a:pPr indent="-323850" lvl="0" marL="457200" rtl="0" algn="l">
              <a:spcBef>
                <a:spcPts val="0"/>
              </a:spcBef>
              <a:spcAft>
                <a:spcPts val="0"/>
              </a:spcAft>
              <a:buSzPts val="1500"/>
              <a:buChar char="●"/>
            </a:pPr>
            <a:r>
              <a:rPr lang="en" sz="1500"/>
              <a:t>App is not fully functional (not all buttons clickable)</a:t>
            </a:r>
            <a:endParaRPr sz="1500"/>
          </a:p>
          <a:p>
            <a:pPr indent="0" lvl="0" marL="0" rtl="0" algn="l">
              <a:spcBef>
                <a:spcPts val="1200"/>
              </a:spcBef>
              <a:spcAft>
                <a:spcPts val="1200"/>
              </a:spcAft>
              <a:buNone/>
            </a:pPr>
            <a:r>
              <a:t/>
            </a:r>
            <a:endParaRPr sz="1500"/>
          </a:p>
        </p:txBody>
      </p:sp>
      <p:pic>
        <p:nvPicPr>
          <p:cNvPr id="322" name="Google Shape;322;p42"/>
          <p:cNvPicPr preferRelativeResize="0"/>
          <p:nvPr/>
        </p:nvPicPr>
        <p:blipFill>
          <a:blip r:embed="rId3">
            <a:alphaModFix/>
          </a:blip>
          <a:stretch>
            <a:fillRect/>
          </a:stretch>
        </p:blipFill>
        <p:spPr>
          <a:xfrm>
            <a:off x="7384951" y="1"/>
            <a:ext cx="1712225" cy="1712225"/>
          </a:xfrm>
          <a:prstGeom prst="rect">
            <a:avLst/>
          </a:prstGeom>
          <a:noFill/>
          <a:ln>
            <a:noFill/>
          </a:ln>
        </p:spPr>
      </p:pic>
      <p:pic>
        <p:nvPicPr>
          <p:cNvPr id="323" name="Google Shape;323;p42"/>
          <p:cNvPicPr preferRelativeResize="0"/>
          <p:nvPr/>
        </p:nvPicPr>
        <p:blipFill>
          <a:blip r:embed="rId4">
            <a:alphaModFix/>
          </a:blip>
          <a:stretch>
            <a:fillRect/>
          </a:stretch>
        </p:blipFill>
        <p:spPr>
          <a:xfrm>
            <a:off x="5949325" y="1847276"/>
            <a:ext cx="2508995" cy="312647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3"/>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Tools, Pros &amp; Cons, and Limitations</a:t>
            </a:r>
            <a:endParaRPr/>
          </a:p>
        </p:txBody>
      </p:sp>
      <p:sp>
        <p:nvSpPr>
          <p:cNvPr id="329" name="Google Shape;329;p43"/>
          <p:cNvSpPr txBox="1"/>
          <p:nvPr>
            <p:ph idx="1" type="body"/>
          </p:nvPr>
        </p:nvSpPr>
        <p:spPr>
          <a:xfrm>
            <a:off x="144175" y="1919075"/>
            <a:ext cx="4327500" cy="283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500"/>
              <a:t>Hard-Coded features</a:t>
            </a:r>
            <a:endParaRPr b="1" sz="1500"/>
          </a:p>
          <a:p>
            <a:pPr indent="-323850" lvl="0" marL="457200" rtl="0" algn="l">
              <a:spcBef>
                <a:spcPts val="1200"/>
              </a:spcBef>
              <a:spcAft>
                <a:spcPts val="0"/>
              </a:spcAft>
              <a:buSzPts val="1500"/>
              <a:buChar char="●"/>
            </a:pPr>
            <a:r>
              <a:rPr lang="en" sz="1500"/>
              <a:t>User profile &amp; information</a:t>
            </a:r>
            <a:endParaRPr sz="1500"/>
          </a:p>
          <a:p>
            <a:pPr indent="-323850" lvl="0" marL="457200" rtl="0" algn="l">
              <a:spcBef>
                <a:spcPts val="0"/>
              </a:spcBef>
              <a:spcAft>
                <a:spcPts val="0"/>
              </a:spcAft>
              <a:buSzPts val="1500"/>
              <a:buChar char="●"/>
            </a:pPr>
            <a:r>
              <a:rPr lang="en" sz="1500"/>
              <a:t>Courses &amp; </a:t>
            </a:r>
            <a:r>
              <a:rPr lang="en" sz="1500"/>
              <a:t>corresponding</a:t>
            </a:r>
            <a:r>
              <a:rPr lang="en" sz="1500"/>
              <a:t> content (</a:t>
            </a:r>
            <a:r>
              <a:rPr lang="en" sz="1500"/>
              <a:t>Assignments</a:t>
            </a:r>
            <a:r>
              <a:rPr lang="en" sz="1500"/>
              <a:t>, notes, readings, etc)</a:t>
            </a:r>
            <a:endParaRPr sz="1500"/>
          </a:p>
          <a:p>
            <a:pPr indent="0" lvl="0" marL="0" rtl="0" algn="l">
              <a:spcBef>
                <a:spcPts val="1200"/>
              </a:spcBef>
              <a:spcAft>
                <a:spcPts val="1200"/>
              </a:spcAft>
              <a:buNone/>
            </a:pPr>
            <a:r>
              <a:t/>
            </a:r>
            <a:endParaRPr sz="1500"/>
          </a:p>
        </p:txBody>
      </p:sp>
      <p:pic>
        <p:nvPicPr>
          <p:cNvPr id="330" name="Google Shape;330;p43"/>
          <p:cNvPicPr preferRelativeResize="0"/>
          <p:nvPr/>
        </p:nvPicPr>
        <p:blipFill>
          <a:blip r:embed="rId3">
            <a:alphaModFix/>
          </a:blip>
          <a:stretch>
            <a:fillRect/>
          </a:stretch>
        </p:blipFill>
        <p:spPr>
          <a:xfrm>
            <a:off x="7384951" y="1"/>
            <a:ext cx="1712225" cy="1712225"/>
          </a:xfrm>
          <a:prstGeom prst="rect">
            <a:avLst/>
          </a:prstGeom>
          <a:noFill/>
          <a:ln>
            <a:noFill/>
          </a:ln>
        </p:spPr>
      </p:pic>
      <p:sp>
        <p:nvSpPr>
          <p:cNvPr id="331" name="Google Shape;331;p43"/>
          <p:cNvSpPr txBox="1"/>
          <p:nvPr>
            <p:ph idx="1" type="body"/>
          </p:nvPr>
        </p:nvSpPr>
        <p:spPr>
          <a:xfrm>
            <a:off x="4723600" y="1919075"/>
            <a:ext cx="4327500" cy="283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500"/>
              <a:t>Wizard-of-Oz features</a:t>
            </a:r>
            <a:endParaRPr b="1" sz="1500"/>
          </a:p>
          <a:p>
            <a:pPr indent="-323850" lvl="0" marL="457200" rtl="0" algn="l">
              <a:spcBef>
                <a:spcPts val="1200"/>
              </a:spcBef>
              <a:spcAft>
                <a:spcPts val="0"/>
              </a:spcAft>
              <a:buSzPts val="1500"/>
              <a:buChar char="●"/>
            </a:pPr>
            <a:r>
              <a:rPr lang="en" sz="1500"/>
              <a:t>Conversion of text into audio</a:t>
            </a:r>
            <a:endParaRPr sz="1500"/>
          </a:p>
          <a:p>
            <a:pPr indent="-323850" lvl="0" marL="457200" rtl="0" algn="l">
              <a:spcBef>
                <a:spcPts val="0"/>
              </a:spcBef>
              <a:spcAft>
                <a:spcPts val="0"/>
              </a:spcAft>
              <a:buSzPts val="1500"/>
              <a:buChar char="●"/>
            </a:pPr>
            <a:r>
              <a:rPr lang="en" sz="1500"/>
              <a:t>Submission of assignments (syncing StudAudio with Canvas)</a:t>
            </a:r>
            <a:endParaRPr sz="1500"/>
          </a:p>
          <a:p>
            <a:pPr indent="0" lvl="0" marL="0" rtl="0" algn="l">
              <a:spcBef>
                <a:spcPts val="1200"/>
              </a:spcBef>
              <a:spcAft>
                <a:spcPts val="1200"/>
              </a:spcAft>
              <a:buNone/>
            </a:pPr>
            <a:r>
              <a:t/>
            </a:r>
            <a:endParaRPr sz="1500"/>
          </a:p>
        </p:txBody>
      </p:sp>
      <p:pic>
        <p:nvPicPr>
          <p:cNvPr id="332" name="Google Shape;332;p43"/>
          <p:cNvPicPr preferRelativeResize="0"/>
          <p:nvPr/>
        </p:nvPicPr>
        <p:blipFill>
          <a:blip r:embed="rId4">
            <a:alphaModFix/>
          </a:blip>
          <a:stretch>
            <a:fillRect/>
          </a:stretch>
        </p:blipFill>
        <p:spPr>
          <a:xfrm>
            <a:off x="4723600" y="3481142"/>
            <a:ext cx="4327501" cy="1479133"/>
          </a:xfrm>
          <a:prstGeom prst="rect">
            <a:avLst/>
          </a:prstGeom>
          <a:noFill/>
          <a:ln>
            <a:noFill/>
          </a:ln>
        </p:spPr>
      </p:pic>
      <p:pic>
        <p:nvPicPr>
          <p:cNvPr id="333" name="Google Shape;333;p43"/>
          <p:cNvPicPr preferRelativeResize="0"/>
          <p:nvPr/>
        </p:nvPicPr>
        <p:blipFill rotWithShape="1">
          <a:blip r:embed="rId5">
            <a:alphaModFix/>
          </a:blip>
          <a:srcRect b="16237" l="-580" r="580" t="10485"/>
          <a:stretch/>
        </p:blipFill>
        <p:spPr>
          <a:xfrm>
            <a:off x="885400" y="3280925"/>
            <a:ext cx="2304526" cy="182555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44"/>
          <p:cNvSpPr txBox="1"/>
          <p:nvPr>
            <p:ph type="title"/>
          </p:nvPr>
        </p:nvSpPr>
        <p:spPr>
          <a:xfrm>
            <a:off x="460950" y="2065350"/>
            <a:ext cx="8222100" cy="1012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9. </a:t>
            </a:r>
            <a:r>
              <a:rPr lang="en"/>
              <a:t>Appendix / </a:t>
            </a:r>
            <a:r>
              <a:rPr lang="en" u="sng">
                <a:solidFill>
                  <a:schemeClr val="hlink"/>
                </a:solidFill>
                <a:hlinkClick r:id="rId3"/>
              </a:rPr>
              <a:t>Link to Figma</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1A237E"/>
      </a:accent5>
      <a:accent6>
        <a:srgbClr val="F4B400"/>
      </a:accent6>
      <a:hlink>
        <a:srgbClr val="1A237E"/>
      </a:hlink>
      <a:folHlink>
        <a:srgbClr val="1A23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