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Lexend SemiBold"/>
      <p:regular r:id="rId23"/>
      <p:bold r:id="rId24"/>
    </p:embeddedFont>
    <p:embeddedFont>
      <p:font typeface="Lexend"/>
      <p:regular r:id="rId25"/>
      <p:bold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Matthew Joseph Guck"/>
  <p:cmAuthor clrIdx="1" id="1" initials="" lastIdx="1" name="Jessica Marie Yauney"/>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LexendSemiBold-bold.fntdata"/><Relationship Id="rId23" Type="http://schemas.openxmlformats.org/officeDocument/2006/relationships/font" Target="fonts/LexendSemiBold-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exend-bold.fntdata"/><Relationship Id="rId25" Type="http://schemas.openxmlformats.org/officeDocument/2006/relationships/font" Target="fonts/Lexen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4-10-04T04:15:33.703">
    <p:pos x="185" y="531"/>
    <p:text>idk what team name meant</p:text>
  </p:cm>
  <p:cm authorId="0" idx="2" dt="2024-10-04T03:53:57.507">
    <p:pos x="185" y="531"/>
    <p:text>on the template</p:text>
  </p:cm>
  <p:cm authorId="1" idx="1" dt="2024-10-04T04:15:33.703">
    <p:pos x="185" y="531"/>
    <p:text>We just need to pick one- I like Star's Stars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f8bed2593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f8bed2593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2f98a9a1fad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2f98a9a1fad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f8bed2593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f8bed2593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f98a9a1fad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f98a9a1fad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f98a9a1fad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f98a9a1fa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95000"/>
              </a:lnSpc>
              <a:spcBef>
                <a:spcPts val="0"/>
              </a:spcBef>
              <a:spcAft>
                <a:spcPts val="0"/>
              </a:spcAft>
              <a:buClr>
                <a:srgbClr val="595959"/>
              </a:buClr>
              <a:buSzPts val="1200"/>
              <a:buFont typeface="Lexend"/>
              <a:buChar char="●"/>
            </a:pPr>
            <a:r>
              <a:rPr lang="en" sz="1200">
                <a:solidFill>
                  <a:srgbClr val="595959"/>
                </a:solidFill>
                <a:latin typeface="Lexend"/>
                <a:ea typeface="Lexend"/>
                <a:cs typeface="Lexend"/>
                <a:sym typeface="Lexend"/>
              </a:rPr>
              <a:t>James is </a:t>
            </a:r>
            <a:r>
              <a:rPr b="1" lang="en" sz="1200">
                <a:solidFill>
                  <a:srgbClr val="FF0000"/>
                </a:solidFill>
                <a:latin typeface="Lexend"/>
                <a:ea typeface="Lexend"/>
                <a:cs typeface="Lexend"/>
                <a:sym typeface="Lexend"/>
              </a:rPr>
              <a:t>an extreme user</a:t>
            </a:r>
            <a:r>
              <a:rPr lang="en" sz="1200">
                <a:solidFill>
                  <a:srgbClr val="595959"/>
                </a:solidFill>
                <a:latin typeface="Lexend"/>
                <a:ea typeface="Lexend"/>
                <a:cs typeface="Lexend"/>
                <a:sym typeface="Lexend"/>
              </a:rPr>
              <a:t> because the residential nature of his institution means he is expected to know students more than other educators but he also is only given 10 weeks to do so while many educators have 36 weeks.</a:t>
            </a:r>
            <a:endParaRPr sz="5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f98a9a1fad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f98a9a1fad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f98a9a1fad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f98a9a1fad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f98a9a1fad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f98a9a1fad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f98a9a1fad_3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f98a9a1fad_3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Graph from </a:t>
            </a:r>
            <a:r>
              <a:rPr lang="en"/>
              <a:t>design discovery lecture, shows that we’ve used course concepts in designing our script. I included some questions from the scripts, feel free to reference others.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f98a9a1fad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2f98a9a1fa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f8bed2593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f8bed2593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f98a9a1fad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f98a9a1fa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Full quote: “</a:t>
            </a:r>
            <a:r>
              <a:rPr lang="en" sz="1800">
                <a:solidFill>
                  <a:srgbClr val="595959"/>
                </a:solidFill>
                <a:latin typeface="Lexend"/>
                <a:ea typeface="Lexend"/>
                <a:cs typeface="Lexend"/>
                <a:sym typeface="Lexend"/>
              </a:rPr>
              <a:t>When you teach entry level classes, often students will come in with hugely varying levels of experience. You must make sure you level the class that will be useful and interesting for everybody, reminding everyone that the work is useful.”</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f8bed2593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f8bed2593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f98a9a1fad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f98a9a1fad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f8bed2593e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f8bed2593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f98a9a1fad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f98a9a1fad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Lexend SemiBold"/>
              <a:buNone/>
              <a:defRPr sz="2800">
                <a:solidFill>
                  <a:schemeClr val="dk1"/>
                </a:solidFill>
                <a:latin typeface="Lexend SemiBold"/>
                <a:ea typeface="Lexend SemiBold"/>
                <a:cs typeface="Lexend SemiBold"/>
                <a:sym typeface="Lexend SemiBold"/>
              </a:defRPr>
            </a:lvl1pPr>
            <a:lvl2pPr lvl="1">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2pPr>
            <a:lvl3pPr lvl="2">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3pPr>
            <a:lvl4pPr lvl="3">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4pPr>
            <a:lvl5pPr lvl="4">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5pPr>
            <a:lvl6pPr lvl="5">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6pPr>
            <a:lvl7pPr lvl="6">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7pPr>
            <a:lvl8pPr lvl="7">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8pPr>
            <a:lvl9pPr lvl="8">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exend"/>
              <a:buChar char="●"/>
              <a:defRPr sz="1800">
                <a:solidFill>
                  <a:schemeClr val="dk2"/>
                </a:solidFill>
                <a:latin typeface="Lexend"/>
                <a:ea typeface="Lexend"/>
                <a:cs typeface="Lexend"/>
                <a:sym typeface="Lexend"/>
              </a:defRPr>
            </a:lvl1pPr>
            <a:lvl2pPr indent="-317500" lvl="1" marL="914400">
              <a:lnSpc>
                <a:spcPct val="115000"/>
              </a:lnSpc>
              <a:spcBef>
                <a:spcPts val="0"/>
              </a:spcBef>
              <a:spcAft>
                <a:spcPts val="0"/>
              </a:spcAft>
              <a:buClr>
                <a:schemeClr val="dk2"/>
              </a:buClr>
              <a:buSzPts val="1400"/>
              <a:buFont typeface="Lexend"/>
              <a:buChar char="○"/>
              <a:defRPr>
                <a:solidFill>
                  <a:schemeClr val="dk2"/>
                </a:solidFill>
                <a:latin typeface="Lexend"/>
                <a:ea typeface="Lexend"/>
                <a:cs typeface="Lexend"/>
                <a:sym typeface="Lexend"/>
              </a:defRPr>
            </a:lvl2pPr>
            <a:lvl3pPr indent="-317500" lvl="2" marL="1371600">
              <a:lnSpc>
                <a:spcPct val="115000"/>
              </a:lnSpc>
              <a:spcBef>
                <a:spcPts val="0"/>
              </a:spcBef>
              <a:spcAft>
                <a:spcPts val="0"/>
              </a:spcAft>
              <a:buClr>
                <a:schemeClr val="dk2"/>
              </a:buClr>
              <a:buSzPts val="1400"/>
              <a:buFont typeface="Lexend"/>
              <a:buChar char="■"/>
              <a:defRPr>
                <a:solidFill>
                  <a:schemeClr val="dk2"/>
                </a:solidFill>
                <a:latin typeface="Lexend"/>
                <a:ea typeface="Lexend"/>
                <a:cs typeface="Lexend"/>
                <a:sym typeface="Lexend"/>
              </a:defRPr>
            </a:lvl3pPr>
            <a:lvl4pPr indent="-317500" lvl="3" marL="1828800">
              <a:lnSpc>
                <a:spcPct val="115000"/>
              </a:lnSpc>
              <a:spcBef>
                <a:spcPts val="0"/>
              </a:spcBef>
              <a:spcAft>
                <a:spcPts val="0"/>
              </a:spcAft>
              <a:buClr>
                <a:schemeClr val="dk2"/>
              </a:buClr>
              <a:buSzPts val="1400"/>
              <a:buFont typeface="Lexend"/>
              <a:buChar char="●"/>
              <a:defRPr>
                <a:solidFill>
                  <a:schemeClr val="dk2"/>
                </a:solidFill>
                <a:latin typeface="Lexend"/>
                <a:ea typeface="Lexend"/>
                <a:cs typeface="Lexend"/>
                <a:sym typeface="Lexend"/>
              </a:defRPr>
            </a:lvl4pPr>
            <a:lvl5pPr indent="-317500" lvl="4" marL="2286000">
              <a:lnSpc>
                <a:spcPct val="115000"/>
              </a:lnSpc>
              <a:spcBef>
                <a:spcPts val="0"/>
              </a:spcBef>
              <a:spcAft>
                <a:spcPts val="0"/>
              </a:spcAft>
              <a:buClr>
                <a:schemeClr val="dk2"/>
              </a:buClr>
              <a:buSzPts val="1400"/>
              <a:buFont typeface="Lexend"/>
              <a:buChar char="○"/>
              <a:defRPr>
                <a:solidFill>
                  <a:schemeClr val="dk2"/>
                </a:solidFill>
                <a:latin typeface="Lexend"/>
                <a:ea typeface="Lexend"/>
                <a:cs typeface="Lexend"/>
                <a:sym typeface="Lexend"/>
              </a:defRPr>
            </a:lvl5pPr>
            <a:lvl6pPr indent="-317500" lvl="5" marL="2743200">
              <a:lnSpc>
                <a:spcPct val="115000"/>
              </a:lnSpc>
              <a:spcBef>
                <a:spcPts val="0"/>
              </a:spcBef>
              <a:spcAft>
                <a:spcPts val="0"/>
              </a:spcAft>
              <a:buClr>
                <a:schemeClr val="dk2"/>
              </a:buClr>
              <a:buSzPts val="1400"/>
              <a:buFont typeface="Lexend"/>
              <a:buChar char="■"/>
              <a:defRPr>
                <a:solidFill>
                  <a:schemeClr val="dk2"/>
                </a:solidFill>
                <a:latin typeface="Lexend"/>
                <a:ea typeface="Lexend"/>
                <a:cs typeface="Lexend"/>
                <a:sym typeface="Lexend"/>
              </a:defRPr>
            </a:lvl6pPr>
            <a:lvl7pPr indent="-317500" lvl="6" marL="3200400">
              <a:lnSpc>
                <a:spcPct val="115000"/>
              </a:lnSpc>
              <a:spcBef>
                <a:spcPts val="0"/>
              </a:spcBef>
              <a:spcAft>
                <a:spcPts val="0"/>
              </a:spcAft>
              <a:buClr>
                <a:schemeClr val="dk2"/>
              </a:buClr>
              <a:buSzPts val="1400"/>
              <a:buFont typeface="Lexend"/>
              <a:buChar char="●"/>
              <a:defRPr>
                <a:solidFill>
                  <a:schemeClr val="dk2"/>
                </a:solidFill>
                <a:latin typeface="Lexend"/>
                <a:ea typeface="Lexend"/>
                <a:cs typeface="Lexend"/>
                <a:sym typeface="Lexend"/>
              </a:defRPr>
            </a:lvl7pPr>
            <a:lvl8pPr indent="-317500" lvl="7" marL="3657600">
              <a:lnSpc>
                <a:spcPct val="115000"/>
              </a:lnSpc>
              <a:spcBef>
                <a:spcPts val="0"/>
              </a:spcBef>
              <a:spcAft>
                <a:spcPts val="0"/>
              </a:spcAft>
              <a:buClr>
                <a:schemeClr val="dk2"/>
              </a:buClr>
              <a:buSzPts val="1400"/>
              <a:buFont typeface="Lexend"/>
              <a:buChar char="○"/>
              <a:defRPr>
                <a:solidFill>
                  <a:schemeClr val="dk2"/>
                </a:solidFill>
                <a:latin typeface="Lexend"/>
                <a:ea typeface="Lexend"/>
                <a:cs typeface="Lexend"/>
                <a:sym typeface="Lexend"/>
              </a:defRPr>
            </a:lvl8pPr>
            <a:lvl9pPr indent="-317500" lvl="8" marL="4114800">
              <a:lnSpc>
                <a:spcPct val="115000"/>
              </a:lnSpc>
              <a:spcBef>
                <a:spcPts val="0"/>
              </a:spcBef>
              <a:spcAft>
                <a:spcPts val="0"/>
              </a:spcAft>
              <a:buClr>
                <a:schemeClr val="dk2"/>
              </a:buClr>
              <a:buSzPts val="1400"/>
              <a:buFont typeface="Lexend"/>
              <a:buChar char="■"/>
              <a:defRPr>
                <a:solidFill>
                  <a:schemeClr val="dk2"/>
                </a:solidFill>
                <a:latin typeface="Lexend"/>
                <a:ea typeface="Lexend"/>
                <a:cs typeface="Lexend"/>
                <a:sym typeface="Lexend"/>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comments" Target="../comments/comment1.xml"/><Relationship Id="rId4" Type="http://schemas.openxmlformats.org/officeDocument/2006/relationships/image" Target="../media/image28.png"/><Relationship Id="rId5" Type="http://schemas.openxmlformats.org/officeDocument/2006/relationships/image" Target="../media/image24.gif"/><Relationship Id="rId6" Type="http://schemas.openxmlformats.org/officeDocument/2006/relationships/image" Target="../media/image5.png"/><Relationship Id="rId7" Type="http://schemas.openxmlformats.org/officeDocument/2006/relationships/image" Target="../media/image10.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29.png"/><Relationship Id="rId5" Type="http://schemas.openxmlformats.org/officeDocument/2006/relationships/image" Target="../media/image3.png"/><Relationship Id="rId6" Type="http://schemas.openxmlformats.org/officeDocument/2006/relationships/image" Target="../media/image21.jpg"/><Relationship Id="rId7" Type="http://schemas.openxmlformats.org/officeDocument/2006/relationships/image" Target="../media/image2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9.jpg"/><Relationship Id="rId6"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9.jpg"/><Relationship Id="rId5"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12.png"/><Relationship Id="rId5"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6.png"/><Relationship Id="rId4" Type="http://schemas.openxmlformats.org/officeDocument/2006/relationships/image" Target="../media/image23.png"/><Relationship Id="rId5"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13.png"/><Relationship Id="rId5"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jp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4">
            <a:alphaModFix/>
          </a:blip>
          <a:srcRect b="3216" l="0" r="0" t="12572"/>
          <a:stretch/>
        </p:blipFill>
        <p:spPr>
          <a:xfrm>
            <a:off x="0" y="0"/>
            <a:ext cx="9144003" cy="5143499"/>
          </a:xfrm>
          <a:prstGeom prst="rect">
            <a:avLst/>
          </a:prstGeom>
          <a:noFill/>
          <a:ln>
            <a:noFill/>
          </a:ln>
        </p:spPr>
      </p:pic>
      <p:grpSp>
        <p:nvGrpSpPr>
          <p:cNvPr id="55" name="Google Shape;55;p13"/>
          <p:cNvGrpSpPr/>
          <p:nvPr/>
        </p:nvGrpSpPr>
        <p:grpSpPr>
          <a:xfrm>
            <a:off x="0" y="0"/>
            <a:ext cx="9072502" cy="5143500"/>
            <a:chOff x="0" y="0"/>
            <a:chExt cx="9072502" cy="5143500"/>
          </a:xfrm>
        </p:grpSpPr>
        <p:pic>
          <p:nvPicPr>
            <p:cNvPr id="56" name="Google Shape;56;p13"/>
            <p:cNvPicPr preferRelativeResize="0"/>
            <p:nvPr/>
          </p:nvPicPr>
          <p:blipFill rotWithShape="1">
            <a:blip r:embed="rId5">
              <a:alphaModFix amt="44000"/>
            </a:blip>
            <a:srcRect b="0" l="16922" r="16922" t="0"/>
            <a:stretch/>
          </p:blipFill>
          <p:spPr>
            <a:xfrm>
              <a:off x="0" y="0"/>
              <a:ext cx="4420575" cy="5143500"/>
            </a:xfrm>
            <a:prstGeom prst="rect">
              <a:avLst/>
            </a:prstGeom>
            <a:noFill/>
            <a:ln>
              <a:noFill/>
            </a:ln>
          </p:spPr>
        </p:pic>
        <p:pic>
          <p:nvPicPr>
            <p:cNvPr id="57" name="Google Shape;57;p13"/>
            <p:cNvPicPr preferRelativeResize="0"/>
            <p:nvPr/>
          </p:nvPicPr>
          <p:blipFill rotWithShape="1">
            <a:blip r:embed="rId5">
              <a:alphaModFix amt="44000"/>
            </a:blip>
            <a:srcRect b="14960" l="11507" r="18873" t="-14960"/>
            <a:stretch/>
          </p:blipFill>
          <p:spPr>
            <a:xfrm>
              <a:off x="4420577" y="0"/>
              <a:ext cx="4651925" cy="5143500"/>
            </a:xfrm>
            <a:prstGeom prst="rect">
              <a:avLst/>
            </a:prstGeom>
            <a:noFill/>
            <a:ln>
              <a:noFill/>
            </a:ln>
          </p:spPr>
        </p:pic>
      </p:grpSp>
      <p:sp>
        <p:nvSpPr>
          <p:cNvPr id="58" name="Google Shape;58;p13"/>
          <p:cNvSpPr txBox="1"/>
          <p:nvPr>
            <p:ph type="ctrTitle"/>
          </p:nvPr>
        </p:nvSpPr>
        <p:spPr>
          <a:xfrm>
            <a:off x="293825" y="844463"/>
            <a:ext cx="8520600" cy="9249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rPr>
              <a:t>Star’s Stars</a:t>
            </a:r>
            <a:endParaRPr>
              <a:solidFill>
                <a:schemeClr val="lt1"/>
              </a:solidFill>
            </a:endParaRPr>
          </a:p>
        </p:txBody>
      </p:sp>
      <p:sp>
        <p:nvSpPr>
          <p:cNvPr id="59" name="Google Shape;59;p13"/>
          <p:cNvSpPr txBox="1"/>
          <p:nvPr>
            <p:ph idx="1" type="subTitle"/>
          </p:nvPr>
        </p:nvSpPr>
        <p:spPr>
          <a:xfrm>
            <a:off x="258075" y="1645696"/>
            <a:ext cx="8520600" cy="519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800">
                <a:solidFill>
                  <a:schemeClr val="lt1"/>
                </a:solidFill>
              </a:rPr>
              <a:t>(Team 1)</a:t>
            </a:r>
            <a:endParaRPr sz="1800">
              <a:solidFill>
                <a:schemeClr val="lt1"/>
              </a:solidFill>
            </a:endParaRPr>
          </a:p>
        </p:txBody>
      </p:sp>
      <p:pic>
        <p:nvPicPr>
          <p:cNvPr id="60" name="Google Shape;60;p13"/>
          <p:cNvPicPr preferRelativeResize="0"/>
          <p:nvPr/>
        </p:nvPicPr>
        <p:blipFill>
          <a:blip r:embed="rId6">
            <a:alphaModFix/>
          </a:blip>
          <a:stretch>
            <a:fillRect/>
          </a:stretch>
        </p:blipFill>
        <p:spPr>
          <a:xfrm rot="583235">
            <a:off x="6517219" y="1352580"/>
            <a:ext cx="1215387" cy="1215390"/>
          </a:xfrm>
          <a:prstGeom prst="rect">
            <a:avLst/>
          </a:prstGeom>
          <a:noFill/>
          <a:ln>
            <a:noFill/>
          </a:ln>
        </p:spPr>
      </p:pic>
      <p:pic>
        <p:nvPicPr>
          <p:cNvPr id="61" name="Google Shape;61;p13"/>
          <p:cNvPicPr preferRelativeResize="0"/>
          <p:nvPr/>
        </p:nvPicPr>
        <p:blipFill>
          <a:blip r:embed="rId6">
            <a:alphaModFix/>
          </a:blip>
          <a:stretch>
            <a:fillRect/>
          </a:stretch>
        </p:blipFill>
        <p:spPr>
          <a:xfrm rot="-636643">
            <a:off x="7367885" y="520438"/>
            <a:ext cx="1023874" cy="1023877"/>
          </a:xfrm>
          <a:prstGeom prst="rect">
            <a:avLst/>
          </a:prstGeom>
          <a:noFill/>
          <a:ln>
            <a:noFill/>
          </a:ln>
        </p:spPr>
      </p:pic>
      <p:pic>
        <p:nvPicPr>
          <p:cNvPr id="62" name="Google Shape;62;p13"/>
          <p:cNvPicPr preferRelativeResize="0"/>
          <p:nvPr/>
        </p:nvPicPr>
        <p:blipFill>
          <a:blip r:embed="rId6">
            <a:alphaModFix/>
          </a:blip>
          <a:stretch>
            <a:fillRect/>
          </a:stretch>
        </p:blipFill>
        <p:spPr>
          <a:xfrm flipH="1" rot="-583230">
            <a:off x="1117372" y="1132641"/>
            <a:ext cx="1039737" cy="1039734"/>
          </a:xfrm>
          <a:prstGeom prst="rect">
            <a:avLst/>
          </a:prstGeom>
          <a:noFill/>
          <a:ln>
            <a:noFill/>
          </a:ln>
        </p:spPr>
      </p:pic>
      <p:pic>
        <p:nvPicPr>
          <p:cNvPr id="63" name="Google Shape;63;p13"/>
          <p:cNvPicPr preferRelativeResize="0"/>
          <p:nvPr/>
        </p:nvPicPr>
        <p:blipFill>
          <a:blip r:embed="rId6">
            <a:alphaModFix/>
          </a:blip>
          <a:stretch>
            <a:fillRect/>
          </a:stretch>
        </p:blipFill>
        <p:spPr>
          <a:xfrm flipH="1" rot="636636">
            <a:off x="505855" y="594416"/>
            <a:ext cx="875902" cy="875901"/>
          </a:xfrm>
          <a:prstGeom prst="rect">
            <a:avLst/>
          </a:prstGeom>
          <a:noFill/>
          <a:ln>
            <a:noFill/>
          </a:ln>
        </p:spPr>
      </p:pic>
      <p:grpSp>
        <p:nvGrpSpPr>
          <p:cNvPr id="64" name="Google Shape;64;p13"/>
          <p:cNvGrpSpPr/>
          <p:nvPr/>
        </p:nvGrpSpPr>
        <p:grpSpPr>
          <a:xfrm>
            <a:off x="3565831" y="2504568"/>
            <a:ext cx="1905091" cy="1905091"/>
            <a:chOff x="47918" y="2458618"/>
            <a:chExt cx="1905091" cy="1905091"/>
          </a:xfrm>
        </p:grpSpPr>
        <p:pic>
          <p:nvPicPr>
            <p:cNvPr id="65" name="Google Shape;65;p13"/>
            <p:cNvPicPr preferRelativeResize="0"/>
            <p:nvPr/>
          </p:nvPicPr>
          <p:blipFill>
            <a:blip r:embed="rId7">
              <a:alphaModFix/>
            </a:blip>
            <a:stretch>
              <a:fillRect/>
            </a:stretch>
          </p:blipFill>
          <p:spPr>
            <a:xfrm>
              <a:off x="47918" y="2458618"/>
              <a:ext cx="1905091" cy="1905091"/>
            </a:xfrm>
            <a:prstGeom prst="rect">
              <a:avLst/>
            </a:prstGeom>
            <a:noFill/>
            <a:ln>
              <a:noFill/>
            </a:ln>
          </p:spPr>
        </p:pic>
        <p:sp>
          <p:nvSpPr>
            <p:cNvPr id="66" name="Google Shape;66;p13"/>
            <p:cNvSpPr txBox="1"/>
            <p:nvPr/>
          </p:nvSpPr>
          <p:spPr>
            <a:xfrm>
              <a:off x="492925" y="4086800"/>
              <a:ext cx="1122300" cy="276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00">
                  <a:solidFill>
                    <a:schemeClr val="lt1"/>
                  </a:solidFill>
                  <a:latin typeface="Lexend"/>
                  <a:ea typeface="Lexend"/>
                  <a:cs typeface="Lexend"/>
                  <a:sym typeface="Lexend"/>
                </a:rPr>
                <a:t>Us shooting for the moon</a:t>
              </a:r>
              <a:endParaRPr sz="600">
                <a:solidFill>
                  <a:schemeClr val="lt1"/>
                </a:solidFill>
                <a:latin typeface="Lexend"/>
                <a:ea typeface="Lexend"/>
                <a:cs typeface="Lexend"/>
                <a:sym typeface="Lexend"/>
              </a:endParaRPr>
            </a:p>
          </p:txBody>
        </p:sp>
        <p:sp>
          <p:nvSpPr>
            <p:cNvPr id="67" name="Google Shape;67;p13"/>
            <p:cNvSpPr/>
            <p:nvPr/>
          </p:nvSpPr>
          <p:spPr>
            <a:xfrm flipH="1" rot="-9742289">
              <a:off x="744026" y="3664232"/>
              <a:ext cx="620121" cy="620121"/>
            </a:xfrm>
            <a:prstGeom prst="arc">
              <a:avLst>
                <a:gd fmla="val 21024095" name="adj1"/>
                <a:gd fmla="val 3418041" name="adj2"/>
              </a:avLst>
            </a:prstGeom>
            <a:noFill/>
            <a:ln cap="flat" cmpd="sng" w="9525">
              <a:solidFill>
                <a:schemeClr val="lt1"/>
              </a:solidFill>
              <a:prstDash val="solid"/>
              <a:round/>
              <a:headEnd len="sm" w="sm" type="none"/>
              <a:tailEnd len="sm" w="sm" type="stealth"/>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id="72" name="Google Shape;72;p14"/>
          <p:cNvPicPr preferRelativeResize="0"/>
          <p:nvPr/>
        </p:nvPicPr>
        <p:blipFill>
          <a:blip r:embed="rId3">
            <a:alphaModFix/>
          </a:blip>
          <a:stretch>
            <a:fillRect/>
          </a:stretch>
        </p:blipFill>
        <p:spPr>
          <a:xfrm flipH="1" rot="619450">
            <a:off x="358464" y="427972"/>
            <a:ext cx="1080574" cy="1080561"/>
          </a:xfrm>
          <a:prstGeom prst="rect">
            <a:avLst/>
          </a:prstGeom>
          <a:noFill/>
          <a:ln>
            <a:noFill/>
          </a:ln>
        </p:spPr>
      </p:pic>
      <p:sp>
        <p:nvSpPr>
          <p:cNvPr id="73" name="Google Shape;73;p14"/>
          <p:cNvSpPr txBox="1"/>
          <p:nvPr>
            <p:ph type="title"/>
          </p:nvPr>
        </p:nvSpPr>
        <p:spPr>
          <a:xfrm>
            <a:off x="311700" y="8204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Meet the team!</a:t>
            </a:r>
            <a:endParaRPr/>
          </a:p>
        </p:txBody>
      </p:sp>
      <p:pic>
        <p:nvPicPr>
          <p:cNvPr id="74" name="Google Shape;74;p14"/>
          <p:cNvPicPr preferRelativeResize="0"/>
          <p:nvPr/>
        </p:nvPicPr>
        <p:blipFill rotWithShape="1">
          <a:blip r:embed="rId4">
            <a:alphaModFix/>
          </a:blip>
          <a:srcRect b="44531" l="27572" r="33311" t="17652"/>
          <a:stretch/>
        </p:blipFill>
        <p:spPr>
          <a:xfrm>
            <a:off x="2662751" y="1884138"/>
            <a:ext cx="1733100" cy="1737300"/>
          </a:xfrm>
          <a:prstGeom prst="ellipse">
            <a:avLst/>
          </a:prstGeom>
          <a:noFill/>
          <a:ln>
            <a:noFill/>
          </a:ln>
          <a:effectLst>
            <a:outerShdw blurRad="57150" rotWithShape="0" algn="bl" dir="3000000" dist="38100">
              <a:srgbClr val="434343">
                <a:alpha val="50000"/>
              </a:srgbClr>
            </a:outerShdw>
          </a:effectLst>
        </p:spPr>
      </p:pic>
      <p:pic>
        <p:nvPicPr>
          <p:cNvPr id="75" name="Google Shape;75;p14"/>
          <p:cNvPicPr preferRelativeResize="0"/>
          <p:nvPr/>
        </p:nvPicPr>
        <p:blipFill>
          <a:blip r:embed="rId5">
            <a:alphaModFix/>
          </a:blip>
          <a:stretch>
            <a:fillRect/>
          </a:stretch>
        </p:blipFill>
        <p:spPr>
          <a:xfrm>
            <a:off x="579151" y="1885063"/>
            <a:ext cx="1731000" cy="1729500"/>
          </a:xfrm>
          <a:prstGeom prst="ellipse">
            <a:avLst/>
          </a:prstGeom>
          <a:noFill/>
          <a:ln>
            <a:noFill/>
          </a:ln>
          <a:effectLst>
            <a:outerShdw blurRad="57150" rotWithShape="0" algn="bl" dir="3000000" dist="38100">
              <a:srgbClr val="434343">
                <a:alpha val="50000"/>
              </a:srgbClr>
            </a:outerShdw>
          </a:effectLst>
        </p:spPr>
      </p:pic>
      <p:sp>
        <p:nvSpPr>
          <p:cNvPr id="76" name="Google Shape;76;p14"/>
          <p:cNvSpPr txBox="1"/>
          <p:nvPr/>
        </p:nvSpPr>
        <p:spPr>
          <a:xfrm>
            <a:off x="2767610" y="3767661"/>
            <a:ext cx="15231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800">
                <a:solidFill>
                  <a:schemeClr val="dk2"/>
                </a:solidFill>
                <a:latin typeface="Lexend"/>
                <a:ea typeface="Lexend"/>
                <a:cs typeface="Lexend"/>
                <a:sym typeface="Lexend"/>
              </a:rPr>
              <a:t>Matthew</a:t>
            </a:r>
            <a:endParaRPr b="1">
              <a:solidFill>
                <a:schemeClr val="dk1"/>
              </a:solidFill>
            </a:endParaRPr>
          </a:p>
        </p:txBody>
      </p:sp>
      <p:sp>
        <p:nvSpPr>
          <p:cNvPr id="77" name="Google Shape;77;p14"/>
          <p:cNvSpPr txBox="1"/>
          <p:nvPr/>
        </p:nvSpPr>
        <p:spPr>
          <a:xfrm>
            <a:off x="4852144" y="3767661"/>
            <a:ext cx="15231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800">
                <a:solidFill>
                  <a:schemeClr val="dk2"/>
                </a:solidFill>
                <a:latin typeface="Lexend"/>
                <a:ea typeface="Lexend"/>
                <a:cs typeface="Lexend"/>
                <a:sym typeface="Lexend"/>
              </a:rPr>
              <a:t>Baihan</a:t>
            </a:r>
            <a:endParaRPr b="1">
              <a:solidFill>
                <a:schemeClr val="dk1"/>
              </a:solidFill>
            </a:endParaRPr>
          </a:p>
        </p:txBody>
      </p:sp>
      <p:sp>
        <p:nvSpPr>
          <p:cNvPr id="78" name="Google Shape;78;p14"/>
          <p:cNvSpPr txBox="1"/>
          <p:nvPr/>
        </p:nvSpPr>
        <p:spPr>
          <a:xfrm>
            <a:off x="6936677" y="3767661"/>
            <a:ext cx="15231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800">
                <a:solidFill>
                  <a:schemeClr val="dk2"/>
                </a:solidFill>
                <a:latin typeface="Lexend"/>
                <a:ea typeface="Lexend"/>
                <a:cs typeface="Lexend"/>
                <a:sym typeface="Lexend"/>
              </a:rPr>
              <a:t>Oumnia</a:t>
            </a:r>
            <a:endParaRPr b="1">
              <a:solidFill>
                <a:schemeClr val="dk1"/>
              </a:solidFill>
            </a:endParaRPr>
          </a:p>
        </p:txBody>
      </p:sp>
      <p:sp>
        <p:nvSpPr>
          <p:cNvPr id="79" name="Google Shape;79;p14"/>
          <p:cNvSpPr txBox="1"/>
          <p:nvPr/>
        </p:nvSpPr>
        <p:spPr>
          <a:xfrm>
            <a:off x="683076" y="3767661"/>
            <a:ext cx="15231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800">
                <a:solidFill>
                  <a:schemeClr val="dk2"/>
                </a:solidFill>
                <a:latin typeface="Lexend"/>
                <a:ea typeface="Lexend"/>
                <a:cs typeface="Lexend"/>
                <a:sym typeface="Lexend"/>
              </a:rPr>
              <a:t>Jessica</a:t>
            </a:r>
            <a:endParaRPr b="1">
              <a:solidFill>
                <a:schemeClr val="dk1"/>
              </a:solidFill>
            </a:endParaRPr>
          </a:p>
        </p:txBody>
      </p:sp>
      <p:pic>
        <p:nvPicPr>
          <p:cNvPr id="80" name="Google Shape;80;p14"/>
          <p:cNvPicPr preferRelativeResize="0"/>
          <p:nvPr/>
        </p:nvPicPr>
        <p:blipFill rotWithShape="1">
          <a:blip r:embed="rId6">
            <a:alphaModFix/>
          </a:blip>
          <a:srcRect b="36853" l="29813" r="14398" t="23241"/>
          <a:stretch/>
        </p:blipFill>
        <p:spPr>
          <a:xfrm>
            <a:off x="6790725" y="1884250"/>
            <a:ext cx="1815000" cy="1731000"/>
          </a:xfrm>
          <a:prstGeom prst="ellipse">
            <a:avLst/>
          </a:prstGeom>
          <a:noFill/>
          <a:ln>
            <a:noFill/>
          </a:ln>
          <a:effectLst>
            <a:outerShdw blurRad="57150" rotWithShape="0" algn="bl" dir="3000000" dist="38100">
              <a:srgbClr val="434343">
                <a:alpha val="50000"/>
              </a:srgbClr>
            </a:outerShdw>
          </a:effectLst>
        </p:spPr>
      </p:pic>
      <p:pic>
        <p:nvPicPr>
          <p:cNvPr id="81" name="Google Shape;81;p14"/>
          <p:cNvPicPr preferRelativeResize="0"/>
          <p:nvPr/>
        </p:nvPicPr>
        <p:blipFill rotWithShape="1">
          <a:blip r:embed="rId7">
            <a:alphaModFix/>
          </a:blip>
          <a:srcRect b="23447" l="2134" r="2144" t="0"/>
          <a:stretch/>
        </p:blipFill>
        <p:spPr>
          <a:xfrm>
            <a:off x="4659313" y="1884150"/>
            <a:ext cx="1737300" cy="1737300"/>
          </a:xfrm>
          <a:prstGeom prst="ellipse">
            <a:avLst/>
          </a:prstGeom>
          <a:noFill/>
          <a:ln>
            <a:noFill/>
          </a:ln>
          <a:effectLst>
            <a:outerShdw blurRad="57150" rotWithShape="0" algn="bl" dir="3000000" dist="38100">
              <a:srgbClr val="434343">
                <a:alpha val="50000"/>
              </a:srgbClr>
            </a:outerShdw>
          </a:effectLst>
        </p:spPr>
      </p:pic>
      <p:sp>
        <p:nvSpPr>
          <p:cNvPr id="82" name="Google Shape;82;p14"/>
          <p:cNvSpPr txBox="1"/>
          <p:nvPr/>
        </p:nvSpPr>
        <p:spPr>
          <a:xfrm>
            <a:off x="8141550" y="4948550"/>
            <a:ext cx="1645200" cy="2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
                <a:solidFill>
                  <a:schemeClr val="dk2"/>
                </a:solidFill>
                <a:latin typeface="Lexend"/>
                <a:ea typeface="Lexend"/>
                <a:cs typeface="Lexend"/>
                <a:sym typeface="Lexend"/>
              </a:rPr>
              <a:t>There’s literally only 1 other group…</a:t>
            </a:r>
            <a:endParaRPr sz="400">
              <a:solidFill>
                <a:schemeClr val="dk2"/>
              </a:solidFill>
              <a:latin typeface="Lexend"/>
              <a:ea typeface="Lexend"/>
              <a:cs typeface="Lexend"/>
              <a:sym typeface="Lexend"/>
            </a:endParaRPr>
          </a:p>
        </p:txBody>
      </p:sp>
      <p:pic>
        <p:nvPicPr>
          <p:cNvPr id="83" name="Google Shape;83;p14"/>
          <p:cNvPicPr preferRelativeResize="0"/>
          <p:nvPr/>
        </p:nvPicPr>
        <p:blipFill>
          <a:blip r:embed="rId3">
            <a:alphaModFix/>
          </a:blip>
          <a:stretch>
            <a:fillRect/>
          </a:stretch>
        </p:blipFill>
        <p:spPr>
          <a:xfrm flipH="1" rot="-635392">
            <a:off x="7702940" y="427972"/>
            <a:ext cx="1080573" cy="108056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5"/>
          <p:cNvPicPr preferRelativeResize="0"/>
          <p:nvPr/>
        </p:nvPicPr>
        <p:blipFill>
          <a:blip r:embed="rId3">
            <a:alphaModFix/>
          </a:blip>
          <a:stretch>
            <a:fillRect/>
          </a:stretch>
        </p:blipFill>
        <p:spPr>
          <a:xfrm>
            <a:off x="6461365" y="652662"/>
            <a:ext cx="2517975" cy="2450584"/>
          </a:xfrm>
          <a:prstGeom prst="rect">
            <a:avLst/>
          </a:prstGeom>
          <a:noFill/>
          <a:ln>
            <a:noFill/>
          </a:ln>
        </p:spPr>
      </p:pic>
      <p:sp>
        <p:nvSpPr>
          <p:cNvPr id="89" name="Google Shape;89;p15"/>
          <p:cNvSpPr txBox="1"/>
          <p:nvPr>
            <p:ph type="title"/>
          </p:nvPr>
        </p:nvSpPr>
        <p:spPr>
          <a:xfrm>
            <a:off x="311700" y="445025"/>
            <a:ext cx="8520600" cy="1299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Problem Domain: </a:t>
            </a:r>
            <a:endParaRPr/>
          </a:p>
          <a:p>
            <a:pPr indent="0" lvl="0" marL="0" rtl="0" algn="l">
              <a:spcBef>
                <a:spcPts val="0"/>
              </a:spcBef>
              <a:spcAft>
                <a:spcPts val="0"/>
              </a:spcAft>
              <a:buNone/>
            </a:pPr>
            <a:r>
              <a:rPr lang="en"/>
              <a:t>Teachers Knowledge of Students’ </a:t>
            </a:r>
            <a:endParaRPr/>
          </a:p>
          <a:p>
            <a:pPr indent="0" lvl="0" marL="0" rtl="0" algn="l">
              <a:spcBef>
                <a:spcPts val="0"/>
              </a:spcBef>
              <a:spcAft>
                <a:spcPts val="0"/>
              </a:spcAft>
              <a:buNone/>
            </a:pPr>
            <a:r>
              <a:rPr lang="en"/>
              <a:t>Lives and Learning</a:t>
            </a:r>
            <a:endParaRPr/>
          </a:p>
        </p:txBody>
      </p:sp>
      <p:sp>
        <p:nvSpPr>
          <p:cNvPr id="90" name="Google Shape;90;p15"/>
          <p:cNvSpPr txBox="1"/>
          <p:nvPr>
            <p:ph idx="1" type="body"/>
          </p:nvPr>
        </p:nvSpPr>
        <p:spPr>
          <a:xfrm>
            <a:off x="311700" y="1744925"/>
            <a:ext cx="5064000" cy="30885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As a group we brainstormed challenges faced by </a:t>
            </a:r>
            <a:r>
              <a:rPr lang="en"/>
              <a:t>today's</a:t>
            </a:r>
            <a:r>
              <a:rPr lang="en"/>
              <a:t> teachers:</a:t>
            </a:r>
            <a:endParaRPr/>
          </a:p>
          <a:p>
            <a:pPr indent="-317500" lvl="1" marL="914400" rtl="0" algn="l">
              <a:spcBef>
                <a:spcPts val="0"/>
              </a:spcBef>
              <a:spcAft>
                <a:spcPts val="0"/>
              </a:spcAft>
              <a:buSzPts val="1400"/>
              <a:buChar char="○"/>
            </a:pPr>
            <a:r>
              <a:rPr lang="en"/>
              <a:t>Students find the content </a:t>
            </a:r>
            <a:r>
              <a:rPr b="1" lang="en"/>
              <a:t>challenging.</a:t>
            </a:r>
            <a:endParaRPr b="1"/>
          </a:p>
          <a:p>
            <a:pPr indent="-317500" lvl="1" marL="914400" rtl="0" algn="l">
              <a:spcBef>
                <a:spcPts val="0"/>
              </a:spcBef>
              <a:spcAft>
                <a:spcPts val="0"/>
              </a:spcAft>
              <a:buSzPts val="1400"/>
              <a:buChar char="○"/>
            </a:pPr>
            <a:r>
              <a:rPr lang="en"/>
              <a:t>Tasks that teachers are not trained for. </a:t>
            </a:r>
            <a:endParaRPr/>
          </a:p>
          <a:p>
            <a:pPr indent="-317500" lvl="1" marL="914400" rtl="0" algn="l">
              <a:spcBef>
                <a:spcPts val="0"/>
              </a:spcBef>
              <a:spcAft>
                <a:spcPts val="0"/>
              </a:spcAft>
              <a:buSzPts val="1400"/>
              <a:buChar char="○"/>
            </a:pPr>
            <a:r>
              <a:rPr lang="en"/>
              <a:t>Areas where practice has not caught up to research. </a:t>
            </a:r>
            <a:endParaRPr/>
          </a:p>
          <a:p>
            <a:pPr indent="-342900" lvl="0" marL="457200" rtl="0" algn="l">
              <a:spcBef>
                <a:spcPts val="0"/>
              </a:spcBef>
              <a:spcAft>
                <a:spcPts val="0"/>
              </a:spcAft>
              <a:buSzPts val="1800"/>
              <a:buChar char="●"/>
            </a:pPr>
            <a:r>
              <a:rPr lang="en"/>
              <a:t>We focused on </a:t>
            </a:r>
            <a:r>
              <a:rPr b="1" lang="en"/>
              <a:t>helping teachers </a:t>
            </a:r>
            <a:r>
              <a:rPr b="1" lang="en"/>
              <a:t>to</a:t>
            </a:r>
            <a:r>
              <a:rPr b="1" lang="en"/>
              <a:t> know their students better:</a:t>
            </a:r>
            <a:endParaRPr b="1"/>
          </a:p>
          <a:p>
            <a:pPr indent="-317500" lvl="1" marL="914400" rtl="0" algn="l">
              <a:spcBef>
                <a:spcPts val="0"/>
              </a:spcBef>
              <a:spcAft>
                <a:spcPts val="0"/>
              </a:spcAft>
              <a:buSzPts val="1400"/>
              <a:buChar char="○"/>
            </a:pPr>
            <a:r>
              <a:rPr lang="en"/>
              <a:t>This area has an underserved market.</a:t>
            </a:r>
            <a:endParaRPr/>
          </a:p>
          <a:p>
            <a:pPr indent="-317500" lvl="1" marL="914400" rtl="0" algn="l">
              <a:spcBef>
                <a:spcPts val="0"/>
              </a:spcBef>
              <a:spcAft>
                <a:spcPts val="0"/>
              </a:spcAft>
              <a:buSzPts val="1400"/>
              <a:buChar char="○"/>
            </a:pPr>
            <a:r>
              <a:rPr lang="en"/>
              <a:t>We have some pertinent experience. </a:t>
            </a:r>
            <a:endParaRPr/>
          </a:p>
        </p:txBody>
      </p:sp>
      <p:pic>
        <p:nvPicPr>
          <p:cNvPr id="91" name="Google Shape;91;p15"/>
          <p:cNvPicPr preferRelativeResize="0"/>
          <p:nvPr/>
        </p:nvPicPr>
        <p:blipFill rotWithShape="1">
          <a:blip r:embed="rId4">
            <a:alphaModFix/>
          </a:blip>
          <a:srcRect b="19047" l="0" r="0" t="12261"/>
          <a:stretch/>
        </p:blipFill>
        <p:spPr>
          <a:xfrm>
            <a:off x="5506800" y="1601099"/>
            <a:ext cx="2517975" cy="1729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6"/>
          <p:cNvSpPr txBox="1"/>
          <p:nvPr>
            <p:ph type="title"/>
          </p:nvPr>
        </p:nvSpPr>
        <p:spPr>
          <a:xfrm>
            <a:off x="311700" y="910238"/>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Needfinding</a:t>
            </a:r>
            <a:endParaRPr/>
          </a:p>
        </p:txBody>
      </p:sp>
      <p:pic>
        <p:nvPicPr>
          <p:cNvPr id="97" name="Google Shape;97;p16"/>
          <p:cNvPicPr preferRelativeResize="0"/>
          <p:nvPr/>
        </p:nvPicPr>
        <p:blipFill rotWithShape="1">
          <a:blip r:embed="rId3">
            <a:alphaModFix/>
          </a:blip>
          <a:srcRect b="59" l="0" r="0" t="59"/>
          <a:stretch/>
        </p:blipFill>
        <p:spPr>
          <a:xfrm>
            <a:off x="2662751" y="1888050"/>
            <a:ext cx="1733100" cy="1731000"/>
          </a:xfrm>
          <a:prstGeom prst="ellipse">
            <a:avLst/>
          </a:prstGeom>
          <a:noFill/>
          <a:ln cap="flat" cmpd="sng" w="28575">
            <a:solidFill>
              <a:srgbClr val="EFEFEF"/>
            </a:solidFill>
            <a:prstDash val="solid"/>
            <a:round/>
            <a:headEnd len="sm" w="sm" type="none"/>
            <a:tailEnd len="sm" w="sm" type="none"/>
          </a:ln>
        </p:spPr>
      </p:pic>
      <p:pic>
        <p:nvPicPr>
          <p:cNvPr id="98" name="Google Shape;98;p16"/>
          <p:cNvPicPr preferRelativeResize="0"/>
          <p:nvPr/>
        </p:nvPicPr>
        <p:blipFill rotWithShape="1">
          <a:blip r:embed="rId4">
            <a:alphaModFix/>
          </a:blip>
          <a:srcRect b="49" l="12470" r="-12470" t="49"/>
          <a:stretch/>
        </p:blipFill>
        <p:spPr>
          <a:xfrm>
            <a:off x="579151" y="1888976"/>
            <a:ext cx="1731000" cy="1729500"/>
          </a:xfrm>
          <a:prstGeom prst="ellipse">
            <a:avLst/>
          </a:prstGeom>
          <a:noFill/>
          <a:ln cap="flat" cmpd="sng" w="28575">
            <a:solidFill>
              <a:srgbClr val="EFEFEF"/>
            </a:solidFill>
            <a:prstDash val="solid"/>
            <a:round/>
            <a:headEnd len="sm" w="sm" type="none"/>
            <a:tailEnd len="sm" w="sm" type="none"/>
          </a:ln>
        </p:spPr>
      </p:pic>
      <p:pic>
        <p:nvPicPr>
          <p:cNvPr id="99" name="Google Shape;99;p16"/>
          <p:cNvPicPr preferRelativeResize="0"/>
          <p:nvPr/>
        </p:nvPicPr>
        <p:blipFill rotWithShape="1">
          <a:blip r:embed="rId5">
            <a:alphaModFix/>
          </a:blip>
          <a:srcRect b="59" l="0" r="0" t="59"/>
          <a:stretch/>
        </p:blipFill>
        <p:spPr>
          <a:xfrm>
            <a:off x="4790850" y="1888150"/>
            <a:ext cx="1733100" cy="1731000"/>
          </a:xfrm>
          <a:prstGeom prst="ellipse">
            <a:avLst/>
          </a:prstGeom>
          <a:noFill/>
          <a:ln cap="flat" cmpd="sng" w="28575">
            <a:solidFill>
              <a:srgbClr val="EFEFEF"/>
            </a:solidFill>
            <a:prstDash val="solid"/>
            <a:round/>
            <a:headEnd len="sm" w="sm" type="none"/>
            <a:tailEnd len="sm" w="sm" type="none"/>
          </a:ln>
        </p:spPr>
      </p:pic>
      <p:pic>
        <p:nvPicPr>
          <p:cNvPr id="100" name="Google Shape;100;p16"/>
          <p:cNvPicPr preferRelativeResize="0"/>
          <p:nvPr/>
        </p:nvPicPr>
        <p:blipFill rotWithShape="1">
          <a:blip r:embed="rId6">
            <a:alphaModFix/>
          </a:blip>
          <a:srcRect b="49" l="0" r="0" t="49"/>
          <a:stretch/>
        </p:blipFill>
        <p:spPr>
          <a:xfrm>
            <a:off x="6832725" y="1888801"/>
            <a:ext cx="1731000" cy="1729500"/>
          </a:xfrm>
          <a:prstGeom prst="ellipse">
            <a:avLst/>
          </a:prstGeom>
          <a:noFill/>
          <a:ln cap="flat" cmpd="sng" w="28575">
            <a:solidFill>
              <a:srgbClr val="EFEFEF"/>
            </a:solidFill>
            <a:prstDash val="solid"/>
            <a:round/>
            <a:headEnd len="sm" w="sm" type="none"/>
            <a:tailEnd len="sm" w="sm" type="none"/>
          </a:ln>
        </p:spPr>
      </p:pic>
      <p:sp>
        <p:nvSpPr>
          <p:cNvPr id="101" name="Google Shape;101;p16"/>
          <p:cNvSpPr txBox="1"/>
          <p:nvPr/>
        </p:nvSpPr>
        <p:spPr>
          <a:xfrm>
            <a:off x="2767610" y="3771573"/>
            <a:ext cx="15231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800">
                <a:solidFill>
                  <a:schemeClr val="dk2"/>
                </a:solidFill>
                <a:latin typeface="Lexend"/>
                <a:ea typeface="Lexend"/>
                <a:cs typeface="Lexend"/>
                <a:sym typeface="Lexend"/>
              </a:rPr>
              <a:t>James</a:t>
            </a:r>
            <a:endParaRPr b="1">
              <a:solidFill>
                <a:schemeClr val="dk1"/>
              </a:solidFill>
            </a:endParaRPr>
          </a:p>
        </p:txBody>
      </p:sp>
      <p:sp>
        <p:nvSpPr>
          <p:cNvPr id="102" name="Google Shape;102;p16"/>
          <p:cNvSpPr txBox="1"/>
          <p:nvPr/>
        </p:nvSpPr>
        <p:spPr>
          <a:xfrm>
            <a:off x="4852144" y="3771573"/>
            <a:ext cx="15231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800">
                <a:solidFill>
                  <a:schemeClr val="dk2"/>
                </a:solidFill>
                <a:latin typeface="Lexend"/>
                <a:ea typeface="Lexend"/>
                <a:cs typeface="Lexend"/>
                <a:sym typeface="Lexend"/>
              </a:rPr>
              <a:t>Samantha</a:t>
            </a:r>
            <a:endParaRPr b="1">
              <a:solidFill>
                <a:schemeClr val="dk1"/>
              </a:solidFill>
            </a:endParaRPr>
          </a:p>
        </p:txBody>
      </p:sp>
      <p:sp>
        <p:nvSpPr>
          <p:cNvPr id="103" name="Google Shape;103;p16"/>
          <p:cNvSpPr txBox="1"/>
          <p:nvPr/>
        </p:nvSpPr>
        <p:spPr>
          <a:xfrm>
            <a:off x="6936677" y="3771573"/>
            <a:ext cx="15231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Clr>
                <a:schemeClr val="dk1"/>
              </a:buClr>
              <a:buSzPts val="1100"/>
              <a:buFont typeface="Arial"/>
              <a:buNone/>
            </a:pPr>
            <a:r>
              <a:rPr b="1" lang="en" sz="1800">
                <a:solidFill>
                  <a:schemeClr val="dk2"/>
                </a:solidFill>
                <a:latin typeface="Lexend"/>
                <a:ea typeface="Lexend"/>
                <a:cs typeface="Lexend"/>
                <a:sym typeface="Lexend"/>
              </a:rPr>
              <a:t>Laurel</a:t>
            </a:r>
            <a:endParaRPr b="1">
              <a:solidFill>
                <a:schemeClr val="dk1"/>
              </a:solidFill>
            </a:endParaRPr>
          </a:p>
        </p:txBody>
      </p:sp>
      <p:sp>
        <p:nvSpPr>
          <p:cNvPr id="104" name="Google Shape;104;p16"/>
          <p:cNvSpPr txBox="1"/>
          <p:nvPr/>
        </p:nvSpPr>
        <p:spPr>
          <a:xfrm>
            <a:off x="683076" y="3771573"/>
            <a:ext cx="15231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800">
                <a:solidFill>
                  <a:schemeClr val="dk2"/>
                </a:solidFill>
                <a:latin typeface="Lexend"/>
                <a:ea typeface="Lexend"/>
                <a:cs typeface="Lexend"/>
                <a:sym typeface="Lexend"/>
              </a:rPr>
              <a:t>Hannah</a:t>
            </a:r>
            <a:endParaRPr b="1">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17"/>
          <p:cNvPicPr preferRelativeResize="0"/>
          <p:nvPr/>
        </p:nvPicPr>
        <p:blipFill>
          <a:blip r:embed="rId3">
            <a:alphaModFix/>
          </a:blip>
          <a:stretch>
            <a:fillRect/>
          </a:stretch>
        </p:blipFill>
        <p:spPr>
          <a:xfrm>
            <a:off x="7233124" y="3093951"/>
            <a:ext cx="2545403" cy="2667700"/>
          </a:xfrm>
          <a:prstGeom prst="rect">
            <a:avLst/>
          </a:prstGeom>
          <a:noFill/>
          <a:ln>
            <a:noFill/>
          </a:ln>
        </p:spPr>
      </p:pic>
      <p:pic>
        <p:nvPicPr>
          <p:cNvPr id="110" name="Google Shape;110;p17"/>
          <p:cNvPicPr preferRelativeResize="0"/>
          <p:nvPr/>
        </p:nvPicPr>
        <p:blipFill rotWithShape="1">
          <a:blip r:embed="rId4">
            <a:alphaModFix/>
          </a:blip>
          <a:srcRect b="49" l="13400" r="-13400" t="49"/>
          <a:stretch/>
        </p:blipFill>
        <p:spPr>
          <a:xfrm>
            <a:off x="333151" y="1305363"/>
            <a:ext cx="1731000" cy="1729500"/>
          </a:xfrm>
          <a:prstGeom prst="ellipse">
            <a:avLst/>
          </a:prstGeom>
          <a:noFill/>
          <a:ln>
            <a:noFill/>
          </a:ln>
        </p:spPr>
      </p:pic>
      <p:sp>
        <p:nvSpPr>
          <p:cNvPr id="111" name="Google Shape;111;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Hannah</a:t>
            </a:r>
            <a:endParaRPr/>
          </a:p>
        </p:txBody>
      </p:sp>
      <p:sp>
        <p:nvSpPr>
          <p:cNvPr id="112" name="Google Shape;112;p17"/>
          <p:cNvSpPr txBox="1"/>
          <p:nvPr>
            <p:ph idx="1" type="body"/>
          </p:nvPr>
        </p:nvSpPr>
        <p:spPr>
          <a:xfrm>
            <a:off x="2034900" y="1259400"/>
            <a:ext cx="6805200" cy="2624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Hannah is the </a:t>
            </a:r>
            <a:r>
              <a:rPr b="1" lang="en"/>
              <a:t>founder</a:t>
            </a:r>
            <a:r>
              <a:rPr lang="en"/>
              <a:t> of a graduate school focused on </a:t>
            </a:r>
            <a:r>
              <a:rPr b="1" lang="en"/>
              <a:t>teacher preparation. </a:t>
            </a:r>
            <a:endParaRPr b="1"/>
          </a:p>
          <a:p>
            <a:pPr indent="-342900" lvl="0" marL="457200" rtl="0" algn="l">
              <a:spcBef>
                <a:spcPts val="0"/>
              </a:spcBef>
              <a:spcAft>
                <a:spcPts val="0"/>
              </a:spcAft>
              <a:buSzPts val="1800"/>
              <a:buChar char="●"/>
            </a:pPr>
            <a:r>
              <a:rPr lang="en"/>
              <a:t>This makes her both a domain expert and a potential </a:t>
            </a:r>
            <a:r>
              <a:rPr b="1" lang="en"/>
              <a:t>user</a:t>
            </a:r>
            <a:r>
              <a:rPr lang="en"/>
              <a:t> </a:t>
            </a:r>
            <a:r>
              <a:rPr b="1" lang="en"/>
              <a:t>as a teacher herself. </a:t>
            </a:r>
            <a:endParaRPr b="1"/>
          </a:p>
          <a:p>
            <a:pPr indent="-342900" lvl="0" marL="457200" rtl="0" algn="l">
              <a:spcBef>
                <a:spcPts val="0"/>
              </a:spcBef>
              <a:spcAft>
                <a:spcPts val="0"/>
              </a:spcAft>
              <a:buSzPts val="1800"/>
              <a:buChar char="●"/>
            </a:pPr>
            <a:r>
              <a:rPr lang="en"/>
              <a:t>Other details:</a:t>
            </a:r>
            <a:endParaRPr/>
          </a:p>
          <a:p>
            <a:pPr indent="-317500" lvl="1" marL="914400" rtl="0" algn="l">
              <a:spcBef>
                <a:spcPts val="0"/>
              </a:spcBef>
              <a:spcAft>
                <a:spcPts val="0"/>
              </a:spcAft>
              <a:buSzPts val="1400"/>
              <a:buChar char="○"/>
            </a:pPr>
            <a:r>
              <a:rPr lang="en"/>
              <a:t>Hannah was the acquaintance of one of the team members.</a:t>
            </a:r>
            <a:endParaRPr/>
          </a:p>
          <a:p>
            <a:pPr indent="-317500" lvl="1" marL="914400" rtl="0" algn="l">
              <a:spcBef>
                <a:spcPts val="0"/>
              </a:spcBef>
              <a:spcAft>
                <a:spcPts val="0"/>
              </a:spcAft>
              <a:buSzPts val="1400"/>
              <a:buChar char="○"/>
            </a:pPr>
            <a:r>
              <a:rPr lang="en"/>
              <a:t>Matthew conducted her interview virtually.</a:t>
            </a:r>
            <a:endParaRPr/>
          </a:p>
          <a:p>
            <a:pPr indent="-317500" lvl="1" marL="914400" rtl="0" algn="l">
              <a:spcBef>
                <a:spcPts val="0"/>
              </a:spcBef>
              <a:spcAft>
                <a:spcPts val="0"/>
              </a:spcAft>
              <a:buSzPts val="1400"/>
              <a:buChar char="○"/>
            </a:pPr>
            <a:r>
              <a:rPr lang="en"/>
              <a:t>She was not compensated.</a:t>
            </a:r>
            <a:endParaRPr/>
          </a:p>
        </p:txBody>
      </p:sp>
      <p:pic>
        <p:nvPicPr>
          <p:cNvPr id="113" name="Google Shape;113;p17"/>
          <p:cNvPicPr preferRelativeResize="0"/>
          <p:nvPr/>
        </p:nvPicPr>
        <p:blipFill>
          <a:blip r:embed="rId5">
            <a:alphaModFix/>
          </a:blip>
          <a:stretch>
            <a:fillRect/>
          </a:stretch>
        </p:blipFill>
        <p:spPr>
          <a:xfrm rot="-926796">
            <a:off x="644738" y="3329786"/>
            <a:ext cx="1507150" cy="1507150"/>
          </a:xfrm>
          <a:prstGeom prst="rect">
            <a:avLst/>
          </a:prstGeom>
          <a:noFill/>
          <a:ln>
            <a:noFill/>
          </a:ln>
        </p:spPr>
      </p:pic>
      <p:pic>
        <p:nvPicPr>
          <p:cNvPr id="114" name="Google Shape;114;p17"/>
          <p:cNvPicPr preferRelativeResize="0"/>
          <p:nvPr/>
        </p:nvPicPr>
        <p:blipFill>
          <a:blip r:embed="rId3">
            <a:alphaModFix/>
          </a:blip>
          <a:stretch>
            <a:fillRect/>
          </a:stretch>
        </p:blipFill>
        <p:spPr>
          <a:xfrm rot="7">
            <a:off x="7930942" y="3825301"/>
            <a:ext cx="1149759" cy="120501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id="119" name="Google Shape;119;p18"/>
          <p:cNvPicPr preferRelativeResize="0"/>
          <p:nvPr/>
        </p:nvPicPr>
        <p:blipFill rotWithShape="1">
          <a:blip r:embed="rId3">
            <a:alphaModFix/>
          </a:blip>
          <a:srcRect b="59" l="0" r="0" t="59"/>
          <a:stretch/>
        </p:blipFill>
        <p:spPr>
          <a:xfrm>
            <a:off x="313350" y="1285875"/>
            <a:ext cx="1770600" cy="1768500"/>
          </a:xfrm>
          <a:prstGeom prst="ellipse">
            <a:avLst/>
          </a:prstGeom>
          <a:noFill/>
          <a:ln>
            <a:noFill/>
          </a:ln>
        </p:spPr>
      </p:pic>
      <p:sp>
        <p:nvSpPr>
          <p:cNvPr id="120" name="Google Shape;120;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James</a:t>
            </a:r>
            <a:endParaRPr/>
          </a:p>
        </p:txBody>
      </p:sp>
      <p:sp>
        <p:nvSpPr>
          <p:cNvPr id="121" name="Google Shape;121;p18"/>
          <p:cNvSpPr txBox="1"/>
          <p:nvPr>
            <p:ph idx="1" type="body"/>
          </p:nvPr>
        </p:nvSpPr>
        <p:spPr>
          <a:xfrm>
            <a:off x="2082300" y="1136775"/>
            <a:ext cx="6469500" cy="3542700"/>
          </a:xfrm>
          <a:prstGeom prst="rect">
            <a:avLst/>
          </a:prstGeom>
        </p:spPr>
        <p:txBody>
          <a:bodyPr anchorCtr="0" anchor="t" bIns="91425" lIns="91425" spcFirstLastPara="1" rIns="91425" wrap="square" tIns="91425">
            <a:noAutofit/>
          </a:bodyPr>
          <a:lstStyle/>
          <a:p>
            <a:pPr indent="-342900" lvl="0" marL="457200" rtl="0" algn="l">
              <a:lnSpc>
                <a:spcPct val="95000"/>
              </a:lnSpc>
              <a:spcBef>
                <a:spcPts val="0"/>
              </a:spcBef>
              <a:spcAft>
                <a:spcPts val="0"/>
              </a:spcAft>
              <a:buSzPts val="1800"/>
              <a:buChar char="●"/>
            </a:pPr>
            <a:r>
              <a:rPr lang="en"/>
              <a:t>James teaches ancient texts and manages a residential liberal arts education program.  </a:t>
            </a:r>
            <a:endParaRPr/>
          </a:p>
          <a:p>
            <a:pPr indent="-342900" lvl="0" marL="457200" rtl="0" algn="l">
              <a:lnSpc>
                <a:spcPct val="95000"/>
              </a:lnSpc>
              <a:spcBef>
                <a:spcPts val="0"/>
              </a:spcBef>
              <a:spcAft>
                <a:spcPts val="0"/>
              </a:spcAft>
              <a:buSzPts val="1800"/>
              <a:buChar char="●"/>
            </a:pPr>
            <a:r>
              <a:rPr lang="en"/>
              <a:t>He is </a:t>
            </a:r>
            <a:r>
              <a:rPr lang="en"/>
              <a:t>a potential user </a:t>
            </a:r>
            <a:r>
              <a:rPr b="1" lang="en"/>
              <a:t>as a teacher</a:t>
            </a:r>
            <a:r>
              <a:rPr lang="en"/>
              <a:t> and </a:t>
            </a:r>
            <a:r>
              <a:rPr b="1" lang="en"/>
              <a:t>manages a group of teachers </a:t>
            </a:r>
            <a:r>
              <a:rPr lang="en"/>
              <a:t>who are potential users.</a:t>
            </a:r>
            <a:endParaRPr/>
          </a:p>
          <a:p>
            <a:pPr indent="-342900" lvl="0" marL="457200" rtl="0" algn="l">
              <a:lnSpc>
                <a:spcPct val="95000"/>
              </a:lnSpc>
              <a:spcBef>
                <a:spcPts val="0"/>
              </a:spcBef>
              <a:spcAft>
                <a:spcPts val="0"/>
              </a:spcAft>
              <a:buSzPts val="1800"/>
              <a:buChar char="●"/>
            </a:pPr>
            <a:r>
              <a:rPr lang="en"/>
              <a:t>James is </a:t>
            </a:r>
            <a:r>
              <a:rPr b="1" lang="en">
                <a:solidFill>
                  <a:srgbClr val="FF0000"/>
                </a:solidFill>
              </a:rPr>
              <a:t>an extreme user</a:t>
            </a:r>
            <a:r>
              <a:rPr lang="en"/>
              <a:t> because he is expected to know students more than other educators but he is only given 10 weeks to do so. </a:t>
            </a:r>
            <a:endParaRPr/>
          </a:p>
          <a:p>
            <a:pPr indent="-342900" lvl="0" marL="457200" rtl="0" algn="l">
              <a:lnSpc>
                <a:spcPct val="95000"/>
              </a:lnSpc>
              <a:spcBef>
                <a:spcPts val="0"/>
              </a:spcBef>
              <a:spcAft>
                <a:spcPts val="0"/>
              </a:spcAft>
              <a:buSzPts val="1800"/>
              <a:buChar char="●"/>
            </a:pPr>
            <a:r>
              <a:rPr lang="en"/>
              <a:t>Other details:</a:t>
            </a:r>
            <a:endParaRPr/>
          </a:p>
          <a:p>
            <a:pPr indent="-342900" lvl="1" marL="914400" rtl="0" algn="l">
              <a:lnSpc>
                <a:spcPct val="95000"/>
              </a:lnSpc>
              <a:spcBef>
                <a:spcPts val="0"/>
              </a:spcBef>
              <a:spcAft>
                <a:spcPts val="0"/>
              </a:spcAft>
              <a:buSzPts val="1800"/>
              <a:buChar char="○"/>
            </a:pPr>
            <a:r>
              <a:rPr lang="en" sz="1800"/>
              <a:t>He responded to a request for interview to professors at their institution.</a:t>
            </a:r>
            <a:endParaRPr sz="1800"/>
          </a:p>
          <a:p>
            <a:pPr indent="-342900" lvl="1" marL="914400" rtl="0" algn="l">
              <a:lnSpc>
                <a:spcPct val="95000"/>
              </a:lnSpc>
              <a:spcBef>
                <a:spcPts val="0"/>
              </a:spcBef>
              <a:spcAft>
                <a:spcPts val="0"/>
              </a:spcAft>
              <a:buSzPts val="1800"/>
              <a:buChar char="○"/>
            </a:pPr>
            <a:r>
              <a:rPr lang="en" sz="1800"/>
              <a:t>Baihan </a:t>
            </a:r>
            <a:r>
              <a:rPr lang="en" sz="1800"/>
              <a:t>interviewed</a:t>
            </a:r>
            <a:r>
              <a:rPr lang="en" sz="1800"/>
              <a:t> him on his university campus</a:t>
            </a:r>
            <a:endParaRPr sz="1800"/>
          </a:p>
          <a:p>
            <a:pPr indent="-342900" lvl="1" marL="914400" rtl="0" algn="l">
              <a:lnSpc>
                <a:spcPct val="95000"/>
              </a:lnSpc>
              <a:spcBef>
                <a:spcPts val="0"/>
              </a:spcBef>
              <a:spcAft>
                <a:spcPts val="0"/>
              </a:spcAft>
              <a:buSzPts val="1800"/>
              <a:buChar char="○"/>
            </a:pPr>
            <a:r>
              <a:rPr lang="en" sz="1800"/>
              <a:t>H</a:t>
            </a:r>
            <a:r>
              <a:rPr lang="en" sz="1800"/>
              <a:t>e was not compensated.</a:t>
            </a:r>
            <a:endParaRPr sz="1800"/>
          </a:p>
        </p:txBody>
      </p:sp>
      <p:pic>
        <p:nvPicPr>
          <p:cNvPr id="122" name="Google Shape;122;p18"/>
          <p:cNvPicPr preferRelativeResize="0"/>
          <p:nvPr/>
        </p:nvPicPr>
        <p:blipFill>
          <a:blip r:embed="rId4">
            <a:alphaModFix/>
          </a:blip>
          <a:stretch>
            <a:fillRect/>
          </a:stretch>
        </p:blipFill>
        <p:spPr>
          <a:xfrm>
            <a:off x="470047" y="3322525"/>
            <a:ext cx="1340851" cy="1357150"/>
          </a:xfrm>
          <a:prstGeom prst="rect">
            <a:avLst/>
          </a:prstGeom>
          <a:noFill/>
          <a:ln>
            <a:noFill/>
          </a:ln>
        </p:spPr>
      </p:pic>
      <p:pic>
        <p:nvPicPr>
          <p:cNvPr id="123" name="Google Shape;123;p18"/>
          <p:cNvPicPr preferRelativeResize="0"/>
          <p:nvPr/>
        </p:nvPicPr>
        <p:blipFill>
          <a:blip r:embed="rId5">
            <a:alphaModFix/>
          </a:blip>
          <a:stretch>
            <a:fillRect/>
          </a:stretch>
        </p:blipFill>
        <p:spPr>
          <a:xfrm rot="-1815014">
            <a:off x="7830847" y="-170425"/>
            <a:ext cx="1340851" cy="1357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19"/>
          <p:cNvPicPr preferRelativeResize="0"/>
          <p:nvPr/>
        </p:nvPicPr>
        <p:blipFill>
          <a:blip r:embed="rId3">
            <a:alphaModFix/>
          </a:blip>
          <a:stretch>
            <a:fillRect/>
          </a:stretch>
        </p:blipFill>
        <p:spPr>
          <a:xfrm>
            <a:off x="7654750" y="-131825"/>
            <a:ext cx="1773900" cy="1726400"/>
          </a:xfrm>
          <a:prstGeom prst="rect">
            <a:avLst/>
          </a:prstGeom>
          <a:noFill/>
          <a:ln>
            <a:noFill/>
          </a:ln>
        </p:spPr>
      </p:pic>
      <p:sp>
        <p:nvSpPr>
          <p:cNvPr id="129" name="Google Shape;129;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Samantha</a:t>
            </a:r>
            <a:endParaRPr/>
          </a:p>
        </p:txBody>
      </p:sp>
      <p:sp>
        <p:nvSpPr>
          <p:cNvPr id="130" name="Google Shape;130;p19"/>
          <p:cNvSpPr txBox="1"/>
          <p:nvPr>
            <p:ph idx="1" type="body"/>
          </p:nvPr>
        </p:nvSpPr>
        <p:spPr>
          <a:xfrm>
            <a:off x="2116650" y="1103075"/>
            <a:ext cx="6684600" cy="2694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Samantha teaches acting at a large university.  </a:t>
            </a:r>
            <a:endParaRPr/>
          </a:p>
          <a:p>
            <a:pPr indent="-342900" lvl="0" marL="457200" rtl="0" algn="l">
              <a:spcBef>
                <a:spcPts val="0"/>
              </a:spcBef>
              <a:spcAft>
                <a:spcPts val="0"/>
              </a:spcAft>
              <a:buSzPts val="1800"/>
              <a:buChar char="●"/>
            </a:pPr>
            <a:r>
              <a:rPr lang="en"/>
              <a:t>She is a potential user </a:t>
            </a:r>
            <a:r>
              <a:rPr b="1" lang="en"/>
              <a:t>as a teacher.</a:t>
            </a:r>
            <a:endParaRPr b="1"/>
          </a:p>
          <a:p>
            <a:pPr indent="-342900" lvl="0" marL="457200" rtl="0" algn="l">
              <a:spcBef>
                <a:spcPts val="0"/>
              </a:spcBef>
              <a:spcAft>
                <a:spcPts val="0"/>
              </a:spcAft>
              <a:buSzPts val="1800"/>
              <a:buChar char="●"/>
            </a:pPr>
            <a:r>
              <a:rPr lang="en"/>
              <a:t>Other details:</a:t>
            </a:r>
            <a:endParaRPr/>
          </a:p>
          <a:p>
            <a:pPr indent="-317500" lvl="1" marL="914400" rtl="0" algn="l">
              <a:spcBef>
                <a:spcPts val="0"/>
              </a:spcBef>
              <a:spcAft>
                <a:spcPts val="0"/>
              </a:spcAft>
              <a:buSzPts val="1400"/>
              <a:buChar char="○"/>
            </a:pPr>
            <a:r>
              <a:rPr lang="en"/>
              <a:t>They responded to a request for interview to professors at their institution.</a:t>
            </a:r>
            <a:endParaRPr/>
          </a:p>
          <a:p>
            <a:pPr indent="-317500" lvl="1" marL="914400" rtl="0" algn="l">
              <a:spcBef>
                <a:spcPts val="0"/>
              </a:spcBef>
              <a:spcAft>
                <a:spcPts val="0"/>
              </a:spcAft>
              <a:buSzPts val="1400"/>
              <a:buChar char="○"/>
            </a:pPr>
            <a:r>
              <a:rPr lang="en"/>
              <a:t>She was not compensated.</a:t>
            </a:r>
            <a:endParaRPr/>
          </a:p>
          <a:p>
            <a:pPr indent="-317500" lvl="1" marL="914400" rtl="0" algn="l">
              <a:spcBef>
                <a:spcPts val="0"/>
              </a:spcBef>
              <a:spcAft>
                <a:spcPts val="0"/>
              </a:spcAft>
              <a:buSzPts val="1400"/>
              <a:buChar char="○"/>
            </a:pPr>
            <a:r>
              <a:rPr lang="en"/>
              <a:t>Baihan conducted their interview on their university campus.</a:t>
            </a:r>
            <a:endParaRPr/>
          </a:p>
        </p:txBody>
      </p:sp>
      <p:pic>
        <p:nvPicPr>
          <p:cNvPr id="131" name="Google Shape;131;p19"/>
          <p:cNvPicPr preferRelativeResize="0"/>
          <p:nvPr/>
        </p:nvPicPr>
        <p:blipFill rotWithShape="1">
          <a:blip r:embed="rId4">
            <a:alphaModFix/>
          </a:blip>
          <a:srcRect b="59" l="0" r="0" t="59"/>
          <a:stretch/>
        </p:blipFill>
        <p:spPr>
          <a:xfrm>
            <a:off x="311700" y="1287663"/>
            <a:ext cx="1773900" cy="1764900"/>
          </a:xfrm>
          <a:prstGeom prst="ellipse">
            <a:avLst/>
          </a:prstGeom>
          <a:noFill/>
          <a:ln>
            <a:noFill/>
          </a:ln>
        </p:spPr>
      </p:pic>
      <p:pic>
        <p:nvPicPr>
          <p:cNvPr id="132" name="Google Shape;132;p19"/>
          <p:cNvPicPr preferRelativeResize="0"/>
          <p:nvPr/>
        </p:nvPicPr>
        <p:blipFill>
          <a:blip r:embed="rId5">
            <a:alphaModFix/>
          </a:blip>
          <a:stretch>
            <a:fillRect/>
          </a:stretch>
        </p:blipFill>
        <p:spPr>
          <a:xfrm rot="851024">
            <a:off x="-12" y="3164100"/>
            <a:ext cx="3038475" cy="1905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Laurel</a:t>
            </a:r>
            <a:endParaRPr/>
          </a:p>
        </p:txBody>
      </p:sp>
      <p:sp>
        <p:nvSpPr>
          <p:cNvPr id="138" name="Google Shape;138;p20"/>
          <p:cNvSpPr txBox="1"/>
          <p:nvPr>
            <p:ph idx="1" type="body"/>
          </p:nvPr>
        </p:nvSpPr>
        <p:spPr>
          <a:xfrm>
            <a:off x="2144525" y="1287675"/>
            <a:ext cx="6348600" cy="26943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Laurel</a:t>
            </a:r>
            <a:r>
              <a:rPr lang="en"/>
              <a:t> is a </a:t>
            </a:r>
            <a:r>
              <a:rPr b="1" lang="en"/>
              <a:t>high school junior</a:t>
            </a:r>
            <a:r>
              <a:rPr lang="en"/>
              <a:t> at a high achieving high school.  </a:t>
            </a:r>
            <a:endParaRPr/>
          </a:p>
          <a:p>
            <a:pPr indent="-342900" lvl="0" marL="457200" rtl="0" algn="l">
              <a:spcBef>
                <a:spcPts val="0"/>
              </a:spcBef>
              <a:spcAft>
                <a:spcPts val="0"/>
              </a:spcAft>
              <a:buSzPts val="1800"/>
              <a:buChar char="●"/>
            </a:pPr>
            <a:r>
              <a:rPr lang="en"/>
              <a:t>She is a stakeholder in any tool used by teachers as it would affect her experience.</a:t>
            </a:r>
            <a:endParaRPr/>
          </a:p>
          <a:p>
            <a:pPr indent="-342900" lvl="0" marL="457200" rtl="0" algn="l">
              <a:spcBef>
                <a:spcPts val="0"/>
              </a:spcBef>
              <a:spcAft>
                <a:spcPts val="0"/>
              </a:spcAft>
              <a:buSzPts val="1800"/>
              <a:buChar char="●"/>
            </a:pPr>
            <a:r>
              <a:rPr lang="en"/>
              <a:t>Other </a:t>
            </a:r>
            <a:r>
              <a:rPr lang="en"/>
              <a:t>details:</a:t>
            </a:r>
            <a:endParaRPr/>
          </a:p>
          <a:p>
            <a:pPr indent="-317500" lvl="1" marL="914400" rtl="0" algn="l">
              <a:spcBef>
                <a:spcPts val="0"/>
              </a:spcBef>
              <a:spcAft>
                <a:spcPts val="0"/>
              </a:spcAft>
              <a:buSzPts val="1400"/>
              <a:buChar char="○"/>
            </a:pPr>
            <a:r>
              <a:rPr lang="en"/>
              <a:t>She was the sister of an acquaintance of the one of the team members.</a:t>
            </a:r>
            <a:endParaRPr/>
          </a:p>
          <a:p>
            <a:pPr indent="-317500" lvl="1" marL="914400" rtl="0" algn="l">
              <a:spcBef>
                <a:spcPts val="0"/>
              </a:spcBef>
              <a:spcAft>
                <a:spcPts val="0"/>
              </a:spcAft>
              <a:buSzPts val="1400"/>
              <a:buChar char="○"/>
            </a:pPr>
            <a:r>
              <a:rPr lang="en"/>
              <a:t>Oumnia conducted her </a:t>
            </a:r>
            <a:r>
              <a:rPr lang="en"/>
              <a:t> interview in her home.</a:t>
            </a:r>
            <a:endParaRPr/>
          </a:p>
          <a:p>
            <a:pPr indent="-317500" lvl="1" marL="914400" rtl="0" algn="l">
              <a:spcBef>
                <a:spcPts val="0"/>
              </a:spcBef>
              <a:spcAft>
                <a:spcPts val="0"/>
              </a:spcAft>
              <a:buSzPts val="1400"/>
              <a:buChar char="○"/>
            </a:pPr>
            <a:r>
              <a:rPr lang="en"/>
              <a:t>She was not compensated.</a:t>
            </a:r>
            <a:endParaRPr/>
          </a:p>
        </p:txBody>
      </p:sp>
      <p:pic>
        <p:nvPicPr>
          <p:cNvPr id="139" name="Google Shape;139;p20"/>
          <p:cNvPicPr preferRelativeResize="0"/>
          <p:nvPr/>
        </p:nvPicPr>
        <p:blipFill rotWithShape="1">
          <a:blip r:embed="rId3">
            <a:alphaModFix/>
          </a:blip>
          <a:srcRect b="49" l="0" r="0" t="49"/>
          <a:stretch/>
        </p:blipFill>
        <p:spPr>
          <a:xfrm>
            <a:off x="311700" y="1287663"/>
            <a:ext cx="1773900" cy="1764900"/>
          </a:xfrm>
          <a:prstGeom prst="ellipse">
            <a:avLst/>
          </a:prstGeom>
          <a:noFill/>
          <a:ln>
            <a:noFill/>
          </a:ln>
        </p:spPr>
      </p:pic>
      <p:pic>
        <p:nvPicPr>
          <p:cNvPr id="140" name="Google Shape;140;p20"/>
          <p:cNvPicPr preferRelativeResize="0"/>
          <p:nvPr/>
        </p:nvPicPr>
        <p:blipFill>
          <a:blip r:embed="rId4">
            <a:alphaModFix/>
          </a:blip>
          <a:stretch>
            <a:fillRect/>
          </a:stretch>
        </p:blipFill>
        <p:spPr>
          <a:xfrm rot="-434117">
            <a:off x="370625" y="3228875"/>
            <a:ext cx="1773900" cy="1726400"/>
          </a:xfrm>
          <a:prstGeom prst="rect">
            <a:avLst/>
          </a:prstGeom>
          <a:noFill/>
          <a:ln>
            <a:noFill/>
          </a:ln>
        </p:spPr>
      </p:pic>
      <p:pic>
        <p:nvPicPr>
          <p:cNvPr id="141" name="Google Shape;141;p20"/>
          <p:cNvPicPr preferRelativeResize="0"/>
          <p:nvPr/>
        </p:nvPicPr>
        <p:blipFill>
          <a:blip r:embed="rId5">
            <a:alphaModFix/>
          </a:blip>
          <a:stretch>
            <a:fillRect/>
          </a:stretch>
        </p:blipFill>
        <p:spPr>
          <a:xfrm rot="851024">
            <a:off x="6716963" y="-534550"/>
            <a:ext cx="3038475" cy="1905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21"/>
          <p:cNvPicPr preferRelativeResize="0"/>
          <p:nvPr/>
        </p:nvPicPr>
        <p:blipFill>
          <a:blip r:embed="rId3">
            <a:alphaModFix/>
          </a:blip>
          <a:stretch>
            <a:fillRect/>
          </a:stretch>
        </p:blipFill>
        <p:spPr>
          <a:xfrm>
            <a:off x="4572001" y="454425"/>
            <a:ext cx="4293475" cy="2444056"/>
          </a:xfrm>
          <a:prstGeom prst="rect">
            <a:avLst/>
          </a:prstGeom>
          <a:noFill/>
          <a:ln>
            <a:noFill/>
          </a:ln>
        </p:spPr>
      </p:pic>
      <p:pic>
        <p:nvPicPr>
          <p:cNvPr id="147" name="Google Shape;147;p21"/>
          <p:cNvPicPr preferRelativeResize="0"/>
          <p:nvPr/>
        </p:nvPicPr>
        <p:blipFill>
          <a:blip r:embed="rId4">
            <a:alphaModFix/>
          </a:blip>
          <a:stretch>
            <a:fillRect/>
          </a:stretch>
        </p:blipFill>
        <p:spPr>
          <a:xfrm>
            <a:off x="4620248" y="2898465"/>
            <a:ext cx="4293475" cy="1790586"/>
          </a:xfrm>
          <a:prstGeom prst="rect">
            <a:avLst/>
          </a:prstGeom>
          <a:noFill/>
          <a:ln>
            <a:noFill/>
          </a:ln>
        </p:spPr>
      </p:pic>
      <p:sp>
        <p:nvSpPr>
          <p:cNvPr id="148" name="Google Shape;148;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Scripts</a:t>
            </a:r>
            <a:endParaRPr/>
          </a:p>
        </p:txBody>
      </p:sp>
      <p:pic>
        <p:nvPicPr>
          <p:cNvPr id="149" name="Google Shape;149;p21"/>
          <p:cNvPicPr preferRelativeResize="0"/>
          <p:nvPr/>
        </p:nvPicPr>
        <p:blipFill>
          <a:blip r:embed="rId5">
            <a:alphaModFix/>
          </a:blip>
          <a:stretch>
            <a:fillRect/>
          </a:stretch>
        </p:blipFill>
        <p:spPr>
          <a:xfrm>
            <a:off x="311700" y="1067588"/>
            <a:ext cx="4190849" cy="30083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Scripts</a:t>
            </a:r>
            <a:endParaRPr/>
          </a:p>
        </p:txBody>
      </p:sp>
      <p:sp>
        <p:nvSpPr>
          <p:cNvPr id="155" name="Google Shape;155;p22"/>
          <p:cNvSpPr/>
          <p:nvPr/>
        </p:nvSpPr>
        <p:spPr>
          <a:xfrm>
            <a:off x="703400" y="1067650"/>
            <a:ext cx="7891139" cy="3416372"/>
          </a:xfrm>
          <a:custGeom>
            <a:rect b="b" l="l" r="r" t="t"/>
            <a:pathLst>
              <a:path extrusionOk="0" h="35046" w="64183">
                <a:moveTo>
                  <a:pt x="0" y="35047"/>
                </a:moveTo>
                <a:cubicBezTo>
                  <a:pt x="6008" y="35047"/>
                  <a:pt x="11756" y="32549"/>
                  <a:pt x="17584" y="31090"/>
                </a:cubicBezTo>
                <a:cubicBezTo>
                  <a:pt x="21945" y="29999"/>
                  <a:pt x="27635" y="30290"/>
                  <a:pt x="30333" y="26694"/>
                </a:cubicBezTo>
                <a:cubicBezTo>
                  <a:pt x="36194" y="18883"/>
                  <a:pt x="33609" y="2688"/>
                  <a:pt x="43082" y="317"/>
                </a:cubicBezTo>
                <a:cubicBezTo>
                  <a:pt x="53199" y="-2215"/>
                  <a:pt x="47374" y="21429"/>
                  <a:pt x="53633" y="29771"/>
                </a:cubicBezTo>
                <a:cubicBezTo>
                  <a:pt x="55831" y="32701"/>
                  <a:pt x="62546" y="29971"/>
                  <a:pt x="64183" y="26694"/>
                </a:cubicBezTo>
              </a:path>
            </a:pathLst>
          </a:custGeom>
          <a:noFill/>
          <a:ln cap="flat" cmpd="sng" w="38100">
            <a:solidFill>
              <a:srgbClr val="7F6000"/>
            </a:solidFill>
            <a:prstDash val="solid"/>
            <a:round/>
            <a:headEnd len="med" w="med" type="none"/>
            <a:tailEnd len="med" w="med" type="none"/>
          </a:ln>
        </p:spPr>
      </p:sp>
      <p:sp>
        <p:nvSpPr>
          <p:cNvPr id="156" name="Google Shape;156;p22"/>
          <p:cNvSpPr txBox="1"/>
          <p:nvPr/>
        </p:nvSpPr>
        <p:spPr>
          <a:xfrm>
            <a:off x="0" y="3549825"/>
            <a:ext cx="1967400" cy="93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0000"/>
                </a:solidFill>
                <a:latin typeface="Lexend"/>
                <a:ea typeface="Lexend"/>
                <a:cs typeface="Lexend"/>
                <a:sym typeface="Lexend"/>
              </a:rPr>
              <a:t>Intro:</a:t>
            </a:r>
            <a:r>
              <a:rPr lang="en">
                <a:solidFill>
                  <a:schemeClr val="dk2"/>
                </a:solidFill>
                <a:latin typeface="Lexend"/>
                <a:ea typeface="Lexend"/>
                <a:cs typeface="Lexend"/>
                <a:sym typeface="Lexend"/>
              </a:rPr>
              <a:t> Tell us more about your experience at [...]</a:t>
            </a:r>
            <a:endParaRPr>
              <a:solidFill>
                <a:schemeClr val="dk2"/>
              </a:solidFill>
              <a:latin typeface="Lexend"/>
              <a:ea typeface="Lexend"/>
              <a:cs typeface="Lexend"/>
              <a:sym typeface="Lexend"/>
            </a:endParaRPr>
          </a:p>
        </p:txBody>
      </p:sp>
      <p:sp>
        <p:nvSpPr>
          <p:cNvPr id="157" name="Google Shape;157;p22"/>
          <p:cNvSpPr txBox="1"/>
          <p:nvPr/>
        </p:nvSpPr>
        <p:spPr>
          <a:xfrm>
            <a:off x="1703500" y="3757250"/>
            <a:ext cx="1703400" cy="32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0000"/>
                </a:solidFill>
                <a:latin typeface="Lexend"/>
                <a:ea typeface="Lexend"/>
                <a:cs typeface="Lexend"/>
                <a:sym typeface="Lexend"/>
              </a:rPr>
              <a:t>Background</a:t>
            </a:r>
            <a:endParaRPr b="1" sz="1100">
              <a:solidFill>
                <a:srgbClr val="FF0000"/>
              </a:solidFill>
              <a:latin typeface="Lexend"/>
              <a:ea typeface="Lexend"/>
              <a:cs typeface="Lexend"/>
              <a:sym typeface="Lexend"/>
            </a:endParaRPr>
          </a:p>
        </p:txBody>
      </p:sp>
      <p:sp>
        <p:nvSpPr>
          <p:cNvPr id="158" name="Google Shape;158;p22"/>
          <p:cNvSpPr/>
          <p:nvPr/>
        </p:nvSpPr>
        <p:spPr>
          <a:xfrm>
            <a:off x="1088050" y="4396125"/>
            <a:ext cx="87900" cy="879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9" name="Google Shape;159;p22"/>
          <p:cNvSpPr/>
          <p:nvPr/>
        </p:nvSpPr>
        <p:spPr>
          <a:xfrm>
            <a:off x="2372475" y="4163900"/>
            <a:ext cx="87900" cy="879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0" name="Google Shape;160;p22"/>
          <p:cNvSpPr/>
          <p:nvPr/>
        </p:nvSpPr>
        <p:spPr>
          <a:xfrm>
            <a:off x="3319000" y="3972975"/>
            <a:ext cx="87900" cy="879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 name="Google Shape;161;p22"/>
          <p:cNvSpPr txBox="1"/>
          <p:nvPr/>
        </p:nvSpPr>
        <p:spPr>
          <a:xfrm>
            <a:off x="2604600" y="2883375"/>
            <a:ext cx="1967400" cy="108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0000"/>
                </a:solidFill>
                <a:latin typeface="Lexend"/>
                <a:ea typeface="Lexend"/>
                <a:cs typeface="Lexend"/>
                <a:sym typeface="Lexend"/>
              </a:rPr>
              <a:t>Building Rapport</a:t>
            </a:r>
            <a:r>
              <a:rPr b="1" lang="en">
                <a:solidFill>
                  <a:srgbClr val="FF0000"/>
                </a:solidFill>
                <a:latin typeface="Lexend"/>
                <a:ea typeface="Lexend"/>
                <a:cs typeface="Lexend"/>
                <a:sym typeface="Lexend"/>
              </a:rPr>
              <a:t>:</a:t>
            </a:r>
            <a:r>
              <a:rPr lang="en">
                <a:solidFill>
                  <a:schemeClr val="dk2"/>
                </a:solidFill>
                <a:latin typeface="Lexend"/>
                <a:ea typeface="Lexend"/>
                <a:cs typeface="Lexend"/>
                <a:sym typeface="Lexend"/>
              </a:rPr>
              <a:t> What tools have you seen teachers use   [...]?</a:t>
            </a:r>
            <a:endParaRPr>
              <a:solidFill>
                <a:schemeClr val="dk2"/>
              </a:solidFill>
              <a:latin typeface="Lexend"/>
              <a:ea typeface="Lexend"/>
              <a:cs typeface="Lexend"/>
              <a:sym typeface="Lexend"/>
            </a:endParaRPr>
          </a:p>
        </p:txBody>
      </p:sp>
      <p:sp>
        <p:nvSpPr>
          <p:cNvPr id="162" name="Google Shape;162;p22"/>
          <p:cNvSpPr/>
          <p:nvPr/>
        </p:nvSpPr>
        <p:spPr>
          <a:xfrm>
            <a:off x="4986700" y="2151200"/>
            <a:ext cx="87900" cy="879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3" name="Google Shape;163;p22"/>
          <p:cNvSpPr txBox="1"/>
          <p:nvPr/>
        </p:nvSpPr>
        <p:spPr>
          <a:xfrm>
            <a:off x="3019300" y="1314375"/>
            <a:ext cx="1967400" cy="116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0000"/>
                </a:solidFill>
                <a:latin typeface="Lexend"/>
                <a:ea typeface="Lexend"/>
                <a:cs typeface="Lexend"/>
                <a:sym typeface="Lexend"/>
              </a:rPr>
              <a:t>Evoke stories:</a:t>
            </a:r>
            <a:endParaRPr b="1">
              <a:solidFill>
                <a:srgbClr val="FF0000"/>
              </a:solidFill>
              <a:latin typeface="Lexend"/>
              <a:ea typeface="Lexend"/>
              <a:cs typeface="Lexend"/>
              <a:sym typeface="Lexend"/>
            </a:endParaRPr>
          </a:p>
          <a:p>
            <a:pPr indent="0" lvl="0" marL="0" rtl="0" algn="l">
              <a:spcBef>
                <a:spcPts val="0"/>
              </a:spcBef>
              <a:spcAft>
                <a:spcPts val="0"/>
              </a:spcAft>
              <a:buNone/>
            </a:pPr>
            <a:r>
              <a:rPr lang="en">
                <a:solidFill>
                  <a:schemeClr val="dk2"/>
                </a:solidFill>
                <a:latin typeface="Lexend"/>
                <a:ea typeface="Lexend"/>
                <a:cs typeface="Lexend"/>
                <a:sym typeface="Lexend"/>
              </a:rPr>
              <a:t>Tell me about a time when you wish a teacher knew more </a:t>
            </a:r>
            <a:r>
              <a:rPr lang="en">
                <a:solidFill>
                  <a:schemeClr val="dk2"/>
                </a:solidFill>
                <a:latin typeface="Lexend"/>
                <a:ea typeface="Lexend"/>
                <a:cs typeface="Lexend"/>
                <a:sym typeface="Lexend"/>
              </a:rPr>
              <a:t>[...]?</a:t>
            </a:r>
            <a:endParaRPr>
              <a:solidFill>
                <a:schemeClr val="dk2"/>
              </a:solidFill>
              <a:latin typeface="Lexend"/>
              <a:ea typeface="Lexend"/>
              <a:cs typeface="Lexend"/>
              <a:sym typeface="Lexend"/>
            </a:endParaRPr>
          </a:p>
        </p:txBody>
      </p:sp>
      <p:sp>
        <p:nvSpPr>
          <p:cNvPr id="164" name="Google Shape;164;p22"/>
          <p:cNvSpPr/>
          <p:nvPr/>
        </p:nvSpPr>
        <p:spPr>
          <a:xfrm>
            <a:off x="5919400" y="1067650"/>
            <a:ext cx="87900" cy="879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5" name="Google Shape;165;p22"/>
          <p:cNvSpPr txBox="1"/>
          <p:nvPr/>
        </p:nvSpPr>
        <p:spPr>
          <a:xfrm>
            <a:off x="5831350" y="113125"/>
            <a:ext cx="2704200" cy="81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0000"/>
                </a:solidFill>
                <a:latin typeface="Lexend"/>
                <a:ea typeface="Lexend"/>
                <a:cs typeface="Lexend"/>
                <a:sym typeface="Lexend"/>
              </a:rPr>
              <a:t>Explore emotions:</a:t>
            </a:r>
            <a:endParaRPr b="1">
              <a:solidFill>
                <a:srgbClr val="FF0000"/>
              </a:solidFill>
              <a:latin typeface="Lexend"/>
              <a:ea typeface="Lexend"/>
              <a:cs typeface="Lexend"/>
              <a:sym typeface="Lexend"/>
            </a:endParaRPr>
          </a:p>
          <a:p>
            <a:pPr indent="0" lvl="0" marL="0" rtl="0" algn="l">
              <a:spcBef>
                <a:spcPts val="0"/>
              </a:spcBef>
              <a:spcAft>
                <a:spcPts val="0"/>
              </a:spcAft>
              <a:buNone/>
            </a:pPr>
            <a:r>
              <a:rPr lang="en">
                <a:solidFill>
                  <a:schemeClr val="dk2"/>
                </a:solidFill>
                <a:latin typeface="Lexend"/>
                <a:ea typeface="Lexend"/>
                <a:cs typeface="Lexend"/>
                <a:sym typeface="Lexend"/>
              </a:rPr>
              <a:t>How would you feel if a teacher shared information about </a:t>
            </a:r>
            <a:r>
              <a:rPr lang="en">
                <a:solidFill>
                  <a:schemeClr val="dk2"/>
                </a:solidFill>
                <a:latin typeface="Lexend"/>
                <a:ea typeface="Lexend"/>
                <a:cs typeface="Lexend"/>
                <a:sym typeface="Lexend"/>
              </a:rPr>
              <a:t>[...]?</a:t>
            </a:r>
            <a:endParaRPr>
              <a:solidFill>
                <a:schemeClr val="dk2"/>
              </a:solidFill>
              <a:latin typeface="Lexend"/>
              <a:ea typeface="Lexend"/>
              <a:cs typeface="Lexend"/>
              <a:sym typeface="Lexend"/>
            </a:endParaRPr>
          </a:p>
        </p:txBody>
      </p:sp>
      <p:sp>
        <p:nvSpPr>
          <p:cNvPr id="166" name="Google Shape;166;p22"/>
          <p:cNvSpPr/>
          <p:nvPr/>
        </p:nvSpPr>
        <p:spPr>
          <a:xfrm>
            <a:off x="6764200" y="1934425"/>
            <a:ext cx="87900" cy="879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7" name="Google Shape;167;p22"/>
          <p:cNvSpPr txBox="1"/>
          <p:nvPr/>
        </p:nvSpPr>
        <p:spPr>
          <a:xfrm>
            <a:off x="6891150" y="1813525"/>
            <a:ext cx="1703400" cy="32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0000"/>
                </a:solidFill>
                <a:latin typeface="Lexend"/>
                <a:ea typeface="Lexend"/>
                <a:cs typeface="Lexend"/>
                <a:sym typeface="Lexend"/>
              </a:rPr>
              <a:t>Reflection</a:t>
            </a:r>
            <a:endParaRPr b="1" sz="1100">
              <a:solidFill>
                <a:srgbClr val="FF0000"/>
              </a:solidFill>
              <a:latin typeface="Lexend"/>
              <a:ea typeface="Lexend"/>
              <a:cs typeface="Lexend"/>
              <a:sym typeface="Lexend"/>
            </a:endParaRPr>
          </a:p>
        </p:txBody>
      </p:sp>
      <p:sp>
        <p:nvSpPr>
          <p:cNvPr id="168" name="Google Shape;168;p22"/>
          <p:cNvSpPr txBox="1"/>
          <p:nvPr/>
        </p:nvSpPr>
        <p:spPr>
          <a:xfrm>
            <a:off x="7165900" y="2483775"/>
            <a:ext cx="1967400" cy="106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0000"/>
                </a:solidFill>
                <a:latin typeface="Lexend"/>
                <a:ea typeface="Lexend"/>
                <a:cs typeface="Lexend"/>
                <a:sym typeface="Lexend"/>
              </a:rPr>
              <a:t>Wrap-up:</a:t>
            </a:r>
            <a:endParaRPr b="1">
              <a:solidFill>
                <a:srgbClr val="FF0000"/>
              </a:solidFill>
              <a:latin typeface="Lexend"/>
              <a:ea typeface="Lexend"/>
              <a:cs typeface="Lexend"/>
              <a:sym typeface="Lexend"/>
            </a:endParaRPr>
          </a:p>
          <a:p>
            <a:pPr indent="0" lvl="0" marL="0" rtl="0" algn="l">
              <a:spcBef>
                <a:spcPts val="0"/>
              </a:spcBef>
              <a:spcAft>
                <a:spcPts val="0"/>
              </a:spcAft>
              <a:buNone/>
            </a:pPr>
            <a:r>
              <a:rPr lang="en">
                <a:solidFill>
                  <a:schemeClr val="dk2"/>
                </a:solidFill>
                <a:latin typeface="Lexend"/>
                <a:ea typeface="Lexend"/>
                <a:cs typeface="Lexend"/>
                <a:sym typeface="Lexend"/>
              </a:rPr>
              <a:t>What are the potential </a:t>
            </a:r>
            <a:endParaRPr>
              <a:solidFill>
                <a:schemeClr val="dk2"/>
              </a:solidFill>
              <a:latin typeface="Lexend"/>
              <a:ea typeface="Lexend"/>
              <a:cs typeface="Lexend"/>
              <a:sym typeface="Lexend"/>
            </a:endParaRPr>
          </a:p>
          <a:p>
            <a:pPr indent="0" lvl="0" marL="0" rtl="0" algn="l">
              <a:spcBef>
                <a:spcPts val="0"/>
              </a:spcBef>
              <a:spcAft>
                <a:spcPts val="0"/>
              </a:spcAft>
              <a:buNone/>
            </a:pPr>
            <a:r>
              <a:rPr lang="en">
                <a:solidFill>
                  <a:schemeClr val="dk2"/>
                </a:solidFill>
                <a:latin typeface="Lexend"/>
                <a:ea typeface="Lexend"/>
                <a:cs typeface="Lexend"/>
                <a:sym typeface="Lexend"/>
              </a:rPr>
              <a:t>risks and benefits of teachers sharing [...]</a:t>
            </a:r>
            <a:endParaRPr>
              <a:solidFill>
                <a:schemeClr val="dk2"/>
              </a:solidFill>
              <a:latin typeface="Lexend"/>
              <a:ea typeface="Lexend"/>
              <a:cs typeface="Lexend"/>
              <a:sym typeface="Lexend"/>
            </a:endParaRPr>
          </a:p>
        </p:txBody>
      </p:sp>
      <p:sp>
        <p:nvSpPr>
          <p:cNvPr id="169" name="Google Shape;169;p22"/>
          <p:cNvSpPr/>
          <p:nvPr/>
        </p:nvSpPr>
        <p:spPr>
          <a:xfrm>
            <a:off x="6960575" y="3295275"/>
            <a:ext cx="87900" cy="879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Tools</a:t>
            </a:r>
            <a:endParaRPr/>
          </a:p>
        </p:txBody>
      </p:sp>
      <p:sp>
        <p:nvSpPr>
          <p:cNvPr id="175" name="Google Shape;175;p23"/>
          <p:cNvSpPr txBox="1"/>
          <p:nvPr/>
        </p:nvSpPr>
        <p:spPr>
          <a:xfrm>
            <a:off x="3865622" y="3261361"/>
            <a:ext cx="1523100" cy="780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800">
                <a:solidFill>
                  <a:schemeClr val="dk2"/>
                </a:solidFill>
                <a:latin typeface="Lexend"/>
                <a:ea typeface="Lexend"/>
                <a:cs typeface="Lexend"/>
                <a:sym typeface="Lexend"/>
              </a:rPr>
              <a:t>Note Taking</a:t>
            </a:r>
            <a:endParaRPr b="1">
              <a:solidFill>
                <a:schemeClr val="dk1"/>
              </a:solidFill>
            </a:endParaRPr>
          </a:p>
        </p:txBody>
      </p:sp>
      <p:sp>
        <p:nvSpPr>
          <p:cNvPr id="176" name="Google Shape;176;p23"/>
          <p:cNvSpPr txBox="1"/>
          <p:nvPr/>
        </p:nvSpPr>
        <p:spPr>
          <a:xfrm>
            <a:off x="6950456" y="3261261"/>
            <a:ext cx="15231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800">
                <a:solidFill>
                  <a:schemeClr val="dk2"/>
                </a:solidFill>
                <a:latin typeface="Lexend"/>
                <a:ea typeface="Lexend"/>
                <a:cs typeface="Lexend"/>
                <a:sym typeface="Lexend"/>
              </a:rPr>
              <a:t>Directories</a:t>
            </a:r>
            <a:endParaRPr b="1">
              <a:solidFill>
                <a:schemeClr val="dk1"/>
              </a:solidFill>
            </a:endParaRPr>
          </a:p>
        </p:txBody>
      </p:sp>
      <p:sp>
        <p:nvSpPr>
          <p:cNvPr id="177" name="Google Shape;177;p23"/>
          <p:cNvSpPr txBox="1"/>
          <p:nvPr/>
        </p:nvSpPr>
        <p:spPr>
          <a:xfrm>
            <a:off x="738388" y="3261261"/>
            <a:ext cx="1523100" cy="780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800">
                <a:solidFill>
                  <a:schemeClr val="dk2"/>
                </a:solidFill>
                <a:latin typeface="Lexend"/>
                <a:ea typeface="Lexend"/>
                <a:cs typeface="Lexend"/>
                <a:sym typeface="Lexend"/>
              </a:rPr>
              <a:t>Video Conference</a:t>
            </a:r>
            <a:endParaRPr b="1">
              <a:solidFill>
                <a:schemeClr val="dk1"/>
              </a:solidFill>
            </a:endParaRPr>
          </a:p>
        </p:txBody>
      </p:sp>
      <p:pic>
        <p:nvPicPr>
          <p:cNvPr id="178" name="Google Shape;178;p23"/>
          <p:cNvPicPr preferRelativeResize="0"/>
          <p:nvPr/>
        </p:nvPicPr>
        <p:blipFill>
          <a:blip r:embed="rId3">
            <a:alphaModFix/>
          </a:blip>
          <a:stretch>
            <a:fillRect/>
          </a:stretch>
        </p:blipFill>
        <p:spPr>
          <a:xfrm>
            <a:off x="670438" y="1538500"/>
            <a:ext cx="1771650" cy="1409700"/>
          </a:xfrm>
          <a:prstGeom prst="rect">
            <a:avLst/>
          </a:prstGeom>
          <a:noFill/>
          <a:ln>
            <a:noFill/>
          </a:ln>
        </p:spPr>
      </p:pic>
      <p:pic>
        <p:nvPicPr>
          <p:cNvPr id="179" name="Google Shape;179;p23"/>
          <p:cNvPicPr preferRelativeResize="0"/>
          <p:nvPr/>
        </p:nvPicPr>
        <p:blipFill>
          <a:blip r:embed="rId4">
            <a:alphaModFix/>
          </a:blip>
          <a:stretch>
            <a:fillRect/>
          </a:stretch>
        </p:blipFill>
        <p:spPr>
          <a:xfrm>
            <a:off x="3703238" y="1443825"/>
            <a:ext cx="1847850" cy="1409700"/>
          </a:xfrm>
          <a:prstGeom prst="rect">
            <a:avLst/>
          </a:prstGeom>
          <a:noFill/>
          <a:ln>
            <a:noFill/>
          </a:ln>
        </p:spPr>
      </p:pic>
      <p:pic>
        <p:nvPicPr>
          <p:cNvPr id="180" name="Google Shape;180;p23"/>
          <p:cNvPicPr preferRelativeResize="0"/>
          <p:nvPr/>
        </p:nvPicPr>
        <p:blipFill>
          <a:blip r:embed="rId5">
            <a:alphaModFix/>
          </a:blip>
          <a:stretch>
            <a:fillRect/>
          </a:stretch>
        </p:blipFill>
        <p:spPr>
          <a:xfrm>
            <a:off x="7007163" y="1443825"/>
            <a:ext cx="1409700" cy="1409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4"/>
          <p:cNvSpPr txBox="1"/>
          <p:nvPr>
            <p:ph type="title"/>
          </p:nvPr>
        </p:nvSpPr>
        <p:spPr>
          <a:xfrm>
            <a:off x="311700" y="2811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Interview results</a:t>
            </a:r>
            <a:endParaRPr/>
          </a:p>
        </p:txBody>
      </p:sp>
      <p:sp>
        <p:nvSpPr>
          <p:cNvPr id="186" name="Google Shape;186;p24"/>
          <p:cNvSpPr txBox="1"/>
          <p:nvPr/>
        </p:nvSpPr>
        <p:spPr>
          <a:xfrm>
            <a:off x="2187900" y="853875"/>
            <a:ext cx="6644400" cy="2266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2"/>
                </a:solidFill>
                <a:latin typeface="Lexend"/>
                <a:ea typeface="Lexend"/>
                <a:cs typeface="Lexend"/>
                <a:sym typeface="Lexend"/>
              </a:rPr>
              <a:t>“Come teach in your community for your community so we are real big of theory as well as practice.”</a:t>
            </a:r>
            <a:endParaRPr sz="1800">
              <a:solidFill>
                <a:schemeClr val="dk2"/>
              </a:solidFill>
              <a:latin typeface="Lexend"/>
              <a:ea typeface="Lexend"/>
              <a:cs typeface="Lexend"/>
              <a:sym typeface="Lexend"/>
            </a:endParaRPr>
          </a:p>
          <a:p>
            <a:pPr indent="0" lvl="0" marL="0" rtl="0" algn="l">
              <a:lnSpc>
                <a:spcPct val="115000"/>
              </a:lnSpc>
              <a:spcBef>
                <a:spcPts val="1200"/>
              </a:spcBef>
              <a:spcAft>
                <a:spcPts val="0"/>
              </a:spcAft>
              <a:buClr>
                <a:schemeClr val="dk1"/>
              </a:buClr>
              <a:buSzPts val="1100"/>
              <a:buFont typeface="Arial"/>
              <a:buNone/>
            </a:pPr>
            <a:r>
              <a:rPr lang="en" sz="1800">
                <a:solidFill>
                  <a:schemeClr val="dk2"/>
                </a:solidFill>
                <a:latin typeface="Lexend"/>
                <a:ea typeface="Lexend"/>
                <a:cs typeface="Lexend"/>
                <a:sym typeface="Lexend"/>
              </a:rPr>
              <a:t>“Teachers when they are </a:t>
            </a:r>
            <a:r>
              <a:rPr b="1" lang="en" sz="1800">
                <a:solidFill>
                  <a:srgbClr val="FF0000"/>
                </a:solidFill>
                <a:latin typeface="Lexend"/>
                <a:ea typeface="Lexend"/>
                <a:cs typeface="Lexend"/>
                <a:sym typeface="Lexend"/>
              </a:rPr>
              <a:t>empowered </a:t>
            </a:r>
            <a:r>
              <a:rPr lang="en" sz="1800">
                <a:solidFill>
                  <a:schemeClr val="dk2"/>
                </a:solidFill>
                <a:latin typeface="Lexend"/>
                <a:ea typeface="Lexend"/>
                <a:cs typeface="Lexend"/>
                <a:sym typeface="Lexend"/>
              </a:rPr>
              <a:t>with this kind of data, make a difference and they </a:t>
            </a:r>
            <a:r>
              <a:rPr b="1" lang="en" sz="1800">
                <a:solidFill>
                  <a:srgbClr val="FF0000"/>
                </a:solidFill>
                <a:latin typeface="Lexend"/>
                <a:ea typeface="Lexend"/>
                <a:cs typeface="Lexend"/>
                <a:sym typeface="Lexend"/>
              </a:rPr>
              <a:t>help students succeed at higher levels</a:t>
            </a:r>
            <a:r>
              <a:rPr lang="en" sz="1800">
                <a:solidFill>
                  <a:schemeClr val="dk2"/>
                </a:solidFill>
                <a:latin typeface="Lexend"/>
                <a:ea typeface="Lexend"/>
                <a:cs typeface="Lexend"/>
                <a:sym typeface="Lexend"/>
              </a:rPr>
              <a:t>.”</a:t>
            </a:r>
            <a:endParaRPr sz="1800">
              <a:solidFill>
                <a:schemeClr val="dk2"/>
              </a:solidFill>
              <a:latin typeface="Lexend"/>
              <a:ea typeface="Lexend"/>
              <a:cs typeface="Lexend"/>
              <a:sym typeface="Lexend"/>
            </a:endParaRPr>
          </a:p>
          <a:p>
            <a:pPr indent="0" lvl="0" marL="0" rtl="0" algn="l">
              <a:spcBef>
                <a:spcPts val="1200"/>
              </a:spcBef>
              <a:spcAft>
                <a:spcPts val="0"/>
              </a:spcAft>
              <a:buNone/>
            </a:pPr>
            <a:r>
              <a:t/>
            </a:r>
            <a:endParaRPr sz="1800">
              <a:solidFill>
                <a:schemeClr val="dk2"/>
              </a:solidFill>
              <a:latin typeface="Lexend"/>
              <a:ea typeface="Lexend"/>
              <a:cs typeface="Lexend"/>
              <a:sym typeface="Lexend"/>
            </a:endParaRPr>
          </a:p>
        </p:txBody>
      </p:sp>
      <p:sp>
        <p:nvSpPr>
          <p:cNvPr id="187" name="Google Shape;187;p24"/>
          <p:cNvSpPr txBox="1"/>
          <p:nvPr/>
        </p:nvSpPr>
        <p:spPr>
          <a:xfrm>
            <a:off x="456900" y="2571750"/>
            <a:ext cx="1678800" cy="285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Lexend"/>
                <a:ea typeface="Lexend"/>
                <a:cs typeface="Lexend"/>
                <a:sym typeface="Lexend"/>
              </a:rPr>
              <a:t>Hannah</a:t>
            </a:r>
            <a:endParaRPr sz="1600">
              <a:solidFill>
                <a:schemeClr val="dk2"/>
              </a:solidFill>
              <a:latin typeface="Lexend"/>
              <a:ea typeface="Lexend"/>
              <a:cs typeface="Lexend"/>
              <a:sym typeface="Lexend"/>
            </a:endParaRPr>
          </a:p>
        </p:txBody>
      </p:sp>
      <p:pic>
        <p:nvPicPr>
          <p:cNvPr id="188" name="Google Shape;188;p24"/>
          <p:cNvPicPr preferRelativeResize="0"/>
          <p:nvPr/>
        </p:nvPicPr>
        <p:blipFill rotWithShape="1">
          <a:blip r:embed="rId3">
            <a:alphaModFix/>
          </a:blip>
          <a:srcRect b="49" l="13879" r="-13880" t="49"/>
          <a:stretch/>
        </p:blipFill>
        <p:spPr>
          <a:xfrm>
            <a:off x="555601" y="977913"/>
            <a:ext cx="1481400" cy="1481400"/>
          </a:xfrm>
          <a:prstGeom prst="ellipse">
            <a:avLst/>
          </a:prstGeom>
          <a:noFill/>
          <a:ln>
            <a:noFill/>
          </a:ln>
        </p:spPr>
      </p:pic>
      <p:pic>
        <p:nvPicPr>
          <p:cNvPr id="189" name="Google Shape;189;p24"/>
          <p:cNvPicPr preferRelativeResize="0"/>
          <p:nvPr/>
        </p:nvPicPr>
        <p:blipFill rotWithShape="1">
          <a:blip r:embed="rId4">
            <a:alphaModFix/>
          </a:blip>
          <a:srcRect b="59" l="0" r="0" t="59"/>
          <a:stretch/>
        </p:blipFill>
        <p:spPr>
          <a:xfrm>
            <a:off x="7055000" y="3225575"/>
            <a:ext cx="1481400" cy="1481400"/>
          </a:xfrm>
          <a:prstGeom prst="ellipse">
            <a:avLst/>
          </a:prstGeom>
          <a:noFill/>
          <a:ln>
            <a:noFill/>
          </a:ln>
        </p:spPr>
      </p:pic>
      <p:sp>
        <p:nvSpPr>
          <p:cNvPr id="190" name="Google Shape;190;p24"/>
          <p:cNvSpPr txBox="1"/>
          <p:nvPr/>
        </p:nvSpPr>
        <p:spPr>
          <a:xfrm>
            <a:off x="311700" y="3302375"/>
            <a:ext cx="6644400" cy="16137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Clr>
                <a:schemeClr val="dk1"/>
              </a:buClr>
              <a:buSzPts val="1100"/>
              <a:buFont typeface="Arial"/>
              <a:buNone/>
            </a:pPr>
            <a:r>
              <a:rPr lang="en" sz="1800">
                <a:solidFill>
                  <a:schemeClr val="dk2"/>
                </a:solidFill>
                <a:latin typeface="Lexend"/>
                <a:ea typeface="Lexend"/>
                <a:cs typeface="Lexend"/>
                <a:sym typeface="Lexend"/>
              </a:rPr>
              <a:t>“Stanford teachers usually </a:t>
            </a:r>
            <a:r>
              <a:rPr lang="en" sz="1800">
                <a:solidFill>
                  <a:schemeClr val="dk2"/>
                </a:solidFill>
                <a:latin typeface="Lexend"/>
                <a:ea typeface="Lexend"/>
                <a:cs typeface="Lexend"/>
                <a:sym typeface="Lexend"/>
              </a:rPr>
              <a:t>do not see it as their job</a:t>
            </a:r>
            <a:r>
              <a:rPr lang="en" sz="1800">
                <a:solidFill>
                  <a:schemeClr val="dk1"/>
                </a:solidFill>
                <a:latin typeface="Lexend"/>
                <a:ea typeface="Lexend"/>
                <a:cs typeface="Lexend"/>
                <a:sym typeface="Lexend"/>
              </a:rPr>
              <a:t> </a:t>
            </a:r>
            <a:r>
              <a:rPr b="1" lang="en" sz="1800">
                <a:solidFill>
                  <a:srgbClr val="FF0000"/>
                </a:solidFill>
                <a:latin typeface="Lexend"/>
                <a:ea typeface="Lexend"/>
                <a:cs typeface="Lexend"/>
                <a:sym typeface="Lexend"/>
              </a:rPr>
              <a:t>to care about the student as a whole person.</a:t>
            </a:r>
            <a:r>
              <a:rPr lang="en" sz="1800">
                <a:solidFill>
                  <a:schemeClr val="dk2"/>
                </a:solidFill>
                <a:latin typeface="Lexend"/>
                <a:ea typeface="Lexend"/>
                <a:cs typeface="Lexend"/>
                <a:sym typeface="Lexend"/>
              </a:rPr>
              <a:t>”</a:t>
            </a:r>
            <a:endParaRPr sz="1800">
              <a:solidFill>
                <a:schemeClr val="dk2"/>
              </a:solidFill>
              <a:latin typeface="Lexend"/>
              <a:ea typeface="Lexend"/>
              <a:cs typeface="Lexend"/>
              <a:sym typeface="Lexend"/>
            </a:endParaRPr>
          </a:p>
          <a:p>
            <a:pPr indent="0" lvl="0" marL="0" rtl="0" algn="r">
              <a:lnSpc>
                <a:spcPct val="115000"/>
              </a:lnSpc>
              <a:spcBef>
                <a:spcPts val="1200"/>
              </a:spcBef>
              <a:spcAft>
                <a:spcPts val="1200"/>
              </a:spcAft>
              <a:buClr>
                <a:schemeClr val="dk1"/>
              </a:buClr>
              <a:buSzPts val="1100"/>
              <a:buFont typeface="Arial"/>
              <a:buNone/>
            </a:pPr>
            <a:r>
              <a:rPr lang="en" sz="1800">
                <a:solidFill>
                  <a:schemeClr val="dk2"/>
                </a:solidFill>
                <a:latin typeface="Lexend"/>
                <a:ea typeface="Lexend"/>
                <a:cs typeface="Lexend"/>
                <a:sym typeface="Lexend"/>
              </a:rPr>
              <a:t>“One-on-one meetings were </a:t>
            </a:r>
            <a:r>
              <a:rPr b="1" lang="en" sz="1800">
                <a:solidFill>
                  <a:srgbClr val="FF0000"/>
                </a:solidFill>
                <a:latin typeface="Lexend"/>
                <a:ea typeface="Lexend"/>
                <a:cs typeface="Lexend"/>
                <a:sym typeface="Lexend"/>
              </a:rPr>
              <a:t>essential</a:t>
            </a:r>
            <a:r>
              <a:rPr lang="en" sz="1800">
                <a:solidFill>
                  <a:schemeClr val="dk2"/>
                </a:solidFill>
                <a:latin typeface="Lexend"/>
                <a:ea typeface="Lexend"/>
                <a:cs typeface="Lexend"/>
                <a:sym typeface="Lexend"/>
              </a:rPr>
              <a:t> to understand what the student thought college was going to be about!”</a:t>
            </a:r>
            <a:endParaRPr sz="1800">
              <a:solidFill>
                <a:schemeClr val="dk2"/>
              </a:solidFill>
              <a:latin typeface="Lexend"/>
              <a:ea typeface="Lexend"/>
              <a:cs typeface="Lexend"/>
              <a:sym typeface="Lexend"/>
            </a:endParaRPr>
          </a:p>
        </p:txBody>
      </p:sp>
      <p:sp>
        <p:nvSpPr>
          <p:cNvPr id="191" name="Google Shape;191;p24"/>
          <p:cNvSpPr txBox="1"/>
          <p:nvPr/>
        </p:nvSpPr>
        <p:spPr>
          <a:xfrm>
            <a:off x="7055000" y="4706975"/>
            <a:ext cx="1678800" cy="285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Lexend"/>
                <a:ea typeface="Lexend"/>
                <a:cs typeface="Lexend"/>
                <a:sym typeface="Lexend"/>
              </a:rPr>
              <a:t>James</a:t>
            </a:r>
            <a:endParaRPr sz="1600">
              <a:solidFill>
                <a:schemeClr val="dk2"/>
              </a:solidFill>
              <a:latin typeface="Lexend"/>
              <a:ea typeface="Lexend"/>
              <a:cs typeface="Lexend"/>
              <a:sym typeface="Lexend"/>
            </a:endParaRPr>
          </a:p>
        </p:txBody>
      </p:sp>
      <p:cxnSp>
        <p:nvCxnSpPr>
          <p:cNvPr id="192" name="Google Shape;192;p24"/>
          <p:cNvCxnSpPr/>
          <p:nvPr/>
        </p:nvCxnSpPr>
        <p:spPr>
          <a:xfrm>
            <a:off x="1811400" y="2996448"/>
            <a:ext cx="5521200" cy="0"/>
          </a:xfrm>
          <a:prstGeom prst="straightConnector1">
            <a:avLst/>
          </a:prstGeom>
          <a:noFill/>
          <a:ln cap="flat" cmpd="sng" w="9525">
            <a:solidFill>
              <a:srgbClr val="D9D9D9"/>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Interview results</a:t>
            </a:r>
            <a:endParaRPr/>
          </a:p>
        </p:txBody>
      </p:sp>
      <p:sp>
        <p:nvSpPr>
          <p:cNvPr id="198" name="Google Shape;198;p25"/>
          <p:cNvSpPr txBox="1"/>
          <p:nvPr/>
        </p:nvSpPr>
        <p:spPr>
          <a:xfrm>
            <a:off x="2099825" y="940800"/>
            <a:ext cx="6644400" cy="249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2"/>
                </a:solidFill>
                <a:latin typeface="Lexend"/>
                <a:ea typeface="Lexend"/>
                <a:cs typeface="Lexend"/>
                <a:sym typeface="Lexend"/>
              </a:rPr>
              <a:t>“When you teach entry level classes, often students will come in with hugely varying levels of experience. You must make sure you level the class that will be useful and interesting for everybody.”</a:t>
            </a:r>
            <a:endParaRPr sz="1800">
              <a:solidFill>
                <a:schemeClr val="dk2"/>
              </a:solidFill>
              <a:latin typeface="Lexend"/>
              <a:ea typeface="Lexend"/>
              <a:cs typeface="Lexend"/>
              <a:sym typeface="Lexend"/>
            </a:endParaRPr>
          </a:p>
          <a:p>
            <a:pPr indent="0" lvl="0" marL="0" rtl="0" algn="l">
              <a:lnSpc>
                <a:spcPct val="115000"/>
              </a:lnSpc>
              <a:spcBef>
                <a:spcPts val="1200"/>
              </a:spcBef>
              <a:spcAft>
                <a:spcPts val="1200"/>
              </a:spcAft>
              <a:buClr>
                <a:schemeClr val="dk1"/>
              </a:buClr>
              <a:buSzPts val="1100"/>
              <a:buFont typeface="Arial"/>
              <a:buNone/>
            </a:pPr>
            <a:r>
              <a:rPr lang="en" sz="1800">
                <a:solidFill>
                  <a:schemeClr val="dk2"/>
                </a:solidFill>
                <a:latin typeface="Lexend"/>
                <a:ea typeface="Lexend"/>
                <a:cs typeface="Lexend"/>
                <a:sym typeface="Lexend"/>
              </a:rPr>
              <a:t>“Teachers want to get together to talk about students they share, but</a:t>
            </a:r>
            <a:r>
              <a:rPr b="1" lang="en" sz="1800">
                <a:solidFill>
                  <a:srgbClr val="FF0000"/>
                </a:solidFill>
                <a:latin typeface="Lexend"/>
                <a:ea typeface="Lexend"/>
                <a:cs typeface="Lexend"/>
                <a:sym typeface="Lexend"/>
              </a:rPr>
              <a:t> schedules are too tight </a:t>
            </a:r>
            <a:r>
              <a:rPr lang="en" sz="1800">
                <a:solidFill>
                  <a:schemeClr val="dk2"/>
                </a:solidFill>
                <a:latin typeface="Lexend"/>
                <a:ea typeface="Lexend"/>
                <a:cs typeface="Lexend"/>
                <a:sym typeface="Lexend"/>
              </a:rPr>
              <a:t>and often </a:t>
            </a:r>
            <a:r>
              <a:rPr b="1" lang="en" sz="1800">
                <a:solidFill>
                  <a:srgbClr val="FF0000"/>
                </a:solidFill>
                <a:latin typeface="Lexend"/>
                <a:ea typeface="Lexend"/>
                <a:cs typeface="Lexend"/>
                <a:sym typeface="Lexend"/>
              </a:rPr>
              <a:t>there’s no time</a:t>
            </a:r>
            <a:r>
              <a:rPr lang="en" sz="1800">
                <a:solidFill>
                  <a:schemeClr val="dk2"/>
                </a:solidFill>
                <a:latin typeface="Lexend"/>
                <a:ea typeface="Lexend"/>
                <a:cs typeface="Lexend"/>
                <a:sym typeface="Lexend"/>
              </a:rPr>
              <a:t>. It happens much more informally.”</a:t>
            </a:r>
            <a:endParaRPr sz="1800">
              <a:solidFill>
                <a:schemeClr val="dk2"/>
              </a:solidFill>
              <a:latin typeface="Lexend"/>
              <a:ea typeface="Lexend"/>
              <a:cs typeface="Lexend"/>
              <a:sym typeface="Lexend"/>
            </a:endParaRPr>
          </a:p>
        </p:txBody>
      </p:sp>
      <p:sp>
        <p:nvSpPr>
          <p:cNvPr id="199" name="Google Shape;199;p25"/>
          <p:cNvSpPr txBox="1"/>
          <p:nvPr/>
        </p:nvSpPr>
        <p:spPr>
          <a:xfrm>
            <a:off x="213000" y="2851225"/>
            <a:ext cx="1678800" cy="285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Lexend"/>
                <a:ea typeface="Lexend"/>
                <a:cs typeface="Lexend"/>
                <a:sym typeface="Lexend"/>
              </a:rPr>
              <a:t>Samantha</a:t>
            </a:r>
            <a:endParaRPr sz="1600">
              <a:solidFill>
                <a:schemeClr val="dk2"/>
              </a:solidFill>
              <a:latin typeface="Lexend"/>
              <a:ea typeface="Lexend"/>
              <a:cs typeface="Lexend"/>
              <a:sym typeface="Lexend"/>
            </a:endParaRPr>
          </a:p>
        </p:txBody>
      </p:sp>
      <p:pic>
        <p:nvPicPr>
          <p:cNvPr id="200" name="Google Shape;200;p25"/>
          <p:cNvPicPr preferRelativeResize="0"/>
          <p:nvPr/>
        </p:nvPicPr>
        <p:blipFill rotWithShape="1">
          <a:blip r:embed="rId3">
            <a:alphaModFix/>
          </a:blip>
          <a:srcRect b="59" l="0" r="0" t="59"/>
          <a:stretch/>
        </p:blipFill>
        <p:spPr>
          <a:xfrm>
            <a:off x="311700" y="1369813"/>
            <a:ext cx="1481400" cy="1481400"/>
          </a:xfrm>
          <a:prstGeom prst="ellipse">
            <a:avLst/>
          </a:prstGeom>
          <a:noFill/>
          <a:ln>
            <a:noFill/>
          </a:ln>
        </p:spPr>
      </p:pic>
      <p:sp>
        <p:nvSpPr>
          <p:cNvPr id="201" name="Google Shape;201;p25"/>
          <p:cNvSpPr txBox="1"/>
          <p:nvPr/>
        </p:nvSpPr>
        <p:spPr>
          <a:xfrm>
            <a:off x="92075" y="3588325"/>
            <a:ext cx="6644400" cy="16431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Clr>
                <a:schemeClr val="dk1"/>
              </a:buClr>
              <a:buSzPts val="1100"/>
              <a:buFont typeface="Arial"/>
              <a:buNone/>
            </a:pPr>
            <a:r>
              <a:rPr lang="en" sz="1800">
                <a:solidFill>
                  <a:schemeClr val="dk2"/>
                </a:solidFill>
                <a:latin typeface="Lexend"/>
                <a:ea typeface="Lexend"/>
                <a:cs typeface="Lexend"/>
                <a:sym typeface="Lexend"/>
              </a:rPr>
              <a:t>“It would be </a:t>
            </a:r>
            <a:r>
              <a:rPr b="1" lang="en" sz="1800">
                <a:solidFill>
                  <a:srgbClr val="FF0000"/>
                </a:solidFill>
                <a:latin typeface="Lexend"/>
                <a:ea typeface="Lexend"/>
                <a:cs typeface="Lexend"/>
                <a:sym typeface="Lexend"/>
              </a:rPr>
              <a:t>easier</a:t>
            </a:r>
            <a:r>
              <a:rPr lang="en" sz="1800">
                <a:solidFill>
                  <a:schemeClr val="dk2"/>
                </a:solidFill>
                <a:latin typeface="Lexend"/>
                <a:ea typeface="Lexend"/>
                <a:cs typeface="Lexend"/>
                <a:sym typeface="Lexend"/>
              </a:rPr>
              <a:t> at times if teachers knew some important information about me, especially in situations where </a:t>
            </a:r>
            <a:r>
              <a:rPr b="1" lang="en" sz="1800">
                <a:solidFill>
                  <a:srgbClr val="FF0000"/>
                </a:solidFill>
                <a:latin typeface="Lexend"/>
                <a:ea typeface="Lexend"/>
                <a:cs typeface="Lexend"/>
                <a:sym typeface="Lexend"/>
              </a:rPr>
              <a:t>it would be weird to go up to a teacher</a:t>
            </a:r>
            <a:r>
              <a:rPr lang="en" sz="1800">
                <a:solidFill>
                  <a:schemeClr val="dk2"/>
                </a:solidFill>
                <a:latin typeface="Lexend"/>
                <a:ea typeface="Lexend"/>
                <a:cs typeface="Lexend"/>
                <a:sym typeface="Lexend"/>
              </a:rPr>
              <a:t> and tell them."</a:t>
            </a:r>
            <a:endParaRPr sz="1800">
              <a:solidFill>
                <a:schemeClr val="dk2"/>
              </a:solidFill>
              <a:latin typeface="Lexend"/>
              <a:ea typeface="Lexend"/>
              <a:cs typeface="Lexend"/>
              <a:sym typeface="Lexend"/>
            </a:endParaRPr>
          </a:p>
          <a:p>
            <a:pPr indent="0" lvl="0" marL="0" rtl="0" algn="l">
              <a:spcBef>
                <a:spcPts val="1200"/>
              </a:spcBef>
              <a:spcAft>
                <a:spcPts val="0"/>
              </a:spcAft>
              <a:buNone/>
            </a:pPr>
            <a:r>
              <a:t/>
            </a:r>
            <a:endParaRPr sz="1800">
              <a:solidFill>
                <a:schemeClr val="dk2"/>
              </a:solidFill>
              <a:latin typeface="Lexend"/>
              <a:ea typeface="Lexend"/>
              <a:cs typeface="Lexend"/>
              <a:sym typeface="Lexend"/>
            </a:endParaRPr>
          </a:p>
        </p:txBody>
      </p:sp>
      <p:pic>
        <p:nvPicPr>
          <p:cNvPr id="202" name="Google Shape;202;p25"/>
          <p:cNvPicPr preferRelativeResize="0"/>
          <p:nvPr/>
        </p:nvPicPr>
        <p:blipFill rotWithShape="1">
          <a:blip r:embed="rId4">
            <a:alphaModFix/>
          </a:blip>
          <a:srcRect b="49" l="0" r="0" t="49"/>
          <a:stretch/>
        </p:blipFill>
        <p:spPr>
          <a:xfrm>
            <a:off x="7032475" y="3386727"/>
            <a:ext cx="1480200" cy="1479000"/>
          </a:xfrm>
          <a:prstGeom prst="ellipse">
            <a:avLst/>
          </a:prstGeom>
          <a:noFill/>
          <a:ln>
            <a:noFill/>
          </a:ln>
        </p:spPr>
      </p:pic>
      <p:sp>
        <p:nvSpPr>
          <p:cNvPr id="203" name="Google Shape;203;p25"/>
          <p:cNvSpPr txBox="1"/>
          <p:nvPr/>
        </p:nvSpPr>
        <p:spPr>
          <a:xfrm>
            <a:off x="6933175" y="4865725"/>
            <a:ext cx="1678800" cy="285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Lexend"/>
                <a:ea typeface="Lexend"/>
                <a:cs typeface="Lexend"/>
                <a:sym typeface="Lexend"/>
              </a:rPr>
              <a:t>Laurel</a:t>
            </a:r>
            <a:endParaRPr sz="1600">
              <a:solidFill>
                <a:schemeClr val="dk2"/>
              </a:solidFill>
              <a:latin typeface="Lexend"/>
              <a:ea typeface="Lexend"/>
              <a:cs typeface="Lexend"/>
              <a:sym typeface="Lexe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6"/>
          <p:cNvSpPr txBox="1"/>
          <p:nvPr>
            <p:ph type="title"/>
          </p:nvPr>
        </p:nvSpPr>
        <p:spPr>
          <a:xfrm>
            <a:off x="311700" y="796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Empathy Map</a:t>
            </a:r>
            <a:endParaRPr/>
          </a:p>
        </p:txBody>
      </p:sp>
      <p:pic>
        <p:nvPicPr>
          <p:cNvPr id="209" name="Google Shape;209;p26"/>
          <p:cNvPicPr preferRelativeResize="0"/>
          <p:nvPr/>
        </p:nvPicPr>
        <p:blipFill>
          <a:blip r:embed="rId3">
            <a:alphaModFix/>
          </a:blip>
          <a:stretch>
            <a:fillRect/>
          </a:stretch>
        </p:blipFill>
        <p:spPr>
          <a:xfrm>
            <a:off x="500813" y="652350"/>
            <a:ext cx="8142377" cy="44369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Key Insights</a:t>
            </a:r>
            <a:endParaRPr/>
          </a:p>
        </p:txBody>
      </p:sp>
      <p:sp>
        <p:nvSpPr>
          <p:cNvPr id="215" name="Google Shape;215;p2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Clr>
                <a:schemeClr val="dk1"/>
              </a:buClr>
              <a:buSzPts val="1100"/>
              <a:buFont typeface="Arial"/>
              <a:buNone/>
            </a:pPr>
            <a:r>
              <a:rPr lang="en" sz="2000">
                <a:solidFill>
                  <a:schemeClr val="dk1"/>
                </a:solidFill>
                <a:latin typeface="Lexend SemiBold"/>
                <a:ea typeface="Lexend SemiBold"/>
                <a:cs typeface="Lexend SemiBold"/>
                <a:sym typeface="Lexend SemiBold"/>
              </a:rPr>
              <a:t>Observations:</a:t>
            </a:r>
            <a:endParaRPr sz="600"/>
          </a:p>
          <a:p>
            <a:pPr indent="0" lvl="0" marL="0" rtl="0" algn="l">
              <a:spcBef>
                <a:spcPts val="0"/>
              </a:spcBef>
              <a:spcAft>
                <a:spcPts val="0"/>
              </a:spcAft>
              <a:buNone/>
            </a:pPr>
            <a:r>
              <a:t/>
            </a:r>
            <a:endParaRPr/>
          </a:p>
          <a:p>
            <a:pPr indent="-342900" lvl="0" marL="457200" rtl="0" algn="l">
              <a:spcBef>
                <a:spcPts val="1200"/>
              </a:spcBef>
              <a:spcAft>
                <a:spcPts val="0"/>
              </a:spcAft>
              <a:buSzPts val="1800"/>
              <a:buChar char="●"/>
            </a:pPr>
            <a:r>
              <a:rPr lang="en" sz="1800"/>
              <a:t>Special Challenge for New Teachers.</a:t>
            </a:r>
            <a:endParaRPr sz="1800"/>
          </a:p>
          <a:p>
            <a:pPr indent="-342900" lvl="0" marL="457200" rtl="0" algn="l">
              <a:spcBef>
                <a:spcPts val="0"/>
              </a:spcBef>
              <a:spcAft>
                <a:spcPts val="0"/>
              </a:spcAft>
              <a:buSzPts val="1800"/>
              <a:buChar char="●"/>
            </a:pPr>
            <a:r>
              <a:rPr lang="en" sz="1800"/>
              <a:t>Teachers Gain Information Invisibly.</a:t>
            </a:r>
            <a:endParaRPr sz="1800"/>
          </a:p>
          <a:p>
            <a:pPr indent="-342900" lvl="0" marL="457200" rtl="0" algn="l">
              <a:spcBef>
                <a:spcPts val="0"/>
              </a:spcBef>
              <a:spcAft>
                <a:spcPts val="0"/>
              </a:spcAft>
              <a:buSzPts val="1800"/>
              <a:buChar char="●"/>
            </a:pPr>
            <a:r>
              <a:rPr lang="en" sz="1800"/>
              <a:t>Confidentiality/Consent is Important.</a:t>
            </a:r>
            <a:endParaRPr sz="1800"/>
          </a:p>
          <a:p>
            <a:pPr indent="-342900" lvl="0" marL="457200" rtl="0" algn="l">
              <a:spcBef>
                <a:spcPts val="0"/>
              </a:spcBef>
              <a:spcAft>
                <a:spcPts val="0"/>
              </a:spcAft>
              <a:buSzPts val="1800"/>
              <a:buChar char="●"/>
            </a:pPr>
            <a:r>
              <a:rPr lang="en" sz="1800"/>
              <a:t>Value of 1 on 1 Interactions.</a:t>
            </a:r>
            <a:endParaRPr sz="1800"/>
          </a:p>
          <a:p>
            <a:pPr indent="-342900" lvl="0" marL="457200" rtl="0" algn="l">
              <a:spcBef>
                <a:spcPts val="0"/>
              </a:spcBef>
              <a:spcAft>
                <a:spcPts val="0"/>
              </a:spcAft>
              <a:buSzPts val="1800"/>
              <a:buChar char="●"/>
            </a:pPr>
            <a:r>
              <a:rPr lang="en" sz="1800"/>
              <a:t>Research is Not Applied.</a:t>
            </a:r>
            <a:endParaRPr sz="1800"/>
          </a:p>
          <a:p>
            <a:pPr indent="-342900" lvl="0" marL="457200" rtl="0" algn="l">
              <a:spcBef>
                <a:spcPts val="0"/>
              </a:spcBef>
              <a:spcAft>
                <a:spcPts val="0"/>
              </a:spcAft>
              <a:buSzPts val="1800"/>
              <a:buChar char="●"/>
            </a:pPr>
            <a:r>
              <a:rPr lang="en" sz="1800"/>
              <a:t>Teachers Have No Time.</a:t>
            </a:r>
            <a:endParaRPr sz="1800"/>
          </a:p>
        </p:txBody>
      </p:sp>
      <p:sp>
        <p:nvSpPr>
          <p:cNvPr id="216" name="Google Shape;216;p2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lang="en" sz="2000">
                <a:solidFill>
                  <a:schemeClr val="dk1"/>
                </a:solidFill>
                <a:latin typeface="Lexend SemiBold"/>
                <a:ea typeface="Lexend SemiBold"/>
                <a:cs typeface="Lexend SemiBold"/>
                <a:sym typeface="Lexend SemiBold"/>
              </a:rPr>
              <a:t>Insights:</a:t>
            </a:r>
            <a:endParaRPr/>
          </a:p>
          <a:p>
            <a:pPr indent="0" lvl="0" marL="0" rtl="0" algn="l">
              <a:spcBef>
                <a:spcPts val="0"/>
              </a:spcBef>
              <a:spcAft>
                <a:spcPts val="0"/>
              </a:spcAft>
              <a:buNone/>
            </a:pPr>
            <a:r>
              <a:t/>
            </a:r>
            <a:endParaRPr/>
          </a:p>
          <a:p>
            <a:pPr indent="-342900" lvl="0" marL="457200" rtl="0" algn="l">
              <a:spcBef>
                <a:spcPts val="1200"/>
              </a:spcBef>
              <a:spcAft>
                <a:spcPts val="0"/>
              </a:spcAft>
              <a:buSzPts val="1800"/>
              <a:buChar char="●"/>
            </a:pPr>
            <a:r>
              <a:rPr lang="en" sz="1800"/>
              <a:t>General Goal of Personalization.</a:t>
            </a:r>
            <a:endParaRPr sz="1800"/>
          </a:p>
          <a:p>
            <a:pPr indent="-342900" lvl="0" marL="457200" rtl="0" algn="l">
              <a:spcBef>
                <a:spcPts val="0"/>
              </a:spcBef>
              <a:spcAft>
                <a:spcPts val="0"/>
              </a:spcAft>
              <a:buSzPts val="1800"/>
              <a:buChar char="●"/>
            </a:pPr>
            <a:r>
              <a:rPr b="1" lang="en" sz="1800"/>
              <a:t>A Relationship is the Real Goal.</a:t>
            </a:r>
            <a:endParaRPr b="1" sz="1800"/>
          </a:p>
          <a:p>
            <a:pPr indent="-342900" lvl="0" marL="457200" rtl="0" algn="l">
              <a:spcBef>
                <a:spcPts val="0"/>
              </a:spcBef>
              <a:spcAft>
                <a:spcPts val="0"/>
              </a:spcAft>
              <a:buSzPts val="1800"/>
              <a:buChar char="●"/>
            </a:pPr>
            <a:r>
              <a:rPr lang="en" sz="1800"/>
              <a:t>Teachers Lack Support.</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Key Learnings</a:t>
            </a:r>
            <a:endParaRPr/>
          </a:p>
        </p:txBody>
      </p:sp>
      <p:sp>
        <p:nvSpPr>
          <p:cNvPr id="222" name="Google Shape;222;p28"/>
          <p:cNvSpPr txBox="1"/>
          <p:nvPr>
            <p:ph idx="1" type="body"/>
          </p:nvPr>
        </p:nvSpPr>
        <p:spPr>
          <a:xfrm>
            <a:off x="311700" y="12843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Teachers want to know more about their students.</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en"/>
              <a:t>Knowing additional information about their students would assist teachers.</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en"/>
              <a:t>Students may not necessarily want to share information with their teachers.</a:t>
            </a:r>
            <a:endParaRPr/>
          </a:p>
        </p:txBody>
      </p:sp>
      <p:pic>
        <p:nvPicPr>
          <p:cNvPr id="223" name="Google Shape;223;p28"/>
          <p:cNvPicPr preferRelativeResize="0"/>
          <p:nvPr/>
        </p:nvPicPr>
        <p:blipFill>
          <a:blip r:embed="rId3">
            <a:alphaModFix/>
          </a:blip>
          <a:stretch>
            <a:fillRect/>
          </a:stretch>
        </p:blipFill>
        <p:spPr>
          <a:xfrm>
            <a:off x="7058400" y="174300"/>
            <a:ext cx="1773900" cy="1726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What’s Next</a:t>
            </a:r>
            <a:endParaRPr/>
          </a:p>
        </p:txBody>
      </p:sp>
      <p:sp>
        <p:nvSpPr>
          <p:cNvPr id="229" name="Google Shape;229;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AutoNum type="arabicPeriod"/>
            </a:pPr>
            <a:r>
              <a:rPr lang="en"/>
              <a:t>Gather more perspectives from different stakeholders including current K-12 educators and parents.</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AutoNum type="arabicPeriod"/>
            </a:pPr>
            <a:r>
              <a:rPr lang="en"/>
              <a:t>Gather the most applicable research with high impact and consider how that applies to potential solutions.</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AutoNum type="arabicPeriod"/>
            </a:pPr>
            <a:r>
              <a:rPr lang="en"/>
              <a:t>Create a list of requirements/limitations as a checklist.</a:t>
            </a:r>
            <a:endParaRPr/>
          </a:p>
          <a:p>
            <a:pPr indent="0" lvl="0" marL="0" rtl="0" algn="l">
              <a:spcBef>
                <a:spcPts val="1200"/>
              </a:spcBef>
              <a:spcAft>
                <a:spcPts val="1200"/>
              </a:spcAft>
              <a:buNone/>
            </a:pPr>
            <a:r>
              <a:t/>
            </a:r>
            <a:endParaRPr/>
          </a:p>
        </p:txBody>
      </p:sp>
      <p:pic>
        <p:nvPicPr>
          <p:cNvPr id="230" name="Google Shape;230;p29"/>
          <p:cNvPicPr preferRelativeResize="0"/>
          <p:nvPr/>
        </p:nvPicPr>
        <p:blipFill>
          <a:blip r:embed="rId3">
            <a:alphaModFix/>
          </a:blip>
          <a:stretch>
            <a:fillRect/>
          </a:stretch>
        </p:blipFill>
        <p:spPr>
          <a:xfrm>
            <a:off x="7233124" y="3093951"/>
            <a:ext cx="2545403" cy="2667700"/>
          </a:xfrm>
          <a:prstGeom prst="rect">
            <a:avLst/>
          </a:prstGeom>
          <a:noFill/>
          <a:ln>
            <a:noFill/>
          </a:ln>
        </p:spPr>
      </p:pic>
      <p:pic>
        <p:nvPicPr>
          <p:cNvPr id="231" name="Google Shape;231;p29"/>
          <p:cNvPicPr preferRelativeResize="0"/>
          <p:nvPr/>
        </p:nvPicPr>
        <p:blipFill>
          <a:blip r:embed="rId3">
            <a:alphaModFix/>
          </a:blip>
          <a:stretch>
            <a:fillRect/>
          </a:stretch>
        </p:blipFill>
        <p:spPr>
          <a:xfrm rot="7">
            <a:off x="7930942" y="3825301"/>
            <a:ext cx="1149759" cy="120501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