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Lst>
  <p:sldSz cy="5143500" cx="9144000"/>
  <p:notesSz cx="6858000" cy="9144000"/>
  <p:embeddedFontLst>
    <p:embeddedFont>
      <p:font typeface="PT Sans Narrow"/>
      <p:regular r:id="rId43"/>
      <p:bold r:id="rId44"/>
    </p:embeddedFont>
    <p:embeddedFont>
      <p:font typeface="Open Sans"/>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44" Type="http://schemas.openxmlformats.org/officeDocument/2006/relationships/font" Target="fonts/PTSansNarrow-bold.fntdata"/><Relationship Id="rId21" Type="http://schemas.openxmlformats.org/officeDocument/2006/relationships/slide" Target="slides/slide16.xml"/><Relationship Id="rId43" Type="http://schemas.openxmlformats.org/officeDocument/2006/relationships/font" Target="fonts/PTSansNarrow-regular.fntdata"/><Relationship Id="rId24" Type="http://schemas.openxmlformats.org/officeDocument/2006/relationships/slide" Target="slides/slide19.xml"/><Relationship Id="rId46" Type="http://schemas.openxmlformats.org/officeDocument/2006/relationships/font" Target="fonts/OpenSans-bold.fntdata"/><Relationship Id="rId23" Type="http://schemas.openxmlformats.org/officeDocument/2006/relationships/slide" Target="slides/slide18.xml"/><Relationship Id="rId45" Type="http://schemas.openxmlformats.org/officeDocument/2006/relationships/font" Target="fonts/OpenSans-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8" Type="http://schemas.openxmlformats.org/officeDocument/2006/relationships/font" Target="fonts/OpenSans-boldItalic.fntdata"/><Relationship Id="rId25" Type="http://schemas.openxmlformats.org/officeDocument/2006/relationships/slide" Target="slides/slide20.xml"/><Relationship Id="rId47" Type="http://schemas.openxmlformats.org/officeDocument/2006/relationships/font" Target="fonts/OpenSans-italic.fnt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0c8b6232c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0c8b6232c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rgbClr val="695D46"/>
                </a:solidFill>
                <a:latin typeface="Open Sans"/>
                <a:ea typeface="Open Sans"/>
                <a:cs typeface="Open Sans"/>
                <a:sym typeface="Open Sans"/>
              </a:rPr>
              <a:t>Problem: Educators struggle to develop meaningful connections with students due to limited time and a lack of resources dedicated to relationship-building. Without adequate student insights, teachers may miss opportunities to engage students effectively, leading to lower trust, reduced motivation, and less effective learning environments.</a:t>
            </a:r>
            <a:endParaRPr sz="1800">
              <a:solidFill>
                <a:srgbClr val="695D46"/>
              </a:solidFill>
              <a:latin typeface="Open Sans"/>
              <a:ea typeface="Open Sans"/>
              <a:cs typeface="Open Sans"/>
              <a:sym typeface="Open Sans"/>
            </a:endParaRPr>
          </a:p>
          <a:p>
            <a:pPr indent="0" lvl="0" marL="0" rtl="0" algn="l">
              <a:lnSpc>
                <a:spcPct val="115000"/>
              </a:lnSpc>
              <a:spcBef>
                <a:spcPts val="1200"/>
              </a:spcBef>
              <a:spcAft>
                <a:spcPts val="0"/>
              </a:spcAft>
              <a:buClr>
                <a:schemeClr val="dk1"/>
              </a:buClr>
              <a:buSzPts val="1100"/>
              <a:buFont typeface="Arial"/>
              <a:buNone/>
            </a:pPr>
            <a:r>
              <a:rPr lang="en" sz="1800">
                <a:solidFill>
                  <a:srgbClr val="695D46"/>
                </a:solidFill>
                <a:latin typeface="Open Sans"/>
                <a:ea typeface="Open Sans"/>
                <a:cs typeface="Open Sans"/>
                <a:sym typeface="Open Sans"/>
              </a:rPr>
              <a:t>EKG,  a platform for grades 6th-12th that uses truth/dare, 2 truths/lie, and AI generated improv games to collect both static and dynamic student information to be shared with teachers and offers suggested activities to improve teacher &amp; student relationships. The platform teaches educators about the importance of relationship building in the classroom as it assists them in the process.</a:t>
            </a:r>
            <a:endParaRPr sz="1800">
              <a:solidFill>
                <a:srgbClr val="695D46"/>
              </a:solidFill>
              <a:latin typeface="Open Sans"/>
              <a:ea typeface="Open Sans"/>
              <a:cs typeface="Open Sans"/>
              <a:sym typeface="Open Sans"/>
            </a:endParaRPr>
          </a:p>
          <a:p>
            <a:pPr indent="0" lvl="0" marL="0" rtl="0" algn="l">
              <a:spcBef>
                <a:spcPts val="120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0eca5ed954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0eca5ed954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695D46"/>
                </a:solidFill>
                <a:latin typeface="Open Sans"/>
                <a:ea typeface="Open Sans"/>
                <a:cs typeface="Open Sans"/>
                <a:sym typeface="Open Sans"/>
              </a:rPr>
              <a:t>Problem: Educators struggle to develop meaningful connections with students due to limited time and a lack of resources dedicated to relationship-building. Without adequate student insights, teachers may miss opportunities to engage students effectively, leading to lower trust, reduced motivation, and less effective learning environments.</a:t>
            </a:r>
            <a:endParaRPr sz="1800">
              <a:solidFill>
                <a:srgbClr val="695D46"/>
              </a:solidFill>
              <a:latin typeface="Open Sans"/>
              <a:ea typeface="Open Sans"/>
              <a:cs typeface="Open Sans"/>
              <a:sym typeface="Open Sans"/>
            </a:endParaRPr>
          </a:p>
          <a:p>
            <a:pPr indent="0" lvl="0" marL="0" rtl="0" algn="l">
              <a:lnSpc>
                <a:spcPct val="115000"/>
              </a:lnSpc>
              <a:spcBef>
                <a:spcPts val="1200"/>
              </a:spcBef>
              <a:spcAft>
                <a:spcPts val="0"/>
              </a:spcAft>
              <a:buNone/>
            </a:pPr>
            <a:r>
              <a:rPr lang="en" sz="1800">
                <a:solidFill>
                  <a:srgbClr val="695D46"/>
                </a:solidFill>
                <a:latin typeface="Open Sans"/>
                <a:ea typeface="Open Sans"/>
                <a:cs typeface="Open Sans"/>
                <a:sym typeface="Open Sans"/>
              </a:rPr>
              <a:t>EKG,  a platform for grades 6th-12th that uses truth/dare, 2 truths/lie, and AI generated improv games to collect both static and dynamic student information to be shared with teachers and offers suggested activities to improve teacher &amp; student relationships. The platform teaches educators about the importance of relationship building in the classroom as it assists them in the process.</a:t>
            </a:r>
            <a:endParaRPr sz="1800">
              <a:solidFill>
                <a:srgbClr val="695D46"/>
              </a:solidFill>
              <a:latin typeface="Open Sans"/>
              <a:ea typeface="Open Sans"/>
              <a:cs typeface="Open Sans"/>
              <a:sym typeface="Open Sans"/>
            </a:endParaRPr>
          </a:p>
          <a:p>
            <a:pPr indent="0" lvl="0" marL="0" rtl="0" algn="l">
              <a:spcBef>
                <a:spcPts val="120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0eca5ed954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0eca5ed954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0eca5ed954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30eca5ed954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0eca5ed954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0eca5ed954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0c8b6232c6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0c8b6232c6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0eca5ed954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0eca5ed954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0eca5ed954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0eca5ed954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0eca5ed954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0eca5ed954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0c8b6232c6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0c8b6232c6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0eca5ed954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0eca5ed954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0c8b6232c6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0c8b6232c6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0c8b6232c6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0c8b6232c6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0eca5ed954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0eca5ed954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0eca5ed954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0eca5ed954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0eca5ed954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0eca5ed954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0eca5ed954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0eca5ed954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0eca5ed954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0eca5ed954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0eca5ed954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0eca5ed954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0c8b6232c6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0c8b6232c6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0c8b6232c6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30c8b6232c6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0eca5ed954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0eca5ed954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0eca5ed954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30eca5ed954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0eca5ed954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30eca5ed954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0eca5ed954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30eca5ed954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0eca5ed954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30eca5ed954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0c8b6232c6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30c8b6232c6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30eca5ed954_0_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30eca5ed954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0eca5ed954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30eca5ed954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0eca5ed954_0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30eca5ed954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0c8b6232c6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30c8b6232c6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0e8e2b7cd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30e8e2b7cd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0c8b6232c6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30c8b6232c6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0db440e2a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30db440e2a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0eca5ed954_0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30eca5ed954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0eca5ed954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0eca5ed954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11" name="Google Shape;11;p2"/>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4" name="Google Shape;14;p2"/>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7" name="Google Shape;17;p2"/>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18" name="Google Shape;18;p2"/>
          <p:cNvSpPr txBox="1"/>
          <p:nvPr>
            <p:ph type="ctrTitle"/>
          </p:nvPr>
        </p:nvSpPr>
        <p:spPr>
          <a:xfrm>
            <a:off x="1004150" y="1751764"/>
            <a:ext cx="7136700" cy="10224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9" name="Google Shape;19;p2"/>
          <p:cNvSpPr txBox="1"/>
          <p:nvPr>
            <p:ph idx="1" type="subTitle"/>
          </p:nvPr>
        </p:nvSpPr>
        <p:spPr>
          <a:xfrm>
            <a:off x="2137225" y="2850039"/>
            <a:ext cx="4870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0" name="Google Shape;20;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type="title"/>
          </p:nvPr>
        </p:nvSpPr>
        <p:spPr>
          <a:xfrm>
            <a:off x="311700" y="814800"/>
            <a:ext cx="8571300" cy="942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p:txBody>
      </p:sp>
      <p:sp>
        <p:nvSpPr>
          <p:cNvPr id="24" name="Google Shape;24;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8" name="Google Shape;28;p4"/>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9" name="Google Shape;2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2" name="Google Shape;32;p5"/>
          <p:cNvSpPr txBox="1"/>
          <p:nvPr>
            <p:ph idx="1" type="body"/>
          </p:nvPr>
        </p:nvSpPr>
        <p:spPr>
          <a:xfrm>
            <a:off x="311700" y="1266175"/>
            <a:ext cx="3999900" cy="3302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5"/>
          <p:cNvSpPr txBox="1"/>
          <p:nvPr>
            <p:ph idx="2" type="body"/>
          </p:nvPr>
        </p:nvSpPr>
        <p:spPr>
          <a:xfrm>
            <a:off x="4832400" y="1266175"/>
            <a:ext cx="3999900" cy="3302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6"/>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7" name="Google Shape;3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42" name="Shape 42"/>
        <p:cNvGrpSpPr/>
        <p:nvPr/>
      </p:nvGrpSpPr>
      <p:grpSpPr>
        <a:xfrm>
          <a:off x="0" y="0"/>
          <a:ext cx="0" cy="0"/>
          <a:chOff x="0" y="0"/>
          <a:chExt cx="0" cy="0"/>
        </a:xfrm>
      </p:grpSpPr>
      <p:sp>
        <p:nvSpPr>
          <p:cNvPr id="43" name="Google Shape;43;p8"/>
          <p:cNvSpPr txBox="1"/>
          <p:nvPr>
            <p:ph type="title"/>
          </p:nvPr>
        </p:nvSpPr>
        <p:spPr>
          <a:xfrm>
            <a:off x="490250" y="526350"/>
            <a:ext cx="56136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dk2"/>
              </a:buClr>
              <a:buSzPts val="5400"/>
              <a:buNone/>
              <a:defRPr b="0" sz="5400">
                <a:solidFill>
                  <a:schemeClr val="dk2"/>
                </a:solidFill>
              </a:defRPr>
            </a:lvl1pPr>
            <a:lvl2pPr lvl="1">
              <a:spcBef>
                <a:spcPts val="0"/>
              </a:spcBef>
              <a:spcAft>
                <a:spcPts val="0"/>
              </a:spcAft>
              <a:buClr>
                <a:schemeClr val="dk2"/>
              </a:buClr>
              <a:buSzPts val="5400"/>
              <a:buNone/>
              <a:defRPr b="0" sz="5400">
                <a:solidFill>
                  <a:schemeClr val="dk2"/>
                </a:solidFill>
              </a:defRPr>
            </a:lvl2pPr>
            <a:lvl3pPr lvl="2">
              <a:spcBef>
                <a:spcPts val="0"/>
              </a:spcBef>
              <a:spcAft>
                <a:spcPts val="0"/>
              </a:spcAft>
              <a:buClr>
                <a:schemeClr val="dk2"/>
              </a:buClr>
              <a:buSzPts val="5400"/>
              <a:buNone/>
              <a:defRPr b="0" sz="5400">
                <a:solidFill>
                  <a:schemeClr val="dk2"/>
                </a:solidFill>
              </a:defRPr>
            </a:lvl3pPr>
            <a:lvl4pPr lvl="3">
              <a:spcBef>
                <a:spcPts val="0"/>
              </a:spcBef>
              <a:spcAft>
                <a:spcPts val="0"/>
              </a:spcAft>
              <a:buClr>
                <a:schemeClr val="dk2"/>
              </a:buClr>
              <a:buSzPts val="5400"/>
              <a:buNone/>
              <a:defRPr b="0" sz="5400">
                <a:solidFill>
                  <a:schemeClr val="dk2"/>
                </a:solidFill>
              </a:defRPr>
            </a:lvl4pPr>
            <a:lvl5pPr lvl="4">
              <a:spcBef>
                <a:spcPts val="0"/>
              </a:spcBef>
              <a:spcAft>
                <a:spcPts val="0"/>
              </a:spcAft>
              <a:buClr>
                <a:schemeClr val="dk2"/>
              </a:buClr>
              <a:buSzPts val="5400"/>
              <a:buNone/>
              <a:defRPr b="0" sz="5400">
                <a:solidFill>
                  <a:schemeClr val="dk2"/>
                </a:solidFill>
              </a:defRPr>
            </a:lvl5pPr>
            <a:lvl6pPr lvl="5">
              <a:spcBef>
                <a:spcPts val="0"/>
              </a:spcBef>
              <a:spcAft>
                <a:spcPts val="0"/>
              </a:spcAft>
              <a:buClr>
                <a:schemeClr val="dk2"/>
              </a:buClr>
              <a:buSzPts val="5400"/>
              <a:buNone/>
              <a:defRPr b="0" sz="5400">
                <a:solidFill>
                  <a:schemeClr val="dk2"/>
                </a:solidFill>
              </a:defRPr>
            </a:lvl6pPr>
            <a:lvl7pPr lvl="6">
              <a:spcBef>
                <a:spcPts val="0"/>
              </a:spcBef>
              <a:spcAft>
                <a:spcPts val="0"/>
              </a:spcAft>
              <a:buClr>
                <a:schemeClr val="dk2"/>
              </a:buClr>
              <a:buSzPts val="5400"/>
              <a:buNone/>
              <a:defRPr b="0" sz="5400">
                <a:solidFill>
                  <a:schemeClr val="dk2"/>
                </a:solidFill>
              </a:defRPr>
            </a:lvl7pPr>
            <a:lvl8pPr lvl="7">
              <a:spcBef>
                <a:spcPts val="0"/>
              </a:spcBef>
              <a:spcAft>
                <a:spcPts val="0"/>
              </a:spcAft>
              <a:buClr>
                <a:schemeClr val="dk2"/>
              </a:buClr>
              <a:buSzPts val="5400"/>
              <a:buNone/>
              <a:defRPr b="0" sz="5400">
                <a:solidFill>
                  <a:schemeClr val="dk2"/>
                </a:solidFill>
              </a:defRPr>
            </a:lvl8pPr>
            <a:lvl9pPr lvl="8">
              <a:spcBef>
                <a:spcPts val="0"/>
              </a:spcBef>
              <a:spcAft>
                <a:spcPts val="0"/>
              </a:spcAft>
              <a:buClr>
                <a:schemeClr val="dk2"/>
              </a:buClr>
              <a:buSzPts val="5400"/>
              <a:buNone/>
              <a:defRPr b="0" sz="5400">
                <a:solidFill>
                  <a:schemeClr val="dk2"/>
                </a:solidFill>
              </a:defRPr>
            </a:lvl9pPr>
          </a:lstStyle>
          <a:p/>
        </p:txBody>
      </p:sp>
      <p:sp>
        <p:nvSpPr>
          <p:cNvPr id="44" name="Google Shape;4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 name="Google Shape;47;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8" name="Google Shape;48;p9"/>
          <p:cNvSpPr txBox="1"/>
          <p:nvPr>
            <p:ph type="title"/>
          </p:nvPr>
        </p:nvSpPr>
        <p:spPr>
          <a:xfrm>
            <a:off x="265500" y="1039675"/>
            <a:ext cx="4045200" cy="16758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9" name="Google Shape;49;p9"/>
          <p:cNvSpPr txBox="1"/>
          <p:nvPr>
            <p:ph idx="1" type="subTitle"/>
          </p:nvPr>
        </p:nvSpPr>
        <p:spPr>
          <a:xfrm>
            <a:off x="265500" y="27268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ph idx="1" type="body"/>
          </p:nvPr>
        </p:nvSpPr>
        <p:spPr>
          <a:xfrm>
            <a:off x="311700" y="4230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54" name="Google Shape;5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1"/>
          <p:cNvSpPr txBox="1"/>
          <p:nvPr>
            <p:ph hasCustomPrompt="1" type="title"/>
          </p:nvPr>
        </p:nvSpPr>
        <p:spPr>
          <a:xfrm>
            <a:off x="311700" y="1304850"/>
            <a:ext cx="8520600" cy="15384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p:nvPr>
            <p:ph idx="1" type="body"/>
          </p:nvPr>
        </p:nvSpPr>
        <p:spPr>
          <a:xfrm>
            <a:off x="311700" y="29956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9" name="Google Shape;5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9pPr>
          </a:lstStyle>
          <a:p/>
        </p:txBody>
      </p:sp>
      <p:sp>
        <p:nvSpPr>
          <p:cNvPr id="7" name="Google Shape;7;p1"/>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7.jpg"/><Relationship Id="rId4" Type="http://schemas.openxmlformats.org/officeDocument/2006/relationships/image" Target="../media/image1.jpg"/><Relationship Id="rId9" Type="http://schemas.openxmlformats.org/officeDocument/2006/relationships/image" Target="../media/image9.jpg"/><Relationship Id="rId5" Type="http://schemas.openxmlformats.org/officeDocument/2006/relationships/image" Target="../media/image6.jpg"/><Relationship Id="rId6" Type="http://schemas.openxmlformats.org/officeDocument/2006/relationships/image" Target="../media/image5.jpg"/><Relationship Id="rId7" Type="http://schemas.openxmlformats.org/officeDocument/2006/relationships/image" Target="../media/image4.jpg"/><Relationship Id="rId8"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7.jpg"/><Relationship Id="rId4" Type="http://schemas.openxmlformats.org/officeDocument/2006/relationships/image" Target="../media/image1.jpg"/><Relationship Id="rId9" Type="http://schemas.openxmlformats.org/officeDocument/2006/relationships/image" Target="../media/image9.jpg"/><Relationship Id="rId5" Type="http://schemas.openxmlformats.org/officeDocument/2006/relationships/image" Target="../media/image6.jpg"/><Relationship Id="rId6" Type="http://schemas.openxmlformats.org/officeDocument/2006/relationships/image" Target="../media/image5.jpg"/><Relationship Id="rId7" Type="http://schemas.openxmlformats.org/officeDocument/2006/relationships/image" Target="../media/image4.jpg"/><Relationship Id="rId8"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2.jpg"/><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3"/>
          <p:cNvSpPr txBox="1"/>
          <p:nvPr>
            <p:ph type="ctrTitle"/>
          </p:nvPr>
        </p:nvSpPr>
        <p:spPr>
          <a:xfrm>
            <a:off x="1004150" y="1751764"/>
            <a:ext cx="7136700" cy="10224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EKG</a:t>
            </a:r>
            <a:endParaRPr/>
          </a:p>
        </p:txBody>
      </p:sp>
      <p:sp>
        <p:nvSpPr>
          <p:cNvPr id="67" name="Google Shape;67;p13"/>
          <p:cNvSpPr txBox="1"/>
          <p:nvPr>
            <p:ph idx="1" type="subTitle"/>
          </p:nvPr>
        </p:nvSpPr>
        <p:spPr>
          <a:xfrm>
            <a:off x="2137250" y="3086989"/>
            <a:ext cx="4870500" cy="792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1200"/>
              <a:t>Oumnia Chellah, Matthew Guck, </a:t>
            </a:r>
            <a:r>
              <a:rPr lang="en" sz="1200"/>
              <a:t>Jessica Yauney, </a:t>
            </a:r>
            <a:r>
              <a:rPr lang="en" sz="1200"/>
              <a:t>Baihan Zhang. </a:t>
            </a:r>
            <a:endParaRPr sz="1200"/>
          </a:p>
        </p:txBody>
      </p:sp>
      <p:pic>
        <p:nvPicPr>
          <p:cNvPr id="68" name="Google Shape;68;p13"/>
          <p:cNvPicPr preferRelativeResize="0"/>
          <p:nvPr/>
        </p:nvPicPr>
        <p:blipFill>
          <a:blip r:embed="rId3">
            <a:alphaModFix/>
          </a:blip>
          <a:stretch>
            <a:fillRect/>
          </a:stretch>
        </p:blipFill>
        <p:spPr>
          <a:xfrm>
            <a:off x="7613525" y="62200"/>
            <a:ext cx="1380201" cy="462750"/>
          </a:xfrm>
          <a:prstGeom prst="rect">
            <a:avLst/>
          </a:prstGeom>
          <a:noFill/>
          <a:ln>
            <a:noFill/>
          </a:ln>
        </p:spPr>
      </p:pic>
      <p:sp>
        <p:nvSpPr>
          <p:cNvPr id="69" name="Google Shape;69;p13"/>
          <p:cNvSpPr txBox="1"/>
          <p:nvPr/>
        </p:nvSpPr>
        <p:spPr>
          <a:xfrm>
            <a:off x="2265650" y="2467200"/>
            <a:ext cx="4613700" cy="906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500">
                <a:solidFill>
                  <a:schemeClr val="accent1"/>
                </a:solidFill>
                <a:latin typeface="PT Sans Narrow"/>
                <a:ea typeface="PT Sans Narrow"/>
                <a:cs typeface="PT Sans Narrow"/>
                <a:sym typeface="PT Sans Narrow"/>
              </a:rPr>
              <a:t>Engage, Know, Grow</a:t>
            </a:r>
            <a:endParaRPr b="1" sz="2500">
              <a:solidFill>
                <a:schemeClr val="accent1"/>
              </a:solidFill>
              <a:latin typeface="PT Sans Narrow"/>
              <a:ea typeface="PT Sans Narrow"/>
              <a:cs typeface="PT Sans Narrow"/>
              <a:sym typeface="PT Sans Narrow"/>
            </a:endParaRPr>
          </a:p>
          <a:p>
            <a:pPr indent="0" lvl="0" marL="0" rtl="0" algn="l">
              <a:spcBef>
                <a:spcPts val="0"/>
              </a:spcBef>
              <a:spcAft>
                <a:spcPts val="0"/>
              </a:spcAft>
              <a:buNone/>
            </a:pPr>
            <a:r>
              <a:t/>
            </a:r>
            <a:endParaRPr sz="1800">
              <a:solidFill>
                <a:schemeClr val="dk2"/>
              </a:solidFill>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4"/>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Problem</a:t>
            </a:r>
            <a:endParaRPr/>
          </a:p>
        </p:txBody>
      </p:sp>
      <p:sp>
        <p:nvSpPr>
          <p:cNvPr id="75" name="Google Shape;75;p14"/>
          <p:cNvSpPr txBox="1"/>
          <p:nvPr>
            <p:ph idx="1" type="body"/>
          </p:nvPr>
        </p:nvSpPr>
        <p:spPr>
          <a:xfrm>
            <a:off x="311700" y="1266325"/>
            <a:ext cx="6114300" cy="37377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 Teachers struggle to develop meaningful connections with students. </a:t>
            </a:r>
            <a:endParaRPr/>
          </a:p>
          <a:p>
            <a:pPr indent="0" lvl="0" marL="0" rtl="0" algn="l">
              <a:lnSpc>
                <a:spcPct val="100000"/>
              </a:lnSpc>
              <a:spcBef>
                <a:spcPts val="1200"/>
              </a:spcBef>
              <a:spcAft>
                <a:spcPts val="0"/>
              </a:spcAft>
              <a:buNone/>
            </a:pPr>
            <a:r>
              <a:rPr lang="en"/>
              <a:t>- Consequences:</a:t>
            </a:r>
            <a:endParaRPr/>
          </a:p>
          <a:p>
            <a:pPr indent="457200" lvl="0" marL="0" rtl="0" algn="l">
              <a:lnSpc>
                <a:spcPct val="100000"/>
              </a:lnSpc>
              <a:spcBef>
                <a:spcPts val="1200"/>
              </a:spcBef>
              <a:spcAft>
                <a:spcPts val="0"/>
              </a:spcAft>
              <a:buNone/>
            </a:pPr>
            <a:r>
              <a:rPr lang="en"/>
              <a:t>- Difficult to engage students effectively.</a:t>
            </a:r>
            <a:endParaRPr/>
          </a:p>
          <a:p>
            <a:pPr indent="457200" lvl="0" marL="0" rtl="0" algn="l">
              <a:lnSpc>
                <a:spcPct val="100000"/>
              </a:lnSpc>
              <a:spcBef>
                <a:spcPts val="1200"/>
              </a:spcBef>
              <a:spcAft>
                <a:spcPts val="0"/>
              </a:spcAft>
              <a:buNone/>
            </a:pPr>
            <a:r>
              <a:rPr lang="en"/>
              <a:t>- Lower trust.</a:t>
            </a:r>
            <a:endParaRPr/>
          </a:p>
          <a:p>
            <a:pPr indent="457200" lvl="0" marL="0" rtl="0" algn="l">
              <a:lnSpc>
                <a:spcPct val="100000"/>
              </a:lnSpc>
              <a:spcBef>
                <a:spcPts val="1200"/>
              </a:spcBef>
              <a:spcAft>
                <a:spcPts val="0"/>
              </a:spcAft>
              <a:buNone/>
            </a:pPr>
            <a:r>
              <a:rPr lang="en"/>
              <a:t>- Reduced motivation.</a:t>
            </a:r>
            <a:endParaRPr/>
          </a:p>
          <a:p>
            <a:pPr indent="457200" lvl="0" marL="0" rtl="0" algn="l">
              <a:lnSpc>
                <a:spcPct val="100000"/>
              </a:lnSpc>
              <a:spcBef>
                <a:spcPts val="1200"/>
              </a:spcBef>
              <a:spcAft>
                <a:spcPts val="1200"/>
              </a:spcAft>
              <a:buNone/>
            </a:pPr>
            <a:r>
              <a:rPr lang="en"/>
              <a:t>- Less effective learning environments.</a:t>
            </a:r>
            <a:endParaRPr/>
          </a:p>
        </p:txBody>
      </p:sp>
      <p:pic>
        <p:nvPicPr>
          <p:cNvPr id="76" name="Google Shape;76;p14"/>
          <p:cNvPicPr preferRelativeResize="0"/>
          <p:nvPr/>
        </p:nvPicPr>
        <p:blipFill>
          <a:blip r:embed="rId3">
            <a:alphaModFix/>
          </a:blip>
          <a:stretch>
            <a:fillRect/>
          </a:stretch>
        </p:blipFill>
        <p:spPr>
          <a:xfrm>
            <a:off x="6579225" y="1987500"/>
            <a:ext cx="1882700" cy="21478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5"/>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Solution:</a:t>
            </a:r>
            <a:endParaRPr/>
          </a:p>
        </p:txBody>
      </p:sp>
      <p:sp>
        <p:nvSpPr>
          <p:cNvPr id="82" name="Google Shape;82;p15"/>
          <p:cNvSpPr txBox="1"/>
          <p:nvPr>
            <p:ph idx="1" type="body"/>
          </p:nvPr>
        </p:nvSpPr>
        <p:spPr>
          <a:xfrm>
            <a:off x="311700" y="1432675"/>
            <a:ext cx="56541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Target:</a:t>
            </a:r>
            <a:r>
              <a:rPr lang="en"/>
              <a:t> Grades 6th-12th</a:t>
            </a:r>
            <a:endParaRPr/>
          </a:p>
          <a:p>
            <a:pPr indent="0" lvl="0" marL="0" rtl="0" algn="l">
              <a:spcBef>
                <a:spcPts val="1200"/>
              </a:spcBef>
              <a:spcAft>
                <a:spcPts val="0"/>
              </a:spcAft>
              <a:buNone/>
            </a:pPr>
            <a:r>
              <a:rPr b="1" lang="en"/>
              <a:t>What it does:</a:t>
            </a:r>
            <a:r>
              <a:rPr lang="en"/>
              <a:t> </a:t>
            </a:r>
            <a:r>
              <a:rPr lang="en"/>
              <a:t>collects both static and dynamic student information to be shared with teachers and offers suggested activities to improve teacher &amp; student relationships. </a:t>
            </a:r>
            <a:endParaRPr/>
          </a:p>
          <a:p>
            <a:pPr indent="0" lvl="0" marL="0" rtl="0" algn="l">
              <a:spcBef>
                <a:spcPts val="1200"/>
              </a:spcBef>
              <a:spcAft>
                <a:spcPts val="1200"/>
              </a:spcAft>
              <a:buNone/>
            </a:pPr>
            <a:r>
              <a:rPr b="1" lang="en"/>
              <a:t>How it does it:</a:t>
            </a:r>
            <a:r>
              <a:rPr lang="en"/>
              <a:t> uses truth/dare, 2 truths/lie, and AI generated improv games to collect information about students. </a:t>
            </a:r>
            <a:endParaRPr/>
          </a:p>
        </p:txBody>
      </p:sp>
      <p:pic>
        <p:nvPicPr>
          <p:cNvPr id="83" name="Google Shape;83;p15"/>
          <p:cNvPicPr preferRelativeResize="0"/>
          <p:nvPr/>
        </p:nvPicPr>
        <p:blipFill>
          <a:blip r:embed="rId3">
            <a:alphaModFix/>
          </a:blip>
          <a:stretch>
            <a:fillRect/>
          </a:stretch>
        </p:blipFill>
        <p:spPr>
          <a:xfrm>
            <a:off x="7291550" y="2109000"/>
            <a:ext cx="1380201" cy="4627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6"/>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Outline:</a:t>
            </a:r>
            <a:endParaRPr/>
          </a:p>
        </p:txBody>
      </p:sp>
      <p:sp>
        <p:nvSpPr>
          <p:cNvPr id="89" name="Google Shape;89;p16"/>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342900" lvl="0" marL="457200" rtl="0" algn="l">
              <a:lnSpc>
                <a:spcPct val="200000"/>
              </a:lnSpc>
              <a:spcBef>
                <a:spcPts val="0"/>
              </a:spcBef>
              <a:spcAft>
                <a:spcPts val="0"/>
              </a:spcAft>
              <a:buSzPts val="1800"/>
              <a:buChar char="-"/>
            </a:pPr>
            <a:r>
              <a:rPr lang="en"/>
              <a:t>Initial Sketches</a:t>
            </a:r>
            <a:endParaRPr/>
          </a:p>
          <a:p>
            <a:pPr indent="-342900" lvl="0" marL="457200" rtl="0" algn="l">
              <a:lnSpc>
                <a:spcPct val="200000"/>
              </a:lnSpc>
              <a:spcBef>
                <a:spcPts val="0"/>
              </a:spcBef>
              <a:spcAft>
                <a:spcPts val="0"/>
              </a:spcAft>
              <a:buSzPts val="1800"/>
              <a:buChar char="-"/>
            </a:pPr>
            <a:r>
              <a:rPr lang="en"/>
              <a:t>Selected Interface </a:t>
            </a:r>
            <a:endParaRPr/>
          </a:p>
          <a:p>
            <a:pPr indent="-342900" lvl="0" marL="457200" rtl="0" algn="l">
              <a:lnSpc>
                <a:spcPct val="200000"/>
              </a:lnSpc>
              <a:spcBef>
                <a:spcPts val="0"/>
              </a:spcBef>
              <a:spcAft>
                <a:spcPts val="0"/>
              </a:spcAft>
              <a:buSzPts val="1800"/>
              <a:buChar char="-"/>
            </a:pPr>
            <a:r>
              <a:rPr lang="en"/>
              <a:t>Low-Fi Prototype:</a:t>
            </a:r>
            <a:endParaRPr/>
          </a:p>
          <a:p>
            <a:pPr indent="-342900" lvl="1" marL="914400" rtl="0" algn="l">
              <a:lnSpc>
                <a:spcPct val="200000"/>
              </a:lnSpc>
              <a:spcBef>
                <a:spcPts val="0"/>
              </a:spcBef>
              <a:spcAft>
                <a:spcPts val="0"/>
              </a:spcAft>
              <a:buSzPts val="1800"/>
              <a:buChar char="-"/>
            </a:pPr>
            <a:r>
              <a:rPr lang="en" sz="1800"/>
              <a:t>Construction</a:t>
            </a:r>
            <a:endParaRPr sz="1800"/>
          </a:p>
          <a:p>
            <a:pPr indent="-342900" lvl="1" marL="914400" rtl="0" algn="l">
              <a:lnSpc>
                <a:spcPct val="200000"/>
              </a:lnSpc>
              <a:spcBef>
                <a:spcPts val="0"/>
              </a:spcBef>
              <a:spcAft>
                <a:spcPts val="0"/>
              </a:spcAft>
              <a:buSzPts val="1800"/>
              <a:buChar char="-"/>
            </a:pPr>
            <a:r>
              <a:rPr lang="en" sz="1800"/>
              <a:t>Task Flows</a:t>
            </a:r>
            <a:endParaRPr sz="1800"/>
          </a:p>
          <a:p>
            <a:pPr indent="-342900" lvl="0" marL="457200" rtl="0" algn="l">
              <a:lnSpc>
                <a:spcPct val="200000"/>
              </a:lnSpc>
              <a:spcBef>
                <a:spcPts val="0"/>
              </a:spcBef>
              <a:spcAft>
                <a:spcPts val="0"/>
              </a:spcAft>
              <a:buSzPts val="1800"/>
              <a:buChar char="-"/>
            </a:pPr>
            <a:r>
              <a:rPr lang="en"/>
              <a:t>Testing Methodology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7"/>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Outline:</a:t>
            </a:r>
            <a:endParaRPr/>
          </a:p>
        </p:txBody>
      </p:sp>
      <p:sp>
        <p:nvSpPr>
          <p:cNvPr id="95" name="Google Shape;95;p17"/>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342900" lvl="0" marL="457200" rtl="0" algn="l">
              <a:lnSpc>
                <a:spcPct val="200000"/>
              </a:lnSpc>
              <a:spcBef>
                <a:spcPts val="0"/>
              </a:spcBef>
              <a:spcAft>
                <a:spcPts val="0"/>
              </a:spcAft>
              <a:buSzPts val="1800"/>
              <a:buChar char="-"/>
            </a:pPr>
            <a:r>
              <a:rPr b="1" lang="en"/>
              <a:t>Initial Sketches</a:t>
            </a:r>
            <a:endParaRPr b="1"/>
          </a:p>
          <a:p>
            <a:pPr indent="-342900" lvl="0" marL="457200" rtl="0" algn="l">
              <a:lnSpc>
                <a:spcPct val="200000"/>
              </a:lnSpc>
              <a:spcBef>
                <a:spcPts val="0"/>
              </a:spcBef>
              <a:spcAft>
                <a:spcPts val="0"/>
              </a:spcAft>
              <a:buClr>
                <a:srgbClr val="CCCCCC"/>
              </a:buClr>
              <a:buSzPts val="1800"/>
              <a:buChar char="-"/>
            </a:pPr>
            <a:r>
              <a:rPr lang="en">
                <a:solidFill>
                  <a:srgbClr val="CCCCCC"/>
                </a:solidFill>
              </a:rPr>
              <a:t>Selected Interface </a:t>
            </a:r>
            <a:endParaRPr>
              <a:solidFill>
                <a:srgbClr val="CCCCCC"/>
              </a:solidFill>
            </a:endParaRPr>
          </a:p>
          <a:p>
            <a:pPr indent="-342900" lvl="0" marL="457200" rtl="0" algn="l">
              <a:lnSpc>
                <a:spcPct val="200000"/>
              </a:lnSpc>
              <a:spcBef>
                <a:spcPts val="0"/>
              </a:spcBef>
              <a:spcAft>
                <a:spcPts val="0"/>
              </a:spcAft>
              <a:buClr>
                <a:srgbClr val="CCCCCC"/>
              </a:buClr>
              <a:buSzPts val="1800"/>
              <a:buChar char="-"/>
            </a:pPr>
            <a:r>
              <a:rPr lang="en">
                <a:solidFill>
                  <a:srgbClr val="CCCCCC"/>
                </a:solidFill>
              </a:rPr>
              <a:t>Low-Fi Prototype:</a:t>
            </a:r>
            <a:endParaRPr>
              <a:solidFill>
                <a:srgbClr val="CCCCCC"/>
              </a:solidFill>
            </a:endParaRPr>
          </a:p>
          <a:p>
            <a:pPr indent="-342900" lvl="1" marL="914400" rtl="0" algn="l">
              <a:lnSpc>
                <a:spcPct val="200000"/>
              </a:lnSpc>
              <a:spcBef>
                <a:spcPts val="0"/>
              </a:spcBef>
              <a:spcAft>
                <a:spcPts val="0"/>
              </a:spcAft>
              <a:buClr>
                <a:srgbClr val="CCCCCC"/>
              </a:buClr>
              <a:buSzPts val="1800"/>
              <a:buChar char="-"/>
            </a:pPr>
            <a:r>
              <a:rPr lang="en" sz="1800">
                <a:solidFill>
                  <a:srgbClr val="CCCCCC"/>
                </a:solidFill>
              </a:rPr>
              <a:t>Construction</a:t>
            </a:r>
            <a:endParaRPr sz="1800">
              <a:solidFill>
                <a:srgbClr val="CCCCCC"/>
              </a:solidFill>
            </a:endParaRPr>
          </a:p>
          <a:p>
            <a:pPr indent="-342900" lvl="1" marL="914400" rtl="0" algn="l">
              <a:lnSpc>
                <a:spcPct val="200000"/>
              </a:lnSpc>
              <a:spcBef>
                <a:spcPts val="0"/>
              </a:spcBef>
              <a:spcAft>
                <a:spcPts val="0"/>
              </a:spcAft>
              <a:buClr>
                <a:srgbClr val="CCCCCC"/>
              </a:buClr>
              <a:buSzPts val="1800"/>
              <a:buChar char="-"/>
            </a:pPr>
            <a:r>
              <a:rPr lang="en" sz="1800">
                <a:solidFill>
                  <a:srgbClr val="CCCCCC"/>
                </a:solidFill>
              </a:rPr>
              <a:t>Task Flows</a:t>
            </a:r>
            <a:endParaRPr sz="1800">
              <a:solidFill>
                <a:srgbClr val="CCCCCC"/>
              </a:solidFill>
            </a:endParaRPr>
          </a:p>
          <a:p>
            <a:pPr indent="-342900" lvl="0" marL="457200" rtl="0" algn="l">
              <a:lnSpc>
                <a:spcPct val="200000"/>
              </a:lnSpc>
              <a:spcBef>
                <a:spcPts val="0"/>
              </a:spcBef>
              <a:spcAft>
                <a:spcPts val="0"/>
              </a:spcAft>
              <a:buClr>
                <a:srgbClr val="CCCCCC"/>
              </a:buClr>
              <a:buSzPts val="1800"/>
              <a:buChar char="-"/>
            </a:pPr>
            <a:r>
              <a:rPr lang="en">
                <a:solidFill>
                  <a:srgbClr val="CCCCCC"/>
                </a:solidFill>
              </a:rPr>
              <a:t>Testing Methodology</a:t>
            </a:r>
            <a:endParaRPr>
              <a:solidFill>
                <a:srgbClr val="CCCCCC"/>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8"/>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Initial Sketches:</a:t>
            </a:r>
            <a:endParaRPr/>
          </a:p>
        </p:txBody>
      </p:sp>
      <p:sp>
        <p:nvSpPr>
          <p:cNvPr id="101" name="Google Shape;101;p18"/>
          <p:cNvSpPr txBox="1"/>
          <p:nvPr/>
        </p:nvSpPr>
        <p:spPr>
          <a:xfrm>
            <a:off x="86825" y="2969725"/>
            <a:ext cx="1432800" cy="2068500"/>
          </a:xfrm>
          <a:prstGeom prst="rect">
            <a:avLst/>
          </a:prstGeom>
          <a:solidFill>
            <a:srgbClr val="F9CB9C"/>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t>Wearable</a:t>
            </a:r>
            <a:endParaRPr b="1" sz="1800">
              <a:highlight>
                <a:schemeClr val="accent3"/>
              </a:highlight>
            </a:endParaRPr>
          </a:p>
        </p:txBody>
      </p:sp>
      <p:sp>
        <p:nvSpPr>
          <p:cNvPr id="102" name="Google Shape;102;p18"/>
          <p:cNvSpPr txBox="1"/>
          <p:nvPr/>
        </p:nvSpPr>
        <p:spPr>
          <a:xfrm>
            <a:off x="1643550" y="1054100"/>
            <a:ext cx="2157000" cy="3881700"/>
          </a:xfrm>
          <a:prstGeom prst="rect">
            <a:avLst/>
          </a:prstGeom>
          <a:solidFill>
            <a:srgbClr val="F9CB9C"/>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t>Desktop</a:t>
            </a:r>
            <a:endParaRPr b="1" sz="1800"/>
          </a:p>
        </p:txBody>
      </p:sp>
      <p:sp>
        <p:nvSpPr>
          <p:cNvPr id="103" name="Google Shape;103;p18"/>
          <p:cNvSpPr txBox="1"/>
          <p:nvPr/>
        </p:nvSpPr>
        <p:spPr>
          <a:xfrm>
            <a:off x="3941825" y="90250"/>
            <a:ext cx="5099700" cy="4753500"/>
          </a:xfrm>
          <a:prstGeom prst="rect">
            <a:avLst/>
          </a:prstGeom>
          <a:solidFill>
            <a:srgbClr val="F9CB9C"/>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t>Mobile</a:t>
            </a:r>
            <a:endParaRPr b="1" sz="1800"/>
          </a:p>
        </p:txBody>
      </p:sp>
      <p:sp>
        <p:nvSpPr>
          <p:cNvPr id="104" name="Google Shape;104;p18"/>
          <p:cNvSpPr txBox="1"/>
          <p:nvPr/>
        </p:nvSpPr>
        <p:spPr>
          <a:xfrm>
            <a:off x="69475" y="1054100"/>
            <a:ext cx="1432800" cy="1896600"/>
          </a:xfrm>
          <a:prstGeom prst="rect">
            <a:avLst/>
          </a:prstGeom>
          <a:solidFill>
            <a:srgbClr val="F9CB9C"/>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t>AR/VR</a:t>
            </a:r>
            <a:endParaRPr b="1" sz="1800">
              <a:highlight>
                <a:schemeClr val="accent3"/>
              </a:highlight>
            </a:endParaRPr>
          </a:p>
        </p:txBody>
      </p:sp>
      <p:pic>
        <p:nvPicPr>
          <p:cNvPr id="105" name="Google Shape;105;p18" title="bcec67fd-8784-4f97-a810-319b97787b06.jpeg"/>
          <p:cNvPicPr preferRelativeResize="0"/>
          <p:nvPr/>
        </p:nvPicPr>
        <p:blipFill rotWithShape="1">
          <a:blip r:embed="rId3">
            <a:alphaModFix/>
          </a:blip>
          <a:srcRect b="0" l="12771" r="17817" t="11933"/>
          <a:stretch/>
        </p:blipFill>
        <p:spPr>
          <a:xfrm>
            <a:off x="5632400" y="2630325"/>
            <a:ext cx="2203149" cy="2104550"/>
          </a:xfrm>
          <a:prstGeom prst="rect">
            <a:avLst/>
          </a:prstGeom>
          <a:noFill/>
          <a:ln>
            <a:noFill/>
          </a:ln>
        </p:spPr>
      </p:pic>
      <p:pic>
        <p:nvPicPr>
          <p:cNvPr id="106" name="Google Shape;106;p18" title="6cb0ee6f-8ccb-47a4-99a1-88da9c6898a9.jpeg"/>
          <p:cNvPicPr preferRelativeResize="0"/>
          <p:nvPr/>
        </p:nvPicPr>
        <p:blipFill rotWithShape="1">
          <a:blip r:embed="rId4">
            <a:alphaModFix/>
          </a:blip>
          <a:srcRect b="13002" l="24916" r="48502" t="24905"/>
          <a:stretch/>
        </p:blipFill>
        <p:spPr>
          <a:xfrm>
            <a:off x="8061025" y="3199556"/>
            <a:ext cx="903475" cy="1589169"/>
          </a:xfrm>
          <a:prstGeom prst="rect">
            <a:avLst/>
          </a:prstGeom>
          <a:noFill/>
          <a:ln>
            <a:noFill/>
          </a:ln>
        </p:spPr>
      </p:pic>
      <p:pic>
        <p:nvPicPr>
          <p:cNvPr id="107" name="Google Shape;107;p18" title="7a2b2401-fe83-4835-aaa3-b8a179c12b03.jpeg"/>
          <p:cNvPicPr preferRelativeResize="0"/>
          <p:nvPr/>
        </p:nvPicPr>
        <p:blipFill rotWithShape="1">
          <a:blip r:embed="rId5">
            <a:alphaModFix/>
          </a:blip>
          <a:srcRect b="10840" l="15292" r="68110" t="69791"/>
          <a:stretch/>
        </p:blipFill>
        <p:spPr>
          <a:xfrm>
            <a:off x="4051775" y="590325"/>
            <a:ext cx="630651" cy="977333"/>
          </a:xfrm>
          <a:prstGeom prst="rect">
            <a:avLst/>
          </a:prstGeom>
          <a:noFill/>
          <a:ln>
            <a:noFill/>
          </a:ln>
        </p:spPr>
      </p:pic>
      <p:pic>
        <p:nvPicPr>
          <p:cNvPr id="108" name="Google Shape;108;p18" title="WhatsApp Image 2024-10-18 at 2.18.11 PM.jpeg"/>
          <p:cNvPicPr preferRelativeResize="0"/>
          <p:nvPr/>
        </p:nvPicPr>
        <p:blipFill rotWithShape="1">
          <a:blip r:embed="rId6">
            <a:alphaModFix/>
          </a:blip>
          <a:srcRect b="18660" l="46567" r="14359" t="15375"/>
          <a:stretch/>
        </p:blipFill>
        <p:spPr>
          <a:xfrm>
            <a:off x="4213300" y="3206959"/>
            <a:ext cx="1211122" cy="1539540"/>
          </a:xfrm>
          <a:prstGeom prst="rect">
            <a:avLst/>
          </a:prstGeom>
          <a:noFill/>
          <a:ln>
            <a:noFill/>
          </a:ln>
        </p:spPr>
      </p:pic>
      <p:pic>
        <p:nvPicPr>
          <p:cNvPr id="109" name="Google Shape;109;p18" title="69a2de5d-4759-47fa-b0e0-77e5e0322bc2.jpeg"/>
          <p:cNvPicPr preferRelativeResize="0"/>
          <p:nvPr/>
        </p:nvPicPr>
        <p:blipFill rotWithShape="1">
          <a:blip r:embed="rId7">
            <a:alphaModFix/>
          </a:blip>
          <a:srcRect b="31628" l="34156" r="43731" t="51783"/>
          <a:stretch/>
        </p:blipFill>
        <p:spPr>
          <a:xfrm>
            <a:off x="2696287" y="1275713"/>
            <a:ext cx="903475" cy="510324"/>
          </a:xfrm>
          <a:prstGeom prst="rect">
            <a:avLst/>
          </a:prstGeom>
          <a:noFill/>
          <a:ln>
            <a:noFill/>
          </a:ln>
        </p:spPr>
      </p:pic>
      <p:pic>
        <p:nvPicPr>
          <p:cNvPr id="110" name="Google Shape;110;p18" title="Screenshot 2024-10-18 at 2.19.43 PM.png"/>
          <p:cNvPicPr preferRelativeResize="0"/>
          <p:nvPr/>
        </p:nvPicPr>
        <p:blipFill rotWithShape="1">
          <a:blip r:embed="rId8">
            <a:alphaModFix/>
          </a:blip>
          <a:srcRect b="0" l="0" r="47229" t="70302"/>
          <a:stretch/>
        </p:blipFill>
        <p:spPr>
          <a:xfrm>
            <a:off x="140127" y="1369100"/>
            <a:ext cx="903475" cy="664299"/>
          </a:xfrm>
          <a:prstGeom prst="rect">
            <a:avLst/>
          </a:prstGeom>
          <a:noFill/>
          <a:ln>
            <a:noFill/>
          </a:ln>
        </p:spPr>
      </p:pic>
      <p:pic>
        <p:nvPicPr>
          <p:cNvPr id="111" name="Google Shape;111;p18" title="7a2b2401-fe83-4835-aaa3-b8a179c12b03.jpeg"/>
          <p:cNvPicPr preferRelativeResize="0"/>
          <p:nvPr/>
        </p:nvPicPr>
        <p:blipFill rotWithShape="1">
          <a:blip r:embed="rId5">
            <a:alphaModFix/>
          </a:blip>
          <a:srcRect b="70649" l="40796" r="31983" t="19444"/>
          <a:stretch/>
        </p:blipFill>
        <p:spPr>
          <a:xfrm>
            <a:off x="119925" y="2499737"/>
            <a:ext cx="823799" cy="398198"/>
          </a:xfrm>
          <a:prstGeom prst="rect">
            <a:avLst/>
          </a:prstGeom>
          <a:noFill/>
          <a:ln>
            <a:noFill/>
          </a:ln>
        </p:spPr>
      </p:pic>
      <p:pic>
        <p:nvPicPr>
          <p:cNvPr id="112" name="Google Shape;112;p18" title="Screenshot 2024-10-18 at 2.19.43 PM.png"/>
          <p:cNvPicPr preferRelativeResize="0"/>
          <p:nvPr/>
        </p:nvPicPr>
        <p:blipFill rotWithShape="1">
          <a:blip r:embed="rId8">
            <a:alphaModFix/>
          </a:blip>
          <a:srcRect b="51813" l="5371" r="48872" t="22583"/>
          <a:stretch/>
        </p:blipFill>
        <p:spPr>
          <a:xfrm>
            <a:off x="140125" y="3319462"/>
            <a:ext cx="783399" cy="572699"/>
          </a:xfrm>
          <a:prstGeom prst="rect">
            <a:avLst/>
          </a:prstGeom>
          <a:noFill/>
          <a:ln>
            <a:noFill/>
          </a:ln>
        </p:spPr>
      </p:pic>
      <p:pic>
        <p:nvPicPr>
          <p:cNvPr id="113" name="Google Shape;113;p18" title="69a2de5d-4759-47fa-b0e0-77e5e0322bc2.jpeg"/>
          <p:cNvPicPr preferRelativeResize="0"/>
          <p:nvPr/>
        </p:nvPicPr>
        <p:blipFill rotWithShape="1">
          <a:blip r:embed="rId7">
            <a:alphaModFix/>
          </a:blip>
          <a:srcRect b="65916" l="30997" r="48840" t="15468"/>
          <a:stretch/>
        </p:blipFill>
        <p:spPr>
          <a:xfrm>
            <a:off x="86831" y="4398225"/>
            <a:ext cx="823798" cy="572701"/>
          </a:xfrm>
          <a:prstGeom prst="rect">
            <a:avLst/>
          </a:prstGeom>
          <a:noFill/>
          <a:ln>
            <a:noFill/>
          </a:ln>
        </p:spPr>
      </p:pic>
      <p:pic>
        <p:nvPicPr>
          <p:cNvPr id="114" name="Google Shape;114;p18" title="69a2de5d-4759-47fa-b0e0-77e5e0322bc2.jpeg"/>
          <p:cNvPicPr preferRelativeResize="0"/>
          <p:nvPr/>
        </p:nvPicPr>
        <p:blipFill rotWithShape="1">
          <a:blip r:embed="rId7">
            <a:alphaModFix/>
          </a:blip>
          <a:srcRect b="26410" l="10063" r="65641" t="56950"/>
          <a:stretch/>
        </p:blipFill>
        <p:spPr>
          <a:xfrm>
            <a:off x="509513" y="1979988"/>
            <a:ext cx="992751" cy="511899"/>
          </a:xfrm>
          <a:prstGeom prst="rect">
            <a:avLst/>
          </a:prstGeom>
          <a:noFill/>
          <a:ln>
            <a:noFill/>
          </a:ln>
        </p:spPr>
      </p:pic>
      <p:pic>
        <p:nvPicPr>
          <p:cNvPr id="115" name="Google Shape;115;p18" title="69a2de5d-4759-47fa-b0e0-77e5e0322bc2.jpeg"/>
          <p:cNvPicPr preferRelativeResize="0"/>
          <p:nvPr/>
        </p:nvPicPr>
        <p:blipFill rotWithShape="1">
          <a:blip r:embed="rId7">
            <a:alphaModFix/>
          </a:blip>
          <a:srcRect b="47513" l="33551" r="40833" t="30894"/>
          <a:stretch/>
        </p:blipFill>
        <p:spPr>
          <a:xfrm>
            <a:off x="1670911" y="1737313"/>
            <a:ext cx="1046627" cy="664301"/>
          </a:xfrm>
          <a:prstGeom prst="rect">
            <a:avLst/>
          </a:prstGeom>
          <a:noFill/>
          <a:ln>
            <a:noFill/>
          </a:ln>
        </p:spPr>
      </p:pic>
      <p:pic>
        <p:nvPicPr>
          <p:cNvPr id="116" name="Google Shape;116;p18" title="69a2de5d-4759-47fa-b0e0-77e5e0322bc2.jpeg"/>
          <p:cNvPicPr preferRelativeResize="0"/>
          <p:nvPr/>
        </p:nvPicPr>
        <p:blipFill rotWithShape="1">
          <a:blip r:embed="rId7">
            <a:alphaModFix/>
          </a:blip>
          <a:srcRect b="41485" l="9599" r="66102" t="38931"/>
          <a:stretch/>
        </p:blipFill>
        <p:spPr>
          <a:xfrm>
            <a:off x="1697838" y="2474274"/>
            <a:ext cx="992751" cy="602477"/>
          </a:xfrm>
          <a:prstGeom prst="rect">
            <a:avLst/>
          </a:prstGeom>
          <a:noFill/>
          <a:ln>
            <a:noFill/>
          </a:ln>
        </p:spPr>
      </p:pic>
      <p:pic>
        <p:nvPicPr>
          <p:cNvPr id="117" name="Google Shape;117;p18" title="7a2b2401-fe83-4835-aaa3-b8a179c12b03.jpeg"/>
          <p:cNvPicPr preferRelativeResize="0"/>
          <p:nvPr/>
        </p:nvPicPr>
        <p:blipFill rotWithShape="1">
          <a:blip r:embed="rId5">
            <a:alphaModFix/>
          </a:blip>
          <a:srcRect b="30992" l="15291" r="29898" t="53037"/>
          <a:stretch/>
        </p:blipFill>
        <p:spPr>
          <a:xfrm>
            <a:off x="4793775" y="245700"/>
            <a:ext cx="1335218" cy="516650"/>
          </a:xfrm>
          <a:prstGeom prst="rect">
            <a:avLst/>
          </a:prstGeom>
          <a:noFill/>
          <a:ln>
            <a:noFill/>
          </a:ln>
        </p:spPr>
      </p:pic>
      <p:pic>
        <p:nvPicPr>
          <p:cNvPr id="118" name="Google Shape;118;p18" title="7a2b2401-fe83-4835-aaa3-b8a179c12b03.jpeg"/>
          <p:cNvPicPr preferRelativeResize="0"/>
          <p:nvPr/>
        </p:nvPicPr>
        <p:blipFill rotWithShape="1">
          <a:blip r:embed="rId5">
            <a:alphaModFix/>
          </a:blip>
          <a:srcRect b="48162" l="15291" r="60792" t="32409"/>
          <a:stretch/>
        </p:blipFill>
        <p:spPr>
          <a:xfrm>
            <a:off x="2957475" y="2430675"/>
            <a:ext cx="717450" cy="774042"/>
          </a:xfrm>
          <a:prstGeom prst="rect">
            <a:avLst/>
          </a:prstGeom>
          <a:noFill/>
          <a:ln>
            <a:noFill/>
          </a:ln>
        </p:spPr>
      </p:pic>
      <p:pic>
        <p:nvPicPr>
          <p:cNvPr id="119" name="Google Shape;119;p18" title="7a2b2401-fe83-4835-aaa3-b8a179c12b03.jpeg"/>
          <p:cNvPicPr preferRelativeResize="0"/>
          <p:nvPr/>
        </p:nvPicPr>
        <p:blipFill rotWithShape="1">
          <a:blip r:embed="rId5">
            <a:alphaModFix/>
          </a:blip>
          <a:srcRect b="68648" l="15292" r="68109" t="16500"/>
          <a:stretch/>
        </p:blipFill>
        <p:spPr>
          <a:xfrm>
            <a:off x="4793779" y="882128"/>
            <a:ext cx="630651" cy="749420"/>
          </a:xfrm>
          <a:prstGeom prst="rect">
            <a:avLst/>
          </a:prstGeom>
          <a:noFill/>
          <a:ln>
            <a:noFill/>
          </a:ln>
        </p:spPr>
      </p:pic>
      <p:pic>
        <p:nvPicPr>
          <p:cNvPr id="120" name="Google Shape;120;p18" title="7a2b2401-fe83-4835-aaa3-b8a179c12b03.jpeg"/>
          <p:cNvPicPr preferRelativeResize="0"/>
          <p:nvPr/>
        </p:nvPicPr>
        <p:blipFill rotWithShape="1">
          <a:blip r:embed="rId5">
            <a:alphaModFix/>
          </a:blip>
          <a:srcRect b="10839" l="39373" r="29900" t="69731"/>
          <a:stretch/>
        </p:blipFill>
        <p:spPr>
          <a:xfrm>
            <a:off x="625475" y="3924000"/>
            <a:ext cx="717462" cy="602473"/>
          </a:xfrm>
          <a:prstGeom prst="rect">
            <a:avLst/>
          </a:prstGeom>
          <a:noFill/>
          <a:ln>
            <a:noFill/>
          </a:ln>
        </p:spPr>
      </p:pic>
      <p:pic>
        <p:nvPicPr>
          <p:cNvPr id="121" name="Google Shape;121;p18" title="Screenshot 2024-10-18 at 2.19.43 PM.png"/>
          <p:cNvPicPr preferRelativeResize="0"/>
          <p:nvPr/>
        </p:nvPicPr>
        <p:blipFill rotWithShape="1">
          <a:blip r:embed="rId8">
            <a:alphaModFix/>
          </a:blip>
          <a:srcRect b="0" l="49591" r="19102" t="52052"/>
          <a:stretch/>
        </p:blipFill>
        <p:spPr>
          <a:xfrm>
            <a:off x="6176350" y="245700"/>
            <a:ext cx="717450" cy="1435641"/>
          </a:xfrm>
          <a:prstGeom prst="rect">
            <a:avLst/>
          </a:prstGeom>
          <a:noFill/>
          <a:ln>
            <a:noFill/>
          </a:ln>
        </p:spPr>
      </p:pic>
      <p:pic>
        <p:nvPicPr>
          <p:cNvPr id="122" name="Google Shape;122;p18" title="Screenshot 2024-10-18 at 2.19.43 PM.png"/>
          <p:cNvPicPr preferRelativeResize="0"/>
          <p:nvPr/>
        </p:nvPicPr>
        <p:blipFill rotWithShape="1">
          <a:blip r:embed="rId8">
            <a:alphaModFix/>
          </a:blip>
          <a:srcRect b="76902" l="6896" r="49595" t="0"/>
          <a:stretch/>
        </p:blipFill>
        <p:spPr>
          <a:xfrm>
            <a:off x="5348650" y="1751325"/>
            <a:ext cx="1211126" cy="840002"/>
          </a:xfrm>
          <a:prstGeom prst="rect">
            <a:avLst/>
          </a:prstGeom>
          <a:noFill/>
          <a:ln>
            <a:noFill/>
          </a:ln>
        </p:spPr>
      </p:pic>
      <p:pic>
        <p:nvPicPr>
          <p:cNvPr id="123" name="Google Shape;123;p18" title="Screenshot 2024-10-18 at 2.19.43 PM.png"/>
          <p:cNvPicPr preferRelativeResize="0"/>
          <p:nvPr/>
        </p:nvPicPr>
        <p:blipFill rotWithShape="1">
          <a:blip r:embed="rId8">
            <a:alphaModFix/>
          </a:blip>
          <a:srcRect b="50314" l="49591" r="16249" t="21482"/>
          <a:stretch/>
        </p:blipFill>
        <p:spPr>
          <a:xfrm>
            <a:off x="5485062" y="916697"/>
            <a:ext cx="630649" cy="680271"/>
          </a:xfrm>
          <a:prstGeom prst="rect">
            <a:avLst/>
          </a:prstGeom>
          <a:noFill/>
          <a:ln>
            <a:noFill/>
          </a:ln>
        </p:spPr>
      </p:pic>
      <p:pic>
        <p:nvPicPr>
          <p:cNvPr id="124" name="Google Shape;124;p18" title="WhatsApp Image 2024-10-18 at 2.18.11 PM.jpeg"/>
          <p:cNvPicPr preferRelativeResize="0"/>
          <p:nvPr/>
        </p:nvPicPr>
        <p:blipFill rotWithShape="1">
          <a:blip r:embed="rId6">
            <a:alphaModFix/>
          </a:blip>
          <a:srcRect b="18660" l="6455" r="52350" t="15375"/>
          <a:stretch/>
        </p:blipFill>
        <p:spPr>
          <a:xfrm>
            <a:off x="4058927" y="1689112"/>
            <a:ext cx="1211112" cy="1460275"/>
          </a:xfrm>
          <a:prstGeom prst="rect">
            <a:avLst/>
          </a:prstGeom>
          <a:noFill/>
          <a:ln>
            <a:noFill/>
          </a:ln>
        </p:spPr>
      </p:pic>
      <p:pic>
        <p:nvPicPr>
          <p:cNvPr id="125" name="Google Shape;125;p18" title="Screenshot 2024-10-18 at 2.19.43 PM.png"/>
          <p:cNvPicPr preferRelativeResize="0"/>
          <p:nvPr/>
        </p:nvPicPr>
        <p:blipFill rotWithShape="1">
          <a:blip r:embed="rId8">
            <a:alphaModFix/>
          </a:blip>
          <a:srcRect b="77269" l="49591" r="5" t="0"/>
          <a:stretch/>
        </p:blipFill>
        <p:spPr>
          <a:xfrm>
            <a:off x="6638375" y="1751325"/>
            <a:ext cx="1211126" cy="713604"/>
          </a:xfrm>
          <a:prstGeom prst="rect">
            <a:avLst/>
          </a:prstGeom>
          <a:noFill/>
          <a:ln>
            <a:noFill/>
          </a:ln>
        </p:spPr>
      </p:pic>
      <p:pic>
        <p:nvPicPr>
          <p:cNvPr id="126" name="Google Shape;126;p18" title="7a2b2401-fe83-4835-aaa3-b8a179c12b03.jpeg"/>
          <p:cNvPicPr preferRelativeResize="0"/>
          <p:nvPr/>
        </p:nvPicPr>
        <p:blipFill rotWithShape="1">
          <a:blip r:embed="rId5">
            <a:alphaModFix/>
          </a:blip>
          <a:srcRect b="48162" l="42137" r="29897" t="32409"/>
          <a:stretch/>
        </p:blipFill>
        <p:spPr>
          <a:xfrm>
            <a:off x="2970954" y="1705579"/>
            <a:ext cx="717450" cy="661975"/>
          </a:xfrm>
          <a:prstGeom prst="rect">
            <a:avLst/>
          </a:prstGeom>
          <a:noFill/>
          <a:ln>
            <a:noFill/>
          </a:ln>
        </p:spPr>
      </p:pic>
      <p:pic>
        <p:nvPicPr>
          <p:cNvPr id="127" name="Google Shape;127;p18" title="69a2de5d-4759-47fa-b0e0-77e5e0322bc2.jpeg"/>
          <p:cNvPicPr preferRelativeResize="0"/>
          <p:nvPr/>
        </p:nvPicPr>
        <p:blipFill rotWithShape="1">
          <a:blip r:embed="rId7">
            <a:alphaModFix/>
          </a:blip>
          <a:srcRect b="42044" l="56197" r="33162" t="38372"/>
          <a:stretch/>
        </p:blipFill>
        <p:spPr>
          <a:xfrm>
            <a:off x="2938601" y="3267849"/>
            <a:ext cx="678723" cy="940558"/>
          </a:xfrm>
          <a:prstGeom prst="rect">
            <a:avLst/>
          </a:prstGeom>
          <a:noFill/>
          <a:ln>
            <a:noFill/>
          </a:ln>
        </p:spPr>
      </p:pic>
      <p:pic>
        <p:nvPicPr>
          <p:cNvPr id="128" name="Google Shape;128;p18" title="69a2de5d-4759-47fa-b0e0-77e5e0322bc2.jpeg"/>
          <p:cNvPicPr preferRelativeResize="0"/>
          <p:nvPr/>
        </p:nvPicPr>
        <p:blipFill rotWithShape="1">
          <a:blip r:embed="rId7">
            <a:alphaModFix/>
          </a:blip>
          <a:srcRect b="62829" l="9255" r="69624" t="14590"/>
          <a:stretch/>
        </p:blipFill>
        <p:spPr>
          <a:xfrm>
            <a:off x="2819775" y="4208412"/>
            <a:ext cx="903475" cy="727288"/>
          </a:xfrm>
          <a:prstGeom prst="rect">
            <a:avLst/>
          </a:prstGeom>
          <a:noFill/>
          <a:ln>
            <a:noFill/>
          </a:ln>
        </p:spPr>
      </p:pic>
      <p:pic>
        <p:nvPicPr>
          <p:cNvPr id="129" name="Google Shape;129;p18" title="69a2de5d-4759-47fa-b0e0-77e5e0322bc2.jpeg"/>
          <p:cNvPicPr preferRelativeResize="0"/>
          <p:nvPr/>
        </p:nvPicPr>
        <p:blipFill rotWithShape="1">
          <a:blip r:embed="rId7">
            <a:alphaModFix/>
          </a:blip>
          <a:srcRect b="63817" l="59596" r="17291" t="14589"/>
          <a:stretch/>
        </p:blipFill>
        <p:spPr>
          <a:xfrm>
            <a:off x="1697847" y="3149403"/>
            <a:ext cx="1211122" cy="852008"/>
          </a:xfrm>
          <a:prstGeom prst="rect">
            <a:avLst/>
          </a:prstGeom>
          <a:noFill/>
          <a:ln>
            <a:noFill/>
          </a:ln>
        </p:spPr>
      </p:pic>
      <p:pic>
        <p:nvPicPr>
          <p:cNvPr id="130" name="Google Shape;130;p18" title="d5bef9e7-7ac1-4f92-8ab6-4a3a73ed0427.jpeg"/>
          <p:cNvPicPr preferRelativeResize="0"/>
          <p:nvPr/>
        </p:nvPicPr>
        <p:blipFill rotWithShape="1">
          <a:blip r:embed="rId9">
            <a:alphaModFix/>
          </a:blip>
          <a:srcRect b="36278" l="65786" r="0" t="11835"/>
          <a:stretch/>
        </p:blipFill>
        <p:spPr>
          <a:xfrm>
            <a:off x="8285800" y="200650"/>
            <a:ext cx="678724" cy="1366999"/>
          </a:xfrm>
          <a:prstGeom prst="rect">
            <a:avLst/>
          </a:prstGeom>
          <a:noFill/>
          <a:ln>
            <a:noFill/>
          </a:ln>
        </p:spPr>
      </p:pic>
      <p:pic>
        <p:nvPicPr>
          <p:cNvPr id="131" name="Google Shape;131;p18" title="d5bef9e7-7ac1-4f92-8ab6-4a3a73ed0427.jpeg"/>
          <p:cNvPicPr preferRelativeResize="0"/>
          <p:nvPr/>
        </p:nvPicPr>
        <p:blipFill rotWithShape="1">
          <a:blip r:embed="rId9">
            <a:alphaModFix/>
          </a:blip>
          <a:srcRect b="24986" l="30880" r="34907" t="52146"/>
          <a:stretch/>
        </p:blipFill>
        <p:spPr>
          <a:xfrm>
            <a:off x="6984300" y="200650"/>
            <a:ext cx="1211124" cy="1075065"/>
          </a:xfrm>
          <a:prstGeom prst="rect">
            <a:avLst/>
          </a:prstGeom>
          <a:noFill/>
          <a:ln>
            <a:noFill/>
          </a:ln>
        </p:spPr>
      </p:pic>
      <p:pic>
        <p:nvPicPr>
          <p:cNvPr id="132" name="Google Shape;132;p18" title="d5bef9e7-7ac1-4f92-8ab6-4a3a73ed0427.jpeg"/>
          <p:cNvPicPr preferRelativeResize="0"/>
          <p:nvPr/>
        </p:nvPicPr>
        <p:blipFill rotWithShape="1">
          <a:blip r:embed="rId9">
            <a:alphaModFix/>
          </a:blip>
          <a:srcRect b="47359" l="0" r="36402" t="11833"/>
          <a:stretch/>
        </p:blipFill>
        <p:spPr>
          <a:xfrm>
            <a:off x="1619175" y="4022062"/>
            <a:ext cx="1146916" cy="977323"/>
          </a:xfrm>
          <a:prstGeom prst="rect">
            <a:avLst/>
          </a:prstGeom>
          <a:noFill/>
          <a:ln>
            <a:noFill/>
          </a:ln>
        </p:spPr>
      </p:pic>
      <p:pic>
        <p:nvPicPr>
          <p:cNvPr id="133" name="Google Shape;133;p18" title="6cb0ee6f-8ccb-47a4-99a1-88da9c6898a9.jpeg"/>
          <p:cNvPicPr preferRelativeResize="0"/>
          <p:nvPr/>
        </p:nvPicPr>
        <p:blipFill rotWithShape="1">
          <a:blip r:embed="rId4">
            <a:alphaModFix/>
          </a:blip>
          <a:srcRect b="13002" l="49514" r="23904" t="24905"/>
          <a:stretch/>
        </p:blipFill>
        <p:spPr>
          <a:xfrm>
            <a:off x="8061025" y="1579776"/>
            <a:ext cx="903475" cy="158916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7" name="Shape 137"/>
        <p:cNvGrpSpPr/>
        <p:nvPr/>
      </p:nvGrpSpPr>
      <p:grpSpPr>
        <a:xfrm>
          <a:off x="0" y="0"/>
          <a:ext cx="0" cy="0"/>
          <a:chOff x="0" y="0"/>
          <a:chExt cx="0" cy="0"/>
        </a:xfrm>
      </p:grpSpPr>
      <p:sp>
        <p:nvSpPr>
          <p:cNvPr id="138" name="Google Shape;138;p19"/>
          <p:cNvSpPr txBox="1"/>
          <p:nvPr/>
        </p:nvSpPr>
        <p:spPr>
          <a:xfrm>
            <a:off x="86825" y="2969725"/>
            <a:ext cx="1432800" cy="2068500"/>
          </a:xfrm>
          <a:prstGeom prst="rect">
            <a:avLst/>
          </a:prstGeom>
          <a:solidFill>
            <a:srgbClr val="FF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rPr>
              <a:t>Wearable</a:t>
            </a:r>
            <a:endParaRPr sz="1800">
              <a:solidFill>
                <a:schemeClr val="dk1"/>
              </a:solidFill>
              <a:highlight>
                <a:schemeClr val="accent3"/>
              </a:highlight>
            </a:endParaRPr>
          </a:p>
        </p:txBody>
      </p:sp>
      <p:sp>
        <p:nvSpPr>
          <p:cNvPr id="139" name="Google Shape;139;p19"/>
          <p:cNvSpPr txBox="1"/>
          <p:nvPr/>
        </p:nvSpPr>
        <p:spPr>
          <a:xfrm>
            <a:off x="1643550" y="643900"/>
            <a:ext cx="2157000" cy="4291800"/>
          </a:xfrm>
          <a:prstGeom prst="rect">
            <a:avLst/>
          </a:prstGeom>
          <a:solidFill>
            <a:srgbClr val="FF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rPr>
              <a:t>Desktop</a:t>
            </a:r>
            <a:endParaRPr sz="1800">
              <a:solidFill>
                <a:schemeClr val="dk1"/>
              </a:solidFill>
            </a:endParaRPr>
          </a:p>
        </p:txBody>
      </p:sp>
      <p:sp>
        <p:nvSpPr>
          <p:cNvPr id="140" name="Google Shape;140;p19"/>
          <p:cNvSpPr txBox="1"/>
          <p:nvPr/>
        </p:nvSpPr>
        <p:spPr>
          <a:xfrm>
            <a:off x="3941825" y="90250"/>
            <a:ext cx="5099700" cy="4753500"/>
          </a:xfrm>
          <a:prstGeom prst="rect">
            <a:avLst/>
          </a:prstGeom>
          <a:solidFill>
            <a:srgbClr val="FF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rPr>
              <a:t>Mobile</a:t>
            </a:r>
            <a:endParaRPr sz="1800">
              <a:solidFill>
                <a:schemeClr val="dk1"/>
              </a:solidFill>
            </a:endParaRPr>
          </a:p>
        </p:txBody>
      </p:sp>
      <p:sp>
        <p:nvSpPr>
          <p:cNvPr id="141" name="Google Shape;141;p19"/>
          <p:cNvSpPr txBox="1"/>
          <p:nvPr/>
        </p:nvSpPr>
        <p:spPr>
          <a:xfrm>
            <a:off x="86825" y="853875"/>
            <a:ext cx="1432800" cy="2068500"/>
          </a:xfrm>
          <a:prstGeom prst="rect">
            <a:avLst/>
          </a:prstGeom>
          <a:solidFill>
            <a:srgbClr val="FF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rPr>
              <a:t>AR/VR</a:t>
            </a:r>
            <a:endParaRPr sz="1800">
              <a:solidFill>
                <a:schemeClr val="dk1"/>
              </a:solidFill>
              <a:highlight>
                <a:schemeClr val="accent3"/>
              </a:highlight>
            </a:endParaRPr>
          </a:p>
        </p:txBody>
      </p:sp>
      <p:sp>
        <p:nvSpPr>
          <p:cNvPr id="142" name="Google Shape;142;p19"/>
          <p:cNvSpPr txBox="1"/>
          <p:nvPr>
            <p:ph type="title"/>
          </p:nvPr>
        </p:nvSpPr>
        <p:spPr>
          <a:xfrm>
            <a:off x="311700" y="140225"/>
            <a:ext cx="3457500" cy="5727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1200"/>
              </a:spcAft>
              <a:buClr>
                <a:schemeClr val="dk1"/>
              </a:buClr>
              <a:buSzPts val="1100"/>
              <a:buFont typeface="Arial"/>
              <a:buNone/>
            </a:pPr>
            <a:r>
              <a:rPr lang="en" sz="1800">
                <a:solidFill>
                  <a:schemeClr val="dk2"/>
                </a:solidFill>
              </a:rPr>
              <a:t>Concept Sketches</a:t>
            </a:r>
            <a:endParaRPr/>
          </a:p>
        </p:txBody>
      </p:sp>
      <p:pic>
        <p:nvPicPr>
          <p:cNvPr id="143" name="Google Shape;143;p19" title="bcec67fd-8784-4f97-a810-319b97787b06.jpeg"/>
          <p:cNvPicPr preferRelativeResize="0"/>
          <p:nvPr/>
        </p:nvPicPr>
        <p:blipFill rotWithShape="1">
          <a:blip r:embed="rId3">
            <a:alphaModFix/>
          </a:blip>
          <a:srcRect b="0" l="12771" r="17817" t="11933"/>
          <a:stretch/>
        </p:blipFill>
        <p:spPr>
          <a:xfrm>
            <a:off x="5632400" y="2630325"/>
            <a:ext cx="2203149" cy="2104550"/>
          </a:xfrm>
          <a:prstGeom prst="rect">
            <a:avLst/>
          </a:prstGeom>
          <a:noFill/>
          <a:ln>
            <a:noFill/>
          </a:ln>
        </p:spPr>
      </p:pic>
      <p:pic>
        <p:nvPicPr>
          <p:cNvPr id="144" name="Google Shape;144;p19" title="6cb0ee6f-8ccb-47a4-99a1-88da9c6898a9.jpeg"/>
          <p:cNvPicPr preferRelativeResize="0"/>
          <p:nvPr/>
        </p:nvPicPr>
        <p:blipFill rotWithShape="1">
          <a:blip r:embed="rId4">
            <a:alphaModFix/>
          </a:blip>
          <a:srcRect b="13002" l="24916" r="48502" t="24905"/>
          <a:stretch/>
        </p:blipFill>
        <p:spPr>
          <a:xfrm>
            <a:off x="8061025" y="3199556"/>
            <a:ext cx="903475" cy="1589169"/>
          </a:xfrm>
          <a:prstGeom prst="rect">
            <a:avLst/>
          </a:prstGeom>
          <a:noFill/>
          <a:ln>
            <a:noFill/>
          </a:ln>
        </p:spPr>
      </p:pic>
      <p:pic>
        <p:nvPicPr>
          <p:cNvPr id="145" name="Google Shape;145;p19" title="7a2b2401-fe83-4835-aaa3-b8a179c12b03.jpeg"/>
          <p:cNvPicPr preferRelativeResize="0"/>
          <p:nvPr/>
        </p:nvPicPr>
        <p:blipFill rotWithShape="1">
          <a:blip r:embed="rId5">
            <a:alphaModFix/>
          </a:blip>
          <a:srcRect b="10840" l="15292" r="68110" t="69791"/>
          <a:stretch/>
        </p:blipFill>
        <p:spPr>
          <a:xfrm>
            <a:off x="4051775" y="590325"/>
            <a:ext cx="630651" cy="977333"/>
          </a:xfrm>
          <a:prstGeom prst="rect">
            <a:avLst/>
          </a:prstGeom>
          <a:noFill/>
          <a:ln>
            <a:noFill/>
          </a:ln>
        </p:spPr>
      </p:pic>
      <p:pic>
        <p:nvPicPr>
          <p:cNvPr id="146" name="Google Shape;146;p19" title="WhatsApp Image 2024-10-18 at 2.18.11 PM.jpeg"/>
          <p:cNvPicPr preferRelativeResize="0"/>
          <p:nvPr/>
        </p:nvPicPr>
        <p:blipFill rotWithShape="1">
          <a:blip r:embed="rId6">
            <a:alphaModFix/>
          </a:blip>
          <a:srcRect b="18660" l="46567" r="14359" t="15375"/>
          <a:stretch/>
        </p:blipFill>
        <p:spPr>
          <a:xfrm>
            <a:off x="4213300" y="3206959"/>
            <a:ext cx="1211122" cy="1539540"/>
          </a:xfrm>
          <a:prstGeom prst="rect">
            <a:avLst/>
          </a:prstGeom>
          <a:noFill/>
          <a:ln>
            <a:noFill/>
          </a:ln>
        </p:spPr>
      </p:pic>
      <p:pic>
        <p:nvPicPr>
          <p:cNvPr id="147" name="Google Shape;147;p19" title="69a2de5d-4759-47fa-b0e0-77e5e0322bc2.jpeg"/>
          <p:cNvPicPr preferRelativeResize="0"/>
          <p:nvPr/>
        </p:nvPicPr>
        <p:blipFill rotWithShape="1">
          <a:blip r:embed="rId7">
            <a:alphaModFix/>
          </a:blip>
          <a:srcRect b="31628" l="34156" r="43731" t="51783"/>
          <a:stretch/>
        </p:blipFill>
        <p:spPr>
          <a:xfrm>
            <a:off x="2790575" y="1144963"/>
            <a:ext cx="903475" cy="510324"/>
          </a:xfrm>
          <a:prstGeom prst="rect">
            <a:avLst/>
          </a:prstGeom>
          <a:noFill/>
          <a:ln>
            <a:noFill/>
          </a:ln>
        </p:spPr>
      </p:pic>
      <p:pic>
        <p:nvPicPr>
          <p:cNvPr id="148" name="Google Shape;148;p19" title="Screenshot 2024-10-18 at 2.19.43 PM.png"/>
          <p:cNvPicPr preferRelativeResize="0"/>
          <p:nvPr/>
        </p:nvPicPr>
        <p:blipFill rotWithShape="1">
          <a:blip r:embed="rId8">
            <a:alphaModFix/>
          </a:blip>
          <a:srcRect b="0" l="0" r="47229" t="70302"/>
          <a:stretch/>
        </p:blipFill>
        <p:spPr>
          <a:xfrm>
            <a:off x="140127" y="1204475"/>
            <a:ext cx="903475" cy="664299"/>
          </a:xfrm>
          <a:prstGeom prst="rect">
            <a:avLst/>
          </a:prstGeom>
          <a:noFill/>
          <a:ln>
            <a:noFill/>
          </a:ln>
        </p:spPr>
      </p:pic>
      <p:pic>
        <p:nvPicPr>
          <p:cNvPr id="149" name="Google Shape;149;p19" title="7a2b2401-fe83-4835-aaa3-b8a179c12b03.jpeg"/>
          <p:cNvPicPr preferRelativeResize="0"/>
          <p:nvPr/>
        </p:nvPicPr>
        <p:blipFill rotWithShape="1">
          <a:blip r:embed="rId5">
            <a:alphaModFix/>
          </a:blip>
          <a:srcRect b="70649" l="40796" r="31983" t="19444"/>
          <a:stretch/>
        </p:blipFill>
        <p:spPr>
          <a:xfrm>
            <a:off x="119925" y="2475250"/>
            <a:ext cx="823799" cy="398198"/>
          </a:xfrm>
          <a:prstGeom prst="rect">
            <a:avLst/>
          </a:prstGeom>
          <a:noFill/>
          <a:ln>
            <a:noFill/>
          </a:ln>
        </p:spPr>
      </p:pic>
      <p:pic>
        <p:nvPicPr>
          <p:cNvPr id="150" name="Google Shape;150;p19" title="Screenshot 2024-10-18 at 2.19.43 PM.png"/>
          <p:cNvPicPr preferRelativeResize="0"/>
          <p:nvPr/>
        </p:nvPicPr>
        <p:blipFill rotWithShape="1">
          <a:blip r:embed="rId8">
            <a:alphaModFix/>
          </a:blip>
          <a:srcRect b="51813" l="5371" r="48872" t="22583"/>
          <a:stretch/>
        </p:blipFill>
        <p:spPr>
          <a:xfrm>
            <a:off x="140125" y="3319462"/>
            <a:ext cx="783399" cy="572699"/>
          </a:xfrm>
          <a:prstGeom prst="rect">
            <a:avLst/>
          </a:prstGeom>
          <a:noFill/>
          <a:ln>
            <a:noFill/>
          </a:ln>
        </p:spPr>
      </p:pic>
      <p:pic>
        <p:nvPicPr>
          <p:cNvPr id="151" name="Google Shape;151;p19" title="69a2de5d-4759-47fa-b0e0-77e5e0322bc2.jpeg"/>
          <p:cNvPicPr preferRelativeResize="0"/>
          <p:nvPr/>
        </p:nvPicPr>
        <p:blipFill rotWithShape="1">
          <a:blip r:embed="rId7">
            <a:alphaModFix/>
          </a:blip>
          <a:srcRect b="65916" l="30997" r="48840" t="15468"/>
          <a:stretch/>
        </p:blipFill>
        <p:spPr>
          <a:xfrm>
            <a:off x="86831" y="4398225"/>
            <a:ext cx="823798" cy="572701"/>
          </a:xfrm>
          <a:prstGeom prst="rect">
            <a:avLst/>
          </a:prstGeom>
          <a:noFill/>
          <a:ln>
            <a:noFill/>
          </a:ln>
        </p:spPr>
      </p:pic>
      <p:pic>
        <p:nvPicPr>
          <p:cNvPr id="152" name="Google Shape;152;p19" title="69a2de5d-4759-47fa-b0e0-77e5e0322bc2.jpeg"/>
          <p:cNvPicPr preferRelativeResize="0"/>
          <p:nvPr/>
        </p:nvPicPr>
        <p:blipFill rotWithShape="1">
          <a:blip r:embed="rId7">
            <a:alphaModFix/>
          </a:blip>
          <a:srcRect b="26410" l="10063" r="65641" t="56950"/>
          <a:stretch/>
        </p:blipFill>
        <p:spPr>
          <a:xfrm>
            <a:off x="183613" y="1916063"/>
            <a:ext cx="992751" cy="511899"/>
          </a:xfrm>
          <a:prstGeom prst="rect">
            <a:avLst/>
          </a:prstGeom>
          <a:noFill/>
          <a:ln>
            <a:noFill/>
          </a:ln>
        </p:spPr>
      </p:pic>
      <p:pic>
        <p:nvPicPr>
          <p:cNvPr id="153" name="Google Shape;153;p19" title="69a2de5d-4759-47fa-b0e0-77e5e0322bc2.jpeg"/>
          <p:cNvPicPr preferRelativeResize="0"/>
          <p:nvPr/>
        </p:nvPicPr>
        <p:blipFill rotWithShape="1">
          <a:blip r:embed="rId7">
            <a:alphaModFix/>
          </a:blip>
          <a:srcRect b="47513" l="33551" r="40833" t="30894"/>
          <a:stretch/>
        </p:blipFill>
        <p:spPr>
          <a:xfrm>
            <a:off x="1682211" y="1067963"/>
            <a:ext cx="1046627" cy="664301"/>
          </a:xfrm>
          <a:prstGeom prst="rect">
            <a:avLst/>
          </a:prstGeom>
          <a:noFill/>
          <a:ln>
            <a:noFill/>
          </a:ln>
        </p:spPr>
      </p:pic>
      <p:pic>
        <p:nvPicPr>
          <p:cNvPr id="154" name="Google Shape;154;p19" title="69a2de5d-4759-47fa-b0e0-77e5e0322bc2.jpeg"/>
          <p:cNvPicPr preferRelativeResize="0"/>
          <p:nvPr/>
        </p:nvPicPr>
        <p:blipFill rotWithShape="1">
          <a:blip r:embed="rId7">
            <a:alphaModFix/>
          </a:blip>
          <a:srcRect b="41485" l="9599" r="66102" t="38931"/>
          <a:stretch/>
        </p:blipFill>
        <p:spPr>
          <a:xfrm>
            <a:off x="1709138" y="1825474"/>
            <a:ext cx="992751" cy="602477"/>
          </a:xfrm>
          <a:prstGeom prst="rect">
            <a:avLst/>
          </a:prstGeom>
          <a:noFill/>
          <a:ln>
            <a:noFill/>
          </a:ln>
        </p:spPr>
      </p:pic>
      <p:pic>
        <p:nvPicPr>
          <p:cNvPr id="155" name="Google Shape;155;p19" title="7a2b2401-fe83-4835-aaa3-b8a179c12b03.jpeg"/>
          <p:cNvPicPr preferRelativeResize="0"/>
          <p:nvPr/>
        </p:nvPicPr>
        <p:blipFill rotWithShape="1">
          <a:blip r:embed="rId5">
            <a:alphaModFix/>
          </a:blip>
          <a:srcRect b="30992" l="15291" r="29898" t="53037"/>
          <a:stretch/>
        </p:blipFill>
        <p:spPr>
          <a:xfrm>
            <a:off x="4793775" y="245700"/>
            <a:ext cx="1335218" cy="516650"/>
          </a:xfrm>
          <a:prstGeom prst="rect">
            <a:avLst/>
          </a:prstGeom>
          <a:noFill/>
          <a:ln>
            <a:noFill/>
          </a:ln>
        </p:spPr>
      </p:pic>
      <p:pic>
        <p:nvPicPr>
          <p:cNvPr id="156" name="Google Shape;156;p19" title="7a2b2401-fe83-4835-aaa3-b8a179c12b03.jpeg"/>
          <p:cNvPicPr preferRelativeResize="0"/>
          <p:nvPr/>
        </p:nvPicPr>
        <p:blipFill rotWithShape="1">
          <a:blip r:embed="rId5">
            <a:alphaModFix/>
          </a:blip>
          <a:srcRect b="48162" l="15291" r="60792" t="32409"/>
          <a:stretch/>
        </p:blipFill>
        <p:spPr>
          <a:xfrm>
            <a:off x="3021688" y="2402775"/>
            <a:ext cx="717450" cy="774042"/>
          </a:xfrm>
          <a:prstGeom prst="rect">
            <a:avLst/>
          </a:prstGeom>
          <a:noFill/>
          <a:ln>
            <a:noFill/>
          </a:ln>
        </p:spPr>
      </p:pic>
      <p:pic>
        <p:nvPicPr>
          <p:cNvPr id="157" name="Google Shape;157;p19" title="7a2b2401-fe83-4835-aaa3-b8a179c12b03.jpeg"/>
          <p:cNvPicPr preferRelativeResize="0"/>
          <p:nvPr/>
        </p:nvPicPr>
        <p:blipFill rotWithShape="1">
          <a:blip r:embed="rId5">
            <a:alphaModFix/>
          </a:blip>
          <a:srcRect b="68648" l="15292" r="68109" t="16500"/>
          <a:stretch/>
        </p:blipFill>
        <p:spPr>
          <a:xfrm>
            <a:off x="4793779" y="882128"/>
            <a:ext cx="630651" cy="749420"/>
          </a:xfrm>
          <a:prstGeom prst="rect">
            <a:avLst/>
          </a:prstGeom>
          <a:noFill/>
          <a:ln>
            <a:noFill/>
          </a:ln>
        </p:spPr>
      </p:pic>
      <p:pic>
        <p:nvPicPr>
          <p:cNvPr id="158" name="Google Shape;158;p19" title="7a2b2401-fe83-4835-aaa3-b8a179c12b03.jpeg"/>
          <p:cNvPicPr preferRelativeResize="0"/>
          <p:nvPr/>
        </p:nvPicPr>
        <p:blipFill rotWithShape="1">
          <a:blip r:embed="rId5">
            <a:alphaModFix/>
          </a:blip>
          <a:srcRect b="10839" l="39373" r="29900" t="69731"/>
          <a:stretch/>
        </p:blipFill>
        <p:spPr>
          <a:xfrm>
            <a:off x="625475" y="3924000"/>
            <a:ext cx="717462" cy="602473"/>
          </a:xfrm>
          <a:prstGeom prst="rect">
            <a:avLst/>
          </a:prstGeom>
          <a:noFill/>
          <a:ln>
            <a:noFill/>
          </a:ln>
        </p:spPr>
      </p:pic>
      <p:pic>
        <p:nvPicPr>
          <p:cNvPr id="159" name="Google Shape;159;p19" title="Screenshot 2024-10-18 at 2.19.43 PM.png"/>
          <p:cNvPicPr preferRelativeResize="0"/>
          <p:nvPr/>
        </p:nvPicPr>
        <p:blipFill rotWithShape="1">
          <a:blip r:embed="rId8">
            <a:alphaModFix/>
          </a:blip>
          <a:srcRect b="0" l="49591" r="19102" t="52052"/>
          <a:stretch/>
        </p:blipFill>
        <p:spPr>
          <a:xfrm>
            <a:off x="6176350" y="245700"/>
            <a:ext cx="717450" cy="1435641"/>
          </a:xfrm>
          <a:prstGeom prst="rect">
            <a:avLst/>
          </a:prstGeom>
          <a:noFill/>
          <a:ln>
            <a:noFill/>
          </a:ln>
        </p:spPr>
      </p:pic>
      <p:pic>
        <p:nvPicPr>
          <p:cNvPr id="160" name="Google Shape;160;p19" title="Screenshot 2024-10-18 at 2.19.43 PM.png"/>
          <p:cNvPicPr preferRelativeResize="0"/>
          <p:nvPr/>
        </p:nvPicPr>
        <p:blipFill rotWithShape="1">
          <a:blip r:embed="rId8">
            <a:alphaModFix/>
          </a:blip>
          <a:srcRect b="76902" l="6896" r="49595" t="0"/>
          <a:stretch/>
        </p:blipFill>
        <p:spPr>
          <a:xfrm>
            <a:off x="5348650" y="1751325"/>
            <a:ext cx="1211126" cy="840002"/>
          </a:xfrm>
          <a:prstGeom prst="rect">
            <a:avLst/>
          </a:prstGeom>
          <a:noFill/>
          <a:ln>
            <a:noFill/>
          </a:ln>
        </p:spPr>
      </p:pic>
      <p:pic>
        <p:nvPicPr>
          <p:cNvPr id="161" name="Google Shape;161;p19" title="Screenshot 2024-10-18 at 2.19.43 PM.png"/>
          <p:cNvPicPr preferRelativeResize="0"/>
          <p:nvPr/>
        </p:nvPicPr>
        <p:blipFill rotWithShape="1">
          <a:blip r:embed="rId8">
            <a:alphaModFix/>
          </a:blip>
          <a:srcRect b="50314" l="49591" r="16249" t="21482"/>
          <a:stretch/>
        </p:blipFill>
        <p:spPr>
          <a:xfrm>
            <a:off x="5485062" y="916697"/>
            <a:ext cx="630649" cy="680271"/>
          </a:xfrm>
          <a:prstGeom prst="rect">
            <a:avLst/>
          </a:prstGeom>
          <a:noFill/>
          <a:ln>
            <a:noFill/>
          </a:ln>
        </p:spPr>
      </p:pic>
      <p:pic>
        <p:nvPicPr>
          <p:cNvPr id="162" name="Google Shape;162;p19" title="WhatsApp Image 2024-10-18 at 2.18.11 PM.jpeg"/>
          <p:cNvPicPr preferRelativeResize="0"/>
          <p:nvPr/>
        </p:nvPicPr>
        <p:blipFill rotWithShape="1">
          <a:blip r:embed="rId6">
            <a:alphaModFix/>
          </a:blip>
          <a:srcRect b="18660" l="6455" r="52350" t="15375"/>
          <a:stretch/>
        </p:blipFill>
        <p:spPr>
          <a:xfrm>
            <a:off x="4058927" y="1689112"/>
            <a:ext cx="1211112" cy="1460275"/>
          </a:xfrm>
          <a:prstGeom prst="rect">
            <a:avLst/>
          </a:prstGeom>
          <a:noFill/>
          <a:ln>
            <a:noFill/>
          </a:ln>
        </p:spPr>
      </p:pic>
      <p:pic>
        <p:nvPicPr>
          <p:cNvPr id="163" name="Google Shape;163;p19" title="Screenshot 2024-10-18 at 2.19.43 PM.png"/>
          <p:cNvPicPr preferRelativeResize="0"/>
          <p:nvPr/>
        </p:nvPicPr>
        <p:blipFill rotWithShape="1">
          <a:blip r:embed="rId8">
            <a:alphaModFix/>
          </a:blip>
          <a:srcRect b="77269" l="49591" r="5" t="0"/>
          <a:stretch/>
        </p:blipFill>
        <p:spPr>
          <a:xfrm>
            <a:off x="6638375" y="1751325"/>
            <a:ext cx="1211126" cy="713604"/>
          </a:xfrm>
          <a:prstGeom prst="rect">
            <a:avLst/>
          </a:prstGeom>
          <a:noFill/>
          <a:ln>
            <a:noFill/>
          </a:ln>
        </p:spPr>
      </p:pic>
      <p:pic>
        <p:nvPicPr>
          <p:cNvPr id="164" name="Google Shape;164;p19" title="7a2b2401-fe83-4835-aaa3-b8a179c12b03.jpeg"/>
          <p:cNvPicPr preferRelativeResize="0"/>
          <p:nvPr/>
        </p:nvPicPr>
        <p:blipFill rotWithShape="1">
          <a:blip r:embed="rId5">
            <a:alphaModFix/>
          </a:blip>
          <a:srcRect b="48162" l="42137" r="29897" t="32409"/>
          <a:stretch/>
        </p:blipFill>
        <p:spPr>
          <a:xfrm>
            <a:off x="2976604" y="1732266"/>
            <a:ext cx="717450" cy="661975"/>
          </a:xfrm>
          <a:prstGeom prst="rect">
            <a:avLst/>
          </a:prstGeom>
          <a:noFill/>
          <a:ln>
            <a:noFill/>
          </a:ln>
        </p:spPr>
      </p:pic>
      <p:pic>
        <p:nvPicPr>
          <p:cNvPr id="165" name="Google Shape;165;p19" title="69a2de5d-4759-47fa-b0e0-77e5e0322bc2.jpeg"/>
          <p:cNvPicPr preferRelativeResize="0"/>
          <p:nvPr/>
        </p:nvPicPr>
        <p:blipFill rotWithShape="1">
          <a:blip r:embed="rId7">
            <a:alphaModFix/>
          </a:blip>
          <a:srcRect b="42044" l="56197" r="33162" t="38372"/>
          <a:stretch/>
        </p:blipFill>
        <p:spPr>
          <a:xfrm>
            <a:off x="3039476" y="3319449"/>
            <a:ext cx="678723" cy="940558"/>
          </a:xfrm>
          <a:prstGeom prst="rect">
            <a:avLst/>
          </a:prstGeom>
          <a:noFill/>
          <a:ln>
            <a:noFill/>
          </a:ln>
        </p:spPr>
      </p:pic>
      <p:pic>
        <p:nvPicPr>
          <p:cNvPr id="166" name="Google Shape;166;p19" title="69a2de5d-4759-47fa-b0e0-77e5e0322bc2.jpeg"/>
          <p:cNvPicPr preferRelativeResize="0"/>
          <p:nvPr/>
        </p:nvPicPr>
        <p:blipFill rotWithShape="1">
          <a:blip r:embed="rId7">
            <a:alphaModFix/>
          </a:blip>
          <a:srcRect b="62829" l="9255" r="69624" t="14590"/>
          <a:stretch/>
        </p:blipFill>
        <p:spPr>
          <a:xfrm>
            <a:off x="2883588" y="4243637"/>
            <a:ext cx="903475" cy="727288"/>
          </a:xfrm>
          <a:prstGeom prst="rect">
            <a:avLst/>
          </a:prstGeom>
          <a:noFill/>
          <a:ln>
            <a:noFill/>
          </a:ln>
        </p:spPr>
      </p:pic>
      <p:pic>
        <p:nvPicPr>
          <p:cNvPr id="167" name="Google Shape;167;p19" title="69a2de5d-4759-47fa-b0e0-77e5e0322bc2.jpeg"/>
          <p:cNvPicPr preferRelativeResize="0"/>
          <p:nvPr/>
        </p:nvPicPr>
        <p:blipFill rotWithShape="1">
          <a:blip r:embed="rId7">
            <a:alphaModFix/>
          </a:blip>
          <a:srcRect b="63817" l="59596" r="17291" t="14589"/>
          <a:stretch/>
        </p:blipFill>
        <p:spPr>
          <a:xfrm>
            <a:off x="1709147" y="2491553"/>
            <a:ext cx="1211122" cy="852008"/>
          </a:xfrm>
          <a:prstGeom prst="rect">
            <a:avLst/>
          </a:prstGeom>
          <a:noFill/>
          <a:ln>
            <a:noFill/>
          </a:ln>
        </p:spPr>
      </p:pic>
      <p:pic>
        <p:nvPicPr>
          <p:cNvPr id="168" name="Google Shape;168;p19" title="d5bef9e7-7ac1-4f92-8ab6-4a3a73ed0427.jpeg"/>
          <p:cNvPicPr preferRelativeResize="0"/>
          <p:nvPr/>
        </p:nvPicPr>
        <p:blipFill rotWithShape="1">
          <a:blip r:embed="rId9">
            <a:alphaModFix/>
          </a:blip>
          <a:srcRect b="36278" l="65786" r="0" t="11835"/>
          <a:stretch/>
        </p:blipFill>
        <p:spPr>
          <a:xfrm>
            <a:off x="8285800" y="200650"/>
            <a:ext cx="678724" cy="1366999"/>
          </a:xfrm>
          <a:prstGeom prst="rect">
            <a:avLst/>
          </a:prstGeom>
          <a:noFill/>
          <a:ln>
            <a:noFill/>
          </a:ln>
        </p:spPr>
      </p:pic>
      <p:pic>
        <p:nvPicPr>
          <p:cNvPr id="169" name="Google Shape;169;p19" title="d5bef9e7-7ac1-4f92-8ab6-4a3a73ed0427.jpeg"/>
          <p:cNvPicPr preferRelativeResize="0"/>
          <p:nvPr/>
        </p:nvPicPr>
        <p:blipFill rotWithShape="1">
          <a:blip r:embed="rId9">
            <a:alphaModFix/>
          </a:blip>
          <a:srcRect b="24986" l="30880" r="34907" t="52146"/>
          <a:stretch/>
        </p:blipFill>
        <p:spPr>
          <a:xfrm>
            <a:off x="6984300" y="200650"/>
            <a:ext cx="1211124" cy="1075065"/>
          </a:xfrm>
          <a:prstGeom prst="rect">
            <a:avLst/>
          </a:prstGeom>
          <a:noFill/>
          <a:ln>
            <a:noFill/>
          </a:ln>
        </p:spPr>
      </p:pic>
      <p:pic>
        <p:nvPicPr>
          <p:cNvPr id="170" name="Google Shape;170;p19" title="d5bef9e7-7ac1-4f92-8ab6-4a3a73ed0427.jpeg"/>
          <p:cNvPicPr preferRelativeResize="0"/>
          <p:nvPr/>
        </p:nvPicPr>
        <p:blipFill rotWithShape="1">
          <a:blip r:embed="rId9">
            <a:alphaModFix/>
          </a:blip>
          <a:srcRect b="47359" l="0" r="36402" t="11833"/>
          <a:stretch/>
        </p:blipFill>
        <p:spPr>
          <a:xfrm>
            <a:off x="1668925" y="3427574"/>
            <a:ext cx="1146916" cy="977323"/>
          </a:xfrm>
          <a:prstGeom prst="rect">
            <a:avLst/>
          </a:prstGeom>
          <a:noFill/>
          <a:ln>
            <a:noFill/>
          </a:ln>
        </p:spPr>
      </p:pic>
      <p:pic>
        <p:nvPicPr>
          <p:cNvPr id="171" name="Google Shape;171;p19" title="6cb0ee6f-8ccb-47a4-99a1-88da9c6898a9.jpeg"/>
          <p:cNvPicPr preferRelativeResize="0"/>
          <p:nvPr/>
        </p:nvPicPr>
        <p:blipFill rotWithShape="1">
          <a:blip r:embed="rId4">
            <a:alphaModFix/>
          </a:blip>
          <a:srcRect b="13002" l="49514" r="23904" t="24905"/>
          <a:stretch/>
        </p:blipFill>
        <p:spPr>
          <a:xfrm>
            <a:off x="8061025" y="1579776"/>
            <a:ext cx="903475" cy="158916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0"/>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Initial Sketches</a:t>
            </a:r>
            <a:endParaRPr/>
          </a:p>
        </p:txBody>
      </p:sp>
      <p:sp>
        <p:nvSpPr>
          <p:cNvPr id="177" name="Google Shape;177;p20"/>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342900" lvl="0" marL="457200" rtl="0" algn="l">
              <a:lnSpc>
                <a:spcPct val="200000"/>
              </a:lnSpc>
              <a:spcBef>
                <a:spcPts val="0"/>
              </a:spcBef>
              <a:spcAft>
                <a:spcPts val="0"/>
              </a:spcAft>
              <a:buSzPts val="1800"/>
              <a:buChar char="-"/>
            </a:pPr>
            <a:r>
              <a:rPr b="1" lang="en"/>
              <a:t>Mobile </a:t>
            </a:r>
            <a:endParaRPr>
              <a:solidFill>
                <a:srgbClr val="CCCCCC"/>
              </a:solidFill>
            </a:endParaRPr>
          </a:p>
        </p:txBody>
      </p:sp>
      <p:pic>
        <p:nvPicPr>
          <p:cNvPr id="178" name="Google Shape;178;p20"/>
          <p:cNvPicPr preferRelativeResize="0"/>
          <p:nvPr/>
        </p:nvPicPr>
        <p:blipFill rotWithShape="1">
          <a:blip r:embed="rId3">
            <a:alphaModFix/>
          </a:blip>
          <a:srcRect b="4355" l="0" r="8583" t="7289"/>
          <a:stretch/>
        </p:blipFill>
        <p:spPr>
          <a:xfrm>
            <a:off x="1717132" y="1534900"/>
            <a:ext cx="2562993" cy="3302702"/>
          </a:xfrm>
          <a:prstGeom prst="rect">
            <a:avLst/>
          </a:prstGeom>
          <a:noFill/>
          <a:ln>
            <a:noFill/>
          </a:ln>
        </p:spPr>
      </p:pic>
      <p:pic>
        <p:nvPicPr>
          <p:cNvPr id="179" name="Google Shape;179;p20"/>
          <p:cNvPicPr preferRelativeResize="0"/>
          <p:nvPr/>
        </p:nvPicPr>
        <p:blipFill>
          <a:blip r:embed="rId4">
            <a:alphaModFix/>
          </a:blip>
          <a:stretch>
            <a:fillRect/>
          </a:stretch>
        </p:blipFill>
        <p:spPr>
          <a:xfrm>
            <a:off x="5925422" y="979763"/>
            <a:ext cx="2906873" cy="3875820"/>
          </a:xfrm>
          <a:prstGeom prst="rect">
            <a:avLst/>
          </a:prstGeom>
          <a:noFill/>
          <a:ln>
            <a:noFill/>
          </a:ln>
        </p:spPr>
      </p:pic>
      <p:sp>
        <p:nvSpPr>
          <p:cNvPr id="180" name="Google Shape;180;p20"/>
          <p:cNvSpPr txBox="1"/>
          <p:nvPr>
            <p:ph idx="1" type="body"/>
          </p:nvPr>
        </p:nvSpPr>
        <p:spPr>
          <a:xfrm>
            <a:off x="3865325" y="1266325"/>
            <a:ext cx="2817600" cy="707400"/>
          </a:xfrm>
          <a:prstGeom prst="rect">
            <a:avLst/>
          </a:prstGeom>
        </p:spPr>
        <p:txBody>
          <a:bodyPr anchorCtr="0" anchor="t" bIns="91425" lIns="91425" spcFirstLastPara="1" rIns="91425" wrap="square" tIns="91425">
            <a:normAutofit/>
          </a:bodyPr>
          <a:lstStyle/>
          <a:p>
            <a:pPr indent="-342900" lvl="0" marL="457200" rtl="0" algn="l">
              <a:lnSpc>
                <a:spcPct val="200000"/>
              </a:lnSpc>
              <a:spcBef>
                <a:spcPts val="0"/>
              </a:spcBef>
              <a:spcAft>
                <a:spcPts val="0"/>
              </a:spcAft>
              <a:buSzPts val="1800"/>
              <a:buChar char="-"/>
            </a:pPr>
            <a:r>
              <a:rPr b="1" lang="en"/>
              <a:t>Wearable</a:t>
            </a:r>
            <a:r>
              <a:rPr b="1" lang="en"/>
              <a:t> </a:t>
            </a:r>
            <a:endParaRPr>
              <a:solidFill>
                <a:srgbClr val="CCCCCC"/>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1"/>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Outline:</a:t>
            </a:r>
            <a:endParaRPr/>
          </a:p>
        </p:txBody>
      </p:sp>
      <p:sp>
        <p:nvSpPr>
          <p:cNvPr id="186" name="Google Shape;186;p21"/>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342900" lvl="0" marL="457200" rtl="0" algn="l">
              <a:lnSpc>
                <a:spcPct val="200000"/>
              </a:lnSpc>
              <a:spcBef>
                <a:spcPts val="0"/>
              </a:spcBef>
              <a:spcAft>
                <a:spcPts val="0"/>
              </a:spcAft>
              <a:buSzPts val="1800"/>
              <a:buChar char="-"/>
            </a:pPr>
            <a:r>
              <a:rPr lang="en">
                <a:solidFill>
                  <a:srgbClr val="CCCCCC"/>
                </a:solidFill>
              </a:rPr>
              <a:t>Initial Sketches</a:t>
            </a:r>
            <a:endParaRPr b="1"/>
          </a:p>
          <a:p>
            <a:pPr indent="-342900" lvl="0" marL="457200" rtl="0" algn="l">
              <a:lnSpc>
                <a:spcPct val="200000"/>
              </a:lnSpc>
              <a:spcBef>
                <a:spcPts val="0"/>
              </a:spcBef>
              <a:spcAft>
                <a:spcPts val="0"/>
              </a:spcAft>
              <a:buClr>
                <a:srgbClr val="CCCCCC"/>
              </a:buClr>
              <a:buSzPts val="1800"/>
              <a:buChar char="-"/>
            </a:pPr>
            <a:r>
              <a:rPr b="1" lang="en"/>
              <a:t>Selected Interface </a:t>
            </a:r>
            <a:endParaRPr>
              <a:solidFill>
                <a:srgbClr val="CCCCCC"/>
              </a:solidFill>
            </a:endParaRPr>
          </a:p>
          <a:p>
            <a:pPr indent="-342900" lvl="0" marL="457200" rtl="0" algn="l">
              <a:lnSpc>
                <a:spcPct val="200000"/>
              </a:lnSpc>
              <a:spcBef>
                <a:spcPts val="0"/>
              </a:spcBef>
              <a:spcAft>
                <a:spcPts val="0"/>
              </a:spcAft>
              <a:buClr>
                <a:srgbClr val="CCCCCC"/>
              </a:buClr>
              <a:buSzPts val="1800"/>
              <a:buChar char="-"/>
            </a:pPr>
            <a:r>
              <a:rPr lang="en">
                <a:solidFill>
                  <a:srgbClr val="CCCCCC"/>
                </a:solidFill>
              </a:rPr>
              <a:t>Low-Fi Prototype:</a:t>
            </a:r>
            <a:endParaRPr>
              <a:solidFill>
                <a:srgbClr val="CCCCCC"/>
              </a:solidFill>
            </a:endParaRPr>
          </a:p>
          <a:p>
            <a:pPr indent="-342900" lvl="1" marL="914400" rtl="0" algn="l">
              <a:lnSpc>
                <a:spcPct val="200000"/>
              </a:lnSpc>
              <a:spcBef>
                <a:spcPts val="0"/>
              </a:spcBef>
              <a:spcAft>
                <a:spcPts val="0"/>
              </a:spcAft>
              <a:buClr>
                <a:srgbClr val="CCCCCC"/>
              </a:buClr>
              <a:buSzPts val="1800"/>
              <a:buChar char="-"/>
            </a:pPr>
            <a:r>
              <a:rPr lang="en" sz="1800">
                <a:solidFill>
                  <a:srgbClr val="CCCCCC"/>
                </a:solidFill>
              </a:rPr>
              <a:t>Construction</a:t>
            </a:r>
            <a:endParaRPr sz="1800">
              <a:solidFill>
                <a:srgbClr val="CCCCCC"/>
              </a:solidFill>
            </a:endParaRPr>
          </a:p>
          <a:p>
            <a:pPr indent="-342900" lvl="1" marL="914400" rtl="0" algn="l">
              <a:lnSpc>
                <a:spcPct val="200000"/>
              </a:lnSpc>
              <a:spcBef>
                <a:spcPts val="0"/>
              </a:spcBef>
              <a:spcAft>
                <a:spcPts val="0"/>
              </a:spcAft>
              <a:buClr>
                <a:srgbClr val="CCCCCC"/>
              </a:buClr>
              <a:buSzPts val="1800"/>
              <a:buChar char="-"/>
            </a:pPr>
            <a:r>
              <a:rPr lang="en" sz="1800">
                <a:solidFill>
                  <a:srgbClr val="CCCCCC"/>
                </a:solidFill>
              </a:rPr>
              <a:t>Task Flows</a:t>
            </a:r>
            <a:endParaRPr sz="1800">
              <a:solidFill>
                <a:srgbClr val="CCCCCC"/>
              </a:solidFill>
            </a:endParaRPr>
          </a:p>
          <a:p>
            <a:pPr indent="-342900" lvl="0" marL="457200" rtl="0" algn="l">
              <a:lnSpc>
                <a:spcPct val="200000"/>
              </a:lnSpc>
              <a:spcBef>
                <a:spcPts val="0"/>
              </a:spcBef>
              <a:spcAft>
                <a:spcPts val="0"/>
              </a:spcAft>
              <a:buClr>
                <a:srgbClr val="CCCCCC"/>
              </a:buClr>
              <a:buSzPts val="1800"/>
              <a:buChar char="-"/>
            </a:pPr>
            <a:r>
              <a:rPr lang="en">
                <a:solidFill>
                  <a:srgbClr val="CCCCCC"/>
                </a:solidFill>
              </a:rPr>
              <a:t>Testing Methodology</a:t>
            </a:r>
            <a:endParaRPr>
              <a:solidFill>
                <a:srgbClr val="CCCCCC"/>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2"/>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Two Realizations:</a:t>
            </a:r>
            <a:endParaRPr/>
          </a:p>
        </p:txBody>
      </p:sp>
      <p:pic>
        <p:nvPicPr>
          <p:cNvPr id="192" name="Google Shape;192;p22"/>
          <p:cNvPicPr preferRelativeResize="0"/>
          <p:nvPr/>
        </p:nvPicPr>
        <p:blipFill>
          <a:blip r:embed="rId3">
            <a:alphaModFix/>
          </a:blip>
          <a:stretch>
            <a:fillRect/>
          </a:stretch>
        </p:blipFill>
        <p:spPr>
          <a:xfrm>
            <a:off x="1436738" y="1152425"/>
            <a:ext cx="6270523" cy="35271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3"/>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Why Mobile?</a:t>
            </a:r>
            <a:endParaRPr/>
          </a:p>
        </p:txBody>
      </p:sp>
      <p:sp>
        <p:nvSpPr>
          <p:cNvPr id="198" name="Google Shape;198;p23"/>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342900" lvl="0" marL="457200" rtl="0" algn="l">
              <a:lnSpc>
                <a:spcPct val="200000"/>
              </a:lnSpc>
              <a:spcBef>
                <a:spcPts val="0"/>
              </a:spcBef>
              <a:spcAft>
                <a:spcPts val="0"/>
              </a:spcAft>
              <a:buSzPts val="1800"/>
              <a:buChar char="-"/>
            </a:pPr>
            <a:r>
              <a:rPr lang="en"/>
              <a:t>Importance of accessibility. </a:t>
            </a:r>
            <a:endParaRPr/>
          </a:p>
          <a:p>
            <a:pPr indent="-342900" lvl="0" marL="457200" rtl="0" algn="l">
              <a:lnSpc>
                <a:spcPct val="200000"/>
              </a:lnSpc>
              <a:spcBef>
                <a:spcPts val="0"/>
              </a:spcBef>
              <a:spcAft>
                <a:spcPts val="0"/>
              </a:spcAft>
              <a:buSzPts val="1800"/>
              <a:buChar char="-"/>
            </a:pPr>
            <a:r>
              <a:rPr lang="en"/>
              <a:t>No additional cost to schools. </a:t>
            </a:r>
            <a:endParaRPr/>
          </a:p>
          <a:p>
            <a:pPr indent="-342900" lvl="0" marL="457200" rtl="0" algn="l">
              <a:lnSpc>
                <a:spcPct val="200000"/>
              </a:lnSpc>
              <a:spcBef>
                <a:spcPts val="0"/>
              </a:spcBef>
              <a:spcAft>
                <a:spcPts val="0"/>
              </a:spcAft>
              <a:buSzPts val="1800"/>
              <a:buChar char="-"/>
            </a:pPr>
            <a:r>
              <a:rPr lang="en"/>
              <a:t>Doesn’t expand the digital divide. </a:t>
            </a:r>
            <a:endParaRPr/>
          </a:p>
          <a:p>
            <a:pPr indent="-342900" lvl="0" marL="457200" rtl="0" algn="l">
              <a:lnSpc>
                <a:spcPct val="200000"/>
              </a:lnSpc>
              <a:spcBef>
                <a:spcPts val="0"/>
              </a:spcBef>
              <a:spcAft>
                <a:spcPts val="0"/>
              </a:spcAft>
              <a:buSzPts val="1800"/>
              <a:buChar char="-"/>
            </a:pPr>
            <a:r>
              <a:rPr lang="en"/>
              <a:t>Support both input and output of information.</a:t>
            </a:r>
            <a:endParaRPr/>
          </a:p>
          <a:p>
            <a:pPr indent="-342900" lvl="0" marL="457200" rtl="0" algn="l">
              <a:lnSpc>
                <a:spcPct val="200000"/>
              </a:lnSpc>
              <a:spcBef>
                <a:spcPts val="0"/>
              </a:spcBef>
              <a:spcAft>
                <a:spcPts val="0"/>
              </a:spcAft>
              <a:buSzPts val="1800"/>
              <a:buChar char="-"/>
            </a:pPr>
            <a:r>
              <a:rPr lang="en"/>
              <a:t>Android/Apple mobile compatibility (CS147L).</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4"/>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Outline:</a:t>
            </a:r>
            <a:endParaRPr/>
          </a:p>
        </p:txBody>
      </p:sp>
      <p:sp>
        <p:nvSpPr>
          <p:cNvPr id="204" name="Google Shape;204;p24"/>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342900" lvl="0" marL="457200" rtl="0" algn="l">
              <a:lnSpc>
                <a:spcPct val="200000"/>
              </a:lnSpc>
              <a:spcBef>
                <a:spcPts val="0"/>
              </a:spcBef>
              <a:spcAft>
                <a:spcPts val="0"/>
              </a:spcAft>
              <a:buSzPts val="1800"/>
              <a:buChar char="-"/>
            </a:pPr>
            <a:r>
              <a:rPr lang="en">
                <a:solidFill>
                  <a:srgbClr val="CCCCCC"/>
                </a:solidFill>
              </a:rPr>
              <a:t>Initial Sketches</a:t>
            </a:r>
            <a:endParaRPr b="1"/>
          </a:p>
          <a:p>
            <a:pPr indent="-342900" lvl="0" marL="457200" rtl="0" algn="l">
              <a:lnSpc>
                <a:spcPct val="200000"/>
              </a:lnSpc>
              <a:spcBef>
                <a:spcPts val="0"/>
              </a:spcBef>
              <a:spcAft>
                <a:spcPts val="0"/>
              </a:spcAft>
              <a:buClr>
                <a:srgbClr val="CCCCCC"/>
              </a:buClr>
              <a:buSzPts val="1800"/>
              <a:buChar char="-"/>
            </a:pPr>
            <a:r>
              <a:rPr lang="en">
                <a:solidFill>
                  <a:srgbClr val="CCCCCC"/>
                </a:solidFill>
              </a:rPr>
              <a:t>Selected Interface </a:t>
            </a:r>
            <a:endParaRPr>
              <a:solidFill>
                <a:srgbClr val="CCCCCC"/>
              </a:solidFill>
            </a:endParaRPr>
          </a:p>
          <a:p>
            <a:pPr indent="-342900" lvl="0" marL="457200" rtl="0" algn="l">
              <a:lnSpc>
                <a:spcPct val="200000"/>
              </a:lnSpc>
              <a:spcBef>
                <a:spcPts val="0"/>
              </a:spcBef>
              <a:spcAft>
                <a:spcPts val="0"/>
              </a:spcAft>
              <a:buClr>
                <a:srgbClr val="CCCCCC"/>
              </a:buClr>
              <a:buSzPts val="1800"/>
              <a:buChar char="-"/>
            </a:pPr>
            <a:r>
              <a:rPr b="1" lang="en"/>
              <a:t>Low-Fi Prototype:</a:t>
            </a:r>
            <a:endParaRPr b="1"/>
          </a:p>
          <a:p>
            <a:pPr indent="-342900" lvl="1" marL="914400" rtl="0" algn="l">
              <a:lnSpc>
                <a:spcPct val="200000"/>
              </a:lnSpc>
              <a:spcBef>
                <a:spcPts val="0"/>
              </a:spcBef>
              <a:spcAft>
                <a:spcPts val="0"/>
              </a:spcAft>
              <a:buClr>
                <a:srgbClr val="CCCCCC"/>
              </a:buClr>
              <a:buSzPts val="1800"/>
              <a:buChar char="-"/>
            </a:pPr>
            <a:r>
              <a:rPr b="1" lang="en" sz="1800"/>
              <a:t>Construction</a:t>
            </a:r>
            <a:endParaRPr b="1" sz="1800"/>
          </a:p>
          <a:p>
            <a:pPr indent="-342900" lvl="1" marL="914400" rtl="0" algn="l">
              <a:lnSpc>
                <a:spcPct val="200000"/>
              </a:lnSpc>
              <a:spcBef>
                <a:spcPts val="0"/>
              </a:spcBef>
              <a:spcAft>
                <a:spcPts val="0"/>
              </a:spcAft>
              <a:buClr>
                <a:srgbClr val="695D46"/>
              </a:buClr>
              <a:buSzPts val="1800"/>
              <a:buChar char="-"/>
            </a:pPr>
            <a:r>
              <a:rPr b="1" lang="en" sz="1800">
                <a:solidFill>
                  <a:srgbClr val="695D46"/>
                </a:solidFill>
              </a:rPr>
              <a:t>Task Flows</a:t>
            </a:r>
            <a:endParaRPr b="1" sz="1800">
              <a:solidFill>
                <a:srgbClr val="695D46"/>
              </a:solidFill>
            </a:endParaRPr>
          </a:p>
          <a:p>
            <a:pPr indent="-342900" lvl="0" marL="457200" rtl="0" algn="l">
              <a:lnSpc>
                <a:spcPct val="200000"/>
              </a:lnSpc>
              <a:spcBef>
                <a:spcPts val="0"/>
              </a:spcBef>
              <a:spcAft>
                <a:spcPts val="0"/>
              </a:spcAft>
              <a:buClr>
                <a:srgbClr val="CCCCCC"/>
              </a:buClr>
              <a:buSzPts val="1800"/>
              <a:buChar char="-"/>
            </a:pPr>
            <a:r>
              <a:rPr lang="en">
                <a:solidFill>
                  <a:srgbClr val="CCCCCC"/>
                </a:solidFill>
              </a:rPr>
              <a:t>Testing Methodology</a:t>
            </a:r>
            <a:endParaRPr>
              <a:solidFill>
                <a:srgbClr val="CCCCCC"/>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5"/>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Low-fi prototype construction</a:t>
            </a:r>
            <a:endParaRPr/>
          </a:p>
        </p:txBody>
      </p:sp>
      <p:sp>
        <p:nvSpPr>
          <p:cNvPr id="210" name="Google Shape;210;p25"/>
          <p:cNvSpPr txBox="1"/>
          <p:nvPr>
            <p:ph idx="1" type="body"/>
          </p:nvPr>
        </p:nvSpPr>
        <p:spPr>
          <a:xfrm>
            <a:off x="311700" y="1427325"/>
            <a:ext cx="4880100" cy="36168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Building it:</a:t>
            </a:r>
            <a:endParaRPr b="1"/>
          </a:p>
          <a:p>
            <a:pPr indent="-317500" lvl="1" marL="914400" rtl="0" algn="l">
              <a:spcBef>
                <a:spcPts val="0"/>
              </a:spcBef>
              <a:spcAft>
                <a:spcPts val="0"/>
              </a:spcAft>
              <a:buSzPts val="1400"/>
              <a:buChar char="-"/>
            </a:pPr>
            <a:r>
              <a:rPr lang="en"/>
              <a:t>We sketched a prototype using Procreate and took screenshots of each screen. </a:t>
            </a:r>
            <a:endParaRPr/>
          </a:p>
          <a:p>
            <a:pPr indent="-317500" lvl="1" marL="914400" rtl="0" algn="l">
              <a:spcBef>
                <a:spcPts val="0"/>
              </a:spcBef>
              <a:spcAft>
                <a:spcPts val="0"/>
              </a:spcAft>
              <a:buSzPts val="1400"/>
              <a:buChar char="-"/>
            </a:pPr>
            <a:r>
              <a:rPr lang="en"/>
              <a:t>We included the 4 main tasks that we want a teacher to be able to perform. </a:t>
            </a:r>
            <a:endParaRPr/>
          </a:p>
          <a:p>
            <a:pPr indent="-342900" lvl="0" marL="457200" rtl="0" algn="l">
              <a:spcBef>
                <a:spcPts val="0"/>
              </a:spcBef>
              <a:spcAft>
                <a:spcPts val="0"/>
              </a:spcAft>
              <a:buSzPts val="1800"/>
              <a:buChar char="-"/>
            </a:pPr>
            <a:r>
              <a:rPr b="1" lang="en"/>
              <a:t>Operating it:</a:t>
            </a:r>
            <a:endParaRPr b="1"/>
          </a:p>
          <a:p>
            <a:pPr indent="-317500" lvl="1" marL="914400" rtl="0" algn="l">
              <a:spcBef>
                <a:spcPts val="0"/>
              </a:spcBef>
              <a:spcAft>
                <a:spcPts val="0"/>
              </a:spcAft>
              <a:buSzPts val="1400"/>
              <a:buChar char="-"/>
            </a:pPr>
            <a:r>
              <a:rPr lang="en"/>
              <a:t>We provided </a:t>
            </a:r>
            <a:r>
              <a:rPr lang="en"/>
              <a:t>participants</a:t>
            </a:r>
            <a:r>
              <a:rPr lang="en"/>
              <a:t> with the necessary screens. </a:t>
            </a:r>
            <a:endParaRPr/>
          </a:p>
          <a:p>
            <a:pPr indent="-317500" lvl="1" marL="914400" rtl="0" algn="l">
              <a:spcBef>
                <a:spcPts val="0"/>
              </a:spcBef>
              <a:spcAft>
                <a:spcPts val="0"/>
              </a:spcAft>
              <a:buSzPts val="1400"/>
              <a:buChar char="-"/>
            </a:pPr>
            <a:r>
              <a:rPr lang="en"/>
              <a:t>Then, we gave them a task and observed as they tried to accomplish it. </a:t>
            </a:r>
            <a:endParaRPr/>
          </a:p>
        </p:txBody>
      </p:sp>
      <p:pic>
        <p:nvPicPr>
          <p:cNvPr id="211" name="Google Shape;211;p25"/>
          <p:cNvPicPr preferRelativeResize="0"/>
          <p:nvPr/>
        </p:nvPicPr>
        <p:blipFill rotWithShape="1">
          <a:blip r:embed="rId3">
            <a:alphaModFix/>
          </a:blip>
          <a:srcRect b="56439" l="7331" r="56479" t="6519"/>
          <a:stretch/>
        </p:blipFill>
        <p:spPr>
          <a:xfrm>
            <a:off x="5594250" y="574600"/>
            <a:ext cx="3358775" cy="399429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5" name="Shape 215"/>
        <p:cNvGrpSpPr/>
        <p:nvPr/>
      </p:nvGrpSpPr>
      <p:grpSpPr>
        <a:xfrm>
          <a:off x="0" y="0"/>
          <a:ext cx="0" cy="0"/>
          <a:chOff x="0" y="0"/>
          <a:chExt cx="0" cy="0"/>
        </a:xfrm>
      </p:grpSpPr>
      <p:sp>
        <p:nvSpPr>
          <p:cNvPr id="216" name="Google Shape;216;p26"/>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Low-fi prototype: 3 Task flows</a:t>
            </a:r>
            <a:endParaRPr/>
          </a:p>
        </p:txBody>
      </p:sp>
      <p:sp>
        <p:nvSpPr>
          <p:cNvPr id="217" name="Google Shape;217;p26"/>
          <p:cNvSpPr txBox="1"/>
          <p:nvPr>
            <p:ph idx="1" type="body"/>
          </p:nvPr>
        </p:nvSpPr>
        <p:spPr>
          <a:xfrm>
            <a:off x="311700" y="1266325"/>
            <a:ext cx="8520600" cy="33027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Scenario: You are</a:t>
            </a:r>
            <a:r>
              <a:rPr lang="en"/>
              <a:t> a new 9th grade teacher and it is two weeks into school, you are concerned about getting to know your students especially the more shy students so you can help them learn. You teach 5 periods each with 30 kids in them. Another teacher on campus suggested this app to you because the district uses it so it already has a lot of info.</a:t>
            </a:r>
            <a:endParaRPr/>
          </a:p>
          <a:p>
            <a:pPr indent="0" lvl="0" marL="0" rtl="0" algn="l">
              <a:spcBef>
                <a:spcPts val="1200"/>
              </a:spcBef>
              <a:spcAft>
                <a:spcPts val="0"/>
              </a:spcAft>
              <a:buNone/>
            </a:pPr>
            <a:r>
              <a:rPr lang="en"/>
              <a:t>a. Simple, moderate, and complex </a:t>
            </a:r>
            <a:endParaRPr/>
          </a:p>
          <a:p>
            <a:pPr indent="0" lvl="0" marL="0" rtl="0" algn="l">
              <a:spcBef>
                <a:spcPts val="1200"/>
              </a:spcBef>
              <a:spcAft>
                <a:spcPts val="0"/>
              </a:spcAft>
              <a:buClr>
                <a:schemeClr val="dk1"/>
              </a:buClr>
              <a:buSzPts val="1100"/>
              <a:buFont typeface="Arial"/>
              <a:buNone/>
            </a:pPr>
            <a:r>
              <a:rPr lang="en"/>
              <a:t>b. Complete and clear with use of captions, labels, transitions, and annotations as required (can use a different color if helpful)</a:t>
            </a:r>
            <a:endParaRPr/>
          </a:p>
          <a:p>
            <a:pPr indent="0" lvl="0" marL="0" rtl="0" algn="l">
              <a:spcBef>
                <a:spcPts val="1200"/>
              </a:spcBef>
              <a:spcAft>
                <a:spcPts val="12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7"/>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Low-fi prototype: 4 Task flows</a:t>
            </a:r>
            <a:endParaRPr/>
          </a:p>
        </p:txBody>
      </p:sp>
      <p:sp>
        <p:nvSpPr>
          <p:cNvPr id="223" name="Google Shape;223;p27"/>
          <p:cNvSpPr txBox="1"/>
          <p:nvPr>
            <p:ph idx="1" type="body"/>
          </p:nvPr>
        </p:nvSpPr>
        <p:spPr>
          <a:xfrm>
            <a:off x="311700" y="1266325"/>
            <a:ext cx="8520600" cy="3549900"/>
          </a:xfrm>
          <a:prstGeom prst="rect">
            <a:avLst/>
          </a:prstGeom>
        </p:spPr>
        <p:txBody>
          <a:bodyPr anchorCtr="0" anchor="ctr" bIns="91425" lIns="91425" spcFirstLastPara="1" rIns="91425" wrap="square" tIns="91425">
            <a:normAutofit lnSpcReduction="20000"/>
          </a:bodyPr>
          <a:lstStyle/>
          <a:p>
            <a:pPr indent="0" lvl="0" marL="0" rtl="0" algn="ctr">
              <a:spcBef>
                <a:spcPts val="0"/>
              </a:spcBef>
              <a:spcAft>
                <a:spcPts val="0"/>
              </a:spcAft>
              <a:buNone/>
            </a:pPr>
            <a:r>
              <a:rPr b="1" lang="en"/>
              <a:t>Scenario</a:t>
            </a:r>
            <a:r>
              <a:rPr lang="en"/>
              <a:t>:</a:t>
            </a:r>
            <a:endParaRPr/>
          </a:p>
          <a:p>
            <a:pPr indent="0" lvl="0" marL="0" rtl="0" algn="ctr">
              <a:spcBef>
                <a:spcPts val="1200"/>
              </a:spcBef>
              <a:spcAft>
                <a:spcPts val="0"/>
              </a:spcAft>
              <a:buNone/>
            </a:pPr>
            <a:r>
              <a:rPr lang="en"/>
              <a:t>You are a new 9th grade teacher.</a:t>
            </a:r>
            <a:endParaRPr/>
          </a:p>
          <a:p>
            <a:pPr indent="0" lvl="0" marL="0" rtl="0" algn="ctr">
              <a:spcBef>
                <a:spcPts val="1200"/>
              </a:spcBef>
              <a:spcAft>
                <a:spcPts val="0"/>
              </a:spcAft>
              <a:buNone/>
            </a:pPr>
            <a:r>
              <a:rPr lang="en"/>
              <a:t> It is two weeks into school.</a:t>
            </a:r>
            <a:endParaRPr/>
          </a:p>
          <a:p>
            <a:pPr indent="0" lvl="0" marL="0" rtl="0" algn="ctr">
              <a:spcBef>
                <a:spcPts val="1200"/>
              </a:spcBef>
              <a:spcAft>
                <a:spcPts val="0"/>
              </a:spcAft>
              <a:buNone/>
            </a:pPr>
            <a:r>
              <a:rPr lang="en"/>
              <a:t>You are concerned about getting to know your students, </a:t>
            </a:r>
            <a:r>
              <a:rPr b="1" lang="en"/>
              <a:t>especially</a:t>
            </a:r>
            <a:r>
              <a:rPr lang="en"/>
              <a:t> the more shy students.</a:t>
            </a:r>
            <a:endParaRPr/>
          </a:p>
          <a:p>
            <a:pPr indent="0" lvl="0" marL="0" rtl="0" algn="ctr">
              <a:spcBef>
                <a:spcPts val="1200"/>
              </a:spcBef>
              <a:spcAft>
                <a:spcPts val="0"/>
              </a:spcAft>
              <a:buNone/>
            </a:pPr>
            <a:r>
              <a:rPr b="1" lang="en"/>
              <a:t>You want to help your students learn</a:t>
            </a:r>
            <a:r>
              <a:rPr lang="en"/>
              <a:t>. </a:t>
            </a:r>
            <a:endParaRPr/>
          </a:p>
          <a:p>
            <a:pPr indent="0" lvl="0" marL="0" rtl="0" algn="ctr">
              <a:spcBef>
                <a:spcPts val="1200"/>
              </a:spcBef>
              <a:spcAft>
                <a:spcPts val="0"/>
              </a:spcAft>
              <a:buNone/>
            </a:pPr>
            <a:r>
              <a:rPr lang="en"/>
              <a:t>You teach 5 periods each with 30 kids in them. </a:t>
            </a:r>
            <a:endParaRPr/>
          </a:p>
          <a:p>
            <a:pPr indent="0" lvl="0" marL="0" rtl="0" algn="ctr">
              <a:spcBef>
                <a:spcPts val="1200"/>
              </a:spcBef>
              <a:spcAft>
                <a:spcPts val="1200"/>
              </a:spcAft>
              <a:buNone/>
            </a:pPr>
            <a:r>
              <a:rPr lang="en"/>
              <a:t>Another teacher on campus </a:t>
            </a:r>
            <a:r>
              <a:rPr b="1" lang="en"/>
              <a:t>suggested this app to you</a:t>
            </a:r>
            <a:r>
              <a:rPr lang="en"/>
              <a:t> because the district uses it so it already has a lot of info.</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8"/>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Simple: Teacher views </a:t>
            </a:r>
            <a:endParaRPr/>
          </a:p>
          <a:p>
            <a:pPr indent="0" lvl="0" marL="0" rtl="0" algn="l">
              <a:spcBef>
                <a:spcPts val="0"/>
              </a:spcBef>
              <a:spcAft>
                <a:spcPts val="0"/>
              </a:spcAft>
              <a:buClr>
                <a:schemeClr val="dk1"/>
              </a:buClr>
              <a:buSzPct val="30555"/>
              <a:buFont typeface="Arial"/>
              <a:buNone/>
            </a:pPr>
            <a:r>
              <a:rPr lang="en"/>
              <a:t>student information</a:t>
            </a:r>
            <a:endParaRPr/>
          </a:p>
          <a:p>
            <a:pPr indent="0" lvl="0" marL="0" rtl="0" algn="l">
              <a:spcBef>
                <a:spcPts val="0"/>
              </a:spcBef>
              <a:spcAft>
                <a:spcPts val="0"/>
              </a:spcAft>
              <a:buClr>
                <a:schemeClr val="dk1"/>
              </a:buClr>
              <a:buSzPct val="30555"/>
              <a:buFont typeface="Arial"/>
              <a:buNone/>
            </a:pPr>
            <a:r>
              <a:t/>
            </a:r>
            <a:endParaRPr/>
          </a:p>
          <a:p>
            <a:pPr indent="0" lvl="0" marL="0" rtl="0" algn="l">
              <a:spcBef>
                <a:spcPts val="0"/>
              </a:spcBef>
              <a:spcAft>
                <a:spcPts val="0"/>
              </a:spcAft>
              <a:buNone/>
            </a:pPr>
            <a:r>
              <a:t/>
            </a:r>
            <a:endParaRPr/>
          </a:p>
        </p:txBody>
      </p:sp>
      <p:pic>
        <p:nvPicPr>
          <p:cNvPr id="229" name="Google Shape;229;p28"/>
          <p:cNvPicPr preferRelativeResize="0"/>
          <p:nvPr/>
        </p:nvPicPr>
        <p:blipFill>
          <a:blip r:embed="rId3">
            <a:alphaModFix/>
          </a:blip>
          <a:stretch>
            <a:fillRect/>
          </a:stretch>
        </p:blipFill>
        <p:spPr>
          <a:xfrm>
            <a:off x="3835900" y="0"/>
            <a:ext cx="4628849" cy="5143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9"/>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Simple: Teacher runs a game </a:t>
            </a:r>
            <a:endParaRPr/>
          </a:p>
          <a:p>
            <a:pPr indent="0" lvl="0" marL="0" rtl="0" algn="l">
              <a:spcBef>
                <a:spcPts val="0"/>
              </a:spcBef>
              <a:spcAft>
                <a:spcPts val="0"/>
              </a:spcAft>
              <a:buNone/>
            </a:pPr>
            <a:r>
              <a:rPr lang="en"/>
              <a:t>to collect student information</a:t>
            </a:r>
            <a:endParaRPr/>
          </a:p>
        </p:txBody>
      </p:sp>
      <p:pic>
        <p:nvPicPr>
          <p:cNvPr id="235" name="Google Shape;235;p29"/>
          <p:cNvPicPr preferRelativeResize="0"/>
          <p:nvPr/>
        </p:nvPicPr>
        <p:blipFill>
          <a:blip r:embed="rId3">
            <a:alphaModFix/>
          </a:blip>
          <a:stretch>
            <a:fillRect/>
          </a:stretch>
        </p:blipFill>
        <p:spPr>
          <a:xfrm>
            <a:off x="4758246" y="0"/>
            <a:ext cx="4294699" cy="498954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0"/>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Moderate: Teacher receives AI </a:t>
            </a:r>
            <a:endParaRPr/>
          </a:p>
          <a:p>
            <a:pPr indent="0" lvl="0" marL="0" rtl="0" algn="l">
              <a:spcBef>
                <a:spcPts val="0"/>
              </a:spcBef>
              <a:spcAft>
                <a:spcPts val="0"/>
              </a:spcAft>
              <a:buNone/>
            </a:pPr>
            <a:r>
              <a:rPr lang="en"/>
              <a:t>generated alerts about students</a:t>
            </a:r>
            <a:endParaRPr/>
          </a:p>
        </p:txBody>
      </p:sp>
      <p:pic>
        <p:nvPicPr>
          <p:cNvPr id="241" name="Google Shape;241;p30"/>
          <p:cNvPicPr preferRelativeResize="0"/>
          <p:nvPr/>
        </p:nvPicPr>
        <p:blipFill>
          <a:blip r:embed="rId3">
            <a:alphaModFix/>
          </a:blip>
          <a:stretch>
            <a:fillRect/>
          </a:stretch>
        </p:blipFill>
        <p:spPr>
          <a:xfrm>
            <a:off x="5040703" y="78829"/>
            <a:ext cx="4002377" cy="493402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1"/>
          <p:cNvSpPr txBox="1"/>
          <p:nvPr>
            <p:ph type="title"/>
          </p:nvPr>
        </p:nvSpPr>
        <p:spPr>
          <a:xfrm>
            <a:off x="311700" y="445025"/>
            <a:ext cx="8520600" cy="10359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Complex: Teacher codesigns </a:t>
            </a:r>
            <a:endParaRPr/>
          </a:p>
          <a:p>
            <a:pPr indent="0" lvl="0" marL="0" rtl="0" algn="l">
              <a:spcBef>
                <a:spcPts val="0"/>
              </a:spcBef>
              <a:spcAft>
                <a:spcPts val="0"/>
              </a:spcAft>
              <a:buNone/>
            </a:pPr>
            <a:r>
              <a:rPr lang="en"/>
              <a:t>a game with an AI chat bot</a:t>
            </a:r>
            <a:endParaRPr/>
          </a:p>
          <a:p>
            <a:pPr indent="0" lvl="0" marL="0" rtl="0" algn="l">
              <a:spcBef>
                <a:spcPts val="0"/>
              </a:spcBef>
              <a:spcAft>
                <a:spcPts val="0"/>
              </a:spcAft>
              <a:buClr>
                <a:schemeClr val="dk1"/>
              </a:buClr>
              <a:buSzPct val="30555"/>
              <a:buFont typeface="Arial"/>
              <a:buNone/>
            </a:pPr>
            <a:r>
              <a:t/>
            </a:r>
            <a:endParaRPr/>
          </a:p>
          <a:p>
            <a:pPr indent="0" lvl="0" marL="0" rtl="0" algn="l">
              <a:spcBef>
                <a:spcPts val="0"/>
              </a:spcBef>
              <a:spcAft>
                <a:spcPts val="0"/>
              </a:spcAft>
              <a:buNone/>
            </a:pPr>
            <a:r>
              <a:t/>
            </a:r>
            <a:endParaRPr/>
          </a:p>
        </p:txBody>
      </p:sp>
      <p:pic>
        <p:nvPicPr>
          <p:cNvPr id="247" name="Google Shape;247;p31"/>
          <p:cNvPicPr preferRelativeResize="0"/>
          <p:nvPr/>
        </p:nvPicPr>
        <p:blipFill>
          <a:blip r:embed="rId3">
            <a:alphaModFix/>
          </a:blip>
          <a:stretch>
            <a:fillRect/>
          </a:stretch>
        </p:blipFill>
        <p:spPr>
          <a:xfrm>
            <a:off x="4739825" y="116404"/>
            <a:ext cx="4145300" cy="49106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2"/>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Outline:</a:t>
            </a:r>
            <a:endParaRPr/>
          </a:p>
        </p:txBody>
      </p:sp>
      <p:sp>
        <p:nvSpPr>
          <p:cNvPr id="253" name="Google Shape;253;p32"/>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342900" lvl="0" marL="457200" rtl="0" algn="l">
              <a:lnSpc>
                <a:spcPct val="200000"/>
              </a:lnSpc>
              <a:spcBef>
                <a:spcPts val="0"/>
              </a:spcBef>
              <a:spcAft>
                <a:spcPts val="0"/>
              </a:spcAft>
              <a:buSzPts val="1800"/>
              <a:buChar char="-"/>
            </a:pPr>
            <a:r>
              <a:rPr lang="en">
                <a:solidFill>
                  <a:srgbClr val="CCCCCC"/>
                </a:solidFill>
              </a:rPr>
              <a:t>Initial Sketches</a:t>
            </a:r>
            <a:endParaRPr b="1"/>
          </a:p>
          <a:p>
            <a:pPr indent="-342900" lvl="0" marL="457200" rtl="0" algn="l">
              <a:lnSpc>
                <a:spcPct val="200000"/>
              </a:lnSpc>
              <a:spcBef>
                <a:spcPts val="0"/>
              </a:spcBef>
              <a:spcAft>
                <a:spcPts val="0"/>
              </a:spcAft>
              <a:buClr>
                <a:srgbClr val="CCCCCC"/>
              </a:buClr>
              <a:buSzPts val="1800"/>
              <a:buChar char="-"/>
            </a:pPr>
            <a:r>
              <a:rPr lang="en">
                <a:solidFill>
                  <a:srgbClr val="CCCCCC"/>
                </a:solidFill>
              </a:rPr>
              <a:t>Selected Interface </a:t>
            </a:r>
            <a:endParaRPr>
              <a:solidFill>
                <a:srgbClr val="CCCCCC"/>
              </a:solidFill>
            </a:endParaRPr>
          </a:p>
          <a:p>
            <a:pPr indent="-342900" lvl="0" marL="457200" rtl="0" algn="l">
              <a:lnSpc>
                <a:spcPct val="200000"/>
              </a:lnSpc>
              <a:spcBef>
                <a:spcPts val="0"/>
              </a:spcBef>
              <a:spcAft>
                <a:spcPts val="0"/>
              </a:spcAft>
              <a:buClr>
                <a:srgbClr val="CCCCCC"/>
              </a:buClr>
              <a:buSzPts val="1800"/>
              <a:buChar char="-"/>
            </a:pPr>
            <a:r>
              <a:rPr lang="en">
                <a:solidFill>
                  <a:srgbClr val="CCCCCC"/>
                </a:solidFill>
              </a:rPr>
              <a:t>Low-Fi Prototype:</a:t>
            </a:r>
            <a:endParaRPr>
              <a:solidFill>
                <a:srgbClr val="CCCCCC"/>
              </a:solidFill>
            </a:endParaRPr>
          </a:p>
          <a:p>
            <a:pPr indent="-342900" lvl="1" marL="914400" rtl="0" algn="l">
              <a:lnSpc>
                <a:spcPct val="200000"/>
              </a:lnSpc>
              <a:spcBef>
                <a:spcPts val="0"/>
              </a:spcBef>
              <a:spcAft>
                <a:spcPts val="0"/>
              </a:spcAft>
              <a:buClr>
                <a:srgbClr val="CCCCCC"/>
              </a:buClr>
              <a:buSzPts val="1800"/>
              <a:buChar char="-"/>
            </a:pPr>
            <a:r>
              <a:rPr lang="en" sz="1800">
                <a:solidFill>
                  <a:srgbClr val="CCCCCC"/>
                </a:solidFill>
              </a:rPr>
              <a:t>Construction</a:t>
            </a:r>
            <a:endParaRPr sz="1800">
              <a:solidFill>
                <a:srgbClr val="CCCCCC"/>
              </a:solidFill>
            </a:endParaRPr>
          </a:p>
          <a:p>
            <a:pPr indent="-342900" lvl="1" marL="914400" rtl="0" algn="l">
              <a:lnSpc>
                <a:spcPct val="200000"/>
              </a:lnSpc>
              <a:spcBef>
                <a:spcPts val="0"/>
              </a:spcBef>
              <a:spcAft>
                <a:spcPts val="0"/>
              </a:spcAft>
              <a:buClr>
                <a:srgbClr val="695D46"/>
              </a:buClr>
              <a:buSzPts val="1800"/>
              <a:buChar char="-"/>
            </a:pPr>
            <a:r>
              <a:rPr lang="en" sz="1800">
                <a:solidFill>
                  <a:srgbClr val="CCCCCC"/>
                </a:solidFill>
              </a:rPr>
              <a:t>Task Flows</a:t>
            </a:r>
            <a:endParaRPr b="1" sz="1800">
              <a:solidFill>
                <a:srgbClr val="695D46"/>
              </a:solidFill>
            </a:endParaRPr>
          </a:p>
          <a:p>
            <a:pPr indent="-342900" lvl="0" marL="457200" marR="0" rtl="0" algn="l">
              <a:lnSpc>
                <a:spcPct val="200000"/>
              </a:lnSpc>
              <a:spcBef>
                <a:spcPts val="0"/>
              </a:spcBef>
              <a:spcAft>
                <a:spcPts val="0"/>
              </a:spcAft>
              <a:buClr>
                <a:srgbClr val="CCCCCC"/>
              </a:buClr>
              <a:buSzPts val="1800"/>
              <a:buChar char="-"/>
            </a:pPr>
            <a:r>
              <a:rPr b="1" lang="en"/>
              <a:t>Testing </a:t>
            </a:r>
            <a:endParaRPr b="1"/>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3"/>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0555"/>
              <a:buFont typeface="Arial"/>
              <a:buNone/>
            </a:pPr>
            <a:r>
              <a:rPr lang="en"/>
              <a:t>Testing methodology</a:t>
            </a:r>
            <a:endParaRPr/>
          </a:p>
          <a:p>
            <a:pPr indent="0" lvl="0" marL="0" rtl="0" algn="l">
              <a:spcBef>
                <a:spcPts val="0"/>
              </a:spcBef>
              <a:spcAft>
                <a:spcPts val="0"/>
              </a:spcAft>
              <a:buClr>
                <a:schemeClr val="dk1"/>
              </a:buClr>
              <a:buSzPct val="30555"/>
              <a:buFont typeface="Arial"/>
              <a:buNone/>
            </a:pPr>
            <a:r>
              <a:t/>
            </a:r>
            <a:endParaRPr/>
          </a:p>
          <a:p>
            <a:pPr indent="0" lvl="0" marL="0" rtl="0" algn="l">
              <a:spcBef>
                <a:spcPts val="0"/>
              </a:spcBef>
              <a:spcAft>
                <a:spcPts val="0"/>
              </a:spcAft>
              <a:buNone/>
            </a:pPr>
            <a:r>
              <a:t/>
            </a:r>
            <a:endParaRPr/>
          </a:p>
        </p:txBody>
      </p:sp>
      <p:sp>
        <p:nvSpPr>
          <p:cNvPr id="259" name="Google Shape;259;p33"/>
          <p:cNvSpPr txBox="1"/>
          <p:nvPr>
            <p:ph idx="1" type="body"/>
          </p:nvPr>
        </p:nvSpPr>
        <p:spPr>
          <a:xfrm>
            <a:off x="311700" y="1266325"/>
            <a:ext cx="8520600" cy="3643800"/>
          </a:xfrm>
          <a:prstGeom prst="rect">
            <a:avLst/>
          </a:prstGeom>
        </p:spPr>
        <p:txBody>
          <a:bodyPr anchorCtr="0" anchor="t" bIns="91425" lIns="91425" spcFirstLastPara="1" rIns="91425" wrap="square" tIns="91425">
            <a:normAutofit fontScale="70000" lnSpcReduction="20000"/>
          </a:bodyPr>
          <a:lstStyle/>
          <a:p>
            <a:pPr indent="0" lvl="0" marL="0" rtl="0" algn="l">
              <a:spcBef>
                <a:spcPts val="0"/>
              </a:spcBef>
              <a:spcAft>
                <a:spcPts val="0"/>
              </a:spcAft>
              <a:buClr>
                <a:schemeClr val="dk1"/>
              </a:buClr>
              <a:buSzPct val="61111"/>
              <a:buFont typeface="Arial"/>
              <a:buNone/>
            </a:pPr>
            <a:r>
              <a:rPr b="1" lang="en"/>
              <a:t>Participants:</a:t>
            </a:r>
            <a:r>
              <a:rPr lang="en"/>
              <a:t> </a:t>
            </a:r>
            <a:endParaRPr/>
          </a:p>
          <a:p>
            <a:pPr indent="-308610" lvl="0" marL="457200" rtl="0" algn="l">
              <a:spcBef>
                <a:spcPts val="1200"/>
              </a:spcBef>
              <a:spcAft>
                <a:spcPts val="0"/>
              </a:spcAft>
              <a:buSzPct val="100000"/>
              <a:buChar char="-"/>
            </a:pPr>
            <a:r>
              <a:rPr lang="en"/>
              <a:t>Kathleen, a singing teacher</a:t>
            </a:r>
            <a:endParaRPr/>
          </a:p>
          <a:p>
            <a:pPr indent="-308610" lvl="0" marL="457200" rtl="0" algn="l">
              <a:spcBef>
                <a:spcPts val="0"/>
              </a:spcBef>
              <a:spcAft>
                <a:spcPts val="0"/>
              </a:spcAft>
              <a:buSzPct val="100000"/>
              <a:buChar char="-"/>
            </a:pPr>
            <a:r>
              <a:rPr lang="en"/>
              <a:t>Rose, a teaching assistant</a:t>
            </a:r>
            <a:endParaRPr/>
          </a:p>
          <a:p>
            <a:pPr indent="-308610" lvl="0" marL="457200" rtl="0" algn="l">
              <a:spcBef>
                <a:spcPts val="0"/>
              </a:spcBef>
              <a:spcAft>
                <a:spcPts val="0"/>
              </a:spcAft>
              <a:buSzPct val="100000"/>
              <a:buChar char="-"/>
            </a:pPr>
            <a:r>
              <a:rPr lang="en"/>
              <a:t>Derek, Math and computer science teacher</a:t>
            </a:r>
            <a:endParaRPr/>
          </a:p>
          <a:p>
            <a:pPr indent="-308610" lvl="0" marL="457200" rtl="0" algn="l">
              <a:spcBef>
                <a:spcPts val="0"/>
              </a:spcBef>
              <a:spcAft>
                <a:spcPts val="0"/>
              </a:spcAft>
              <a:buSzPct val="100000"/>
              <a:buChar char="-"/>
            </a:pPr>
            <a:r>
              <a:rPr lang="en"/>
              <a:t>Mary, English teacher. </a:t>
            </a:r>
            <a:endParaRPr/>
          </a:p>
          <a:p>
            <a:pPr indent="-308610" lvl="0" marL="457200" rtl="0" algn="l">
              <a:spcBef>
                <a:spcPts val="0"/>
              </a:spcBef>
              <a:spcAft>
                <a:spcPts val="0"/>
              </a:spcAft>
              <a:buSzPct val="100000"/>
              <a:buChar char="-"/>
            </a:pPr>
            <a:r>
              <a:rPr lang="en"/>
              <a:t>Recruitment and compensation:</a:t>
            </a:r>
            <a:endParaRPr/>
          </a:p>
          <a:p>
            <a:pPr indent="-290830" lvl="1" marL="914400" rtl="0" algn="l">
              <a:spcBef>
                <a:spcPts val="0"/>
              </a:spcBef>
              <a:spcAft>
                <a:spcPts val="0"/>
              </a:spcAft>
              <a:buSzPct val="100000"/>
              <a:buChar char="-"/>
            </a:pPr>
            <a:r>
              <a:rPr lang="en"/>
              <a:t>All recruited in person/over email, not compensated. </a:t>
            </a:r>
            <a:endParaRPr/>
          </a:p>
          <a:p>
            <a:pPr indent="0" lvl="0" marL="0" rtl="0" algn="l">
              <a:spcBef>
                <a:spcPts val="1200"/>
              </a:spcBef>
              <a:spcAft>
                <a:spcPts val="0"/>
              </a:spcAft>
              <a:buClr>
                <a:schemeClr val="dk1"/>
              </a:buClr>
              <a:buSzPct val="61111"/>
              <a:buFont typeface="Arial"/>
              <a:buNone/>
            </a:pPr>
            <a:r>
              <a:rPr b="1" lang="en"/>
              <a:t>Environment</a:t>
            </a:r>
            <a:r>
              <a:rPr lang="en"/>
              <a:t>:</a:t>
            </a:r>
            <a:endParaRPr/>
          </a:p>
          <a:p>
            <a:pPr indent="-308610" lvl="0" marL="457200" rtl="0" algn="l">
              <a:spcBef>
                <a:spcPts val="1200"/>
              </a:spcBef>
              <a:spcAft>
                <a:spcPts val="0"/>
              </a:spcAft>
              <a:buSzPct val="100000"/>
              <a:buChar char="-"/>
            </a:pPr>
            <a:r>
              <a:rPr lang="en"/>
              <a:t>Tested in person, environment with clear lighting. </a:t>
            </a:r>
            <a:endParaRPr/>
          </a:p>
          <a:p>
            <a:pPr indent="-308610" lvl="0" marL="457200" rtl="0" algn="l">
              <a:spcBef>
                <a:spcPts val="0"/>
              </a:spcBef>
              <a:spcAft>
                <a:spcPts val="0"/>
              </a:spcAft>
              <a:buSzPct val="100000"/>
              <a:buChar char="-"/>
            </a:pPr>
            <a:r>
              <a:rPr lang="en"/>
              <a:t>Gave them the screens, and described their role + task. </a:t>
            </a:r>
            <a:endParaRPr/>
          </a:p>
          <a:p>
            <a:pPr indent="0" lvl="0" marL="0" rtl="0" algn="l">
              <a:spcBef>
                <a:spcPts val="1200"/>
              </a:spcBef>
              <a:spcAft>
                <a:spcPts val="0"/>
              </a:spcAft>
              <a:buNone/>
            </a:pPr>
            <a:r>
              <a:rPr b="1" lang="en"/>
              <a:t>Goals:</a:t>
            </a:r>
            <a:endParaRPr b="1"/>
          </a:p>
          <a:p>
            <a:pPr indent="-308610" lvl="0" marL="457200" rtl="0" algn="l">
              <a:spcBef>
                <a:spcPts val="1200"/>
              </a:spcBef>
              <a:spcAft>
                <a:spcPts val="0"/>
              </a:spcAft>
              <a:buSzPct val="100000"/>
              <a:buChar char="-"/>
            </a:pPr>
            <a:r>
              <a:rPr b="1" lang="en"/>
              <a:t>Discoverable:</a:t>
            </a:r>
            <a:r>
              <a:rPr lang="en"/>
              <a:t> Is the order of the screens logical?</a:t>
            </a:r>
            <a:endParaRPr/>
          </a:p>
          <a:p>
            <a:pPr indent="-308610" lvl="0" marL="457200" rtl="0" algn="l">
              <a:spcBef>
                <a:spcPts val="0"/>
              </a:spcBef>
              <a:spcAft>
                <a:spcPts val="0"/>
              </a:spcAft>
              <a:buSzPct val="100000"/>
              <a:buChar char="-"/>
            </a:pPr>
            <a:r>
              <a:rPr b="1" lang="en"/>
              <a:t>Efficient: </a:t>
            </a:r>
            <a:r>
              <a:rPr lang="en"/>
              <a:t>Is it easy and quick enough to use in a class setting?</a:t>
            </a:r>
            <a:endParaRPr/>
          </a:p>
          <a:p>
            <a:pPr indent="-308610" lvl="0" marL="457200" rtl="0" algn="l">
              <a:spcBef>
                <a:spcPts val="0"/>
              </a:spcBef>
              <a:spcAft>
                <a:spcPts val="0"/>
              </a:spcAft>
              <a:buSzPct val="100000"/>
              <a:buChar char="-"/>
            </a:pPr>
            <a:r>
              <a:rPr b="1" lang="en"/>
              <a:t>Intuitive: </a:t>
            </a:r>
            <a:r>
              <a:rPr lang="en"/>
              <a:t>Do the tasks make sense?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34"/>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Testing results: Kathleen</a:t>
            </a:r>
            <a:endParaRPr/>
          </a:p>
        </p:txBody>
      </p:sp>
      <p:sp>
        <p:nvSpPr>
          <p:cNvPr id="265" name="Google Shape;265;p34"/>
          <p:cNvSpPr txBox="1"/>
          <p:nvPr/>
        </p:nvSpPr>
        <p:spPr>
          <a:xfrm>
            <a:off x="456125" y="1301300"/>
            <a:ext cx="8304300" cy="3675900"/>
          </a:xfrm>
          <a:prstGeom prst="rect">
            <a:avLst/>
          </a:prstGeom>
          <a:noFill/>
          <a:ln>
            <a:noFill/>
          </a:ln>
        </p:spPr>
        <p:txBody>
          <a:bodyPr anchorCtr="0" anchor="ctr" bIns="91425" lIns="91425" spcFirstLastPara="1" rIns="91425" wrap="square" tIns="91425">
            <a:noAutofit/>
          </a:bodyPr>
          <a:lstStyle/>
          <a:p>
            <a:pPr indent="-342900" lvl="0" marL="457200" rtl="0" algn="l">
              <a:lnSpc>
                <a:spcPct val="115000"/>
              </a:lnSpc>
              <a:spcBef>
                <a:spcPts val="0"/>
              </a:spcBef>
              <a:spcAft>
                <a:spcPts val="0"/>
              </a:spcAft>
              <a:buClr>
                <a:schemeClr val="dk2"/>
              </a:buClr>
              <a:buSzPts val="1800"/>
              <a:buFont typeface="Open Sans"/>
              <a:buChar char="-"/>
            </a:pPr>
            <a:r>
              <a:rPr lang="en" sz="1800">
                <a:solidFill>
                  <a:schemeClr val="dk2"/>
                </a:solidFill>
                <a:latin typeface="Open Sans"/>
                <a:ea typeface="Open Sans"/>
                <a:cs typeface="Open Sans"/>
                <a:sym typeface="Open Sans"/>
              </a:rPr>
              <a:t>Kathleen was </a:t>
            </a:r>
            <a:r>
              <a:rPr b="1" lang="en" sz="1800">
                <a:solidFill>
                  <a:schemeClr val="dk2"/>
                </a:solidFill>
                <a:latin typeface="Open Sans"/>
                <a:ea typeface="Open Sans"/>
                <a:cs typeface="Open Sans"/>
                <a:sym typeface="Open Sans"/>
              </a:rPr>
              <a:t>looking for a “Back” button frequently</a:t>
            </a:r>
            <a:endParaRPr b="1" sz="1800">
              <a:solidFill>
                <a:schemeClr val="dk2"/>
              </a:solidFill>
              <a:latin typeface="Open Sans"/>
              <a:ea typeface="Open Sans"/>
              <a:cs typeface="Open Sans"/>
              <a:sym typeface="Open Sans"/>
            </a:endParaRPr>
          </a:p>
          <a:p>
            <a:pPr indent="-342900" lvl="0" marL="457200" rtl="0" algn="l">
              <a:lnSpc>
                <a:spcPct val="115000"/>
              </a:lnSpc>
              <a:spcBef>
                <a:spcPts val="0"/>
              </a:spcBef>
              <a:spcAft>
                <a:spcPts val="0"/>
              </a:spcAft>
              <a:buClr>
                <a:schemeClr val="dk2"/>
              </a:buClr>
              <a:buSzPts val="1800"/>
              <a:buFont typeface="Open Sans"/>
              <a:buChar char="-"/>
            </a:pPr>
            <a:r>
              <a:rPr lang="en" sz="1800">
                <a:solidFill>
                  <a:schemeClr val="dk2"/>
                </a:solidFill>
                <a:latin typeface="Open Sans"/>
                <a:ea typeface="Open Sans"/>
                <a:cs typeface="Open Sans"/>
                <a:sym typeface="Open Sans"/>
              </a:rPr>
              <a:t>Kathleen was able to </a:t>
            </a:r>
            <a:r>
              <a:rPr b="1" lang="en" sz="1800">
                <a:solidFill>
                  <a:schemeClr val="dk2"/>
                </a:solidFill>
                <a:latin typeface="Open Sans"/>
                <a:ea typeface="Open Sans"/>
                <a:cs typeface="Open Sans"/>
                <a:sym typeface="Open Sans"/>
              </a:rPr>
              <a:t>launch a game of Two Truth One Lie with ease</a:t>
            </a:r>
            <a:r>
              <a:rPr lang="en" sz="1800">
                <a:solidFill>
                  <a:schemeClr val="dk2"/>
                </a:solidFill>
                <a:latin typeface="Open Sans"/>
                <a:ea typeface="Open Sans"/>
                <a:cs typeface="Open Sans"/>
                <a:sym typeface="Open Sans"/>
              </a:rPr>
              <a:t> and little confusion on what to click on and what things mean.</a:t>
            </a:r>
            <a:endParaRPr sz="1800">
              <a:solidFill>
                <a:schemeClr val="dk2"/>
              </a:solidFill>
              <a:latin typeface="Open Sans"/>
              <a:ea typeface="Open Sans"/>
              <a:cs typeface="Open Sans"/>
              <a:sym typeface="Open Sans"/>
            </a:endParaRPr>
          </a:p>
          <a:p>
            <a:pPr indent="-342900" lvl="0" marL="457200" rtl="0" algn="l">
              <a:lnSpc>
                <a:spcPct val="115000"/>
              </a:lnSpc>
              <a:spcBef>
                <a:spcPts val="0"/>
              </a:spcBef>
              <a:spcAft>
                <a:spcPts val="0"/>
              </a:spcAft>
              <a:buClr>
                <a:schemeClr val="dk2"/>
              </a:buClr>
              <a:buSzPts val="1800"/>
              <a:buFont typeface="Open Sans"/>
              <a:buChar char="-"/>
            </a:pPr>
            <a:r>
              <a:rPr lang="en" sz="1800">
                <a:solidFill>
                  <a:schemeClr val="dk2"/>
                </a:solidFill>
                <a:latin typeface="Open Sans"/>
                <a:ea typeface="Open Sans"/>
                <a:cs typeface="Open Sans"/>
                <a:sym typeface="Open Sans"/>
              </a:rPr>
              <a:t>Kathleen found the button “Remind in 15” useless.</a:t>
            </a:r>
            <a:endParaRPr sz="1800">
              <a:solidFill>
                <a:schemeClr val="dk2"/>
              </a:solidFill>
              <a:latin typeface="Open Sans"/>
              <a:ea typeface="Open Sans"/>
              <a:cs typeface="Open Sans"/>
              <a:sym typeface="Open Sans"/>
            </a:endParaRPr>
          </a:p>
          <a:p>
            <a:pPr indent="-342900" lvl="0" marL="457200" rtl="0" algn="l">
              <a:lnSpc>
                <a:spcPct val="115000"/>
              </a:lnSpc>
              <a:spcBef>
                <a:spcPts val="0"/>
              </a:spcBef>
              <a:spcAft>
                <a:spcPts val="0"/>
              </a:spcAft>
              <a:buClr>
                <a:schemeClr val="dk2"/>
              </a:buClr>
              <a:buSzPts val="1800"/>
              <a:buFont typeface="Open Sans"/>
              <a:buChar char="-"/>
            </a:pPr>
            <a:r>
              <a:rPr lang="en" sz="1800">
                <a:solidFill>
                  <a:schemeClr val="dk2"/>
                </a:solidFill>
                <a:latin typeface="Open Sans"/>
                <a:ea typeface="Open Sans"/>
                <a:cs typeface="Open Sans"/>
                <a:sym typeface="Open Sans"/>
              </a:rPr>
              <a:t>Kathleen was a little confused about how the notifications work: </a:t>
            </a:r>
            <a:r>
              <a:rPr b="1" lang="en" sz="1800">
                <a:solidFill>
                  <a:schemeClr val="dk2"/>
                </a:solidFill>
                <a:latin typeface="Open Sans"/>
                <a:ea typeface="Open Sans"/>
                <a:cs typeface="Open Sans"/>
                <a:sym typeface="Open Sans"/>
              </a:rPr>
              <a:t>“Is the info from the notification collected from the game I just played? If so, why am I seeing a notification about it later on?</a:t>
            </a:r>
            <a:endParaRPr b="1" sz="1800">
              <a:solidFill>
                <a:schemeClr val="dk2"/>
              </a:solidFill>
              <a:latin typeface="Open Sans"/>
              <a:ea typeface="Open Sans"/>
              <a:cs typeface="Open Sans"/>
              <a:sym typeface="Open Sans"/>
            </a:endParaRPr>
          </a:p>
          <a:p>
            <a:pPr indent="-342900" lvl="0" marL="457200" rtl="0" algn="l">
              <a:lnSpc>
                <a:spcPct val="115000"/>
              </a:lnSpc>
              <a:spcBef>
                <a:spcPts val="0"/>
              </a:spcBef>
              <a:spcAft>
                <a:spcPts val="0"/>
              </a:spcAft>
              <a:buClr>
                <a:schemeClr val="dk2"/>
              </a:buClr>
              <a:buSzPts val="1800"/>
              <a:buFont typeface="Open Sans"/>
              <a:buChar char="-"/>
            </a:pPr>
            <a:r>
              <a:rPr lang="en" sz="1800">
                <a:solidFill>
                  <a:schemeClr val="dk2"/>
                </a:solidFill>
                <a:latin typeface="Open Sans"/>
                <a:ea typeface="Open Sans"/>
                <a:cs typeface="Open Sans"/>
                <a:sym typeface="Open Sans"/>
              </a:rPr>
              <a:t>Kathleen pointed out a good problem -</a:t>
            </a:r>
            <a:r>
              <a:rPr b="1" lang="en" sz="1800">
                <a:solidFill>
                  <a:schemeClr val="dk2"/>
                </a:solidFill>
                <a:latin typeface="Open Sans"/>
                <a:ea typeface="Open Sans"/>
                <a:cs typeface="Open Sans"/>
                <a:sym typeface="Open Sans"/>
              </a:rPr>
              <a:t> if “custom game” is offline, how does the database get updated? The teacher manually type new information in for each student?</a:t>
            </a:r>
            <a:endParaRPr sz="1800">
              <a:solidFill>
                <a:schemeClr val="dk2"/>
              </a:solidFill>
              <a:latin typeface="Open Sans"/>
              <a:ea typeface="Open Sans"/>
              <a:cs typeface="Open Sans"/>
              <a:sym typeface="Open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5"/>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Testing results: Rose</a:t>
            </a:r>
            <a:endParaRPr/>
          </a:p>
        </p:txBody>
      </p:sp>
      <p:sp>
        <p:nvSpPr>
          <p:cNvPr id="271" name="Google Shape;271;p35"/>
          <p:cNvSpPr txBox="1"/>
          <p:nvPr/>
        </p:nvSpPr>
        <p:spPr>
          <a:xfrm>
            <a:off x="419850" y="1073225"/>
            <a:ext cx="8304300" cy="3675900"/>
          </a:xfrm>
          <a:prstGeom prst="rect">
            <a:avLst/>
          </a:prstGeom>
          <a:noFill/>
          <a:ln>
            <a:noFill/>
          </a:ln>
        </p:spPr>
        <p:txBody>
          <a:bodyPr anchorCtr="0" anchor="ctr" bIns="91425" lIns="91425" spcFirstLastPara="1" rIns="91425" wrap="square" tIns="91425">
            <a:noAutofit/>
          </a:bodyPr>
          <a:lstStyle/>
          <a:p>
            <a:pPr indent="-342900" lvl="0" marL="457200" rtl="0" algn="l">
              <a:spcBef>
                <a:spcPts val="0"/>
              </a:spcBef>
              <a:spcAft>
                <a:spcPts val="0"/>
              </a:spcAft>
              <a:buClr>
                <a:schemeClr val="dk2"/>
              </a:buClr>
              <a:buSzPts val="1800"/>
              <a:buFont typeface="Open Sans"/>
              <a:buChar char="-"/>
            </a:pPr>
            <a:r>
              <a:rPr b="1" lang="en" sz="1800">
                <a:solidFill>
                  <a:schemeClr val="dk2"/>
                </a:solidFill>
                <a:latin typeface="Open Sans"/>
                <a:ea typeface="Open Sans"/>
                <a:cs typeface="Open Sans"/>
                <a:sym typeface="Open Sans"/>
              </a:rPr>
              <a:t>Was a bit confused as to when the notifications were generated. “Would this be right after the game? After class? ”</a:t>
            </a:r>
            <a:endParaRPr b="1" sz="18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Font typeface="Open Sans"/>
              <a:buChar char="-"/>
            </a:pPr>
            <a:r>
              <a:rPr lang="en" sz="1800">
                <a:solidFill>
                  <a:schemeClr val="dk2"/>
                </a:solidFill>
                <a:latin typeface="Open Sans"/>
                <a:ea typeface="Open Sans"/>
                <a:cs typeface="Open Sans"/>
                <a:sym typeface="Open Sans"/>
              </a:rPr>
              <a:t>Found the UI navigable and was able to accomplish the tasks.</a:t>
            </a:r>
            <a:endParaRPr sz="1800">
              <a:solidFill>
                <a:schemeClr val="dk2"/>
              </a:solidFill>
              <a:latin typeface="Open Sans"/>
              <a:ea typeface="Open Sans"/>
              <a:cs typeface="Open Sans"/>
              <a:sym typeface="Open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6"/>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Testing results: Derek</a:t>
            </a:r>
            <a:endParaRPr/>
          </a:p>
        </p:txBody>
      </p:sp>
      <p:sp>
        <p:nvSpPr>
          <p:cNvPr id="277" name="Google Shape;277;p36"/>
          <p:cNvSpPr txBox="1"/>
          <p:nvPr/>
        </p:nvSpPr>
        <p:spPr>
          <a:xfrm>
            <a:off x="590275" y="1274450"/>
            <a:ext cx="8304300" cy="3675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dk2"/>
                </a:solidFill>
                <a:latin typeface="Open Sans"/>
                <a:ea typeface="Open Sans"/>
                <a:cs typeface="Open Sans"/>
                <a:sym typeface="Open Sans"/>
              </a:rPr>
              <a:t>Quotes:</a:t>
            </a:r>
            <a:endParaRPr b="1" sz="1800">
              <a:solidFill>
                <a:schemeClr val="dk2"/>
              </a:solidFill>
              <a:latin typeface="Open Sans"/>
              <a:ea typeface="Open Sans"/>
              <a:cs typeface="Open Sans"/>
              <a:sym typeface="Open Sans"/>
            </a:endParaRPr>
          </a:p>
          <a:p>
            <a:pPr indent="-342900" lvl="0" marL="457200" rtl="0" algn="l">
              <a:spcBef>
                <a:spcPts val="0"/>
              </a:spcBef>
              <a:spcAft>
                <a:spcPts val="0"/>
              </a:spcAft>
              <a:buSzPts val="1800"/>
              <a:buChar char="●"/>
            </a:pPr>
            <a:r>
              <a:rPr b="1" lang="en" sz="1800">
                <a:solidFill>
                  <a:schemeClr val="dk2"/>
                </a:solidFill>
                <a:latin typeface="Open Sans"/>
                <a:ea typeface="Open Sans"/>
                <a:cs typeface="Open Sans"/>
                <a:sym typeface="Open Sans"/>
              </a:rPr>
              <a:t>“Why on earth would I want to be reminded in 15 minutes?”</a:t>
            </a:r>
            <a:endParaRPr b="1" sz="1800">
              <a:solidFill>
                <a:schemeClr val="dk2"/>
              </a:solidFill>
              <a:latin typeface="Open Sans"/>
              <a:ea typeface="Open Sans"/>
              <a:cs typeface="Open Sans"/>
              <a:sym typeface="Open Sans"/>
            </a:endParaRPr>
          </a:p>
          <a:p>
            <a:pPr indent="-342900" lvl="0" marL="457200" rtl="0" algn="l">
              <a:spcBef>
                <a:spcPts val="0"/>
              </a:spcBef>
              <a:spcAft>
                <a:spcPts val="0"/>
              </a:spcAft>
              <a:buSzPts val="1800"/>
              <a:buChar char="●"/>
            </a:pPr>
            <a:r>
              <a:rPr b="1" lang="en" sz="1800">
                <a:solidFill>
                  <a:schemeClr val="dk2"/>
                </a:solidFill>
                <a:latin typeface="Open Sans"/>
                <a:ea typeface="Open Sans"/>
                <a:cs typeface="Open Sans"/>
                <a:sym typeface="Open Sans"/>
              </a:rPr>
              <a:t>“Heaven knows I’m not coming up with dares for 9th graders!”</a:t>
            </a:r>
            <a:endParaRPr b="1" sz="1800">
              <a:solidFill>
                <a:schemeClr val="dk2"/>
              </a:solidFill>
              <a:latin typeface="Open Sans"/>
              <a:ea typeface="Open Sans"/>
              <a:cs typeface="Open Sans"/>
              <a:sym typeface="Open Sans"/>
            </a:endParaRPr>
          </a:p>
          <a:p>
            <a:pPr indent="-342900" lvl="0" marL="457200" rtl="0" algn="l">
              <a:spcBef>
                <a:spcPts val="0"/>
              </a:spcBef>
              <a:spcAft>
                <a:spcPts val="0"/>
              </a:spcAft>
              <a:buSzPts val="1800"/>
              <a:buChar char="●"/>
            </a:pPr>
            <a:r>
              <a:rPr lang="en" sz="1800">
                <a:solidFill>
                  <a:schemeClr val="dk2"/>
                </a:solidFill>
                <a:latin typeface="Open Sans"/>
                <a:ea typeface="Open Sans"/>
                <a:cs typeface="Open Sans"/>
                <a:sym typeface="Open Sans"/>
              </a:rPr>
              <a:t>“Why would I click on Abigail for anything other than to see the notification?”</a:t>
            </a:r>
            <a:endParaRPr sz="1800">
              <a:solidFill>
                <a:schemeClr val="dk2"/>
              </a:solidFill>
              <a:latin typeface="Open Sans"/>
              <a:ea typeface="Open Sans"/>
              <a:cs typeface="Open Sans"/>
              <a:sym typeface="Open Sans"/>
            </a:endParaRPr>
          </a:p>
          <a:p>
            <a:pPr indent="0" lvl="0" marL="0" rtl="0" algn="l">
              <a:spcBef>
                <a:spcPts val="0"/>
              </a:spcBef>
              <a:spcAft>
                <a:spcPts val="0"/>
              </a:spcAft>
              <a:buNone/>
            </a:pPr>
            <a:r>
              <a:rPr b="1" lang="en" sz="1800">
                <a:solidFill>
                  <a:schemeClr val="dk2"/>
                </a:solidFill>
                <a:latin typeface="Open Sans"/>
                <a:ea typeface="Open Sans"/>
                <a:cs typeface="Open Sans"/>
                <a:sym typeface="Open Sans"/>
              </a:rPr>
              <a:t>Other:</a:t>
            </a:r>
            <a:endParaRPr b="1" sz="1800">
              <a:solidFill>
                <a:schemeClr val="dk2"/>
              </a:solidFill>
              <a:latin typeface="Open Sans"/>
              <a:ea typeface="Open Sans"/>
              <a:cs typeface="Open Sans"/>
              <a:sym typeface="Open Sans"/>
            </a:endParaRPr>
          </a:p>
          <a:p>
            <a:pPr indent="-342900" lvl="0" marL="457200" rtl="0" algn="l">
              <a:spcBef>
                <a:spcPts val="0"/>
              </a:spcBef>
              <a:spcAft>
                <a:spcPts val="0"/>
              </a:spcAft>
              <a:buSzPts val="1800"/>
              <a:buChar char="●"/>
            </a:pPr>
            <a:r>
              <a:rPr b="1" lang="en" sz="1800">
                <a:solidFill>
                  <a:schemeClr val="dk2"/>
                </a:solidFill>
                <a:latin typeface="Open Sans"/>
                <a:ea typeface="Open Sans"/>
                <a:cs typeface="Open Sans"/>
                <a:sym typeface="Open Sans"/>
              </a:rPr>
              <a:t>Had trouble trusting the source of the summary info. </a:t>
            </a:r>
            <a:endParaRPr b="1" sz="1800">
              <a:solidFill>
                <a:schemeClr val="dk2"/>
              </a:solidFill>
              <a:latin typeface="Open Sans"/>
              <a:ea typeface="Open Sans"/>
              <a:cs typeface="Open Sans"/>
              <a:sym typeface="Open Sans"/>
            </a:endParaRPr>
          </a:p>
          <a:p>
            <a:pPr indent="-342900" lvl="0" marL="457200" rtl="0" algn="l">
              <a:spcBef>
                <a:spcPts val="0"/>
              </a:spcBef>
              <a:spcAft>
                <a:spcPts val="0"/>
              </a:spcAft>
              <a:buSzPts val="1800"/>
              <a:buChar char="●"/>
            </a:pPr>
            <a:r>
              <a:rPr lang="en" sz="1800">
                <a:solidFill>
                  <a:schemeClr val="dk2"/>
                </a:solidFill>
                <a:latin typeface="Open Sans"/>
                <a:ea typeface="Open Sans"/>
                <a:cs typeface="Open Sans"/>
                <a:sym typeface="Open Sans"/>
              </a:rPr>
              <a:t>Pointed out that academic statements need to have labels of what class they pertain to</a:t>
            </a:r>
            <a:endParaRPr sz="1800">
              <a:solidFill>
                <a:schemeClr val="dk2"/>
              </a:solidFill>
              <a:latin typeface="Open Sans"/>
              <a:ea typeface="Open Sans"/>
              <a:cs typeface="Open Sans"/>
              <a:sym typeface="Open Sans"/>
            </a:endParaRPr>
          </a:p>
          <a:p>
            <a:pPr indent="-342900" lvl="0" marL="457200" rtl="0" algn="l">
              <a:spcBef>
                <a:spcPts val="0"/>
              </a:spcBef>
              <a:spcAft>
                <a:spcPts val="0"/>
              </a:spcAft>
              <a:buSzPts val="1800"/>
              <a:buChar char="●"/>
            </a:pPr>
            <a:r>
              <a:rPr b="1" lang="en" sz="1800">
                <a:solidFill>
                  <a:schemeClr val="dk2"/>
                </a:solidFill>
                <a:latin typeface="Open Sans"/>
                <a:ea typeface="Open Sans"/>
                <a:cs typeface="Open Sans"/>
                <a:sym typeface="Open Sans"/>
              </a:rPr>
              <a:t>Didn’t initially see the search button, or recognize the ability to scroll</a:t>
            </a:r>
            <a:endParaRPr sz="1800">
              <a:solidFill>
                <a:schemeClr val="dk2"/>
              </a:solidFill>
              <a:latin typeface="Open Sans"/>
              <a:ea typeface="Open Sans"/>
              <a:cs typeface="Open Sans"/>
              <a:sym typeface="Open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37"/>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Testing results: Mary</a:t>
            </a:r>
            <a:endParaRPr/>
          </a:p>
        </p:txBody>
      </p:sp>
      <p:sp>
        <p:nvSpPr>
          <p:cNvPr id="283" name="Google Shape;283;p37"/>
          <p:cNvSpPr txBox="1"/>
          <p:nvPr>
            <p:ph idx="1" type="body"/>
          </p:nvPr>
        </p:nvSpPr>
        <p:spPr>
          <a:xfrm>
            <a:off x="311700" y="1056450"/>
            <a:ext cx="8627100" cy="3957300"/>
          </a:xfrm>
          <a:prstGeom prst="rect">
            <a:avLst/>
          </a:prstGeom>
        </p:spPr>
        <p:txBody>
          <a:bodyPr anchorCtr="0" anchor="ctr" bIns="91425" lIns="91425" spcFirstLastPara="1" rIns="91425" wrap="square" tIns="91425">
            <a:normAutofit/>
          </a:bodyPr>
          <a:lstStyle/>
          <a:p>
            <a:pPr indent="-342900" lvl="0" marL="457200" rtl="0" algn="l">
              <a:spcBef>
                <a:spcPts val="0"/>
              </a:spcBef>
              <a:spcAft>
                <a:spcPts val="0"/>
              </a:spcAft>
              <a:buSzPts val="1800"/>
              <a:buChar char="●"/>
            </a:pPr>
            <a:r>
              <a:rPr b="1" lang="en"/>
              <a:t>N</a:t>
            </a:r>
            <a:r>
              <a:rPr b="1" lang="en"/>
              <a:t>eeded clarity on how they help them understand students better and how to use the information effectively.</a:t>
            </a:r>
            <a:endParaRPr b="1"/>
          </a:p>
          <a:p>
            <a:pPr indent="-342900" lvl="0" marL="457200" rtl="0" algn="l">
              <a:spcBef>
                <a:spcPts val="0"/>
              </a:spcBef>
              <a:spcAft>
                <a:spcPts val="0"/>
              </a:spcAft>
              <a:buSzPts val="1800"/>
              <a:buChar char="●"/>
            </a:pPr>
            <a:r>
              <a:rPr lang="en"/>
              <a:t>W</a:t>
            </a:r>
            <a:r>
              <a:rPr lang="en"/>
              <a:t>ould appreciate more direct ways to search or sort students, especially when looking for specific personal details.</a:t>
            </a:r>
            <a:endParaRPr/>
          </a:p>
          <a:p>
            <a:pPr indent="-342900" lvl="0" marL="457200" rtl="0" algn="l">
              <a:spcBef>
                <a:spcPts val="0"/>
              </a:spcBef>
              <a:spcAft>
                <a:spcPts val="0"/>
              </a:spcAft>
              <a:buSzPts val="1800"/>
              <a:buChar char="●"/>
            </a:pPr>
            <a:r>
              <a:rPr lang="en"/>
              <a:t>“If I’m using this in class, I need it to be quick and actionable. How do these personal details translate to teaching strategies?”</a:t>
            </a:r>
            <a:endParaRPr/>
          </a:p>
          <a:p>
            <a:pPr indent="-342900" lvl="0" marL="457200" rtl="0" algn="l">
              <a:spcBef>
                <a:spcPts val="0"/>
              </a:spcBef>
              <a:spcAft>
                <a:spcPts val="0"/>
              </a:spcAft>
              <a:buSzPts val="1800"/>
              <a:buChar char="●"/>
            </a:pPr>
            <a:r>
              <a:rPr b="1" lang="en"/>
              <a:t>UI was generally navigable.</a:t>
            </a:r>
            <a:r>
              <a:rPr lang="en"/>
              <a:t> No new insights beyond back buttons and scroll indicators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38"/>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Results Overview: Process and Bottom Line Data</a:t>
            </a:r>
            <a:endParaRPr/>
          </a:p>
        </p:txBody>
      </p:sp>
      <p:sp>
        <p:nvSpPr>
          <p:cNvPr id="289" name="Google Shape;289;p38"/>
          <p:cNvSpPr txBox="1"/>
          <p:nvPr/>
        </p:nvSpPr>
        <p:spPr>
          <a:xfrm>
            <a:off x="348800" y="1234225"/>
            <a:ext cx="8612700" cy="35685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1200"/>
              </a:spcBef>
              <a:spcAft>
                <a:spcPts val="0"/>
              </a:spcAft>
              <a:buClr>
                <a:srgbClr val="434343"/>
              </a:buClr>
              <a:buSzPts val="1800"/>
              <a:buChar char="●"/>
            </a:pPr>
            <a:r>
              <a:rPr b="1" lang="en" sz="1800">
                <a:solidFill>
                  <a:srgbClr val="434343"/>
                </a:solidFill>
              </a:rPr>
              <a:t>Navigation Issues</a:t>
            </a:r>
            <a:r>
              <a:rPr lang="en" sz="1800">
                <a:solidFill>
                  <a:srgbClr val="434343"/>
                </a:solidFill>
              </a:rPr>
              <a:t>: Users consistently seek clearer navigation cues, suggesting a disconnect between the platform's design and user expectations.</a:t>
            </a:r>
            <a:endParaRPr sz="1800">
              <a:solidFill>
                <a:srgbClr val="434343"/>
              </a:solidFill>
            </a:endParaRPr>
          </a:p>
          <a:p>
            <a:pPr indent="-342900" lvl="0" marL="457200" rtl="0" algn="l">
              <a:lnSpc>
                <a:spcPct val="115000"/>
              </a:lnSpc>
              <a:spcBef>
                <a:spcPts val="0"/>
              </a:spcBef>
              <a:spcAft>
                <a:spcPts val="0"/>
              </a:spcAft>
              <a:buClr>
                <a:srgbClr val="434343"/>
              </a:buClr>
              <a:buSzPts val="1800"/>
              <a:buChar char="●"/>
            </a:pPr>
            <a:r>
              <a:rPr b="1" lang="en" sz="1800">
                <a:solidFill>
                  <a:srgbClr val="434343"/>
                </a:solidFill>
              </a:rPr>
              <a:t>Feature Evaluation</a:t>
            </a:r>
            <a:r>
              <a:rPr lang="en" sz="1800">
                <a:solidFill>
                  <a:srgbClr val="434343"/>
                </a:solidFill>
              </a:rPr>
              <a:t>: While primary features like game launching are well-received, secondary features such as reminders are seen as unnecessary, highlighting a misalignment with user needs.</a:t>
            </a:r>
            <a:endParaRPr sz="1800">
              <a:solidFill>
                <a:srgbClr val="434343"/>
              </a:solidFill>
            </a:endParaRPr>
          </a:p>
          <a:p>
            <a:pPr indent="-342900" lvl="0" marL="457200" rtl="0" algn="l">
              <a:lnSpc>
                <a:spcPct val="115000"/>
              </a:lnSpc>
              <a:spcBef>
                <a:spcPts val="0"/>
              </a:spcBef>
              <a:spcAft>
                <a:spcPts val="0"/>
              </a:spcAft>
              <a:buClr>
                <a:srgbClr val="434343"/>
              </a:buClr>
              <a:buSzPts val="1800"/>
              <a:buChar char="●"/>
            </a:pPr>
            <a:r>
              <a:rPr b="1" lang="en" sz="1800">
                <a:solidFill>
                  <a:srgbClr val="434343"/>
                </a:solidFill>
              </a:rPr>
              <a:t>Information Transparency</a:t>
            </a:r>
            <a:r>
              <a:rPr lang="en" sz="1800">
                <a:solidFill>
                  <a:srgbClr val="434343"/>
                </a:solidFill>
              </a:rPr>
              <a:t>: There is notable confusion around the relevance and timing of notifications, signaling a need for more intuitive information delivery systems.</a:t>
            </a:r>
            <a:endParaRPr b="1" sz="1800">
              <a:solidFill>
                <a:srgbClr val="434343"/>
              </a:solidFill>
              <a:latin typeface="Open Sans"/>
              <a:ea typeface="Open Sans"/>
              <a:cs typeface="Open Sans"/>
              <a:sym typeface="Open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39"/>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Results Overview: Observations and Goals</a:t>
            </a:r>
            <a:endParaRPr/>
          </a:p>
        </p:txBody>
      </p:sp>
      <p:sp>
        <p:nvSpPr>
          <p:cNvPr id="295" name="Google Shape;295;p39"/>
          <p:cNvSpPr txBox="1"/>
          <p:nvPr/>
        </p:nvSpPr>
        <p:spPr>
          <a:xfrm>
            <a:off x="348800" y="1234225"/>
            <a:ext cx="8612700" cy="382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 sz="1800">
                <a:solidFill>
                  <a:srgbClr val="434343"/>
                </a:solidFill>
              </a:rPr>
              <a:t>Other Relevant Observations</a:t>
            </a:r>
            <a:endParaRPr b="1" sz="1800">
              <a:solidFill>
                <a:srgbClr val="434343"/>
              </a:solidFill>
            </a:endParaRPr>
          </a:p>
          <a:p>
            <a:pPr indent="-342900" lvl="0" marL="457200" rtl="0" algn="l">
              <a:lnSpc>
                <a:spcPct val="115000"/>
              </a:lnSpc>
              <a:spcBef>
                <a:spcPts val="1200"/>
              </a:spcBef>
              <a:spcAft>
                <a:spcPts val="0"/>
              </a:spcAft>
              <a:buClr>
                <a:srgbClr val="434343"/>
              </a:buClr>
              <a:buSzPts val="1800"/>
              <a:buChar char="●"/>
            </a:pPr>
            <a:r>
              <a:rPr b="1" lang="en" sz="1800">
                <a:solidFill>
                  <a:srgbClr val="434343"/>
                </a:solidFill>
              </a:rPr>
              <a:t>Offline Functionality Concerns</a:t>
            </a:r>
            <a:r>
              <a:rPr lang="en" sz="1800">
                <a:solidFill>
                  <a:srgbClr val="434343"/>
                </a:solidFill>
              </a:rPr>
              <a:t>: questions arise about how the platform handles data updates when offline.</a:t>
            </a:r>
            <a:endParaRPr sz="1800">
              <a:solidFill>
                <a:srgbClr val="434343"/>
              </a:solidFill>
            </a:endParaRPr>
          </a:p>
          <a:p>
            <a:pPr indent="-342900" lvl="0" marL="457200" rtl="0" algn="l">
              <a:lnSpc>
                <a:spcPct val="115000"/>
              </a:lnSpc>
              <a:spcBef>
                <a:spcPts val="0"/>
              </a:spcBef>
              <a:spcAft>
                <a:spcPts val="0"/>
              </a:spcAft>
              <a:buClr>
                <a:srgbClr val="434343"/>
              </a:buClr>
              <a:buSzPts val="1800"/>
              <a:buChar char="●"/>
            </a:pPr>
            <a:r>
              <a:rPr b="1" lang="en" sz="1800">
                <a:solidFill>
                  <a:srgbClr val="434343"/>
                </a:solidFill>
              </a:rPr>
              <a:t>Application of Data</a:t>
            </a:r>
            <a:r>
              <a:rPr lang="en" sz="1800">
                <a:solidFill>
                  <a:srgbClr val="434343"/>
                </a:solidFill>
              </a:rPr>
              <a:t>: Users express a need for clearer and more direct ways to apply gathered student data to teaching strategies.</a:t>
            </a:r>
            <a:endParaRPr sz="1800">
              <a:solidFill>
                <a:srgbClr val="434343"/>
              </a:solidFill>
            </a:endParaRPr>
          </a:p>
          <a:p>
            <a:pPr indent="0" lvl="0" marL="0" rtl="0" algn="l">
              <a:lnSpc>
                <a:spcPct val="115000"/>
              </a:lnSpc>
              <a:spcBef>
                <a:spcPts val="1400"/>
              </a:spcBef>
              <a:spcAft>
                <a:spcPts val="0"/>
              </a:spcAft>
              <a:buNone/>
            </a:pPr>
            <a:r>
              <a:rPr b="1" lang="en" sz="1800">
                <a:solidFill>
                  <a:srgbClr val="434343"/>
                </a:solidFill>
              </a:rPr>
              <a:t>Achievement of Usability Goals</a:t>
            </a:r>
            <a:endParaRPr b="1" sz="1800">
              <a:solidFill>
                <a:srgbClr val="434343"/>
              </a:solidFill>
            </a:endParaRPr>
          </a:p>
          <a:p>
            <a:pPr indent="-342900" lvl="0" marL="457200" rtl="0" algn="l">
              <a:lnSpc>
                <a:spcPct val="115000"/>
              </a:lnSpc>
              <a:spcBef>
                <a:spcPts val="1200"/>
              </a:spcBef>
              <a:spcAft>
                <a:spcPts val="0"/>
              </a:spcAft>
              <a:buClr>
                <a:srgbClr val="434343"/>
              </a:buClr>
              <a:buSzPts val="1800"/>
              <a:buChar char="●"/>
            </a:pPr>
            <a:r>
              <a:rPr lang="en" sz="1800">
                <a:solidFill>
                  <a:srgbClr val="434343"/>
                </a:solidFill>
              </a:rPr>
              <a:t>The platform is generally navigable but lacks clear cues that align with user expectations.</a:t>
            </a:r>
            <a:endParaRPr sz="1800">
              <a:solidFill>
                <a:srgbClr val="434343"/>
              </a:solidFill>
            </a:endParaRPr>
          </a:p>
          <a:p>
            <a:pPr indent="-342900" lvl="0" marL="457200" rtl="0" algn="l">
              <a:lnSpc>
                <a:spcPct val="115000"/>
              </a:lnSpc>
              <a:spcBef>
                <a:spcPts val="0"/>
              </a:spcBef>
              <a:spcAft>
                <a:spcPts val="0"/>
              </a:spcAft>
              <a:buClr>
                <a:srgbClr val="434343"/>
              </a:buClr>
              <a:buSzPts val="1800"/>
              <a:buChar char="●"/>
            </a:pPr>
            <a:r>
              <a:rPr lang="en" sz="1800">
                <a:solidFill>
                  <a:srgbClr val="434343"/>
                </a:solidFill>
              </a:rPr>
              <a:t>There is a significant need to enhance how information is presented and explained to ensure it is understood and utilized effectively by the users. </a:t>
            </a:r>
            <a:endParaRPr b="1" sz="1800">
              <a:solidFill>
                <a:srgbClr val="434343"/>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40"/>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Discussion: Implications </a:t>
            </a:r>
            <a:endParaRPr/>
          </a:p>
        </p:txBody>
      </p:sp>
      <p:sp>
        <p:nvSpPr>
          <p:cNvPr id="301" name="Google Shape;301;p40"/>
          <p:cNvSpPr txBox="1"/>
          <p:nvPr>
            <p:ph idx="1" type="body"/>
          </p:nvPr>
        </p:nvSpPr>
        <p:spPr>
          <a:xfrm>
            <a:off x="311700" y="1152425"/>
            <a:ext cx="8520600" cy="3120600"/>
          </a:xfrm>
          <a:prstGeom prst="rect">
            <a:avLst/>
          </a:prstGeom>
        </p:spPr>
        <p:txBody>
          <a:bodyPr anchorCtr="0" anchor="t" bIns="91425" lIns="91425" spcFirstLastPara="1" rIns="91425" wrap="square" tIns="91425">
            <a:noAutofit/>
          </a:bodyPr>
          <a:lstStyle/>
          <a:p>
            <a:pPr indent="-342900" lvl="0" marL="457200" rtl="0" algn="l">
              <a:spcBef>
                <a:spcPts val="1200"/>
              </a:spcBef>
              <a:spcAft>
                <a:spcPts val="0"/>
              </a:spcAft>
              <a:buClr>
                <a:srgbClr val="434343"/>
              </a:buClr>
              <a:buSzPts val="1800"/>
              <a:buFont typeface="Arial"/>
              <a:buChar char="●"/>
            </a:pPr>
            <a:r>
              <a:rPr b="1" lang="en">
                <a:solidFill>
                  <a:srgbClr val="434343"/>
                </a:solidFill>
                <a:latin typeface="Arial"/>
                <a:ea typeface="Arial"/>
                <a:cs typeface="Arial"/>
                <a:sym typeface="Arial"/>
              </a:rPr>
              <a:t>Navigational Challenges</a:t>
            </a:r>
            <a:r>
              <a:rPr lang="en">
                <a:solidFill>
                  <a:srgbClr val="434343"/>
                </a:solidFill>
                <a:latin typeface="Arial"/>
                <a:ea typeface="Arial"/>
                <a:cs typeface="Arial"/>
                <a:sym typeface="Arial"/>
              </a:rPr>
              <a:t>: The need for clearer navigation cues like a "Back" button suggests that users may struggle with the platform's overall flow.</a:t>
            </a:r>
            <a:endParaRPr>
              <a:solidFill>
                <a:srgbClr val="434343"/>
              </a:solidFill>
              <a:latin typeface="Arial"/>
              <a:ea typeface="Arial"/>
              <a:cs typeface="Arial"/>
              <a:sym typeface="Arial"/>
            </a:endParaRPr>
          </a:p>
          <a:p>
            <a:pPr indent="-342900" lvl="0" marL="457200" rtl="0" algn="l">
              <a:spcBef>
                <a:spcPts val="0"/>
              </a:spcBef>
              <a:spcAft>
                <a:spcPts val="0"/>
              </a:spcAft>
              <a:buClr>
                <a:srgbClr val="434343"/>
              </a:buClr>
              <a:buSzPts val="1800"/>
              <a:buFont typeface="Arial"/>
              <a:buChar char="●"/>
            </a:pPr>
            <a:r>
              <a:rPr b="1" lang="en">
                <a:solidFill>
                  <a:srgbClr val="434343"/>
                </a:solidFill>
                <a:latin typeface="Arial"/>
                <a:ea typeface="Arial"/>
                <a:cs typeface="Arial"/>
                <a:sym typeface="Arial"/>
              </a:rPr>
              <a:t>Feature Relevance</a:t>
            </a:r>
            <a:r>
              <a:rPr lang="en">
                <a:solidFill>
                  <a:srgbClr val="434343"/>
                </a:solidFill>
                <a:latin typeface="Arial"/>
                <a:ea typeface="Arial"/>
                <a:cs typeface="Arial"/>
                <a:sym typeface="Arial"/>
              </a:rPr>
              <a:t>: The mixed reception of features such as "Remind in 15" indicates that some elements may not align with the user's actual needs or workflow.</a:t>
            </a:r>
            <a:endParaRPr>
              <a:solidFill>
                <a:srgbClr val="434343"/>
              </a:solidFill>
              <a:latin typeface="Arial"/>
              <a:ea typeface="Arial"/>
              <a:cs typeface="Arial"/>
              <a:sym typeface="Arial"/>
            </a:endParaRPr>
          </a:p>
          <a:p>
            <a:pPr indent="-342900" lvl="0" marL="457200" rtl="0" algn="l">
              <a:spcBef>
                <a:spcPts val="0"/>
              </a:spcBef>
              <a:spcAft>
                <a:spcPts val="0"/>
              </a:spcAft>
              <a:buClr>
                <a:srgbClr val="434343"/>
              </a:buClr>
              <a:buSzPts val="1800"/>
              <a:buFont typeface="Arial"/>
              <a:buChar char="●"/>
            </a:pPr>
            <a:r>
              <a:rPr b="1" lang="en">
                <a:solidFill>
                  <a:srgbClr val="434343"/>
                </a:solidFill>
                <a:latin typeface="Arial"/>
                <a:ea typeface="Arial"/>
                <a:cs typeface="Arial"/>
                <a:sym typeface="Arial"/>
              </a:rPr>
              <a:t>Information Clarity</a:t>
            </a:r>
            <a:r>
              <a:rPr lang="en">
                <a:solidFill>
                  <a:srgbClr val="434343"/>
                </a:solidFill>
                <a:latin typeface="Arial"/>
                <a:ea typeface="Arial"/>
                <a:cs typeface="Arial"/>
                <a:sym typeface="Arial"/>
              </a:rPr>
              <a:t>: Confusion over notifications and data updates points to a need for clearer communication and demonstration of data relevance and timing.</a:t>
            </a:r>
            <a:endParaRPr b="1" sz="2300">
              <a:solidFill>
                <a:srgbClr val="434343"/>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41"/>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Discussion: Design Next Steps</a:t>
            </a:r>
            <a:endParaRPr/>
          </a:p>
        </p:txBody>
      </p:sp>
      <p:sp>
        <p:nvSpPr>
          <p:cNvPr id="307" name="Google Shape;307;p41"/>
          <p:cNvSpPr txBox="1"/>
          <p:nvPr>
            <p:ph idx="1" type="body"/>
          </p:nvPr>
        </p:nvSpPr>
        <p:spPr>
          <a:xfrm>
            <a:off x="311700" y="1152425"/>
            <a:ext cx="8520600" cy="3120600"/>
          </a:xfrm>
          <a:prstGeom prst="rect">
            <a:avLst/>
          </a:prstGeom>
        </p:spPr>
        <p:txBody>
          <a:bodyPr anchorCtr="0" anchor="t" bIns="91425" lIns="91425" spcFirstLastPara="1" rIns="91425" wrap="square" tIns="91425">
            <a:noAutofit/>
          </a:bodyPr>
          <a:lstStyle/>
          <a:p>
            <a:pPr indent="-342900" lvl="0" marL="457200" rtl="0" algn="l">
              <a:spcBef>
                <a:spcPts val="1200"/>
              </a:spcBef>
              <a:spcAft>
                <a:spcPts val="0"/>
              </a:spcAft>
              <a:buClr>
                <a:srgbClr val="434343"/>
              </a:buClr>
              <a:buSzPts val="1800"/>
              <a:buFont typeface="Arial"/>
              <a:buChar char="●"/>
            </a:pPr>
            <a:r>
              <a:rPr b="1" lang="en">
                <a:solidFill>
                  <a:srgbClr val="434343"/>
                </a:solidFill>
                <a:latin typeface="Arial"/>
                <a:ea typeface="Arial"/>
                <a:cs typeface="Arial"/>
                <a:sym typeface="Arial"/>
              </a:rPr>
              <a:t>Enhance Navigation</a:t>
            </a:r>
            <a:r>
              <a:rPr lang="en">
                <a:solidFill>
                  <a:srgbClr val="434343"/>
                </a:solidFill>
                <a:latin typeface="Arial"/>
                <a:ea typeface="Arial"/>
                <a:cs typeface="Arial"/>
                <a:sym typeface="Arial"/>
              </a:rPr>
              <a:t>: Introduce more intuitive back-navigation options and visible scroll indicators.</a:t>
            </a:r>
            <a:endParaRPr>
              <a:solidFill>
                <a:srgbClr val="434343"/>
              </a:solidFill>
              <a:latin typeface="Arial"/>
              <a:ea typeface="Arial"/>
              <a:cs typeface="Arial"/>
              <a:sym typeface="Arial"/>
            </a:endParaRPr>
          </a:p>
          <a:p>
            <a:pPr indent="-342900" lvl="0" marL="457200" rtl="0" algn="l">
              <a:spcBef>
                <a:spcPts val="0"/>
              </a:spcBef>
              <a:spcAft>
                <a:spcPts val="0"/>
              </a:spcAft>
              <a:buClr>
                <a:srgbClr val="434343"/>
              </a:buClr>
              <a:buSzPts val="1800"/>
              <a:buFont typeface="Arial"/>
              <a:buChar char="●"/>
            </a:pPr>
            <a:r>
              <a:rPr b="1" lang="en">
                <a:solidFill>
                  <a:srgbClr val="434343"/>
                </a:solidFill>
                <a:latin typeface="Arial"/>
                <a:ea typeface="Arial"/>
                <a:cs typeface="Arial"/>
                <a:sym typeface="Arial"/>
              </a:rPr>
              <a:t>Streamline Features</a:t>
            </a:r>
            <a:r>
              <a:rPr lang="en">
                <a:solidFill>
                  <a:srgbClr val="434343"/>
                </a:solidFill>
                <a:latin typeface="Arial"/>
                <a:ea typeface="Arial"/>
                <a:cs typeface="Arial"/>
                <a:sym typeface="Arial"/>
              </a:rPr>
              <a:t>: Evaluate the utility of less-used features, considering removal or modification to align more closely with user needs.</a:t>
            </a:r>
            <a:endParaRPr>
              <a:solidFill>
                <a:srgbClr val="434343"/>
              </a:solidFill>
              <a:latin typeface="Arial"/>
              <a:ea typeface="Arial"/>
              <a:cs typeface="Arial"/>
              <a:sym typeface="Arial"/>
            </a:endParaRPr>
          </a:p>
          <a:p>
            <a:pPr indent="-342900" lvl="0" marL="457200" rtl="0" algn="l">
              <a:spcBef>
                <a:spcPts val="0"/>
              </a:spcBef>
              <a:spcAft>
                <a:spcPts val="0"/>
              </a:spcAft>
              <a:buClr>
                <a:srgbClr val="434343"/>
              </a:buClr>
              <a:buSzPts val="1800"/>
              <a:buFont typeface="Arial"/>
              <a:buChar char="●"/>
            </a:pPr>
            <a:r>
              <a:rPr b="1" lang="en">
                <a:solidFill>
                  <a:srgbClr val="434343"/>
                </a:solidFill>
                <a:latin typeface="Arial"/>
                <a:ea typeface="Arial"/>
                <a:cs typeface="Arial"/>
                <a:sym typeface="Arial"/>
              </a:rPr>
              <a:t>Improve Information Delivery</a:t>
            </a:r>
            <a:r>
              <a:rPr lang="en">
                <a:solidFill>
                  <a:srgbClr val="434343"/>
                </a:solidFill>
                <a:latin typeface="Arial"/>
                <a:ea typeface="Arial"/>
                <a:cs typeface="Arial"/>
                <a:sym typeface="Arial"/>
              </a:rPr>
              <a:t>: Redesign notification systems to be more timely and relevant, and ensure that all informational outputs are clear and directly useful.</a:t>
            </a:r>
            <a:endParaRPr b="1">
              <a:solidFill>
                <a:srgbClr val="434343"/>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42"/>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Discussion: </a:t>
            </a:r>
            <a:r>
              <a:rPr lang="en"/>
              <a:t>What Testing Couldn’t Reveal</a:t>
            </a:r>
            <a:endParaRPr/>
          </a:p>
        </p:txBody>
      </p:sp>
      <p:sp>
        <p:nvSpPr>
          <p:cNvPr id="313" name="Google Shape;313;p42"/>
          <p:cNvSpPr txBox="1"/>
          <p:nvPr>
            <p:ph idx="1" type="body"/>
          </p:nvPr>
        </p:nvSpPr>
        <p:spPr>
          <a:xfrm>
            <a:off x="311700" y="1152425"/>
            <a:ext cx="8520600" cy="3120600"/>
          </a:xfrm>
          <a:prstGeom prst="rect">
            <a:avLst/>
          </a:prstGeom>
        </p:spPr>
        <p:txBody>
          <a:bodyPr anchorCtr="0" anchor="t" bIns="91425" lIns="91425" spcFirstLastPara="1" rIns="91425" wrap="square" tIns="91425">
            <a:noAutofit/>
          </a:bodyPr>
          <a:lstStyle/>
          <a:p>
            <a:pPr indent="-342900" lvl="0" marL="457200" rtl="0" algn="l">
              <a:spcBef>
                <a:spcPts val="1200"/>
              </a:spcBef>
              <a:spcAft>
                <a:spcPts val="0"/>
              </a:spcAft>
              <a:buClr>
                <a:srgbClr val="434343"/>
              </a:buClr>
              <a:buSzPts val="1800"/>
              <a:buFont typeface="Arial"/>
              <a:buChar char="●"/>
            </a:pPr>
            <a:r>
              <a:rPr b="1" lang="en">
                <a:solidFill>
                  <a:srgbClr val="434343"/>
                </a:solidFill>
                <a:latin typeface="Arial"/>
                <a:ea typeface="Arial"/>
                <a:cs typeface="Arial"/>
                <a:sym typeface="Arial"/>
              </a:rPr>
              <a:t>Long-Term Usability</a:t>
            </a:r>
            <a:r>
              <a:rPr lang="en">
                <a:solidFill>
                  <a:srgbClr val="434343"/>
                </a:solidFill>
                <a:latin typeface="Arial"/>
                <a:ea typeface="Arial"/>
                <a:cs typeface="Arial"/>
                <a:sym typeface="Arial"/>
              </a:rPr>
              <a:t>: The tests might not have captured long-term engagement issues or the adaptability of users over time with the platform.</a:t>
            </a:r>
            <a:endParaRPr>
              <a:solidFill>
                <a:srgbClr val="434343"/>
              </a:solidFill>
              <a:latin typeface="Arial"/>
              <a:ea typeface="Arial"/>
              <a:cs typeface="Arial"/>
              <a:sym typeface="Arial"/>
            </a:endParaRPr>
          </a:p>
          <a:p>
            <a:pPr indent="-342900" lvl="0" marL="457200" rtl="0" algn="l">
              <a:spcBef>
                <a:spcPts val="0"/>
              </a:spcBef>
              <a:spcAft>
                <a:spcPts val="0"/>
              </a:spcAft>
              <a:buClr>
                <a:srgbClr val="434343"/>
              </a:buClr>
              <a:buSzPts val="1800"/>
              <a:buFont typeface="Arial"/>
              <a:buChar char="●"/>
            </a:pPr>
            <a:r>
              <a:rPr b="1" lang="en">
                <a:solidFill>
                  <a:srgbClr val="434343"/>
                </a:solidFill>
                <a:latin typeface="Arial"/>
                <a:ea typeface="Arial"/>
                <a:cs typeface="Arial"/>
                <a:sym typeface="Arial"/>
              </a:rPr>
              <a:t>Comprehensive Data Usage</a:t>
            </a:r>
            <a:r>
              <a:rPr lang="en">
                <a:solidFill>
                  <a:srgbClr val="434343"/>
                </a:solidFill>
                <a:latin typeface="Arial"/>
                <a:ea typeface="Arial"/>
                <a:cs typeface="Arial"/>
                <a:sym typeface="Arial"/>
              </a:rPr>
              <a:t>: It's unclear how effectively teachers can implement the collected data into varied educational strategies beyond the immediate suggestions provided.</a:t>
            </a:r>
            <a:endParaRPr>
              <a:solidFill>
                <a:srgbClr val="434343"/>
              </a:solidFill>
              <a:latin typeface="Arial"/>
              <a:ea typeface="Arial"/>
              <a:cs typeface="Arial"/>
              <a:sym typeface="Arial"/>
            </a:endParaRPr>
          </a:p>
          <a:p>
            <a:pPr indent="-342900" lvl="0" marL="457200" rtl="0" algn="l">
              <a:spcBef>
                <a:spcPts val="0"/>
              </a:spcBef>
              <a:spcAft>
                <a:spcPts val="0"/>
              </a:spcAft>
              <a:buClr>
                <a:srgbClr val="434343"/>
              </a:buClr>
              <a:buSzPts val="1800"/>
              <a:buFont typeface="Arial"/>
              <a:buChar char="●"/>
            </a:pPr>
            <a:r>
              <a:rPr b="1" lang="en">
                <a:solidFill>
                  <a:srgbClr val="434343"/>
                </a:solidFill>
                <a:latin typeface="Arial"/>
                <a:ea typeface="Arial"/>
                <a:cs typeface="Arial"/>
                <a:sym typeface="Arial"/>
              </a:rPr>
              <a:t>Broader User Experience</a:t>
            </a:r>
            <a:r>
              <a:rPr lang="en">
                <a:solidFill>
                  <a:srgbClr val="434343"/>
                </a:solidFill>
                <a:latin typeface="Arial"/>
                <a:ea typeface="Arial"/>
                <a:cs typeface="Arial"/>
                <a:sym typeface="Arial"/>
              </a:rPr>
              <a:t>: The feedback may not fully represent all user groups or contexts, possibly overlooking some nuances in different educational settings or among diverse user demographics.</a:t>
            </a:r>
            <a:endParaRPr b="1">
              <a:solidFill>
                <a:srgbClr val="434343"/>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43"/>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Appendix</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4"/>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1200"/>
              </a:spcAft>
              <a:buNone/>
            </a:pPr>
            <a:r>
              <a:rPr lang="en" sz="1800">
                <a:solidFill>
                  <a:schemeClr val="dk2"/>
                </a:solidFill>
              </a:rPr>
              <a:t>Appendix - Interface Pros and Cons</a:t>
            </a:r>
            <a:endParaRPr/>
          </a:p>
        </p:txBody>
      </p:sp>
      <p:sp>
        <p:nvSpPr>
          <p:cNvPr id="324" name="Google Shape;324;p44"/>
          <p:cNvSpPr txBox="1"/>
          <p:nvPr>
            <p:ph idx="1" type="body"/>
          </p:nvPr>
        </p:nvSpPr>
        <p:spPr>
          <a:xfrm>
            <a:off x="311700" y="1266175"/>
            <a:ext cx="3999900" cy="3302700"/>
          </a:xfrm>
          <a:prstGeom prst="rect">
            <a:avLst/>
          </a:prstGeom>
        </p:spPr>
        <p:txBody>
          <a:bodyPr anchorCtr="0" anchor="t" bIns="91425" lIns="91425" spcFirstLastPara="1" rIns="91425" wrap="square" tIns="91425">
            <a:normAutofit fontScale="92500"/>
          </a:bodyPr>
          <a:lstStyle/>
          <a:p>
            <a:pPr indent="0" lvl="0" marL="0" rtl="0" algn="l">
              <a:spcBef>
                <a:spcPts val="0"/>
              </a:spcBef>
              <a:spcAft>
                <a:spcPts val="0"/>
              </a:spcAft>
              <a:buNone/>
            </a:pPr>
            <a:r>
              <a:rPr lang="en"/>
              <a:t>Mobile App</a:t>
            </a:r>
            <a:endParaRPr/>
          </a:p>
          <a:p>
            <a:pPr indent="0" lvl="0" marL="0" rtl="0" algn="l">
              <a:spcBef>
                <a:spcPts val="1200"/>
              </a:spcBef>
              <a:spcAft>
                <a:spcPts val="0"/>
              </a:spcAft>
              <a:buNone/>
            </a:pPr>
            <a:r>
              <a:rPr lang="en"/>
              <a:t>Pros:</a:t>
            </a:r>
            <a:endParaRPr/>
          </a:p>
          <a:p>
            <a:pPr indent="-310832" lvl="0" marL="457200" rtl="0" algn="l">
              <a:spcBef>
                <a:spcPts val="1200"/>
              </a:spcBef>
              <a:spcAft>
                <a:spcPts val="0"/>
              </a:spcAft>
              <a:buSzPct val="100000"/>
              <a:buChar char="-"/>
            </a:pPr>
            <a:r>
              <a:rPr lang="en"/>
              <a:t>Most teachers have needed devices</a:t>
            </a:r>
            <a:endParaRPr/>
          </a:p>
          <a:p>
            <a:pPr indent="-310832" lvl="0" marL="457200" rtl="0" algn="l">
              <a:spcBef>
                <a:spcPts val="0"/>
              </a:spcBef>
              <a:spcAft>
                <a:spcPts val="0"/>
              </a:spcAft>
              <a:buSzPct val="100000"/>
              <a:buChar char="-"/>
            </a:pPr>
            <a:r>
              <a:rPr lang="en"/>
              <a:t>Larger Screen than wearable</a:t>
            </a:r>
            <a:endParaRPr/>
          </a:p>
          <a:p>
            <a:pPr indent="-310832" lvl="0" marL="457200" rtl="0" algn="l">
              <a:spcBef>
                <a:spcPts val="0"/>
              </a:spcBef>
              <a:spcAft>
                <a:spcPts val="0"/>
              </a:spcAft>
              <a:buSzPct val="100000"/>
              <a:buChar char="-"/>
            </a:pPr>
            <a:r>
              <a:rPr lang="en"/>
              <a:t>Accessible while walking around the class</a:t>
            </a:r>
            <a:endParaRPr/>
          </a:p>
          <a:p>
            <a:pPr indent="-310832" lvl="0" marL="457200" rtl="0" algn="l">
              <a:spcBef>
                <a:spcPts val="0"/>
              </a:spcBef>
              <a:spcAft>
                <a:spcPts val="0"/>
              </a:spcAft>
              <a:buSzPct val="100000"/>
              <a:buChar char="-"/>
            </a:pPr>
            <a:r>
              <a:rPr lang="en"/>
              <a:t>Capable of multi-media content and interactions with photos, videos, etc.</a:t>
            </a:r>
            <a:endParaRPr/>
          </a:p>
          <a:p>
            <a:pPr indent="-310832" lvl="0" marL="457200" rtl="0" algn="l">
              <a:spcBef>
                <a:spcPts val="0"/>
              </a:spcBef>
              <a:spcAft>
                <a:spcPts val="0"/>
              </a:spcAft>
              <a:buSzPct val="100000"/>
              <a:buChar char="-"/>
            </a:pPr>
            <a:r>
              <a:rPr lang="en"/>
              <a:t>Quicker access to sharing on social media</a:t>
            </a:r>
            <a:endParaRPr/>
          </a:p>
          <a:p>
            <a:pPr indent="0" lvl="0" marL="0" rtl="0" algn="l">
              <a:spcBef>
                <a:spcPts val="1200"/>
              </a:spcBef>
              <a:spcAft>
                <a:spcPts val="0"/>
              </a:spcAft>
              <a:buNone/>
            </a:pPr>
            <a:r>
              <a:rPr lang="en"/>
              <a:t>Cons:</a:t>
            </a:r>
            <a:endParaRPr/>
          </a:p>
          <a:p>
            <a:pPr indent="-310832" lvl="0" marL="457200" rtl="0" algn="l">
              <a:spcBef>
                <a:spcPts val="1200"/>
              </a:spcBef>
              <a:spcAft>
                <a:spcPts val="0"/>
              </a:spcAft>
              <a:buSzPct val="100000"/>
              <a:buChar char="-"/>
            </a:pPr>
            <a:r>
              <a:rPr lang="en"/>
              <a:t>Encourages phone-use in class</a:t>
            </a:r>
            <a:endParaRPr/>
          </a:p>
          <a:p>
            <a:pPr indent="-310832" lvl="0" marL="457200" rtl="0" algn="l">
              <a:spcBef>
                <a:spcPts val="0"/>
              </a:spcBef>
              <a:spcAft>
                <a:spcPts val="0"/>
              </a:spcAft>
              <a:buSzPct val="100000"/>
              <a:buChar char="-"/>
            </a:pPr>
            <a:r>
              <a:rPr lang="en"/>
              <a:t>Relatively small screen for data analysis</a:t>
            </a:r>
            <a:endParaRPr/>
          </a:p>
        </p:txBody>
      </p:sp>
      <p:sp>
        <p:nvSpPr>
          <p:cNvPr id="325" name="Google Shape;325;p44"/>
          <p:cNvSpPr txBox="1"/>
          <p:nvPr>
            <p:ph idx="2" type="body"/>
          </p:nvPr>
        </p:nvSpPr>
        <p:spPr>
          <a:xfrm>
            <a:off x="4832400" y="1152475"/>
            <a:ext cx="3999900" cy="38247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
              <a:t>Wearable</a:t>
            </a:r>
            <a:endParaRPr/>
          </a:p>
          <a:p>
            <a:pPr indent="0" lvl="0" marL="0" rtl="0" algn="l">
              <a:spcBef>
                <a:spcPts val="1200"/>
              </a:spcBef>
              <a:spcAft>
                <a:spcPts val="0"/>
              </a:spcAft>
              <a:buNone/>
            </a:pPr>
            <a:r>
              <a:rPr lang="en"/>
              <a:t>Pros:</a:t>
            </a:r>
            <a:endParaRPr/>
          </a:p>
          <a:p>
            <a:pPr indent="-310832" lvl="0" marL="457200" rtl="0" algn="l">
              <a:spcBef>
                <a:spcPts val="1200"/>
              </a:spcBef>
              <a:spcAft>
                <a:spcPts val="0"/>
              </a:spcAft>
              <a:buSzPct val="100000"/>
              <a:buChar char="-"/>
            </a:pPr>
            <a:r>
              <a:rPr lang="en"/>
              <a:t>Easy and Quick Alert Viewing</a:t>
            </a:r>
            <a:endParaRPr/>
          </a:p>
          <a:p>
            <a:pPr indent="-310832" lvl="0" marL="457200" rtl="0" algn="l">
              <a:spcBef>
                <a:spcPts val="0"/>
              </a:spcBef>
              <a:spcAft>
                <a:spcPts val="0"/>
              </a:spcAft>
              <a:buSzPct val="100000"/>
              <a:buChar char="-"/>
            </a:pPr>
            <a:r>
              <a:rPr lang="en"/>
              <a:t>Accessible while walking around the class</a:t>
            </a:r>
            <a:endParaRPr/>
          </a:p>
          <a:p>
            <a:pPr indent="-310832" lvl="0" marL="457200" rtl="0" algn="l">
              <a:spcBef>
                <a:spcPts val="0"/>
              </a:spcBef>
              <a:spcAft>
                <a:spcPts val="0"/>
              </a:spcAft>
              <a:buSzPct val="100000"/>
              <a:buChar char="-"/>
            </a:pPr>
            <a:r>
              <a:rPr lang="en"/>
              <a:t>Avoids visible phone-use in class</a:t>
            </a:r>
            <a:endParaRPr/>
          </a:p>
          <a:p>
            <a:pPr indent="-310832" lvl="0" marL="457200" rtl="0" algn="l">
              <a:spcBef>
                <a:spcPts val="0"/>
              </a:spcBef>
              <a:spcAft>
                <a:spcPts val="0"/>
              </a:spcAft>
              <a:buSzPct val="100000"/>
              <a:buChar char="-"/>
            </a:pPr>
            <a:r>
              <a:rPr lang="en"/>
              <a:t>Novelty</a:t>
            </a:r>
            <a:endParaRPr/>
          </a:p>
          <a:p>
            <a:pPr indent="0" lvl="0" marL="0" rtl="0" algn="l">
              <a:spcBef>
                <a:spcPts val="1200"/>
              </a:spcBef>
              <a:spcAft>
                <a:spcPts val="0"/>
              </a:spcAft>
              <a:buNone/>
            </a:pPr>
            <a:r>
              <a:rPr lang="en"/>
              <a:t>Cons:</a:t>
            </a:r>
            <a:endParaRPr/>
          </a:p>
          <a:p>
            <a:pPr indent="-310832" lvl="0" marL="457200" rtl="0" algn="l">
              <a:spcBef>
                <a:spcPts val="1200"/>
              </a:spcBef>
              <a:spcAft>
                <a:spcPts val="0"/>
              </a:spcAft>
              <a:buSzPct val="100000"/>
              <a:buChar char="-"/>
            </a:pPr>
            <a:r>
              <a:rPr lang="en"/>
              <a:t>Would require additional devices for some teachers</a:t>
            </a:r>
            <a:endParaRPr/>
          </a:p>
          <a:p>
            <a:pPr indent="-310832" lvl="0" marL="457200" rtl="0" algn="l">
              <a:spcBef>
                <a:spcPts val="0"/>
              </a:spcBef>
              <a:spcAft>
                <a:spcPts val="0"/>
              </a:spcAft>
              <a:buSzPct val="100000"/>
              <a:buChar char="-"/>
            </a:pPr>
            <a:r>
              <a:rPr lang="en"/>
              <a:t>Smaller Screen than mobile</a:t>
            </a:r>
            <a:endParaRPr/>
          </a:p>
          <a:p>
            <a:pPr indent="-310832" lvl="0" marL="457200" rtl="0" algn="l">
              <a:spcBef>
                <a:spcPts val="0"/>
              </a:spcBef>
              <a:spcAft>
                <a:spcPts val="0"/>
              </a:spcAft>
              <a:buSzPct val="100000"/>
              <a:buChar char="-"/>
            </a:pPr>
            <a:r>
              <a:rPr lang="en"/>
              <a:t>Cannot type effectively, so more for passive reception of information: limited interaction with AI to generate games/ask questions about alerts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45"/>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Baihan’s Test</a:t>
            </a:r>
            <a:endParaRPr/>
          </a:p>
        </p:txBody>
      </p:sp>
      <p:sp>
        <p:nvSpPr>
          <p:cNvPr id="331" name="Google Shape;331;p45"/>
          <p:cNvSpPr txBox="1"/>
          <p:nvPr>
            <p:ph idx="1" type="body"/>
          </p:nvPr>
        </p:nvSpPr>
        <p:spPr>
          <a:xfrm>
            <a:off x="311700" y="1266175"/>
            <a:ext cx="3999900" cy="3302700"/>
          </a:xfrm>
          <a:prstGeom prst="rect">
            <a:avLst/>
          </a:prstGeom>
        </p:spPr>
        <p:txBody>
          <a:bodyPr anchorCtr="0" anchor="t" bIns="91425" lIns="91425" spcFirstLastPara="1" rIns="91425" wrap="square" tIns="91425">
            <a:normAutofit fontScale="77500" lnSpcReduction="10000"/>
          </a:bodyPr>
          <a:lstStyle/>
          <a:p>
            <a:pPr indent="-297497" lvl="0" marL="457200" rtl="0" algn="l">
              <a:spcBef>
                <a:spcPts val="0"/>
              </a:spcBef>
              <a:spcAft>
                <a:spcPts val="0"/>
              </a:spcAft>
              <a:buSzPct val="100000"/>
              <a:buChar char="-"/>
            </a:pPr>
            <a:r>
              <a:rPr lang="en"/>
              <a:t>Baihan tested the prototype on his voice teacher, Kathleen, an experienced singer and teacher who teaches 1 on 1 lessons as well as studio singing classes (10-15 students)</a:t>
            </a:r>
            <a:endParaRPr/>
          </a:p>
          <a:p>
            <a:pPr indent="-297497" lvl="0" marL="457200" rtl="0" algn="l">
              <a:spcBef>
                <a:spcPts val="0"/>
              </a:spcBef>
              <a:spcAft>
                <a:spcPts val="0"/>
              </a:spcAft>
              <a:buSzPct val="100000"/>
              <a:buChar char="-"/>
            </a:pPr>
            <a:r>
              <a:rPr lang="en"/>
              <a:t>Kathleen was </a:t>
            </a:r>
            <a:r>
              <a:rPr lang="en"/>
              <a:t>looking</a:t>
            </a:r>
            <a:r>
              <a:rPr lang="en"/>
              <a:t> for a “Back” button frequently</a:t>
            </a:r>
            <a:endParaRPr/>
          </a:p>
          <a:p>
            <a:pPr indent="-297497" lvl="0" marL="457200" rtl="0" algn="l">
              <a:spcBef>
                <a:spcPts val="0"/>
              </a:spcBef>
              <a:spcAft>
                <a:spcPts val="0"/>
              </a:spcAft>
              <a:buSzPct val="100000"/>
              <a:buChar char="-"/>
            </a:pPr>
            <a:r>
              <a:rPr lang="en"/>
              <a:t>Kathleen was able to launch a game of Two Truth One Lie with ease and little confusion on what to click on and what things mean.</a:t>
            </a:r>
            <a:endParaRPr/>
          </a:p>
          <a:p>
            <a:pPr indent="-297497" lvl="0" marL="457200" rtl="0" algn="l">
              <a:spcBef>
                <a:spcPts val="0"/>
              </a:spcBef>
              <a:spcAft>
                <a:spcPts val="0"/>
              </a:spcAft>
              <a:buSzPct val="100000"/>
              <a:buChar char="-"/>
            </a:pPr>
            <a:r>
              <a:rPr lang="en"/>
              <a:t>Kathleen found the button “Remind in 15” useless.</a:t>
            </a:r>
            <a:endParaRPr/>
          </a:p>
          <a:p>
            <a:pPr indent="-297497" lvl="0" marL="457200" rtl="0" algn="l">
              <a:spcBef>
                <a:spcPts val="0"/>
              </a:spcBef>
              <a:spcAft>
                <a:spcPts val="0"/>
              </a:spcAft>
              <a:buSzPct val="100000"/>
              <a:buChar char="-"/>
            </a:pPr>
            <a:r>
              <a:rPr lang="en"/>
              <a:t>Kathleen was a little confused about how the notifications work: “Is the info from the notification collected from the game I just played? If so, why am I seeing a notification about it later on?</a:t>
            </a:r>
            <a:endParaRPr/>
          </a:p>
          <a:p>
            <a:pPr indent="-297497" lvl="0" marL="457200" rtl="0" algn="l">
              <a:spcBef>
                <a:spcPts val="0"/>
              </a:spcBef>
              <a:spcAft>
                <a:spcPts val="0"/>
              </a:spcAft>
              <a:buSzPct val="100000"/>
              <a:buChar char="-"/>
            </a:pPr>
            <a:r>
              <a:rPr lang="en"/>
              <a:t>Kathleen pointed out a good problem - if “custom game” is offline, how does the database get updated? The teacher manually type new information in for each student???</a:t>
            </a:r>
            <a:endParaRPr/>
          </a:p>
        </p:txBody>
      </p:sp>
      <p:sp>
        <p:nvSpPr>
          <p:cNvPr id="332" name="Google Shape;332;p45"/>
          <p:cNvSpPr txBox="1"/>
          <p:nvPr>
            <p:ph idx="2" type="body"/>
          </p:nvPr>
        </p:nvSpPr>
        <p:spPr>
          <a:xfrm>
            <a:off x="4832400" y="1266175"/>
            <a:ext cx="3999900" cy="33027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a:t>Kathleen in general liked the concept of the app and validated the </a:t>
            </a:r>
            <a:r>
              <a:rPr lang="en"/>
              <a:t>problem of teachers not knowing students on a personal level.</a:t>
            </a:r>
            <a:endParaRPr/>
          </a:p>
          <a:p>
            <a:pPr indent="-317500" lvl="0" marL="457200" rtl="0" algn="l">
              <a:spcBef>
                <a:spcPts val="0"/>
              </a:spcBef>
              <a:spcAft>
                <a:spcPts val="0"/>
              </a:spcAft>
              <a:buSzPts val="1400"/>
              <a:buChar char="-"/>
            </a:pPr>
            <a:r>
              <a:rPr lang="en"/>
              <a:t>She liked the two game ideas we have built in and thinks they are good attendance checks.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46"/>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Matthew’s Test</a:t>
            </a:r>
            <a:endParaRPr/>
          </a:p>
        </p:txBody>
      </p:sp>
      <p:sp>
        <p:nvSpPr>
          <p:cNvPr id="338" name="Google Shape;338;p46"/>
          <p:cNvSpPr txBox="1"/>
          <p:nvPr>
            <p:ph idx="1" type="body"/>
          </p:nvPr>
        </p:nvSpPr>
        <p:spPr>
          <a:xfrm>
            <a:off x="311700" y="1152475"/>
            <a:ext cx="8487300" cy="3630300"/>
          </a:xfrm>
          <a:prstGeom prst="rect">
            <a:avLst/>
          </a:prstGeom>
        </p:spPr>
        <p:txBody>
          <a:bodyPr anchorCtr="0" anchor="t" bIns="91425" lIns="91425" spcFirstLastPara="1" rIns="91425" wrap="square" tIns="91425">
            <a:normAutofit fontScale="62500" lnSpcReduction="20000"/>
          </a:bodyPr>
          <a:lstStyle/>
          <a:p>
            <a:pPr indent="0" lvl="0" marL="0" rtl="0" algn="l">
              <a:spcBef>
                <a:spcPts val="0"/>
              </a:spcBef>
              <a:spcAft>
                <a:spcPts val="0"/>
              </a:spcAft>
              <a:buNone/>
            </a:pPr>
            <a:r>
              <a:rPr lang="en"/>
              <a:t>Test 1- Math &amp; Computer Science Teacher</a:t>
            </a:r>
            <a:endParaRPr/>
          </a:p>
          <a:p>
            <a:pPr indent="0" lvl="0" marL="0" rtl="0" algn="l">
              <a:spcBef>
                <a:spcPts val="1200"/>
              </a:spcBef>
              <a:spcAft>
                <a:spcPts val="0"/>
              </a:spcAft>
              <a:buNone/>
            </a:pPr>
            <a:r>
              <a:rPr lang="en"/>
              <a:t>Insights:</a:t>
            </a:r>
            <a:endParaRPr/>
          </a:p>
          <a:p>
            <a:pPr indent="-300037" lvl="0" marL="457200" rtl="0" algn="l">
              <a:spcBef>
                <a:spcPts val="1200"/>
              </a:spcBef>
              <a:spcAft>
                <a:spcPts val="0"/>
              </a:spcAft>
              <a:buSzPct val="100000"/>
              <a:buChar char="●"/>
            </a:pPr>
            <a:r>
              <a:rPr lang="en"/>
              <a:t>4-We need to provide more instruction for new users.</a:t>
            </a:r>
            <a:endParaRPr/>
          </a:p>
          <a:p>
            <a:pPr indent="-300037" lvl="0" marL="457200" rtl="0" algn="l">
              <a:spcBef>
                <a:spcPts val="0"/>
              </a:spcBef>
              <a:spcAft>
                <a:spcPts val="0"/>
              </a:spcAft>
              <a:buSzPct val="100000"/>
              <a:buChar char="●"/>
            </a:pPr>
            <a:r>
              <a:rPr lang="en"/>
              <a:t>3-We need to create a flow that determines what is worth saving and/or alerting on. </a:t>
            </a:r>
            <a:endParaRPr/>
          </a:p>
          <a:p>
            <a:pPr indent="-300037" lvl="0" marL="457200" rtl="0" algn="l">
              <a:spcBef>
                <a:spcPts val="0"/>
              </a:spcBef>
              <a:spcAft>
                <a:spcPts val="0"/>
              </a:spcAft>
              <a:buSzPct val="100000"/>
              <a:buChar char="●"/>
            </a:pPr>
            <a:r>
              <a:rPr lang="en"/>
              <a:t>3-Need for back buttons.</a:t>
            </a:r>
            <a:endParaRPr/>
          </a:p>
          <a:p>
            <a:pPr indent="0" lvl="0" marL="0" rtl="0" algn="l">
              <a:spcBef>
                <a:spcPts val="1200"/>
              </a:spcBef>
              <a:spcAft>
                <a:spcPts val="0"/>
              </a:spcAft>
              <a:buNone/>
            </a:pPr>
            <a:r>
              <a:rPr lang="en"/>
              <a:t>Quotes:</a:t>
            </a:r>
            <a:endParaRPr/>
          </a:p>
          <a:p>
            <a:pPr indent="-300037" lvl="0" marL="457200" rtl="0" algn="l">
              <a:spcBef>
                <a:spcPts val="1200"/>
              </a:spcBef>
              <a:spcAft>
                <a:spcPts val="0"/>
              </a:spcAft>
              <a:buSzPct val="100000"/>
              <a:buChar char="●"/>
            </a:pPr>
            <a:r>
              <a:rPr lang="en"/>
              <a:t>3-“Why on earth would I want to be reminded in 15 minutes?”</a:t>
            </a:r>
            <a:endParaRPr/>
          </a:p>
          <a:p>
            <a:pPr indent="-300037" lvl="0" marL="457200" rtl="0" algn="l">
              <a:spcBef>
                <a:spcPts val="0"/>
              </a:spcBef>
              <a:spcAft>
                <a:spcPts val="0"/>
              </a:spcAft>
              <a:buSzPct val="100000"/>
              <a:buChar char="●"/>
            </a:pPr>
            <a:r>
              <a:rPr lang="en"/>
              <a:t>3-“Heaven knows I’m not coming up with dares for 9th graders!”</a:t>
            </a:r>
            <a:endParaRPr/>
          </a:p>
          <a:p>
            <a:pPr indent="-300037" lvl="0" marL="457200" rtl="0" algn="l">
              <a:spcBef>
                <a:spcPts val="0"/>
              </a:spcBef>
              <a:spcAft>
                <a:spcPts val="0"/>
              </a:spcAft>
              <a:buSzPct val="100000"/>
              <a:buChar char="●"/>
            </a:pPr>
            <a:r>
              <a:rPr lang="en"/>
              <a:t>3-“Why would I click on Abigail for anything other than to see the notification?”</a:t>
            </a:r>
            <a:endParaRPr/>
          </a:p>
          <a:p>
            <a:pPr indent="0" lvl="0" marL="0" rtl="0" algn="l">
              <a:spcBef>
                <a:spcPts val="1200"/>
              </a:spcBef>
              <a:spcAft>
                <a:spcPts val="0"/>
              </a:spcAft>
              <a:buNone/>
            </a:pPr>
            <a:r>
              <a:rPr lang="en"/>
              <a:t>Other:</a:t>
            </a:r>
            <a:endParaRPr/>
          </a:p>
          <a:p>
            <a:pPr indent="-300037" lvl="0" marL="457200" rtl="0" algn="l">
              <a:spcBef>
                <a:spcPts val="1200"/>
              </a:spcBef>
              <a:spcAft>
                <a:spcPts val="0"/>
              </a:spcAft>
              <a:buSzPct val="100000"/>
              <a:buChar char="●"/>
            </a:pPr>
            <a:r>
              <a:rPr lang="en"/>
              <a:t>2-Had trouble trusting the source of the summary info. </a:t>
            </a:r>
            <a:endParaRPr/>
          </a:p>
          <a:p>
            <a:pPr indent="-300037" lvl="0" marL="457200" rtl="0" algn="l">
              <a:spcBef>
                <a:spcPts val="0"/>
              </a:spcBef>
              <a:spcAft>
                <a:spcPts val="0"/>
              </a:spcAft>
              <a:buSzPct val="100000"/>
              <a:buChar char="●"/>
            </a:pPr>
            <a:r>
              <a:rPr lang="en"/>
              <a:t>1-Pointed out that academic statements need to have labels of what class they pertain to</a:t>
            </a:r>
            <a:endParaRPr/>
          </a:p>
          <a:p>
            <a:pPr indent="-300037" lvl="0" marL="457200" rtl="0" algn="l">
              <a:spcBef>
                <a:spcPts val="0"/>
              </a:spcBef>
              <a:spcAft>
                <a:spcPts val="0"/>
              </a:spcAft>
              <a:buSzPct val="100000"/>
              <a:buChar char="●"/>
            </a:pPr>
            <a:r>
              <a:rPr lang="en"/>
              <a:t>1-“I’m strongly of the belief that all search boxes should be fuzzy find. I’m aware you can’t tell right now but still”</a:t>
            </a:r>
            <a:endParaRPr/>
          </a:p>
          <a:p>
            <a:pPr indent="-300037" lvl="0" marL="457200" rtl="0" algn="l">
              <a:spcBef>
                <a:spcPts val="0"/>
              </a:spcBef>
              <a:spcAft>
                <a:spcPts val="0"/>
              </a:spcAft>
              <a:buSzPct val="100000"/>
              <a:buChar char="●"/>
            </a:pPr>
            <a:r>
              <a:rPr lang="en"/>
              <a:t>2-Didn’t initially see the search button, or recognize the ability to scroll</a:t>
            </a:r>
            <a:endParaRPr/>
          </a:p>
          <a:p>
            <a:pPr indent="-300037" lvl="0" marL="457200" rtl="0" algn="l">
              <a:spcBef>
                <a:spcPts val="0"/>
              </a:spcBef>
              <a:spcAft>
                <a:spcPts val="0"/>
              </a:spcAft>
              <a:buSzPct val="100000"/>
              <a:buChar char="●"/>
            </a:pPr>
            <a:r>
              <a:rPr lang="en"/>
              <a:t>0-Both Abigail and Sarah’s pets died according to the Lo-fi prototype</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47"/>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Jessica’s Test</a:t>
            </a:r>
            <a:endParaRPr/>
          </a:p>
        </p:txBody>
      </p:sp>
      <p:sp>
        <p:nvSpPr>
          <p:cNvPr id="344" name="Google Shape;344;p47"/>
          <p:cNvSpPr txBox="1"/>
          <p:nvPr>
            <p:ph idx="1" type="body"/>
          </p:nvPr>
        </p:nvSpPr>
        <p:spPr>
          <a:xfrm>
            <a:off x="311700" y="1056450"/>
            <a:ext cx="8627100" cy="3957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sz="1300"/>
              <a:t>The games are an interesting concept, but teachers need clarity on how they help them understand students better and how to use the information effectively.</a:t>
            </a:r>
            <a:endParaRPr sz="1300"/>
          </a:p>
          <a:p>
            <a:pPr indent="0" lvl="0" marL="0" rtl="0" algn="l">
              <a:spcBef>
                <a:spcPts val="1200"/>
              </a:spcBef>
              <a:spcAft>
                <a:spcPts val="0"/>
              </a:spcAft>
              <a:buNone/>
            </a:pPr>
            <a:r>
              <a:rPr lang="en" sz="1300"/>
              <a:t>Users would appreciate more direct ways to search or sort students, especially when looking for specific personal details.</a:t>
            </a:r>
            <a:endParaRPr sz="1300"/>
          </a:p>
          <a:p>
            <a:pPr indent="0" lvl="0" marL="0" rtl="0" algn="l">
              <a:spcBef>
                <a:spcPts val="1200"/>
              </a:spcBef>
              <a:spcAft>
                <a:spcPts val="0"/>
              </a:spcAft>
              <a:buNone/>
            </a:pPr>
            <a:r>
              <a:rPr lang="en" sz="1300"/>
              <a:t>“If I’m using this in class, I need it to be quick and actionable. How do these personal details translate to teaching strategies?”</a:t>
            </a:r>
            <a:endParaRPr sz="1300"/>
          </a:p>
          <a:p>
            <a:pPr indent="0" lvl="0" marL="0" rtl="0" algn="l">
              <a:spcBef>
                <a:spcPts val="1200"/>
              </a:spcBef>
              <a:spcAft>
                <a:spcPts val="0"/>
              </a:spcAft>
              <a:buNone/>
            </a:pPr>
            <a:r>
              <a:t/>
            </a:r>
            <a:endParaRPr sz="1300"/>
          </a:p>
          <a:p>
            <a:pPr indent="0" lvl="0" marL="0" rtl="0" algn="l">
              <a:spcBef>
                <a:spcPts val="1200"/>
              </a:spcBef>
              <a:spcAft>
                <a:spcPts val="0"/>
              </a:spcAft>
              <a:buClr>
                <a:schemeClr val="dk1"/>
              </a:buClr>
              <a:buSzPts val="1100"/>
              <a:buFont typeface="Arial"/>
              <a:buNone/>
            </a:pPr>
            <a:r>
              <a:rPr lang="en" sz="1300"/>
              <a:t>UI was generally navigable. No new insights beyond back buttons and </a:t>
            </a:r>
            <a:r>
              <a:rPr lang="en" sz="1300"/>
              <a:t>scroll</a:t>
            </a:r>
            <a:r>
              <a:rPr lang="en" sz="1300"/>
              <a:t> indicators</a:t>
            </a:r>
            <a:endParaRPr sz="1300"/>
          </a:p>
          <a:p>
            <a:pPr indent="0" lvl="0" marL="0" rtl="0" algn="l">
              <a:spcBef>
                <a:spcPts val="1200"/>
              </a:spcBef>
              <a:spcAft>
                <a:spcPts val="1200"/>
              </a:spcAft>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48"/>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Oumnia’s Test</a:t>
            </a:r>
            <a:endParaRPr/>
          </a:p>
        </p:txBody>
      </p:sp>
      <p:sp>
        <p:nvSpPr>
          <p:cNvPr id="350" name="Google Shape;350;p48"/>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Rose first asked if the students names would be organized alphabetically: “Would be a pain to have to scroll down each time through 30+ </a:t>
            </a:r>
            <a:r>
              <a:rPr lang="en"/>
              <a:t>students</a:t>
            </a:r>
            <a:r>
              <a:rPr lang="en"/>
              <a:t> just to find one.”</a:t>
            </a:r>
            <a:endParaRPr/>
          </a:p>
          <a:p>
            <a:pPr indent="-342900" lvl="0" marL="457200" rtl="0" algn="l">
              <a:spcBef>
                <a:spcPts val="0"/>
              </a:spcBef>
              <a:spcAft>
                <a:spcPts val="0"/>
              </a:spcAft>
              <a:buSzPts val="1800"/>
              <a:buChar char="-"/>
            </a:pPr>
            <a:r>
              <a:rPr lang="en"/>
              <a:t>“Could I search for a student in the 1st grade dashboard instead of having to go back to the page that has all the dashboards?” </a:t>
            </a:r>
            <a:endParaRPr/>
          </a:p>
          <a:p>
            <a:pPr indent="-342900" lvl="0" marL="457200" rtl="0" algn="l">
              <a:spcBef>
                <a:spcPts val="0"/>
              </a:spcBef>
              <a:spcAft>
                <a:spcPts val="0"/>
              </a:spcAft>
              <a:buSzPts val="1800"/>
              <a:buChar char="-"/>
            </a:pPr>
            <a:r>
              <a:rPr lang="en"/>
              <a:t>“What could the AI assistant do?” -&gt; when i compared it to chatgpt it was intuitive to her, however she is younger than most teachers would be. </a:t>
            </a:r>
            <a:endParaRPr/>
          </a:p>
          <a:p>
            <a:pPr indent="-342900" lvl="0" marL="457200" rtl="0" algn="l">
              <a:spcBef>
                <a:spcPts val="0"/>
              </a:spcBef>
              <a:spcAft>
                <a:spcPts val="0"/>
              </a:spcAft>
              <a:buSzPts val="1800"/>
              <a:buChar char="-"/>
            </a:pPr>
            <a:r>
              <a:rPr lang="en"/>
              <a:t>“How’s this information processed and when am i receiving it back?”</a:t>
            </a:r>
            <a:endParaRPr/>
          </a:p>
          <a:p>
            <a:pPr indent="-342900" lvl="0" marL="457200" rtl="0" algn="l">
              <a:spcBef>
                <a:spcPts val="0"/>
              </a:spcBef>
              <a:spcAft>
                <a:spcPts val="0"/>
              </a:spcAft>
              <a:buSzPts val="1800"/>
              <a:buChar char="-"/>
            </a:pPr>
            <a:r>
              <a:rPr lang="en"/>
              <a:t>She didn’t see the point of having to be reminded in 15 minutes, instead wants to be able to save the </a:t>
            </a:r>
            <a:r>
              <a:rPr lang="en"/>
              <a:t>notifications</a:t>
            </a:r>
            <a:r>
              <a:rPr lang="en"/>
              <a:t> otherwise she’ll forget.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49"/>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56" name="Google Shape;356;p49"/>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