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PT Sans Narrow"/>
      <p:regular r:id="rId24"/>
      <p:bold r:id="rId25"/>
    </p:embeddedFon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TSansNarrow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regular.fntdata"/><Relationship Id="rId25" Type="http://schemas.openxmlformats.org/officeDocument/2006/relationships/font" Target="fonts/PTSansNarrow-bold.fntdata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f2dbb673c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0f2dbb673c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0f2dbb673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0f2dbb673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0db2f11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0db2f11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0db2f11e9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10db2f11e9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0db2f11e9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10db2f11e9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10db2f11e9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10db2f11e9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10db2f11e9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10db2f11e9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0db2f11e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10db2f11e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0db2f11e9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10db2f11e9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10db2f11e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10db2f11e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f2dbb673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0f2dbb673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f2dbb673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0f2dbb673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f2dbb673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0f2dbb673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18168528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118168528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f2dbb673c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0f2dbb673c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0f2dbb673c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0f2dbb673c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0f2dbb673c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0f2dbb673c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figma.com/proto/MOvyvRSnpPyeI154kSgnMQ/EKG-%2B-Design-System?node-id=33525-578&amp;t=oElNUmZgtS3L07P3-1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EKG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Engage, Know, Grow</a:t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1004450" y="3013375"/>
            <a:ext cx="7136700" cy="462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846450" y="3206475"/>
            <a:ext cx="7451100" cy="11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C</a:t>
            </a: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ollects both static and dynamic student information to be shared with teachers and offers suggested activities to improve teacher &amp; student relationships. 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								Solution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311700" y="1266175"/>
            <a:ext cx="3999900" cy="26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 Teachers struggle to develop meaningful connections with students. 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latin typeface="PT Sans Narrow"/>
                <a:ea typeface="PT Sans Narrow"/>
                <a:cs typeface="PT Sans Narrow"/>
                <a:sym typeface="PT Sans Narrow"/>
              </a:rPr>
              <a:t>Consequences:</a:t>
            </a:r>
            <a:endParaRPr b="1"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- Difficult to engage students effectively.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- Lower trust.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- Reduced motivation.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- Less effective learning environments.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75" name="Google Shape;75;p14"/>
          <p:cNvSpPr txBox="1"/>
          <p:nvPr>
            <p:ph idx="2" type="body"/>
          </p:nvPr>
        </p:nvSpPr>
        <p:spPr>
          <a:xfrm>
            <a:off x="4832400" y="1244575"/>
            <a:ext cx="3999900" cy="27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T Sans Narrow"/>
                <a:ea typeface="PT Sans Narrow"/>
                <a:cs typeface="PT Sans Narrow"/>
                <a:sym typeface="PT Sans Narrow"/>
              </a:rPr>
              <a:t>Target:</a:t>
            </a: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 Grades 6th-12th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latin typeface="PT Sans Narrow"/>
                <a:ea typeface="PT Sans Narrow"/>
                <a:cs typeface="PT Sans Narrow"/>
                <a:sym typeface="PT Sans Narrow"/>
              </a:rPr>
              <a:t>What it does:</a:t>
            </a: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 collects both static and dynamic student information to be shared with teachers and offers suggested activities to improve teacher &amp; student relationships. 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600">
                <a:latin typeface="PT Sans Narrow"/>
                <a:ea typeface="PT Sans Narrow"/>
                <a:cs typeface="PT Sans Narrow"/>
                <a:sym typeface="PT Sans Narrow"/>
              </a:rPr>
              <a:t>How it does it:</a:t>
            </a: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 uses truth/dare, 2 truths/lie, and AI generated improv games to collect information about the students.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 </a:t>
            </a:r>
            <a:endParaRPr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1600175" y="1698100"/>
            <a:ext cx="1530300" cy="79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Collecting, storing, and alerting teachers about </a:t>
            </a: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student info</a:t>
            </a: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 </a:t>
            </a:r>
            <a:endParaRPr sz="12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49350" y="1829200"/>
            <a:ext cx="13563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Design </a:t>
            </a:r>
            <a:endParaRPr b="1" sz="16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Decisions:</a:t>
            </a:r>
            <a:endParaRPr b="1" sz="16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49350" y="3711175"/>
            <a:ext cx="10323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Values:</a:t>
            </a:r>
            <a:endParaRPr b="1" sz="16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5049800" y="1804300"/>
            <a:ext cx="1818300" cy="58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Gamifying the process of acquainting students. </a:t>
            </a:r>
            <a:endParaRPr sz="12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7062600" y="1754500"/>
            <a:ext cx="1641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Giving students choice to share what they want to share.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3325000" y="1698100"/>
            <a:ext cx="1530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Auto-updating of student profiles from game results.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1486650" y="3679525"/>
            <a:ext cx="175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Human Connection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Inclusion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3401250" y="3679525"/>
            <a:ext cx="144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Efficiency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Learning 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4999950" y="3587125"/>
            <a:ext cx="1901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Fun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Learning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Human Connection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7175050" y="3771925"/>
            <a:ext cx="14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Privacy</a:t>
            </a:r>
            <a:endParaRPr sz="12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4030900" y="2700675"/>
            <a:ext cx="118500" cy="876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2306100" y="2700663"/>
            <a:ext cx="118500" cy="876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7823850" y="2700663"/>
            <a:ext cx="118500" cy="876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5891250" y="2700663"/>
            <a:ext cx="118500" cy="876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design: Tensions: </a:t>
            </a:r>
            <a:endParaRPr/>
          </a:p>
        </p:txBody>
      </p:sp>
      <p:sp>
        <p:nvSpPr>
          <p:cNvPr id="100" name="Google Shape;100;p16"/>
          <p:cNvSpPr txBox="1"/>
          <p:nvPr/>
        </p:nvSpPr>
        <p:spPr>
          <a:xfrm>
            <a:off x="311700" y="1709850"/>
            <a:ext cx="3489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Privacy vs Human Connection</a:t>
            </a:r>
            <a:endParaRPr b="1"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Enabling teachers to share student information with each other.</a:t>
            </a:r>
            <a:endParaRPr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4969375" y="1671300"/>
            <a:ext cx="3681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Fun vs Efficiency</a:t>
            </a:r>
            <a:endParaRPr b="1"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Gamifying the process requires significant time but improves enjoyment.</a:t>
            </a:r>
            <a:endParaRPr sz="20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1: Teacher views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student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(Simple)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9894" y="353700"/>
            <a:ext cx="3992233" cy="4436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Revisions:</a:t>
            </a:r>
            <a:endParaRPr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850" y="975575"/>
            <a:ext cx="7260301" cy="371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2: Teacher runs a game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collect student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(Moderate)</a:t>
            </a:r>
            <a:endParaRPr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8246" y="0"/>
            <a:ext cx="4294699" cy="4989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Revisions:</a:t>
            </a:r>
            <a:endParaRPr/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9525" y="46625"/>
            <a:ext cx="4452257" cy="505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3: Teacher receives AI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generated alerts about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tudents (Moderate)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703" y="78829"/>
            <a:ext cx="4002377" cy="493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Revisions:</a:t>
            </a:r>
            <a:endParaRPr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1750" y="758900"/>
            <a:ext cx="3425275" cy="396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311700" y="445025"/>
            <a:ext cx="8520600" cy="10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4: Teacher codesigns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game with an AI chat bot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(Complex)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825" y="116404"/>
            <a:ext cx="4145300" cy="491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&amp; key measurements</a:t>
            </a:r>
            <a:endParaRPr/>
          </a:p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Usability Goals 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Efficiency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Intuitive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How is your product progressing towards hitting these goals?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We are increasing flexibility between periods and adding a shortcut menu.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We are adding explicit help information for more complex tasks.</a:t>
            </a:r>
            <a:endParaRPr/>
          </a:p>
        </p:txBody>
      </p:sp>
      <p:sp>
        <p:nvSpPr>
          <p:cNvPr id="152" name="Google Shape;152;p24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Key Measurements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Clicks per Task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Mis-clicks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How is your product progressing towards hitting these goals?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No Complaints in LoFi prototype testing but expecting a decrease this week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We are adding back buttons to assist in navigation.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Interface Sketches</a:t>
            </a:r>
            <a:endParaRPr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Add an info button + placeholder text for: </a:t>
            </a:r>
            <a:endParaRPr sz="1500"/>
          </a:p>
          <a:p>
            <a:pPr indent="-316706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Home</a:t>
            </a:r>
            <a:endParaRPr sz="1500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 strike="sngStrike"/>
              <a:t>Profile </a:t>
            </a:r>
            <a:endParaRPr sz="1500" strike="sngStrike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 strike="sngStrike"/>
              <a:t>truth/dare </a:t>
            </a:r>
            <a:r>
              <a:rPr lang="en" sz="1500" strike="sngStrike"/>
              <a:t>+ info about what they could ask students</a:t>
            </a:r>
            <a:endParaRPr sz="1500" strike="sngStrike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 strike="sngStrike"/>
              <a:t>2 truths/lie</a:t>
            </a:r>
            <a:endParaRPr sz="1500" strike="sngStrike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 strike="sngStrike"/>
              <a:t>Live activity </a:t>
            </a:r>
            <a:endParaRPr sz="1500" strike="sngStrike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 strike="sngStrike"/>
              <a:t>Clarifying source of information. </a:t>
            </a:r>
            <a:endParaRPr sz="1500" strike="sngStrike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strike="sngStrike"/>
              <a:t>Student answers page: save + alert button </a:t>
            </a:r>
            <a:endParaRPr sz="1500" strike="sngStrike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strike="sngStrike"/>
              <a:t>In the notifications in dashboard: save or dismiss buttons (remove remind me in 15). </a:t>
            </a:r>
            <a:endParaRPr sz="1500" strike="sngStrike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Back button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Med-Fi Task Flows</a:t>
            </a:r>
            <a:endParaRPr/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1947425" y="1266325"/>
            <a:ext cx="68850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					Task 2</a:t>
            </a:r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53" y="1307437"/>
            <a:ext cx="1692976" cy="351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9999" y="3277752"/>
            <a:ext cx="6751024" cy="161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Med-Fi Task Flows</a:t>
            </a:r>
            <a:endParaRPr/>
          </a:p>
        </p:txBody>
      </p:sp>
      <p:sp>
        <p:nvSpPr>
          <p:cNvPr id="172" name="Google Shape;172;p27"/>
          <p:cNvSpPr txBox="1"/>
          <p:nvPr>
            <p:ph idx="1" type="body"/>
          </p:nvPr>
        </p:nvSpPr>
        <p:spPr>
          <a:xfrm>
            <a:off x="1154100" y="1266325"/>
            <a:ext cx="76782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					Task 4</a:t>
            </a:r>
            <a:endParaRPr/>
          </a:p>
        </p:txBody>
      </p:sp>
      <p:pic>
        <p:nvPicPr>
          <p:cNvPr id="173" name="Google Shape;1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25" y="1665050"/>
            <a:ext cx="3144251" cy="33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7224" y="179600"/>
            <a:ext cx="2330000" cy="480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</p:txBody>
      </p:sp>
      <p:sp>
        <p:nvSpPr>
          <p:cNvPr id="180" name="Google Shape;180;p2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a. </a:t>
            </a:r>
            <a:r>
              <a:rPr lang="en"/>
              <a:t>Tools: What did you use? Pros and cons of using this tool(s)?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Figma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b. Limitations: What was left out? Why?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Additional experiences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AI Alerting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c. Hard-coded and Wizard-of-Oz features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AI chat bot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Networking between teacher and students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Appendix- Design System</a:t>
            </a:r>
            <a:endParaRPr/>
          </a:p>
        </p:txBody>
      </p:sp>
      <p:sp>
        <p:nvSpPr>
          <p:cNvPr id="186" name="Google Shape;186;p29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 rotWithShape="1">
          <a:blip r:embed="rId3">
            <a:alphaModFix/>
          </a:blip>
          <a:srcRect b="37570" l="0" r="0" t="0"/>
          <a:stretch/>
        </p:blipFill>
        <p:spPr>
          <a:xfrm>
            <a:off x="311700" y="1206975"/>
            <a:ext cx="2721650" cy="3936527"/>
          </a:xfrm>
          <a:prstGeom prst="rect">
            <a:avLst/>
          </a:prstGeom>
          <a:noFill/>
          <a:ln>
            <a:noFill/>
          </a:ln>
          <a:effectLst>
            <a:outerShdw blurRad="42863" rotWithShape="0" algn="bl">
              <a:srgbClr val="000000">
                <a:alpha val="50000"/>
              </a:srgbClr>
            </a:outerShdw>
          </a:effectLst>
        </p:spPr>
      </p:pic>
      <p:pic>
        <p:nvPicPr>
          <p:cNvPr id="188" name="Google Shape;188;p29"/>
          <p:cNvPicPr preferRelativeResize="0"/>
          <p:nvPr/>
        </p:nvPicPr>
        <p:blipFill rotWithShape="1">
          <a:blip r:embed="rId4">
            <a:alphaModFix/>
          </a:blip>
          <a:srcRect b="4122" l="0" r="0" t="0"/>
          <a:stretch/>
        </p:blipFill>
        <p:spPr>
          <a:xfrm>
            <a:off x="2456050" y="1892375"/>
            <a:ext cx="2838810" cy="32511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Appendix- Figma Link</a:t>
            </a:r>
            <a:endParaRPr/>
          </a:p>
        </p:txBody>
      </p:sp>
      <p:sp>
        <p:nvSpPr>
          <p:cNvPr id="194" name="Google Shape;194;p30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https://www.figma.com/proto/MOvyvRSnpPyeI154kSgnMQ/EKG-%2B-Design-System?node-id=33525-578&amp;t=oElNUmZgtS3L07P3-1</a:t>
            </a:r>
            <a:endParaRPr/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7049" y="1152425"/>
            <a:ext cx="3905251" cy="336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