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</p:sldIdLst>
  <p:sldSz cy="5143500" cx="9144000"/>
  <p:notesSz cx="6858000" cy="9144000"/>
  <p:embeddedFontLst>
    <p:embeddedFont>
      <p:font typeface="Lexend ExtraBold"/>
      <p:bold r:id="rId51"/>
    </p:embeddedFont>
    <p:embeddedFont>
      <p:font typeface="Roboto"/>
      <p:regular r:id="rId52"/>
      <p:bold r:id="rId53"/>
      <p:italic r:id="rId54"/>
      <p:boldItalic r:id="rId55"/>
    </p:embeddedFont>
    <p:embeddedFont>
      <p:font typeface="PT Sans Narrow"/>
      <p:regular r:id="rId56"/>
      <p:bold r:id="rId57"/>
    </p:embeddedFont>
    <p:embeddedFont>
      <p:font typeface="Lexend"/>
      <p:regular r:id="rId58"/>
      <p:bold r:id="rId59"/>
    </p:embeddedFont>
    <p:embeddedFont>
      <p:font typeface="Open Sans"/>
      <p:regular r:id="rId60"/>
      <p:bold r:id="rId61"/>
      <p:italic r:id="rId62"/>
      <p:boldItalic r:id="rId6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A571F67E-3CDE-495B-99C6-28E8FE7C18D9}">
  <a:tblStyle styleId="{A571F67E-3CDE-495B-99C6-28E8FE7C18D9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slide" Target="slides/slide43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62" Type="http://schemas.openxmlformats.org/officeDocument/2006/relationships/font" Target="fonts/OpenSans-italic.fntdata"/><Relationship Id="rId61" Type="http://schemas.openxmlformats.org/officeDocument/2006/relationships/font" Target="fonts/OpenSans-bold.fntdata"/><Relationship Id="rId20" Type="http://schemas.openxmlformats.org/officeDocument/2006/relationships/slide" Target="slides/slide14.xml"/><Relationship Id="rId63" Type="http://schemas.openxmlformats.org/officeDocument/2006/relationships/font" Target="fonts/OpenSans-boldItalic.fntdata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60" Type="http://schemas.openxmlformats.org/officeDocument/2006/relationships/font" Target="fonts/OpenSans-regular.fntdata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font" Target="fonts/LexendExtraBold-bold.fntdata"/><Relationship Id="rId50" Type="http://schemas.openxmlformats.org/officeDocument/2006/relationships/slide" Target="slides/slide44.xml"/><Relationship Id="rId53" Type="http://schemas.openxmlformats.org/officeDocument/2006/relationships/font" Target="fonts/Roboto-bold.fntdata"/><Relationship Id="rId52" Type="http://schemas.openxmlformats.org/officeDocument/2006/relationships/font" Target="fonts/Roboto-regular.fntdata"/><Relationship Id="rId11" Type="http://schemas.openxmlformats.org/officeDocument/2006/relationships/slide" Target="slides/slide5.xml"/><Relationship Id="rId55" Type="http://schemas.openxmlformats.org/officeDocument/2006/relationships/font" Target="fonts/Roboto-boldItalic.fntdata"/><Relationship Id="rId10" Type="http://schemas.openxmlformats.org/officeDocument/2006/relationships/slide" Target="slides/slide4.xml"/><Relationship Id="rId54" Type="http://schemas.openxmlformats.org/officeDocument/2006/relationships/font" Target="fonts/Roboto-italic.fntdata"/><Relationship Id="rId13" Type="http://schemas.openxmlformats.org/officeDocument/2006/relationships/slide" Target="slides/slide7.xml"/><Relationship Id="rId57" Type="http://schemas.openxmlformats.org/officeDocument/2006/relationships/font" Target="fonts/PTSansNarrow-bold.fntdata"/><Relationship Id="rId12" Type="http://schemas.openxmlformats.org/officeDocument/2006/relationships/slide" Target="slides/slide6.xml"/><Relationship Id="rId56" Type="http://schemas.openxmlformats.org/officeDocument/2006/relationships/font" Target="fonts/PTSansNarrow-regular.fntdata"/><Relationship Id="rId15" Type="http://schemas.openxmlformats.org/officeDocument/2006/relationships/slide" Target="slides/slide9.xml"/><Relationship Id="rId59" Type="http://schemas.openxmlformats.org/officeDocument/2006/relationships/font" Target="fonts/Lexend-bold.fntdata"/><Relationship Id="rId14" Type="http://schemas.openxmlformats.org/officeDocument/2006/relationships/slide" Target="slides/slide8.xml"/><Relationship Id="rId58" Type="http://schemas.openxmlformats.org/officeDocument/2006/relationships/font" Target="fonts/Lexend-regular.fntdata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188601e2e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188601e2e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188601e2e0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3188601e2e0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14a8070fbc_0_1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314a8070fbc_0_1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314a8070fbc_0_1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314a8070fbc_0_1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183a023cb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3183a023cb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14a8070fbc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314a8070fbc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183a023cb7_0_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183a023cb7_0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14a8070fbc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314a8070fbc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3183a023cb7_0_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3183a023cb7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18460ff294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318460ff294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314a8070fbc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314a8070fbc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18460ff294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318460ff294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318460ff294_0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318460ff294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3183a023cb7_0_3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3183a023cb7_0_3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3183a023cb7_0_3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3183a023cb7_0_3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183a023cb7_0_3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183a023cb7_0_3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3187efd1c7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3187efd1c7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3183a023cb7_0_1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3183a023cb7_0_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3183a023cb7_0_1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3183a023cb7_0_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3183a023cb7_0_1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3183a023cb7_0_1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3183a023cb7_0_1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3183a023cb7_0_1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3183a023cb7_0_1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3183a023cb7_0_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3183a023cb7_0_1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3183a023cb7_0_1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3183a023cb7_0_1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Google Shape;251;g3183a023cb7_0_1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3183a023cb7_0_1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" name="Google Shape;257;g3183a023cb7_0_1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3183a023cb7_0_1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Google Shape;262;g3183a023cb7_0_1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3183a023cb7_0_1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" name="Google Shape;270;g3183a023cb7_0_1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3183a023cb7_0_1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" name="Google Shape;276;g3183a023cb7_0_1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3183a023cb7_0_1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" name="Google Shape;283;g3183a023cb7_0_1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3183a023cb7_0_1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0" name="Google Shape;290;g3183a023cb7_0_1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3183a023cb7_0_1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Google Shape;297;g3183a023cb7_0_1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3183a023cb7_0_2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" name="Google Shape;303;g3183a023cb7_0_2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3183a023cb7_0_2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4" name="Google Shape;314;g3183a023cb7_0_2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3183a023cb7_0_2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4" name="Google Shape;324;g3183a023cb7_0_2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3183a023cb7_0_2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4" name="Google Shape;334;g3183a023cb7_0_2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g314a8070fbc_0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0" name="Google Shape;340;g314a8070fbc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314a8070fbc_0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314a8070fbc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314a8070fbc_0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4" name="Google Shape;354;g314a8070fbc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g314a8070fbc_0_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0" name="Google Shape;360;g314a8070fbc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g314a8070fbc_0_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6" name="Google Shape;366;g314a8070fbc_0_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g314a8070fbc_0_1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2" name="Google Shape;372;g314a8070fbc_0_1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g314a8070fbc_0_1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8" name="Google Shape;378;g314a8070fbc_0_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g314a8070fbc_0_1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4" name="Google Shape;384;g314a8070fbc_0_1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/>
          <p:nvPr/>
        </p:nvSpPr>
        <p:spPr>
          <a:xfrm>
            <a:off x="-50" y="2571900"/>
            <a:ext cx="9144000" cy="257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" name="Google Shape;15;p3"/>
          <p:cNvSpPr txBox="1"/>
          <p:nvPr>
            <p:ph type="title"/>
          </p:nvPr>
        </p:nvSpPr>
        <p:spPr>
          <a:xfrm>
            <a:off x="311700" y="814800"/>
            <a:ext cx="8571300" cy="94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rgbClr val="F5803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" name="Google Shape;19;p4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5803F"/>
              </a:buClr>
              <a:buSzPts val="3600"/>
              <a:buNone/>
              <a:defRPr>
                <a:solidFill>
                  <a:srgbClr val="F5803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1" type="body"/>
          </p:nvPr>
        </p:nvSpPr>
        <p:spPr>
          <a:xfrm>
            <a:off x="311700" y="1266175"/>
            <a:ext cx="39999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2" type="body"/>
          </p:nvPr>
        </p:nvSpPr>
        <p:spPr>
          <a:xfrm>
            <a:off x="4832400" y="1266175"/>
            <a:ext cx="39999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6" name="Google Shape;26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9" name="Google Shape;29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2" name="Google Shape;32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3" name="Google Shape;33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6"/>
        </a:solidFill>
      </p:bgPr>
    </p:bg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8"/>
          <p:cNvSpPr txBox="1"/>
          <p:nvPr>
            <p:ph type="title"/>
          </p:nvPr>
        </p:nvSpPr>
        <p:spPr>
          <a:xfrm>
            <a:off x="490250" y="526350"/>
            <a:ext cx="56136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36" name="Google Shape;36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9" name="Google Shape;39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0" name="Google Shape;40;p9"/>
          <p:cNvSpPr txBox="1"/>
          <p:nvPr>
            <p:ph type="title"/>
          </p:nvPr>
        </p:nvSpPr>
        <p:spPr>
          <a:xfrm>
            <a:off x="265500" y="1039675"/>
            <a:ext cx="4045200" cy="1675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1" name="Google Shape;41;p9"/>
          <p:cNvSpPr txBox="1"/>
          <p:nvPr>
            <p:ph idx="1" type="subTitle"/>
          </p:nvPr>
        </p:nvSpPr>
        <p:spPr>
          <a:xfrm>
            <a:off x="265500" y="27268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2" name="Google Shape;42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3" name="Google Shape;43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0"/>
          <p:cNvSpPr txBox="1"/>
          <p:nvPr>
            <p:ph idx="1" type="body"/>
          </p:nvPr>
        </p:nvSpPr>
        <p:spPr>
          <a:xfrm>
            <a:off x="311700" y="42307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 Narrow"/>
              <a:buNone/>
              <a:defRPr sz="2400">
                <a:latin typeface="PT Sans Narrow"/>
                <a:ea typeface="PT Sans Narrow"/>
                <a:cs typeface="PT Sans Narrow"/>
                <a:sym typeface="PT Sans Narrow"/>
              </a:defRPr>
            </a:lvl1pPr>
          </a:lstStyle>
          <a:p/>
        </p:txBody>
      </p:sp>
      <p:sp>
        <p:nvSpPr>
          <p:cNvPr id="46" name="Google Shape;46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1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" name="Google Shape;49;p11"/>
          <p:cNvSpPr txBox="1"/>
          <p:nvPr>
            <p:ph hasCustomPrompt="1" type="title"/>
          </p:nvPr>
        </p:nvSpPr>
        <p:spPr>
          <a:xfrm>
            <a:off x="311700" y="1304850"/>
            <a:ext cx="85206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0" name="Google Shape;50;p11"/>
          <p:cNvSpPr txBox="1"/>
          <p:nvPr>
            <p:ph idx="1" type="body"/>
          </p:nvPr>
        </p:nvSpPr>
        <p:spPr>
          <a:xfrm>
            <a:off x="311700" y="2995650"/>
            <a:ext cx="85206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1" name="Google Shape;51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trop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1.png"/><Relationship Id="rId4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2.png"/><Relationship Id="rId4" Type="http://schemas.openxmlformats.org/officeDocument/2006/relationships/image" Target="../media/image10.png"/><Relationship Id="rId5" Type="http://schemas.openxmlformats.org/officeDocument/2006/relationships/image" Target="../media/image25.jpg"/><Relationship Id="rId6" Type="http://schemas.openxmlformats.org/officeDocument/2006/relationships/image" Target="../media/image23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3.png"/><Relationship Id="rId4" Type="http://schemas.openxmlformats.org/officeDocument/2006/relationships/image" Target="../media/image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Relationship Id="rId4" Type="http://schemas.openxmlformats.org/officeDocument/2006/relationships/image" Target="../media/image1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1.png"/><Relationship Id="rId4" Type="http://schemas.openxmlformats.org/officeDocument/2006/relationships/image" Target="../media/image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7.png"/><Relationship Id="rId4" Type="http://schemas.openxmlformats.org/officeDocument/2006/relationships/image" Target="../media/image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.png"/><Relationship Id="rId4" Type="http://schemas.openxmlformats.org/officeDocument/2006/relationships/image" Target="../media/image5.png"/><Relationship Id="rId5" Type="http://schemas.openxmlformats.org/officeDocument/2006/relationships/image" Target="../media/image20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.png"/><Relationship Id="rId4" Type="http://schemas.openxmlformats.org/officeDocument/2006/relationships/image" Target="../media/image5.png"/><Relationship Id="rId5" Type="http://schemas.openxmlformats.org/officeDocument/2006/relationships/image" Target="../media/image27.png"/><Relationship Id="rId6" Type="http://schemas.openxmlformats.org/officeDocument/2006/relationships/image" Target="../media/image28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5.png"/><Relationship Id="rId4" Type="http://schemas.openxmlformats.org/officeDocument/2006/relationships/image" Target="../media/image16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9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6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0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6.png"/><Relationship Id="rId4" Type="http://schemas.openxmlformats.org/officeDocument/2006/relationships/image" Target="../media/image9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6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6.png"/><Relationship Id="rId4" Type="http://schemas.openxmlformats.org/officeDocument/2006/relationships/image" Target="../media/image14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9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6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3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21.png"/><Relationship Id="rId4" Type="http://schemas.openxmlformats.org/officeDocument/2006/relationships/image" Target="../media/image22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Google Shape;58;p13"/>
          <p:cNvPicPr preferRelativeResize="0"/>
          <p:nvPr/>
        </p:nvPicPr>
        <p:blipFill rotWithShape="1">
          <a:blip r:embed="rId3">
            <a:alphaModFix amt="2000"/>
          </a:blip>
          <a:srcRect b="30487" l="5610" r="5610" t="12258"/>
          <a:stretch/>
        </p:blipFill>
        <p:spPr>
          <a:xfrm>
            <a:off x="0" y="0"/>
            <a:ext cx="9144001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3"/>
          <p:cNvSpPr txBox="1"/>
          <p:nvPr>
            <p:ph idx="1" type="subTitle"/>
          </p:nvPr>
        </p:nvSpPr>
        <p:spPr>
          <a:xfrm>
            <a:off x="2445600" y="3108125"/>
            <a:ext cx="4252800" cy="64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0" name="Google Shape;60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71099" y="1878463"/>
            <a:ext cx="4201800" cy="13865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/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Value Proposition</a:t>
            </a:r>
            <a:endParaRPr/>
          </a:p>
        </p:txBody>
      </p:sp>
      <p:sp>
        <p:nvSpPr>
          <p:cNvPr id="66" name="Google Shape;66;p14"/>
          <p:cNvSpPr txBox="1"/>
          <p:nvPr>
            <p:ph idx="1" type="subTitle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Gamified Getting-to-Know-You </a:t>
            </a:r>
            <a:endParaRPr/>
          </a:p>
        </p:txBody>
      </p:sp>
      <p:sp>
        <p:nvSpPr>
          <p:cNvPr id="72" name="Google Shape;72;p15"/>
          <p:cNvSpPr txBox="1"/>
          <p:nvPr>
            <p:ph idx="1" type="body"/>
          </p:nvPr>
        </p:nvSpPr>
        <p:spPr>
          <a:xfrm>
            <a:off x="311700" y="1266325"/>
            <a:ext cx="41421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/>
              <a:t>A platform that enables teachers to learn static and dynamic student information through engaging, in-class games!</a:t>
            </a:r>
            <a:endParaRPr sz="1700"/>
          </a:p>
        </p:txBody>
      </p:sp>
      <p:pic>
        <p:nvPicPr>
          <p:cNvPr id="73" name="Google Shape;73;p15"/>
          <p:cNvPicPr preferRelativeResize="0"/>
          <p:nvPr/>
        </p:nvPicPr>
        <p:blipFill rotWithShape="1">
          <a:blip r:embed="rId3">
            <a:alphaModFix/>
          </a:blip>
          <a:srcRect b="34827" l="0" r="0" t="0"/>
          <a:stretch/>
        </p:blipFill>
        <p:spPr>
          <a:xfrm>
            <a:off x="7027575" y="724827"/>
            <a:ext cx="1774200" cy="3844200"/>
          </a:xfrm>
          <a:prstGeom prst="roundRect">
            <a:avLst>
              <a:gd fmla="val 8795" name="adj"/>
            </a:avLst>
          </a:prstGeom>
          <a:noFill/>
          <a:ln>
            <a:noFill/>
          </a:ln>
          <a:effectLst>
            <a:outerShdw blurRad="57150" rotWithShape="0" algn="bl">
              <a:srgbClr val="000000">
                <a:alpha val="50000"/>
              </a:srgbClr>
            </a:outerShdw>
          </a:effectLst>
        </p:spPr>
      </p:pic>
      <p:pic>
        <p:nvPicPr>
          <p:cNvPr id="74" name="Google Shape;74;p15"/>
          <p:cNvPicPr preferRelativeResize="0"/>
          <p:nvPr/>
        </p:nvPicPr>
        <p:blipFill rotWithShape="1">
          <a:blip r:embed="rId4">
            <a:alphaModFix/>
          </a:blip>
          <a:srcRect b="69" l="0" r="0" t="59"/>
          <a:stretch/>
        </p:blipFill>
        <p:spPr>
          <a:xfrm>
            <a:off x="5253375" y="724827"/>
            <a:ext cx="1774200" cy="3844200"/>
          </a:xfrm>
          <a:prstGeom prst="roundRect">
            <a:avLst>
              <a:gd fmla="val 8795" name="adj"/>
            </a:avLst>
          </a:prstGeom>
          <a:noFill/>
          <a:ln>
            <a:noFill/>
          </a:ln>
          <a:effectLst>
            <a:outerShdw blurRad="57150" rotWithShape="0" algn="bl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6"/>
          <p:cNvPicPr preferRelativeResize="0"/>
          <p:nvPr/>
        </p:nvPicPr>
        <p:blipFill rotWithShape="1">
          <a:blip r:embed="rId3">
            <a:alphaModFix/>
          </a:blip>
          <a:srcRect b="44531" l="27572" r="33311" t="17652"/>
          <a:stretch/>
        </p:blipFill>
        <p:spPr>
          <a:xfrm>
            <a:off x="619281" y="1692925"/>
            <a:ext cx="1625400" cy="1629300"/>
          </a:xfrm>
          <a:prstGeom prst="ellipse">
            <a:avLst/>
          </a:prstGeom>
          <a:noFill/>
          <a:ln cap="flat" cmpd="sng" w="76200">
            <a:solidFill>
              <a:srgbClr val="F5803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0" name="Google Shape;80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86444" y="1692925"/>
            <a:ext cx="1623300" cy="1622100"/>
          </a:xfrm>
          <a:prstGeom prst="ellipse">
            <a:avLst/>
          </a:prstGeom>
          <a:noFill/>
          <a:ln cap="flat" cmpd="sng" w="76200">
            <a:solidFill>
              <a:srgbClr val="F5803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1" name="Google Shape;81;p16"/>
          <p:cNvPicPr preferRelativeResize="0"/>
          <p:nvPr/>
        </p:nvPicPr>
        <p:blipFill rotWithShape="1">
          <a:blip r:embed="rId5">
            <a:alphaModFix/>
          </a:blip>
          <a:srcRect b="36853" l="29813" r="14398" t="23241"/>
          <a:stretch/>
        </p:blipFill>
        <p:spPr>
          <a:xfrm>
            <a:off x="4751420" y="1692925"/>
            <a:ext cx="1702500" cy="1623300"/>
          </a:xfrm>
          <a:prstGeom prst="ellipse">
            <a:avLst/>
          </a:prstGeom>
          <a:noFill/>
          <a:ln cap="flat" cmpd="sng" w="76200">
            <a:solidFill>
              <a:srgbClr val="F5803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2" name="Google Shape;82;p16"/>
          <p:cNvPicPr preferRelativeResize="0"/>
          <p:nvPr/>
        </p:nvPicPr>
        <p:blipFill rotWithShape="1">
          <a:blip r:embed="rId6">
            <a:alphaModFix/>
          </a:blip>
          <a:srcRect b="23447" l="2134" r="2144" t="0"/>
          <a:stretch/>
        </p:blipFill>
        <p:spPr>
          <a:xfrm>
            <a:off x="6895566" y="1692925"/>
            <a:ext cx="1629300" cy="1629300"/>
          </a:xfrm>
          <a:prstGeom prst="ellipse">
            <a:avLst/>
          </a:prstGeom>
          <a:noFill/>
          <a:ln cap="flat" cmpd="sng" w="76200">
            <a:solidFill>
              <a:srgbClr val="F5803F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83" name="Google Shape;83;p16"/>
          <p:cNvSpPr txBox="1"/>
          <p:nvPr/>
        </p:nvSpPr>
        <p:spPr>
          <a:xfrm>
            <a:off x="618363" y="3704919"/>
            <a:ext cx="1629300" cy="461700"/>
          </a:xfrm>
          <a:prstGeom prst="rect">
            <a:avLst/>
          </a:prstGeom>
          <a:solidFill>
            <a:srgbClr val="F5803F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Matthew</a:t>
            </a:r>
            <a:endParaRPr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4" name="Google Shape;84;p16"/>
          <p:cNvSpPr txBox="1"/>
          <p:nvPr/>
        </p:nvSpPr>
        <p:spPr>
          <a:xfrm>
            <a:off x="6896332" y="3704919"/>
            <a:ext cx="1629300" cy="461700"/>
          </a:xfrm>
          <a:prstGeom prst="rect">
            <a:avLst/>
          </a:prstGeom>
          <a:solidFill>
            <a:srgbClr val="F5803F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Baihan</a:t>
            </a:r>
            <a:endParaRPr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" name="Google Shape;85;p16"/>
          <p:cNvSpPr txBox="1"/>
          <p:nvPr/>
        </p:nvSpPr>
        <p:spPr>
          <a:xfrm>
            <a:off x="4803676" y="3704919"/>
            <a:ext cx="1629300" cy="461700"/>
          </a:xfrm>
          <a:prstGeom prst="rect">
            <a:avLst/>
          </a:prstGeom>
          <a:solidFill>
            <a:srgbClr val="F5803F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Oumnia</a:t>
            </a:r>
            <a:endParaRPr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6" name="Google Shape;86;p16"/>
          <p:cNvSpPr txBox="1"/>
          <p:nvPr/>
        </p:nvSpPr>
        <p:spPr>
          <a:xfrm>
            <a:off x="2711019" y="3704919"/>
            <a:ext cx="1629300" cy="461700"/>
          </a:xfrm>
          <a:prstGeom prst="rect">
            <a:avLst/>
          </a:prstGeom>
          <a:solidFill>
            <a:srgbClr val="F5803F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Jessica</a:t>
            </a:r>
            <a:endParaRPr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" name="Google Shape;87;p16"/>
          <p:cNvSpPr txBox="1"/>
          <p:nvPr>
            <p:ph type="ctrTitle"/>
          </p:nvPr>
        </p:nvSpPr>
        <p:spPr>
          <a:xfrm>
            <a:off x="311700" y="612950"/>
            <a:ext cx="8520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434343"/>
                </a:solidFill>
              </a:rPr>
              <a:t>The E.K.G. Team</a:t>
            </a:r>
            <a:endParaRPr>
              <a:solidFill>
                <a:srgbClr val="434343"/>
              </a:solidFill>
              <a:latin typeface="Lexend ExtraBold"/>
              <a:ea typeface="Lexend ExtraBold"/>
              <a:cs typeface="Lexend ExtraBold"/>
              <a:sym typeface="Lexend ExtraBol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7"/>
          <p:cNvSpPr txBox="1"/>
          <p:nvPr>
            <p:ph type="title"/>
          </p:nvPr>
        </p:nvSpPr>
        <p:spPr>
          <a:xfrm>
            <a:off x="464575" y="909463"/>
            <a:ext cx="42603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Teachers Struggle to Develop Meaningful Connections with Students							</a:t>
            </a:r>
            <a:endParaRPr/>
          </a:p>
        </p:txBody>
      </p:sp>
      <p:sp>
        <p:nvSpPr>
          <p:cNvPr id="93" name="Google Shape;93;p17"/>
          <p:cNvSpPr txBox="1"/>
          <p:nvPr>
            <p:ph idx="1" type="body"/>
          </p:nvPr>
        </p:nvSpPr>
        <p:spPr>
          <a:xfrm>
            <a:off x="464575" y="2664138"/>
            <a:ext cx="3999900" cy="156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PT Sans Narrow"/>
                <a:ea typeface="PT Sans Narrow"/>
                <a:cs typeface="PT Sans Narrow"/>
                <a:sym typeface="PT Sans Narrow"/>
              </a:rPr>
              <a:t>Consequences:</a:t>
            </a:r>
            <a:endParaRPr b="1" sz="1800">
              <a:latin typeface="PT Sans Narrow"/>
              <a:ea typeface="PT Sans Narrow"/>
              <a:cs typeface="PT Sans Narrow"/>
              <a:sym typeface="PT Sans Narrow"/>
            </a:endParaRPr>
          </a:p>
          <a:p>
            <a:pPr indent="45720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PT Sans Narrow"/>
                <a:ea typeface="PT Sans Narrow"/>
                <a:cs typeface="PT Sans Narrow"/>
                <a:sym typeface="PT Sans Narrow"/>
              </a:rPr>
              <a:t>- Difficult to engage students effectively.</a:t>
            </a:r>
            <a:endParaRPr sz="1800">
              <a:latin typeface="PT Sans Narrow"/>
              <a:ea typeface="PT Sans Narrow"/>
              <a:cs typeface="PT Sans Narrow"/>
              <a:sym typeface="PT Sans Narrow"/>
            </a:endParaRPr>
          </a:p>
          <a:p>
            <a:pPr indent="45720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PT Sans Narrow"/>
                <a:ea typeface="PT Sans Narrow"/>
                <a:cs typeface="PT Sans Narrow"/>
                <a:sym typeface="PT Sans Narrow"/>
              </a:rPr>
              <a:t>- Lower trust.</a:t>
            </a:r>
            <a:endParaRPr sz="1800">
              <a:latin typeface="PT Sans Narrow"/>
              <a:ea typeface="PT Sans Narrow"/>
              <a:cs typeface="PT Sans Narrow"/>
              <a:sym typeface="PT Sans Narrow"/>
            </a:endParaRPr>
          </a:p>
          <a:p>
            <a:pPr indent="45720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PT Sans Narrow"/>
                <a:ea typeface="PT Sans Narrow"/>
                <a:cs typeface="PT Sans Narrow"/>
                <a:sym typeface="PT Sans Narrow"/>
              </a:rPr>
              <a:t>- Reduced motivation.</a:t>
            </a:r>
            <a:endParaRPr sz="1800">
              <a:latin typeface="PT Sans Narrow"/>
              <a:ea typeface="PT Sans Narrow"/>
              <a:cs typeface="PT Sans Narrow"/>
              <a:sym typeface="PT Sans Narrow"/>
            </a:endParaRPr>
          </a:p>
          <a:p>
            <a:pPr indent="45720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PT Sans Narrow"/>
                <a:ea typeface="PT Sans Narrow"/>
                <a:cs typeface="PT Sans Narrow"/>
                <a:sym typeface="PT Sans Narrow"/>
              </a:rPr>
              <a:t>- Less effective learning environments.</a:t>
            </a:r>
            <a:endParaRPr sz="1800">
              <a:latin typeface="PT Sans Narrow"/>
              <a:ea typeface="PT Sans Narrow"/>
              <a:cs typeface="PT Sans Narrow"/>
              <a:sym typeface="PT Sans Narrow"/>
            </a:endParaRPr>
          </a:p>
        </p:txBody>
      </p:sp>
      <p:pic>
        <p:nvPicPr>
          <p:cNvPr id="94" name="Google Shape;94;p17"/>
          <p:cNvPicPr preferRelativeResize="0"/>
          <p:nvPr/>
        </p:nvPicPr>
        <p:blipFill rotWithShape="1">
          <a:blip r:embed="rId3">
            <a:alphaModFix/>
          </a:blip>
          <a:srcRect b="0" l="26937" r="0" t="0"/>
          <a:stretch/>
        </p:blipFill>
        <p:spPr>
          <a:xfrm>
            <a:off x="5216511" y="1051200"/>
            <a:ext cx="3332400" cy="3041100"/>
          </a:xfrm>
          <a:prstGeom prst="roundRect">
            <a:avLst>
              <a:gd fmla="val 3830" name="adj"/>
            </a:avLst>
          </a:prstGeom>
          <a:noFill/>
          <a:ln>
            <a:noFill/>
          </a:ln>
          <a:effectLst>
            <a:outerShdw blurRad="42863" rotWithShape="0" algn="bl" dir="2700000" dist="28575">
              <a:srgbClr val="000000">
                <a:alpha val="30000"/>
              </a:srgbClr>
            </a:outerShdw>
          </a:effectLst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8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Solution: EKG </a:t>
            </a:r>
            <a:endParaRPr/>
          </a:p>
        </p:txBody>
      </p:sp>
      <p:sp>
        <p:nvSpPr>
          <p:cNvPr id="100" name="Google Shape;100;p18"/>
          <p:cNvSpPr txBox="1"/>
          <p:nvPr>
            <p:ph idx="1" type="body"/>
          </p:nvPr>
        </p:nvSpPr>
        <p:spPr>
          <a:xfrm>
            <a:off x="311700" y="1266175"/>
            <a:ext cx="39999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000">
                <a:latin typeface="PT Sans Narrow"/>
                <a:ea typeface="PT Sans Narrow"/>
                <a:cs typeface="PT Sans Narrow"/>
                <a:sym typeface="PT Sans Narrow"/>
              </a:rPr>
              <a:t>Target:</a:t>
            </a:r>
            <a:r>
              <a:rPr lang="en" sz="2000">
                <a:latin typeface="PT Sans Narrow"/>
                <a:ea typeface="PT Sans Narrow"/>
                <a:cs typeface="PT Sans Narrow"/>
                <a:sym typeface="PT Sans Narrow"/>
              </a:rPr>
              <a:t> Grades 6th-12th</a:t>
            </a:r>
            <a:endParaRPr sz="2000">
              <a:latin typeface="PT Sans Narrow"/>
              <a:ea typeface="PT Sans Narrow"/>
              <a:cs typeface="PT Sans Narrow"/>
              <a:sym typeface="PT Sans Narrow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PT Sans Narrow"/>
                <a:ea typeface="PT Sans Narrow"/>
                <a:cs typeface="PT Sans Narrow"/>
                <a:sym typeface="PT Sans Narrow"/>
              </a:rPr>
              <a:t>Collects both static and dynamic student information to be shared with teachers and offers suggested activities to improve teacher &amp; student relationships. </a:t>
            </a:r>
            <a:endParaRPr sz="2000">
              <a:latin typeface="PT Sans Narrow"/>
              <a:ea typeface="PT Sans Narrow"/>
              <a:cs typeface="PT Sans Narrow"/>
              <a:sym typeface="PT Sans Narrow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000">
                <a:latin typeface="PT Sans Narrow"/>
                <a:ea typeface="PT Sans Narrow"/>
                <a:cs typeface="PT Sans Narrow"/>
                <a:sym typeface="PT Sans Narrow"/>
              </a:rPr>
              <a:t>How it does it:</a:t>
            </a:r>
            <a:r>
              <a:rPr lang="en" sz="2000">
                <a:latin typeface="PT Sans Narrow"/>
                <a:ea typeface="PT Sans Narrow"/>
                <a:cs typeface="PT Sans Narrow"/>
                <a:sym typeface="PT Sans Narrow"/>
              </a:rPr>
              <a:t> uses truth/dare, 2 truths/lie, and AI generated improv games to collect information about the students.</a:t>
            </a:r>
            <a:endParaRPr sz="1800"/>
          </a:p>
        </p:txBody>
      </p:sp>
      <p:pic>
        <p:nvPicPr>
          <p:cNvPr id="101" name="Google Shape;101;p18"/>
          <p:cNvPicPr preferRelativeResize="0"/>
          <p:nvPr/>
        </p:nvPicPr>
        <p:blipFill rotWithShape="1">
          <a:blip r:embed="rId3">
            <a:alphaModFix/>
          </a:blip>
          <a:srcRect b="5064" l="10778" r="11509" t="2513"/>
          <a:stretch/>
        </p:blipFill>
        <p:spPr>
          <a:xfrm>
            <a:off x="5924525" y="655800"/>
            <a:ext cx="1855800" cy="3831900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71438" rotWithShape="0" algn="bl" dir="2700000" dist="85725">
              <a:srgbClr val="000000">
                <a:alpha val="16000"/>
              </a:srgb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9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</a:t>
            </a:r>
            <a:r>
              <a:rPr lang="en"/>
              <a:t>utline</a:t>
            </a:r>
            <a:endParaRPr/>
          </a:p>
        </p:txBody>
      </p:sp>
      <p:sp>
        <p:nvSpPr>
          <p:cNvPr id="107" name="Google Shape;107;p19"/>
          <p:cNvSpPr txBox="1"/>
          <p:nvPr/>
        </p:nvSpPr>
        <p:spPr>
          <a:xfrm>
            <a:off x="311700" y="2571750"/>
            <a:ext cx="2570400" cy="16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1.</a:t>
            </a:r>
            <a:endParaRPr sz="18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Heuristic Evaluation Results &amp; Our Revisions</a:t>
            </a:r>
            <a:endParaRPr sz="18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8" name="Google Shape;108;p19"/>
          <p:cNvSpPr txBox="1"/>
          <p:nvPr/>
        </p:nvSpPr>
        <p:spPr>
          <a:xfrm>
            <a:off x="3651250" y="808675"/>
            <a:ext cx="2209800" cy="97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2.</a:t>
            </a:r>
            <a:endParaRPr sz="18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Prototype Implementation Status</a:t>
            </a:r>
            <a:endParaRPr sz="18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9" name="Google Shape;109;p19"/>
          <p:cNvSpPr txBox="1"/>
          <p:nvPr/>
        </p:nvSpPr>
        <p:spPr>
          <a:xfrm>
            <a:off x="6397600" y="2938675"/>
            <a:ext cx="2274000" cy="157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3.</a:t>
            </a:r>
            <a:endParaRPr sz="18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Prototype Demo</a:t>
            </a:r>
            <a:endParaRPr sz="18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10" name="Google Shape;110;p19"/>
          <p:cNvCxnSpPr>
            <a:stCxn id="107" idx="3"/>
            <a:endCxn id="108" idx="1"/>
          </p:cNvCxnSpPr>
          <p:nvPr/>
        </p:nvCxnSpPr>
        <p:spPr>
          <a:xfrm flipH="1" rot="10800000">
            <a:off x="2882100" y="1297050"/>
            <a:ext cx="769200" cy="2123400"/>
          </a:xfrm>
          <a:prstGeom prst="curvedConnector3">
            <a:avLst>
              <a:gd fmla="val 49997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1" name="Google Shape;111;p19"/>
          <p:cNvCxnSpPr>
            <a:stCxn id="108" idx="3"/>
            <a:endCxn id="109" idx="0"/>
          </p:cNvCxnSpPr>
          <p:nvPr/>
        </p:nvCxnSpPr>
        <p:spPr>
          <a:xfrm>
            <a:off x="5861050" y="1297075"/>
            <a:ext cx="1673700" cy="1641600"/>
          </a:xfrm>
          <a:prstGeom prst="curvedConnector2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0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Outline</a:t>
            </a:r>
            <a:endParaRPr/>
          </a:p>
        </p:txBody>
      </p:sp>
      <p:sp>
        <p:nvSpPr>
          <p:cNvPr id="117" name="Google Shape;117;p20"/>
          <p:cNvSpPr txBox="1"/>
          <p:nvPr/>
        </p:nvSpPr>
        <p:spPr>
          <a:xfrm>
            <a:off x="311700" y="2571750"/>
            <a:ext cx="2570400" cy="16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1.</a:t>
            </a:r>
            <a:endParaRPr b="1" sz="18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Heuristic Evaluation Results &amp; Our Revisions</a:t>
            </a:r>
            <a:endParaRPr b="1" sz="18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8" name="Google Shape;118;p20"/>
          <p:cNvSpPr txBox="1"/>
          <p:nvPr/>
        </p:nvSpPr>
        <p:spPr>
          <a:xfrm>
            <a:off x="3651250" y="808675"/>
            <a:ext cx="2209800" cy="97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B7B7B7"/>
                </a:solidFill>
                <a:latin typeface="Open Sans"/>
                <a:ea typeface="Open Sans"/>
                <a:cs typeface="Open Sans"/>
                <a:sym typeface="Open Sans"/>
              </a:rPr>
              <a:t>2.</a:t>
            </a:r>
            <a:endParaRPr sz="1800">
              <a:solidFill>
                <a:srgbClr val="B7B7B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B7B7B7"/>
                </a:solidFill>
                <a:latin typeface="Open Sans"/>
                <a:ea typeface="Open Sans"/>
                <a:cs typeface="Open Sans"/>
                <a:sym typeface="Open Sans"/>
              </a:rPr>
              <a:t>Prototype Implementation Status</a:t>
            </a:r>
            <a:endParaRPr sz="1800">
              <a:solidFill>
                <a:srgbClr val="B7B7B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9" name="Google Shape;119;p20"/>
          <p:cNvSpPr txBox="1"/>
          <p:nvPr/>
        </p:nvSpPr>
        <p:spPr>
          <a:xfrm>
            <a:off x="6397600" y="2938675"/>
            <a:ext cx="2274000" cy="157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B7B7B7"/>
                </a:solidFill>
                <a:latin typeface="Open Sans"/>
                <a:ea typeface="Open Sans"/>
                <a:cs typeface="Open Sans"/>
                <a:sym typeface="Open Sans"/>
              </a:rPr>
              <a:t>3.</a:t>
            </a:r>
            <a:endParaRPr sz="1800">
              <a:solidFill>
                <a:srgbClr val="B7B7B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B7B7B7"/>
                </a:solidFill>
                <a:latin typeface="Open Sans"/>
                <a:ea typeface="Open Sans"/>
                <a:cs typeface="Open Sans"/>
                <a:sym typeface="Open Sans"/>
              </a:rPr>
              <a:t>Prototype Demo</a:t>
            </a:r>
            <a:endParaRPr sz="1800">
              <a:solidFill>
                <a:srgbClr val="B7B7B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20" name="Google Shape;120;p20"/>
          <p:cNvCxnSpPr>
            <a:stCxn id="117" idx="3"/>
            <a:endCxn id="118" idx="1"/>
          </p:cNvCxnSpPr>
          <p:nvPr/>
        </p:nvCxnSpPr>
        <p:spPr>
          <a:xfrm flipH="1" rot="10800000">
            <a:off x="2882100" y="1297050"/>
            <a:ext cx="769200" cy="2123400"/>
          </a:xfrm>
          <a:prstGeom prst="curvedConnector3">
            <a:avLst>
              <a:gd fmla="val 49997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1" name="Google Shape;121;p20"/>
          <p:cNvCxnSpPr>
            <a:stCxn id="118" idx="3"/>
            <a:endCxn id="119" idx="0"/>
          </p:cNvCxnSpPr>
          <p:nvPr/>
        </p:nvCxnSpPr>
        <p:spPr>
          <a:xfrm>
            <a:off x="5861050" y="1297075"/>
            <a:ext cx="1673700" cy="1641600"/>
          </a:xfrm>
          <a:prstGeom prst="curvedConnector2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1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Total Violations: 98</a:t>
            </a:r>
            <a:endParaRPr/>
          </a:p>
        </p:txBody>
      </p:sp>
      <p:sp>
        <p:nvSpPr>
          <p:cNvPr id="127" name="Google Shape;127;p21"/>
          <p:cNvSpPr txBox="1"/>
          <p:nvPr>
            <p:ph idx="1" type="body"/>
          </p:nvPr>
        </p:nvSpPr>
        <p:spPr>
          <a:xfrm>
            <a:off x="311700" y="1152425"/>
            <a:ext cx="4572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Severity Breakdown: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Level 3-4 Violations: 34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Total number of revisions: 28</a:t>
            </a:r>
            <a:endParaRPr/>
          </a:p>
        </p:txBody>
      </p:sp>
      <p:graphicFrame>
        <p:nvGraphicFramePr>
          <p:cNvPr id="128" name="Google Shape;128;p21"/>
          <p:cNvGraphicFramePr/>
          <p:nvPr/>
        </p:nvGraphicFramePr>
        <p:xfrm>
          <a:off x="367750" y="18628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{A571F67E-3CDE-495B-99C6-28E8FE7C18D9}</a:tableStyleId>
              </a:tblPr>
              <a:tblGrid>
                <a:gridCol w="1133475"/>
                <a:gridCol w="1095375"/>
              </a:tblGrid>
              <a:tr h="2000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Severity</a:t>
                      </a:r>
                      <a:endParaRPr b="1"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Percentage</a:t>
                      </a:r>
                      <a:endParaRPr b="1"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0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4%</a:t>
                      </a:r>
                      <a:endParaRPr sz="9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1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24%</a:t>
                      </a:r>
                      <a:endParaRPr sz="9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2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32%</a:t>
                      </a:r>
                      <a:endParaRPr sz="9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3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26%</a:t>
                      </a:r>
                      <a:endParaRPr sz="9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4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9%</a:t>
                      </a:r>
                      <a:endParaRPr sz="9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29" name="Google Shape;129;p21"/>
          <p:cNvGraphicFramePr/>
          <p:nvPr/>
        </p:nvGraphicFramePr>
        <p:xfrm>
          <a:off x="5357525" y="16532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{A571F67E-3CDE-495B-99C6-28E8FE7C18D9}</a:tableStyleId>
              </a:tblPr>
              <a:tblGrid>
                <a:gridCol w="2238375"/>
                <a:gridCol w="952500"/>
              </a:tblGrid>
              <a:tr h="1000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Heuristic</a:t>
                      </a:r>
                      <a:endParaRPr b="1"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/>
                        <a:t># Violations</a:t>
                      </a:r>
                      <a:endParaRPr b="1" sz="9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H1: Visibility of System Status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9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H2: Match b/w System &amp; World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4</a:t>
                      </a:r>
                      <a:endParaRPr sz="9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H3: User Control &amp; Freedom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7</a:t>
                      </a:r>
                      <a:endParaRPr sz="9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H4: Consistency &amp; Standards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20</a:t>
                      </a:r>
                      <a:endParaRPr sz="9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H5: Error Prevention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4</a:t>
                      </a:r>
                      <a:endParaRPr sz="9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H6: Recognition not Recall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12</a:t>
                      </a:r>
                      <a:endParaRPr sz="9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H7: Flexibility &amp; Efficiency of Use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5</a:t>
                      </a:r>
                      <a:endParaRPr sz="9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H8: Aesthetic &amp; Minimalist Design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17</a:t>
                      </a:r>
                      <a:endParaRPr sz="9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H9: Help Users with Errors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3</a:t>
                      </a:r>
                      <a:endParaRPr sz="9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H10: Help &amp; Documentation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7</a:t>
                      </a:r>
                      <a:endParaRPr sz="9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H11: Accessible Design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3</a:t>
                      </a:r>
                      <a:endParaRPr sz="9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H12. ​​Value Alignment &amp; Inclusion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7</a:t>
                      </a:r>
                      <a:endParaRPr sz="9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Total Violations</a:t>
                      </a:r>
                      <a:endParaRPr b="1"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98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30" name="Google Shape;130;p21"/>
          <p:cNvSpPr txBox="1"/>
          <p:nvPr/>
        </p:nvSpPr>
        <p:spPr>
          <a:xfrm>
            <a:off x="5292500" y="1152425"/>
            <a:ext cx="3255900" cy="31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Most Common Violations:</a:t>
            </a:r>
            <a:endParaRPr sz="18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2"/>
          <p:cNvSpPr txBox="1"/>
          <p:nvPr/>
        </p:nvSpPr>
        <p:spPr>
          <a:xfrm>
            <a:off x="1789500" y="2041800"/>
            <a:ext cx="5565000" cy="166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solidFill>
                  <a:srgbClr val="F5803F"/>
                </a:solidFill>
                <a:latin typeface="PT Sans Narrow"/>
                <a:ea typeface="PT Sans Narrow"/>
                <a:cs typeface="PT Sans Narrow"/>
                <a:sym typeface="PT Sans Narrow"/>
              </a:rPr>
              <a:t>Design Revisions</a:t>
            </a:r>
            <a:endParaRPr b="1" sz="5000">
              <a:solidFill>
                <a:srgbClr val="F5803F"/>
              </a:solidFill>
              <a:latin typeface="PT Sans Narrow"/>
              <a:ea typeface="PT Sans Narrow"/>
              <a:cs typeface="PT Sans Narrow"/>
              <a:sym typeface="PT Sans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3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Prompt Visibility</a:t>
            </a:r>
            <a:endParaRPr/>
          </a:p>
        </p:txBody>
      </p:sp>
      <p:sp>
        <p:nvSpPr>
          <p:cNvPr id="141" name="Google Shape;141;p23"/>
          <p:cNvSpPr txBox="1"/>
          <p:nvPr/>
        </p:nvSpPr>
        <p:spPr>
          <a:xfrm>
            <a:off x="311700" y="1152425"/>
            <a:ext cx="3510900" cy="263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Made Truth and Dare Prompts visible on Game Summary screens. </a:t>
            </a:r>
            <a:endParaRPr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Rationale: This allows teachers to contextualize and understand student responses, without having to recall the prompt they used.</a:t>
            </a:r>
            <a:endParaRPr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Usability goal: Efficient to Use</a:t>
            </a:r>
            <a:endParaRPr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42" name="Google Shape;142;p23"/>
          <p:cNvPicPr preferRelativeResize="0"/>
          <p:nvPr/>
        </p:nvPicPr>
        <p:blipFill rotWithShape="1">
          <a:blip r:embed="rId3">
            <a:alphaModFix/>
          </a:blip>
          <a:srcRect b="32618" l="0" r="0" t="2209"/>
          <a:stretch/>
        </p:blipFill>
        <p:spPr>
          <a:xfrm>
            <a:off x="6989089" y="649791"/>
            <a:ext cx="1843200" cy="3843900"/>
          </a:xfrm>
          <a:prstGeom prst="roundRect">
            <a:avLst>
              <a:gd fmla="val 6268" name="adj"/>
            </a:avLst>
          </a:prstGeom>
          <a:noFill/>
          <a:ln>
            <a:noFill/>
          </a:ln>
          <a:effectLst>
            <a:outerShdw blurRad="57150" rotWithShape="0" algn="bl">
              <a:srgbClr val="000000">
                <a:alpha val="50000"/>
              </a:srgbClr>
            </a:outerShdw>
          </a:effectLst>
        </p:spPr>
      </p:pic>
      <p:pic>
        <p:nvPicPr>
          <p:cNvPr id="143" name="Google Shape;143;p23"/>
          <p:cNvPicPr preferRelativeResize="0"/>
          <p:nvPr/>
        </p:nvPicPr>
        <p:blipFill rotWithShape="1">
          <a:blip r:embed="rId4">
            <a:alphaModFix/>
          </a:blip>
          <a:srcRect b="34827" l="0" r="0" t="0"/>
          <a:stretch/>
        </p:blipFill>
        <p:spPr>
          <a:xfrm>
            <a:off x="4907050" y="649652"/>
            <a:ext cx="1774200" cy="3844200"/>
          </a:xfrm>
          <a:prstGeom prst="roundRect">
            <a:avLst>
              <a:gd fmla="val 8795" name="adj"/>
            </a:avLst>
          </a:prstGeom>
          <a:noFill/>
          <a:ln>
            <a:noFill/>
          </a:ln>
          <a:effectLst>
            <a:outerShdw blurRad="57150" rotWithShape="0" algn="bl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4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App Logo Visibility</a:t>
            </a:r>
            <a:endParaRPr/>
          </a:p>
        </p:txBody>
      </p:sp>
      <p:pic>
        <p:nvPicPr>
          <p:cNvPr id="149" name="Google Shape;149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22175" y="647102"/>
            <a:ext cx="1774200" cy="3849300"/>
          </a:xfrm>
          <a:prstGeom prst="roundRect">
            <a:avLst>
              <a:gd fmla="val 6268" name="adj"/>
            </a:avLst>
          </a:prstGeom>
          <a:noFill/>
          <a:ln>
            <a:noFill/>
          </a:ln>
          <a:effectLst>
            <a:outerShdw blurRad="57150" rotWithShape="0" algn="bl">
              <a:srgbClr val="000000">
                <a:alpha val="50000"/>
              </a:srgbClr>
            </a:outerShdw>
          </a:effectLst>
        </p:spPr>
      </p:pic>
      <p:pic>
        <p:nvPicPr>
          <p:cNvPr id="150" name="Google Shape;150;p24"/>
          <p:cNvPicPr preferRelativeResize="0"/>
          <p:nvPr/>
        </p:nvPicPr>
        <p:blipFill rotWithShape="1">
          <a:blip r:embed="rId4">
            <a:alphaModFix/>
          </a:blip>
          <a:srcRect b="69" l="0" r="0" t="59"/>
          <a:stretch/>
        </p:blipFill>
        <p:spPr>
          <a:xfrm>
            <a:off x="7058100" y="649652"/>
            <a:ext cx="1774200" cy="3844200"/>
          </a:xfrm>
          <a:prstGeom prst="roundRect">
            <a:avLst>
              <a:gd fmla="val 8795" name="adj"/>
            </a:avLst>
          </a:prstGeom>
          <a:noFill/>
          <a:ln>
            <a:noFill/>
          </a:ln>
          <a:effectLst>
            <a:outerShdw blurRad="57150" rotWithShape="0" algn="bl">
              <a:srgbClr val="000000">
                <a:alpha val="50000"/>
              </a:srgbClr>
            </a:outerShdw>
          </a:effectLst>
        </p:spPr>
      </p:pic>
      <p:sp>
        <p:nvSpPr>
          <p:cNvPr id="151" name="Google Shape;151;p24"/>
          <p:cNvSpPr txBox="1"/>
          <p:nvPr/>
        </p:nvSpPr>
        <p:spPr>
          <a:xfrm>
            <a:off x="311700" y="1152425"/>
            <a:ext cx="3692700" cy="213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This helps remind teachers not only of what app they are using, but also of our teams values and the app’s purpose— to </a:t>
            </a:r>
            <a:r>
              <a:rPr b="1" lang="en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Engage</a:t>
            </a:r>
            <a:r>
              <a:rPr lang="en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 with students, </a:t>
            </a:r>
            <a:r>
              <a:rPr b="1" lang="en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Know</a:t>
            </a:r>
            <a:r>
              <a:rPr lang="en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 about their lives, and facilitate their </a:t>
            </a:r>
            <a:r>
              <a:rPr b="1" lang="en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Growth</a:t>
            </a:r>
            <a:r>
              <a:rPr lang="en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, in and out of the classroom.</a:t>
            </a:r>
            <a:endParaRPr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Usability Goal: Memorable</a:t>
            </a:r>
            <a:endParaRPr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5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Period Identification</a:t>
            </a:r>
            <a:endParaRPr/>
          </a:p>
        </p:txBody>
      </p:sp>
      <p:pic>
        <p:nvPicPr>
          <p:cNvPr id="157" name="Google Shape;157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22175" y="647102"/>
            <a:ext cx="1774200" cy="3849300"/>
          </a:xfrm>
          <a:prstGeom prst="roundRect">
            <a:avLst>
              <a:gd fmla="val 6268" name="adj"/>
            </a:avLst>
          </a:prstGeom>
          <a:noFill/>
          <a:ln>
            <a:noFill/>
          </a:ln>
          <a:effectLst>
            <a:outerShdw blurRad="57150" rotWithShape="0" algn="bl">
              <a:srgbClr val="000000">
                <a:alpha val="50000"/>
              </a:srgbClr>
            </a:outerShdw>
          </a:effectLst>
        </p:spPr>
      </p:pic>
      <p:pic>
        <p:nvPicPr>
          <p:cNvPr id="158" name="Google Shape;158;p25"/>
          <p:cNvPicPr preferRelativeResize="0"/>
          <p:nvPr/>
        </p:nvPicPr>
        <p:blipFill rotWithShape="1">
          <a:blip r:embed="rId4">
            <a:alphaModFix/>
          </a:blip>
          <a:srcRect b="69" l="0" r="0" t="59"/>
          <a:stretch/>
        </p:blipFill>
        <p:spPr>
          <a:xfrm>
            <a:off x="7058100" y="649652"/>
            <a:ext cx="1774200" cy="3844200"/>
          </a:xfrm>
          <a:prstGeom prst="roundRect">
            <a:avLst>
              <a:gd fmla="val 8795" name="adj"/>
            </a:avLst>
          </a:prstGeom>
          <a:noFill/>
          <a:ln>
            <a:noFill/>
          </a:ln>
          <a:effectLst>
            <a:outerShdw blurRad="57150" rotWithShape="0" algn="bl">
              <a:srgbClr val="000000">
                <a:alpha val="50000"/>
              </a:srgbClr>
            </a:outerShdw>
          </a:effectLst>
        </p:spPr>
      </p:pic>
      <p:sp>
        <p:nvSpPr>
          <p:cNvPr id="159" name="Google Shape;159;p25"/>
          <p:cNvSpPr txBox="1"/>
          <p:nvPr/>
        </p:nvSpPr>
        <p:spPr>
          <a:xfrm>
            <a:off x="311700" y="1152425"/>
            <a:ext cx="3753300" cy="188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Changed Class Page header to display class title, not just class period.</a:t>
            </a:r>
            <a:endParaRPr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Teachers now can identify the period through recognition as opposed to recollection.</a:t>
            </a:r>
            <a:endParaRPr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Usability Goal: Efficient to Use</a:t>
            </a:r>
            <a:endParaRPr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6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Game History Discoverability</a:t>
            </a:r>
            <a:endParaRPr/>
          </a:p>
        </p:txBody>
      </p:sp>
      <p:pic>
        <p:nvPicPr>
          <p:cNvPr id="165" name="Google Shape;165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22175" y="647102"/>
            <a:ext cx="1774200" cy="3849300"/>
          </a:xfrm>
          <a:prstGeom prst="roundRect">
            <a:avLst>
              <a:gd fmla="val 6268" name="adj"/>
            </a:avLst>
          </a:prstGeom>
          <a:noFill/>
          <a:ln>
            <a:noFill/>
          </a:ln>
          <a:effectLst>
            <a:outerShdw blurRad="57150" rotWithShape="0" algn="bl">
              <a:srgbClr val="000000">
                <a:alpha val="50000"/>
              </a:srgbClr>
            </a:outerShdw>
          </a:effectLst>
        </p:spPr>
      </p:pic>
      <p:pic>
        <p:nvPicPr>
          <p:cNvPr id="166" name="Google Shape;166;p26"/>
          <p:cNvPicPr preferRelativeResize="0"/>
          <p:nvPr/>
        </p:nvPicPr>
        <p:blipFill rotWithShape="1">
          <a:blip r:embed="rId4">
            <a:alphaModFix/>
          </a:blip>
          <a:srcRect b="69" l="0" r="0" t="59"/>
          <a:stretch/>
        </p:blipFill>
        <p:spPr>
          <a:xfrm>
            <a:off x="7058100" y="649652"/>
            <a:ext cx="1774200" cy="3844200"/>
          </a:xfrm>
          <a:prstGeom prst="roundRect">
            <a:avLst>
              <a:gd fmla="val 8795" name="adj"/>
            </a:avLst>
          </a:prstGeom>
          <a:noFill/>
          <a:ln>
            <a:noFill/>
          </a:ln>
          <a:effectLst>
            <a:outerShdw blurRad="57150" rotWithShape="0" algn="bl">
              <a:srgbClr val="000000">
                <a:alpha val="50000"/>
              </a:srgbClr>
            </a:outerShdw>
          </a:effectLst>
        </p:spPr>
      </p:pic>
      <p:sp>
        <p:nvSpPr>
          <p:cNvPr id="167" name="Google Shape;167;p26"/>
          <p:cNvSpPr txBox="1"/>
          <p:nvPr/>
        </p:nvSpPr>
        <p:spPr>
          <a:xfrm>
            <a:off x="311700" y="1152425"/>
            <a:ext cx="3000000" cy="269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‘Previous Games’ card changed to a ‘View Game History’ button.</a:t>
            </a:r>
            <a:endParaRPr sz="16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Returning to a traditional button design is more </a:t>
            </a:r>
            <a:r>
              <a:rPr lang="en" sz="16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intuitive</a:t>
            </a:r>
            <a:r>
              <a:rPr lang="en" sz="16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 for teachers to navigate.</a:t>
            </a:r>
            <a:endParaRPr sz="16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Utility Goal: Easy to Learn</a:t>
            </a:r>
            <a:endParaRPr sz="16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7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Intuitive Buttons</a:t>
            </a:r>
            <a:endParaRPr/>
          </a:p>
        </p:txBody>
      </p:sp>
      <p:pic>
        <p:nvPicPr>
          <p:cNvPr id="173" name="Google Shape;173;p27"/>
          <p:cNvPicPr preferRelativeResize="0"/>
          <p:nvPr/>
        </p:nvPicPr>
        <p:blipFill rotWithShape="1">
          <a:blip r:embed="rId3">
            <a:alphaModFix/>
          </a:blip>
          <a:srcRect b="69" l="0" r="0" t="59"/>
          <a:stretch/>
        </p:blipFill>
        <p:spPr>
          <a:xfrm>
            <a:off x="7058100" y="649652"/>
            <a:ext cx="1774200" cy="3844200"/>
          </a:xfrm>
          <a:prstGeom prst="roundRect">
            <a:avLst>
              <a:gd fmla="val 8795" name="adj"/>
            </a:avLst>
          </a:prstGeom>
          <a:noFill/>
          <a:ln>
            <a:noFill/>
          </a:ln>
          <a:effectLst>
            <a:outerShdw blurRad="57150" rotWithShape="0" algn="bl">
              <a:srgbClr val="000000">
                <a:alpha val="50000"/>
              </a:srgbClr>
            </a:outerShdw>
          </a:effectLst>
        </p:spPr>
      </p:pic>
      <p:sp>
        <p:nvSpPr>
          <p:cNvPr id="174" name="Google Shape;174;p27"/>
          <p:cNvSpPr txBox="1"/>
          <p:nvPr>
            <p:ph idx="1" type="body"/>
          </p:nvPr>
        </p:nvSpPr>
        <p:spPr>
          <a:xfrm>
            <a:off x="311700" y="1266325"/>
            <a:ext cx="43134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Student profiles now 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have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 an orange button on it as affordances that they can be clicked on.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Usability Goal: Easy to Learn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27"/>
          <p:cNvSpPr txBox="1"/>
          <p:nvPr/>
        </p:nvSpPr>
        <p:spPr>
          <a:xfrm>
            <a:off x="5414650" y="2574325"/>
            <a:ext cx="3750000" cy="5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76" name="Google Shape;176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022175" y="647102"/>
            <a:ext cx="1774200" cy="3849300"/>
          </a:xfrm>
          <a:prstGeom prst="roundRect">
            <a:avLst>
              <a:gd fmla="val 6268" name="adj"/>
            </a:avLst>
          </a:prstGeom>
          <a:noFill/>
          <a:ln>
            <a:noFill/>
          </a:ln>
          <a:effectLst>
            <a:outerShdw blurRad="57150" rotWithShape="0" algn="bl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8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Total Student Count Visibility</a:t>
            </a:r>
            <a:endParaRPr/>
          </a:p>
        </p:txBody>
      </p:sp>
      <p:sp>
        <p:nvSpPr>
          <p:cNvPr id="182" name="Google Shape;182;p28"/>
          <p:cNvSpPr txBox="1"/>
          <p:nvPr>
            <p:ph idx="1" type="body"/>
          </p:nvPr>
        </p:nvSpPr>
        <p:spPr>
          <a:xfrm>
            <a:off x="311700" y="1266325"/>
            <a:ext cx="38931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Made “Responses” a 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fraction, showing how many students out of the total number of students in class submitted their responses.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Usability Goal: Effective to Use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83" name="Google Shape;183;p28"/>
          <p:cNvPicPr preferRelativeResize="0"/>
          <p:nvPr/>
        </p:nvPicPr>
        <p:blipFill rotWithShape="1">
          <a:blip r:embed="rId3">
            <a:alphaModFix/>
          </a:blip>
          <a:srcRect b="32279" l="0" r="0" t="2548"/>
          <a:stretch/>
        </p:blipFill>
        <p:spPr>
          <a:xfrm>
            <a:off x="6989089" y="649791"/>
            <a:ext cx="1843200" cy="3843900"/>
          </a:xfrm>
          <a:prstGeom prst="roundRect">
            <a:avLst>
              <a:gd fmla="val 6268" name="adj"/>
            </a:avLst>
          </a:prstGeom>
          <a:noFill/>
          <a:ln>
            <a:noFill/>
          </a:ln>
          <a:effectLst>
            <a:outerShdw blurRad="57150" rotWithShape="0" algn="bl">
              <a:srgbClr val="000000">
                <a:alpha val="50000"/>
              </a:srgbClr>
            </a:outerShdw>
          </a:effectLst>
        </p:spPr>
      </p:pic>
      <p:pic>
        <p:nvPicPr>
          <p:cNvPr id="184" name="Google Shape;184;p28"/>
          <p:cNvPicPr preferRelativeResize="0"/>
          <p:nvPr/>
        </p:nvPicPr>
        <p:blipFill rotWithShape="1">
          <a:blip r:embed="rId4">
            <a:alphaModFix/>
          </a:blip>
          <a:srcRect b="34827" l="0" r="0" t="0"/>
          <a:stretch/>
        </p:blipFill>
        <p:spPr>
          <a:xfrm>
            <a:off x="4907050" y="649652"/>
            <a:ext cx="1774200" cy="3844200"/>
          </a:xfrm>
          <a:prstGeom prst="roundRect">
            <a:avLst>
              <a:gd fmla="val 8795" name="adj"/>
            </a:avLst>
          </a:prstGeom>
          <a:noFill/>
          <a:ln>
            <a:noFill/>
          </a:ln>
          <a:effectLst>
            <a:outerShdw blurRad="57150" rotWithShape="0" algn="bl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9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Start Game Wording</a:t>
            </a:r>
            <a:endParaRPr/>
          </a:p>
        </p:txBody>
      </p:sp>
      <p:sp>
        <p:nvSpPr>
          <p:cNvPr id="190" name="Google Shape;190;p29"/>
          <p:cNvSpPr txBox="1"/>
          <p:nvPr>
            <p:ph idx="1" type="body"/>
          </p:nvPr>
        </p:nvSpPr>
        <p:spPr>
          <a:xfrm>
            <a:off x="311700" y="1249150"/>
            <a:ext cx="41334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Changed the wording of “Start a Game” to “Create a Game” to better reflect the function of the button.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Usability Goal: Easy to Learn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91" name="Google Shape;191;p29"/>
          <p:cNvPicPr preferRelativeResize="0"/>
          <p:nvPr/>
        </p:nvPicPr>
        <p:blipFill rotWithShape="1">
          <a:blip r:embed="rId3">
            <a:alphaModFix/>
          </a:blip>
          <a:srcRect b="69" l="0" r="0" t="59"/>
          <a:stretch/>
        </p:blipFill>
        <p:spPr>
          <a:xfrm>
            <a:off x="7058100" y="649652"/>
            <a:ext cx="1774200" cy="3844200"/>
          </a:xfrm>
          <a:prstGeom prst="roundRect">
            <a:avLst>
              <a:gd fmla="val 8795" name="adj"/>
            </a:avLst>
          </a:prstGeom>
          <a:noFill/>
          <a:ln>
            <a:noFill/>
          </a:ln>
          <a:effectLst>
            <a:outerShdw blurRad="57150" rotWithShape="0" algn="bl">
              <a:srgbClr val="000000">
                <a:alpha val="50000"/>
              </a:srgbClr>
            </a:outerShdw>
          </a:effectLst>
        </p:spPr>
      </p:pic>
      <p:pic>
        <p:nvPicPr>
          <p:cNvPr id="192" name="Google Shape;192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022175" y="647102"/>
            <a:ext cx="1774200" cy="3849300"/>
          </a:xfrm>
          <a:prstGeom prst="roundRect">
            <a:avLst>
              <a:gd fmla="val 6268" name="adj"/>
            </a:avLst>
          </a:prstGeom>
          <a:noFill/>
          <a:ln>
            <a:noFill/>
          </a:ln>
          <a:effectLst>
            <a:outerShdw blurRad="57150" rotWithShape="0" algn="bl">
              <a:srgbClr val="000000">
                <a:alpha val="50000"/>
              </a:srgbClr>
            </a:outerShdw>
          </a:effectLst>
        </p:spPr>
      </p:pic>
      <p:pic>
        <p:nvPicPr>
          <p:cNvPr id="193" name="Google Shape;193;p29"/>
          <p:cNvPicPr preferRelativeResize="0"/>
          <p:nvPr/>
        </p:nvPicPr>
        <p:blipFill rotWithShape="1">
          <a:blip r:embed="rId5">
            <a:alphaModFix/>
          </a:blip>
          <a:srcRect b="74746" l="2860" r="-2859" t="13259"/>
          <a:stretch/>
        </p:blipFill>
        <p:spPr>
          <a:xfrm>
            <a:off x="7058100" y="1192974"/>
            <a:ext cx="1774200" cy="4633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0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Save Info Wording </a:t>
            </a:r>
            <a:endParaRPr/>
          </a:p>
        </p:txBody>
      </p:sp>
      <p:sp>
        <p:nvSpPr>
          <p:cNvPr id="199" name="Google Shape;199;p30"/>
          <p:cNvSpPr txBox="1"/>
          <p:nvPr>
            <p:ph idx="1" type="body"/>
          </p:nvPr>
        </p:nvSpPr>
        <p:spPr>
          <a:xfrm>
            <a:off x="311700" y="1266325"/>
            <a:ext cx="38451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Detailed the wording of “Save” to “Save to Student Profile”, also made the button bigger because it’s a more frequent task.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Usability Goal: Easy to Learn, Efficient to Use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00" name="Google Shape;200;p30"/>
          <p:cNvPicPr preferRelativeResize="0"/>
          <p:nvPr/>
        </p:nvPicPr>
        <p:blipFill rotWithShape="1">
          <a:blip r:embed="rId3">
            <a:alphaModFix/>
          </a:blip>
          <a:srcRect b="69" l="0" r="0" t="59"/>
          <a:stretch/>
        </p:blipFill>
        <p:spPr>
          <a:xfrm>
            <a:off x="7058100" y="649652"/>
            <a:ext cx="1774200" cy="3844200"/>
          </a:xfrm>
          <a:prstGeom prst="roundRect">
            <a:avLst>
              <a:gd fmla="val 8795" name="adj"/>
            </a:avLst>
          </a:prstGeom>
          <a:noFill/>
          <a:ln>
            <a:noFill/>
          </a:ln>
          <a:effectLst>
            <a:outerShdw blurRad="57150" rotWithShape="0" algn="bl">
              <a:srgbClr val="000000">
                <a:alpha val="50000"/>
              </a:srgbClr>
            </a:outerShdw>
          </a:effectLst>
        </p:spPr>
      </p:pic>
      <p:pic>
        <p:nvPicPr>
          <p:cNvPr id="201" name="Google Shape;201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022175" y="647102"/>
            <a:ext cx="1774200" cy="3849300"/>
          </a:xfrm>
          <a:prstGeom prst="roundRect">
            <a:avLst>
              <a:gd fmla="val 6268" name="adj"/>
            </a:avLst>
          </a:prstGeom>
          <a:noFill/>
          <a:ln>
            <a:noFill/>
          </a:ln>
          <a:effectLst>
            <a:outerShdw blurRad="57150" rotWithShape="0" algn="bl">
              <a:srgbClr val="000000">
                <a:alpha val="50000"/>
              </a:srgbClr>
            </a:outerShdw>
          </a:effectLst>
        </p:spPr>
      </p:pic>
      <p:pic>
        <p:nvPicPr>
          <p:cNvPr id="202" name="Google Shape;202;p30"/>
          <p:cNvPicPr preferRelativeResize="0"/>
          <p:nvPr/>
        </p:nvPicPr>
        <p:blipFill rotWithShape="1">
          <a:blip r:embed="rId5">
            <a:alphaModFix/>
          </a:blip>
          <a:srcRect b="1257" l="2472" r="2443" t="2021"/>
          <a:stretch/>
        </p:blipFill>
        <p:spPr>
          <a:xfrm>
            <a:off x="7111925" y="732263"/>
            <a:ext cx="1666550" cy="3678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30"/>
          <p:cNvPicPr preferRelativeResize="0"/>
          <p:nvPr/>
        </p:nvPicPr>
        <p:blipFill rotWithShape="1">
          <a:blip r:embed="rId6">
            <a:alphaModFix/>
          </a:blip>
          <a:srcRect b="0" l="444" r="780" t="507"/>
          <a:stretch/>
        </p:blipFill>
        <p:spPr>
          <a:xfrm>
            <a:off x="5032975" y="669000"/>
            <a:ext cx="1752600" cy="38055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1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Outline</a:t>
            </a:r>
            <a:endParaRPr/>
          </a:p>
        </p:txBody>
      </p:sp>
      <p:sp>
        <p:nvSpPr>
          <p:cNvPr id="209" name="Google Shape;209;p31"/>
          <p:cNvSpPr txBox="1"/>
          <p:nvPr/>
        </p:nvSpPr>
        <p:spPr>
          <a:xfrm>
            <a:off x="311700" y="2571750"/>
            <a:ext cx="2570400" cy="16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1.</a:t>
            </a:r>
            <a:endParaRPr sz="18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Heuristic Evaluation Results &amp; Our Revisions</a:t>
            </a:r>
            <a:endParaRPr sz="18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10" name="Google Shape;210;p31"/>
          <p:cNvSpPr txBox="1"/>
          <p:nvPr/>
        </p:nvSpPr>
        <p:spPr>
          <a:xfrm>
            <a:off x="3651250" y="808675"/>
            <a:ext cx="2209800" cy="97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2.</a:t>
            </a:r>
            <a:endParaRPr sz="18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Prototype Implementation Status</a:t>
            </a:r>
            <a:endParaRPr sz="18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11" name="Google Shape;211;p31"/>
          <p:cNvSpPr txBox="1"/>
          <p:nvPr/>
        </p:nvSpPr>
        <p:spPr>
          <a:xfrm>
            <a:off x="6397600" y="2938675"/>
            <a:ext cx="2274000" cy="157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3.</a:t>
            </a:r>
            <a:endParaRPr sz="18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Prototype Demo</a:t>
            </a:r>
            <a:endParaRPr sz="18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212" name="Google Shape;212;p31"/>
          <p:cNvCxnSpPr>
            <a:stCxn id="209" idx="3"/>
            <a:endCxn id="210" idx="1"/>
          </p:cNvCxnSpPr>
          <p:nvPr/>
        </p:nvCxnSpPr>
        <p:spPr>
          <a:xfrm flipH="1" rot="10800000">
            <a:off x="2882100" y="1297050"/>
            <a:ext cx="769200" cy="2123400"/>
          </a:xfrm>
          <a:prstGeom prst="curvedConnector3">
            <a:avLst>
              <a:gd fmla="val 49997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3" name="Google Shape;213;p31"/>
          <p:cNvCxnSpPr>
            <a:stCxn id="210" idx="3"/>
            <a:endCxn id="211" idx="0"/>
          </p:cNvCxnSpPr>
          <p:nvPr/>
        </p:nvCxnSpPr>
        <p:spPr>
          <a:xfrm>
            <a:off x="5861050" y="1297075"/>
            <a:ext cx="1673700" cy="1641600"/>
          </a:xfrm>
          <a:prstGeom prst="curvedConnector2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2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Outline</a:t>
            </a:r>
            <a:endParaRPr/>
          </a:p>
        </p:txBody>
      </p:sp>
      <p:sp>
        <p:nvSpPr>
          <p:cNvPr id="219" name="Google Shape;219;p32"/>
          <p:cNvSpPr txBox="1"/>
          <p:nvPr/>
        </p:nvSpPr>
        <p:spPr>
          <a:xfrm>
            <a:off x="311700" y="2571750"/>
            <a:ext cx="2570400" cy="16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CCCCCC"/>
                </a:solidFill>
                <a:latin typeface="Open Sans"/>
                <a:ea typeface="Open Sans"/>
                <a:cs typeface="Open Sans"/>
                <a:sym typeface="Open Sans"/>
              </a:rPr>
              <a:t>1.</a:t>
            </a:r>
            <a:endParaRPr sz="1800">
              <a:solidFill>
                <a:srgbClr val="CCCCCC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CCCCCC"/>
                </a:solidFill>
                <a:latin typeface="Open Sans"/>
                <a:ea typeface="Open Sans"/>
                <a:cs typeface="Open Sans"/>
                <a:sym typeface="Open Sans"/>
              </a:rPr>
              <a:t>Heuristic Evaluation Results &amp; Our Revisions</a:t>
            </a:r>
            <a:endParaRPr sz="1800">
              <a:solidFill>
                <a:srgbClr val="CCCCCC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0" name="Google Shape;220;p32"/>
          <p:cNvSpPr txBox="1"/>
          <p:nvPr/>
        </p:nvSpPr>
        <p:spPr>
          <a:xfrm>
            <a:off x="3651250" y="808675"/>
            <a:ext cx="2209800" cy="97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2.</a:t>
            </a:r>
            <a:endParaRPr b="1" sz="18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Prototype Implementation Status</a:t>
            </a:r>
            <a:endParaRPr b="1" sz="18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1" name="Google Shape;221;p32"/>
          <p:cNvSpPr txBox="1"/>
          <p:nvPr/>
        </p:nvSpPr>
        <p:spPr>
          <a:xfrm>
            <a:off x="6397600" y="2938675"/>
            <a:ext cx="2274000" cy="157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CCCCCC"/>
                </a:solidFill>
                <a:latin typeface="Open Sans"/>
                <a:ea typeface="Open Sans"/>
                <a:cs typeface="Open Sans"/>
                <a:sym typeface="Open Sans"/>
              </a:rPr>
              <a:t>3.</a:t>
            </a:r>
            <a:endParaRPr sz="1800">
              <a:solidFill>
                <a:srgbClr val="CCCCCC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CCCCCC"/>
                </a:solidFill>
                <a:latin typeface="Open Sans"/>
                <a:ea typeface="Open Sans"/>
                <a:cs typeface="Open Sans"/>
                <a:sym typeface="Open Sans"/>
              </a:rPr>
              <a:t>Prototype Demo</a:t>
            </a:r>
            <a:endParaRPr sz="1800">
              <a:solidFill>
                <a:srgbClr val="CCCCCC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222" name="Google Shape;222;p32"/>
          <p:cNvCxnSpPr>
            <a:stCxn id="219" idx="3"/>
            <a:endCxn id="220" idx="1"/>
          </p:cNvCxnSpPr>
          <p:nvPr/>
        </p:nvCxnSpPr>
        <p:spPr>
          <a:xfrm flipH="1" rot="10800000">
            <a:off x="2882100" y="1297050"/>
            <a:ext cx="769200" cy="2123400"/>
          </a:xfrm>
          <a:prstGeom prst="curvedConnector3">
            <a:avLst>
              <a:gd fmla="val 49997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3" name="Google Shape;223;p32"/>
          <p:cNvCxnSpPr>
            <a:stCxn id="220" idx="3"/>
            <a:endCxn id="221" idx="0"/>
          </p:cNvCxnSpPr>
          <p:nvPr/>
        </p:nvCxnSpPr>
        <p:spPr>
          <a:xfrm>
            <a:off x="5861050" y="1297075"/>
            <a:ext cx="1673700" cy="1641600"/>
          </a:xfrm>
          <a:prstGeom prst="curvedConnector2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33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Tools Used</a:t>
            </a:r>
            <a:endParaRPr/>
          </a:p>
        </p:txBody>
      </p:sp>
      <p:sp>
        <p:nvSpPr>
          <p:cNvPr id="229" name="Google Shape;229;p33"/>
          <p:cNvSpPr txBox="1"/>
          <p:nvPr>
            <p:ph idx="1" type="body"/>
          </p:nvPr>
        </p:nvSpPr>
        <p:spPr>
          <a:xfrm>
            <a:off x="311700" y="1266325"/>
            <a:ext cx="42603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Front &amp; Backend Dev</a:t>
            </a:r>
            <a:r>
              <a:rPr lang="en"/>
              <a:t> </a:t>
            </a:r>
            <a:br>
              <a:rPr lang="en"/>
            </a:br>
            <a:r>
              <a:rPr lang="en" sz="1600"/>
              <a:t>React Native</a:t>
            </a:r>
            <a:endParaRPr sz="16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/>
              <a:t>Database</a:t>
            </a:r>
            <a:r>
              <a:rPr lang="en"/>
              <a:t> </a:t>
            </a:r>
            <a:br>
              <a:rPr lang="en"/>
            </a:br>
            <a:r>
              <a:rPr lang="en" sz="1600"/>
              <a:t>Supabase</a:t>
            </a:r>
            <a:endParaRPr sz="16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30" name="Google Shape;230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33549" y="2770113"/>
            <a:ext cx="3538575" cy="1965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98563" y="781363"/>
            <a:ext cx="1808548" cy="14500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4"/>
          <p:cNvSpPr txBox="1"/>
          <p:nvPr/>
        </p:nvSpPr>
        <p:spPr>
          <a:xfrm>
            <a:off x="1028850" y="1607700"/>
            <a:ext cx="7086300" cy="192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900">
                <a:solidFill>
                  <a:srgbClr val="F5803F"/>
                </a:solidFill>
                <a:latin typeface="PT Sans Narrow"/>
                <a:ea typeface="PT Sans Narrow"/>
                <a:cs typeface="PT Sans Narrow"/>
                <a:sym typeface="PT Sans Narrow"/>
              </a:rPr>
              <a:t>Implemented Features</a:t>
            </a:r>
            <a:endParaRPr b="1" sz="4900">
              <a:solidFill>
                <a:srgbClr val="F5803F"/>
              </a:solidFill>
              <a:latin typeface="PT Sans Narrow"/>
              <a:ea typeface="PT Sans Narrow"/>
              <a:cs typeface="PT Sans Narrow"/>
              <a:sym typeface="PT Sans Narrow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300">
              <a:solidFill>
                <a:srgbClr val="F5803F"/>
              </a:solidFill>
              <a:latin typeface="PT Sans Narrow"/>
              <a:ea typeface="PT Sans Narrow"/>
              <a:cs typeface="PT Sans Narrow"/>
              <a:sym typeface="PT Sans Narrow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666666"/>
                </a:solidFill>
                <a:latin typeface="PT Sans Narrow"/>
                <a:ea typeface="PT Sans Narrow"/>
                <a:cs typeface="PT Sans Narrow"/>
                <a:sym typeface="PT Sans Narrow"/>
              </a:rPr>
              <a:t>Task: Look at Student Information </a:t>
            </a:r>
            <a:endParaRPr sz="3500">
              <a:solidFill>
                <a:srgbClr val="666666"/>
              </a:solidFill>
              <a:latin typeface="PT Sans Narrow"/>
              <a:ea typeface="PT Sans Narrow"/>
              <a:cs typeface="PT Sans Narrow"/>
              <a:sym typeface="PT Sans Narrow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5"/>
          <p:cNvSpPr txBox="1"/>
          <p:nvPr>
            <p:ph type="title"/>
          </p:nvPr>
        </p:nvSpPr>
        <p:spPr>
          <a:xfrm>
            <a:off x="1196888" y="2218050"/>
            <a:ext cx="42984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Searching for a Student</a:t>
            </a:r>
            <a:endParaRPr/>
          </a:p>
        </p:txBody>
      </p:sp>
      <p:pic>
        <p:nvPicPr>
          <p:cNvPr id="242" name="Google Shape;242;p35"/>
          <p:cNvPicPr preferRelativeResize="0"/>
          <p:nvPr/>
        </p:nvPicPr>
        <p:blipFill rotWithShape="1">
          <a:blip r:embed="rId3">
            <a:alphaModFix/>
          </a:blip>
          <a:srcRect b="0" l="2731" r="3407" t="0"/>
          <a:stretch/>
        </p:blipFill>
        <p:spPr>
          <a:xfrm>
            <a:off x="6068513" y="568500"/>
            <a:ext cx="1878600" cy="4006500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85725" rotWithShape="0" algn="bl" dir="2700000" dist="28575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7" name="Google Shape;247;p36"/>
          <p:cNvPicPr preferRelativeResize="0"/>
          <p:nvPr/>
        </p:nvPicPr>
        <p:blipFill rotWithShape="1">
          <a:blip r:embed="rId3">
            <a:alphaModFix/>
          </a:blip>
          <a:srcRect b="0" l="1327" r="1782" t="0"/>
          <a:stretch/>
        </p:blipFill>
        <p:spPr>
          <a:xfrm>
            <a:off x="6034088" y="568500"/>
            <a:ext cx="1924500" cy="4006500"/>
          </a:xfrm>
          <a:prstGeom prst="roundRect">
            <a:avLst>
              <a:gd fmla="val 16828" name="adj"/>
            </a:avLst>
          </a:prstGeom>
          <a:noFill/>
          <a:ln>
            <a:noFill/>
          </a:ln>
          <a:effectLst>
            <a:outerShdw blurRad="85725" rotWithShape="0" algn="bl" dir="2700000" dist="28575">
              <a:srgbClr val="000000">
                <a:alpha val="50000"/>
              </a:srgbClr>
            </a:outerShdw>
          </a:effectLst>
        </p:spPr>
      </p:pic>
      <p:sp>
        <p:nvSpPr>
          <p:cNvPr id="248" name="Google Shape;248;p36"/>
          <p:cNvSpPr txBox="1"/>
          <p:nvPr>
            <p:ph type="title"/>
          </p:nvPr>
        </p:nvSpPr>
        <p:spPr>
          <a:xfrm>
            <a:off x="1185413" y="2218050"/>
            <a:ext cx="42984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Opening a Student Profile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3" name="Google Shape;253;p37"/>
          <p:cNvPicPr preferRelativeResize="0"/>
          <p:nvPr/>
        </p:nvPicPr>
        <p:blipFill rotWithShape="1">
          <a:blip r:embed="rId3">
            <a:alphaModFix/>
          </a:blip>
          <a:srcRect b="1371" l="5169" r="5088" t="695"/>
          <a:stretch/>
        </p:blipFill>
        <p:spPr>
          <a:xfrm>
            <a:off x="6030025" y="568500"/>
            <a:ext cx="1929900" cy="4006500"/>
          </a:xfrm>
          <a:prstGeom prst="roundRect">
            <a:avLst>
              <a:gd fmla="val 15767" name="adj"/>
            </a:avLst>
          </a:prstGeom>
          <a:noFill/>
          <a:ln>
            <a:noFill/>
          </a:ln>
          <a:effectLst>
            <a:outerShdw blurRad="85725" rotWithShape="0" algn="bl" dir="2700000" dist="28575">
              <a:srgbClr val="000000">
                <a:alpha val="50000"/>
              </a:srgbClr>
            </a:outerShdw>
          </a:effectLst>
        </p:spPr>
      </p:pic>
      <p:sp>
        <p:nvSpPr>
          <p:cNvPr id="254" name="Google Shape;254;p37"/>
          <p:cNvSpPr txBox="1"/>
          <p:nvPr>
            <p:ph type="title"/>
          </p:nvPr>
        </p:nvSpPr>
        <p:spPr>
          <a:xfrm>
            <a:off x="1184050" y="2001300"/>
            <a:ext cx="4298400" cy="114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Selecting a Period from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Dashboard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8"/>
          <p:cNvSpPr txBox="1"/>
          <p:nvPr/>
        </p:nvSpPr>
        <p:spPr>
          <a:xfrm>
            <a:off x="1561350" y="2055000"/>
            <a:ext cx="6021300" cy="103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900">
                <a:solidFill>
                  <a:srgbClr val="F5803F"/>
                </a:solidFill>
                <a:latin typeface="PT Sans Narrow"/>
                <a:ea typeface="PT Sans Narrow"/>
                <a:cs typeface="PT Sans Narrow"/>
                <a:sym typeface="PT Sans Narrow"/>
              </a:rPr>
              <a:t>Uni</a:t>
            </a:r>
            <a:r>
              <a:rPr b="1" lang="en" sz="4900">
                <a:solidFill>
                  <a:srgbClr val="F5803F"/>
                </a:solidFill>
                <a:latin typeface="PT Sans Narrow"/>
                <a:ea typeface="PT Sans Narrow"/>
                <a:cs typeface="PT Sans Narrow"/>
                <a:sym typeface="PT Sans Narrow"/>
              </a:rPr>
              <a:t>mplemented Features</a:t>
            </a:r>
            <a:endParaRPr sz="18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39"/>
          <p:cNvSpPr txBox="1"/>
          <p:nvPr>
            <p:ph idx="1" type="body"/>
          </p:nvPr>
        </p:nvSpPr>
        <p:spPr>
          <a:xfrm>
            <a:off x="924475" y="2664025"/>
            <a:ext cx="42603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600"/>
              <a:t>Students’ responses to games are currently not added to their profiles.</a:t>
            </a:r>
            <a:endParaRPr sz="1600"/>
          </a:p>
        </p:txBody>
      </p:sp>
      <p:pic>
        <p:nvPicPr>
          <p:cNvPr id="265" name="Google Shape;265;p39"/>
          <p:cNvPicPr preferRelativeResize="0"/>
          <p:nvPr/>
        </p:nvPicPr>
        <p:blipFill rotWithShape="1">
          <a:blip r:embed="rId3">
            <a:alphaModFix/>
          </a:blip>
          <a:srcRect b="0" l="1327" r="1782" t="0"/>
          <a:stretch/>
        </p:blipFill>
        <p:spPr>
          <a:xfrm>
            <a:off x="6030025" y="557755"/>
            <a:ext cx="1929900" cy="4017300"/>
          </a:xfrm>
          <a:prstGeom prst="roundRect">
            <a:avLst>
              <a:gd fmla="val 16828" name="adj"/>
            </a:avLst>
          </a:prstGeom>
          <a:noFill/>
          <a:ln>
            <a:noFill/>
          </a:ln>
          <a:effectLst>
            <a:outerShdw blurRad="85725" rotWithShape="0" algn="bl" dir="2700000" dist="28575">
              <a:srgbClr val="000000">
                <a:alpha val="50000"/>
              </a:srgbClr>
            </a:outerShdw>
          </a:effectLst>
        </p:spPr>
      </p:pic>
      <p:pic>
        <p:nvPicPr>
          <p:cNvPr id="266" name="Google Shape;266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15800" y="623100"/>
            <a:ext cx="1761900" cy="3822300"/>
          </a:xfrm>
          <a:prstGeom prst="roundRect">
            <a:avLst>
              <a:gd fmla="val 16333" name="adj"/>
            </a:avLst>
          </a:prstGeom>
          <a:noFill/>
          <a:ln>
            <a:noFill/>
          </a:ln>
        </p:spPr>
      </p:pic>
      <p:sp>
        <p:nvSpPr>
          <p:cNvPr id="267" name="Google Shape;267;p39"/>
          <p:cNvSpPr txBox="1"/>
          <p:nvPr>
            <p:ph type="title"/>
          </p:nvPr>
        </p:nvSpPr>
        <p:spPr>
          <a:xfrm>
            <a:off x="924475" y="1772075"/>
            <a:ext cx="40851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Create and Host a Game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" sz="1550">
                <a:solidFill>
                  <a:srgbClr val="434343"/>
                </a:solidFill>
              </a:rPr>
              <a:t>Unimplemented</a:t>
            </a:r>
            <a:endParaRPr b="0" sz="155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40"/>
          <p:cNvSpPr txBox="1"/>
          <p:nvPr>
            <p:ph type="title"/>
          </p:nvPr>
        </p:nvSpPr>
        <p:spPr>
          <a:xfrm>
            <a:off x="914950" y="2212700"/>
            <a:ext cx="40851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Edit Student Information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" sz="1550">
                <a:solidFill>
                  <a:srgbClr val="434343"/>
                </a:solidFill>
              </a:rPr>
              <a:t>Unimplemented</a:t>
            </a:r>
            <a:endParaRPr b="0" sz="1550"/>
          </a:p>
        </p:txBody>
      </p:sp>
      <p:pic>
        <p:nvPicPr>
          <p:cNvPr id="273" name="Google Shape;273;p40"/>
          <p:cNvPicPr preferRelativeResize="0"/>
          <p:nvPr/>
        </p:nvPicPr>
        <p:blipFill rotWithShape="1">
          <a:blip r:embed="rId3">
            <a:alphaModFix/>
          </a:blip>
          <a:srcRect b="0" l="1327" r="1782" t="0"/>
          <a:stretch/>
        </p:blipFill>
        <p:spPr>
          <a:xfrm>
            <a:off x="6030025" y="557755"/>
            <a:ext cx="1929900" cy="4017300"/>
          </a:xfrm>
          <a:prstGeom prst="roundRect">
            <a:avLst>
              <a:gd fmla="val 16828" name="adj"/>
            </a:avLst>
          </a:prstGeom>
          <a:noFill/>
          <a:ln>
            <a:noFill/>
          </a:ln>
          <a:effectLst>
            <a:outerShdw blurRad="85725" rotWithShape="0" algn="bl" dir="2700000" dist="28575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8" name="Google Shape;278;p41"/>
          <p:cNvPicPr preferRelativeResize="0"/>
          <p:nvPr/>
        </p:nvPicPr>
        <p:blipFill rotWithShape="1">
          <a:blip r:embed="rId3">
            <a:alphaModFix/>
          </a:blip>
          <a:srcRect b="0" l="1327" r="1782" t="0"/>
          <a:stretch/>
        </p:blipFill>
        <p:spPr>
          <a:xfrm>
            <a:off x="6228125" y="557755"/>
            <a:ext cx="1929900" cy="4017300"/>
          </a:xfrm>
          <a:prstGeom prst="roundRect">
            <a:avLst>
              <a:gd fmla="val 16828" name="adj"/>
            </a:avLst>
          </a:prstGeom>
          <a:noFill/>
          <a:ln>
            <a:noFill/>
          </a:ln>
          <a:effectLst>
            <a:outerShdw blurRad="85725" rotWithShape="0" algn="bl" dir="2700000" dist="28575">
              <a:srgbClr val="000000">
                <a:alpha val="50000"/>
              </a:srgbClr>
            </a:outerShdw>
          </a:effectLst>
        </p:spPr>
      </p:pic>
      <p:pic>
        <p:nvPicPr>
          <p:cNvPr id="279" name="Google Shape;279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17825" y="623550"/>
            <a:ext cx="1750500" cy="37977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sp>
        <p:nvSpPr>
          <p:cNvPr id="280" name="Google Shape;280;p41"/>
          <p:cNvSpPr txBox="1"/>
          <p:nvPr>
            <p:ph type="title"/>
          </p:nvPr>
        </p:nvSpPr>
        <p:spPr>
          <a:xfrm>
            <a:off x="914950" y="2212700"/>
            <a:ext cx="40851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Alerts and Notifications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" sz="1550">
                <a:solidFill>
                  <a:srgbClr val="434343"/>
                </a:solidFill>
              </a:rPr>
              <a:t>Unimplemented</a:t>
            </a:r>
            <a:endParaRPr b="0" i="1" sz="1550">
              <a:solidFill>
                <a:srgbClr val="434343"/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42"/>
          <p:cNvSpPr txBox="1"/>
          <p:nvPr>
            <p:ph type="title"/>
          </p:nvPr>
        </p:nvSpPr>
        <p:spPr>
          <a:xfrm>
            <a:off x="904375" y="1890925"/>
            <a:ext cx="41721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Wizard of Oz Techniques</a:t>
            </a:r>
            <a:endParaRPr/>
          </a:p>
        </p:txBody>
      </p:sp>
      <p:sp>
        <p:nvSpPr>
          <p:cNvPr id="286" name="Google Shape;286;p42"/>
          <p:cNvSpPr txBox="1"/>
          <p:nvPr>
            <p:ph idx="1" type="body"/>
          </p:nvPr>
        </p:nvSpPr>
        <p:spPr>
          <a:xfrm>
            <a:off x="904375" y="2598325"/>
            <a:ext cx="41721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600"/>
              <a:t>AI Chatbot for Prompt Recommendation and Custom Game Design</a:t>
            </a:r>
            <a:endParaRPr sz="1600"/>
          </a:p>
        </p:txBody>
      </p:sp>
      <p:pic>
        <p:nvPicPr>
          <p:cNvPr id="287" name="Google Shape;287;p42"/>
          <p:cNvPicPr preferRelativeResize="0"/>
          <p:nvPr/>
        </p:nvPicPr>
        <p:blipFill rotWithShape="1">
          <a:blip r:embed="rId3">
            <a:alphaModFix/>
          </a:blip>
          <a:srcRect b="626" l="1140" r="2175" t="0"/>
          <a:stretch/>
        </p:blipFill>
        <p:spPr>
          <a:xfrm>
            <a:off x="6030025" y="621471"/>
            <a:ext cx="1929900" cy="3953700"/>
          </a:xfrm>
          <a:prstGeom prst="roundRect">
            <a:avLst>
              <a:gd fmla="val 13104" name="adj"/>
            </a:avLst>
          </a:prstGeom>
          <a:noFill/>
          <a:ln>
            <a:noFill/>
          </a:ln>
          <a:effectLst>
            <a:outerShdw blurRad="85725" rotWithShape="0" algn="bl" dir="2700000" dist="28575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43"/>
          <p:cNvSpPr txBox="1"/>
          <p:nvPr>
            <p:ph type="title"/>
          </p:nvPr>
        </p:nvSpPr>
        <p:spPr>
          <a:xfrm>
            <a:off x="912800" y="1864338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Hardcoded</a:t>
            </a:r>
            <a:endParaRPr/>
          </a:p>
        </p:txBody>
      </p:sp>
      <p:sp>
        <p:nvSpPr>
          <p:cNvPr id="293" name="Google Shape;293;p43"/>
          <p:cNvSpPr txBox="1"/>
          <p:nvPr>
            <p:ph idx="1" type="body"/>
          </p:nvPr>
        </p:nvSpPr>
        <p:spPr>
          <a:xfrm>
            <a:off x="912800" y="2571748"/>
            <a:ext cx="44205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600"/>
              <a:t>Student and Class Information in the Database</a:t>
            </a:r>
            <a:endParaRPr sz="1600"/>
          </a:p>
        </p:txBody>
      </p:sp>
      <p:pic>
        <p:nvPicPr>
          <p:cNvPr id="294" name="Google Shape;294;p43"/>
          <p:cNvPicPr preferRelativeResize="0"/>
          <p:nvPr/>
        </p:nvPicPr>
        <p:blipFill rotWithShape="1">
          <a:blip r:embed="rId3">
            <a:alphaModFix/>
          </a:blip>
          <a:srcRect b="0" l="1327" r="1782" t="0"/>
          <a:stretch/>
        </p:blipFill>
        <p:spPr>
          <a:xfrm>
            <a:off x="6030025" y="558000"/>
            <a:ext cx="1929900" cy="4017300"/>
          </a:xfrm>
          <a:prstGeom prst="roundRect">
            <a:avLst>
              <a:gd fmla="val 16828" name="adj"/>
            </a:avLst>
          </a:prstGeom>
          <a:noFill/>
          <a:ln>
            <a:noFill/>
          </a:ln>
          <a:effectLst>
            <a:outerShdw blurRad="85725" rotWithShape="0" algn="bl" dir="2700000" dist="28575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44"/>
          <p:cNvSpPr txBox="1"/>
          <p:nvPr>
            <p:ph type="title"/>
          </p:nvPr>
        </p:nvSpPr>
        <p:spPr>
          <a:xfrm>
            <a:off x="911425" y="1889300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Issues</a:t>
            </a:r>
            <a:endParaRPr/>
          </a:p>
        </p:txBody>
      </p:sp>
      <p:sp>
        <p:nvSpPr>
          <p:cNvPr id="300" name="Google Shape;300;p44"/>
          <p:cNvSpPr txBox="1"/>
          <p:nvPr>
            <p:ph idx="1" type="body"/>
          </p:nvPr>
        </p:nvSpPr>
        <p:spPr>
          <a:xfrm>
            <a:off x="911425" y="2710600"/>
            <a:ext cx="8520600" cy="5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None!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45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Plans for Finishing</a:t>
            </a:r>
            <a:endParaRPr/>
          </a:p>
        </p:txBody>
      </p:sp>
      <p:sp>
        <p:nvSpPr>
          <p:cNvPr id="306" name="Google Shape;306;p45"/>
          <p:cNvSpPr txBox="1"/>
          <p:nvPr/>
        </p:nvSpPr>
        <p:spPr>
          <a:xfrm>
            <a:off x="5112450" y="2086050"/>
            <a:ext cx="2714400" cy="156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Implement All UI Designs on Figma into Code:</a:t>
            </a:r>
            <a:endParaRPr sz="18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3 days (Nov. 30 - Dec. 2)</a:t>
            </a:r>
            <a:endParaRPr sz="1800" u="sng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07" name="Google Shape;307;p45"/>
          <p:cNvSpPr txBox="1"/>
          <p:nvPr/>
        </p:nvSpPr>
        <p:spPr>
          <a:xfrm>
            <a:off x="2257925" y="1165125"/>
            <a:ext cx="2978700" cy="11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Implement Game task and Alert task:</a:t>
            </a:r>
            <a:endParaRPr sz="18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1 week (Nov.22 - 29)</a:t>
            </a:r>
            <a:endParaRPr sz="1800" u="sng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08" name="Google Shape;308;p45"/>
          <p:cNvSpPr txBox="1"/>
          <p:nvPr/>
        </p:nvSpPr>
        <p:spPr>
          <a:xfrm>
            <a:off x="2544138" y="3459025"/>
            <a:ext cx="2282100" cy="140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Implement Edit/Upload Info Task, Polishing the app, debugging:</a:t>
            </a:r>
            <a:endParaRPr sz="18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3 days (Dec. 3 - 5)</a:t>
            </a:r>
            <a:endParaRPr sz="1800" u="sng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09" name="Google Shape;309;p45"/>
          <p:cNvSpPr/>
          <p:nvPr/>
        </p:nvSpPr>
        <p:spPr>
          <a:xfrm>
            <a:off x="864875" y="1649475"/>
            <a:ext cx="1152900" cy="2082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0" name="Google Shape;310;p45"/>
          <p:cNvSpPr/>
          <p:nvPr/>
        </p:nvSpPr>
        <p:spPr>
          <a:xfrm>
            <a:off x="3787400" y="2666625"/>
            <a:ext cx="1152900" cy="2082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1" name="Google Shape;311;p45"/>
          <p:cNvSpPr/>
          <p:nvPr/>
        </p:nvSpPr>
        <p:spPr>
          <a:xfrm>
            <a:off x="1105025" y="4100125"/>
            <a:ext cx="1152900" cy="2082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46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Outline</a:t>
            </a:r>
            <a:endParaRPr/>
          </a:p>
        </p:txBody>
      </p:sp>
      <p:sp>
        <p:nvSpPr>
          <p:cNvPr id="317" name="Google Shape;317;p46"/>
          <p:cNvSpPr txBox="1"/>
          <p:nvPr/>
        </p:nvSpPr>
        <p:spPr>
          <a:xfrm>
            <a:off x="311700" y="2571750"/>
            <a:ext cx="2570400" cy="16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1.</a:t>
            </a:r>
            <a:endParaRPr sz="18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Heuristic Evaluation Results &amp; Our Revisions</a:t>
            </a:r>
            <a:endParaRPr sz="18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8" name="Google Shape;318;p46"/>
          <p:cNvSpPr txBox="1"/>
          <p:nvPr/>
        </p:nvSpPr>
        <p:spPr>
          <a:xfrm>
            <a:off x="3651250" y="808675"/>
            <a:ext cx="2209800" cy="97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2.</a:t>
            </a:r>
            <a:endParaRPr sz="18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Prototype Implementation Status</a:t>
            </a:r>
            <a:endParaRPr sz="18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9" name="Google Shape;319;p46"/>
          <p:cNvSpPr txBox="1"/>
          <p:nvPr/>
        </p:nvSpPr>
        <p:spPr>
          <a:xfrm>
            <a:off x="6397600" y="2938675"/>
            <a:ext cx="2274000" cy="157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3.</a:t>
            </a:r>
            <a:endParaRPr sz="18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Prototype Demo</a:t>
            </a:r>
            <a:endParaRPr sz="18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320" name="Google Shape;320;p46"/>
          <p:cNvCxnSpPr>
            <a:stCxn id="317" idx="3"/>
            <a:endCxn id="318" idx="1"/>
          </p:cNvCxnSpPr>
          <p:nvPr/>
        </p:nvCxnSpPr>
        <p:spPr>
          <a:xfrm flipH="1" rot="10800000">
            <a:off x="2882100" y="1297050"/>
            <a:ext cx="769200" cy="2123400"/>
          </a:xfrm>
          <a:prstGeom prst="curvedConnector3">
            <a:avLst>
              <a:gd fmla="val 49997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21" name="Google Shape;321;p46"/>
          <p:cNvCxnSpPr>
            <a:stCxn id="318" idx="3"/>
            <a:endCxn id="319" idx="0"/>
          </p:cNvCxnSpPr>
          <p:nvPr/>
        </p:nvCxnSpPr>
        <p:spPr>
          <a:xfrm>
            <a:off x="5861050" y="1297075"/>
            <a:ext cx="1673700" cy="1641600"/>
          </a:xfrm>
          <a:prstGeom prst="curvedConnector2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47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Outline</a:t>
            </a:r>
            <a:endParaRPr/>
          </a:p>
        </p:txBody>
      </p:sp>
      <p:sp>
        <p:nvSpPr>
          <p:cNvPr id="327" name="Google Shape;327;p47"/>
          <p:cNvSpPr txBox="1"/>
          <p:nvPr/>
        </p:nvSpPr>
        <p:spPr>
          <a:xfrm>
            <a:off x="311700" y="2571750"/>
            <a:ext cx="2570400" cy="16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CCCCCC"/>
                </a:solidFill>
                <a:latin typeface="Open Sans"/>
                <a:ea typeface="Open Sans"/>
                <a:cs typeface="Open Sans"/>
                <a:sym typeface="Open Sans"/>
              </a:rPr>
              <a:t>1.</a:t>
            </a:r>
            <a:endParaRPr sz="1800">
              <a:solidFill>
                <a:srgbClr val="CCCCCC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CCCCCC"/>
                </a:solidFill>
                <a:latin typeface="Open Sans"/>
                <a:ea typeface="Open Sans"/>
                <a:cs typeface="Open Sans"/>
                <a:sym typeface="Open Sans"/>
              </a:rPr>
              <a:t>Heuristic Evaluation Results &amp; Our Revisions</a:t>
            </a:r>
            <a:endParaRPr sz="1800">
              <a:solidFill>
                <a:srgbClr val="CCCCCC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8" name="Google Shape;328;p47"/>
          <p:cNvSpPr txBox="1"/>
          <p:nvPr/>
        </p:nvSpPr>
        <p:spPr>
          <a:xfrm>
            <a:off x="3651250" y="808675"/>
            <a:ext cx="2209800" cy="97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CCCCCC"/>
                </a:solidFill>
                <a:latin typeface="Open Sans"/>
                <a:ea typeface="Open Sans"/>
                <a:cs typeface="Open Sans"/>
                <a:sym typeface="Open Sans"/>
              </a:rPr>
              <a:t>2.</a:t>
            </a:r>
            <a:endParaRPr sz="1800">
              <a:solidFill>
                <a:srgbClr val="CCCCCC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CCCCCC"/>
                </a:solidFill>
                <a:latin typeface="Open Sans"/>
                <a:ea typeface="Open Sans"/>
                <a:cs typeface="Open Sans"/>
                <a:sym typeface="Open Sans"/>
              </a:rPr>
              <a:t>Prototype Implementation Status</a:t>
            </a:r>
            <a:endParaRPr sz="1800">
              <a:solidFill>
                <a:srgbClr val="CCCCCC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9" name="Google Shape;329;p47"/>
          <p:cNvSpPr txBox="1"/>
          <p:nvPr/>
        </p:nvSpPr>
        <p:spPr>
          <a:xfrm>
            <a:off x="6397600" y="2938675"/>
            <a:ext cx="2274000" cy="157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3.</a:t>
            </a:r>
            <a:endParaRPr b="1" sz="18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Prototype Demo</a:t>
            </a:r>
            <a:endParaRPr b="1" sz="18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330" name="Google Shape;330;p47"/>
          <p:cNvCxnSpPr>
            <a:stCxn id="327" idx="3"/>
            <a:endCxn id="328" idx="1"/>
          </p:cNvCxnSpPr>
          <p:nvPr/>
        </p:nvCxnSpPr>
        <p:spPr>
          <a:xfrm flipH="1" rot="10800000">
            <a:off x="2882100" y="1297050"/>
            <a:ext cx="769200" cy="2123400"/>
          </a:xfrm>
          <a:prstGeom prst="curvedConnector3">
            <a:avLst>
              <a:gd fmla="val 49997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1" name="Google Shape;331;p47"/>
          <p:cNvCxnSpPr>
            <a:stCxn id="328" idx="3"/>
            <a:endCxn id="329" idx="0"/>
          </p:cNvCxnSpPr>
          <p:nvPr/>
        </p:nvCxnSpPr>
        <p:spPr>
          <a:xfrm>
            <a:off x="5861050" y="1297075"/>
            <a:ext cx="1673700" cy="1641600"/>
          </a:xfrm>
          <a:prstGeom prst="curvedConnector2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48"/>
          <p:cNvSpPr txBox="1"/>
          <p:nvPr/>
        </p:nvSpPr>
        <p:spPr>
          <a:xfrm>
            <a:off x="2145900" y="1265075"/>
            <a:ext cx="4852200" cy="17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0">
                <a:solidFill>
                  <a:srgbClr val="F5803F"/>
                </a:solidFill>
                <a:latin typeface="PT Sans Narrow"/>
                <a:ea typeface="PT Sans Narrow"/>
                <a:cs typeface="PT Sans Narrow"/>
                <a:sym typeface="PT Sans Narrow"/>
              </a:rPr>
              <a:t>Questions?</a:t>
            </a:r>
            <a:endParaRPr sz="42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337" name="Google Shape;337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05287" y="2979075"/>
            <a:ext cx="2725324" cy="899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49"/>
          <p:cNvSpPr txBox="1"/>
          <p:nvPr>
            <p:ph type="title"/>
          </p:nvPr>
        </p:nvSpPr>
        <p:spPr>
          <a:xfrm>
            <a:off x="311700" y="771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Appendix: Heuristic evaluation results - 4</a:t>
            </a:r>
            <a:endParaRPr/>
          </a:p>
        </p:txBody>
      </p:sp>
      <p:graphicFrame>
        <p:nvGraphicFramePr>
          <p:cNvPr id="343" name="Google Shape;343;p49"/>
          <p:cNvGraphicFramePr/>
          <p:nvPr/>
        </p:nvGraphicFramePr>
        <p:xfrm>
          <a:off x="218075" y="7172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{A571F67E-3CDE-495B-99C6-28E8FE7C18D9}</a:tableStyleId>
              </a:tblPr>
              <a:tblGrid>
                <a:gridCol w="2050850"/>
                <a:gridCol w="2197950"/>
                <a:gridCol w="1924725"/>
                <a:gridCol w="2534300"/>
              </a:tblGrid>
              <a:tr h="10858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On the student page, a lack of context about when the summary was created could lead to confusion or outdated information. When is the summary created and based on which questions / games?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42F6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summary might be outdated / confusing if teacher is unsure when it was written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42F6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Add a timestamp to the summary so teachers can see when it was created or last updated.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42F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42F6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Add a timestamp to individual responses in Student Summary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442F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42F6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9334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The back button after viewing Christina Joo returns users to the choose class page, which interrupts their workflow when trying to view another student.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8F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Teachers need to navigate between student profiles quickly. It may cause frustration and time spent searching through repeated actions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8F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Make the back button return to the student list, allowing users to easily switch between student profiles.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42F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8F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Prototyping error; we will make back buttons go back to the previous page.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442F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</a:tr>
              <a:tr h="9334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There's no visual feedback indicating that a notification action like "Save" or "Dismiss" was successful in a classes view on a student card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Users may not know if their action has been completed, creating uncertainty about whether they need to repeat the action or if they took some action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Have a confirmation message or animation (ex. “Saved!” or “Dismissed!”) after each action to confirm success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42F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highlight>
                            <a:srgbClr val="FCE5CD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Prototyping Limitation, The button was never implemented. </a:t>
                      </a:r>
                      <a:endParaRPr sz="1000">
                        <a:solidFill>
                          <a:srgbClr val="434343"/>
                        </a:solidFill>
                        <a:highlight>
                          <a:srgbClr val="FCE5CD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We will have a small confirmation message after users press “Save.”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442F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</a:tr>
              <a:tr h="10858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The wording "Start Game" is unclear and misleading.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Choice of words "start game" - may suggest that game will be started after clicking on the button.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8F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Start game also appears in the next page - but they actually don't mean the same thing. First "start game" seems to refer to "build / create your game" instead of actually "starting the game"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8F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Replace "Start Game" with "Build Game" or "Create Game" to clearly indicate the action.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42F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8F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We will use “Create Game.” 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442F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</a:tbl>
          </a:graphicData>
        </a:graphic>
      </p:graphicFrame>
      <p:pic>
        <p:nvPicPr>
          <p:cNvPr id="344" name="Google Shape;344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925900" y="2888900"/>
            <a:ext cx="2284076" cy="858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5" name="Google Shape;345;p4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925896" y="3822350"/>
            <a:ext cx="648676" cy="1085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50"/>
          <p:cNvSpPr txBox="1"/>
          <p:nvPr>
            <p:ph type="title"/>
          </p:nvPr>
        </p:nvSpPr>
        <p:spPr>
          <a:xfrm>
            <a:off x="311700" y="771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Appendix: Heuristic evaluation results - 4</a:t>
            </a:r>
            <a:endParaRPr/>
          </a:p>
        </p:txBody>
      </p:sp>
      <p:graphicFrame>
        <p:nvGraphicFramePr>
          <p:cNvPr id="351" name="Google Shape;351;p50"/>
          <p:cNvGraphicFramePr/>
          <p:nvPr/>
        </p:nvGraphicFramePr>
        <p:xfrm>
          <a:off x="218088" y="7094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{A571F67E-3CDE-495B-99C6-28E8FE7C18D9}</a:tableStyleId>
              </a:tblPr>
              <a:tblGrid>
                <a:gridCol w="2050850"/>
                <a:gridCol w="2397650"/>
                <a:gridCol w="2240025"/>
                <a:gridCol w="2019300"/>
              </a:tblGrid>
              <a:tr h="16764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There is no prompt to get teachers to check/review their responses before starting the game. Teachers may ask questions that are too personal or sensitive without realizing it.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While this can be a light-hearted way to get to know students, teachers should be more measured / considered / think more carefully when they ask more serious questions i.e what are the challenges you faced this week, because some of these questions may make certain students uncomfortable.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Add a prompt encouraging teachers to review their questions before starting the game, especially those that may touch on sensitive topics.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42F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Add a reminder on the screen.</a:t>
                      </a:r>
                      <a:endParaRPr/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442F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7905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after responses are generated, clicking on the student response directs user to their profile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8F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sometimes, the teacher may want to read the game responses more carefully - instead of going straight to student profile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8F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Direct the user to the responses page first, allowing them to review the answers before navigating to the student profile.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42F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8F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Clicking a student response in a game will now take you to a larger view of the response, not the profile.</a:t>
                      </a:r>
                      <a:endParaRPr/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442F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4953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There is no way to delete games from the previous games page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The user does not have the freedom to delete games from the previous games page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Have a way to delete games in the previous game page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42F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Add Delete Button</a:t>
                      </a:r>
                      <a:endParaRPr/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442F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7905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AI Help - does not actually explain anything to the user on how the AI will be used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8F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The AI Help button is unclear in its purpose and doesn't explain how it can assist the teacher.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8F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Revise the button label to something more descriptive, such as "Generate Prompt with AI" or "Ask AI for Assistance."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42F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8F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We will use: “AI Prompt Generation”</a:t>
                      </a:r>
                      <a:endParaRPr/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442F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These is no mention of EKG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The user forgets the name of the app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Put the app logo or symbol in pages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42F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Add Logo on HOME Screen</a:t>
                      </a:r>
                      <a:endParaRPr sz="1000">
                        <a:solidFill>
                          <a:srgbClr val="434343"/>
                        </a:solidFill>
                      </a:endParaRPr>
                    </a:p>
                  </a:txBody>
                  <a:tcPr marT="19050" marB="19050" marR="76200" marL="76200" anchor="b">
                    <a:lnL cap="flat" cmpd="sng" w="9525">
                      <a:solidFill>
                        <a:srgbClr val="442F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51"/>
          <p:cNvSpPr txBox="1"/>
          <p:nvPr>
            <p:ph type="title"/>
          </p:nvPr>
        </p:nvSpPr>
        <p:spPr>
          <a:xfrm>
            <a:off x="311700" y="771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Appendix: Heuristic evaluation results - 3</a:t>
            </a:r>
            <a:endParaRPr/>
          </a:p>
        </p:txBody>
      </p:sp>
      <p:graphicFrame>
        <p:nvGraphicFramePr>
          <p:cNvPr id="357" name="Google Shape;357;p51"/>
          <p:cNvGraphicFramePr/>
          <p:nvPr/>
        </p:nvGraphicFramePr>
        <p:xfrm>
          <a:off x="152400" y="5202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{A571F67E-3CDE-495B-99C6-28E8FE7C18D9}</a:tableStyleId>
              </a:tblPr>
              <a:tblGrid>
                <a:gridCol w="2776025"/>
                <a:gridCol w="2092900"/>
                <a:gridCol w="1983525"/>
                <a:gridCol w="1928950"/>
              </a:tblGrid>
              <a:tr h="14048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Lack of subject/level details can lead to confusion about which class is being referenced.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If user searches for the student via the search icon - 1st period is stated, but there is no indication of the subject / level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8F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Teachers may not remember the additional details of the class they are teaching.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8F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Add the subject and level below the period for clarity.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42F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8F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Add subject and level below the period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442F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9834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There's no label or icons that indicate that a user can click on student cards for more information when searching for students or in a class view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Without labels or icons indicating more information, users may not realize they can click on each student to view additional details and may miss important information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Add a subtle arrow or icon next to each student's name to indicate that it's clickable, reducing a need to remember this functionality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42F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Add an arrow by each student’s name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442F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4565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Inconsistency between "Student Alert" and "1st Period Alert"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8F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Unclear if Student Alert means the student is in multiple periods.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8F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Change to the subject (can list multiple)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42F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8F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</a:rPr>
                        <a:t>Get rid of the subject line.</a:t>
                      </a:r>
                      <a:endParaRPr sz="1000">
                        <a:solidFill>
                          <a:srgbClr val="434343"/>
                        </a:solidFill>
                      </a:endParaRPr>
                    </a:p>
                  </a:txBody>
                  <a:tcPr marT="19050" marB="19050" marR="76200" marL="76200" anchor="b">
                    <a:lnL cap="flat" cmpd="sng" w="9525">
                      <a:solidFill>
                        <a:srgbClr val="442F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5092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Having an edit button on the student profile from teacher view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Teachers might think they can edit a student profile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Remove edit button or put an info icon explaining what it means.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42F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</a:rPr>
                        <a:t>Changed to “Edit Profile” </a:t>
                      </a:r>
                      <a:endParaRPr sz="1000">
                        <a:solidFill>
                          <a:srgbClr val="434343"/>
                        </a:solidFill>
                      </a:endParaRPr>
                    </a:p>
                  </a:txBody>
                  <a:tcPr marT="19050" marB="19050" marR="76200" marL="76200" anchor="b">
                    <a:lnL cap="flat" cmpd="sng" w="9525">
                      <a:solidFill>
                        <a:srgbClr val="442F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9834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Header and "Start a Game" scroll with notifications when inside of a class view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8F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If a user has a lot of students and/or notifications and they scroll down, the header and button are no longer visible, so they have to remember the period and that it's there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8F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Have the period and button stay fixed to the top of the screen while the Notifications and Students sections are scrollable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42F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8F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Make the header and “Create Game” button always visible.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442F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52"/>
          <p:cNvSpPr txBox="1"/>
          <p:nvPr>
            <p:ph type="title"/>
          </p:nvPr>
        </p:nvSpPr>
        <p:spPr>
          <a:xfrm>
            <a:off x="311700" y="771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Appendix: Heuristic evaluation results - 3</a:t>
            </a:r>
            <a:endParaRPr/>
          </a:p>
        </p:txBody>
      </p:sp>
      <p:graphicFrame>
        <p:nvGraphicFramePr>
          <p:cNvPr id="363" name="Google Shape;363;p52"/>
          <p:cNvGraphicFramePr/>
          <p:nvPr/>
        </p:nvGraphicFramePr>
        <p:xfrm>
          <a:off x="144513" y="5717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{A571F67E-3CDE-495B-99C6-28E8FE7C18D9}</a:tableStyleId>
              </a:tblPr>
              <a:tblGrid>
                <a:gridCol w="1769100"/>
                <a:gridCol w="2347150"/>
                <a:gridCol w="2578400"/>
                <a:gridCol w="2160325"/>
              </a:tblGrid>
              <a:tr h="14877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Allowing multiple game selections at once can confuse users.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I am able to select all three games (truth or dare / 2 truths 1 lie / custom activity) at the same time to start the game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Ensure the teacher knows exactly which game they are starting, preventing mistakes and confusion.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Limit the selection to one game at a time.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42F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We never intended teachers to be able to do multiple games at once - it was a Figma problem with the radio buttons.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442F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</a:tr>
              <a:tr h="9391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There is no indicator showing if each notification has been read or acknowledged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8F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Having no clear indicators as to which notifications have been read or acknowledged forces the user to remember these details, which causes a lot of cognitive overhead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8F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Add a "Read" or similar functionality to notifications for user acknowledgment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42F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8F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Add Checkmark for teacher to click on, then it shows “read”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442F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19559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while waiting for game response, I am unsure about how the game is progressing. I only see numbers increasing. No countdown or quick exit after starting game without notifying students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Teachers are unsure of the game’s progress without knowing how many students have completed the task or how much time is remaining.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Without a countdown or quick exit, users might accidentally start a game and have to notify students. A countdown before the game starts (like 5...4...3) with a cancel option can give users more control if they make mistakes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consider adding a detail to show how many students were present in the class - so that the teacher knows when to end the game.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Add a countdown after clicking "Start Game" and add the option to cancel as a form of confirmation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42F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Add number on top that says how many students are present in class, in addition to how </a:t>
                      </a: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many</a:t>
                      </a: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 responses. 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442F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53"/>
          <p:cNvSpPr txBox="1"/>
          <p:nvPr>
            <p:ph type="title"/>
          </p:nvPr>
        </p:nvSpPr>
        <p:spPr>
          <a:xfrm>
            <a:off x="311700" y="771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Appendix: Heuristic evaluation results - 3</a:t>
            </a:r>
            <a:endParaRPr/>
          </a:p>
        </p:txBody>
      </p:sp>
      <p:graphicFrame>
        <p:nvGraphicFramePr>
          <p:cNvPr id="369" name="Google Shape;369;p53"/>
          <p:cNvGraphicFramePr/>
          <p:nvPr/>
        </p:nvGraphicFramePr>
        <p:xfrm>
          <a:off x="152400" y="5518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{A571F67E-3CDE-495B-99C6-28E8FE7C18D9}</a:tableStyleId>
              </a:tblPr>
              <a:tblGrid>
                <a:gridCol w="2145425"/>
                <a:gridCol w="2544825"/>
                <a:gridCol w="2113875"/>
                <a:gridCol w="2082375"/>
              </a:tblGrid>
              <a:tr h="17261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after game is played - there is a dismiss function when i click on individual function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In the settings page, the checkbox labels such as “Technology Access” and “Computer Proficiency” might use terminology that's more system-oriented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8F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The "dismiss" function is ambiguous and doesn't clearly communicate its purpose.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Unsure what dismiss means. Does it mean I delete the response? or does it mean i just close the tab and can click onto next student?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Users may not immediately recognize what “Computer Proficiency” or “Technology Access” mean in this context and there are no other options besides checking these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8F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Replace "dismiss" with a more intuitive label such as "Close"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Be clearer as to what different terminology means. Perhaps for technology access use "devices" as the terminology instead, but this is subjective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42F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8F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Change “dismiss” to “Close”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442F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593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Back button missing on games page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Missing back functionality makes it difficult for teachers to return to the previous page or section.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Add back button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42F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Add “Back” button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442F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8681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Lack of class details during game setup can confuse the teacher.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1st period in game page does not indicate to user which class they are teaching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8F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Teachers may be juggling multiple classes &amp; this may cause some confusion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8F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Display the class name or subject alongside the period to provide better context.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42F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8F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Display class name in period header.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442F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8681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There is game history in the previous page - but no question history for truth or dare.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Lack of a history of questions asked during Truth or Dare may result in repetition. Sometimes the teachers ask questions that have been asked before.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Add a question history bank to allow teachers to view questions that have already been asked.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42F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Show the completed Truth or Dare prompts when viewing the history of a game that has been played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442F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54"/>
          <p:cNvSpPr txBox="1"/>
          <p:nvPr>
            <p:ph type="title"/>
          </p:nvPr>
        </p:nvSpPr>
        <p:spPr>
          <a:xfrm>
            <a:off x="311700" y="771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Appendix: Heuristic evaluation results - 3</a:t>
            </a:r>
            <a:endParaRPr/>
          </a:p>
        </p:txBody>
      </p:sp>
      <p:graphicFrame>
        <p:nvGraphicFramePr>
          <p:cNvPr id="375" name="Google Shape;375;p54"/>
          <p:cNvGraphicFramePr/>
          <p:nvPr/>
        </p:nvGraphicFramePr>
        <p:xfrm>
          <a:off x="152400" y="6498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{A571F67E-3CDE-495B-99C6-28E8FE7C18D9}</a:tableStyleId>
              </a:tblPr>
              <a:tblGrid>
                <a:gridCol w="2166425"/>
                <a:gridCol w="2253175"/>
                <a:gridCol w="2226875"/>
                <a:gridCol w="2124400"/>
              </a:tblGrid>
              <a:tr h="5408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Once you finish a game, it doesn't say what the truth or dare was.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Teachers might forget what they asked.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Include truth + dare at the top.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42F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Add truth or dare wording at the top of game finish page.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442F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10124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AI Help" and "Start Game" buttons are the same color and could be close to each other during game creation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8F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The presence of two different orange buttons could confuse users about their purpose if they perform different actions and if are potentially close to each other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8F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Change the color of the "AI Help" button or differentiate it with icons etc.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42F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8F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I think this proposed solution is in direct opposition to what we have learned about color in CS 147</a:t>
                      </a: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.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442F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</a:tr>
              <a:tr h="6238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Each entry in the "Previous Games" page displays basic information but does not summarize the outcome or key results of past games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Users may have to recall the details of each session if they’re only given basic identifiers like the class name and date, which may be enough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Add a brief summary or outcome indicator (ex. "Summary Available”) for each entry to reduce cognitive load for users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42F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Add basic identifiers: class name, date.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442F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10443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In the games page, to select agame one must click the litle selection circle at the right of the box, and clicking the box does not select the game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8F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Someone with reduced finger mobility or vision might find it challenging to select a game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8F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Make sure that a user can select a game by clicking the game box. I.e make the game box clickable, not just the little circle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42F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8F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</a:rPr>
                        <a:t>Prototype issue. Not by design.</a:t>
                      </a:r>
                      <a:endParaRPr sz="1000">
                        <a:solidFill>
                          <a:srgbClr val="434343"/>
                        </a:solidFill>
                      </a:endParaRPr>
                    </a:p>
                  </a:txBody>
                  <a:tcPr marT="19050" marB="19050" marR="76200" marL="76200" anchor="b">
                    <a:lnL cap="flat" cmpd="sng" w="9525">
                      <a:solidFill>
                        <a:srgbClr val="442F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</a:tr>
              <a:tr h="7086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The user is not given a choice on game management after a game ends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The user doesnt have the freedom to decide weather a game is saved in previous games or disgarded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Put a save game and disgard game buttons at the end of the game summary page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42F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</a:rPr>
                        <a:t>Add “Delete Game” button at game end page</a:t>
                      </a:r>
                      <a:endParaRPr sz="1000">
                        <a:solidFill>
                          <a:srgbClr val="434343"/>
                        </a:solidFill>
                      </a:endParaRPr>
                    </a:p>
                  </a:txBody>
                  <a:tcPr marT="19050" marB="19050" marR="76200" marL="76200" anchor="b">
                    <a:lnL cap="flat" cmpd="sng" w="9525">
                      <a:solidFill>
                        <a:srgbClr val="442F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55"/>
          <p:cNvSpPr txBox="1"/>
          <p:nvPr>
            <p:ph type="title"/>
          </p:nvPr>
        </p:nvSpPr>
        <p:spPr>
          <a:xfrm>
            <a:off x="311700" y="771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Appendix: Heuristic evaluation results - 3</a:t>
            </a:r>
            <a:endParaRPr/>
          </a:p>
        </p:txBody>
      </p:sp>
      <p:graphicFrame>
        <p:nvGraphicFramePr>
          <p:cNvPr id="381" name="Google Shape;381;p55"/>
          <p:cNvGraphicFramePr/>
          <p:nvPr/>
        </p:nvGraphicFramePr>
        <p:xfrm>
          <a:off x="152400" y="5938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{A571F67E-3CDE-495B-99C6-28E8FE7C18D9}</a:tableStyleId>
              </a:tblPr>
              <a:tblGrid>
                <a:gridCol w="2229500"/>
                <a:gridCol w="2324100"/>
                <a:gridCol w="2166450"/>
                <a:gridCol w="2071850"/>
              </a:tblGrid>
              <a:tr h="8074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The notifications screen doesn't have an option to mark notifications, delete them, or take an action directly from a notification card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8F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Users might want more control over their notifications, such as clearing alerts, mark as read, or saving them for a future use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8F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Add swipe actions on each notification (ex. swipe left to delete or mark as read) or buttons for these actions on each notification card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42F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8F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Add “Delete” in addition to “Save” and “Save and Alert”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442F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6603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There's no clear differentiations between alerts for each notification type, requiring users to recall the context of each alert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Users might not immediately recognize a notification type without carefully reading it, which may slow down their ability to address them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Add recognizable icons to each notification card or use a color-coding system to allow users to quickly recognize alert types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42F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Add recognizable icons for different </a:t>
                      </a: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types of alert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442F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15454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after game is played - there is an alert and save function when I click on individual student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8F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The alert and save functions are redundant and unclear, making it difficult for teachers to understand the difference between them.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Alert and save may refer to the same thing. if I want to alert myself to it, I should also want to save the info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8F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Clarify the functions of these buttons by combining them into one action (e.g., "Save and Alert") or providing distinct, clear icons that indicate their separate functions.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42F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8F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Make two buttons - “Save” and “Save and Alert”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442F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7448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The "View all responses" link in the game results page is only accessible after scrolling to the bottom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The page should have this link always accessible without having to scroll all the way to to bottom for ease of use and as a shortcut for experienced users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Have the "View all Responses" fixed to the bottom of the screen while having only responses scrollable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42F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Have the "View all Responses" fixed to the bottom of the screen while having only responses scrollable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442F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56"/>
          <p:cNvSpPr txBox="1"/>
          <p:nvPr>
            <p:ph type="title"/>
          </p:nvPr>
        </p:nvSpPr>
        <p:spPr>
          <a:xfrm>
            <a:off x="311700" y="771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Appendix: Heuristic evaluation results - 3</a:t>
            </a:r>
            <a:endParaRPr/>
          </a:p>
        </p:txBody>
      </p:sp>
      <p:graphicFrame>
        <p:nvGraphicFramePr>
          <p:cNvPr id="387" name="Google Shape;387;p56"/>
          <p:cNvGraphicFramePr/>
          <p:nvPr/>
        </p:nvGraphicFramePr>
        <p:xfrm>
          <a:off x="176425" y="7152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{A571F67E-3CDE-495B-99C6-28E8FE7C18D9}</a:tableStyleId>
              </a:tblPr>
              <a:tblGrid>
                <a:gridCol w="2219000"/>
                <a:gridCol w="2219000"/>
                <a:gridCol w="2261050"/>
                <a:gridCol w="2176950"/>
              </a:tblGrid>
              <a:tr h="10492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On the home page, search bar placement is misleading, making teachers think they are searching for classes instead of students.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on first look, I thought that the search was to search for classes - but when I clicked, the student list came up. Nothing on the homepage told me that the search was for students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Clearly label the search bar as "Search Students" or add an icon to differentiate it from class-related searches.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42F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Clearly label the search bar as "Search Students" 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442F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8806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The placement of the edit button makes the function unclear and may lead to confusion.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8F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UI elements need to be placed in intuitive locations that match user expectations. May be difficult for user to know that the edit button is used for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8F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Move the "Edit" button? or just remove altogether. Not sure if there is a need to edit the student profile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42F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8F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We Disagree. We think it’s important that the teacher can edit information.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442F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</a:tr>
              <a:tr h="4178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It is unclear what the save, dismiss and alert options do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The user might not understand at first what these buttons do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Add documentation to explain what these buttons do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42F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Add documentation in the Info button screen.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b">
                    <a:lnL cap="flat" cmpd="sng" w="9525">
                      <a:solidFill>
                        <a:srgbClr val="442F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5433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In the notifications page it is unclear where the notifications are coming from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8F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It is unclear to the user where the notifications are coming from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8F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Mention the source of the notifications. Maybe make them expandable with more information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42F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8F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Make notification bars expandable with more information 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b">
                    <a:lnL cap="flat" cmpd="sng" w="9525">
                      <a:solidFill>
                        <a:srgbClr val="442F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7171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Not clear user needs to enter truth and dare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8F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Users might think they can enter just one. Categorized as level 2 because it can impact usability if a user can't progress.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8F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Have a text box telling users to enter one of each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42F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8F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</a:rPr>
                        <a:t>Our button is not clickable until you entered both fields. There are existing text indicating for you to input text.</a:t>
                      </a:r>
                      <a:endParaRPr sz="1000">
                        <a:solidFill>
                          <a:srgbClr val="434343"/>
                        </a:solidFill>
                      </a:endParaRPr>
                    </a:p>
                  </a:txBody>
                  <a:tcPr marT="19050" marB="19050" marR="76200" marL="76200" anchor="b">
                    <a:lnL cap="flat" cmpd="sng" w="9525">
                      <a:solidFill>
                        <a:srgbClr val="442F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</a:tr>
              <a:tr h="7171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User has to remember truths and dare. Would be nice to one click copy + paste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8F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Users might have a hard time navigating back and forth and would want to write down the dare or highlight and try to copy + paste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8F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Make text click to copy for the suggestions</a:t>
                      </a:r>
                      <a:endParaRPr sz="10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19050" marB="19050" marR="76200" marL="7620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42F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8F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434343"/>
                          </a:solidFill>
                        </a:rPr>
                        <a:t>This is doable without us needing to implement anything.</a:t>
                      </a:r>
                      <a:endParaRPr sz="1000">
                        <a:solidFill>
                          <a:srgbClr val="434343"/>
                        </a:solidFill>
                      </a:endParaRPr>
                    </a:p>
                  </a:txBody>
                  <a:tcPr marT="19050" marB="19050" marR="76200" marL="76200" anchor="b">
                    <a:lnL cap="flat" cmpd="sng" w="9525">
                      <a:solidFill>
                        <a:srgbClr val="442F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6F8F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ropic">
  <a:themeElements>
    <a:clrScheme name="Tropic">
      <a:dk1>
        <a:srgbClr val="A1E8D9"/>
      </a:dk1>
      <a:lt1>
        <a:srgbClr val="FFFFFF"/>
      </a:lt1>
      <a:dk2>
        <a:srgbClr val="695D46"/>
      </a:dk2>
      <a:lt2>
        <a:srgbClr val="B3A77D"/>
      </a:lt2>
      <a:accent1>
        <a:srgbClr val="EF6C00"/>
      </a:accent1>
      <a:accent2>
        <a:srgbClr val="CE93D8"/>
      </a:accent2>
      <a:accent3>
        <a:srgbClr val="4DB6AC"/>
      </a:accent3>
      <a:accent4>
        <a:srgbClr val="FF9800"/>
      </a:accent4>
      <a:accent5>
        <a:srgbClr val="009668"/>
      </a:accent5>
      <a:accent6>
        <a:srgbClr val="EEFF41"/>
      </a:accent6>
      <a:hlink>
        <a:srgbClr val="009668"/>
      </a:hlink>
      <a:folHlink>
        <a:srgbClr val="00966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