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8229600" cx="14630400"/>
  <p:notesSz cx="8229600" cy="14630400"/>
  <p:embeddedFontLst>
    <p:embeddedFont>
      <p:font typeface="Montserrat"/>
      <p:regular r:id="rId37"/>
      <p:bold r:id="rId38"/>
      <p:italic r:id="rId39"/>
      <p:boldItalic r:id="rId40"/>
    </p:embeddedFont>
    <p:embeddedFont>
      <p:font typeface="Poppins"/>
      <p:regular r:id="rId41"/>
      <p:bold r:id="rId42"/>
      <p:italic r:id="rId43"/>
      <p:boldItalic r:id="rId44"/>
    </p:embeddedFont>
    <p:embeddedFont>
      <p:font typeface="Nobile"/>
      <p:regular r:id="rId45"/>
      <p:bold r:id="rId46"/>
      <p:italic r:id="rId47"/>
      <p:boldItalic r:id="rId48"/>
    </p:embeddedFont>
    <p:embeddedFont>
      <p:font typeface="Didact Gothic"/>
      <p:regular r:id="rId49"/>
    </p:embeddedFont>
    <p:embeddedFont>
      <p:font typeface="Fraunces ExtraBold"/>
      <p:bold r:id="rId50"/>
      <p:boldItalic r:id="rId51"/>
    </p:embeddedFont>
    <p:embeddedFont>
      <p:font typeface="Archivo Black"/>
      <p:regular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3" roundtripDataSignature="AMtx7mgUcvnqIN80YwRtpEvkI5ppzANv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42" Type="http://schemas.openxmlformats.org/officeDocument/2006/relationships/font" Target="fonts/Poppins-bold.fntdata"/><Relationship Id="rId41" Type="http://schemas.openxmlformats.org/officeDocument/2006/relationships/font" Target="fonts/Poppins-regular.fntdata"/><Relationship Id="rId44" Type="http://schemas.openxmlformats.org/officeDocument/2006/relationships/font" Target="fonts/Poppins-boldItalic.fntdata"/><Relationship Id="rId43" Type="http://schemas.openxmlformats.org/officeDocument/2006/relationships/font" Target="fonts/Poppins-italic.fntdata"/><Relationship Id="rId46" Type="http://schemas.openxmlformats.org/officeDocument/2006/relationships/font" Target="fonts/Nobile-bold.fntdata"/><Relationship Id="rId45" Type="http://schemas.openxmlformats.org/officeDocument/2006/relationships/font" Target="fonts/Nobil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Nobile-boldItalic.fntdata"/><Relationship Id="rId47" Type="http://schemas.openxmlformats.org/officeDocument/2006/relationships/font" Target="fonts/Nobile-italic.fntdata"/><Relationship Id="rId49" Type="http://schemas.openxmlformats.org/officeDocument/2006/relationships/font" Target="fonts/DidactGothic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font" Target="fonts/Montserrat-regular.fntdata"/><Relationship Id="rId36" Type="http://schemas.openxmlformats.org/officeDocument/2006/relationships/slide" Target="slides/slide32.xml"/><Relationship Id="rId39" Type="http://schemas.openxmlformats.org/officeDocument/2006/relationships/font" Target="fonts/Montserrat-italic.fntdata"/><Relationship Id="rId38" Type="http://schemas.openxmlformats.org/officeDocument/2006/relationships/font" Target="fonts/Montserrat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FrauncesExtraBold-boldItalic.fntdata"/><Relationship Id="rId50" Type="http://schemas.openxmlformats.org/officeDocument/2006/relationships/font" Target="fonts/FrauncesExtraBold-bold.fntdata"/><Relationship Id="rId53" Type="http://customschemas.google.com/relationships/presentationmetadata" Target="metadata"/><Relationship Id="rId52" Type="http://schemas.openxmlformats.org/officeDocument/2006/relationships/font" Target="fonts/ArchivoBlack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c62eaf3e7_0_282:notes"/>
          <p:cNvSpPr/>
          <p:nvPr>
            <p:ph idx="2" type="sldImg"/>
          </p:nvPr>
        </p:nvSpPr>
        <p:spPr>
          <a:xfrm>
            <a:off x="457560" y="1097280"/>
            <a:ext cx="73152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0c62eaf3e7_0_282:notes"/>
          <p:cNvSpPr txBox="1"/>
          <p:nvPr>
            <p:ph idx="1" type="body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c62eaf3e7_0_18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0c62eaf3e7_0_18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30c62eaf3e7_0_18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0c62eaf3e7_0_3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0c62eaf3e7_0_3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g30c62eaf3e7_0_3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0c62eaf3e7_0_18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0c62eaf3e7_0_18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g30c62eaf3e7_0_18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0c62eaf3e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30c62eaf3e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g30c62eaf3e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0c62eaf3e7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0c62eaf3e7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30c62eaf3e7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0c62eaf3e7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g30c62eaf3e7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g30c62eaf3e7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0c62eaf3e7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30c62eaf3e7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g30c62eaf3e7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0c62eaf3e7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0c62eaf3e7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30c62eaf3e7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0c62eaf3e7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0c62eaf3e7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g30c62eaf3e7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0c62eaf3e7_0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g30c62eaf3e7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g30c62eaf3e7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0c62eaf3e7_0_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30c62eaf3e7_0_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g30c62eaf3e7_0_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0c62eaf3e7_0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0c62eaf3e7_0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4" name="Google Shape;394;g30c62eaf3e7_0_1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0c62eaf3e7_0_1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g30c62eaf3e7_0_1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g30c62eaf3e7_0_1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0c62eaf3e7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g30c62eaf3e7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0" name="Google Shape;430;g30c62eaf3e7_0_1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0c62eaf3e7_0_1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g30c62eaf3e7_0_1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6" name="Google Shape;446;g30c62eaf3e7_0_1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0c62eaf3e7_0_1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30c62eaf3e7_0_1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1" name="Google Shape;461;g30c62eaf3e7_0_1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0c62eaf3e7_0_2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g30c62eaf3e7_0_2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5" name="Google Shape;485;g30c62eaf3e7_0_2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0c62eaf3e7_0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g30c62eaf3e7_0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0" name="Google Shape;500;g30c62eaf3e7_0_2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0c6fe85c0b_1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g30c6fe85c0b_1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6" name="Google Shape;516;g30c6fe85c0b_1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0c6fe85c0b_1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g30c6fe85c0b_1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3" name="Google Shape;523;g30c6fe85c0b_1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0c6fe85c0b_1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g30c6fe85c0b_1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8" name="Google Shape;538;g30c6fe85c0b_1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0c6fe85c0b_1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30c6fe85c0b_1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5" name="Google Shape;555;g30c6fe85c0b_1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0c6fe85c0b_1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g30c6fe85c0b_1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g30c6fe85c0b_1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0c6fe85c0b_1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g30c6fe85c0b_1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9" name="Google Shape;589;g30c6fe85c0b_1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0c62eaf3e7_0_3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g30c62eaf3e7_0_3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6" name="Google Shape;606;g30c62eaf3e7_0_3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30c62eaf3e7_0_333"/>
          <p:cNvSpPr txBox="1"/>
          <p:nvPr>
            <p:ph type="title"/>
          </p:nvPr>
        </p:nvSpPr>
        <p:spPr>
          <a:xfrm>
            <a:off x="498720" y="712040"/>
            <a:ext cx="136329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■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■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■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30c62eaf3e7_0_333"/>
          <p:cNvSpPr txBox="1"/>
          <p:nvPr>
            <p:ph idx="12" type="sldNum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bg>
      <p:bgPr>
        <a:solidFill>
          <a:srgbClr val="000000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" name="Google Shape;16;p1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bg>
      <p:bgPr>
        <a:solidFill>
          <a:srgbClr val="000000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" name="Google Shape;20;p1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bg>
      <p:bgPr>
        <a:solidFill>
          <a:srgbClr val="0000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4" name="Google Shape;24;p13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bg>
      <p:bgPr>
        <a:solidFill>
          <a:srgbClr val="000000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" name="Google Shape;28;p1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bg>
      <p:bgPr>
        <a:solidFill>
          <a:srgbClr val="000000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" name="Google Shape;32;p1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bg>
      <p:bgPr>
        <a:solidFill>
          <a:srgbClr val="000000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6" name="Google Shape;36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bg>
      <p:bgPr>
        <a:solidFill>
          <a:srgbClr val="000000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0" name="Google Shape;40;p1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bg>
      <p:bgPr>
        <a:solidFill>
          <a:srgbClr val="000000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4" name="Google Shape;44;p1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g30c62eaf3e7_0_1745"/>
          <p:cNvGrpSpPr/>
          <p:nvPr/>
        </p:nvGrpSpPr>
        <p:grpSpPr>
          <a:xfrm flipH="1" rot="5400000">
            <a:off x="13422388" y="3660845"/>
            <a:ext cx="1647299" cy="768737"/>
            <a:chOff x="7673633" y="189975"/>
            <a:chExt cx="1525418" cy="750573"/>
          </a:xfrm>
        </p:grpSpPr>
        <p:sp>
          <p:nvSpPr>
            <p:cNvPr id="48" name="Google Shape;48;g30c62eaf3e7_0_1745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" name="Google Shape;49;g30c62eaf3e7_0_1745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3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0" name="Google Shape;50;g30c62eaf3e7_0_1745"/>
          <p:cNvGrpSpPr/>
          <p:nvPr/>
        </p:nvGrpSpPr>
        <p:grpSpPr>
          <a:xfrm>
            <a:off x="11244002" y="7782678"/>
            <a:ext cx="2062715" cy="446933"/>
            <a:chOff x="8300303" y="6093240"/>
            <a:chExt cx="1718929" cy="372445"/>
          </a:xfrm>
        </p:grpSpPr>
        <p:grpSp>
          <p:nvGrpSpPr>
            <p:cNvPr id="51" name="Google Shape;51;g30c62eaf3e7_0_1745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52" name="Google Shape;52;g30c62eaf3e7_0_1745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54850" lIns="109700" spcFirstLastPara="1" rIns="109700" wrap="square" tIns="548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i="0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g30c62eaf3e7_0_1745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54850" lIns="109700" spcFirstLastPara="1" rIns="109700" wrap="square" tIns="548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i="0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g30c62eaf3e7_0_1745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54850" lIns="109700" spcFirstLastPara="1" rIns="109700" wrap="square" tIns="548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i="0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g30c62eaf3e7_0_1745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54850" lIns="109700" spcFirstLastPara="1" rIns="109700" wrap="square" tIns="548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i="0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6" name="Google Shape;56;g30c62eaf3e7_0_1745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1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7" name="Google Shape;57;g30c62eaf3e7_0_1745"/>
          <p:cNvGrpSpPr/>
          <p:nvPr/>
        </p:nvGrpSpPr>
        <p:grpSpPr>
          <a:xfrm rot="-5400000">
            <a:off x="-439272" y="5491145"/>
            <a:ext cx="1647299" cy="768737"/>
            <a:chOff x="7673633" y="189975"/>
            <a:chExt cx="1525418" cy="750573"/>
          </a:xfrm>
        </p:grpSpPr>
        <p:sp>
          <p:nvSpPr>
            <p:cNvPr id="58" name="Google Shape;58;g30c62eaf3e7_0_1745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" name="Google Shape;59;g30c62eaf3e7_0_1745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3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0" name="Google Shape;60;g30c62eaf3e7_0_1745"/>
          <p:cNvGrpSpPr/>
          <p:nvPr/>
        </p:nvGrpSpPr>
        <p:grpSpPr>
          <a:xfrm>
            <a:off x="-123" y="881186"/>
            <a:ext cx="3275279" cy="3233487"/>
            <a:chOff x="3161217" y="1970080"/>
            <a:chExt cx="1395636" cy="1377828"/>
          </a:xfrm>
        </p:grpSpPr>
        <p:sp>
          <p:nvSpPr>
            <p:cNvPr id="61" name="Google Shape;61;g30c62eaf3e7_0_1745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g30c62eaf3e7_0_1745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g30c62eaf3e7_0_1745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g30c62eaf3e7_0_1745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g30c62eaf3e7_0_1745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g30c62eaf3e7_0_1745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g30c62eaf3e7_0_1745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g30c62eaf3e7_0_1745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g30c62eaf3e7_0_1745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g30c62eaf3e7_0_1745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g30c62eaf3e7_0_1745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g30c62eaf3e7_0_1745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g30c62eaf3e7_0_1745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g30c62eaf3e7_0_1745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g30c62eaf3e7_0_1745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g30c62eaf3e7_0_1745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g30c62eaf3e7_0_1745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g30c62eaf3e7_0_1745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g30c62eaf3e7_0_1745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g30c62eaf3e7_0_1745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g30c62eaf3e7_0_1745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g30c62eaf3e7_0_1745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g30c62eaf3e7_0_1745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g30c62eaf3e7_0_1745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g30c62eaf3e7_0_1745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g30c62eaf3e7_0_1745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g30c62eaf3e7_0_1745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g30c62eaf3e7_0_1745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g30c62eaf3e7_0_1745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30c62eaf3e7_0_1745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g30c62eaf3e7_0_1745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g30c62eaf3e7_0_1745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g30c62eaf3e7_0_1745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0c62eaf3e7_0_1745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g30c62eaf3e7_0_1745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g30c62eaf3e7_0_1745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g30c62eaf3e7_0_1745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g30c62eaf3e7_0_1745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g30c62eaf3e7_0_1745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30c62eaf3e7_0_1745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g30c62eaf3e7_0_1745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g30c62eaf3e7_0_1745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g30c62eaf3e7_0_1745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g30c62eaf3e7_0_1745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g30c62eaf3e7_0_1745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g30c62eaf3e7_0_1745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g30c62eaf3e7_0_1745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g30c62eaf3e7_0_1745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g30c62eaf3e7_0_1745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54850" lIns="109700" spcFirstLastPara="1" rIns="109700" wrap="square" tIns="5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g30c62eaf3e7_0_1745"/>
          <p:cNvSpPr txBox="1"/>
          <p:nvPr>
            <p:ph type="title"/>
          </p:nvPr>
        </p:nvSpPr>
        <p:spPr>
          <a:xfrm>
            <a:off x="498720" y="599340"/>
            <a:ext cx="13632900" cy="11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g30c62eaf3e7_0_1745"/>
          <p:cNvSpPr txBox="1"/>
          <p:nvPr>
            <p:ph idx="1" type="subTitle"/>
          </p:nvPr>
        </p:nvSpPr>
        <p:spPr>
          <a:xfrm>
            <a:off x="2866781" y="2559659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g30c62eaf3e7_0_1745"/>
          <p:cNvSpPr txBox="1"/>
          <p:nvPr>
            <p:ph idx="2" type="body"/>
          </p:nvPr>
        </p:nvSpPr>
        <p:spPr>
          <a:xfrm>
            <a:off x="1533037" y="3280560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g30c62eaf3e7_0_1745"/>
          <p:cNvSpPr txBox="1"/>
          <p:nvPr>
            <p:ph idx="3" type="subTitle"/>
          </p:nvPr>
        </p:nvSpPr>
        <p:spPr>
          <a:xfrm>
            <a:off x="6827724" y="2559659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g30c62eaf3e7_0_1745"/>
          <p:cNvSpPr txBox="1"/>
          <p:nvPr>
            <p:ph idx="4" type="body"/>
          </p:nvPr>
        </p:nvSpPr>
        <p:spPr>
          <a:xfrm>
            <a:off x="5478679" y="3280560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g30c62eaf3e7_0_1745"/>
          <p:cNvSpPr txBox="1"/>
          <p:nvPr>
            <p:ph idx="5" type="subTitle"/>
          </p:nvPr>
        </p:nvSpPr>
        <p:spPr>
          <a:xfrm>
            <a:off x="10788660" y="2559630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g30c62eaf3e7_0_1745"/>
          <p:cNvSpPr txBox="1"/>
          <p:nvPr>
            <p:ph idx="6" type="body"/>
          </p:nvPr>
        </p:nvSpPr>
        <p:spPr>
          <a:xfrm>
            <a:off x="9424347" y="3280560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g30c62eaf3e7_0_1745"/>
          <p:cNvSpPr txBox="1"/>
          <p:nvPr>
            <p:ph idx="7" type="subTitle"/>
          </p:nvPr>
        </p:nvSpPr>
        <p:spPr>
          <a:xfrm>
            <a:off x="2866780" y="5325394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g30c62eaf3e7_0_1745"/>
          <p:cNvSpPr txBox="1"/>
          <p:nvPr>
            <p:ph idx="8" type="body"/>
          </p:nvPr>
        </p:nvSpPr>
        <p:spPr>
          <a:xfrm>
            <a:off x="1532973" y="6163841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g30c62eaf3e7_0_1745"/>
          <p:cNvSpPr txBox="1"/>
          <p:nvPr>
            <p:ph idx="9" type="subTitle"/>
          </p:nvPr>
        </p:nvSpPr>
        <p:spPr>
          <a:xfrm>
            <a:off x="6827724" y="5325394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g30c62eaf3e7_0_1745"/>
          <p:cNvSpPr txBox="1"/>
          <p:nvPr>
            <p:ph idx="13" type="body"/>
          </p:nvPr>
        </p:nvSpPr>
        <p:spPr>
          <a:xfrm>
            <a:off x="5478615" y="6163841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g30c62eaf3e7_0_1745"/>
          <p:cNvSpPr txBox="1"/>
          <p:nvPr>
            <p:ph idx="14" type="subTitle"/>
          </p:nvPr>
        </p:nvSpPr>
        <p:spPr>
          <a:xfrm>
            <a:off x="10788660" y="5325394"/>
            <a:ext cx="1005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700" u="none" cap="none" strike="noStrike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g30c62eaf3e7_0_1745"/>
          <p:cNvSpPr txBox="1"/>
          <p:nvPr>
            <p:ph idx="15" type="body"/>
          </p:nvPr>
        </p:nvSpPr>
        <p:spPr>
          <a:xfrm>
            <a:off x="9424283" y="6163841"/>
            <a:ext cx="3673200" cy="15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9700" lIns="109700" spcFirstLastPara="1" rIns="109700" wrap="square" tIns="109700">
            <a:noAutofit/>
          </a:bodyPr>
          <a:lstStyle>
            <a:lvl1pPr indent="-3365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jpg"/><Relationship Id="rId5" Type="http://schemas.openxmlformats.org/officeDocument/2006/relationships/image" Target="../media/image25.jp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Relationship Id="rId4" Type="http://schemas.openxmlformats.org/officeDocument/2006/relationships/image" Target="../media/image23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Relationship Id="rId4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png"/><Relationship Id="rId4" Type="http://schemas.openxmlformats.org/officeDocument/2006/relationships/image" Target="../media/image37.png"/><Relationship Id="rId5" Type="http://schemas.openxmlformats.org/officeDocument/2006/relationships/image" Target="../media/image4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Relationship Id="rId4" Type="http://schemas.openxmlformats.org/officeDocument/2006/relationships/image" Target="../media/image42.png"/><Relationship Id="rId5" Type="http://schemas.openxmlformats.org/officeDocument/2006/relationships/image" Target="../media/image48.png"/><Relationship Id="rId6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youtu.be/q8iS9qjpSP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7CB9B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c62eaf3e7_0_282"/>
          <p:cNvSpPr txBox="1"/>
          <p:nvPr>
            <p:ph type="title"/>
          </p:nvPr>
        </p:nvSpPr>
        <p:spPr>
          <a:xfrm>
            <a:off x="532345" y="1243640"/>
            <a:ext cx="5776800" cy="23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en-US" sz="11200"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-US" sz="1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utti</a:t>
            </a:r>
            <a:endParaRPr b="1" sz="1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g30c62eaf3e7_0_282"/>
          <p:cNvSpPr txBox="1"/>
          <p:nvPr>
            <p:ph type="title"/>
          </p:nvPr>
        </p:nvSpPr>
        <p:spPr>
          <a:xfrm>
            <a:off x="566020" y="3721065"/>
            <a:ext cx="5776800" cy="23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275" lIns="146275" spcFirstLastPara="1" rIns="146275" wrap="square" tIns="146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5000">
                <a:latin typeface="Montserrat"/>
                <a:ea typeface="Montserrat"/>
                <a:cs typeface="Montserrat"/>
                <a:sym typeface="Montserrat"/>
              </a:rPr>
              <a:t>On demand tutoring you can trust.</a:t>
            </a:r>
            <a:endParaRPr sz="5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g30c62eaf3e7_0_2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9360" y="243840"/>
            <a:ext cx="7741919" cy="7741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0c62eaf3e7_0_2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00900" y="3579775"/>
            <a:ext cx="1490400" cy="51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g30c62eaf3e7_0_1822"/>
          <p:cNvGrpSpPr/>
          <p:nvPr/>
        </p:nvGrpSpPr>
        <p:grpSpPr>
          <a:xfrm>
            <a:off x="498770" y="475366"/>
            <a:ext cx="13633183" cy="1185312"/>
            <a:chOff x="514536" y="1250125"/>
            <a:chExt cx="7128089" cy="1140600"/>
          </a:xfrm>
        </p:grpSpPr>
        <p:sp>
          <p:nvSpPr>
            <p:cNvPr id="137" name="Google Shape;137;g30c62eaf3e7_0_1822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109700" lIns="109700" spcFirstLastPara="1" rIns="109700" wrap="square" tIns="109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38" name="Google Shape;138;g30c62eaf3e7_0_1822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39" name="Google Shape;139;g30c62eaf3e7_0_1822"/>
          <p:cNvSpPr txBox="1"/>
          <p:nvPr>
            <p:ph type="title"/>
          </p:nvPr>
        </p:nvSpPr>
        <p:spPr>
          <a:xfrm>
            <a:off x="513870" y="507690"/>
            <a:ext cx="13632900" cy="11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7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Meet the Team</a:t>
            </a:r>
            <a:endParaRPr b="1" i="0" sz="7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g30c62eaf3e7_0_18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23230" y="2258745"/>
            <a:ext cx="2819400" cy="2872200"/>
          </a:xfrm>
          <a:prstGeom prst="ellipse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g30c62eaf3e7_0_1822"/>
          <p:cNvPicPr preferRelativeResize="0"/>
          <p:nvPr/>
        </p:nvPicPr>
        <p:blipFill rotWithShape="1">
          <a:blip r:embed="rId5">
            <a:alphaModFix/>
          </a:blip>
          <a:srcRect b="36834" l="24513" r="18621" t="17953"/>
          <a:stretch/>
        </p:blipFill>
        <p:spPr>
          <a:xfrm>
            <a:off x="3979500" y="2259210"/>
            <a:ext cx="2848800" cy="28722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g30c62eaf3e7_0_1822"/>
          <p:cNvPicPr preferRelativeResize="0"/>
          <p:nvPr/>
        </p:nvPicPr>
        <p:blipFill rotWithShape="1">
          <a:blip r:embed="rId6">
            <a:alphaModFix/>
          </a:blip>
          <a:srcRect b="32613" l="22551" r="23548" t="9873"/>
          <a:stretch/>
        </p:blipFill>
        <p:spPr>
          <a:xfrm>
            <a:off x="7336770" y="2238420"/>
            <a:ext cx="2848800" cy="30390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g30c62eaf3e7_0_18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1810" y="2291130"/>
            <a:ext cx="2788200" cy="2872200"/>
          </a:xfrm>
          <a:prstGeom prst="ellipse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" name="Google Shape;144;g30c62eaf3e7_0_1822"/>
          <p:cNvSpPr txBox="1"/>
          <p:nvPr>
            <p:ph idx="1" type="body"/>
          </p:nvPr>
        </p:nvSpPr>
        <p:spPr>
          <a:xfrm>
            <a:off x="861810" y="5376060"/>
            <a:ext cx="34788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Jennifer Lew (</a:t>
            </a:r>
            <a:r>
              <a:rPr b="1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’26)</a:t>
            </a:r>
            <a:r>
              <a:rPr b="1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Computer Science (AI)                   Palos Verdes, CA                                  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145" name="Google Shape;145;g30c62eaf3e7_0_1822"/>
          <p:cNvSpPr txBox="1"/>
          <p:nvPr>
            <p:ph idx="2" type="body"/>
          </p:nvPr>
        </p:nvSpPr>
        <p:spPr>
          <a:xfrm>
            <a:off x="7282515" y="5367195"/>
            <a:ext cx="35706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Meghana Paturu (</a:t>
            </a:r>
            <a:r>
              <a:rPr b="1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’26)</a:t>
            </a: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   Computer Science (HCI) &amp;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Economics                                     Belle Mead, NJ                                 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146" name="Google Shape;146;g30c62eaf3e7_0_1822"/>
          <p:cNvSpPr txBox="1"/>
          <p:nvPr>
            <p:ph idx="3" type="body"/>
          </p:nvPr>
        </p:nvSpPr>
        <p:spPr>
          <a:xfrm>
            <a:off x="10589055" y="5376045"/>
            <a:ext cx="37779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Jonah Blaydes-Greenberg (’26)  </a:t>
            </a:r>
            <a:r>
              <a:rPr b="0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</a:t>
            </a:r>
            <a:endParaRPr b="0" i="0" sz="19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    Computer Science (HCI) &amp; Music                                           Los Altos, CA      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147" name="Google Shape;147;g30c62eaf3e7_0_1822"/>
          <p:cNvSpPr txBox="1"/>
          <p:nvPr>
            <p:ph idx="4" type="body"/>
          </p:nvPr>
        </p:nvSpPr>
        <p:spPr>
          <a:xfrm>
            <a:off x="4104345" y="5376045"/>
            <a:ext cx="34788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Alex Yansouni (</a:t>
            </a:r>
            <a:r>
              <a:rPr b="1" i="0" lang="en-US" sz="19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’26)</a:t>
            </a:r>
            <a:r>
              <a:rPr b="1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Computer Science (HCI)                   Los Altos, CA                                    </a:t>
            </a:r>
            <a:endParaRPr b="0" i="0" sz="18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/>
          <p:nvPr/>
        </p:nvSpPr>
        <p:spPr>
          <a:xfrm>
            <a:off x="710922" y="1515308"/>
            <a:ext cx="9261300" cy="11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17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7250"/>
              <a:buFont typeface="Fraunces ExtraBold"/>
              <a:buNone/>
            </a:pPr>
            <a:r>
              <a:rPr b="1" i="0" lang="en-US" sz="7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Table of Contents</a:t>
            </a:r>
            <a:endParaRPr b="0" i="0" sz="7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1140381" y="3209806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Recap 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1140381" y="3733324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 startAt="2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New solution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1140381" y="4256842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 startAt="3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Market research 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/>
          <p:nvPr/>
        </p:nvSpPr>
        <p:spPr>
          <a:xfrm>
            <a:off x="1140381" y="4780359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 startAt="4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Design values 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/>
          <p:nvPr/>
        </p:nvSpPr>
        <p:spPr>
          <a:xfrm>
            <a:off x="1140381" y="5303877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 startAt="5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Tasks 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1140381" y="5827395"/>
            <a:ext cx="12321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875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00"/>
              <a:buFont typeface="Calibri"/>
              <a:buAutoNum type="arabicPeriod" startAt="6"/>
            </a:pPr>
            <a:r>
              <a:rPr b="1" i="0" lang="en-US" sz="2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Video</a:t>
            </a:r>
            <a:endParaRPr b="1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"/>
          <p:cNvPicPr preferRelativeResize="0"/>
          <p:nvPr/>
        </p:nvPicPr>
        <p:blipFill rotWithShape="1">
          <a:blip r:embed="rId3">
            <a:alphaModFix/>
          </a:blip>
          <a:srcRect b="7458" l="0" r="0" t="0"/>
          <a:stretch/>
        </p:blipFill>
        <p:spPr>
          <a:xfrm>
            <a:off x="8918500" y="2825775"/>
            <a:ext cx="4674626" cy="461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6" name="Google Shape;16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"/>
          <p:cNvSpPr/>
          <p:nvPr/>
        </p:nvSpPr>
        <p:spPr>
          <a:xfrm>
            <a:off x="818674" y="689253"/>
            <a:ext cx="58485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600"/>
              <a:buFont typeface="Fraunces ExtraBold"/>
              <a:buNone/>
            </a:pPr>
            <a:r>
              <a:rPr b="1" i="0" lang="en-US" sz="4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Recap: Our Vision</a:t>
            </a:r>
            <a:endParaRPr b="0" i="0" sz="4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"/>
          <p:cNvSpPr/>
          <p:nvPr/>
        </p:nvSpPr>
        <p:spPr>
          <a:xfrm>
            <a:off x="742474" y="1805702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>
            <a:off x="917972" y="1893332"/>
            <a:ext cx="1752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1502569" y="1805702"/>
            <a:ext cx="36237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Student-Tutor Matching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"/>
          <p:cNvSpPr/>
          <p:nvPr/>
        </p:nvSpPr>
        <p:spPr>
          <a:xfrm>
            <a:off x="1502569" y="2311479"/>
            <a:ext cx="6746700" cy="11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Nobile"/>
              <a:buNone/>
            </a:pPr>
            <a:r>
              <a:rPr b="0" i="0" lang="en-US" sz="18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Students can make requests to peer tutors who match their specific needs, allowing them to work around their own schedules and set their tutoring rates.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"/>
          <p:cNvSpPr/>
          <p:nvPr/>
        </p:nvSpPr>
        <p:spPr>
          <a:xfrm>
            <a:off x="742474" y="3931444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890945" y="4019074"/>
            <a:ext cx="2292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1502569" y="3931444"/>
            <a:ext cx="33783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Ethical Considerations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1502569" y="4437221"/>
            <a:ext cx="6746700" cy="7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Nobile"/>
              <a:buNone/>
            </a:pPr>
            <a:r>
              <a:rPr b="0" i="0" lang="en-US" sz="18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Ensuring user safety, data privacy, equity and access, and academic integrity are top priorities.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742474" y="5682853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/>
          <p:nvPr/>
        </p:nvSpPr>
        <p:spPr>
          <a:xfrm>
            <a:off x="899636" y="5770483"/>
            <a:ext cx="2118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1502569" y="5682853"/>
            <a:ext cx="42198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Serving Students and Tutors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/>
          <p:nvPr/>
        </p:nvSpPr>
        <p:spPr>
          <a:xfrm>
            <a:off x="1502569" y="6188631"/>
            <a:ext cx="6746700" cy="11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Nobile"/>
              <a:buNone/>
            </a:pPr>
            <a:r>
              <a:rPr b="0" i="0" lang="en-US" sz="18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will provide students with quick and quality academic support, while also offering capable students the opportunity to earn money through tutoring.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/>
          <p:nvPr/>
        </p:nvSpPr>
        <p:spPr>
          <a:xfrm>
            <a:off x="894755" y="755928"/>
            <a:ext cx="63915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000"/>
              <a:buFont typeface="Fraunces ExtraBold"/>
              <a:buNone/>
            </a:pPr>
            <a:r>
              <a:rPr b="1" i="0" lang="en-US" sz="5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Identifying the Gap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894755" y="2041446"/>
            <a:ext cx="36168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500"/>
              <a:buFont typeface="Fraunces ExtraBold"/>
              <a:buNone/>
            </a:pPr>
            <a:r>
              <a:rPr b="1" i="0" lang="en-US" sz="25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Feedback and Insights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894755" y="2696527"/>
            <a:ext cx="3864000" cy="40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None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Interviews with potential users revealed challenges such as difficulty keeping track of everything learned during longer tutoring sessions, uncertainty about how to move forward after a session, and the challenge of booking tutoring within a quick timeframe with a fitting tutor.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5390078" y="2041446"/>
            <a:ext cx="31959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500"/>
              <a:buFont typeface="Fraunces ExtraBold"/>
              <a:buNone/>
            </a:pPr>
            <a:r>
              <a:rPr b="1" i="0" lang="en-US" sz="25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Market Research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/>
          <p:nvPr/>
        </p:nvSpPr>
        <p:spPr>
          <a:xfrm>
            <a:off x="5390078" y="2696527"/>
            <a:ext cx="3864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None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Our market research identified a gap in the current offerings, presenting an opportunity to leverage AI technology to enhance the peer-to-peer tutoring experience for college students.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9885402" y="2041446"/>
            <a:ext cx="31959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500"/>
              <a:buFont typeface="Fraunces ExtraBold"/>
              <a:buNone/>
            </a:pPr>
            <a:r>
              <a:rPr b="1" i="0" lang="en-US" sz="25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Refined Solution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9885402" y="2696527"/>
            <a:ext cx="3864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None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aims to solve the inefficiency and inconsistency of accessing quality peer-to-peer tutoring by providing on-demand peer tutoring and AI-powered learning support for college students.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c62eaf3e7_0_338"/>
          <p:cNvSpPr/>
          <p:nvPr/>
        </p:nvSpPr>
        <p:spPr>
          <a:xfrm>
            <a:off x="589945" y="451125"/>
            <a:ext cx="122676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000"/>
              <a:buFont typeface="Fraunces ExtraBold"/>
              <a:buNone/>
            </a:pPr>
            <a:r>
              <a:rPr b="1" i="0" lang="en-US" sz="5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our interviewees said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0c62eaf3e7_0_338"/>
          <p:cNvSpPr/>
          <p:nvPr/>
        </p:nvSpPr>
        <p:spPr>
          <a:xfrm>
            <a:off x="421950" y="1429875"/>
            <a:ext cx="3990600" cy="325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“SO much gets covered during a longer tutoring session it's hard to keep track of everything I’ve learned”</a:t>
            </a:r>
            <a:endParaRPr b="0" i="0" sz="2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g30c62eaf3e7_0_338"/>
          <p:cNvSpPr/>
          <p:nvPr/>
        </p:nvSpPr>
        <p:spPr>
          <a:xfrm>
            <a:off x="5164275" y="1429875"/>
            <a:ext cx="3990600" cy="325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“Sometimes I’m not sure how to move forward after learning a bunch of things from a tutoring session”</a:t>
            </a:r>
            <a:endParaRPr b="0" i="0" sz="2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0" name="Google Shape;200;g30c62eaf3e7_0_338"/>
          <p:cNvSpPr/>
          <p:nvPr/>
        </p:nvSpPr>
        <p:spPr>
          <a:xfrm>
            <a:off x="2836075" y="4439400"/>
            <a:ext cx="3990600" cy="325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“I think it's hard to book tutoring within a quick timeframe with a tutor that knows what I need to learn”</a:t>
            </a:r>
            <a:endParaRPr b="0" i="0" sz="2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1" name="Google Shape;201;g30c62eaf3e7_0_3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3475" y="1859625"/>
            <a:ext cx="5094526" cy="5094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0c62eaf3e7_0_1858"/>
          <p:cNvSpPr/>
          <p:nvPr/>
        </p:nvSpPr>
        <p:spPr>
          <a:xfrm>
            <a:off x="818675" y="689250"/>
            <a:ext cx="8325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600"/>
              <a:buFont typeface="Fraunces ExtraBold"/>
              <a:buNone/>
            </a:pPr>
            <a:r>
              <a:rPr b="1" i="0" lang="en-US" sz="4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Our refined solution</a:t>
            </a:r>
            <a:endParaRPr b="0" i="0" sz="4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0c62eaf3e7_0_1858"/>
          <p:cNvSpPr/>
          <p:nvPr/>
        </p:nvSpPr>
        <p:spPr>
          <a:xfrm>
            <a:off x="590074" y="1881902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0c62eaf3e7_0_1858"/>
          <p:cNvSpPr/>
          <p:nvPr/>
        </p:nvSpPr>
        <p:spPr>
          <a:xfrm>
            <a:off x="765572" y="1969532"/>
            <a:ext cx="1752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0c62eaf3e7_0_1858"/>
          <p:cNvSpPr/>
          <p:nvPr/>
        </p:nvSpPr>
        <p:spPr>
          <a:xfrm>
            <a:off x="1350169" y="2952039"/>
            <a:ext cx="36237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Problem: 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0c62eaf3e7_0_1858"/>
          <p:cNvSpPr/>
          <p:nvPr/>
        </p:nvSpPr>
        <p:spPr>
          <a:xfrm>
            <a:off x="1350169" y="3457817"/>
            <a:ext cx="6746700" cy="11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Nobile"/>
              <a:buNone/>
            </a:pPr>
            <a:r>
              <a:rPr b="0" i="0" lang="en-US" sz="18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Solve the inefficiency and inconsistency of accessing quality peer-to-peer tutoring for college students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0c62eaf3e7_0_1858"/>
          <p:cNvSpPr/>
          <p:nvPr/>
        </p:nvSpPr>
        <p:spPr>
          <a:xfrm>
            <a:off x="590074" y="2902894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0c62eaf3e7_0_1858"/>
          <p:cNvSpPr/>
          <p:nvPr/>
        </p:nvSpPr>
        <p:spPr>
          <a:xfrm>
            <a:off x="738545" y="2990524"/>
            <a:ext cx="2292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0c62eaf3e7_0_1858"/>
          <p:cNvSpPr/>
          <p:nvPr/>
        </p:nvSpPr>
        <p:spPr>
          <a:xfrm>
            <a:off x="551599" y="4519028"/>
            <a:ext cx="526200" cy="5262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0c62eaf3e7_0_1858"/>
          <p:cNvSpPr/>
          <p:nvPr/>
        </p:nvSpPr>
        <p:spPr>
          <a:xfrm>
            <a:off x="708811" y="4606633"/>
            <a:ext cx="2118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7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0c62eaf3e7_0_1858"/>
          <p:cNvSpPr/>
          <p:nvPr/>
        </p:nvSpPr>
        <p:spPr>
          <a:xfrm>
            <a:off x="1284803" y="4519025"/>
            <a:ext cx="61668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Serving College Students and Tutors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0c62eaf3e7_0_1858"/>
          <p:cNvSpPr/>
          <p:nvPr/>
        </p:nvSpPr>
        <p:spPr>
          <a:xfrm>
            <a:off x="1284794" y="5024806"/>
            <a:ext cx="6746700" cy="11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Nobil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0c62eaf3e7_0_1858"/>
          <p:cNvSpPr txBox="1"/>
          <p:nvPr/>
        </p:nvSpPr>
        <p:spPr>
          <a:xfrm>
            <a:off x="1350163" y="1849738"/>
            <a:ext cx="7425000" cy="12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2000" u="none" cap="none" strike="noStrike">
                <a:solidFill>
                  <a:schemeClr val="dk2"/>
                </a:solidFill>
                <a:latin typeface="Nobile"/>
                <a:ea typeface="Nobile"/>
                <a:cs typeface="Nobile"/>
                <a:sym typeface="Nobile"/>
              </a:rPr>
              <a:t>On-demand peer tutoring and AI-powered learning support for college students.</a:t>
            </a:r>
            <a:endParaRPr b="1" i="1" sz="2000" u="none" cap="none" strike="noStrike">
              <a:solidFill>
                <a:schemeClr val="dk2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0c62eaf3e7_0_1858"/>
          <p:cNvSpPr/>
          <p:nvPr/>
        </p:nvSpPr>
        <p:spPr>
          <a:xfrm>
            <a:off x="973855" y="5077754"/>
            <a:ext cx="73686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2425" lvl="0" marL="4572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Nobile"/>
              <a:buChar char="-"/>
            </a:pPr>
            <a:r>
              <a:rPr b="0" i="0" lang="en-US" sz="19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College students seeking on-demand academic support and a seamless tutoring experience.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0c62eaf3e7_0_1858"/>
          <p:cNvSpPr/>
          <p:nvPr/>
        </p:nvSpPr>
        <p:spPr>
          <a:xfrm>
            <a:off x="973855" y="6288084"/>
            <a:ext cx="73686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2425" lvl="0" marL="4572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Nobile"/>
              <a:buChar char="-"/>
            </a:pPr>
            <a:r>
              <a:rPr b="0" i="0" lang="en-US" sz="19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Capable college students can earn money by offering their expertise as peer tutors on the Tutti platform.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1" name="Google Shape;221;g30c62eaf3e7_0_18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/>
          <p:cNvSpPr/>
          <p:nvPr/>
        </p:nvSpPr>
        <p:spPr>
          <a:xfrm>
            <a:off x="5238869" y="2692360"/>
            <a:ext cx="4278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300"/>
              <a:buFont typeface="Fraunces ExtraBold"/>
              <a:buNone/>
            </a:pPr>
            <a:r>
              <a:rPr b="1" i="0" lang="en-US" sz="33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Tutti's Key Features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5"/>
          <p:cNvSpPr/>
          <p:nvPr/>
        </p:nvSpPr>
        <p:spPr>
          <a:xfrm>
            <a:off x="590669" y="5559862"/>
            <a:ext cx="13449062" cy="22860"/>
          </a:xfrm>
          <a:prstGeom prst="roundRect">
            <a:avLst>
              <a:gd fmla="val 664496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5"/>
          <p:cNvSpPr/>
          <p:nvPr/>
        </p:nvSpPr>
        <p:spPr>
          <a:xfrm>
            <a:off x="3899178" y="4969252"/>
            <a:ext cx="22860" cy="590669"/>
          </a:xfrm>
          <a:prstGeom prst="roundRect">
            <a:avLst>
              <a:gd fmla="val 664496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"/>
          <p:cNvSpPr/>
          <p:nvPr/>
        </p:nvSpPr>
        <p:spPr>
          <a:xfrm>
            <a:off x="3720822" y="5370016"/>
            <a:ext cx="379690" cy="379690"/>
          </a:xfrm>
          <a:prstGeom prst="roundRect">
            <a:avLst>
              <a:gd fmla="val 40007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"/>
          <p:cNvSpPr/>
          <p:nvPr/>
        </p:nvSpPr>
        <p:spPr>
          <a:xfrm>
            <a:off x="3847505" y="5433239"/>
            <a:ext cx="126325" cy="253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b="1" i="0" lang="en-US" sz="19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2759154" y="3625334"/>
            <a:ext cx="2303026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Fraunces ExtraBold"/>
              <a:buNone/>
            </a:pPr>
            <a:r>
              <a:rPr b="1" i="0" lang="en-US" sz="16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On-Demand Tutoring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"/>
          <p:cNvSpPr/>
          <p:nvPr/>
        </p:nvSpPr>
        <p:spPr>
          <a:xfrm>
            <a:off x="759381" y="3990261"/>
            <a:ext cx="6302693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Nobile"/>
              <a:buNone/>
            </a:pPr>
            <a:r>
              <a:rPr b="0" i="0" lang="en-US" sz="13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Students can send tutor requests to all available tutors that fit their criteria, and tutors can pick up requests based on their own schedule, creating a streamlined process to schedule a session quickly with a knowledgeable peer.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"/>
          <p:cNvSpPr/>
          <p:nvPr/>
        </p:nvSpPr>
        <p:spPr>
          <a:xfrm>
            <a:off x="7303532" y="5559802"/>
            <a:ext cx="22860" cy="590669"/>
          </a:xfrm>
          <a:prstGeom prst="roundRect">
            <a:avLst>
              <a:gd fmla="val 664496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5"/>
          <p:cNvSpPr/>
          <p:nvPr/>
        </p:nvSpPr>
        <p:spPr>
          <a:xfrm>
            <a:off x="7125176" y="5370016"/>
            <a:ext cx="379690" cy="379690"/>
          </a:xfrm>
          <a:prstGeom prst="roundRect">
            <a:avLst>
              <a:gd fmla="val 40007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5"/>
          <p:cNvSpPr/>
          <p:nvPr/>
        </p:nvSpPr>
        <p:spPr>
          <a:xfrm>
            <a:off x="7232213" y="5433239"/>
            <a:ext cx="165497" cy="253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b="1" i="0" lang="en-US" sz="19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5"/>
          <p:cNvSpPr/>
          <p:nvPr/>
        </p:nvSpPr>
        <p:spPr>
          <a:xfrm>
            <a:off x="6211372" y="6319361"/>
            <a:ext cx="2207538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Fraunces ExtraBold"/>
              <a:buNone/>
            </a:pPr>
            <a:r>
              <a:rPr b="1" i="0" lang="en-US" sz="16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AI-Powered Support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"/>
          <p:cNvSpPr/>
          <p:nvPr/>
        </p:nvSpPr>
        <p:spPr>
          <a:xfrm>
            <a:off x="4163735" y="6684288"/>
            <a:ext cx="6302812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Nobile"/>
              <a:buNone/>
            </a:pPr>
            <a:r>
              <a:rPr b="0" i="0" lang="en-US" sz="13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integrated AI generates insightful notes, including summaries, action steps, and areas of improvement, to enhance the overall tutoring experience and help students stay organized and on track.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/>
          <p:nvPr/>
        </p:nvSpPr>
        <p:spPr>
          <a:xfrm>
            <a:off x="10708005" y="4969252"/>
            <a:ext cx="22860" cy="590669"/>
          </a:xfrm>
          <a:prstGeom prst="roundRect">
            <a:avLst>
              <a:gd fmla="val 664496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/>
          <p:nvPr/>
        </p:nvSpPr>
        <p:spPr>
          <a:xfrm>
            <a:off x="10529649" y="5370016"/>
            <a:ext cx="379690" cy="379690"/>
          </a:xfrm>
          <a:prstGeom prst="roundRect">
            <a:avLst>
              <a:gd fmla="val 40007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"/>
          <p:cNvSpPr/>
          <p:nvPr/>
        </p:nvSpPr>
        <p:spPr>
          <a:xfrm>
            <a:off x="10642997" y="5433239"/>
            <a:ext cx="152995" cy="253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b="1" i="0" lang="en-US" sz="19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"/>
          <p:cNvSpPr/>
          <p:nvPr/>
        </p:nvSpPr>
        <p:spPr>
          <a:xfrm>
            <a:off x="9488329" y="3625334"/>
            <a:ext cx="2462570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Fraunces ExtraBold"/>
              <a:buNone/>
            </a:pPr>
            <a:r>
              <a:rPr b="1" i="0" lang="en-US" sz="16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Collaborative Learning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5"/>
          <p:cNvSpPr/>
          <p:nvPr/>
        </p:nvSpPr>
        <p:spPr>
          <a:xfrm>
            <a:off x="7568208" y="3990261"/>
            <a:ext cx="6302812" cy="810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Nobile"/>
              <a:buNone/>
            </a:pPr>
            <a:r>
              <a:rPr b="0" i="0" lang="en-US" sz="13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platform fosters a seamless, collaborative learning environment where students and tutors come together to learn and grow, supported by the platform's features and technology.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5"/>
          <p:cNvPicPr preferRelativeResize="0"/>
          <p:nvPr/>
        </p:nvPicPr>
        <p:blipFill rotWithShape="1">
          <a:blip r:embed="rId3">
            <a:alphaModFix/>
          </a:blip>
          <a:srcRect b="0" l="0" r="0" t="35557"/>
          <a:stretch/>
        </p:blipFill>
        <p:spPr>
          <a:xfrm>
            <a:off x="2831000" y="104400"/>
            <a:ext cx="9151599" cy="221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"/>
          <p:cNvSpPr/>
          <p:nvPr/>
        </p:nvSpPr>
        <p:spPr>
          <a:xfrm>
            <a:off x="738545" y="580311"/>
            <a:ext cx="5275778" cy="659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96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150"/>
              <a:buFont typeface="Fraunces ExtraBold"/>
              <a:buNone/>
            </a:pPr>
            <a:r>
              <a:rPr b="1" i="0" lang="en-US" sz="41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Why "Tutti"?</a:t>
            </a:r>
            <a:endParaRPr b="0" i="0" sz="4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738545" y="1556147"/>
            <a:ext cx="7666911" cy="1890951"/>
          </a:xfrm>
          <a:prstGeom prst="roundRect">
            <a:avLst>
              <a:gd fmla="val 1004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6"/>
          <p:cNvSpPr/>
          <p:nvPr/>
        </p:nvSpPr>
        <p:spPr>
          <a:xfrm>
            <a:off x="949523" y="1767126"/>
            <a:ext cx="3271361" cy="32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50"/>
              <a:buFont typeface="Fraunces ExtraBold"/>
              <a:buNone/>
            </a:pPr>
            <a:r>
              <a:rPr b="1" i="0" lang="en-US" sz="20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Meaning and Symbolism</a:t>
            </a:r>
            <a:endParaRPr b="0" i="0" sz="2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6"/>
          <p:cNvSpPr/>
          <p:nvPr/>
        </p:nvSpPr>
        <p:spPr>
          <a:xfrm>
            <a:off x="949523" y="2223492"/>
            <a:ext cx="7244953" cy="1012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Tutti, the Italian word for "together," symbolizes the collaborative and unifying nature of the platform, where students and tutors come together to learn and grow.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6"/>
          <p:cNvSpPr/>
          <p:nvPr/>
        </p:nvSpPr>
        <p:spPr>
          <a:xfrm>
            <a:off x="738545" y="3658076"/>
            <a:ext cx="7666911" cy="1890951"/>
          </a:xfrm>
          <a:prstGeom prst="roundRect">
            <a:avLst>
              <a:gd fmla="val 1004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6"/>
          <p:cNvSpPr/>
          <p:nvPr/>
        </p:nvSpPr>
        <p:spPr>
          <a:xfrm>
            <a:off x="949523" y="3869055"/>
            <a:ext cx="2798683" cy="32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50"/>
              <a:buFont typeface="Fraunces ExtraBold"/>
              <a:buNone/>
            </a:pPr>
            <a:r>
              <a:rPr b="1" i="0" lang="en-US" sz="20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Phonetic Connection</a:t>
            </a:r>
            <a:endParaRPr b="0" i="0" sz="2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6"/>
          <p:cNvSpPr/>
          <p:nvPr/>
        </p:nvSpPr>
        <p:spPr>
          <a:xfrm>
            <a:off x="949523" y="4325422"/>
            <a:ext cx="7244953" cy="1012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name "Tutti" is phonetically identical to "tutee," creating a clever play on words that directly relates to the platform's focus on tutoring and academic support.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"/>
          <p:cNvSpPr/>
          <p:nvPr/>
        </p:nvSpPr>
        <p:spPr>
          <a:xfrm>
            <a:off x="738545" y="5760006"/>
            <a:ext cx="7666911" cy="1890951"/>
          </a:xfrm>
          <a:prstGeom prst="roundRect">
            <a:avLst>
              <a:gd fmla="val 1004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949523" y="5970984"/>
            <a:ext cx="2987278" cy="32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50"/>
              <a:buFont typeface="Fraunces ExtraBold"/>
              <a:buNone/>
            </a:pPr>
            <a:r>
              <a:rPr b="1" i="0" lang="en-US" sz="20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Reflecting the Mission</a:t>
            </a:r>
            <a:endParaRPr b="0" i="0" sz="2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6"/>
          <p:cNvSpPr/>
          <p:nvPr/>
        </p:nvSpPr>
        <p:spPr>
          <a:xfrm>
            <a:off x="949523" y="6427351"/>
            <a:ext cx="7244953" cy="1012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name Tutti reflects the platform's mission of creating a seamless, collaborative learning environment for college students, fostering a sense of unity and shared success.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54876" y="959875"/>
            <a:ext cx="5095724" cy="6738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"/>
          <p:cNvSpPr/>
          <p:nvPr/>
        </p:nvSpPr>
        <p:spPr>
          <a:xfrm>
            <a:off x="755809" y="712708"/>
            <a:ext cx="5399365" cy="6748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05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250"/>
              <a:buFont typeface="Fraunces ExtraBold"/>
              <a:buNone/>
            </a:pPr>
            <a:r>
              <a:rPr b="1" i="0" lang="en-US" sz="4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Tutti's Impact</a:t>
            </a:r>
            <a:endParaRPr b="0" i="0" sz="4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8" name="Google Shape;26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809" y="1711404"/>
            <a:ext cx="1079778" cy="1935123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8"/>
          <p:cNvSpPr/>
          <p:nvPr/>
        </p:nvSpPr>
        <p:spPr>
          <a:xfrm>
            <a:off x="2159437" y="1927265"/>
            <a:ext cx="4617720" cy="337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1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Improved Academic Performance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8"/>
          <p:cNvSpPr/>
          <p:nvPr/>
        </p:nvSpPr>
        <p:spPr>
          <a:xfrm>
            <a:off x="2159437" y="2394109"/>
            <a:ext cx="6228755" cy="1036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on-demand tutoring and AI-powered learning support will help students achieve better academic outcomes and reach their full potential.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1" name="Google Shape;27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5809" y="3646527"/>
            <a:ext cx="1079778" cy="193512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8"/>
          <p:cNvSpPr/>
          <p:nvPr/>
        </p:nvSpPr>
        <p:spPr>
          <a:xfrm>
            <a:off x="2159437" y="3862388"/>
            <a:ext cx="4240768" cy="337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1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Enhanced Learning Experience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8"/>
          <p:cNvSpPr/>
          <p:nvPr/>
        </p:nvSpPr>
        <p:spPr>
          <a:xfrm>
            <a:off x="2159437" y="4329232"/>
            <a:ext cx="6228755" cy="1036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platform's seamless, collaborative approach will create a more engaging and rewarding learning experience for students.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4" name="Google Shape;27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5809" y="5581650"/>
            <a:ext cx="1079778" cy="193512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8"/>
          <p:cNvSpPr/>
          <p:nvPr/>
        </p:nvSpPr>
        <p:spPr>
          <a:xfrm>
            <a:off x="2159437" y="5797510"/>
            <a:ext cx="3840123" cy="337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1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Increased Earning Potential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8"/>
          <p:cNvSpPr/>
          <p:nvPr/>
        </p:nvSpPr>
        <p:spPr>
          <a:xfrm>
            <a:off x="2159437" y="6264354"/>
            <a:ext cx="6228755" cy="1036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Capable students can leverage Tutti to earn money as peer tutors, providing them with valuable work experience and additional income.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2" name="Google Shape;282;g30c62eaf3e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9518" y="1707118"/>
            <a:ext cx="4815364" cy="481536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0c62eaf3e7_0_0"/>
          <p:cNvSpPr/>
          <p:nvPr/>
        </p:nvSpPr>
        <p:spPr>
          <a:xfrm>
            <a:off x="939522" y="2957155"/>
            <a:ext cx="7265100" cy="23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17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7250"/>
              <a:buFont typeface="Fraunces ExtraBold"/>
              <a:buNone/>
            </a:pPr>
            <a:r>
              <a:rPr b="1" i="0" lang="en-US" sz="7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Market Research</a:t>
            </a:r>
            <a:endParaRPr b="0" i="0" sz="7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0c62eaf3e7_0_6"/>
          <p:cNvSpPr/>
          <p:nvPr/>
        </p:nvSpPr>
        <p:spPr>
          <a:xfrm>
            <a:off x="892375" y="449575"/>
            <a:ext cx="12607500" cy="15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000"/>
              <a:buFont typeface="Fraunces ExtraBold"/>
              <a:buNone/>
            </a:pPr>
            <a:r>
              <a:rPr b="1" i="0" lang="en-US" sz="5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Wyzant</a:t>
            </a:r>
            <a:endParaRPr b="1" i="0" sz="500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000"/>
              <a:buFont typeface="Fraunces ExtraBold"/>
              <a:buNone/>
            </a:pPr>
            <a:r>
              <a:rPr b="1" i="1" lang="en-US" sz="5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“Expert Tutors at Affordable Prices”</a:t>
            </a:r>
            <a:endParaRPr b="1" i="1" sz="500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</p:txBody>
      </p:sp>
      <p:sp>
        <p:nvSpPr>
          <p:cNvPr id="290" name="Google Shape;290;g30c62eaf3e7_0_6"/>
          <p:cNvSpPr/>
          <p:nvPr/>
        </p:nvSpPr>
        <p:spPr>
          <a:xfrm>
            <a:off x="892373" y="2680454"/>
            <a:ext cx="31872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500"/>
              <a:buFont typeface="Fraunces ExtraBold"/>
              <a:buNone/>
            </a:pPr>
            <a:r>
              <a:rPr b="1" i="0" lang="en-US" sz="25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Works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0c62eaf3e7_0_6"/>
          <p:cNvSpPr/>
          <p:nvPr/>
        </p:nvSpPr>
        <p:spPr>
          <a:xfrm>
            <a:off x="892373" y="3333750"/>
            <a:ext cx="61119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None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Wyzant offers a wide range of subjects, allowing college students to find help in almost any area of study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0c62eaf3e7_0_6"/>
          <p:cNvSpPr/>
          <p:nvPr/>
        </p:nvSpPr>
        <p:spPr>
          <a:xfrm>
            <a:off x="7869311" y="2545879"/>
            <a:ext cx="31872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500"/>
              <a:buFont typeface="Fraunces ExtraBold"/>
              <a:buNone/>
            </a:pPr>
            <a:r>
              <a:rPr b="1" i="0" lang="en-US" sz="25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Doesn't Work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0c62eaf3e7_0_6"/>
          <p:cNvSpPr/>
          <p:nvPr/>
        </p:nvSpPr>
        <p:spPr>
          <a:xfrm>
            <a:off x="8007975" y="3129750"/>
            <a:ext cx="5703900" cy="16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Char char="•"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Not college-specific, leading to a diluted experience where students must navigate a broader audience, including K-12 and adult learners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30c62eaf3e7_0_6"/>
          <p:cNvSpPr/>
          <p:nvPr/>
        </p:nvSpPr>
        <p:spPr>
          <a:xfrm>
            <a:off x="8007975" y="5167437"/>
            <a:ext cx="57039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Char char="•"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Time consuming manual tutor search process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0c62eaf3e7_0_6"/>
          <p:cNvSpPr/>
          <p:nvPr/>
        </p:nvSpPr>
        <p:spPr>
          <a:xfrm>
            <a:off x="8048325" y="6120967"/>
            <a:ext cx="57039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Nobile"/>
              <a:buChar char="•"/>
            </a:pPr>
            <a:r>
              <a:rPr b="0" i="0" lang="en-US" sz="20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Lack of AI-powered tools like automatic note-taking or session summaries leaves students without valuable support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g30c62eaf3e7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2375" y="5230875"/>
            <a:ext cx="2319350" cy="23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2" name="Google Shape;302;g30c62eaf3e7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30c62eaf3e7_0_17"/>
          <p:cNvSpPr/>
          <p:nvPr/>
        </p:nvSpPr>
        <p:spPr>
          <a:xfrm>
            <a:off x="6425922" y="779502"/>
            <a:ext cx="72651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Nightowl</a:t>
            </a:r>
            <a:endParaRPr b="1" i="0" sz="525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1" lang="en-US" sz="46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“Get help now”</a:t>
            </a:r>
            <a:endParaRPr b="1" i="1" sz="465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</p:txBody>
      </p:sp>
      <p:sp>
        <p:nvSpPr>
          <p:cNvPr id="304" name="Google Shape;304;g30c62eaf3e7_0_17"/>
          <p:cNvSpPr/>
          <p:nvPr/>
        </p:nvSpPr>
        <p:spPr>
          <a:xfrm>
            <a:off x="6425922" y="3238857"/>
            <a:ext cx="603900" cy="603900"/>
          </a:xfrm>
          <a:prstGeom prst="roundRect">
            <a:avLst>
              <a:gd fmla="val 4000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0c62eaf3e7_0_17"/>
          <p:cNvSpPr/>
          <p:nvPr/>
        </p:nvSpPr>
        <p:spPr>
          <a:xfrm>
            <a:off x="6627376" y="3339465"/>
            <a:ext cx="2010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3150"/>
              <a:buFont typeface="Fraunces ExtraBold"/>
              <a:buNone/>
            </a:pPr>
            <a:r>
              <a:rPr b="1" i="0" lang="en-US" sz="3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3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0c62eaf3e7_0_17"/>
          <p:cNvSpPr/>
          <p:nvPr/>
        </p:nvSpPr>
        <p:spPr>
          <a:xfrm>
            <a:off x="7298293" y="3238857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Works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0c62eaf3e7_0_17"/>
          <p:cNvSpPr/>
          <p:nvPr/>
        </p:nvSpPr>
        <p:spPr>
          <a:xfrm>
            <a:off x="7298293" y="3819168"/>
            <a:ext cx="63927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Nightowl allows college students to quickly find peers to collaborate with on academic projects.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0c62eaf3e7_0_17"/>
          <p:cNvSpPr/>
          <p:nvPr/>
        </p:nvSpPr>
        <p:spPr>
          <a:xfrm>
            <a:off x="6425922" y="5248632"/>
            <a:ext cx="603900" cy="603900"/>
          </a:xfrm>
          <a:prstGeom prst="roundRect">
            <a:avLst>
              <a:gd fmla="val 4000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0c62eaf3e7_0_17"/>
          <p:cNvSpPr/>
          <p:nvPr/>
        </p:nvSpPr>
        <p:spPr>
          <a:xfrm>
            <a:off x="6596301" y="5349240"/>
            <a:ext cx="2631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3150"/>
              <a:buFont typeface="Fraunces ExtraBold"/>
              <a:buNone/>
            </a:pPr>
            <a:r>
              <a:rPr b="1" i="0" lang="en-US" sz="3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3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30c62eaf3e7_0_17"/>
          <p:cNvSpPr/>
          <p:nvPr/>
        </p:nvSpPr>
        <p:spPr>
          <a:xfrm>
            <a:off x="7298293" y="5248632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Doesn't Work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30c62eaf3e7_0_17"/>
          <p:cNvSpPr/>
          <p:nvPr/>
        </p:nvSpPr>
        <p:spPr>
          <a:xfrm>
            <a:off x="7298293" y="5828943"/>
            <a:ext cx="63927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Does not provide a way for students to receive academic help from qualified individuals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0c62eaf3e7_0_31"/>
          <p:cNvSpPr/>
          <p:nvPr/>
        </p:nvSpPr>
        <p:spPr>
          <a:xfrm>
            <a:off x="939522" y="772001"/>
            <a:ext cx="127515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Superprof</a:t>
            </a:r>
            <a:endParaRPr b="1" i="0" sz="525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1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“Find the perfect tutor”</a:t>
            </a:r>
            <a:endParaRPr b="1" i="1" sz="525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</p:txBody>
      </p:sp>
      <p:sp>
        <p:nvSpPr>
          <p:cNvPr id="318" name="Google Shape;318;g30c62eaf3e7_0_31"/>
          <p:cNvSpPr/>
          <p:nvPr/>
        </p:nvSpPr>
        <p:spPr>
          <a:xfrm>
            <a:off x="939522" y="3044666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Works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30c62eaf3e7_0_31"/>
          <p:cNvSpPr/>
          <p:nvPr/>
        </p:nvSpPr>
        <p:spPr>
          <a:xfrm>
            <a:off x="939522" y="3732371"/>
            <a:ext cx="6048300" cy="17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Superprof's global reach offers access to tutors in a variety of specialized subjects, potentially covering niche or advanced college-level topics from around the world.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30c62eaf3e7_0_31"/>
          <p:cNvSpPr/>
          <p:nvPr/>
        </p:nvSpPr>
        <p:spPr>
          <a:xfrm>
            <a:off x="7650242" y="3044666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Doesn't Work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30c62eaf3e7_0_31"/>
          <p:cNvSpPr/>
          <p:nvPr/>
        </p:nvSpPr>
        <p:spPr>
          <a:xfrm>
            <a:off x="8079581" y="3732371"/>
            <a:ext cx="56190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Lacks a community of learners or tutors that specialize in college-specific needs.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30c62eaf3e7_0_31"/>
          <p:cNvSpPr/>
          <p:nvPr/>
        </p:nvSpPr>
        <p:spPr>
          <a:xfrm>
            <a:off x="8079581" y="4685467"/>
            <a:ext cx="5619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Inefficient manual tutor search process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30c62eaf3e7_0_31"/>
          <p:cNvSpPr/>
          <p:nvPr/>
        </p:nvSpPr>
        <p:spPr>
          <a:xfrm>
            <a:off x="8509159" y="5208984"/>
            <a:ext cx="51894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1" marL="6858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Requires users to message tutors and wait for responses (similar to Wyzant)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g30c62eaf3e7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525" y="5960434"/>
            <a:ext cx="3650733" cy="1170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0c62eaf3e7_0_42"/>
          <p:cNvSpPr/>
          <p:nvPr/>
        </p:nvSpPr>
        <p:spPr>
          <a:xfrm>
            <a:off x="863322" y="785813"/>
            <a:ext cx="127515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Stanford Tutoring: Convenient but Scattered</a:t>
            </a:r>
            <a:endParaRPr b="0" i="0" sz="5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0c62eaf3e7_0_42"/>
          <p:cNvSpPr/>
          <p:nvPr/>
        </p:nvSpPr>
        <p:spPr>
          <a:xfrm>
            <a:off x="939522" y="2906077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Works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30c62eaf3e7_0_42"/>
          <p:cNvSpPr/>
          <p:nvPr/>
        </p:nvSpPr>
        <p:spPr>
          <a:xfrm>
            <a:off x="939522" y="3593783"/>
            <a:ext cx="60483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Stanford's tutoring organizations offer convenient access to tutoring services provided by fellow students.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30c62eaf3e7_0_42"/>
          <p:cNvSpPr/>
          <p:nvPr/>
        </p:nvSpPr>
        <p:spPr>
          <a:xfrm>
            <a:off x="7650242" y="2906077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What Doesn't Work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30c62eaf3e7_0_42"/>
          <p:cNvSpPr/>
          <p:nvPr/>
        </p:nvSpPr>
        <p:spPr>
          <a:xfrm>
            <a:off x="8079581" y="3593783"/>
            <a:ext cx="5619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Scattered across academic subjects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30c62eaf3e7_0_42"/>
          <p:cNvSpPr/>
          <p:nvPr/>
        </p:nvSpPr>
        <p:spPr>
          <a:xfrm>
            <a:off x="8079581" y="4117300"/>
            <a:ext cx="56190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Difficult for students to find the right help in a timely manner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0c62eaf3e7_0_42"/>
          <p:cNvSpPr/>
          <p:nvPr/>
        </p:nvSpPr>
        <p:spPr>
          <a:xfrm>
            <a:off x="8079581" y="5070396"/>
            <a:ext cx="56190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Char char="•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TAs may not always be experienced in the specific course content, limiting the effectiveness of the tutoring sessions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g30c62eaf3e7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49" y="5263576"/>
            <a:ext cx="2279675" cy="227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30c62eaf3e7_0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7292" y="5689321"/>
            <a:ext cx="3638550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0c62eaf3e7_0_53"/>
          <p:cNvSpPr/>
          <p:nvPr/>
        </p:nvSpPr>
        <p:spPr>
          <a:xfrm>
            <a:off x="939522" y="792718"/>
            <a:ext cx="102882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Identifying Key Opportunities</a:t>
            </a:r>
            <a:endParaRPr b="0" i="0" sz="5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0c62eaf3e7_0_53"/>
          <p:cNvSpPr/>
          <p:nvPr/>
        </p:nvSpPr>
        <p:spPr>
          <a:xfrm>
            <a:off x="939522" y="2034302"/>
            <a:ext cx="4071600" cy="5402700"/>
          </a:xfrm>
          <a:prstGeom prst="roundRect">
            <a:avLst>
              <a:gd fmla="val 593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0c62eaf3e7_0_53"/>
          <p:cNvSpPr/>
          <p:nvPr/>
        </p:nvSpPr>
        <p:spPr>
          <a:xfrm>
            <a:off x="1207889" y="2302669"/>
            <a:ext cx="35349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4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College-Focused Platform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0c62eaf3e7_0_53"/>
          <p:cNvSpPr/>
          <p:nvPr/>
        </p:nvSpPr>
        <p:spPr>
          <a:xfrm>
            <a:off x="1207889" y="3302318"/>
            <a:ext cx="3534900" cy="30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Developing a tutoring solution tailored specifically to the needs of college students, with features and tools designed to enhance their academic experience.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0c62eaf3e7_0_53"/>
          <p:cNvSpPr/>
          <p:nvPr/>
        </p:nvSpPr>
        <p:spPr>
          <a:xfrm>
            <a:off x="5279469" y="2034302"/>
            <a:ext cx="4071600" cy="5402700"/>
          </a:xfrm>
          <a:prstGeom prst="roundRect">
            <a:avLst>
              <a:gd fmla="val 593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0c62eaf3e7_0_53"/>
          <p:cNvSpPr/>
          <p:nvPr/>
        </p:nvSpPr>
        <p:spPr>
          <a:xfrm>
            <a:off x="5547836" y="2302669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4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Efficient Matching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0c62eaf3e7_0_53"/>
          <p:cNvSpPr/>
          <p:nvPr/>
        </p:nvSpPr>
        <p:spPr>
          <a:xfrm>
            <a:off x="5547836" y="2872729"/>
            <a:ext cx="3534900" cy="3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Implementing a dynamic matching system that quickly connects college students with the most suitable tutors, reducing the time and effort required to find the right support.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0c62eaf3e7_0_53"/>
          <p:cNvSpPr/>
          <p:nvPr/>
        </p:nvSpPr>
        <p:spPr>
          <a:xfrm>
            <a:off x="9619417" y="2034302"/>
            <a:ext cx="4071600" cy="5402700"/>
          </a:xfrm>
          <a:prstGeom prst="roundRect">
            <a:avLst>
              <a:gd fmla="val 5934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0c62eaf3e7_0_53"/>
          <p:cNvSpPr/>
          <p:nvPr/>
        </p:nvSpPr>
        <p:spPr>
          <a:xfrm>
            <a:off x="9773374" y="2248825"/>
            <a:ext cx="3974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4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AI-Powered Assistance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0c62eaf3e7_0_53"/>
          <p:cNvSpPr/>
          <p:nvPr/>
        </p:nvSpPr>
        <p:spPr>
          <a:xfrm>
            <a:off x="9833958" y="2802593"/>
            <a:ext cx="3534900" cy="38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Integrating AI-powered tools, such as automatic note-taking, session summaries, and personalized study paths, to provide college students with valuable support and help them stay organized and on track.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0c62eaf3e7_0_67"/>
          <p:cNvSpPr/>
          <p:nvPr/>
        </p:nvSpPr>
        <p:spPr>
          <a:xfrm>
            <a:off x="771168" y="723424"/>
            <a:ext cx="129978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300"/>
              <a:buFont typeface="Fraunces ExtraBold"/>
              <a:buNone/>
            </a:pPr>
            <a:r>
              <a:rPr b="1" i="0" lang="en-US" sz="43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Leveraging Strengths, Addressing Weaknesses</a:t>
            </a:r>
            <a:endParaRPr b="0" i="0" sz="4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30c62eaf3e7_0_67"/>
          <p:cNvSpPr/>
          <p:nvPr/>
        </p:nvSpPr>
        <p:spPr>
          <a:xfrm>
            <a:off x="1010245" y="1818680"/>
            <a:ext cx="30600" cy="5306400"/>
          </a:xfrm>
          <a:prstGeom prst="roundRect">
            <a:avLst>
              <a:gd fmla="val 650631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30c62eaf3e7_0_67"/>
          <p:cNvSpPr/>
          <p:nvPr/>
        </p:nvSpPr>
        <p:spPr>
          <a:xfrm>
            <a:off x="1242893" y="2299216"/>
            <a:ext cx="771300" cy="30600"/>
          </a:xfrm>
          <a:prstGeom prst="roundRect">
            <a:avLst>
              <a:gd fmla="val 650631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30c62eaf3e7_0_67"/>
          <p:cNvSpPr/>
          <p:nvPr/>
        </p:nvSpPr>
        <p:spPr>
          <a:xfrm>
            <a:off x="777597" y="2066568"/>
            <a:ext cx="495900" cy="495900"/>
          </a:xfrm>
          <a:prstGeom prst="roundRect">
            <a:avLst>
              <a:gd fmla="val 4000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30c62eaf3e7_0_67"/>
          <p:cNvSpPr/>
          <p:nvPr/>
        </p:nvSpPr>
        <p:spPr>
          <a:xfrm>
            <a:off x="942975" y="2149197"/>
            <a:ext cx="1650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30c62eaf3e7_0_67"/>
          <p:cNvSpPr/>
          <p:nvPr/>
        </p:nvSpPr>
        <p:spPr>
          <a:xfrm>
            <a:off x="2237303" y="2038945"/>
            <a:ext cx="27543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College-Focused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30c62eaf3e7_0_67"/>
          <p:cNvSpPr/>
          <p:nvPr/>
        </p:nvSpPr>
        <p:spPr>
          <a:xfrm>
            <a:off x="2237303" y="2515314"/>
            <a:ext cx="11545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Develop a platform that caters specifically to the unique needs and challenges faced by college students, providing a tailored experience.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30c62eaf3e7_0_67"/>
          <p:cNvSpPr/>
          <p:nvPr/>
        </p:nvSpPr>
        <p:spPr>
          <a:xfrm>
            <a:off x="1242893" y="4141470"/>
            <a:ext cx="771300" cy="30600"/>
          </a:xfrm>
          <a:prstGeom prst="roundRect">
            <a:avLst>
              <a:gd fmla="val 650631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30c62eaf3e7_0_67"/>
          <p:cNvSpPr/>
          <p:nvPr/>
        </p:nvSpPr>
        <p:spPr>
          <a:xfrm>
            <a:off x="777597" y="3908822"/>
            <a:ext cx="495900" cy="495900"/>
          </a:xfrm>
          <a:prstGeom prst="roundRect">
            <a:avLst>
              <a:gd fmla="val 4000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0c62eaf3e7_0_67"/>
          <p:cNvSpPr/>
          <p:nvPr/>
        </p:nvSpPr>
        <p:spPr>
          <a:xfrm>
            <a:off x="917496" y="3991451"/>
            <a:ext cx="2160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30c62eaf3e7_0_67"/>
          <p:cNvSpPr/>
          <p:nvPr/>
        </p:nvSpPr>
        <p:spPr>
          <a:xfrm>
            <a:off x="2237303" y="3881199"/>
            <a:ext cx="27543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Efficient Matching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30c62eaf3e7_0_67"/>
          <p:cNvSpPr/>
          <p:nvPr/>
        </p:nvSpPr>
        <p:spPr>
          <a:xfrm>
            <a:off x="2237303" y="4357568"/>
            <a:ext cx="11545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Implement a dynamic matching system that quickly connects students with the most suitable tutors, saving time and effort.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0c62eaf3e7_0_67"/>
          <p:cNvSpPr/>
          <p:nvPr/>
        </p:nvSpPr>
        <p:spPr>
          <a:xfrm>
            <a:off x="1242893" y="5983724"/>
            <a:ext cx="771300" cy="30600"/>
          </a:xfrm>
          <a:prstGeom prst="roundRect">
            <a:avLst>
              <a:gd fmla="val 650631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0c62eaf3e7_0_67"/>
          <p:cNvSpPr/>
          <p:nvPr/>
        </p:nvSpPr>
        <p:spPr>
          <a:xfrm>
            <a:off x="777597" y="5751076"/>
            <a:ext cx="495900" cy="495900"/>
          </a:xfrm>
          <a:prstGeom prst="roundRect">
            <a:avLst>
              <a:gd fmla="val 4000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30c62eaf3e7_0_67"/>
          <p:cNvSpPr/>
          <p:nvPr/>
        </p:nvSpPr>
        <p:spPr>
          <a:xfrm>
            <a:off x="925592" y="5833705"/>
            <a:ext cx="1998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30c62eaf3e7_0_67"/>
          <p:cNvSpPr/>
          <p:nvPr/>
        </p:nvSpPr>
        <p:spPr>
          <a:xfrm>
            <a:off x="2237303" y="5723453"/>
            <a:ext cx="288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AI-Powered Support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0c62eaf3e7_0_67"/>
          <p:cNvSpPr/>
          <p:nvPr/>
        </p:nvSpPr>
        <p:spPr>
          <a:xfrm>
            <a:off x="2237303" y="6199823"/>
            <a:ext cx="11545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7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Integrate AI-powered tools to assist college students with note-taking, session summaries, and personalized study paths, enhancing their academic journey.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0c62eaf3e7_0_88"/>
          <p:cNvSpPr/>
          <p:nvPr/>
        </p:nvSpPr>
        <p:spPr>
          <a:xfrm>
            <a:off x="939522" y="1060728"/>
            <a:ext cx="127515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Delivering a Transformative Tutoring Experience</a:t>
            </a:r>
            <a:endParaRPr b="0" i="0" sz="5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82" name="Google Shape;382;g30c62eaf3e7_0_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522" y="3750826"/>
            <a:ext cx="671036" cy="671036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30c62eaf3e7_0_88"/>
          <p:cNvSpPr/>
          <p:nvPr/>
        </p:nvSpPr>
        <p:spPr>
          <a:xfrm>
            <a:off x="939522" y="4690229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College-Focused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0c62eaf3e7_0_88"/>
          <p:cNvSpPr/>
          <p:nvPr/>
        </p:nvSpPr>
        <p:spPr>
          <a:xfrm>
            <a:off x="939522" y="5270540"/>
            <a:ext cx="39819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Tailored to the unique needs and challenges of college students.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85" name="Google Shape;385;g30c62eaf3e7_0_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4118" y="3750826"/>
            <a:ext cx="671036" cy="67103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30c62eaf3e7_0_88"/>
          <p:cNvSpPr/>
          <p:nvPr/>
        </p:nvSpPr>
        <p:spPr>
          <a:xfrm>
            <a:off x="5324118" y="4690229"/>
            <a:ext cx="33555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Efficient Matching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0c62eaf3e7_0_88"/>
          <p:cNvSpPr/>
          <p:nvPr/>
        </p:nvSpPr>
        <p:spPr>
          <a:xfrm>
            <a:off x="5324118" y="5270540"/>
            <a:ext cx="39819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Dynamic system that quickly connects students with the right tutors.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88" name="Google Shape;388;g30c62eaf3e7_0_8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8833" y="3750826"/>
            <a:ext cx="671036" cy="67103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g30c62eaf3e7_0_88"/>
          <p:cNvSpPr/>
          <p:nvPr/>
        </p:nvSpPr>
        <p:spPr>
          <a:xfrm>
            <a:off x="9708833" y="4690229"/>
            <a:ext cx="35112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AI-Powered Support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0c62eaf3e7_0_88"/>
          <p:cNvSpPr/>
          <p:nvPr/>
        </p:nvSpPr>
        <p:spPr>
          <a:xfrm>
            <a:off x="9708833" y="5270540"/>
            <a:ext cx="39819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Integrates AI tools to enhance the academic experience.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0c62eaf3e7_0_136"/>
          <p:cNvSpPr/>
          <p:nvPr/>
        </p:nvSpPr>
        <p:spPr>
          <a:xfrm>
            <a:off x="558522" y="947499"/>
            <a:ext cx="77559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5250"/>
              <a:buFont typeface="Fraunces ExtraBold"/>
              <a:buNone/>
            </a:pPr>
            <a:r>
              <a:rPr b="1" i="0" lang="en-US" sz="525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Ethical Considerations</a:t>
            </a:r>
            <a:endParaRPr b="0" i="0" sz="5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0c62eaf3e7_0_136"/>
          <p:cNvSpPr/>
          <p:nvPr/>
        </p:nvSpPr>
        <p:spPr>
          <a:xfrm>
            <a:off x="482322" y="2305050"/>
            <a:ext cx="3400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Direct Stakeholders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0c62eaf3e7_0_136"/>
          <p:cNvSpPr/>
          <p:nvPr/>
        </p:nvSpPr>
        <p:spPr>
          <a:xfrm>
            <a:off x="530781" y="2992755"/>
            <a:ext cx="33840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Calibri"/>
              <a:buAutoNum type="arabicPeriod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Students who want to tutor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g30c62eaf3e7_0_136"/>
          <p:cNvSpPr/>
          <p:nvPr/>
        </p:nvSpPr>
        <p:spPr>
          <a:xfrm>
            <a:off x="530781" y="3945850"/>
            <a:ext cx="3384000" cy="17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Calibri"/>
              <a:buAutoNum type="arabicPeriod" startAt="2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Students who need tutoring but aren't adequately served by office hours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30c62eaf3e7_0_136"/>
          <p:cNvSpPr/>
          <p:nvPr/>
        </p:nvSpPr>
        <p:spPr>
          <a:xfrm>
            <a:off x="4958120" y="2305050"/>
            <a:ext cx="3717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Indirect Stakeholders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30c62eaf3e7_0_136"/>
          <p:cNvSpPr/>
          <p:nvPr/>
        </p:nvSpPr>
        <p:spPr>
          <a:xfrm>
            <a:off x="5006578" y="2992755"/>
            <a:ext cx="33840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Calibri"/>
              <a:buAutoNum type="arabicPeriod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TAs who are overwhelmed by demand at office hours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0c62eaf3e7_0_136"/>
          <p:cNvSpPr/>
          <p:nvPr/>
        </p:nvSpPr>
        <p:spPr>
          <a:xfrm>
            <a:off x="5006578" y="4811700"/>
            <a:ext cx="3384000" cy="17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Calibri"/>
              <a:buAutoNum type="arabicPeriod" startAt="2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Teachers constantly receiving requests for personal help from students.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30c62eaf3e7_0_136"/>
          <p:cNvSpPr/>
          <p:nvPr/>
        </p:nvSpPr>
        <p:spPr>
          <a:xfrm>
            <a:off x="9510117" y="2305050"/>
            <a:ext cx="3454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00"/>
              <a:buFont typeface="Fraunces ExtraBold"/>
              <a:buNone/>
            </a:pPr>
            <a:r>
              <a:rPr b="1" i="0" lang="en-US" sz="2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Ethical Implications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30c62eaf3e7_0_136"/>
          <p:cNvSpPr/>
          <p:nvPr/>
        </p:nvSpPr>
        <p:spPr>
          <a:xfrm>
            <a:off x="9558457" y="2992755"/>
            <a:ext cx="3384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Nobile"/>
              <a:buAutoNum type="arabicPeriod"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Privacy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0c62eaf3e7_0_136"/>
          <p:cNvSpPr/>
          <p:nvPr/>
        </p:nvSpPr>
        <p:spPr>
          <a:xfrm>
            <a:off x="9558457" y="3516273"/>
            <a:ext cx="3384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2. Data Security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0c62eaf3e7_0_136"/>
          <p:cNvSpPr/>
          <p:nvPr/>
        </p:nvSpPr>
        <p:spPr>
          <a:xfrm>
            <a:off x="9558457" y="4039791"/>
            <a:ext cx="33840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5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3. Over Reliance on AI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g30c62eaf3e7_0_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50" y="4985400"/>
            <a:ext cx="4629323" cy="26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0c62eaf3e7_0_151"/>
          <p:cNvSpPr/>
          <p:nvPr/>
        </p:nvSpPr>
        <p:spPr>
          <a:xfrm>
            <a:off x="720451" y="516925"/>
            <a:ext cx="7866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05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250"/>
              <a:buFont typeface="Fraunces ExtraBold"/>
              <a:buNone/>
            </a:pPr>
            <a:r>
              <a:rPr b="1" i="0" lang="en-US" sz="5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The Backstabber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g30c62eaf3e7_0_151"/>
          <p:cNvSpPr/>
          <p:nvPr/>
        </p:nvSpPr>
        <p:spPr>
          <a:xfrm>
            <a:off x="568049" y="1690025"/>
            <a:ext cx="823500" cy="4875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g30c62eaf3e7_0_151"/>
          <p:cNvSpPr/>
          <p:nvPr/>
        </p:nvSpPr>
        <p:spPr>
          <a:xfrm>
            <a:off x="842770" y="1695026"/>
            <a:ext cx="2742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5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30c62eaf3e7_0_151"/>
          <p:cNvSpPr/>
          <p:nvPr/>
        </p:nvSpPr>
        <p:spPr>
          <a:xfrm>
            <a:off x="1724080" y="1688425"/>
            <a:ext cx="45759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Privacy and Safety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30c62eaf3e7_0_151"/>
          <p:cNvSpPr/>
          <p:nvPr/>
        </p:nvSpPr>
        <p:spPr>
          <a:xfrm>
            <a:off x="1724082" y="2158525"/>
            <a:ext cx="7618500" cy="1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9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Ensure robust data protection protocols, clear consent processes, and transparent data-sharing practices to address concerns about personal information and the use of recorded tutoring sessions.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30c62eaf3e7_0_151"/>
          <p:cNvSpPr/>
          <p:nvPr/>
        </p:nvSpPr>
        <p:spPr>
          <a:xfrm>
            <a:off x="720450" y="4005831"/>
            <a:ext cx="536400" cy="4875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30c62eaf3e7_0_151"/>
          <p:cNvSpPr/>
          <p:nvPr/>
        </p:nvSpPr>
        <p:spPr>
          <a:xfrm>
            <a:off x="871787" y="4087031"/>
            <a:ext cx="2337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5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30c62eaf3e7_0_151"/>
          <p:cNvSpPr/>
          <p:nvPr/>
        </p:nvSpPr>
        <p:spPr>
          <a:xfrm>
            <a:off x="1724082" y="4005831"/>
            <a:ext cx="32103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 in the Background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0c62eaf3e7_0_151"/>
          <p:cNvSpPr/>
          <p:nvPr/>
        </p:nvSpPr>
        <p:spPr>
          <a:xfrm>
            <a:off x="1724082" y="4474341"/>
            <a:ext cx="7618500" cy="10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9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integration of AI to record and summarize tutoring sessions raises additional privacy concerns, requiring Tutti to prioritize security measures and user transparency.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0c62eaf3e7_0_151"/>
          <p:cNvSpPr/>
          <p:nvPr/>
        </p:nvSpPr>
        <p:spPr>
          <a:xfrm>
            <a:off x="720450" y="5974837"/>
            <a:ext cx="536400" cy="487500"/>
          </a:xfrm>
          <a:prstGeom prst="roundRect">
            <a:avLst>
              <a:gd fmla="val 40008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g30c62eaf3e7_0_151"/>
          <p:cNvSpPr/>
          <p:nvPr/>
        </p:nvSpPr>
        <p:spPr>
          <a:xfrm>
            <a:off x="880698" y="6056038"/>
            <a:ext cx="216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550"/>
              <a:buFont typeface="Fraunces ExtraBold"/>
              <a:buNone/>
            </a:pPr>
            <a:r>
              <a:rPr b="1" i="0" lang="en-US" sz="27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g30c62eaf3e7_0_151"/>
          <p:cNvSpPr/>
          <p:nvPr/>
        </p:nvSpPr>
        <p:spPr>
          <a:xfrm>
            <a:off x="1724082" y="5974837"/>
            <a:ext cx="49848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Balancing Efficiency and Privacy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g30c62eaf3e7_0_151"/>
          <p:cNvSpPr/>
          <p:nvPr/>
        </p:nvSpPr>
        <p:spPr>
          <a:xfrm>
            <a:off x="1724082" y="6443348"/>
            <a:ext cx="7618500" cy="10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Nobile"/>
              <a:buNone/>
            </a:pPr>
            <a:r>
              <a:rPr b="0" i="0" lang="en-US" sz="19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must find the right balance between the convenience of its Uber-like matching system and AI tools, and the need to protect user privacy and maintain trust in the platform.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6" name="Google Shape;426;g30c62eaf3e7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8325" y="1174875"/>
            <a:ext cx="4210050" cy="651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0c62eaf3e7_0_169"/>
          <p:cNvSpPr/>
          <p:nvPr/>
        </p:nvSpPr>
        <p:spPr>
          <a:xfrm>
            <a:off x="5787509" y="689729"/>
            <a:ext cx="48729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800"/>
              <a:buFont typeface="Fraunces ExtraBold"/>
              <a:buNone/>
            </a:pPr>
            <a:r>
              <a:rPr b="1" i="0" lang="en-US" sz="38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The Siren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30c62eaf3e7_0_169"/>
          <p:cNvSpPr/>
          <p:nvPr/>
        </p:nvSpPr>
        <p:spPr>
          <a:xfrm>
            <a:off x="5711309" y="1438751"/>
            <a:ext cx="7779900" cy="2058600"/>
          </a:xfrm>
          <a:prstGeom prst="roundRect">
            <a:avLst>
              <a:gd fmla="val 8522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g30c62eaf3e7_0_169"/>
          <p:cNvSpPr/>
          <p:nvPr/>
        </p:nvSpPr>
        <p:spPr>
          <a:xfrm>
            <a:off x="5906214" y="1633657"/>
            <a:ext cx="3816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Over-reliance on Tutors and AI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30c62eaf3e7_0_169"/>
          <p:cNvSpPr/>
          <p:nvPr/>
        </p:nvSpPr>
        <p:spPr>
          <a:xfrm>
            <a:off x="5906214" y="2055019"/>
            <a:ext cx="7389900" cy="12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must be cautious not to promote academic overdependence, where students become overly reliant on the constant availability of tutors and AI-generated content, rather than developing self-reliance and critical thinking skills.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30c62eaf3e7_0_169"/>
          <p:cNvSpPr/>
          <p:nvPr/>
        </p:nvSpPr>
        <p:spPr>
          <a:xfrm>
            <a:off x="5711309" y="3692128"/>
            <a:ext cx="7779900" cy="2058600"/>
          </a:xfrm>
          <a:prstGeom prst="roundRect">
            <a:avLst>
              <a:gd fmla="val 8522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g30c62eaf3e7_0_169"/>
          <p:cNvSpPr/>
          <p:nvPr/>
        </p:nvSpPr>
        <p:spPr>
          <a:xfrm>
            <a:off x="5906214" y="3887033"/>
            <a:ext cx="3245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 and Academic Integrity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30c62eaf3e7_0_169"/>
          <p:cNvSpPr/>
          <p:nvPr/>
        </p:nvSpPr>
        <p:spPr>
          <a:xfrm>
            <a:off x="5906214" y="4308396"/>
            <a:ext cx="7389900" cy="12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presence of AI in every tutoring session, providing summaries and suggestions, raises concerns about the potential for students to over-rely on AI-generated content, potentially undermining academic integrity and authentic learning.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30c62eaf3e7_0_169"/>
          <p:cNvSpPr/>
          <p:nvPr/>
        </p:nvSpPr>
        <p:spPr>
          <a:xfrm>
            <a:off x="5711309" y="5945505"/>
            <a:ext cx="7779900" cy="1746600"/>
          </a:xfrm>
          <a:prstGeom prst="roundRect">
            <a:avLst>
              <a:gd fmla="val 10043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30c62eaf3e7_0_169"/>
          <p:cNvSpPr/>
          <p:nvPr/>
        </p:nvSpPr>
        <p:spPr>
          <a:xfrm>
            <a:off x="5906214" y="6140410"/>
            <a:ext cx="47448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Balancing Accessibility and Autonomy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30c62eaf3e7_0_169"/>
          <p:cNvSpPr/>
          <p:nvPr/>
        </p:nvSpPr>
        <p:spPr>
          <a:xfrm>
            <a:off x="5906214" y="6561772"/>
            <a:ext cx="73899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must find a way to make tutoring and AI tools easily accessible while still encouraging students to develop independent learning strategies and critical thinking skills.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g30c62eaf3e7_0_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4900" y="809625"/>
            <a:ext cx="4171950" cy="66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0c62eaf3e7_0_184"/>
          <p:cNvSpPr/>
          <p:nvPr/>
        </p:nvSpPr>
        <p:spPr>
          <a:xfrm>
            <a:off x="417729" y="887025"/>
            <a:ext cx="121563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400"/>
              <a:buFont typeface="Fraunces ExtraBold"/>
              <a:buNone/>
            </a:pPr>
            <a:r>
              <a:rPr b="1" i="0" lang="en-US" sz="40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Designing for Diverse User Needs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49" name="Google Shape;449;g30c62eaf3e7_0_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000" y="2068100"/>
            <a:ext cx="585000" cy="5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30c62eaf3e7_0_184"/>
          <p:cNvSpPr/>
          <p:nvPr/>
        </p:nvSpPr>
        <p:spPr>
          <a:xfrm>
            <a:off x="1289504" y="2137535"/>
            <a:ext cx="5471100" cy="2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Simple Task: Opening the App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g30c62eaf3e7_0_184"/>
          <p:cNvSpPr/>
          <p:nvPr/>
        </p:nvSpPr>
        <p:spPr>
          <a:xfrm>
            <a:off x="1289504" y="2744476"/>
            <a:ext cx="13224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50"/>
              <a:buFont typeface="Nobile"/>
              <a:buNone/>
            </a:pPr>
            <a:r>
              <a:rPr b="0" i="0" lang="en-US" sz="19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app should open directly to a clear, intuitive home screen where users can easily view their options, such as sending a request or reviewing session details.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52" name="Google Shape;452;g30c62eaf3e7_0_1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000" y="4018875"/>
            <a:ext cx="585000" cy="55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g30c62eaf3e7_0_184"/>
          <p:cNvSpPr/>
          <p:nvPr/>
        </p:nvSpPr>
        <p:spPr>
          <a:xfrm>
            <a:off x="1255929" y="3973360"/>
            <a:ext cx="7987500" cy="2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Moderate Task: Sending a Tutoring Request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0c62eaf3e7_0_184"/>
          <p:cNvSpPr/>
          <p:nvPr/>
        </p:nvSpPr>
        <p:spPr>
          <a:xfrm>
            <a:off x="1255929" y="4500926"/>
            <a:ext cx="13224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50"/>
              <a:buFont typeface="Nobile"/>
              <a:buNone/>
            </a:pPr>
            <a:r>
              <a:rPr b="0" i="0" lang="en-US" sz="19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process of sending a tutoring request should be streamlined and intuitive, allowing users to choose the subject, select a tutor, provide a brief description, and specify the timing.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55" name="Google Shape;455;g30c62eaf3e7_0_1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301" y="6016175"/>
            <a:ext cx="585000" cy="4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g30c62eaf3e7_0_184"/>
          <p:cNvSpPr/>
          <p:nvPr/>
        </p:nvSpPr>
        <p:spPr>
          <a:xfrm>
            <a:off x="1179729" y="5955035"/>
            <a:ext cx="9345600" cy="2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Complex Task: Setting Up Recurring Appointments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g30c62eaf3e7_0_184"/>
          <p:cNvSpPr/>
          <p:nvPr/>
        </p:nvSpPr>
        <p:spPr>
          <a:xfrm>
            <a:off x="1179729" y="6482600"/>
            <a:ext cx="13224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50"/>
              <a:buFont typeface="Nobile"/>
              <a:buNone/>
            </a:pPr>
            <a:r>
              <a:rPr b="0" i="0" lang="en-US" sz="19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Setting up recurring appointments should be efficient, involving features like syncing calendars, setting regular availability, and confirming tutor schedules.</a:t>
            </a:r>
            <a:endParaRPr b="0" i="0" sz="19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3" name="Google Shape;463;g30c62eaf3e7_0_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64" name="Google Shape;464;g30c62eaf3e7_0_1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74029" y="1601629"/>
            <a:ext cx="5026343" cy="502634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g30c62eaf3e7_0_199"/>
          <p:cNvSpPr/>
          <p:nvPr/>
        </p:nvSpPr>
        <p:spPr>
          <a:xfrm>
            <a:off x="644247" y="590788"/>
            <a:ext cx="7855500" cy="11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600"/>
              <a:buFont typeface="Fraunces ExtraBold"/>
              <a:buNone/>
            </a:pPr>
            <a:r>
              <a:rPr b="1" i="0" lang="en-US" sz="3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Empowering Students Through Personalized Support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0c62eaf3e7_0_199"/>
          <p:cNvSpPr/>
          <p:nvPr/>
        </p:nvSpPr>
        <p:spPr>
          <a:xfrm>
            <a:off x="908923" y="2169676"/>
            <a:ext cx="22800" cy="5316600"/>
          </a:xfrm>
          <a:prstGeom prst="roundRect">
            <a:avLst>
              <a:gd fmla="val 724764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30c62eaf3e7_0_199"/>
          <p:cNvSpPr/>
          <p:nvPr/>
        </p:nvSpPr>
        <p:spPr>
          <a:xfrm>
            <a:off x="1104543" y="2572345"/>
            <a:ext cx="644100" cy="22800"/>
          </a:xfrm>
          <a:prstGeom prst="roundRect">
            <a:avLst>
              <a:gd fmla="val 724764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30c62eaf3e7_0_199"/>
          <p:cNvSpPr/>
          <p:nvPr/>
        </p:nvSpPr>
        <p:spPr>
          <a:xfrm>
            <a:off x="713303" y="2376726"/>
            <a:ext cx="414000" cy="414000"/>
          </a:xfrm>
          <a:prstGeom prst="roundRect">
            <a:avLst>
              <a:gd fmla="val 4001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g30c62eaf3e7_0_199"/>
          <p:cNvSpPr/>
          <p:nvPr/>
        </p:nvSpPr>
        <p:spPr>
          <a:xfrm>
            <a:off x="851416" y="2445663"/>
            <a:ext cx="1377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0c62eaf3e7_0_199"/>
          <p:cNvSpPr/>
          <p:nvPr/>
        </p:nvSpPr>
        <p:spPr>
          <a:xfrm>
            <a:off x="1932742" y="2353747"/>
            <a:ext cx="2535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Fraunces ExtraBold"/>
              <a:buNone/>
            </a:pPr>
            <a:r>
              <a:rPr b="1" i="0" lang="en-US" sz="18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Customized Matching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30c62eaf3e7_0_199"/>
          <p:cNvSpPr/>
          <p:nvPr/>
        </p:nvSpPr>
        <p:spPr>
          <a:xfrm>
            <a:off x="1932742" y="2751773"/>
            <a:ext cx="6567000" cy="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b="0" i="0" lang="en-US" sz="14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algorithm matches students with the most suitable tutors based on their academic needs, learning styles, and schedules, ensuring a personalized tutoring experience.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30c62eaf3e7_0_199"/>
          <p:cNvSpPr/>
          <p:nvPr/>
        </p:nvSpPr>
        <p:spPr>
          <a:xfrm>
            <a:off x="1104543" y="4405908"/>
            <a:ext cx="644100" cy="22800"/>
          </a:xfrm>
          <a:prstGeom prst="roundRect">
            <a:avLst>
              <a:gd fmla="val 724764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30c62eaf3e7_0_199"/>
          <p:cNvSpPr/>
          <p:nvPr/>
        </p:nvSpPr>
        <p:spPr>
          <a:xfrm>
            <a:off x="713303" y="4210288"/>
            <a:ext cx="414000" cy="414000"/>
          </a:xfrm>
          <a:prstGeom prst="roundRect">
            <a:avLst>
              <a:gd fmla="val 4001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30c62eaf3e7_0_199"/>
          <p:cNvSpPr/>
          <p:nvPr/>
        </p:nvSpPr>
        <p:spPr>
          <a:xfrm>
            <a:off x="830104" y="4279225"/>
            <a:ext cx="1803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2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30c62eaf3e7_0_199"/>
          <p:cNvSpPr/>
          <p:nvPr/>
        </p:nvSpPr>
        <p:spPr>
          <a:xfrm>
            <a:off x="1932742" y="4187309"/>
            <a:ext cx="2786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Fraunces ExtraBold"/>
              <a:buNone/>
            </a:pPr>
            <a:r>
              <a:rPr b="1" i="0" lang="en-US" sz="18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AI-Powered Summaries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g30c62eaf3e7_0_199"/>
          <p:cNvSpPr/>
          <p:nvPr/>
        </p:nvSpPr>
        <p:spPr>
          <a:xfrm>
            <a:off x="1932742" y="4585335"/>
            <a:ext cx="6567000" cy="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b="0" i="0" lang="en-US" sz="14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platform's AI capabilities record and summarize tutoring sessions, providing students with valuable insights and allowing them to review key concepts and discussions.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0c62eaf3e7_0_199"/>
          <p:cNvSpPr/>
          <p:nvPr/>
        </p:nvSpPr>
        <p:spPr>
          <a:xfrm>
            <a:off x="1104543" y="6239470"/>
            <a:ext cx="644100" cy="22800"/>
          </a:xfrm>
          <a:prstGeom prst="roundRect">
            <a:avLst>
              <a:gd fmla="val 724764" name="adj"/>
            </a:avLst>
          </a:prstGeom>
          <a:solidFill>
            <a:srgbClr val="CED9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30c62eaf3e7_0_199"/>
          <p:cNvSpPr/>
          <p:nvPr/>
        </p:nvSpPr>
        <p:spPr>
          <a:xfrm>
            <a:off x="713303" y="6043851"/>
            <a:ext cx="414000" cy="414000"/>
          </a:xfrm>
          <a:prstGeom prst="roundRect">
            <a:avLst>
              <a:gd fmla="val 40010" name="adj"/>
            </a:avLst>
          </a:prstGeom>
          <a:solidFill>
            <a:srgbClr val="E8F3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30c62eaf3e7_0_199"/>
          <p:cNvSpPr/>
          <p:nvPr/>
        </p:nvSpPr>
        <p:spPr>
          <a:xfrm>
            <a:off x="836890" y="6112788"/>
            <a:ext cx="1668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150"/>
              <a:buFont typeface="Fraunces ExtraBold"/>
              <a:buNone/>
            </a:pPr>
            <a:r>
              <a:rPr b="1" i="0" lang="en-US" sz="215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g30c62eaf3e7_0_199"/>
          <p:cNvSpPr/>
          <p:nvPr/>
        </p:nvSpPr>
        <p:spPr>
          <a:xfrm>
            <a:off x="1932742" y="6020872"/>
            <a:ext cx="23010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00"/>
              <a:buFont typeface="Fraunces ExtraBold"/>
              <a:buNone/>
            </a:pPr>
            <a:r>
              <a:rPr b="1" i="0" lang="en-US" sz="18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Ongoing Support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30c62eaf3e7_0_199"/>
          <p:cNvSpPr/>
          <p:nvPr/>
        </p:nvSpPr>
        <p:spPr>
          <a:xfrm>
            <a:off x="1932742" y="6418898"/>
            <a:ext cx="6567000" cy="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b="0" i="0" lang="en-US" sz="14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network of dedicated tutors and AI-driven tools work together to provide students with continuous academic support, fostering their growth and success.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0c62eaf3e7_0_222"/>
          <p:cNvSpPr/>
          <p:nvPr/>
        </p:nvSpPr>
        <p:spPr>
          <a:xfrm>
            <a:off x="824865" y="712946"/>
            <a:ext cx="121203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600"/>
              <a:buFont typeface="Fraunces ExtraBold"/>
              <a:buNone/>
            </a:pPr>
            <a:r>
              <a:rPr b="1" i="0" lang="en-US" sz="46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Revolutionizing the Tutoring Experience</a:t>
            </a:r>
            <a:endParaRPr b="0" i="0" sz="4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88" name="Google Shape;488;g30c62eaf3e7_0_2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665" y="1768435"/>
            <a:ext cx="4091226" cy="252853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g30c62eaf3e7_0_222"/>
          <p:cNvSpPr/>
          <p:nvPr/>
        </p:nvSpPr>
        <p:spPr>
          <a:xfrm>
            <a:off x="748665" y="4591526"/>
            <a:ext cx="31884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Convenient Matching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0c62eaf3e7_0_222"/>
          <p:cNvSpPr/>
          <p:nvPr/>
        </p:nvSpPr>
        <p:spPr>
          <a:xfrm>
            <a:off x="748665" y="5100995"/>
            <a:ext cx="4091100" cy="18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4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Nobile"/>
              <a:buNone/>
            </a:pPr>
            <a:r>
              <a:rPr b="0" i="0" lang="en-US" sz="18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Tutti's Uber-like matching system connects students with the most suitable tutors in real-time, ensuring they receive the help they need when they need it.</a:t>
            </a:r>
            <a:endParaRPr b="0" i="0" sz="1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91" name="Google Shape;491;g30c62eaf3e7_0_2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93387" y="1768435"/>
            <a:ext cx="4091226" cy="252853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30c62eaf3e7_0_222"/>
          <p:cNvSpPr/>
          <p:nvPr/>
        </p:nvSpPr>
        <p:spPr>
          <a:xfrm>
            <a:off x="5193387" y="4591526"/>
            <a:ext cx="29460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Intelligent Insights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30c62eaf3e7_0_222"/>
          <p:cNvSpPr/>
          <p:nvPr/>
        </p:nvSpPr>
        <p:spPr>
          <a:xfrm>
            <a:off x="5193387" y="5100995"/>
            <a:ext cx="40911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4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Nobile"/>
              <a:buNone/>
            </a:pPr>
            <a:r>
              <a:rPr b="0" i="0" lang="en-US" sz="18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platform's AI-powered features record and summarize tutoring sessions, providing students with valuable feedback and allowing them to revisit key concepts and discussions.</a:t>
            </a:r>
            <a:endParaRPr b="0" i="0" sz="1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94" name="Google Shape;494;g30c62eaf3e7_0_2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38109" y="1768435"/>
            <a:ext cx="4091226" cy="252853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30c62eaf3e7_0_222"/>
          <p:cNvSpPr/>
          <p:nvPr/>
        </p:nvSpPr>
        <p:spPr>
          <a:xfrm>
            <a:off x="9638109" y="4591526"/>
            <a:ext cx="34401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300"/>
              <a:buFont typeface="Fraunces ExtraBold"/>
              <a:buNone/>
            </a:pPr>
            <a:r>
              <a:rPr b="1" i="0" lang="en-US" sz="23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Collaborative Learning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30c62eaf3e7_0_222"/>
          <p:cNvSpPr/>
          <p:nvPr/>
        </p:nvSpPr>
        <p:spPr>
          <a:xfrm>
            <a:off x="9638109" y="5100995"/>
            <a:ext cx="40911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45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Nobile"/>
              <a:buNone/>
            </a:pPr>
            <a:r>
              <a:rPr b="0" i="0" lang="en-US" sz="185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fosters a community of learners, connecting students with a network of dedicated tutors who are passionate about sharing their knowledge and supporting academic success.</a:t>
            </a:r>
            <a:endParaRPr b="0" i="0" sz="1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02" name="Google Shape;502;g30c62eaf3e7_0_2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8025" y="289325"/>
            <a:ext cx="14630400" cy="2421731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g30c62eaf3e7_0_236"/>
          <p:cNvSpPr/>
          <p:nvPr/>
        </p:nvSpPr>
        <p:spPr>
          <a:xfrm>
            <a:off x="3625386" y="3021366"/>
            <a:ext cx="78540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800"/>
              <a:buFont typeface="Fraunces ExtraBold"/>
              <a:buNone/>
            </a:pPr>
            <a:r>
              <a:rPr b="1" i="0" lang="en-US" sz="38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Empowering Educators and TAs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04" name="Google Shape;504;g30c62eaf3e7_0_2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8061" y="4004786"/>
            <a:ext cx="4424720" cy="774978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g30c62eaf3e7_0_236"/>
          <p:cNvSpPr/>
          <p:nvPr/>
        </p:nvSpPr>
        <p:spPr>
          <a:xfrm>
            <a:off x="871776" y="5070277"/>
            <a:ext cx="2421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Reduced Workload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30c62eaf3e7_0_236"/>
          <p:cNvSpPr/>
          <p:nvPr/>
        </p:nvSpPr>
        <p:spPr>
          <a:xfrm>
            <a:off x="871776" y="5489138"/>
            <a:ext cx="4037400" cy="15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helps alleviate the burden on TAs and professors by providing students with accessible, on-demand tutoring support, reducing the number of requests for personal assistance.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07" name="Google Shape;507;g30c62eaf3e7_0_2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2781" y="4004786"/>
            <a:ext cx="4424720" cy="774978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g30c62eaf3e7_0_236"/>
          <p:cNvSpPr/>
          <p:nvPr/>
        </p:nvSpPr>
        <p:spPr>
          <a:xfrm>
            <a:off x="5296495" y="5070277"/>
            <a:ext cx="2421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Improved Insights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30c62eaf3e7_0_236"/>
          <p:cNvSpPr/>
          <p:nvPr/>
        </p:nvSpPr>
        <p:spPr>
          <a:xfrm>
            <a:off x="5296495" y="5489138"/>
            <a:ext cx="4037400" cy="18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The platform's AI-generated session summaries and analytics give educators valuable insights into student learning, allowing them to identify areas for improvement and tailor their teaching strategies accordingly.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10" name="Google Shape;510;g30c62eaf3e7_0_2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27500" y="4004786"/>
            <a:ext cx="4424720" cy="774978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30c62eaf3e7_0_236"/>
          <p:cNvSpPr/>
          <p:nvPr/>
        </p:nvSpPr>
        <p:spPr>
          <a:xfrm>
            <a:off x="9721215" y="5070277"/>
            <a:ext cx="29697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b="1" i="0" lang="en-US" sz="1900" u="none" cap="none" strike="noStrik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Enhanced Collaboration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g30c62eaf3e7_0_236"/>
          <p:cNvSpPr/>
          <p:nvPr/>
        </p:nvSpPr>
        <p:spPr>
          <a:xfrm>
            <a:off x="9721215" y="5489138"/>
            <a:ext cx="4037400" cy="15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b="0" i="0" lang="en-US" sz="1500" u="none" cap="none" strike="noStrik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Tutti fosters a collaborative environment, where educators, TAs, and tutors can work together to support student success, share best practices, and continuously enhance the learning experience.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0c6fe85c0b_1_5"/>
          <p:cNvSpPr txBox="1"/>
          <p:nvPr/>
        </p:nvSpPr>
        <p:spPr>
          <a:xfrm>
            <a:off x="135000" y="388125"/>
            <a:ext cx="39756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1" i="0" lang="en-US" sz="47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Storyboard</a:t>
            </a:r>
            <a:endParaRPr b="1" i="0" sz="470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t/>
            </a:r>
            <a:endParaRPr b="1" i="0" sz="4700" u="none" cap="none" strike="noStrike">
              <a:solidFill>
                <a:srgbClr val="3B4540"/>
              </a:solidFill>
              <a:latin typeface="Fraunces ExtraBold"/>
              <a:ea typeface="Fraunces ExtraBold"/>
              <a:cs typeface="Fraunces ExtraBold"/>
              <a:sym typeface="Fraunces ExtraBold"/>
            </a:endParaRPr>
          </a:p>
        </p:txBody>
      </p:sp>
      <p:pic>
        <p:nvPicPr>
          <p:cNvPr id="519" name="Google Shape;519;g30c6fe85c0b_1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513" y="388550"/>
            <a:ext cx="5589373" cy="7452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g30c6fe85c0b_1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4375" y="2850925"/>
            <a:ext cx="11940975" cy="252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g30c6fe85c0b_1_11"/>
          <p:cNvSpPr txBox="1"/>
          <p:nvPr/>
        </p:nvSpPr>
        <p:spPr>
          <a:xfrm>
            <a:off x="4404175" y="619700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[Mood Change] – Frantic to Frustrated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27" name="Google Shape;527;g30c6fe85c0b_1_11"/>
          <p:cNvSpPr txBox="1"/>
          <p:nvPr/>
        </p:nvSpPr>
        <p:spPr>
          <a:xfrm>
            <a:off x="3864663" y="1207900"/>
            <a:ext cx="6740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[Setting the Scene] –Learning about Alex’s Situation 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28" name="Google Shape;528;g30c6fe85c0b_1_11"/>
          <p:cNvCxnSpPr/>
          <p:nvPr/>
        </p:nvCxnSpPr>
        <p:spPr>
          <a:xfrm flipH="1" rot="10800000">
            <a:off x="8708275" y="5559775"/>
            <a:ext cx="2286300" cy="46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29" name="Google Shape;529;g30c6fe85c0b_1_11"/>
          <p:cNvCxnSpPr/>
          <p:nvPr/>
        </p:nvCxnSpPr>
        <p:spPr>
          <a:xfrm rot="10800000">
            <a:off x="5659600" y="5534925"/>
            <a:ext cx="1149600" cy="58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30" name="Google Shape;530;g30c6fe85c0b_1_11"/>
          <p:cNvSpPr txBox="1"/>
          <p:nvPr/>
        </p:nvSpPr>
        <p:spPr>
          <a:xfrm>
            <a:off x="1264377" y="233482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Title Screen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31" name="Google Shape;531;g30c6fe85c0b_1_11"/>
          <p:cNvSpPr txBox="1"/>
          <p:nvPr/>
        </p:nvSpPr>
        <p:spPr>
          <a:xfrm>
            <a:off x="3584027" y="181872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Alex comes to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Halting Stop on bike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32" name="Google Shape;532;g30c6fe85c0b_1_11"/>
          <p:cNvSpPr txBox="1"/>
          <p:nvPr/>
        </p:nvSpPr>
        <p:spPr>
          <a:xfrm>
            <a:off x="6098252" y="181872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He runs down the stairs to the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Basement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33" name="Google Shape;533;g30c6fe85c0b_1_11"/>
          <p:cNvSpPr txBox="1"/>
          <p:nvPr/>
        </p:nvSpPr>
        <p:spPr>
          <a:xfrm>
            <a:off x="8612477" y="181872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Swings open the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Opens Door to OH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34" name="Google Shape;534;g30c6fe85c0b_1_11"/>
          <p:cNvSpPr txBox="1"/>
          <p:nvPr/>
        </p:nvSpPr>
        <p:spPr>
          <a:xfrm>
            <a:off x="10994575" y="2032600"/>
            <a:ext cx="3531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Bursts in and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Angrily Opens Laptop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0c6fe85c0b_1_19"/>
          <p:cNvSpPr txBox="1"/>
          <p:nvPr/>
        </p:nvSpPr>
        <p:spPr>
          <a:xfrm>
            <a:off x="4404175" y="111445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[Understanding Student’s Situation]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Alex’s Search for Tutoring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541" name="Google Shape;541;g30c6fe85c0b_1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125" y="2909613"/>
            <a:ext cx="12644151" cy="241037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g30c6fe85c0b_1_19"/>
          <p:cNvSpPr txBox="1"/>
          <p:nvPr/>
        </p:nvSpPr>
        <p:spPr>
          <a:xfrm>
            <a:off x="8164850" y="6290475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[Mood Change] – Frustrated to Rejected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43" name="Google Shape;543;g30c6fe85c0b_1_19"/>
          <p:cNvSpPr txBox="1"/>
          <p:nvPr/>
        </p:nvSpPr>
        <p:spPr>
          <a:xfrm>
            <a:off x="1767750" y="667780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[Identify the Problem]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Long Queue and no help available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44" name="Google Shape;544;g30c6fe85c0b_1_19"/>
          <p:cNvCxnSpPr/>
          <p:nvPr/>
        </p:nvCxnSpPr>
        <p:spPr>
          <a:xfrm rot="10800000">
            <a:off x="10057550" y="5484975"/>
            <a:ext cx="871500" cy="80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45" name="Google Shape;545;g30c6fe85c0b_1_19"/>
          <p:cNvCxnSpPr/>
          <p:nvPr/>
        </p:nvCxnSpPr>
        <p:spPr>
          <a:xfrm rot="10800000">
            <a:off x="2698600" y="5497250"/>
            <a:ext cx="1424400" cy="99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46" name="Google Shape;546;g30c6fe85c0b_1_19"/>
          <p:cNvCxnSpPr/>
          <p:nvPr/>
        </p:nvCxnSpPr>
        <p:spPr>
          <a:xfrm flipH="1" rot="10800000">
            <a:off x="4947600" y="5597325"/>
            <a:ext cx="1736700" cy="94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47" name="Google Shape;547;g30c6fe85c0b_1_19"/>
          <p:cNvSpPr txBox="1"/>
          <p:nvPr/>
        </p:nvSpPr>
        <p:spPr>
          <a:xfrm>
            <a:off x="587225" y="1676925"/>
            <a:ext cx="31110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Opens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the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Long Queue and tries to join, se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eing 3 hr wait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48" name="Google Shape;548;g30c6fe85c0b_1_19"/>
          <p:cNvSpPr txBox="1"/>
          <p:nvPr/>
        </p:nvSpPr>
        <p:spPr>
          <a:xfrm>
            <a:off x="3603277" y="193915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Struggle Studying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for the exam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49" name="Google Shape;549;g30c6fe85c0b_1_19"/>
          <p:cNvSpPr txBox="1"/>
          <p:nvPr/>
        </p:nvSpPr>
        <p:spPr>
          <a:xfrm>
            <a:off x="5910825" y="2078325"/>
            <a:ext cx="31110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Begins his search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for help online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50" name="Google Shape;550;g30c6fe85c0b_1_19"/>
          <p:cNvSpPr txBox="1"/>
          <p:nvPr/>
        </p:nvSpPr>
        <p:spPr>
          <a:xfrm>
            <a:off x="9021827" y="193915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Gives up and l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eave the OH, 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searching for help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51" name="Google Shape;551;g30c6fe85c0b_1_19"/>
          <p:cNvSpPr txBox="1"/>
          <p:nvPr/>
        </p:nvSpPr>
        <p:spPr>
          <a:xfrm>
            <a:off x="11348400" y="2078325"/>
            <a:ext cx="28947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Runs over and sees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Sees the no help sign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0c6fe85c0b_1_28"/>
          <p:cNvSpPr txBox="1"/>
          <p:nvPr/>
        </p:nvSpPr>
        <p:spPr>
          <a:xfrm>
            <a:off x="135000" y="388125"/>
            <a:ext cx="7458600" cy="3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58" name="Google Shape;558;g30c6fe85c0b_1_28"/>
          <p:cNvSpPr txBox="1"/>
          <p:nvPr/>
        </p:nvSpPr>
        <p:spPr>
          <a:xfrm>
            <a:off x="3903650" y="67905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[The Angel Arrives!]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The Solution to Alex’s problems!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559" name="Google Shape;559;g30c6fe85c0b_1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5100" y="2775950"/>
            <a:ext cx="12320051" cy="267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g30c6fe85c0b_1_28"/>
          <p:cNvSpPr txBox="1"/>
          <p:nvPr/>
        </p:nvSpPr>
        <p:spPr>
          <a:xfrm>
            <a:off x="5178800" y="629045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[Mood Change] – Rejected to Excited!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1" name="Google Shape;561;g30c6fe85c0b_1_28"/>
          <p:cNvSpPr txBox="1"/>
          <p:nvPr/>
        </p:nvSpPr>
        <p:spPr>
          <a:xfrm>
            <a:off x="9541650" y="839600"/>
            <a:ext cx="37518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Task 1: Sign up for the app and fill out a profile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2" name="Google Shape;562;g30c6fe85c0b_1_28"/>
          <p:cNvSpPr txBox="1"/>
          <p:nvPr/>
        </p:nvSpPr>
        <p:spPr>
          <a:xfrm>
            <a:off x="1749775" y="6386875"/>
            <a:ext cx="23481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Lowest Feeling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63" name="Google Shape;563;g30c6fe85c0b_1_28"/>
          <p:cNvCxnSpPr/>
          <p:nvPr/>
        </p:nvCxnSpPr>
        <p:spPr>
          <a:xfrm rot="10800000">
            <a:off x="2748625" y="5597275"/>
            <a:ext cx="175200" cy="78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64" name="Google Shape;564;g30c6fe85c0b_1_28"/>
          <p:cNvSpPr txBox="1"/>
          <p:nvPr/>
        </p:nvSpPr>
        <p:spPr>
          <a:xfrm>
            <a:off x="1305102" y="178580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Sadly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walks up the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stairs of Huang Basement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5" name="Google Shape;565;g30c6fe85c0b_1_28"/>
          <p:cNvSpPr txBox="1"/>
          <p:nvPr/>
        </p:nvSpPr>
        <p:spPr>
          <a:xfrm>
            <a:off x="3584027" y="193915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Feels a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Tap on his shoulder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6" name="Google Shape;566;g30c6fe85c0b_1_28"/>
          <p:cNvSpPr txBox="1"/>
          <p:nvPr/>
        </p:nvSpPr>
        <p:spPr>
          <a:xfrm>
            <a:off x="5951427" y="179137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The Angel Arrives and introduces her self as tutti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7" name="Google Shape;567;g30c6fe85c0b_1_28"/>
          <p:cNvSpPr txBox="1"/>
          <p:nvPr/>
        </p:nvSpPr>
        <p:spPr>
          <a:xfrm>
            <a:off x="8666025" y="1939150"/>
            <a:ext cx="2772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Introduces the tutti app and its features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68" name="Google Shape;568;g30c6fe85c0b_1_28"/>
          <p:cNvSpPr txBox="1"/>
          <p:nvPr/>
        </p:nvSpPr>
        <p:spPr>
          <a:xfrm>
            <a:off x="11438625" y="1931975"/>
            <a:ext cx="2772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Demonstrates how to set up a profile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69" name="Google Shape;569;g30c6fe85c0b_1_28"/>
          <p:cNvCxnSpPr/>
          <p:nvPr/>
        </p:nvCxnSpPr>
        <p:spPr>
          <a:xfrm>
            <a:off x="11584575" y="1626900"/>
            <a:ext cx="762000" cy="4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0c6fe85c0b_1_35"/>
          <p:cNvSpPr txBox="1"/>
          <p:nvPr/>
        </p:nvSpPr>
        <p:spPr>
          <a:xfrm>
            <a:off x="3492125" y="1114450"/>
            <a:ext cx="74586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[Alex finds his support] Finally meets his tutor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576" name="Google Shape;576;g30c6fe85c0b_1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5150" y="2719751"/>
            <a:ext cx="12360076" cy="2790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g30c6fe85c0b_1_35"/>
          <p:cNvSpPr txBox="1"/>
          <p:nvPr/>
        </p:nvSpPr>
        <p:spPr>
          <a:xfrm>
            <a:off x="1920350" y="6349425"/>
            <a:ext cx="37518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Task 2: Request a tutoring session and tutors are notified!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78" name="Google Shape;578;g30c6fe85c0b_1_35"/>
          <p:cNvCxnSpPr/>
          <p:nvPr/>
        </p:nvCxnSpPr>
        <p:spPr>
          <a:xfrm rot="10800000">
            <a:off x="2486400" y="5597300"/>
            <a:ext cx="587100" cy="77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79" name="Google Shape;579;g30c6fe85c0b_1_35"/>
          <p:cNvCxnSpPr/>
          <p:nvPr/>
        </p:nvCxnSpPr>
        <p:spPr>
          <a:xfrm flipH="1" rot="10800000">
            <a:off x="4123000" y="5597200"/>
            <a:ext cx="499800" cy="78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80" name="Google Shape;580;g30c6fe85c0b_1_35"/>
          <p:cNvSpPr txBox="1"/>
          <p:nvPr/>
        </p:nvSpPr>
        <p:spPr>
          <a:xfrm>
            <a:off x="7966825" y="629045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[Solution] –Tutoring begins!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81" name="Google Shape;581;g30c6fe85c0b_1_35"/>
          <p:cNvSpPr txBox="1"/>
          <p:nvPr/>
        </p:nvSpPr>
        <p:spPr>
          <a:xfrm>
            <a:off x="1058227" y="153775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Clicks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Requests Help on the app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to search for tutors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82" name="Google Shape;582;g30c6fe85c0b_1_35"/>
          <p:cNvSpPr txBox="1"/>
          <p:nvPr/>
        </p:nvSpPr>
        <p:spPr>
          <a:xfrm>
            <a:off x="3238250" y="1660775"/>
            <a:ext cx="28641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Many shots of tutors being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no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tified with ping sound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83" name="Google Shape;583;g30c6fe85c0b_1_35"/>
          <p:cNvSpPr txBox="1"/>
          <p:nvPr/>
        </p:nvSpPr>
        <p:spPr>
          <a:xfrm>
            <a:off x="6193027" y="1757025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Tutor checks calendar and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Accepts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84" name="Google Shape;584;g30c6fe85c0b_1_35"/>
          <p:cNvSpPr txBox="1"/>
          <p:nvPr/>
        </p:nvSpPr>
        <p:spPr>
          <a:xfrm>
            <a:off x="8508300" y="1833850"/>
            <a:ext cx="2772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Alex goes to the tutoring room and knocks on the door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85" name="Google Shape;585;g30c6fe85c0b_1_35"/>
          <p:cNvSpPr txBox="1"/>
          <p:nvPr/>
        </p:nvSpPr>
        <p:spPr>
          <a:xfrm>
            <a:off x="11094425" y="1833850"/>
            <a:ext cx="3030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Tutor gives a short introduction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0c6fe85c0b_1_42"/>
          <p:cNvSpPr txBox="1"/>
          <p:nvPr/>
        </p:nvSpPr>
        <p:spPr>
          <a:xfrm>
            <a:off x="4404175" y="1114450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[Resolution] After the Session Finishes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592" name="Google Shape;592;g30c6fe85c0b_1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2500" y="2824713"/>
            <a:ext cx="11891749" cy="25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g30c6fe85c0b_1_42"/>
          <p:cNvSpPr txBox="1"/>
          <p:nvPr/>
        </p:nvSpPr>
        <p:spPr>
          <a:xfrm>
            <a:off x="695350" y="6190475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[Our Spin on AI] –Automatically Generated Report of Session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94" name="Google Shape;594;g30c6fe85c0b_1_42"/>
          <p:cNvCxnSpPr/>
          <p:nvPr/>
        </p:nvCxnSpPr>
        <p:spPr>
          <a:xfrm flipH="1" rot="10800000">
            <a:off x="3798150" y="5559800"/>
            <a:ext cx="499800" cy="42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95" name="Google Shape;595;g30c6fe85c0b_1_42"/>
          <p:cNvCxnSpPr/>
          <p:nvPr/>
        </p:nvCxnSpPr>
        <p:spPr>
          <a:xfrm rot="10800000">
            <a:off x="2648850" y="5497450"/>
            <a:ext cx="549600" cy="58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6" name="Google Shape;596;g30c6fe85c0b_1_42"/>
          <p:cNvSpPr txBox="1"/>
          <p:nvPr/>
        </p:nvSpPr>
        <p:spPr>
          <a:xfrm>
            <a:off x="7229675" y="6190475"/>
            <a:ext cx="55284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[Task 3] –Scheduling a Recurring Meeting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cxnSp>
        <p:nvCxnSpPr>
          <p:cNvPr id="597" name="Google Shape;597;g30c6fe85c0b_1_42"/>
          <p:cNvCxnSpPr/>
          <p:nvPr/>
        </p:nvCxnSpPr>
        <p:spPr>
          <a:xfrm rot="10800000">
            <a:off x="7658875" y="5559850"/>
            <a:ext cx="1049400" cy="52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8" name="Google Shape;598;g30c6fe85c0b_1_42"/>
          <p:cNvSpPr txBox="1"/>
          <p:nvPr/>
        </p:nvSpPr>
        <p:spPr>
          <a:xfrm>
            <a:off x="101375" y="1326100"/>
            <a:ext cx="29871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Tutoring Session 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begins and the tutti angel sits behind 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taking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notes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599" name="Google Shape;599;g30c6fe85c0b_1_42"/>
          <p:cNvSpPr txBox="1"/>
          <p:nvPr/>
        </p:nvSpPr>
        <p:spPr>
          <a:xfrm>
            <a:off x="3338675" y="1939150"/>
            <a:ext cx="2667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The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Angel Presents Ai Notes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600" name="Google Shape;600;g30c6fe85c0b_1_42"/>
          <p:cNvSpPr txBox="1"/>
          <p:nvPr/>
        </p:nvSpPr>
        <p:spPr>
          <a:xfrm>
            <a:off x="6274377" y="1939150"/>
            <a:ext cx="24339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Alex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Proposes  Weekly</a:t>
            </a: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 tutoring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601" name="Google Shape;601;g30c6fe85c0b_1_42"/>
          <p:cNvSpPr txBox="1"/>
          <p:nvPr/>
        </p:nvSpPr>
        <p:spPr>
          <a:xfrm>
            <a:off x="8362450" y="1939138"/>
            <a:ext cx="2772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latin typeface="Nobile"/>
                <a:ea typeface="Nobile"/>
                <a:cs typeface="Nobile"/>
                <a:sym typeface="Nobile"/>
              </a:rPr>
              <a:t>Tutor agrees and they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Walk off 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602" name="Google Shape;602;g30c6fe85c0b_1_42"/>
          <p:cNvSpPr txBox="1"/>
          <p:nvPr/>
        </p:nvSpPr>
        <p:spPr>
          <a:xfrm>
            <a:off x="10749950" y="2173675"/>
            <a:ext cx="27726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App Logo</a:t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0c62eaf3e7_0_352"/>
          <p:cNvSpPr txBox="1"/>
          <p:nvPr/>
        </p:nvSpPr>
        <p:spPr>
          <a:xfrm>
            <a:off x="296500" y="401575"/>
            <a:ext cx="7458600" cy="3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1" i="0" lang="en-US" sz="4700" u="none" cap="none" strike="noStrik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Video</a:t>
            </a:r>
            <a:endParaRPr b="0" i="0" sz="5700" u="none" cap="none" strike="noStrike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09" name="Google Shape;609;g30c62eaf3e7_0_352"/>
          <p:cNvSpPr txBox="1"/>
          <p:nvPr/>
        </p:nvSpPr>
        <p:spPr>
          <a:xfrm>
            <a:off x="410025" y="1417900"/>
            <a:ext cx="7458600" cy="17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u="sng">
                <a:solidFill>
                  <a:schemeClr val="hlink"/>
                </a:solidFill>
                <a:hlinkClick r:id="rId3"/>
              </a:rPr>
              <a:t>https://youtu.be/q8iS9qjpSP8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2024-10-18T13:17:40Z</dcterms:created>
  <dc:creator>PptxGenJS</dc:creator>
</cp:coreProperties>
</file>