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Nunito"/>
      <p:regular r:id="rId24"/>
      <p:bold r:id="rId25"/>
      <p:italic r:id="rId26"/>
      <p:boldItalic r:id="rId27"/>
    </p:embeddedFont>
    <p:embeddedFont>
      <p:font typeface="Maven Pro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0" roundtripDataSignature="AMtx7mh0CZZVNuUr+cSq0a+qLEsPbkmZ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Nunito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italic.fntdata"/><Relationship Id="rId25" Type="http://schemas.openxmlformats.org/officeDocument/2006/relationships/font" Target="fonts/Nunito-bold.fntdata"/><Relationship Id="rId28" Type="http://schemas.openxmlformats.org/officeDocument/2006/relationships/font" Target="fonts/MavenPro-regular.fntdata"/><Relationship Id="rId27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avenPr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3" name="Google Shape;41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0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0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2" name="Google Shape;12;p20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p20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14;p20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0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20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20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18;p20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0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20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20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20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p20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0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20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20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20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20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;p20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0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0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oogle Shape;32;p20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0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20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20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Google Shape;36;p20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" name="Google Shape;37;p20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0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20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Google Shape;40;p20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0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0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0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0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0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p20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0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2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1" name="Google Shape;51;p2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p2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21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2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22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8" name="Google Shape;58;p2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p2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22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22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23"/>
          <p:cNvGrpSpPr/>
          <p:nvPr/>
        </p:nvGrpSpPr>
        <p:grpSpPr>
          <a:xfrm>
            <a:off x="146769" y="3406"/>
            <a:ext cx="1233214" cy="1384535"/>
            <a:chOff x="146769" y="3406"/>
            <a:chExt cx="1233214" cy="1384535"/>
          </a:xfrm>
        </p:grpSpPr>
        <p:grpSp>
          <p:nvGrpSpPr>
            <p:cNvPr id="66" name="Google Shape;66;p2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67" name="Google Shape;67;p2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2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9" name="Google Shape;69;p2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70" name="Google Shape;70;p2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2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2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3" name="Google Shape;73;p2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74" name="Google Shape;74;p2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2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2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2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8" name="Google Shape;78;p23"/>
          <p:cNvGrpSpPr/>
          <p:nvPr/>
        </p:nvGrpSpPr>
        <p:grpSpPr>
          <a:xfrm>
            <a:off x="6775084" y="2904008"/>
            <a:ext cx="2186147" cy="2239500"/>
            <a:chOff x="6775084" y="2904008"/>
            <a:chExt cx="2186147" cy="2239500"/>
          </a:xfrm>
        </p:grpSpPr>
        <p:grpSp>
          <p:nvGrpSpPr>
            <p:cNvPr id="79" name="Google Shape;79;p2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80" name="Google Shape;80;p2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2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2" name="Google Shape;82;p2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83" name="Google Shape;83;p2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2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2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6" name="Google Shape;86;p2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87" name="Google Shape;87;p2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2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2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2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1" name="Google Shape;91;p2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92" name="Google Shape;92;p2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2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2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2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2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7" name="Google Shape;97;p2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2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2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2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2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9" name="Google Shape;109;p2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Google Shape;111;p26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7"/>
          <p:cNvGrpSpPr/>
          <p:nvPr/>
        </p:nvGrpSpPr>
        <p:grpSpPr>
          <a:xfrm>
            <a:off x="6866714" y="1255"/>
            <a:ext cx="2267380" cy="2601741"/>
            <a:chOff x="6790514" y="1255"/>
            <a:chExt cx="2267380" cy="2601741"/>
          </a:xfrm>
        </p:grpSpPr>
        <p:grpSp>
          <p:nvGrpSpPr>
            <p:cNvPr id="116" name="Google Shape;116;p27"/>
            <p:cNvGrpSpPr/>
            <p:nvPr/>
          </p:nvGrpSpPr>
          <p:grpSpPr>
            <a:xfrm>
              <a:off x="7067536" y="1255"/>
              <a:ext cx="1990358" cy="1990303"/>
              <a:chOff x="7067536" y="1255"/>
              <a:chExt cx="1990358" cy="1990303"/>
            </a:xfrm>
          </p:grpSpPr>
          <p:sp>
            <p:nvSpPr>
              <p:cNvPr id="117" name="Google Shape;117;p27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27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27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0" name="Google Shape;120;p27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21" name="Google Shape;121;p27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27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27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4" name="Google Shape;124;p27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5" name="Google Shape;125;p27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27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7" name="Google Shape;127;p27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2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2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31" name="Google Shape;131;p2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" name="Google Shape;133;p28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" name="Google Shape;134;p28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5" name="Google Shape;135;p28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6" name="Google Shape;136;p2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29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9" name="Google Shape;139;p2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" name="Google Shape;141;p29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2" name="Google Shape;142;p2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30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5" name="Google Shape;145;p30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6" name="Google Shape;146;p30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30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30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30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0" name="Google Shape;150;p30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51" name="Google Shape;151;p30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30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30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30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30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" name="Google Shape;156;p30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7" name="Google Shape;157;p30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30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30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30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1" name="Google Shape;161;p30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2" name="Google Shape;162;p30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30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30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5" name="Google Shape;165;p30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6" name="Google Shape;166;p30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30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30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30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30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1" name="Google Shape;171;p30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2" name="Google Shape;172;p30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30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30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30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6" name="Google Shape;176;p30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7" name="Google Shape;177;p30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30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30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0" name="Google Shape;180;p30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81" name="Google Shape;181;p30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30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30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30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30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6" name="Google Shape;186;p30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7" name="Google Shape;187;p30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30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30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30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1" name="Google Shape;191;p30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2" name="Google Shape;192;p30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30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30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30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6" name="Google Shape;196;p30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7" name="Google Shape;197;p30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30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30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0" name="Google Shape;200;p30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201" name="Google Shape;201;p30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30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30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30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5" name="Google Shape;205;p30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6" name="Google Shape;206;p30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30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30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p30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0" name="Google Shape;210;p30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11" name="Google Shape;211;p30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30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30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30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p30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6" name="Google Shape;216;p30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7" name="Google Shape;217;p30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30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p30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30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1" name="Google Shape;221;p30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2" name="Google Shape;222;p30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p30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30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5" name="Google Shape;225;p30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6" name="Google Shape;226;p30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30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30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30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0" name="Google Shape;230;p30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31" name="Google Shape;231;p30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30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30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30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30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" name="Google Shape;236;p30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7" name="Google Shape;237;p30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30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30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30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1" name="Google Shape;241;p30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2" name="Google Shape;242;p30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30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30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5" name="Google Shape;245;p30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6" name="Google Shape;246;p30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30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30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30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30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1" name="Google Shape;251;p30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2" name="Google Shape;252;p30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30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30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30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6" name="Google Shape;256;p30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7" name="Google Shape;257;p30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30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30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30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1" name="Google Shape;261;p30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2" name="Google Shape;262;p30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30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30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5" name="Google Shape;265;p30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6" name="Google Shape;266;p30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30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30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30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70" name="Google Shape;270;p30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1" name="Google Shape;271;p30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b="0" i="0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hyperlink" Target="https://www.figma.com/proto/GyUpmnb6Z08Y2LOmmlnaUZ/Med-Fi-Prototype?node-id=0-1&amp;t=mp9dtFlymoTCKQgr-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A6: Med-Fi Prototype</a:t>
            </a:r>
            <a:endParaRPr/>
          </a:p>
        </p:txBody>
      </p:sp>
      <p:sp>
        <p:nvSpPr>
          <p:cNvPr id="278" name="Google Shape;278;p1"/>
          <p:cNvSpPr txBox="1"/>
          <p:nvPr>
            <p:ph idx="1" type="subTitle"/>
          </p:nvPr>
        </p:nvSpPr>
        <p:spPr>
          <a:xfrm>
            <a:off x="824000" y="3396525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2400"/>
              <a:t>tutti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Value Proposition</a:t>
            </a:r>
            <a:endParaRPr/>
          </a:p>
        </p:txBody>
      </p:sp>
      <p:sp>
        <p:nvSpPr>
          <p:cNvPr id="284" name="Google Shape;284;p2"/>
          <p:cNvSpPr txBox="1"/>
          <p:nvPr>
            <p:ph idx="1" type="body"/>
          </p:nvPr>
        </p:nvSpPr>
        <p:spPr>
          <a:xfrm>
            <a:off x="1303800" y="1716525"/>
            <a:ext cx="7030500" cy="15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Tutti is a peer tutoring platform that empowers students to support each other within a </a:t>
            </a:r>
            <a:r>
              <a:rPr b="1" lang="en"/>
              <a:t>trusted school network</a:t>
            </a:r>
            <a:r>
              <a:rPr lang="en"/>
              <a:t>, providing accessible, fair tutoring with AI-generated, reports for both tutors and tutees, </a:t>
            </a:r>
            <a:r>
              <a:rPr b="1" lang="en"/>
              <a:t>enhancing their learning experience</a:t>
            </a:r>
            <a:r>
              <a:rPr lang="en"/>
              <a:t>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rPr lang="en"/>
              <a:t> </a:t>
            </a:r>
            <a:endParaRPr/>
          </a:p>
        </p:txBody>
      </p:sp>
      <p:pic>
        <p:nvPicPr>
          <p:cNvPr descr="value proposition icon" id="285" name="Google Shape;28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49650" y="2938200"/>
            <a:ext cx="1244700" cy="124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Problem </a:t>
            </a:r>
            <a:endParaRPr/>
          </a:p>
        </p:txBody>
      </p:sp>
      <p:sp>
        <p:nvSpPr>
          <p:cNvPr id="291" name="Google Shape;291;p3"/>
          <p:cNvSpPr/>
          <p:nvPr/>
        </p:nvSpPr>
        <p:spPr>
          <a:xfrm>
            <a:off x="5328875" y="2167975"/>
            <a:ext cx="3255900" cy="1504800"/>
          </a:xfrm>
          <a:prstGeom prst="roundRect">
            <a:avLst>
              <a:gd fmla="val 16667" name="adj"/>
            </a:avLst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Students don’t have a platform on which to find tutors </a:t>
            </a:r>
            <a:r>
              <a:rPr b="1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within the network of their school</a:t>
            </a: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outside of the formal TA process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"/>
          <p:cNvSpPr txBox="1"/>
          <p:nvPr/>
        </p:nvSpPr>
        <p:spPr>
          <a:xfrm>
            <a:off x="1029700" y="1689750"/>
            <a:ext cx="28428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Inflexible office hour schedules</a:t>
            </a:r>
            <a:endParaRPr b="0" i="0" sz="13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3" name="Google Shape;293;p3"/>
          <p:cNvSpPr txBox="1"/>
          <p:nvPr/>
        </p:nvSpPr>
        <p:spPr>
          <a:xfrm>
            <a:off x="1029700" y="3100675"/>
            <a:ext cx="28428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Student/Teacher scheduling conflicts</a:t>
            </a:r>
            <a:endParaRPr b="0" i="0" sz="13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4" name="Google Shape;294;p3"/>
          <p:cNvSpPr txBox="1"/>
          <p:nvPr/>
        </p:nvSpPr>
        <p:spPr>
          <a:xfrm>
            <a:off x="1029700" y="3869125"/>
            <a:ext cx="33090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Understaffed classes with too few TAs</a:t>
            </a:r>
            <a:endParaRPr b="0" i="0" sz="13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5" name="Google Shape;295;p3"/>
          <p:cNvSpPr txBox="1"/>
          <p:nvPr/>
        </p:nvSpPr>
        <p:spPr>
          <a:xfrm>
            <a:off x="1029700" y="2353725"/>
            <a:ext cx="28428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Lack of personalized support for large classes</a:t>
            </a:r>
            <a:endParaRPr b="0" i="0" sz="13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986750" y="2701825"/>
            <a:ext cx="924000" cy="22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Solution</a:t>
            </a:r>
            <a:endParaRPr/>
          </a:p>
        </p:txBody>
      </p:sp>
      <p:sp>
        <p:nvSpPr>
          <p:cNvPr id="302" name="Google Shape;302;p4"/>
          <p:cNvSpPr/>
          <p:nvPr/>
        </p:nvSpPr>
        <p:spPr>
          <a:xfrm>
            <a:off x="5377600" y="1886725"/>
            <a:ext cx="3616800" cy="1854300"/>
          </a:xfrm>
          <a:prstGeom prst="roundRect">
            <a:avLst>
              <a:gd fmla="val 16667" name="adj"/>
            </a:avLst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 free marketplace where student tutors can create their own listings and find tutees </a:t>
            </a:r>
            <a:r>
              <a:rPr b="1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independently</a:t>
            </a: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of school involvement, leveraging </a:t>
            </a:r>
            <a:r>
              <a:rPr b="1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AI reports</a:t>
            </a: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for both the tutor and tutee to help the learning process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4"/>
          <p:cNvSpPr txBox="1"/>
          <p:nvPr/>
        </p:nvSpPr>
        <p:spPr>
          <a:xfrm>
            <a:off x="1029700" y="1689750"/>
            <a:ext cx="33024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Tutor without being a TA</a:t>
            </a:r>
            <a:endParaRPr b="0" i="0" sz="13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4" name="Google Shape;304;p4"/>
          <p:cNvSpPr txBox="1"/>
          <p:nvPr/>
        </p:nvSpPr>
        <p:spPr>
          <a:xfrm>
            <a:off x="1029700" y="3100675"/>
            <a:ext cx="28428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Eliminate scheduling conflicts</a:t>
            </a:r>
            <a:endParaRPr b="0" i="0" sz="13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5" name="Google Shape;305;p4"/>
          <p:cNvSpPr txBox="1"/>
          <p:nvPr/>
        </p:nvSpPr>
        <p:spPr>
          <a:xfrm>
            <a:off x="1029700" y="3869125"/>
            <a:ext cx="28428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Location and time flexibility</a:t>
            </a:r>
            <a:endParaRPr b="0" i="0" sz="13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6" name="Google Shape;306;p4"/>
          <p:cNvSpPr txBox="1"/>
          <p:nvPr/>
        </p:nvSpPr>
        <p:spPr>
          <a:xfrm>
            <a:off x="1029700" y="2353725"/>
            <a:ext cx="28428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Personalized support and feedback</a:t>
            </a:r>
            <a:endParaRPr b="0" i="0" sz="13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7" name="Google Shape;307;p4"/>
          <p:cNvSpPr/>
          <p:nvPr/>
        </p:nvSpPr>
        <p:spPr>
          <a:xfrm>
            <a:off x="3986750" y="2701825"/>
            <a:ext cx="924000" cy="22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Encoded Values</a:t>
            </a:r>
            <a:endParaRPr/>
          </a:p>
        </p:txBody>
      </p:sp>
      <p:sp>
        <p:nvSpPr>
          <p:cNvPr id="313" name="Google Shape;313;p5"/>
          <p:cNvSpPr txBox="1"/>
          <p:nvPr>
            <p:ph idx="1" type="body"/>
          </p:nvPr>
        </p:nvSpPr>
        <p:spPr>
          <a:xfrm>
            <a:off x="2332200" y="1597875"/>
            <a:ext cx="60021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Accessibility</a:t>
            </a:r>
            <a:r>
              <a:rPr lang="en">
                <a:solidFill>
                  <a:schemeClr val="dk1"/>
                </a:solidFill>
              </a:rPr>
              <a:t>: tutti aims to lower the barrier to high quality tutoring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Empowerment through Peer Learning</a:t>
            </a:r>
            <a:r>
              <a:rPr lang="en">
                <a:solidFill>
                  <a:schemeClr val="dk1"/>
                </a:solidFill>
              </a:rPr>
              <a:t>: The app fosters a supportive environment where students help one another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Actionable Feedback</a:t>
            </a:r>
            <a:r>
              <a:rPr lang="en">
                <a:solidFill>
                  <a:schemeClr val="dk1"/>
                </a:solidFill>
              </a:rPr>
              <a:t>: By providing detailed reports, tutti values personalized learning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Community and Collaboration</a:t>
            </a:r>
            <a:r>
              <a:rPr lang="en">
                <a:solidFill>
                  <a:schemeClr val="dk1"/>
                </a:solidFill>
              </a:rPr>
              <a:t>: tutti encourages a collaborative academic culture where students work together to solve problems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 sz="1500"/>
          </a:p>
        </p:txBody>
      </p:sp>
      <p:pic>
        <p:nvPicPr>
          <p:cNvPr descr="value proposition icon" id="314" name="Google Shape;31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575" y="1822688"/>
            <a:ext cx="1498125" cy="149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Design Features</a:t>
            </a:r>
            <a:endParaRPr/>
          </a:p>
        </p:txBody>
      </p:sp>
      <p:sp>
        <p:nvSpPr>
          <p:cNvPr id="320" name="Google Shape;320;p6"/>
          <p:cNvSpPr txBox="1"/>
          <p:nvPr>
            <p:ph idx="1" type="body"/>
          </p:nvPr>
        </p:nvSpPr>
        <p:spPr>
          <a:xfrm>
            <a:off x="2376200" y="1597875"/>
            <a:ext cx="59580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">
                <a:solidFill>
                  <a:schemeClr val="dk1"/>
                </a:solidFill>
              </a:rPr>
              <a:t>AI-Generated Reports</a:t>
            </a:r>
            <a:r>
              <a:rPr lang="en">
                <a:solidFill>
                  <a:schemeClr val="dk1"/>
                </a:solidFill>
              </a:rPr>
              <a:t>: Each session ends with insights that highlight key strengths and areas for improvement, enhancing personalized learning for tutor and tutee.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b="1" lang="en">
                <a:solidFill>
                  <a:schemeClr val="dk1"/>
                </a:solidFill>
              </a:rPr>
              <a:t>In-School Peer Tutoring</a:t>
            </a:r>
            <a:r>
              <a:rPr lang="en">
                <a:solidFill>
                  <a:schemeClr val="dk1"/>
                </a:solidFill>
              </a:rPr>
              <a:t>: Student-to-student tutoring promotes empowerment, accessibility, and community within the school network.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b="1" lang="en">
                <a:solidFill>
                  <a:schemeClr val="dk1"/>
                </a:solidFill>
              </a:rPr>
              <a:t>Default Pricing</a:t>
            </a:r>
            <a:r>
              <a:rPr lang="en">
                <a:solidFill>
                  <a:schemeClr val="dk1"/>
                </a:solidFill>
              </a:rPr>
              <a:t>: Tutti starts with a $20/hr rate, creating an accessible baseline for tutoring while allowing tutors to adjust as needed.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b="1" lang="en">
                <a:solidFill>
                  <a:schemeClr val="dk1"/>
                </a:solidFill>
              </a:rPr>
              <a:t>Flexible Scheduling</a:t>
            </a:r>
            <a:r>
              <a:rPr lang="en">
                <a:solidFill>
                  <a:schemeClr val="dk1"/>
                </a:solidFill>
              </a:rPr>
              <a:t>: Tutti offers convenient session scheduling to overcome conflicts and limited office hour access, ensuring flexibility for all users.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descr="design icon" id="321" name="Google Shape;32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850" y="2097738"/>
            <a:ext cx="1541875" cy="154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Value Tensions</a:t>
            </a:r>
            <a:endParaRPr/>
          </a:p>
        </p:txBody>
      </p:sp>
      <p:sp>
        <p:nvSpPr>
          <p:cNvPr id="327" name="Google Shape;327;p7"/>
          <p:cNvSpPr txBox="1"/>
          <p:nvPr>
            <p:ph idx="1" type="body"/>
          </p:nvPr>
        </p:nvSpPr>
        <p:spPr>
          <a:xfrm>
            <a:off x="2437800" y="2015475"/>
            <a:ext cx="5896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">
                <a:solidFill>
                  <a:schemeClr val="dk1"/>
                </a:solidFill>
              </a:rPr>
              <a:t>Privacy vs. Feedback</a:t>
            </a:r>
            <a:r>
              <a:rPr lang="en">
                <a:solidFill>
                  <a:schemeClr val="dk1"/>
                </a:solidFill>
              </a:rPr>
              <a:t>: Balancing personalized feedback with the need to protect privacy.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b="1" lang="en">
                <a:solidFill>
                  <a:schemeClr val="dk1"/>
                </a:solidFill>
              </a:rPr>
              <a:t>Empowerment vs. Equity</a:t>
            </a:r>
            <a:r>
              <a:rPr lang="en">
                <a:solidFill>
                  <a:schemeClr val="dk1"/>
                </a:solidFill>
              </a:rPr>
              <a:t>: Financial challenges in setting fair tutoring prices can impact accessibility and create disparities.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b="1" lang="en">
                <a:solidFill>
                  <a:schemeClr val="dk1"/>
                </a:solidFill>
              </a:rPr>
              <a:t>AI vs. Human Insight</a:t>
            </a:r>
            <a:r>
              <a:rPr lang="en">
                <a:solidFill>
                  <a:schemeClr val="dk1"/>
                </a:solidFill>
              </a:rPr>
              <a:t>: AI-generated reports must complement, not replace, the tutor’s real-time insights.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descr="value conflict icon" id="328" name="Google Shape;32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450" y="2140575"/>
            <a:ext cx="1456200" cy="145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Refined Low-Fi Tasks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Simple Task: Create an Account</a:t>
            </a:r>
            <a:endParaRPr/>
          </a:p>
        </p:txBody>
      </p:sp>
      <p:pic>
        <p:nvPicPr>
          <p:cNvPr id="339" name="Google Shape;3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3788" y="1550450"/>
            <a:ext cx="7396426" cy="24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2150" y="3631550"/>
            <a:ext cx="410250" cy="1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9800" y="3669125"/>
            <a:ext cx="410250" cy="1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1475" y="3791475"/>
            <a:ext cx="410250" cy="15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9"/>
          <p:cNvSpPr/>
          <p:nvPr/>
        </p:nvSpPr>
        <p:spPr>
          <a:xfrm>
            <a:off x="1811825" y="4076550"/>
            <a:ext cx="1197600" cy="287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(H3) New Back Buttons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4" name="Google Shape;344;p9"/>
          <p:cNvSpPr/>
          <p:nvPr/>
        </p:nvSpPr>
        <p:spPr>
          <a:xfrm>
            <a:off x="5044600" y="4099750"/>
            <a:ext cx="1251000" cy="306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Colored box Tutor or Tutee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5" name="Google Shape;345;p9"/>
          <p:cNvSpPr txBox="1"/>
          <p:nvPr/>
        </p:nvSpPr>
        <p:spPr>
          <a:xfrm>
            <a:off x="3483250" y="2571750"/>
            <a:ext cx="8805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@stanford.edu</a:t>
            </a:r>
            <a:endParaRPr b="0" i="0" sz="7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6" name="Google Shape;346;p9"/>
          <p:cNvSpPr txBox="1"/>
          <p:nvPr/>
        </p:nvSpPr>
        <p:spPr>
          <a:xfrm>
            <a:off x="2784650" y="3071725"/>
            <a:ext cx="1698600" cy="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rgbClr val="000000"/>
                </a:solidFill>
                <a:highlight>
                  <a:srgbClr val="FAFFFA"/>
                </a:highlight>
                <a:latin typeface="Nunito"/>
                <a:ea typeface="Nunito"/>
                <a:cs typeface="Nunito"/>
                <a:sym typeface="Nunito"/>
              </a:rPr>
              <a:t>Recommended: a9qp!%wqahp98</a:t>
            </a:r>
            <a:endParaRPr b="0" i="0" sz="600" u="none" cap="none" strike="noStrike">
              <a:solidFill>
                <a:srgbClr val="000000"/>
              </a:solidFill>
              <a:highlight>
                <a:srgbClr val="FAFFFA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7" name="Google Shape;347;p9"/>
          <p:cNvSpPr/>
          <p:nvPr/>
        </p:nvSpPr>
        <p:spPr>
          <a:xfrm>
            <a:off x="3452250" y="4109650"/>
            <a:ext cx="1197600" cy="287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Recommended Password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8" name="Google Shape;348;p9"/>
          <p:cNvSpPr/>
          <p:nvPr/>
        </p:nvSpPr>
        <p:spPr>
          <a:xfrm>
            <a:off x="4649850" y="2343075"/>
            <a:ext cx="186600" cy="119700"/>
          </a:xfrm>
          <a:prstGeom prst="re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descr="check icon" id="349" name="Google Shape;34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9850" y="2309625"/>
            <a:ext cx="186600" cy="18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Simple Task Changes</a:t>
            </a:r>
            <a:endParaRPr/>
          </a:p>
        </p:txBody>
      </p:sp>
      <p:sp>
        <p:nvSpPr>
          <p:cNvPr id="355" name="Google Shape;355;p10"/>
          <p:cNvSpPr txBox="1"/>
          <p:nvPr>
            <p:ph idx="1" type="body"/>
          </p:nvPr>
        </p:nvSpPr>
        <p:spPr>
          <a:xfrm>
            <a:off x="2751450" y="1990050"/>
            <a:ext cx="55830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New </a:t>
            </a:r>
            <a:r>
              <a:rPr b="1" lang="en"/>
              <a:t>back buttons</a:t>
            </a:r>
            <a:r>
              <a:rPr lang="en"/>
              <a:t> added to every step of the set up account process (H3 </a:t>
            </a:r>
            <a:r>
              <a:rPr lang="en"/>
              <a:t>User Control and Freedom)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Recommended </a:t>
            </a:r>
            <a:r>
              <a:rPr b="1" lang="en"/>
              <a:t>complex password</a:t>
            </a:r>
            <a:r>
              <a:rPr lang="en"/>
              <a:t> for additional safety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School </a:t>
            </a:r>
            <a:r>
              <a:rPr b="1" lang="en"/>
              <a:t>email autofill</a:t>
            </a:r>
            <a:r>
              <a:rPr lang="en"/>
              <a:t> for clarity and ensured usage of school account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New </a:t>
            </a:r>
            <a:r>
              <a:rPr b="1" lang="en"/>
              <a:t>colored box</a:t>
            </a:r>
            <a:r>
              <a:rPr lang="en"/>
              <a:t> to indicate tutor/tutee option chosen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  <p:pic>
        <p:nvPicPr>
          <p:cNvPr descr="usability icon" id="356" name="Google Shape;35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9550" y="2026725"/>
            <a:ext cx="1405850" cy="140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1"/>
          <p:cNvSpPr txBox="1"/>
          <p:nvPr>
            <p:ph type="title"/>
          </p:nvPr>
        </p:nvSpPr>
        <p:spPr>
          <a:xfrm>
            <a:off x="1303800" y="598575"/>
            <a:ext cx="67824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Moderate Task (tutee): Schedule and Handle a Session</a:t>
            </a:r>
            <a:endParaRPr/>
          </a:p>
        </p:txBody>
      </p:sp>
      <p:pic>
        <p:nvPicPr>
          <p:cNvPr id="362" name="Google Shape;36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975" y="1538375"/>
            <a:ext cx="5942057" cy="238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1"/>
          <p:cNvSpPr/>
          <p:nvPr/>
        </p:nvSpPr>
        <p:spPr>
          <a:xfrm>
            <a:off x="419925" y="4002125"/>
            <a:ext cx="1559400" cy="38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Updated Home Page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4295075" y="1440000"/>
            <a:ext cx="1325100" cy="33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(H3) New Back Buttons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4794225" y="4159350"/>
            <a:ext cx="1746000" cy="33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Scrollable List of Tutors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Moderate Task Changes - Tutee</a:t>
            </a:r>
            <a:endParaRPr/>
          </a:p>
        </p:txBody>
      </p:sp>
      <p:sp>
        <p:nvSpPr>
          <p:cNvPr id="371" name="Google Shape;371;p12"/>
          <p:cNvSpPr txBox="1"/>
          <p:nvPr>
            <p:ph idx="1" type="body"/>
          </p:nvPr>
        </p:nvSpPr>
        <p:spPr>
          <a:xfrm>
            <a:off x="2751450" y="1990050"/>
            <a:ext cx="55830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Added </a:t>
            </a:r>
            <a:r>
              <a:rPr b="1" lang="en"/>
              <a:t>AI-reports tab </a:t>
            </a:r>
            <a:r>
              <a:rPr lang="en"/>
              <a:t>on the home screen for easy access to post-session insights.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Improved tutor search navigation by adding back, cancel, and home buttons to </a:t>
            </a:r>
            <a:r>
              <a:rPr b="1" lang="en"/>
              <a:t>enhance user control and freedom</a:t>
            </a:r>
            <a:r>
              <a:rPr lang="en"/>
              <a:t> (H3 User Control and Freedom).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Updated profile layout with improved image display and </a:t>
            </a:r>
            <a:r>
              <a:rPr b="1" lang="en"/>
              <a:t>scrolling tutor reviews</a:t>
            </a:r>
            <a:r>
              <a:rPr lang="en"/>
              <a:t> for clearer ratings and feedback.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  <p:pic>
        <p:nvPicPr>
          <p:cNvPr descr="usability icon" id="372" name="Google Shape;37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9425" y="2146025"/>
            <a:ext cx="1207650" cy="120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Moderate Task (tutor): Schedule and Handle a Session</a:t>
            </a:r>
            <a:endParaRPr/>
          </a:p>
        </p:txBody>
      </p:sp>
      <p:pic>
        <p:nvPicPr>
          <p:cNvPr id="378" name="Google Shape;3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2601" y="1597876"/>
            <a:ext cx="5078801" cy="278927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3"/>
          <p:cNvSpPr/>
          <p:nvPr/>
        </p:nvSpPr>
        <p:spPr>
          <a:xfrm>
            <a:off x="592375" y="1984200"/>
            <a:ext cx="1326300" cy="38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Home screen notification popup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0" name="Google Shape;380;p13"/>
          <p:cNvSpPr/>
          <p:nvPr/>
        </p:nvSpPr>
        <p:spPr>
          <a:xfrm>
            <a:off x="7257625" y="2909400"/>
            <a:ext cx="1541400" cy="563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View all past reports from home screen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1" name="Google Shape;381;p13"/>
          <p:cNvSpPr/>
          <p:nvPr/>
        </p:nvSpPr>
        <p:spPr>
          <a:xfrm>
            <a:off x="3350600" y="4108750"/>
            <a:ext cx="1326300" cy="38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New Transaction History Screen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2" name="Google Shape;382;p13"/>
          <p:cNvSpPr/>
          <p:nvPr/>
        </p:nvSpPr>
        <p:spPr>
          <a:xfrm>
            <a:off x="7065275" y="1373200"/>
            <a:ext cx="1202700" cy="311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Home Screen Button 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Moderate Task Changes - Tutor</a:t>
            </a:r>
            <a:endParaRPr/>
          </a:p>
        </p:txBody>
      </p:sp>
      <p:sp>
        <p:nvSpPr>
          <p:cNvPr id="388" name="Google Shape;388;p14"/>
          <p:cNvSpPr txBox="1"/>
          <p:nvPr>
            <p:ph idx="1" type="body"/>
          </p:nvPr>
        </p:nvSpPr>
        <p:spPr>
          <a:xfrm>
            <a:off x="2751450" y="1990050"/>
            <a:ext cx="55830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Added </a:t>
            </a:r>
            <a:r>
              <a:rPr b="1" lang="en"/>
              <a:t>notification popup</a:t>
            </a:r>
            <a:r>
              <a:rPr lang="en"/>
              <a:t> for incoming requests to improve immediate feedback (H4 Consistency and Standards across different applications).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Added a </a:t>
            </a:r>
            <a:r>
              <a:rPr b="1" lang="en"/>
              <a:t>transaction history</a:t>
            </a:r>
            <a:r>
              <a:rPr lang="en"/>
              <a:t> section for better payment tracking (H10 Help and Documentation - ensuring flexibility and efficiency of use).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Introduced a </a:t>
            </a:r>
            <a:r>
              <a:rPr b="1" lang="en"/>
              <a:t>consolidated reports folder</a:t>
            </a:r>
            <a:r>
              <a:rPr lang="en"/>
              <a:t> for teaching method insights, allowing tutors to improve their skills.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New </a:t>
            </a:r>
            <a:r>
              <a:rPr b="1" lang="en"/>
              <a:t>home screen button</a:t>
            </a:r>
            <a:r>
              <a:rPr lang="en"/>
              <a:t> on Every Page (H3)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  <p:pic>
        <p:nvPicPr>
          <p:cNvPr descr="changes icon" id="389" name="Google Shape;3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6975" y="1990050"/>
            <a:ext cx="1486050" cy="14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Complex Task: Schedule a Recurring Session</a:t>
            </a:r>
            <a:endParaRPr/>
          </a:p>
        </p:txBody>
      </p:sp>
      <p:pic>
        <p:nvPicPr>
          <p:cNvPr id="395" name="Google Shape;39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9587" y="1650288"/>
            <a:ext cx="7344824" cy="2774912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5"/>
          <p:cNvSpPr/>
          <p:nvPr/>
        </p:nvSpPr>
        <p:spPr>
          <a:xfrm>
            <a:off x="2492975" y="1394975"/>
            <a:ext cx="1326300" cy="38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Updated Scheduling Screen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7" name="Google Shape;397;p15"/>
          <p:cNvSpPr/>
          <p:nvPr/>
        </p:nvSpPr>
        <p:spPr>
          <a:xfrm>
            <a:off x="7369875" y="2645400"/>
            <a:ext cx="1326300" cy="67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Option to Select Recurring when initially scheduling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8" name="Google Shape;398;p15"/>
          <p:cNvSpPr/>
          <p:nvPr/>
        </p:nvSpPr>
        <p:spPr>
          <a:xfrm>
            <a:off x="4093300" y="3891325"/>
            <a:ext cx="1661700" cy="570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Automated messages when tutors accept</a:t>
            </a:r>
            <a:endParaRPr b="0" i="0" sz="1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Complex Task Changes</a:t>
            </a:r>
            <a:endParaRPr/>
          </a:p>
        </p:txBody>
      </p:sp>
      <p:sp>
        <p:nvSpPr>
          <p:cNvPr id="404" name="Google Shape;404;p16"/>
          <p:cNvSpPr txBox="1"/>
          <p:nvPr>
            <p:ph idx="1" type="body"/>
          </p:nvPr>
        </p:nvSpPr>
        <p:spPr>
          <a:xfrm>
            <a:off x="2759675" y="1990050"/>
            <a:ext cx="55746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Updated Calendar – modeled scheduling options after Google Calendar (H11 Accessible Design) for </a:t>
            </a:r>
            <a:r>
              <a:rPr b="1" lang="en"/>
              <a:t>clearer session choices</a:t>
            </a:r>
            <a:r>
              <a:rPr lang="en"/>
              <a:t> (recurring, single, canceled sessions).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Added an option for </a:t>
            </a:r>
            <a:r>
              <a:rPr b="1" lang="en"/>
              <a:t>single session </a:t>
            </a:r>
            <a:r>
              <a:rPr lang="en"/>
              <a:t>or </a:t>
            </a:r>
            <a:r>
              <a:rPr b="1" lang="en"/>
              <a:t>recurring session</a:t>
            </a:r>
            <a:r>
              <a:rPr lang="en"/>
              <a:t> when creating the meeting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/>
              <a:t>Conducted re-testing to validate new recurring session features features based on Nielsen Heuristics – especially user control, flexibility, and efficiency.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  <p:pic>
        <p:nvPicPr>
          <p:cNvPr descr="scheduling icon" id="405" name="Google Shape;4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9075" y="2137575"/>
            <a:ext cx="1200950" cy="120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7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Our Med-Fi Prototype So Far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5325" y="76200"/>
            <a:ext cx="7753350" cy="4438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18"/>
          <p:cNvSpPr txBox="1"/>
          <p:nvPr/>
        </p:nvSpPr>
        <p:spPr>
          <a:xfrm>
            <a:off x="1552575" y="4505325"/>
            <a:ext cx="59055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sng" cap="none" strike="noStrike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https://www.figma.com/proto/GyUpmnb6Z08Y2LOmmlnaUZ/Med-Fi-Prototype?node-id=0-1&amp;t=mp9dtFlymoTCKQgr-1</a:t>
            </a:r>
            <a:endParaRPr b="0" i="0" sz="13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