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4" r:id="rId30"/>
  </p:sldIdLst>
  <p:sldSz cx="9144000" cy="5143500" type="screen16x9"/>
  <p:notesSz cx="6858000" cy="9144000"/>
  <p:embeddedFontLst>
    <p:embeddedFont>
      <p:font typeface="Poppins" pitchFamily="2" charset="77"/>
      <p:regular r:id="rId32"/>
      <p:bold r:id="rId33"/>
      <p:italic r:id="rId34"/>
      <p:boldItalic r:id="rId35"/>
    </p:embeddedFont>
    <p:embeddedFont>
      <p:font typeface="Prata" pitchFamily="2" charset="77"/>
      <p:regular r:id="rId36"/>
    </p:embeddedFon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49A6C1-7DC8-4985-8039-D62EECE89EAD}">
  <a:tblStyle styleId="{6749A6C1-7DC8-4985-8039-D62EECE89EA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p:cViewPr varScale="1">
        <p:scale>
          <a:sx n="143" d="100"/>
          <a:sy n="143" d="100"/>
        </p:scale>
        <p:origin x="76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107652a7f1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107652a7f1_2_7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107652a7f1_2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3107652a7f1_2_9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07652a7f1_2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3" name="Google Shape;153;g3107652a7f1_2_10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107652a7f1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b="1"/>
          </a:p>
        </p:txBody>
      </p:sp>
      <p:sp>
        <p:nvSpPr>
          <p:cNvPr id="172" name="Google Shape;172;g3107652a7f1_2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107652a7f1_2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3107652a7f1_2_1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107652a7f1_2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g3107652a7f1_2_1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1738c1f49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209" name="Google Shape;209;g31738c1f49a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107652a7f1_2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chemeClr val="dk1"/>
                </a:solidFill>
                <a:highlight>
                  <a:srgbClr val="FFFFFF"/>
                </a:highlight>
              </a:rPr>
              <a:t>Intuitive Design</a:t>
            </a:r>
            <a:endParaRPr sz="1000" b="1">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 most commonly violated heuristics for Plated were H4: Consistency, H7: Flexibility &amp; Efficiency of Use and H8: Aesthetics and Minimalist Design. The most pressing issue around this area would be two-fold: inconsistency in aesthetics and function. Examples of aesthetic inconsistencies would be the icon design and how some icons are more simple vs. more complex compared to other icons. The weighting of the icon brush strokes is also different throughout the app, and also the sizing of the fonts is different throughout the app. Also, the navigation bar is inconsistent in placement throughout the various frames. Finally, the margins of the app are inconsistent, leading to a lot of visual clutter. We noticed a lot of the UI may also not be necessary such as the Calendar in the Profile tab that seems to jump out of nowhere, the unnecessary buttons for the Camera feature when posting a new recipe, and most importantly the "bookmark" and "next" buttons below each recipe presented to the user, but the users are told to instead swipe left or right.</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There also seems to generally be an influx of too many features that are not fully fleshed out, which results in many of the violations limiting flexibility for the user, particularly H7. There are no categories for specific filters such as ‘Nut Allergy’ despite being present on the page, which would not fall under ‘ingredients’ or ‘cuisine.’ The Pantry items aren't linked to the types of recipes shown (it's not based on what ingredients you have); and Chef Su, although a great idea, isn't thoroughly implemented throughout the rest of the app. The involvement of Chef Su in the app is very unclear to the evaluators as all of us had different interpretations of how Chef Su is used in the app. In addition, despite this high count of additional features, integral ones like the moderate task of adding an ingredient to the pantry and onboarding are not implemented at all. Without onboarding, it was unclear what we had to do at each step such as swiping left and right without the ReadMe to guide us through. In addition, the Pantry tab is very confusing: There is no clear meaning in what the "This Week" folder means and where the rest of our ingredients in the pantry are if not in a specific folder we created. We would recommend going through each task flow individually and also looking at how they fit together into a cohesive app again and marking any areas that jump in logic or are underdeveloped.</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b="1">
                <a:solidFill>
                  <a:schemeClr val="dk1"/>
                </a:solidFill>
                <a:highlight>
                  <a:srgbClr val="FFFFFF"/>
                </a:highlight>
              </a:rPr>
              <a:t>Application Flow</a:t>
            </a:r>
            <a:endParaRPr sz="1000" b="1">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Some heuristic violations were caused by unintuitive application flow that fell specifically under H2: Match b/w System &amp; World and H4: Consistency. There were several parts of navigating the prototype that may not be immediately obvious to the user. To complete the simple task, there is an implied background knowledge of how apps like “Hinge” or “Tinder” work via the swiping functionality. But, for users who haven’t used the app before, it could be confusing that they need to swipe in the first place or what the directions each mean for the swiping, especially since there is no notification shown if they end up discarding (swiping left) or saving (swiping right) the recipe. Indicators, arrows, and confirmation notifications may be necessary to improve this overall process.</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Relying on the swiping feature to look through recipes also limits the user experience significantly. In order to look through other users’ recipes, they must swipe through the recipes that are populated on their main screen. There is no implemented way for the user to look for particular recipes/users or to look at multiple recipes on their screen at one time, and, if they want to look at their saved recipes, they must navigate to the profiles page where the saved button is at the top right of the screen. It’s not immediately obvious to the user where their saved recipes are and, since saving or liking recipes is a significant part of the swiping feature, it might be worth adding a completely new page on the navigation bar dedicated to showing these likes or, in general, making the save page more visually obvious to the users. </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 pantry from the moderate task also suffers from similar issues in application flow. The pantry feature lacks flexibility, making it cumbersome for users. Without the ability to search for ingredients, receive warnings for duplicates, edit or remove items, or automatically transfer items from the grocery cart to the pantry, managing inventory becomes tedious. This setup forces users to memorize ingredient locations by category, diminishing the pantry’s intended convenience. Furthermore, the recipes aren’t linked to what the user has in the pantry—even if the intention was to somehow utilize AI to do this, the current method of inputting ingredients prevent such functionality from working.</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Overall, the prototype has many interesting ideas proposed for the final app, but the app should focus on user flexibility, aesthetic and consistent design, and intuitiveness in order to make these features accessible. Several issues can be resolved once more parts of the prototype are implemented, but you may want to consider features like a larger feed in conjunction to the swiping in order to ensure that users have the availability to see and explore all the recipes they would like. </a:t>
            </a:r>
            <a:endParaRPr sz="10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219" name="Google Shape;219;g3107652a7f1_2_1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1738c1f49a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chemeClr val="dk1"/>
                </a:solidFill>
                <a:highlight>
                  <a:srgbClr val="FFFFFF"/>
                </a:highlight>
              </a:rPr>
              <a:t>Full Summary in Appendix</a:t>
            </a:r>
            <a:endParaRPr sz="1000">
              <a:solidFill>
                <a:schemeClr val="dk1"/>
              </a:solidFill>
              <a:highlight>
                <a:srgbClr val="FFFFFF"/>
              </a:highlight>
            </a:endParaRPr>
          </a:p>
        </p:txBody>
      </p:sp>
      <p:sp>
        <p:nvSpPr>
          <p:cNvPr id="231" name="Google Shape;231;g31738c1f49a_0_1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107652a7f1_2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g3107652a7f1_2_2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1738c1f49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254" name="Google Shape;254;g31738c1f49a_0_5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1738c1f49a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265" name="Google Shape;265;g31738c1f49a_0_1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1738c1f49a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chemeClr val="dk1"/>
                </a:solidFill>
                <a:highlight>
                  <a:srgbClr val="FFFFFF"/>
                </a:highlight>
              </a:rPr>
              <a:t>Intuitive Design</a:t>
            </a:r>
            <a:endParaRPr sz="1000" b="1">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 most commonly violated heuristics for Plated were H4: Consistency, H7: Flexibility &amp; Efficiency of Use and H8: Aesthetics and Minimalist Design. The most pressing issue around this area would be two-fold: inconsistency in aesthetics and function. Examples of aesthetic inconsistencies would be the icon design and how some icons are more simple vs. more complex compared to other icons. The weighting of the icon brush strokes is also different throughout the app, and also the sizing of the fonts is different throughout the app. Also, the navigation bar is inconsistent in placement throughout the various frames. Finally, the margins of the app are inconsistent, leading to a lot of visual clutter. We noticed a lot of the UI may also not be necessary such as the Calendar in the Profile tab that seems to jump out of nowhere, the unnecessary buttons for the Camera feature when posting a new recipe, and most importantly the "bookmark" and "next" buttons below each recipe presented to the user, but the users are told to instead swipe left or right.</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There also seems to generally be an influx of too many features that are not fully fleshed out, which results in many of the violations limiting flexibility for the user, particularly H7. There are no categories for specific filters such as ‘Nut Allergy’ despite being present on the page, which would not fall under ‘ingredients’ or ‘cuisine.’ The Pantry items aren't linked to the types of recipes shown (it's not based on what ingredients you have); and Chef Su, although a great idea, isn't thoroughly implemented throughout the rest of the app. The involvement of Chef Su in the app is very unclear to the evaluators as all of us had different interpretations of how Chef Su is used in the app. In addition, despite this high count of additional features, integral ones like the moderate task of adding an ingredient to the pantry and onboarding are not implemented at all. Without onboarding, it was unclear what we had to do at each step such as swiping left and right without the ReadMe to guide us through. In addition, the Pantry tab is very confusing: There is no clear meaning in what the "This Week" folder means and where the rest of our ingredients in the pantry are if not in a specific folder we created. We would recommend going through each task flow individually and also looking at how they fit together into a cohesive app again and marking any areas that jump in logic or are underdeveloped.</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b="1">
                <a:solidFill>
                  <a:schemeClr val="dk1"/>
                </a:solidFill>
                <a:highlight>
                  <a:srgbClr val="FFFFFF"/>
                </a:highlight>
              </a:rPr>
              <a:t>Application Flow</a:t>
            </a:r>
            <a:endParaRPr sz="1000" b="1">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Some heuristic violations were caused by unintuitive application flow that fell specifically under H2: Match b/w System &amp; World and H4: Consistency. There were several parts of navigating the prototype that may not be immediately obvious to the user. To complete the simple task, there is an implied background knowledge of how apps like “Hinge” or “Tinder” work via the swiping functionality. But, for users who haven’t used the app before, it could be confusing that they need to swipe in the first place or what the directions each mean for the swiping, especially since there is no notification shown if they end up discarding (swiping left) or saving (swiping right) the recipe. Indicators, arrows, and confirmation notifications may be necessary to improve this overall process.</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Relying on the swiping feature to look through recipes also limits the user experience significantly. In order to look through other users’ recipes, they must swipe through the recipes that are populated on their main screen. There is no implemented way for the user to look for particular recipes/users or to look at multiple recipes on their screen at one time, and, if they want to look at their saved recipes, they must navigate to the profiles page where the saved button is at the top right of the screen. It’s not immediately obvious to the user where their saved recipes are and, since saving or liking recipes is a significant part of the swiping feature, it might be worth adding a completely new page on the navigation bar dedicated to showing these likes or, in general, making the save page more visually obvious to the users. </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The pantry from the moderate task also suffers from similar issues in application flow. The pantry feature lacks flexibility, making it cumbersome for users. Without the ability to search for ingredients, receive warnings for duplicates, edit or remove items, or automatically transfer items from the grocery cart to the pantry, managing inventory becomes tedious. This setup forces users to memorize ingredient locations by category, diminishing the pantry’s intended convenience. Furthermore, the recipes aren’t linked to what the user has in the pantry—even if the intention was to somehow utilize AI to do this, the current method of inputting ingredients prevent such functionality from working.</a:t>
            </a: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r>
              <a:rPr lang="en" sz="1000">
                <a:solidFill>
                  <a:schemeClr val="dk1"/>
                </a:solidFill>
                <a:highlight>
                  <a:srgbClr val="FFFFFF"/>
                </a:highlight>
              </a:rPr>
              <a:t>Overall, the prototype has many interesting ideas proposed for the final app, but the app should focus on user flexibility, aesthetic and consistent design, and intuitiveness in order to make these features accessible. Several issues can be resolved once more parts of the prototype are implemented, but you may want to consider features like a larger feed in conjunction to the swiping in order to ensure that users have the availability to see and explore all the recipes they would like. </a:t>
            </a:r>
            <a:endParaRPr sz="1000">
              <a:solidFill>
                <a:schemeClr val="dk1"/>
              </a:solidFill>
              <a:highlight>
                <a:srgbClr val="FFFFFF"/>
              </a:highlight>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sz="1000">
              <a:solidFill>
                <a:schemeClr val="dk1"/>
              </a:solidFill>
              <a:highlight>
                <a:srgbClr val="FFFFFF"/>
              </a:highlight>
            </a:endParaRPr>
          </a:p>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277" name="Google Shape;277;g31738c1f49a_1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107652a7f1_2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289" name="Google Shape;289;g3107652a7f1_2_2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107652a7f1_2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Prototype implementation</a:t>
            </a:r>
            <a:endParaRPr/>
          </a:p>
          <a:p>
            <a:pPr marL="0" lvl="0" indent="0" algn="l" rtl="0">
              <a:spcBef>
                <a:spcPts val="0"/>
              </a:spcBef>
              <a:spcAft>
                <a:spcPts val="0"/>
              </a:spcAft>
              <a:buNone/>
            </a:pPr>
            <a:r>
              <a:rPr lang="en"/>
              <a:t>a. Tools: What did you use? Pros and cons of using this tool(s)?</a:t>
            </a:r>
            <a:endParaRPr/>
          </a:p>
          <a:p>
            <a:pPr marL="0" lvl="0" indent="0" algn="l" rtl="0">
              <a:spcBef>
                <a:spcPts val="0"/>
              </a:spcBef>
              <a:spcAft>
                <a:spcPts val="0"/>
              </a:spcAft>
              <a:buNone/>
            </a:pPr>
            <a:r>
              <a:rPr lang="en"/>
              <a:t>b. Limitations: What was left out? Why?</a:t>
            </a:r>
            <a:endParaRPr/>
          </a:p>
          <a:p>
            <a:pPr marL="0" lvl="0" indent="0" algn="l" rtl="0">
              <a:spcBef>
                <a:spcPts val="0"/>
              </a:spcBef>
              <a:spcAft>
                <a:spcPts val="0"/>
              </a:spcAft>
              <a:buNone/>
            </a:pPr>
            <a:r>
              <a:rPr lang="en"/>
              <a:t>c. Hard-coded and Wizard-of-Oz features</a:t>
            </a:r>
            <a:endParaRPr/>
          </a:p>
        </p:txBody>
      </p:sp>
      <p:sp>
        <p:nvSpPr>
          <p:cNvPr id="316" name="Google Shape;316;g3107652a7f1_2_29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1738c1f49a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27" name="Google Shape;327;g31738c1f49a_1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17d37da9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38" name="Google Shape;338;g317d37da9c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1738c1f49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50" name="Google Shape;350;g31738c1f49a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1738c1f49a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60" name="Google Shape;360;g31738c1f49a_1_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1738c1f49a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70" name="Google Shape;370;g31738c1f49a_1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107652a7f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Medium-fi task flows</a:t>
            </a:r>
            <a:endParaRPr/>
          </a:p>
          <a:p>
            <a:pPr marL="0" lvl="0" indent="0" algn="l" rtl="0">
              <a:spcBef>
                <a:spcPts val="0"/>
              </a:spcBef>
              <a:spcAft>
                <a:spcPts val="0"/>
              </a:spcAft>
              <a:buNone/>
            </a:pPr>
            <a:r>
              <a:rPr lang="en"/>
              <a:t>a. 1 task flow per task</a:t>
            </a:r>
            <a:endParaRPr/>
          </a:p>
          <a:p>
            <a:pPr marL="0" lvl="0" indent="0" algn="l" rtl="0">
              <a:spcBef>
                <a:spcPts val="0"/>
              </a:spcBef>
              <a:spcAft>
                <a:spcPts val="0"/>
              </a:spcAft>
              <a:buNone/>
            </a:pPr>
            <a:r>
              <a:rPr lang="en"/>
              <a:t>b. Annotated screenshots from your medium-fi prototype (arrows indicating</a:t>
            </a:r>
            <a:endParaRPr/>
          </a:p>
          <a:p>
            <a:pPr marL="0" lvl="0" indent="0" algn="l" rtl="0">
              <a:spcBef>
                <a:spcPts val="0"/>
              </a:spcBef>
              <a:spcAft>
                <a:spcPts val="0"/>
              </a:spcAft>
              <a:buNone/>
            </a:pPr>
            <a:r>
              <a:rPr lang="en"/>
              <a:t>transitions, labeling each screen and other relevant UI elements, captioning, etc.)</a:t>
            </a:r>
            <a:endParaRPr/>
          </a:p>
        </p:txBody>
      </p:sp>
      <p:sp>
        <p:nvSpPr>
          <p:cNvPr id="381" name="Google Shape;381;g3107652a7f1_0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18e0873ae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400"/>
          </a:p>
        </p:txBody>
      </p:sp>
      <p:sp>
        <p:nvSpPr>
          <p:cNvPr id="392" name="Google Shape;392;g318e0873aef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107652a7f1_2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03" name="Google Shape;403;g3107652a7f1_2_4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107652a7f1_2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g3107652a7f1_2_4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1738c1f49a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424" name="Google Shape;424;g31738c1f49a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1738c1f49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434" name="Google Shape;434;g31738c1f49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1738c1f49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highlight>
                <a:srgbClr val="FFFFFF"/>
              </a:highlight>
            </a:endParaRPr>
          </a:p>
        </p:txBody>
      </p:sp>
      <p:sp>
        <p:nvSpPr>
          <p:cNvPr id="444" name="Google Shape;444;g31738c1f49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1738c1f49a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464" name="Google Shape;464;g31738c1f49a_1_5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8" name="Google Shape;58;p1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9" name="Google Shape;59;p1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4" name="Google Shape;64;p1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5" name="Google Shape;65;p1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0" name="Google Shape;70;p1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1" name="Google Shape;71;p1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75" name="Google Shape;75;p1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6" name="Google Shape;76;p1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7" name="Google Shape;77;p1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1" name="Google Shape;81;p18"/>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2" name="Google Shape;82;p1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3" name="Google Shape;83;p1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4" name="Google Shape;84;p1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88" name="Google Shape;88;p19"/>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89" name="Google Shape;89;p19"/>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90" name="Google Shape;90;p19"/>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91" name="Google Shape;91;p1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2" name="Google Shape;92;p1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3" name="Google Shape;93;p1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7" name="Google Shape;97;p2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8" name="Google Shape;98;p2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102" name="Google Shape;102;p21"/>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03" name="Google Shape;103;p2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4" name="Google Shape;104;p2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5" name="Google Shape;105;p2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896144" y="306388"/>
            <a:ext cx="2743200" cy="2057400"/>
          </a:xfrm>
          <a:prstGeom prst="rect">
            <a:avLst/>
          </a:prstGeom>
          <a:noFill/>
          <a:ln>
            <a:noFill/>
          </a:ln>
        </p:spPr>
      </p:sp>
      <p:sp>
        <p:nvSpPr>
          <p:cNvPr id="109" name="Google Shape;109;p22"/>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10" name="Google Shape;110;p2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1" name="Google Shape;111;p2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2" name="Google Shape;112;p2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7" name="Google Shape;117;p2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8" name="Google Shape;118;p2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3" name="Google Shape;123;p2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4" name="Google Shape;124;p2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a:ea typeface="Calibri"/>
                <a:cs typeface="Calibri"/>
                <a:sym typeface="Calibri"/>
              </a:defRPr>
            </a:lvl1pPr>
            <a:lvl2pPr marL="0" marR="0" lvl="1" indent="0" algn="r" rtl="0">
              <a:spcBef>
                <a:spcPts val="0"/>
              </a:spcBef>
              <a:buNone/>
              <a:defRPr sz="600" b="0" i="0" u="none" strike="noStrike" cap="none">
                <a:solidFill>
                  <a:srgbClr val="888888"/>
                </a:solidFill>
                <a:latin typeface="Calibri"/>
                <a:ea typeface="Calibri"/>
                <a:cs typeface="Calibri"/>
                <a:sym typeface="Calibri"/>
              </a:defRPr>
            </a:lvl2pPr>
            <a:lvl3pPr marL="0" marR="0" lvl="2" indent="0" algn="r" rtl="0">
              <a:spcBef>
                <a:spcPts val="0"/>
              </a:spcBef>
              <a:buNone/>
              <a:defRPr sz="600" b="0" i="0" u="none" strike="noStrike" cap="none">
                <a:solidFill>
                  <a:srgbClr val="888888"/>
                </a:solidFill>
                <a:latin typeface="Calibri"/>
                <a:ea typeface="Calibri"/>
                <a:cs typeface="Calibri"/>
                <a:sym typeface="Calibri"/>
              </a:defRPr>
            </a:lvl3pPr>
            <a:lvl4pPr marL="0" marR="0" lvl="3" indent="0" algn="r" rtl="0">
              <a:spcBef>
                <a:spcPts val="0"/>
              </a:spcBef>
              <a:buNone/>
              <a:defRPr sz="600" b="0" i="0" u="none" strike="noStrike" cap="none">
                <a:solidFill>
                  <a:srgbClr val="888888"/>
                </a:solidFill>
                <a:latin typeface="Calibri"/>
                <a:ea typeface="Calibri"/>
                <a:cs typeface="Calibri"/>
                <a:sym typeface="Calibri"/>
              </a:defRPr>
            </a:lvl4pPr>
            <a:lvl5pPr marL="0" marR="0" lvl="4" indent="0" algn="r" rtl="0">
              <a:spcBef>
                <a:spcPts val="0"/>
              </a:spcBef>
              <a:buNone/>
              <a:defRPr sz="600" b="0" i="0" u="none" strike="noStrike" cap="none">
                <a:solidFill>
                  <a:srgbClr val="888888"/>
                </a:solidFill>
                <a:latin typeface="Calibri"/>
                <a:ea typeface="Calibri"/>
                <a:cs typeface="Calibri"/>
                <a:sym typeface="Calibri"/>
              </a:defRPr>
            </a:lvl5pPr>
            <a:lvl6pPr marL="0" marR="0" lvl="5" indent="0" algn="r" rtl="0">
              <a:spcBef>
                <a:spcPts val="0"/>
              </a:spcBef>
              <a:buNone/>
              <a:defRPr sz="600" b="0" i="0" u="none" strike="noStrike" cap="none">
                <a:solidFill>
                  <a:srgbClr val="888888"/>
                </a:solidFill>
                <a:latin typeface="Calibri"/>
                <a:ea typeface="Calibri"/>
                <a:cs typeface="Calibri"/>
                <a:sym typeface="Calibri"/>
              </a:defRPr>
            </a:lvl6pPr>
            <a:lvl7pPr marL="0" marR="0" lvl="6" indent="0" algn="r" rtl="0">
              <a:spcBef>
                <a:spcPts val="0"/>
              </a:spcBef>
              <a:buNone/>
              <a:defRPr sz="600" b="0" i="0" u="none" strike="noStrike" cap="none">
                <a:solidFill>
                  <a:srgbClr val="888888"/>
                </a:solidFill>
                <a:latin typeface="Calibri"/>
                <a:ea typeface="Calibri"/>
                <a:cs typeface="Calibri"/>
                <a:sym typeface="Calibri"/>
              </a:defRPr>
            </a:lvl7pPr>
            <a:lvl8pPr marL="0" marR="0" lvl="7" indent="0" algn="r" rtl="0">
              <a:spcBef>
                <a:spcPts val="0"/>
              </a:spcBef>
              <a:buNone/>
              <a:defRPr sz="600" b="0" i="0" u="none" strike="noStrike" cap="none">
                <a:solidFill>
                  <a:srgbClr val="888888"/>
                </a:solidFill>
                <a:latin typeface="Calibri"/>
                <a:ea typeface="Calibri"/>
                <a:cs typeface="Calibri"/>
                <a:sym typeface="Calibri"/>
              </a:defRPr>
            </a:lvl8pPr>
            <a:lvl9pPr marL="0" marR="0" lvl="8" indent="0" algn="r" rtl="0">
              <a:spcBef>
                <a:spcPts val="0"/>
              </a:spcBef>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28"/>
        <p:cNvGrpSpPr/>
        <p:nvPr/>
      </p:nvGrpSpPr>
      <p:grpSpPr>
        <a:xfrm>
          <a:off x="0" y="0"/>
          <a:ext cx="0" cy="0"/>
          <a:chOff x="0" y="0"/>
          <a:chExt cx="0" cy="0"/>
        </a:xfrm>
      </p:grpSpPr>
      <p:cxnSp>
        <p:nvCxnSpPr>
          <p:cNvPr id="129" name="Google Shape;129;p25"/>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sp>
        <p:nvSpPr>
          <p:cNvPr id="130" name="Google Shape;130;p25"/>
          <p:cNvSpPr/>
          <p:nvPr/>
        </p:nvSpPr>
        <p:spPr>
          <a:xfrm>
            <a:off x="-1667247" y="2401620"/>
            <a:ext cx="4932128" cy="4932128"/>
          </a:xfrm>
          <a:custGeom>
            <a:avLst/>
            <a:gdLst/>
            <a:ahLst/>
            <a:cxnLst/>
            <a:rect l="l" t="t" r="r" b="b"/>
            <a:pathLst>
              <a:path w="9864255" h="9864255" extrusionOk="0">
                <a:moveTo>
                  <a:pt x="0" y="0"/>
                </a:moveTo>
                <a:lnTo>
                  <a:pt x="9864255" y="0"/>
                </a:lnTo>
                <a:lnTo>
                  <a:pt x="9864255" y="9864255"/>
                </a:lnTo>
                <a:lnTo>
                  <a:pt x="0" y="9864255"/>
                </a:lnTo>
                <a:lnTo>
                  <a:pt x="0" y="0"/>
                </a:lnTo>
                <a:close/>
              </a:path>
            </a:pathLst>
          </a:custGeom>
          <a:blipFill rotWithShape="1">
            <a:blip r:embed="rId3">
              <a:alphaModFix/>
            </a:blip>
            <a:stretch>
              <a:fillRect/>
            </a:stretch>
          </a:blipFill>
          <a:ln>
            <a:noFill/>
          </a:ln>
        </p:spPr>
        <p:txBody>
          <a:bodyPr/>
          <a:lstStyle/>
          <a:p>
            <a:endParaRPr lang="en-US"/>
          </a:p>
        </p:txBody>
      </p:sp>
      <p:pic>
        <p:nvPicPr>
          <p:cNvPr id="131" name="Google Shape;131;p2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332263" y="1319656"/>
            <a:ext cx="7783301" cy="7692075"/>
          </a:xfrm>
          <a:prstGeom prst="rect">
            <a:avLst/>
          </a:prstGeom>
          <a:noFill/>
          <a:ln>
            <a:noFill/>
          </a:ln>
        </p:spPr>
      </p:pic>
      <p:sp>
        <p:nvSpPr>
          <p:cNvPr id="132" name="Google Shape;132;p25"/>
          <p:cNvSpPr txBox="1"/>
          <p:nvPr/>
        </p:nvSpPr>
        <p:spPr>
          <a:xfrm>
            <a:off x="514350" y="333679"/>
            <a:ext cx="1733700" cy="424800"/>
          </a:xfrm>
          <a:prstGeom prst="rect">
            <a:avLst/>
          </a:prstGeom>
          <a:noFill/>
          <a:ln>
            <a:noFill/>
          </a:ln>
        </p:spPr>
        <p:txBody>
          <a:bodyPr spcFirstLastPara="1" wrap="square" lIns="0" tIns="0" rIns="0" bIns="0" anchor="t" anchorCtr="0">
            <a:spAutoFit/>
          </a:bodyPr>
          <a:lstStyle/>
          <a:p>
            <a:pPr marL="0" marR="0" lvl="1" indent="0" algn="l" rtl="0">
              <a:lnSpc>
                <a:spcPct val="130000"/>
              </a:lnSpc>
              <a:spcBef>
                <a:spcPts val="0"/>
              </a:spcBef>
              <a:spcAft>
                <a:spcPts val="0"/>
              </a:spcAft>
              <a:buNone/>
            </a:pPr>
            <a:r>
              <a:rPr lang="en" sz="1200">
                <a:latin typeface="Poppins"/>
                <a:ea typeface="Poppins"/>
                <a:cs typeface="Poppins"/>
                <a:sym typeface="Poppins"/>
              </a:rPr>
              <a:t>CS 147 Assignment 8</a:t>
            </a:r>
            <a:endParaRPr sz="1200">
              <a:latin typeface="Poppins"/>
              <a:ea typeface="Poppins"/>
              <a:cs typeface="Poppins"/>
              <a:sym typeface="Poppins"/>
            </a:endParaRPr>
          </a:p>
          <a:p>
            <a:pPr marL="0" marR="0" lvl="1" indent="0" algn="l" rtl="0">
              <a:lnSpc>
                <a:spcPct val="130000"/>
              </a:lnSpc>
              <a:spcBef>
                <a:spcPts val="0"/>
              </a:spcBef>
              <a:spcAft>
                <a:spcPts val="0"/>
              </a:spcAft>
              <a:buNone/>
            </a:pPr>
            <a:endParaRPr sz="1200">
              <a:latin typeface="Poppins"/>
              <a:ea typeface="Poppins"/>
              <a:cs typeface="Poppins"/>
              <a:sym typeface="Poppins"/>
            </a:endParaRPr>
          </a:p>
        </p:txBody>
      </p:sp>
      <p:sp>
        <p:nvSpPr>
          <p:cNvPr id="133" name="Google Shape;133;p25"/>
          <p:cNvSpPr txBox="1"/>
          <p:nvPr/>
        </p:nvSpPr>
        <p:spPr>
          <a:xfrm>
            <a:off x="2618100" y="2268100"/>
            <a:ext cx="6525900" cy="1930200"/>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None/>
            </a:pPr>
            <a:r>
              <a:rPr lang="en" sz="4800">
                <a:solidFill>
                  <a:srgbClr val="B5300B"/>
                </a:solidFill>
                <a:latin typeface="Prata"/>
                <a:ea typeface="Prata"/>
                <a:cs typeface="Prata"/>
                <a:sym typeface="Prata"/>
              </a:rPr>
              <a:t>Interactive Hi-Fi Prototype</a:t>
            </a:r>
            <a:endParaRPr sz="100">
              <a:solidFill>
                <a:srgbClr val="B5300B"/>
              </a:solidFill>
              <a:latin typeface="Prata"/>
              <a:ea typeface="Prata"/>
              <a:cs typeface="Prata"/>
              <a:sym typeface="Prata"/>
            </a:endParaRPr>
          </a:p>
          <a:p>
            <a:pPr marL="0" marR="0" lvl="0" indent="0" algn="ctr" rtl="0">
              <a:lnSpc>
                <a:spcPct val="95000"/>
              </a:lnSpc>
              <a:spcBef>
                <a:spcPts val="0"/>
              </a:spcBef>
              <a:spcAft>
                <a:spcPts val="0"/>
              </a:spcAft>
              <a:buNone/>
            </a:pPr>
            <a:endParaRPr sz="1200">
              <a:solidFill>
                <a:srgbClr val="B5300B"/>
              </a:solidFill>
              <a:latin typeface="Prata"/>
              <a:ea typeface="Prata"/>
              <a:cs typeface="Prata"/>
              <a:sym typeface="Prata"/>
            </a:endParaRPr>
          </a:p>
          <a:p>
            <a:pPr marL="0" marR="0" lvl="0" indent="0" algn="ctr" rtl="0">
              <a:lnSpc>
                <a:spcPct val="95000"/>
              </a:lnSpc>
              <a:spcBef>
                <a:spcPts val="0"/>
              </a:spcBef>
              <a:spcAft>
                <a:spcPts val="0"/>
              </a:spcAft>
              <a:buNone/>
            </a:pPr>
            <a:r>
              <a:rPr lang="en" sz="1200">
                <a:solidFill>
                  <a:srgbClr val="B5300B"/>
                </a:solidFill>
                <a:latin typeface="Prata"/>
                <a:ea typeface="Prata"/>
                <a:cs typeface="Prata"/>
                <a:sym typeface="Prata"/>
              </a:rPr>
              <a:t>Group 1</a:t>
            </a:r>
            <a:endParaRPr sz="1200">
              <a:solidFill>
                <a:srgbClr val="B5300B"/>
              </a:solidFill>
              <a:latin typeface="Prata"/>
              <a:ea typeface="Prata"/>
              <a:cs typeface="Prata"/>
              <a:sym typeface="Prata"/>
            </a:endParaRPr>
          </a:p>
          <a:p>
            <a:pPr marL="0" marR="0" lvl="0" indent="0" algn="ctr" rtl="0">
              <a:lnSpc>
                <a:spcPct val="95000"/>
              </a:lnSpc>
              <a:spcBef>
                <a:spcPts val="0"/>
              </a:spcBef>
              <a:spcAft>
                <a:spcPts val="0"/>
              </a:spcAft>
              <a:buNone/>
            </a:pPr>
            <a:r>
              <a:rPr lang="en" sz="1200">
                <a:solidFill>
                  <a:srgbClr val="B5300B"/>
                </a:solidFill>
                <a:latin typeface="Prata"/>
                <a:ea typeface="Prata"/>
                <a:cs typeface="Prata"/>
                <a:sym typeface="Prata"/>
              </a:rPr>
              <a:t>Ashley, Maya, Graham, Emma</a:t>
            </a:r>
            <a:endParaRPr sz="1200">
              <a:solidFill>
                <a:srgbClr val="B5300B"/>
              </a:solidFill>
              <a:latin typeface="Prata"/>
              <a:ea typeface="Prata"/>
              <a:cs typeface="Prata"/>
              <a:sym typeface="Prata"/>
            </a:endParaRPr>
          </a:p>
        </p:txBody>
      </p:sp>
      <p:cxnSp>
        <p:nvCxnSpPr>
          <p:cNvPr id="134" name="Google Shape;134;p25"/>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35" name="Google Shape;135;p25"/>
          <p:cNvSpPr/>
          <p:nvPr/>
        </p:nvSpPr>
        <p:spPr>
          <a:xfrm rot="1463078">
            <a:off x="3220101" y="-2344677"/>
            <a:ext cx="6697067" cy="4466107"/>
          </a:xfrm>
          <a:custGeom>
            <a:avLst/>
            <a:gdLst/>
            <a:ahLst/>
            <a:cxnLst/>
            <a:rect l="l" t="t" r="r" b="b"/>
            <a:pathLst>
              <a:path w="13405827" h="8940011" extrusionOk="0">
                <a:moveTo>
                  <a:pt x="0" y="0"/>
                </a:moveTo>
                <a:lnTo>
                  <a:pt x="13405827" y="0"/>
                </a:lnTo>
                <a:lnTo>
                  <a:pt x="13405827" y="8940011"/>
                </a:lnTo>
                <a:lnTo>
                  <a:pt x="0" y="8940011"/>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6" name="Google Shape;136;p25"/>
          <p:cNvSpPr/>
          <p:nvPr/>
        </p:nvSpPr>
        <p:spPr>
          <a:xfrm>
            <a:off x="3317268" y="433691"/>
            <a:ext cx="796595" cy="1628474"/>
          </a:xfrm>
          <a:custGeom>
            <a:avLst/>
            <a:gdLst/>
            <a:ahLst/>
            <a:cxnLst/>
            <a:rect l="l" t="t" r="r" b="b"/>
            <a:pathLst>
              <a:path w="1593190" h="3256947" extrusionOk="0">
                <a:moveTo>
                  <a:pt x="0" y="0"/>
                </a:moveTo>
                <a:lnTo>
                  <a:pt x="1593190" y="0"/>
                </a:lnTo>
                <a:lnTo>
                  <a:pt x="1593190" y="3256948"/>
                </a:lnTo>
                <a:lnTo>
                  <a:pt x="0" y="3256948"/>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7" name="Google Shape;137;p25"/>
          <p:cNvSpPr/>
          <p:nvPr/>
        </p:nvSpPr>
        <p:spPr>
          <a:xfrm rot="2280856">
            <a:off x="-96344" y="978440"/>
            <a:ext cx="970316" cy="1333768"/>
          </a:xfrm>
          <a:custGeom>
            <a:avLst/>
            <a:gdLst/>
            <a:ahLst/>
            <a:cxnLst/>
            <a:rect l="l" t="t" r="r" b="b"/>
            <a:pathLst>
              <a:path w="1940632" h="2667535" extrusionOk="0">
                <a:moveTo>
                  <a:pt x="0" y="0"/>
                </a:moveTo>
                <a:lnTo>
                  <a:pt x="1940632" y="0"/>
                </a:lnTo>
                <a:lnTo>
                  <a:pt x="1940632" y="2667535"/>
                </a:lnTo>
                <a:lnTo>
                  <a:pt x="0" y="266753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8" name="Google Shape;138;p25"/>
          <p:cNvSpPr/>
          <p:nvPr/>
        </p:nvSpPr>
        <p:spPr>
          <a:xfrm rot="-1213069">
            <a:off x="857672" y="1465743"/>
            <a:ext cx="2245113" cy="740887"/>
          </a:xfrm>
          <a:custGeom>
            <a:avLst/>
            <a:gdLst/>
            <a:ahLst/>
            <a:cxnLst/>
            <a:rect l="l" t="t" r="r" b="b"/>
            <a:pathLst>
              <a:path w="4490226" h="1481775" extrusionOk="0">
                <a:moveTo>
                  <a:pt x="0" y="0"/>
                </a:moveTo>
                <a:lnTo>
                  <a:pt x="4490226" y="0"/>
                </a:lnTo>
                <a:lnTo>
                  <a:pt x="4490226" y="1481774"/>
                </a:lnTo>
                <a:lnTo>
                  <a:pt x="0" y="148177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9" name="Google Shape;139;p25"/>
          <p:cNvSpPr/>
          <p:nvPr/>
        </p:nvSpPr>
        <p:spPr>
          <a:xfrm rot="18144">
            <a:off x="8150754" y="1470911"/>
            <a:ext cx="946826" cy="641078"/>
          </a:xfrm>
          <a:custGeom>
            <a:avLst/>
            <a:gdLst/>
            <a:ahLst/>
            <a:cxnLst/>
            <a:rect l="l" t="t" r="r" b="b"/>
            <a:pathLst>
              <a:path w="1893652" h="1282156" extrusionOk="0">
                <a:moveTo>
                  <a:pt x="0" y="187010"/>
                </a:moveTo>
                <a:lnTo>
                  <a:pt x="1778497" y="0"/>
                </a:lnTo>
                <a:lnTo>
                  <a:pt x="1893653" y="1095146"/>
                </a:lnTo>
                <a:lnTo>
                  <a:pt x="115156" y="1282156"/>
                </a:lnTo>
                <a:lnTo>
                  <a:pt x="0" y="18701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43"/>
        <p:cNvGrpSpPr/>
        <p:nvPr/>
      </p:nvGrpSpPr>
      <p:grpSpPr>
        <a:xfrm>
          <a:off x="0" y="0"/>
          <a:ext cx="0" cy="0"/>
          <a:chOff x="0" y="0"/>
          <a:chExt cx="0" cy="0"/>
        </a:xfrm>
      </p:grpSpPr>
      <p:sp>
        <p:nvSpPr>
          <p:cNvPr id="144" name="Google Shape;144;p26"/>
          <p:cNvSpPr txBox="1"/>
          <p:nvPr/>
        </p:nvSpPr>
        <p:spPr>
          <a:xfrm>
            <a:off x="-748716" y="566738"/>
            <a:ext cx="10641600" cy="523200"/>
          </a:xfrm>
          <a:prstGeom prst="rect">
            <a:avLst/>
          </a:prstGeom>
          <a:noFill/>
          <a:ln>
            <a:noFill/>
          </a:ln>
        </p:spPr>
        <p:txBody>
          <a:bodyPr spcFirstLastPara="1" wrap="square" lIns="0" tIns="0" rIns="0" bIns="0" anchor="t" anchorCtr="0">
            <a:spAutoFit/>
          </a:bodyPr>
          <a:lstStyle/>
          <a:p>
            <a:pPr marL="0" marR="0" lvl="0" indent="0" algn="ctr" rtl="0">
              <a:lnSpc>
                <a:spcPct val="104004"/>
              </a:lnSpc>
              <a:spcBef>
                <a:spcPts val="0"/>
              </a:spcBef>
              <a:spcAft>
                <a:spcPts val="0"/>
              </a:spcAft>
              <a:buNone/>
            </a:pPr>
            <a:r>
              <a:rPr lang="en" sz="3400">
                <a:solidFill>
                  <a:srgbClr val="B5300B"/>
                </a:solidFill>
                <a:latin typeface="Prata"/>
                <a:ea typeface="Prata"/>
                <a:cs typeface="Prata"/>
                <a:sym typeface="Prata"/>
              </a:rPr>
              <a:t>ROAD MAP </a:t>
            </a:r>
            <a:endParaRPr sz="700"/>
          </a:p>
        </p:txBody>
      </p:sp>
      <p:cxnSp>
        <p:nvCxnSpPr>
          <p:cNvPr id="145" name="Google Shape;145;p26"/>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cxnSp>
        <p:nvCxnSpPr>
          <p:cNvPr id="146" name="Google Shape;146;p26"/>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47" name="Google Shape;147;p26"/>
          <p:cNvSpPr txBox="1"/>
          <p:nvPr/>
        </p:nvSpPr>
        <p:spPr>
          <a:xfrm>
            <a:off x="603075" y="1089938"/>
            <a:ext cx="4641900" cy="3287700"/>
          </a:xfrm>
          <a:prstGeom prst="rect">
            <a:avLst/>
          </a:prstGeom>
          <a:noFill/>
          <a:ln>
            <a:noFill/>
          </a:ln>
        </p:spPr>
        <p:txBody>
          <a:bodyPr spcFirstLastPara="1" wrap="square" lIns="45725" tIns="45725" rIns="45725" bIns="45725" anchor="t" anchorCtr="0">
            <a:noAutofit/>
          </a:bodyPr>
          <a:lstStyle/>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Introduction </a:t>
            </a:r>
            <a:endParaRPr sz="1700">
              <a:solidFill>
                <a:srgbClr val="A7291E"/>
              </a:solidFill>
              <a:latin typeface="Prata"/>
              <a:ea typeface="Prata"/>
              <a:cs typeface="Prata"/>
              <a:sym typeface="Prata"/>
            </a:endParaRPr>
          </a:p>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Problem &amp; Solution</a:t>
            </a:r>
            <a:endParaRPr sz="1700">
              <a:solidFill>
                <a:srgbClr val="A7291E"/>
              </a:solidFill>
              <a:latin typeface="Prata"/>
              <a:ea typeface="Prata"/>
              <a:cs typeface="Prata"/>
              <a:sym typeface="Prata"/>
            </a:endParaRPr>
          </a:p>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Value Design</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Heuristic Evaluation Results</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Major UI + Product Revisions</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Prototype Implementation Status</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Demo </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Appendix</a:t>
            </a:r>
            <a:endParaRPr sz="1700">
              <a:solidFill>
                <a:srgbClr val="A7291E"/>
              </a:solidFill>
              <a:latin typeface="Prata"/>
              <a:ea typeface="Prata"/>
              <a:cs typeface="Prata"/>
              <a:sym typeface="Prata"/>
            </a:endParaRPr>
          </a:p>
          <a:p>
            <a:pPr marL="457200" lvl="0" indent="0" algn="l" rtl="0">
              <a:lnSpc>
                <a:spcPct val="150000"/>
              </a:lnSpc>
              <a:spcBef>
                <a:spcPts val="0"/>
              </a:spcBef>
              <a:spcAft>
                <a:spcPts val="0"/>
              </a:spcAft>
              <a:buNone/>
            </a:pPr>
            <a:endParaRPr sz="1700">
              <a:solidFill>
                <a:srgbClr val="A7291E"/>
              </a:solidFill>
              <a:latin typeface="Prata"/>
              <a:ea typeface="Prata"/>
              <a:cs typeface="Prata"/>
              <a:sym typeface="Prata"/>
            </a:endParaRPr>
          </a:p>
        </p:txBody>
      </p:sp>
      <p:sp>
        <p:nvSpPr>
          <p:cNvPr id="148" name="Google Shape;148;p26"/>
          <p:cNvSpPr/>
          <p:nvPr/>
        </p:nvSpPr>
        <p:spPr>
          <a:xfrm rot="5400000">
            <a:off x="3819762"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
        <p:nvSpPr>
          <p:cNvPr id="149" name="Google Shape;149;p26"/>
          <p:cNvSpPr/>
          <p:nvPr/>
        </p:nvSpPr>
        <p:spPr>
          <a:xfrm rot="5400000">
            <a:off x="5306150"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
        <p:nvSpPr>
          <p:cNvPr id="150" name="Google Shape;150;p26"/>
          <p:cNvSpPr/>
          <p:nvPr/>
        </p:nvSpPr>
        <p:spPr>
          <a:xfrm rot="5400000">
            <a:off x="6716337"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54"/>
        <p:cNvGrpSpPr/>
        <p:nvPr/>
      </p:nvGrpSpPr>
      <p:grpSpPr>
        <a:xfrm>
          <a:off x="0" y="0"/>
          <a:ext cx="0" cy="0"/>
          <a:chOff x="0" y="0"/>
          <a:chExt cx="0" cy="0"/>
        </a:xfrm>
      </p:grpSpPr>
      <p:cxnSp>
        <p:nvCxnSpPr>
          <p:cNvPr id="155" name="Google Shape;155;p27"/>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cxnSp>
        <p:nvCxnSpPr>
          <p:cNvPr id="156" name="Google Shape;156;p27"/>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57" name="Google Shape;157;p27"/>
          <p:cNvSpPr txBox="1"/>
          <p:nvPr/>
        </p:nvSpPr>
        <p:spPr>
          <a:xfrm>
            <a:off x="4273533" y="2981975"/>
            <a:ext cx="4521000" cy="985200"/>
          </a:xfrm>
          <a:prstGeom prst="rect">
            <a:avLst/>
          </a:prstGeom>
          <a:noFill/>
          <a:ln>
            <a:noFill/>
          </a:ln>
        </p:spPr>
        <p:txBody>
          <a:bodyPr spcFirstLastPara="1" wrap="square" lIns="0" tIns="0" rIns="0" bIns="0" anchor="t" anchorCtr="0">
            <a:spAutoFit/>
          </a:bodyPr>
          <a:lstStyle/>
          <a:p>
            <a:pPr marL="0" marR="0" lvl="0" indent="0" algn="r" rtl="0">
              <a:lnSpc>
                <a:spcPct val="104007"/>
              </a:lnSpc>
              <a:spcBef>
                <a:spcPts val="0"/>
              </a:spcBef>
              <a:spcAft>
                <a:spcPts val="0"/>
              </a:spcAft>
              <a:buNone/>
            </a:pPr>
            <a:r>
              <a:rPr lang="en" sz="6400" b="0" i="0" u="none" strike="noStrike" cap="none">
                <a:solidFill>
                  <a:srgbClr val="B5300B"/>
                </a:solidFill>
                <a:latin typeface="Prata"/>
                <a:ea typeface="Prata"/>
                <a:cs typeface="Prata"/>
                <a:sym typeface="Prata"/>
              </a:rPr>
              <a:t>ABOUT US</a:t>
            </a:r>
            <a:endParaRPr sz="700"/>
          </a:p>
        </p:txBody>
      </p:sp>
      <p:sp>
        <p:nvSpPr>
          <p:cNvPr id="158" name="Google Shape;158;p27"/>
          <p:cNvSpPr/>
          <p:nvPr/>
        </p:nvSpPr>
        <p:spPr>
          <a:xfrm rot="5154316">
            <a:off x="6264386" y="3132659"/>
            <a:ext cx="615502" cy="2606993"/>
          </a:xfrm>
          <a:custGeom>
            <a:avLst/>
            <a:gdLst/>
            <a:ahLst/>
            <a:cxnLst/>
            <a:rect l="l" t="t" r="r" b="b"/>
            <a:pathLst>
              <a:path w="1098758" h="4351518" extrusionOk="0">
                <a:moveTo>
                  <a:pt x="0" y="0"/>
                </a:moveTo>
                <a:lnTo>
                  <a:pt x="1098758" y="0"/>
                </a:lnTo>
                <a:lnTo>
                  <a:pt x="1098758" y="4351518"/>
                </a:lnTo>
                <a:lnTo>
                  <a:pt x="0" y="435151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pic>
        <p:nvPicPr>
          <p:cNvPr id="159" name="Google Shape;159;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079613" y="401163"/>
            <a:ext cx="1641150" cy="1611600"/>
          </a:xfrm>
          <a:prstGeom prst="flowChartConnector">
            <a:avLst/>
          </a:prstGeom>
          <a:noFill/>
          <a:ln>
            <a:noFill/>
          </a:ln>
        </p:spPr>
      </p:pic>
      <p:pic>
        <p:nvPicPr>
          <p:cNvPr id="160" name="Google Shape;160;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0550" y="401163"/>
            <a:ext cx="1641150" cy="1611600"/>
          </a:xfrm>
          <a:prstGeom prst="flowChartConnector">
            <a:avLst/>
          </a:prstGeom>
          <a:noFill/>
          <a:ln>
            <a:noFill/>
          </a:ln>
        </p:spPr>
      </p:pic>
      <p:pic>
        <p:nvPicPr>
          <p:cNvPr id="161" name="Google Shape;161;p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316638" y="401163"/>
            <a:ext cx="1641150" cy="1611600"/>
          </a:xfrm>
          <a:prstGeom prst="flowChartConnector">
            <a:avLst/>
          </a:prstGeom>
          <a:noFill/>
          <a:ln>
            <a:noFill/>
          </a:ln>
        </p:spPr>
      </p:pic>
      <p:pic>
        <p:nvPicPr>
          <p:cNvPr id="162" name="Google Shape;162;p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791213" y="401163"/>
            <a:ext cx="1641150" cy="1611600"/>
          </a:xfrm>
          <a:prstGeom prst="flowChartConnector">
            <a:avLst/>
          </a:prstGeom>
          <a:noFill/>
          <a:ln>
            <a:noFill/>
          </a:ln>
        </p:spPr>
      </p:pic>
      <p:sp>
        <p:nvSpPr>
          <p:cNvPr id="163" name="Google Shape;163;p27"/>
          <p:cNvSpPr/>
          <p:nvPr/>
        </p:nvSpPr>
        <p:spPr>
          <a:xfrm rot="-2115084" flipH="1">
            <a:off x="557087" y="3686259"/>
            <a:ext cx="1160534" cy="1425388"/>
          </a:xfrm>
          <a:custGeom>
            <a:avLst/>
            <a:gdLst/>
            <a:ahLst/>
            <a:cxnLst/>
            <a:rect l="l" t="t" r="r" b="b"/>
            <a:pathLst>
              <a:path w="950099" h="1305978" extrusionOk="0">
                <a:moveTo>
                  <a:pt x="950099" y="0"/>
                </a:moveTo>
                <a:lnTo>
                  <a:pt x="0" y="0"/>
                </a:lnTo>
                <a:lnTo>
                  <a:pt x="0" y="1305979"/>
                </a:lnTo>
                <a:lnTo>
                  <a:pt x="950099" y="1305979"/>
                </a:lnTo>
                <a:lnTo>
                  <a:pt x="950099"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4" name="Google Shape;164;p27"/>
          <p:cNvSpPr/>
          <p:nvPr/>
        </p:nvSpPr>
        <p:spPr>
          <a:xfrm rot="103101">
            <a:off x="1239092" y="2812759"/>
            <a:ext cx="1588841" cy="1805501"/>
          </a:xfrm>
          <a:custGeom>
            <a:avLst/>
            <a:gdLst/>
            <a:ahLst/>
            <a:cxnLst/>
            <a:rect l="l" t="t" r="r" b="b"/>
            <a:pathLst>
              <a:path w="3176254" h="3609379" extrusionOk="0">
                <a:moveTo>
                  <a:pt x="0" y="0"/>
                </a:moveTo>
                <a:lnTo>
                  <a:pt x="3176254" y="0"/>
                </a:lnTo>
                <a:lnTo>
                  <a:pt x="3176254" y="3609379"/>
                </a:lnTo>
                <a:lnTo>
                  <a:pt x="0" y="360937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5" name="Google Shape;165;p27"/>
          <p:cNvSpPr/>
          <p:nvPr/>
        </p:nvSpPr>
        <p:spPr>
          <a:xfrm rot="2704975" flipH="1">
            <a:off x="2478231" y="3575424"/>
            <a:ext cx="1160573" cy="1426755"/>
          </a:xfrm>
          <a:custGeom>
            <a:avLst/>
            <a:gdLst/>
            <a:ahLst/>
            <a:cxnLst/>
            <a:rect l="l" t="t" r="r" b="b"/>
            <a:pathLst>
              <a:path w="950099" h="1305978" extrusionOk="0">
                <a:moveTo>
                  <a:pt x="950099" y="0"/>
                </a:moveTo>
                <a:lnTo>
                  <a:pt x="0" y="0"/>
                </a:lnTo>
                <a:lnTo>
                  <a:pt x="0" y="1305979"/>
                </a:lnTo>
                <a:lnTo>
                  <a:pt x="950099" y="1305979"/>
                </a:lnTo>
                <a:lnTo>
                  <a:pt x="950099"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6" name="Google Shape;166;p27"/>
          <p:cNvSpPr txBox="1"/>
          <p:nvPr/>
        </p:nvSpPr>
        <p:spPr>
          <a:xfrm>
            <a:off x="488700" y="2088963"/>
            <a:ext cx="1545000" cy="31770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Graham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Indiana</a:t>
            </a:r>
            <a:endParaRPr sz="1400">
              <a:solidFill>
                <a:srgbClr val="B5300B"/>
              </a:solidFill>
              <a:latin typeface="Prata"/>
              <a:ea typeface="Prata"/>
              <a:cs typeface="Prata"/>
              <a:sym typeface="Prata"/>
            </a:endParaRPr>
          </a:p>
        </p:txBody>
      </p:sp>
      <p:sp>
        <p:nvSpPr>
          <p:cNvPr id="167" name="Google Shape;167;p27"/>
          <p:cNvSpPr txBox="1"/>
          <p:nvPr/>
        </p:nvSpPr>
        <p:spPr>
          <a:xfrm>
            <a:off x="2808225"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Ashley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‘26</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Georgia</a:t>
            </a:r>
            <a:endParaRPr sz="1400">
              <a:solidFill>
                <a:srgbClr val="B5300B"/>
              </a:solidFill>
              <a:latin typeface="Prata"/>
              <a:ea typeface="Prata"/>
              <a:cs typeface="Prata"/>
              <a:sym typeface="Prata"/>
            </a:endParaRPr>
          </a:p>
        </p:txBody>
      </p:sp>
      <p:sp>
        <p:nvSpPr>
          <p:cNvPr id="168" name="Google Shape;168;p27"/>
          <p:cNvSpPr txBox="1"/>
          <p:nvPr/>
        </p:nvSpPr>
        <p:spPr>
          <a:xfrm>
            <a:off x="5127763"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Maya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‘24 &amp; ‘25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California</a:t>
            </a:r>
            <a:endParaRPr sz="1400">
              <a:solidFill>
                <a:srgbClr val="B5300B"/>
              </a:solidFill>
              <a:latin typeface="Prata"/>
              <a:ea typeface="Prata"/>
              <a:cs typeface="Prata"/>
              <a:sym typeface="Prata"/>
            </a:endParaRPr>
          </a:p>
        </p:txBody>
      </p:sp>
      <p:sp>
        <p:nvSpPr>
          <p:cNvPr id="169" name="Google Shape;169;p27"/>
          <p:cNvSpPr txBox="1"/>
          <p:nvPr/>
        </p:nvSpPr>
        <p:spPr>
          <a:xfrm>
            <a:off x="7416163"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Emma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Virginia</a:t>
            </a:r>
            <a:endParaRPr sz="1400">
              <a:solidFill>
                <a:srgbClr val="B5300B"/>
              </a:solidFill>
              <a:latin typeface="Prata"/>
              <a:ea typeface="Prata"/>
              <a:cs typeface="Prata"/>
              <a:sym typeface="Prat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173"/>
        <p:cNvGrpSpPr/>
        <p:nvPr/>
      </p:nvGrpSpPr>
      <p:grpSpPr>
        <a:xfrm>
          <a:off x="0" y="0"/>
          <a:ext cx="0" cy="0"/>
          <a:chOff x="0" y="0"/>
          <a:chExt cx="0" cy="0"/>
        </a:xfrm>
      </p:grpSpPr>
      <p:sp>
        <p:nvSpPr>
          <p:cNvPr id="174" name="Google Shape;174;p28"/>
          <p:cNvSpPr txBox="1"/>
          <p:nvPr/>
        </p:nvSpPr>
        <p:spPr>
          <a:xfrm>
            <a:off x="1957125" y="1198275"/>
            <a:ext cx="4887300" cy="21195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1400" b="1">
                <a:latin typeface="Poppins"/>
                <a:ea typeface="Poppins"/>
                <a:cs typeface="Poppins"/>
                <a:sym typeface="Poppins"/>
              </a:rPr>
              <a:t>Elevate your cooking one swipe at a time.. </a:t>
            </a: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r>
              <a:rPr lang="en" sz="1400" b="1">
                <a:latin typeface="Poppins"/>
                <a:ea typeface="Poppins"/>
                <a:cs typeface="Poppins"/>
                <a:sym typeface="Poppins"/>
              </a:rPr>
              <a:t>Value Proposition: </a:t>
            </a:r>
            <a:endParaRPr sz="1400" b="1">
              <a:latin typeface="Poppins"/>
              <a:ea typeface="Poppins"/>
              <a:cs typeface="Poppins"/>
              <a:sym typeface="Poppins"/>
            </a:endParaRPr>
          </a:p>
          <a:p>
            <a:pPr marL="0" lvl="0" indent="0" algn="ctr" rtl="0">
              <a:lnSpc>
                <a:spcPct val="115000"/>
              </a:lnSpc>
              <a:spcBef>
                <a:spcPts val="0"/>
              </a:spcBef>
              <a:spcAft>
                <a:spcPts val="0"/>
              </a:spcAft>
              <a:buNone/>
            </a:pPr>
            <a:r>
              <a:rPr lang="en" sz="1400" b="1">
                <a:latin typeface="Poppins"/>
                <a:ea typeface="Poppins"/>
                <a:cs typeface="Poppins"/>
                <a:sym typeface="Poppins"/>
              </a:rPr>
              <a:t>Discover and share recipes from local chefs, friends, and family effortlessly based on your current pantry. Gain the technical skills to be self-expressive and independent in the kitchen.</a:t>
            </a:r>
            <a:endParaRPr sz="2100" b="1">
              <a:latin typeface="Poppins"/>
              <a:ea typeface="Poppins"/>
              <a:cs typeface="Poppins"/>
              <a:sym typeface="Poppins"/>
            </a:endParaRPr>
          </a:p>
        </p:txBody>
      </p:sp>
      <p:cxnSp>
        <p:nvCxnSpPr>
          <p:cNvPr id="175" name="Google Shape;175;p2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176" name="Google Shape;176;p2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177" name="Google Shape;177;p28"/>
          <p:cNvSpPr/>
          <p:nvPr/>
        </p:nvSpPr>
        <p:spPr>
          <a:xfrm flipH="1">
            <a:off x="7229104" y="476250"/>
            <a:ext cx="1664755" cy="1604408"/>
          </a:xfrm>
          <a:custGeom>
            <a:avLst/>
            <a:gdLst/>
            <a:ahLst/>
            <a:cxnLst/>
            <a:rect l="l" t="t" r="r" b="b"/>
            <a:pathLst>
              <a:path w="3329510" h="3208815" extrusionOk="0">
                <a:moveTo>
                  <a:pt x="3329510" y="0"/>
                </a:moveTo>
                <a:lnTo>
                  <a:pt x="0" y="0"/>
                </a:lnTo>
                <a:lnTo>
                  <a:pt x="0" y="3208815"/>
                </a:lnTo>
                <a:lnTo>
                  <a:pt x="3329510" y="3208815"/>
                </a:lnTo>
                <a:lnTo>
                  <a:pt x="332951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78" name="Google Shape;178;p28"/>
          <p:cNvSpPr/>
          <p:nvPr/>
        </p:nvSpPr>
        <p:spPr>
          <a:xfrm rot="-474430">
            <a:off x="283068" y="2947372"/>
            <a:ext cx="1429117" cy="1566155"/>
          </a:xfrm>
          <a:custGeom>
            <a:avLst/>
            <a:gdLst/>
            <a:ahLst/>
            <a:cxnLst/>
            <a:rect l="l" t="t" r="r" b="b"/>
            <a:pathLst>
              <a:path w="2859655" h="3133868" extrusionOk="0">
                <a:moveTo>
                  <a:pt x="0" y="0"/>
                </a:moveTo>
                <a:lnTo>
                  <a:pt x="2859655" y="0"/>
                </a:lnTo>
                <a:lnTo>
                  <a:pt x="2859655" y="3133869"/>
                </a:lnTo>
                <a:lnTo>
                  <a:pt x="0" y="313386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79" name="Google Shape;179;p28"/>
          <p:cNvSpPr txBox="1"/>
          <p:nvPr/>
        </p:nvSpPr>
        <p:spPr>
          <a:xfrm>
            <a:off x="2384850" y="345425"/>
            <a:ext cx="4031850" cy="5991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900">
                <a:solidFill>
                  <a:srgbClr val="B5300B"/>
                </a:solidFill>
                <a:latin typeface="Prata"/>
                <a:ea typeface="Prata"/>
                <a:cs typeface="Prata"/>
                <a:sym typeface="Prata"/>
              </a:rPr>
              <a:t>PLATED </a:t>
            </a:r>
            <a:endParaRPr sz="100"/>
          </a:p>
        </p:txBody>
      </p:sp>
      <p:sp>
        <p:nvSpPr>
          <p:cNvPr id="180" name="Google Shape;180;p28"/>
          <p:cNvSpPr/>
          <p:nvPr/>
        </p:nvSpPr>
        <p:spPr>
          <a:xfrm rot="422171">
            <a:off x="7235343" y="2369025"/>
            <a:ext cx="1652273" cy="2278998"/>
          </a:xfrm>
          <a:custGeom>
            <a:avLst/>
            <a:gdLst/>
            <a:ahLst/>
            <a:cxnLst/>
            <a:rect l="l" t="t" r="r" b="b"/>
            <a:pathLst>
              <a:path w="3304443" h="4557853" extrusionOk="0">
                <a:moveTo>
                  <a:pt x="0" y="0"/>
                </a:moveTo>
                <a:lnTo>
                  <a:pt x="3304444" y="0"/>
                </a:lnTo>
                <a:lnTo>
                  <a:pt x="3304444" y="4557853"/>
                </a:lnTo>
                <a:lnTo>
                  <a:pt x="0" y="455785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5300B"/>
        </a:solidFill>
        <a:effectLst/>
      </p:bgPr>
    </p:bg>
    <p:spTree>
      <p:nvGrpSpPr>
        <p:cNvPr id="1" name="Shape 184"/>
        <p:cNvGrpSpPr/>
        <p:nvPr/>
      </p:nvGrpSpPr>
      <p:grpSpPr>
        <a:xfrm>
          <a:off x="0" y="0"/>
          <a:ext cx="0" cy="0"/>
          <a:chOff x="0" y="0"/>
          <a:chExt cx="0" cy="0"/>
        </a:xfrm>
      </p:grpSpPr>
      <p:sp>
        <p:nvSpPr>
          <p:cNvPr id="185" name="Google Shape;185;p29"/>
          <p:cNvSpPr/>
          <p:nvPr/>
        </p:nvSpPr>
        <p:spPr>
          <a:xfrm rot="1432517">
            <a:off x="184262" y="265460"/>
            <a:ext cx="1007649" cy="1123511"/>
          </a:xfrm>
          <a:custGeom>
            <a:avLst/>
            <a:gdLst/>
            <a:ahLst/>
            <a:cxnLst/>
            <a:rect l="l" t="t" r="r" b="b"/>
            <a:pathLst>
              <a:path w="2014039" h="2245618" extrusionOk="0">
                <a:moveTo>
                  <a:pt x="0" y="0"/>
                </a:moveTo>
                <a:lnTo>
                  <a:pt x="2014039" y="0"/>
                </a:lnTo>
                <a:lnTo>
                  <a:pt x="2014039" y="2245618"/>
                </a:lnTo>
                <a:lnTo>
                  <a:pt x="0" y="224561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cxnSp>
        <p:nvCxnSpPr>
          <p:cNvPr id="186" name="Google Shape;186;p29"/>
          <p:cNvCxnSpPr/>
          <p:nvPr/>
        </p:nvCxnSpPr>
        <p:spPr>
          <a:xfrm>
            <a:off x="-151932" y="4936384"/>
            <a:ext cx="9447900" cy="0"/>
          </a:xfrm>
          <a:prstGeom prst="straightConnector1">
            <a:avLst/>
          </a:prstGeom>
          <a:noFill/>
          <a:ln w="47625" cap="flat" cmpd="sng">
            <a:solidFill>
              <a:srgbClr val="FFFFFF"/>
            </a:solidFill>
            <a:prstDash val="solid"/>
            <a:round/>
            <a:headEnd type="none" w="sm" len="sm"/>
            <a:tailEnd type="none" w="sm" len="sm"/>
          </a:ln>
        </p:spPr>
      </p:cxnSp>
      <p:cxnSp>
        <p:nvCxnSpPr>
          <p:cNvPr id="187" name="Google Shape;187;p29"/>
          <p:cNvCxnSpPr/>
          <p:nvPr/>
        </p:nvCxnSpPr>
        <p:spPr>
          <a:xfrm>
            <a:off x="-151932" y="207116"/>
            <a:ext cx="9447900" cy="0"/>
          </a:xfrm>
          <a:prstGeom prst="straightConnector1">
            <a:avLst/>
          </a:prstGeom>
          <a:noFill/>
          <a:ln w="47625" cap="flat" cmpd="sng">
            <a:solidFill>
              <a:srgbClr val="FFFFFF"/>
            </a:solidFill>
            <a:prstDash val="solid"/>
            <a:round/>
            <a:headEnd type="none" w="sm" len="sm"/>
            <a:tailEnd type="none" w="sm" len="sm"/>
          </a:ln>
        </p:spPr>
      </p:cxnSp>
      <p:sp>
        <p:nvSpPr>
          <p:cNvPr id="188" name="Google Shape;188;p29"/>
          <p:cNvSpPr txBox="1"/>
          <p:nvPr/>
        </p:nvSpPr>
        <p:spPr>
          <a:xfrm>
            <a:off x="1458450" y="393775"/>
            <a:ext cx="6227100" cy="665550"/>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None/>
            </a:pPr>
            <a:r>
              <a:rPr lang="en" sz="4300">
                <a:solidFill>
                  <a:srgbClr val="FFFFFF"/>
                </a:solidFill>
                <a:latin typeface="Prata"/>
                <a:ea typeface="Prata"/>
                <a:cs typeface="Prata"/>
                <a:sym typeface="Prata"/>
              </a:rPr>
              <a:t>Problem &amp; Solution</a:t>
            </a:r>
            <a:endParaRPr sz="1200"/>
          </a:p>
        </p:txBody>
      </p:sp>
      <p:sp>
        <p:nvSpPr>
          <p:cNvPr id="189" name="Google Shape;189;p29"/>
          <p:cNvSpPr txBox="1"/>
          <p:nvPr/>
        </p:nvSpPr>
        <p:spPr>
          <a:xfrm>
            <a:off x="0" y="0"/>
            <a:ext cx="1500000" cy="200100"/>
          </a:xfrm>
          <a:prstGeom prst="rect">
            <a:avLst/>
          </a:prstGeom>
          <a:noFill/>
          <a:ln>
            <a:noFill/>
          </a:ln>
        </p:spPr>
        <p:txBody>
          <a:bodyPr spcFirstLastPara="1" wrap="square" lIns="45725" tIns="45725" rIns="45725" bIns="45725" anchor="t" anchorCtr="0">
            <a:spAutoFit/>
          </a:bodyPr>
          <a:lstStyle/>
          <a:p>
            <a:pPr marL="0" lvl="0" indent="0" algn="l" rtl="0">
              <a:spcBef>
                <a:spcPts val="0"/>
              </a:spcBef>
              <a:spcAft>
                <a:spcPts val="0"/>
              </a:spcAft>
              <a:buNone/>
            </a:pPr>
            <a:endParaRPr/>
          </a:p>
        </p:txBody>
      </p:sp>
      <p:sp>
        <p:nvSpPr>
          <p:cNvPr id="190" name="Google Shape;190;p29"/>
          <p:cNvSpPr txBox="1"/>
          <p:nvPr/>
        </p:nvSpPr>
        <p:spPr>
          <a:xfrm>
            <a:off x="2210688" y="1480869"/>
            <a:ext cx="5724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500">
                <a:solidFill>
                  <a:schemeClr val="lt1"/>
                </a:solidFill>
                <a:latin typeface="Poppins"/>
                <a:ea typeface="Poppins"/>
                <a:cs typeface="Poppins"/>
                <a:sym typeface="Poppins"/>
              </a:rPr>
              <a:t>We aim to help amatuer chefs learn how to cook and enjoy the process. </a:t>
            </a:r>
            <a:endParaRPr sz="1500"/>
          </a:p>
        </p:txBody>
      </p:sp>
      <p:sp>
        <p:nvSpPr>
          <p:cNvPr id="191" name="Google Shape;191;p29"/>
          <p:cNvSpPr txBox="1"/>
          <p:nvPr/>
        </p:nvSpPr>
        <p:spPr>
          <a:xfrm>
            <a:off x="568438" y="1480875"/>
            <a:ext cx="1577100" cy="277200"/>
          </a:xfrm>
          <a:prstGeom prst="rect">
            <a:avLst/>
          </a:prstGeom>
          <a:noFill/>
          <a:ln>
            <a:noFill/>
          </a:ln>
        </p:spPr>
        <p:txBody>
          <a:bodyPr spcFirstLastPara="1" wrap="square" lIns="0" tIns="0" rIns="0" bIns="0" anchor="t" anchorCtr="0">
            <a:sp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Primary User:</a:t>
            </a:r>
            <a:endParaRPr sz="1800" b="1">
              <a:solidFill>
                <a:srgbClr val="EA9999"/>
              </a:solidFill>
            </a:endParaRPr>
          </a:p>
        </p:txBody>
      </p:sp>
      <p:sp>
        <p:nvSpPr>
          <p:cNvPr id="192" name="Google Shape;192;p29"/>
          <p:cNvSpPr txBox="1"/>
          <p:nvPr/>
        </p:nvSpPr>
        <p:spPr>
          <a:xfrm>
            <a:off x="949452" y="2318475"/>
            <a:ext cx="1209300" cy="277200"/>
          </a:xfrm>
          <a:prstGeom prst="rect">
            <a:avLst/>
          </a:prstGeom>
          <a:noFill/>
          <a:ln>
            <a:noFill/>
          </a:ln>
        </p:spPr>
        <p:txBody>
          <a:bodyPr spcFirstLastPara="1" wrap="square" lIns="0" tIns="0" rIns="0" bIns="0" anchor="ctr" anchorCtr="0">
            <a:no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Problem:</a:t>
            </a:r>
            <a:endParaRPr sz="1800" b="1">
              <a:solidFill>
                <a:srgbClr val="EA9999"/>
              </a:solidFill>
            </a:endParaRPr>
          </a:p>
        </p:txBody>
      </p:sp>
      <p:sp>
        <p:nvSpPr>
          <p:cNvPr id="193" name="Google Shape;193;p29"/>
          <p:cNvSpPr txBox="1"/>
          <p:nvPr/>
        </p:nvSpPr>
        <p:spPr>
          <a:xfrm>
            <a:off x="919600" y="3133800"/>
            <a:ext cx="1269000" cy="277200"/>
          </a:xfrm>
          <a:prstGeom prst="rect">
            <a:avLst/>
          </a:prstGeom>
          <a:noFill/>
          <a:ln>
            <a:noFill/>
          </a:ln>
        </p:spPr>
        <p:txBody>
          <a:bodyPr spcFirstLastPara="1" wrap="square" lIns="0" tIns="0" rIns="0" bIns="0" anchor="ctr" anchorCtr="0">
            <a:no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Solution:</a:t>
            </a:r>
            <a:endParaRPr sz="1800" b="1">
              <a:solidFill>
                <a:srgbClr val="EA9999"/>
              </a:solidFill>
            </a:endParaRPr>
          </a:p>
        </p:txBody>
      </p:sp>
      <p:sp>
        <p:nvSpPr>
          <p:cNvPr id="194" name="Google Shape;194;p29"/>
          <p:cNvSpPr txBox="1"/>
          <p:nvPr/>
        </p:nvSpPr>
        <p:spPr>
          <a:xfrm>
            <a:off x="2210700" y="2355919"/>
            <a:ext cx="66195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500">
                <a:solidFill>
                  <a:schemeClr val="lt1"/>
                </a:solidFill>
                <a:latin typeface="Poppins"/>
                <a:ea typeface="Poppins"/>
                <a:cs typeface="Poppins"/>
                <a:sym typeface="Poppins"/>
              </a:rPr>
              <a:t>Many amatuer chefs feel like cooking is a chore that always takes longer than expected and has no room for creativity. </a:t>
            </a:r>
            <a:endParaRPr sz="1500"/>
          </a:p>
        </p:txBody>
      </p:sp>
      <p:sp>
        <p:nvSpPr>
          <p:cNvPr id="195" name="Google Shape;195;p29"/>
          <p:cNvSpPr txBox="1"/>
          <p:nvPr/>
        </p:nvSpPr>
        <p:spPr>
          <a:xfrm>
            <a:off x="2210700" y="3186013"/>
            <a:ext cx="6619500" cy="1847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500">
                <a:solidFill>
                  <a:srgbClr val="EDEDED"/>
                </a:solidFill>
                <a:latin typeface="Poppins"/>
                <a:ea typeface="Poppins"/>
                <a:cs typeface="Poppins"/>
                <a:sym typeface="Poppins"/>
              </a:rPr>
              <a:t>Plated presents the user with a curated selection of recipes from other users that align with the users’ preferences and current ingredient inventory. Plated also incorporates an in-app chef helper, chef su, who can answer any common cooking questions during the process. With this solution, the plated team hopes to make the cooking experience more exciting and less tedious for amateur cooks through shared discovery and collaboration with chefs of all abilities.</a:t>
            </a:r>
            <a:endParaRPr sz="1500">
              <a:solidFill>
                <a:srgbClr val="EDEDED"/>
              </a:solidFill>
              <a:latin typeface="Poppins"/>
              <a:ea typeface="Poppins"/>
              <a:cs typeface="Poppins"/>
              <a:sym typeface="Poppins"/>
            </a:endParaRPr>
          </a:p>
          <a:p>
            <a:pPr marL="0" marR="0" lvl="0" indent="0" algn="ctr" rtl="0">
              <a:lnSpc>
                <a:spcPct val="150000"/>
              </a:lnSpc>
              <a:spcBef>
                <a:spcPts val="0"/>
              </a:spcBef>
              <a:spcAft>
                <a:spcPts val="0"/>
              </a:spcAft>
              <a:buNone/>
            </a:pP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199"/>
        <p:cNvGrpSpPr/>
        <p:nvPr/>
      </p:nvGrpSpPr>
      <p:grpSpPr>
        <a:xfrm>
          <a:off x="0" y="0"/>
          <a:ext cx="0" cy="0"/>
          <a:chOff x="0" y="0"/>
          <a:chExt cx="0" cy="0"/>
        </a:xfrm>
      </p:grpSpPr>
      <p:pic>
        <p:nvPicPr>
          <p:cNvPr id="200" name="Google Shape;200;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201" name="Google Shape;201;p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202" name="Google Shape;202;p30"/>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03" name="Google Shape;203;p30"/>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04" name="Google Shape;204;p30"/>
          <p:cNvSpPr txBox="1"/>
          <p:nvPr/>
        </p:nvSpPr>
        <p:spPr>
          <a:xfrm>
            <a:off x="814125" y="1712463"/>
            <a:ext cx="7515900" cy="13815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400">
                <a:solidFill>
                  <a:srgbClr val="B5300B"/>
                </a:solidFill>
                <a:latin typeface="Prata"/>
                <a:ea typeface="Prata"/>
                <a:cs typeface="Prata"/>
                <a:sym typeface="Prata"/>
              </a:rPr>
              <a:t>Heuristic Evaluation Results</a:t>
            </a:r>
            <a:endParaRPr sz="1500"/>
          </a:p>
        </p:txBody>
      </p:sp>
      <p:cxnSp>
        <p:nvCxnSpPr>
          <p:cNvPr id="205" name="Google Shape;205;p30"/>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06" name="Google Shape;206;p30"/>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10"/>
        <p:cNvGrpSpPr/>
        <p:nvPr/>
      </p:nvGrpSpPr>
      <p:grpSpPr>
        <a:xfrm>
          <a:off x="0" y="0"/>
          <a:ext cx="0" cy="0"/>
          <a:chOff x="0" y="0"/>
          <a:chExt cx="0" cy="0"/>
        </a:xfrm>
      </p:grpSpPr>
      <p:cxnSp>
        <p:nvCxnSpPr>
          <p:cNvPr id="211" name="Google Shape;211;p31"/>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12" name="Google Shape;212;p3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13" name="Google Shape;213;p31"/>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Summary</a:t>
            </a:r>
            <a:endParaRPr sz="100" b="1"/>
          </a:p>
        </p:txBody>
      </p:sp>
      <p:sp>
        <p:nvSpPr>
          <p:cNvPr id="214" name="Google Shape;214;p31"/>
          <p:cNvSpPr txBox="1"/>
          <p:nvPr/>
        </p:nvSpPr>
        <p:spPr>
          <a:xfrm>
            <a:off x="1638837" y="118296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215" name="Google Shape;215;p31"/>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graphicFrame>
        <p:nvGraphicFramePr>
          <p:cNvPr id="216" name="Google Shape;216;p31"/>
          <p:cNvGraphicFramePr/>
          <p:nvPr/>
        </p:nvGraphicFramePr>
        <p:xfrm>
          <a:off x="673000" y="1125025"/>
          <a:ext cx="3000000" cy="3000000"/>
        </p:xfrm>
        <a:graphic>
          <a:graphicData uri="http://schemas.openxmlformats.org/drawingml/2006/table">
            <a:tbl>
              <a:tblPr>
                <a:noFill/>
                <a:tableStyleId>{6749A6C1-7DC8-4985-8039-D62EECE89EAD}</a:tableStyleId>
              </a:tblPr>
              <a:tblGrid>
                <a:gridCol w="2315075">
                  <a:extLst>
                    <a:ext uri="{9D8B030D-6E8A-4147-A177-3AD203B41FA5}">
                      <a16:colId xmlns:a16="http://schemas.microsoft.com/office/drawing/2014/main" val="20000"/>
                    </a:ext>
                  </a:extLst>
                </a:gridCol>
                <a:gridCol w="580325">
                  <a:extLst>
                    <a:ext uri="{9D8B030D-6E8A-4147-A177-3AD203B41FA5}">
                      <a16:colId xmlns:a16="http://schemas.microsoft.com/office/drawing/2014/main" val="20001"/>
                    </a:ext>
                  </a:extLst>
                </a:gridCol>
                <a:gridCol w="864300">
                  <a:extLst>
                    <a:ext uri="{9D8B030D-6E8A-4147-A177-3AD203B41FA5}">
                      <a16:colId xmlns:a16="http://schemas.microsoft.com/office/drawing/2014/main" val="20002"/>
                    </a:ext>
                  </a:extLst>
                </a:gridCol>
                <a:gridCol w="864300">
                  <a:extLst>
                    <a:ext uri="{9D8B030D-6E8A-4147-A177-3AD203B41FA5}">
                      <a16:colId xmlns:a16="http://schemas.microsoft.com/office/drawing/2014/main" val="20003"/>
                    </a:ext>
                  </a:extLst>
                </a:gridCol>
                <a:gridCol w="864300">
                  <a:extLst>
                    <a:ext uri="{9D8B030D-6E8A-4147-A177-3AD203B41FA5}">
                      <a16:colId xmlns:a16="http://schemas.microsoft.com/office/drawing/2014/main" val="20004"/>
                    </a:ext>
                  </a:extLst>
                </a:gridCol>
                <a:gridCol w="864300">
                  <a:extLst>
                    <a:ext uri="{9D8B030D-6E8A-4147-A177-3AD203B41FA5}">
                      <a16:colId xmlns:a16="http://schemas.microsoft.com/office/drawing/2014/main" val="20005"/>
                    </a:ext>
                  </a:extLst>
                </a:gridCol>
                <a:gridCol w="864300">
                  <a:extLst>
                    <a:ext uri="{9D8B030D-6E8A-4147-A177-3AD203B41FA5}">
                      <a16:colId xmlns:a16="http://schemas.microsoft.com/office/drawing/2014/main" val="20006"/>
                    </a:ext>
                  </a:extLst>
                </a:gridCol>
              </a:tblGrid>
              <a:tr h="427250">
                <a:tc>
                  <a:txBody>
                    <a:bodyPr/>
                    <a:lstStyle/>
                    <a:p>
                      <a:pPr marL="0" lvl="0" indent="0" algn="l" rtl="0">
                        <a:lnSpc>
                          <a:spcPct val="115000"/>
                        </a:lnSpc>
                        <a:spcBef>
                          <a:spcPts val="0"/>
                        </a:spcBef>
                        <a:spcAft>
                          <a:spcPts val="0"/>
                        </a:spcAft>
                        <a:buNone/>
                      </a:pPr>
                      <a:r>
                        <a:rPr lang="en" sz="1000" b="1"/>
                        <a:t>Heuristic</a:t>
                      </a:r>
                      <a:endParaRPr sz="1000" b="1"/>
                    </a:p>
                  </a:txBody>
                  <a:tcPr marL="28575" marR="28575" marT="19050" marB="19050" anchor="b">
                    <a:lnL w="9525" cap="flat" cmpd="sng">
                      <a:solidFill>
                        <a:srgbClr val="000000"/>
                      </a:solidFill>
                      <a:prstDash val="solid"/>
                      <a:round/>
                      <a:headEnd type="none" w="sm" len="sm"/>
                      <a:tailEnd type="none" w="sm" len="sm"/>
                    </a:lnL>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(sev 0)</a:t>
                      </a:r>
                      <a:endParaRPr sz="900" b="1"/>
                    </a:p>
                  </a:txBody>
                  <a:tcPr marL="28575" marR="28575" marT="19050" marB="19050" anchor="b">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(sev 1)</a:t>
                      </a:r>
                      <a:endParaRPr sz="900" b="1"/>
                    </a:p>
                  </a:txBody>
                  <a:tcPr marL="28575" marR="28575" marT="19050" marB="19050" anchor="b">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(sev 2)</a:t>
                      </a:r>
                      <a:endParaRPr sz="900" b="1"/>
                    </a:p>
                  </a:txBody>
                  <a:tcPr marL="28575" marR="28575" marT="19050" marB="19050" anchor="b">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(sev 3)</a:t>
                      </a:r>
                      <a:endParaRPr sz="900" b="1"/>
                    </a:p>
                  </a:txBody>
                  <a:tcPr marL="28575" marR="28575" marT="19050" marB="19050" anchor="b">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(sev 4)</a:t>
                      </a:r>
                      <a:endParaRPr sz="900" b="1"/>
                    </a:p>
                  </a:txBody>
                  <a:tcPr marL="28575" marR="28575" marT="19050" marB="19050" anchor="b">
                    <a:lnT w="9525" cap="flat" cmpd="sng">
                      <a:solidFill>
                        <a:srgbClr val="000000"/>
                      </a:solidFill>
                      <a:prstDash val="solid"/>
                      <a:round/>
                      <a:headEnd type="none" w="sm" len="sm"/>
                      <a:tailEnd type="none" w="sm" len="sm"/>
                    </a:lnT>
                    <a:solidFill>
                      <a:srgbClr val="F3F3F3"/>
                    </a:solidFill>
                  </a:tcPr>
                </a:tc>
                <a:tc>
                  <a:txBody>
                    <a:bodyPr/>
                    <a:lstStyle/>
                    <a:p>
                      <a:pPr marL="0" lvl="0" indent="0" algn="l" rtl="0">
                        <a:lnSpc>
                          <a:spcPct val="115000"/>
                        </a:lnSpc>
                        <a:spcBef>
                          <a:spcPts val="0"/>
                        </a:spcBef>
                        <a:spcAft>
                          <a:spcPts val="0"/>
                        </a:spcAft>
                        <a:buNone/>
                      </a:pPr>
                      <a:r>
                        <a:rPr lang="en" sz="900" b="1"/>
                        <a:t># Viol. (total)</a:t>
                      </a:r>
                      <a:endParaRPr sz="900" b="1"/>
                    </a:p>
                  </a:txBody>
                  <a:tcPr marL="28575" marR="28575" marT="19050" marB="19050" anchor="b">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rgbClr val="F3F3F3"/>
                    </a:solidFill>
                  </a:tcPr>
                </a:tc>
                <a:extLst>
                  <a:ext uri="{0D108BD9-81ED-4DB2-BD59-A6C34878D82A}">
                    <a16:rowId xmlns:a16="http://schemas.microsoft.com/office/drawing/2014/main" val="10000"/>
                  </a:ext>
                </a:extLst>
              </a:tr>
              <a:tr h="175325">
                <a:tc>
                  <a:txBody>
                    <a:bodyPr/>
                    <a:lstStyle/>
                    <a:p>
                      <a:pPr marL="0" lvl="0" indent="0" algn="l" rtl="0">
                        <a:lnSpc>
                          <a:spcPct val="115000"/>
                        </a:lnSpc>
                        <a:spcBef>
                          <a:spcPts val="0"/>
                        </a:spcBef>
                        <a:spcAft>
                          <a:spcPts val="0"/>
                        </a:spcAft>
                        <a:buNone/>
                      </a:pPr>
                      <a:r>
                        <a:rPr lang="en" sz="1000"/>
                        <a:t>H1: Visibility of System Status</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1000"/>
                        <a:t>4</a:t>
                      </a:r>
                      <a:endParaRPr sz="1000"/>
                    </a:p>
                  </a:txBody>
                  <a:tcPr marL="28575" marR="28575" marT="19050" marB="19050" anchor="b">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1"/>
                  </a:ext>
                </a:extLst>
              </a:tr>
              <a:tr h="175325">
                <a:tc>
                  <a:txBody>
                    <a:bodyPr/>
                    <a:lstStyle/>
                    <a:p>
                      <a:pPr marL="0" lvl="0" indent="0" algn="l" rtl="0">
                        <a:lnSpc>
                          <a:spcPct val="115000"/>
                        </a:lnSpc>
                        <a:spcBef>
                          <a:spcPts val="0"/>
                        </a:spcBef>
                        <a:spcAft>
                          <a:spcPts val="0"/>
                        </a:spcAft>
                        <a:buNone/>
                      </a:pPr>
                      <a:r>
                        <a:rPr lang="en" sz="1000" b="1"/>
                        <a:t>H2: Match b/w System &amp; World</a:t>
                      </a:r>
                      <a:endParaRPr sz="1000" b="1"/>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8</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2"/>
                  </a:ext>
                </a:extLst>
              </a:tr>
              <a:tr h="175325">
                <a:tc>
                  <a:txBody>
                    <a:bodyPr/>
                    <a:lstStyle/>
                    <a:p>
                      <a:pPr marL="0" lvl="0" indent="0" algn="l" rtl="0">
                        <a:lnSpc>
                          <a:spcPct val="115000"/>
                        </a:lnSpc>
                        <a:spcBef>
                          <a:spcPts val="0"/>
                        </a:spcBef>
                        <a:spcAft>
                          <a:spcPts val="0"/>
                        </a:spcAft>
                        <a:buNone/>
                      </a:pPr>
                      <a:r>
                        <a:rPr lang="en" sz="1000"/>
                        <a:t>H3: User Control &amp; Freedom</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4</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3"/>
                  </a:ext>
                </a:extLst>
              </a:tr>
              <a:tr h="175325">
                <a:tc>
                  <a:txBody>
                    <a:bodyPr/>
                    <a:lstStyle/>
                    <a:p>
                      <a:pPr marL="0" lvl="0" indent="0" algn="l" rtl="0">
                        <a:lnSpc>
                          <a:spcPct val="115000"/>
                        </a:lnSpc>
                        <a:spcBef>
                          <a:spcPts val="0"/>
                        </a:spcBef>
                        <a:spcAft>
                          <a:spcPts val="0"/>
                        </a:spcAft>
                        <a:buNone/>
                      </a:pPr>
                      <a:r>
                        <a:rPr lang="en" sz="1000" b="1"/>
                        <a:t>H4: Consistency &amp; Standards</a:t>
                      </a:r>
                      <a:endParaRPr sz="1000" b="1"/>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10</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4"/>
                  </a:ext>
                </a:extLst>
              </a:tr>
              <a:tr h="175325">
                <a:tc>
                  <a:txBody>
                    <a:bodyPr/>
                    <a:lstStyle/>
                    <a:p>
                      <a:pPr marL="0" lvl="0" indent="0" algn="l" rtl="0">
                        <a:lnSpc>
                          <a:spcPct val="115000"/>
                        </a:lnSpc>
                        <a:spcBef>
                          <a:spcPts val="0"/>
                        </a:spcBef>
                        <a:spcAft>
                          <a:spcPts val="0"/>
                        </a:spcAft>
                        <a:buNone/>
                      </a:pPr>
                      <a:r>
                        <a:rPr lang="en" sz="1000"/>
                        <a:t>H5: Error Prevention</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4</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5"/>
                  </a:ext>
                </a:extLst>
              </a:tr>
              <a:tr h="175325">
                <a:tc>
                  <a:txBody>
                    <a:bodyPr/>
                    <a:lstStyle/>
                    <a:p>
                      <a:pPr marL="0" lvl="0" indent="0" algn="l" rtl="0">
                        <a:lnSpc>
                          <a:spcPct val="115000"/>
                        </a:lnSpc>
                        <a:spcBef>
                          <a:spcPts val="0"/>
                        </a:spcBef>
                        <a:spcAft>
                          <a:spcPts val="0"/>
                        </a:spcAft>
                        <a:buNone/>
                      </a:pPr>
                      <a:r>
                        <a:rPr lang="en" sz="1000"/>
                        <a:t>H6: Recognition not Recall</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5</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6"/>
                  </a:ext>
                </a:extLst>
              </a:tr>
              <a:tr h="175325">
                <a:tc>
                  <a:txBody>
                    <a:bodyPr/>
                    <a:lstStyle/>
                    <a:p>
                      <a:pPr marL="0" lvl="0" indent="0" algn="l" rtl="0">
                        <a:lnSpc>
                          <a:spcPct val="115000"/>
                        </a:lnSpc>
                        <a:spcBef>
                          <a:spcPts val="0"/>
                        </a:spcBef>
                        <a:spcAft>
                          <a:spcPts val="0"/>
                        </a:spcAft>
                        <a:buNone/>
                      </a:pPr>
                      <a:r>
                        <a:rPr lang="en" sz="1000" b="1"/>
                        <a:t>H7: Flexibility &amp; Efficiency of Use</a:t>
                      </a:r>
                      <a:endParaRPr sz="1000" b="1"/>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4</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9</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7"/>
                  </a:ext>
                </a:extLst>
              </a:tr>
              <a:tr h="175325">
                <a:tc>
                  <a:txBody>
                    <a:bodyPr/>
                    <a:lstStyle/>
                    <a:p>
                      <a:pPr marL="0" lvl="0" indent="0" algn="l" rtl="0">
                        <a:lnSpc>
                          <a:spcPct val="115000"/>
                        </a:lnSpc>
                        <a:spcBef>
                          <a:spcPts val="0"/>
                        </a:spcBef>
                        <a:spcAft>
                          <a:spcPts val="0"/>
                        </a:spcAft>
                        <a:buNone/>
                      </a:pPr>
                      <a:r>
                        <a:rPr lang="en" sz="1000" b="1"/>
                        <a:t>H8: Aesthetic &amp; Minimalist Design</a:t>
                      </a:r>
                      <a:endParaRPr sz="1000" b="1"/>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4</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8</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8"/>
                  </a:ext>
                </a:extLst>
              </a:tr>
              <a:tr h="175325">
                <a:tc>
                  <a:txBody>
                    <a:bodyPr/>
                    <a:lstStyle/>
                    <a:p>
                      <a:pPr marL="0" lvl="0" indent="0" algn="l" rtl="0">
                        <a:lnSpc>
                          <a:spcPct val="115000"/>
                        </a:lnSpc>
                        <a:spcBef>
                          <a:spcPts val="0"/>
                        </a:spcBef>
                        <a:spcAft>
                          <a:spcPts val="0"/>
                        </a:spcAft>
                        <a:buNone/>
                      </a:pPr>
                      <a:r>
                        <a:rPr lang="en" sz="1000"/>
                        <a:t>H9: Help Users with Errors</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09"/>
                  </a:ext>
                </a:extLst>
              </a:tr>
              <a:tr h="175325">
                <a:tc>
                  <a:txBody>
                    <a:bodyPr/>
                    <a:lstStyle/>
                    <a:p>
                      <a:pPr marL="0" lvl="0" indent="0" algn="l" rtl="0">
                        <a:lnSpc>
                          <a:spcPct val="115000"/>
                        </a:lnSpc>
                        <a:spcBef>
                          <a:spcPts val="0"/>
                        </a:spcBef>
                        <a:spcAft>
                          <a:spcPts val="0"/>
                        </a:spcAft>
                        <a:buNone/>
                      </a:pPr>
                      <a:r>
                        <a:rPr lang="en" sz="1000"/>
                        <a:t>H10: Help &amp; Documentation</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10"/>
                  </a:ext>
                </a:extLst>
              </a:tr>
              <a:tr h="175325">
                <a:tc>
                  <a:txBody>
                    <a:bodyPr/>
                    <a:lstStyle/>
                    <a:p>
                      <a:pPr marL="0" lvl="0" indent="0" algn="l" rtl="0">
                        <a:lnSpc>
                          <a:spcPct val="115000"/>
                        </a:lnSpc>
                        <a:spcBef>
                          <a:spcPts val="0"/>
                        </a:spcBef>
                        <a:spcAft>
                          <a:spcPts val="0"/>
                        </a:spcAft>
                        <a:buNone/>
                      </a:pPr>
                      <a:r>
                        <a:rPr lang="en" sz="1000"/>
                        <a:t>H11: Accessible Design</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3</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11"/>
                  </a:ext>
                </a:extLst>
              </a:tr>
              <a:tr h="175325">
                <a:tc>
                  <a:txBody>
                    <a:bodyPr/>
                    <a:lstStyle/>
                    <a:p>
                      <a:pPr marL="0" lvl="0" indent="0" algn="l" rtl="0">
                        <a:lnSpc>
                          <a:spcPct val="115000"/>
                        </a:lnSpc>
                        <a:spcBef>
                          <a:spcPts val="0"/>
                        </a:spcBef>
                        <a:spcAft>
                          <a:spcPts val="0"/>
                        </a:spcAft>
                        <a:buNone/>
                      </a:pPr>
                      <a:r>
                        <a:rPr lang="en" sz="1000"/>
                        <a:t>H12. ​​Value Alignment &amp; Inclusion</a:t>
                      </a:r>
                      <a:endParaRPr sz="1000"/>
                    </a:p>
                  </a:txBody>
                  <a:tcPr marL="28575" marR="28575" marT="19050" marB="19050" anchor="b">
                    <a:lnL w="9525" cap="flat" cmpd="sng">
                      <a:solidFill>
                        <a:srgbClr val="000000"/>
                      </a:solidFill>
                      <a:prstDash val="solid"/>
                      <a:round/>
                      <a:headEnd type="none" w="sm" len="sm"/>
                      <a:tailEnd type="none" w="sm" len="sm"/>
                    </a:lnL>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0</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1</a:t>
                      </a:r>
                      <a:endParaRPr sz="900"/>
                    </a:p>
                  </a:txBody>
                  <a:tcPr marL="28575" marR="28575" marT="19050" marB="19050" anchor="b">
                    <a:solidFill>
                      <a:srgbClr val="FFFFFF"/>
                    </a:solidFill>
                  </a:tcPr>
                </a:tc>
                <a:tc>
                  <a:txBody>
                    <a:bodyPr/>
                    <a:lstStyle/>
                    <a:p>
                      <a:pPr marL="0" lvl="0" indent="0" algn="r" rtl="0">
                        <a:lnSpc>
                          <a:spcPct val="115000"/>
                        </a:lnSpc>
                        <a:spcBef>
                          <a:spcPts val="0"/>
                        </a:spcBef>
                        <a:spcAft>
                          <a:spcPts val="0"/>
                        </a:spcAft>
                        <a:buNone/>
                      </a:pPr>
                      <a:r>
                        <a:rPr lang="en" sz="900"/>
                        <a:t>2</a:t>
                      </a:r>
                      <a:endParaRPr sz="900"/>
                    </a:p>
                  </a:txBody>
                  <a:tcPr marL="28575" marR="28575" marT="19050" marB="19050" anchor="b">
                    <a:lnR w="9525" cap="flat" cmpd="sng">
                      <a:solidFill>
                        <a:srgbClr val="000000"/>
                      </a:solidFill>
                      <a:prstDash val="solid"/>
                      <a:round/>
                      <a:headEnd type="none" w="sm" len="sm"/>
                      <a:tailEnd type="none" w="sm" len="sm"/>
                    </a:lnR>
                    <a:solidFill>
                      <a:srgbClr val="FFFFFF"/>
                    </a:solidFill>
                  </a:tcPr>
                </a:tc>
                <a:extLst>
                  <a:ext uri="{0D108BD9-81ED-4DB2-BD59-A6C34878D82A}">
                    <a16:rowId xmlns:a16="http://schemas.microsoft.com/office/drawing/2014/main" val="10012"/>
                  </a:ext>
                </a:extLst>
              </a:tr>
              <a:tr h="455675">
                <a:tc>
                  <a:txBody>
                    <a:bodyPr/>
                    <a:lstStyle/>
                    <a:p>
                      <a:pPr marL="0" lvl="0" indent="0" algn="l" rtl="0">
                        <a:lnSpc>
                          <a:spcPct val="115000"/>
                        </a:lnSpc>
                        <a:spcBef>
                          <a:spcPts val="0"/>
                        </a:spcBef>
                        <a:spcAft>
                          <a:spcPts val="0"/>
                        </a:spcAft>
                        <a:buNone/>
                      </a:pPr>
                      <a:r>
                        <a:rPr lang="en" sz="1000" b="1"/>
                        <a:t>Total Violations</a:t>
                      </a:r>
                      <a:endParaRPr sz="1000" b="1"/>
                    </a:p>
                  </a:txBody>
                  <a:tcPr marL="28575" marR="28575" marT="19050" marB="19050" anchor="b">
                    <a:lnL w="9525" cap="flat" cmpd="sng">
                      <a:solidFill>
                        <a:srgbClr val="000000"/>
                      </a:solidFill>
                      <a:prstDash val="solid"/>
                      <a:round/>
                      <a:headEnd type="none" w="sm" len="sm"/>
                      <a:tailEnd type="none" w="sm" len="sm"/>
                    </a:lnL>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0</a:t>
                      </a:r>
                      <a:endParaRPr sz="1000"/>
                    </a:p>
                  </a:txBody>
                  <a:tcPr marL="28575" marR="28575" marT="19050" marB="19050" anchor="b">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10</a:t>
                      </a:r>
                      <a:endParaRPr sz="1000"/>
                    </a:p>
                  </a:txBody>
                  <a:tcPr marL="28575" marR="28575" marT="19050" marB="19050" anchor="b">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18</a:t>
                      </a:r>
                      <a:endParaRPr sz="1000"/>
                    </a:p>
                  </a:txBody>
                  <a:tcPr marL="28575" marR="28575" marT="19050" marB="19050" anchor="b">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20</a:t>
                      </a:r>
                      <a:endParaRPr sz="1000"/>
                    </a:p>
                  </a:txBody>
                  <a:tcPr marL="28575" marR="28575" marT="19050" marB="19050" anchor="b">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14</a:t>
                      </a:r>
                      <a:endParaRPr sz="1000"/>
                    </a:p>
                  </a:txBody>
                  <a:tcPr marL="28575" marR="28575" marT="19050" marB="19050" anchor="b">
                    <a:lnB w="95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000"/>
                        <a:t>62</a:t>
                      </a:r>
                      <a:endParaRPr sz="1000"/>
                    </a:p>
                  </a:txBody>
                  <a:tcPr marL="28575" marR="28575" marT="19050" marB="19050" anchor="b">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20"/>
        <p:cNvGrpSpPr/>
        <p:nvPr/>
      </p:nvGrpSpPr>
      <p:grpSpPr>
        <a:xfrm>
          <a:off x="0" y="0"/>
          <a:ext cx="0" cy="0"/>
          <a:chOff x="0" y="0"/>
          <a:chExt cx="0" cy="0"/>
        </a:xfrm>
      </p:grpSpPr>
      <p:cxnSp>
        <p:nvCxnSpPr>
          <p:cNvPr id="221" name="Google Shape;221;p32"/>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22" name="Google Shape;222;p32"/>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23" name="Google Shape;223;p32"/>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Summary</a:t>
            </a:r>
            <a:endParaRPr sz="100"/>
          </a:p>
        </p:txBody>
      </p:sp>
      <p:cxnSp>
        <p:nvCxnSpPr>
          <p:cNvPr id="224" name="Google Shape;224;p32"/>
          <p:cNvCxnSpPr/>
          <p:nvPr/>
        </p:nvCxnSpPr>
        <p:spPr>
          <a:xfrm>
            <a:off x="4569156" y="1477438"/>
            <a:ext cx="5700" cy="2491500"/>
          </a:xfrm>
          <a:prstGeom prst="straightConnector1">
            <a:avLst/>
          </a:prstGeom>
          <a:noFill/>
          <a:ln w="28575" cap="flat" cmpd="sng">
            <a:solidFill>
              <a:srgbClr val="A7291E"/>
            </a:solidFill>
            <a:prstDash val="solid"/>
            <a:round/>
            <a:headEnd type="none" w="med" len="med"/>
            <a:tailEnd type="none" w="med" len="med"/>
          </a:ln>
        </p:spPr>
      </p:cxnSp>
      <p:sp>
        <p:nvSpPr>
          <p:cNvPr id="225" name="Google Shape;225;p32"/>
          <p:cNvSpPr txBox="1"/>
          <p:nvPr/>
        </p:nvSpPr>
        <p:spPr>
          <a:xfrm>
            <a:off x="304800" y="1333500"/>
            <a:ext cx="3924300" cy="322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Intuitive Design</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Violations of H4 Consistency, H7 Flexibility/Efficiency, and H8 Aesthetics and Minimalist Design</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Icon Design</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Inconsistent navigation bar placement</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Unnecessary features such as Calendar</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Confusion about Chef Su and Pantry</a:t>
            </a:r>
            <a:endParaRPr sz="1600">
              <a:solidFill>
                <a:schemeClr val="dk1"/>
              </a:solidFill>
              <a:latin typeface="Calibri"/>
              <a:ea typeface="Calibri"/>
              <a:cs typeface="Calibri"/>
              <a:sym typeface="Calibri"/>
            </a:endParaRPr>
          </a:p>
        </p:txBody>
      </p:sp>
      <p:sp>
        <p:nvSpPr>
          <p:cNvPr id="226" name="Google Shape;226;p32"/>
          <p:cNvSpPr txBox="1"/>
          <p:nvPr/>
        </p:nvSpPr>
        <p:spPr>
          <a:xfrm>
            <a:off x="4914900" y="1351050"/>
            <a:ext cx="4105200" cy="322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Application Flow</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H2 Match btw System and World and H4 Consistency</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Unclear what icons in navigation bar mean</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Confusion about what the swiping means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Lack of flexibility in Pantry</a:t>
            </a:r>
            <a:endParaRPr sz="1600">
              <a:solidFill>
                <a:schemeClr val="dk1"/>
              </a:solidFill>
              <a:latin typeface="Calibri"/>
              <a:ea typeface="Calibri"/>
              <a:cs typeface="Calibri"/>
              <a:sym typeface="Calibri"/>
            </a:endParaRPr>
          </a:p>
          <a:p>
            <a:pPr marL="1371600" lvl="2"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Search, order of adding items</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Are recipes linked to AI?</a:t>
            </a:r>
            <a:endParaRPr sz="1600">
              <a:solidFill>
                <a:schemeClr val="dk1"/>
              </a:solidFill>
              <a:latin typeface="Calibri"/>
              <a:ea typeface="Calibri"/>
              <a:cs typeface="Calibri"/>
              <a:sym typeface="Calibri"/>
            </a:endParaRPr>
          </a:p>
        </p:txBody>
      </p:sp>
      <p:sp>
        <p:nvSpPr>
          <p:cNvPr id="227" name="Google Shape;227;p32"/>
          <p:cNvSpPr/>
          <p:nvPr/>
        </p:nvSpPr>
        <p:spPr>
          <a:xfrm>
            <a:off x="8386726" y="416499"/>
            <a:ext cx="681089" cy="1074793"/>
          </a:xfrm>
          <a:custGeom>
            <a:avLst/>
            <a:gdLst/>
            <a:ahLst/>
            <a:cxnLst/>
            <a:rect l="l" t="t" r="r" b="b"/>
            <a:pathLst>
              <a:path w="1593190" h="3256947" extrusionOk="0">
                <a:moveTo>
                  <a:pt x="0" y="0"/>
                </a:moveTo>
                <a:lnTo>
                  <a:pt x="1593190" y="0"/>
                </a:lnTo>
                <a:lnTo>
                  <a:pt x="1593190" y="3256948"/>
                </a:lnTo>
                <a:lnTo>
                  <a:pt x="0" y="32569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28" name="Google Shape;228;p32"/>
          <p:cNvSpPr/>
          <p:nvPr/>
        </p:nvSpPr>
        <p:spPr>
          <a:xfrm rot="-1920323">
            <a:off x="130594" y="3256662"/>
            <a:ext cx="702501" cy="1616143"/>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32"/>
        <p:cNvGrpSpPr/>
        <p:nvPr/>
      </p:nvGrpSpPr>
      <p:grpSpPr>
        <a:xfrm>
          <a:off x="0" y="0"/>
          <a:ext cx="0" cy="0"/>
          <a:chOff x="0" y="0"/>
          <a:chExt cx="0" cy="0"/>
        </a:xfrm>
      </p:grpSpPr>
      <p:cxnSp>
        <p:nvCxnSpPr>
          <p:cNvPr id="233" name="Google Shape;233;p33"/>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34" name="Google Shape;234;p33"/>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35" name="Google Shape;235;p33"/>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Change Overview</a:t>
            </a:r>
            <a:endParaRPr sz="100"/>
          </a:p>
        </p:txBody>
      </p:sp>
      <p:cxnSp>
        <p:nvCxnSpPr>
          <p:cNvPr id="236" name="Google Shape;236;p33"/>
          <p:cNvCxnSpPr/>
          <p:nvPr/>
        </p:nvCxnSpPr>
        <p:spPr>
          <a:xfrm>
            <a:off x="4569156" y="1477438"/>
            <a:ext cx="5700" cy="2491500"/>
          </a:xfrm>
          <a:prstGeom prst="straightConnector1">
            <a:avLst/>
          </a:prstGeom>
          <a:noFill/>
          <a:ln w="28575" cap="flat" cmpd="sng">
            <a:solidFill>
              <a:srgbClr val="A7291E"/>
            </a:solidFill>
            <a:prstDash val="solid"/>
            <a:round/>
            <a:headEnd type="none" w="med" len="med"/>
            <a:tailEnd type="none" w="med" len="med"/>
          </a:ln>
        </p:spPr>
      </p:cxnSp>
      <p:sp>
        <p:nvSpPr>
          <p:cNvPr id="237" name="Google Shape;237;p33"/>
          <p:cNvSpPr txBox="1"/>
          <p:nvPr/>
        </p:nvSpPr>
        <p:spPr>
          <a:xfrm>
            <a:off x="304800" y="1333500"/>
            <a:ext cx="3924300" cy="322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Intuitive Design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Complete Revamp of Navigation Bar</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Includes titles, simple icons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Fixed Navigation bar styles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Removed features that cluttered the app</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Information tab for Chef Su</a:t>
            </a:r>
            <a:endParaRPr sz="1600">
              <a:solidFill>
                <a:schemeClr val="dk1"/>
              </a:solidFill>
              <a:latin typeface="Calibri"/>
              <a:ea typeface="Calibri"/>
              <a:cs typeface="Calibri"/>
              <a:sym typeface="Calibri"/>
            </a:endParaRPr>
          </a:p>
        </p:txBody>
      </p:sp>
      <p:sp>
        <p:nvSpPr>
          <p:cNvPr id="238" name="Google Shape;238;p33"/>
          <p:cNvSpPr txBox="1"/>
          <p:nvPr/>
        </p:nvSpPr>
        <p:spPr>
          <a:xfrm>
            <a:off x="4914900" y="1351050"/>
            <a:ext cx="4105200" cy="322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Application Flow</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Revamped Swiping Interface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Quick Onboarding</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Reworked Filters</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b="1">
                <a:solidFill>
                  <a:schemeClr val="dk1"/>
                </a:solidFill>
                <a:latin typeface="Calibri"/>
                <a:ea typeface="Calibri"/>
                <a:cs typeface="Calibri"/>
                <a:sym typeface="Calibri"/>
              </a:rPr>
              <a:t>Justifications </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Inclusion (App Moderation, Chef Su Info)</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Questions asked about functionality and purpose were already addressed in README</a:t>
            </a:r>
            <a:endParaRPr sz="1600">
              <a:solidFill>
                <a:schemeClr val="dk1"/>
              </a:solidFill>
              <a:latin typeface="Calibri"/>
              <a:ea typeface="Calibri"/>
              <a:cs typeface="Calibri"/>
              <a:sym typeface="Calibri"/>
            </a:endParaRPr>
          </a:p>
        </p:txBody>
      </p:sp>
      <p:sp>
        <p:nvSpPr>
          <p:cNvPr id="239" name="Google Shape;239;p33"/>
          <p:cNvSpPr/>
          <p:nvPr/>
        </p:nvSpPr>
        <p:spPr>
          <a:xfrm rot="-465910">
            <a:off x="355245" y="3755438"/>
            <a:ext cx="1428630" cy="1566699"/>
          </a:xfrm>
          <a:custGeom>
            <a:avLst/>
            <a:gdLst/>
            <a:ahLst/>
            <a:cxnLst/>
            <a:rect l="l" t="t" r="r" b="b"/>
            <a:pathLst>
              <a:path w="2859655" h="3133868" extrusionOk="0">
                <a:moveTo>
                  <a:pt x="0" y="0"/>
                </a:moveTo>
                <a:lnTo>
                  <a:pt x="2859655" y="0"/>
                </a:lnTo>
                <a:lnTo>
                  <a:pt x="2859655" y="3133869"/>
                </a:lnTo>
                <a:lnTo>
                  <a:pt x="0" y="3133869"/>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40" name="Google Shape;240;p33"/>
          <p:cNvSpPr/>
          <p:nvPr/>
        </p:nvSpPr>
        <p:spPr>
          <a:xfrm rot="5153767">
            <a:off x="7263046" y="3172340"/>
            <a:ext cx="614132" cy="2607395"/>
          </a:xfrm>
          <a:custGeom>
            <a:avLst/>
            <a:gdLst/>
            <a:ahLst/>
            <a:cxnLst/>
            <a:rect l="l" t="t" r="r" b="b"/>
            <a:pathLst>
              <a:path w="1098758" h="4351518" extrusionOk="0">
                <a:moveTo>
                  <a:pt x="0" y="0"/>
                </a:moveTo>
                <a:lnTo>
                  <a:pt x="1098758" y="0"/>
                </a:lnTo>
                <a:lnTo>
                  <a:pt x="1098758" y="4351518"/>
                </a:lnTo>
                <a:lnTo>
                  <a:pt x="0" y="435151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44"/>
        <p:cNvGrpSpPr/>
        <p:nvPr/>
      </p:nvGrpSpPr>
      <p:grpSpPr>
        <a:xfrm>
          <a:off x="0" y="0"/>
          <a:ext cx="0" cy="0"/>
          <a:chOff x="0" y="0"/>
          <a:chExt cx="0" cy="0"/>
        </a:xfrm>
      </p:grpSpPr>
      <p:pic>
        <p:nvPicPr>
          <p:cNvPr id="245" name="Google Shape;245;p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246" name="Google Shape;246;p3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247" name="Google Shape;247;p34"/>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48" name="Google Shape;248;p34"/>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49" name="Google Shape;249;p34"/>
          <p:cNvSpPr txBox="1"/>
          <p:nvPr/>
        </p:nvSpPr>
        <p:spPr>
          <a:xfrm>
            <a:off x="890325" y="1902963"/>
            <a:ext cx="7515900" cy="12873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Major UI and Product Revisions</a:t>
            </a:r>
            <a:endParaRPr sz="1200"/>
          </a:p>
        </p:txBody>
      </p:sp>
      <p:cxnSp>
        <p:nvCxnSpPr>
          <p:cNvPr id="250" name="Google Shape;250;p34"/>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51" name="Google Shape;251;p34"/>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55"/>
        <p:cNvGrpSpPr/>
        <p:nvPr/>
      </p:nvGrpSpPr>
      <p:grpSpPr>
        <a:xfrm>
          <a:off x="0" y="0"/>
          <a:ext cx="0" cy="0"/>
          <a:chOff x="0" y="0"/>
          <a:chExt cx="0" cy="0"/>
        </a:xfrm>
      </p:grpSpPr>
      <p:cxnSp>
        <p:nvCxnSpPr>
          <p:cNvPr id="256" name="Google Shape;256;p35"/>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57" name="Google Shape;257;p35"/>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58" name="Google Shape;258;p35"/>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Home Page</a:t>
            </a:r>
            <a:endParaRPr sz="100"/>
          </a:p>
        </p:txBody>
      </p:sp>
      <p:pic>
        <p:nvPicPr>
          <p:cNvPr id="259" name="Google Shape;259;p3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027075" y="476462"/>
            <a:ext cx="2004450" cy="4190576"/>
          </a:xfrm>
          <a:prstGeom prst="rect">
            <a:avLst/>
          </a:prstGeom>
          <a:noFill/>
          <a:ln>
            <a:noFill/>
          </a:ln>
        </p:spPr>
      </p:pic>
      <p:sp>
        <p:nvSpPr>
          <p:cNvPr id="260" name="Google Shape;260;p35"/>
          <p:cNvSpPr/>
          <p:nvPr/>
        </p:nvSpPr>
        <p:spPr>
          <a:xfrm rot="10800000">
            <a:off x="6219825" y="2272775"/>
            <a:ext cx="814500" cy="6762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61" name="Google Shape;261;p3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034325" y="475450"/>
            <a:ext cx="1950550" cy="4192599"/>
          </a:xfrm>
          <a:prstGeom prst="rect">
            <a:avLst/>
          </a:prstGeom>
          <a:noFill/>
          <a:ln>
            <a:noFill/>
          </a:ln>
        </p:spPr>
      </p:pic>
      <p:sp>
        <p:nvSpPr>
          <p:cNvPr id="262" name="Google Shape;262;p35"/>
          <p:cNvSpPr txBox="1"/>
          <p:nvPr/>
        </p:nvSpPr>
        <p:spPr>
          <a:xfrm>
            <a:off x="247575" y="1268225"/>
            <a:ext cx="3779400" cy="329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latin typeface="Calibri"/>
                <a:ea typeface="Calibri"/>
                <a:cs typeface="Calibri"/>
                <a:sym typeface="Calibri"/>
              </a:rPr>
              <a:t>Major Changes</a:t>
            </a:r>
            <a:endParaRPr sz="1500" b="1">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Navigation Bar</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Titles + Icons</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Safe-Area</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No conflicts with standard iPhone</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Swiping Cards</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Easily swipe into Saved Recipes</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Saved Recipes</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Easy Access</a:t>
            </a:r>
            <a:endParaRPr sz="15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66"/>
        <p:cNvGrpSpPr/>
        <p:nvPr/>
      </p:nvGrpSpPr>
      <p:grpSpPr>
        <a:xfrm>
          <a:off x="0" y="0"/>
          <a:ext cx="0" cy="0"/>
          <a:chOff x="0" y="0"/>
          <a:chExt cx="0" cy="0"/>
        </a:xfrm>
      </p:grpSpPr>
      <p:cxnSp>
        <p:nvCxnSpPr>
          <p:cNvPr id="267" name="Google Shape;267;p36"/>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68" name="Google Shape;268;p36"/>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69" name="Google Shape;269;p36"/>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Filters</a:t>
            </a:r>
            <a:endParaRPr sz="100"/>
          </a:p>
        </p:txBody>
      </p:sp>
      <p:sp>
        <p:nvSpPr>
          <p:cNvPr id="270" name="Google Shape;270;p36"/>
          <p:cNvSpPr/>
          <p:nvPr/>
        </p:nvSpPr>
        <p:spPr>
          <a:xfrm rot="10800000">
            <a:off x="6058050" y="2233575"/>
            <a:ext cx="916500" cy="6612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71" name="Google Shape;271;p3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034325" y="475450"/>
            <a:ext cx="1950550" cy="4192599"/>
          </a:xfrm>
          <a:prstGeom prst="rect">
            <a:avLst/>
          </a:prstGeom>
          <a:noFill/>
          <a:ln>
            <a:noFill/>
          </a:ln>
        </p:spPr>
      </p:pic>
      <p:sp>
        <p:nvSpPr>
          <p:cNvPr id="272" name="Google Shape;272;p36"/>
          <p:cNvSpPr txBox="1"/>
          <p:nvPr/>
        </p:nvSpPr>
        <p:spPr>
          <a:xfrm>
            <a:off x="247575" y="1268225"/>
            <a:ext cx="3537300" cy="329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latin typeface="Calibri"/>
                <a:ea typeface="Calibri"/>
                <a:cs typeface="Calibri"/>
                <a:sym typeface="Calibri"/>
              </a:rPr>
              <a:t>Major Changes</a:t>
            </a:r>
            <a:endParaRPr sz="1500" b="1">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Easier to read</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Colors</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Easier to recognize which have been selected</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Clear pattern with full vs empty background</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Ensure users know options are saved</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Permanent Filters</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Full Screen</a:t>
            </a:r>
            <a:endParaRPr sz="1500">
              <a:solidFill>
                <a:schemeClr val="dk1"/>
              </a:solidFill>
              <a:latin typeface="Calibri"/>
              <a:ea typeface="Calibri"/>
              <a:cs typeface="Calibri"/>
              <a:sym typeface="Calibri"/>
            </a:endParaRPr>
          </a:p>
        </p:txBody>
      </p:sp>
      <p:pic>
        <p:nvPicPr>
          <p:cNvPr id="273" name="Google Shape;273;p3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007375" y="371287"/>
            <a:ext cx="2057345" cy="4373237"/>
          </a:xfrm>
          <a:prstGeom prst="rect">
            <a:avLst/>
          </a:prstGeom>
          <a:noFill/>
          <a:ln>
            <a:noFill/>
          </a:ln>
        </p:spPr>
      </p:pic>
      <p:pic>
        <p:nvPicPr>
          <p:cNvPr id="274" name="Google Shape;274;p3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848163" y="404725"/>
            <a:ext cx="2057350" cy="43340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78"/>
        <p:cNvGrpSpPr/>
        <p:nvPr/>
      </p:nvGrpSpPr>
      <p:grpSpPr>
        <a:xfrm>
          <a:off x="0" y="0"/>
          <a:ext cx="0" cy="0"/>
          <a:chOff x="0" y="0"/>
          <a:chExt cx="0" cy="0"/>
        </a:xfrm>
      </p:grpSpPr>
      <p:cxnSp>
        <p:nvCxnSpPr>
          <p:cNvPr id="279" name="Google Shape;279;p37"/>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80" name="Google Shape;280;p37"/>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81" name="Google Shape;281;p37"/>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Recipe Page</a:t>
            </a:r>
            <a:endParaRPr sz="100"/>
          </a:p>
        </p:txBody>
      </p:sp>
      <p:pic>
        <p:nvPicPr>
          <p:cNvPr id="282" name="Google Shape;282;p3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98800" y="476462"/>
            <a:ext cx="2004450" cy="4190576"/>
          </a:xfrm>
          <a:prstGeom prst="rect">
            <a:avLst/>
          </a:prstGeom>
          <a:noFill/>
          <a:ln>
            <a:noFill/>
          </a:ln>
        </p:spPr>
      </p:pic>
      <p:sp>
        <p:nvSpPr>
          <p:cNvPr id="283" name="Google Shape;283;p37"/>
          <p:cNvSpPr/>
          <p:nvPr/>
        </p:nvSpPr>
        <p:spPr>
          <a:xfrm rot="10800000">
            <a:off x="6240050" y="2233650"/>
            <a:ext cx="1181100" cy="6762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84" name="Google Shape;284;p3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57950" y="371150"/>
            <a:ext cx="1303775" cy="2802401"/>
          </a:xfrm>
          <a:prstGeom prst="rect">
            <a:avLst/>
          </a:prstGeom>
          <a:noFill/>
          <a:ln>
            <a:noFill/>
          </a:ln>
        </p:spPr>
      </p:pic>
      <p:sp>
        <p:nvSpPr>
          <p:cNvPr id="285" name="Google Shape;285;p37"/>
          <p:cNvSpPr txBox="1"/>
          <p:nvPr/>
        </p:nvSpPr>
        <p:spPr>
          <a:xfrm>
            <a:off x="247575" y="1268225"/>
            <a:ext cx="3714300" cy="329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latin typeface="Calibri"/>
                <a:ea typeface="Calibri"/>
                <a:cs typeface="Calibri"/>
                <a:sym typeface="Calibri"/>
              </a:rPr>
              <a:t>Major Changes</a:t>
            </a:r>
            <a:endParaRPr sz="1500" b="1">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Background consistent with app theme </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Removed unexplained “play button” feature</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Clearer Idea about what recreations are </a:t>
            </a:r>
            <a:endParaRPr sz="1500">
              <a:solidFill>
                <a:schemeClr val="dk1"/>
              </a:solidFill>
              <a:latin typeface="Calibri"/>
              <a:ea typeface="Calibri"/>
              <a:cs typeface="Calibri"/>
              <a:sym typeface="Calibri"/>
            </a:endParaRPr>
          </a:p>
          <a:p>
            <a:pPr marL="914400" lvl="1"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Option to see all </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Easy option to “Save Recipe”</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Making the recreations clickable to see more</a:t>
            </a:r>
            <a:endParaRPr sz="1500">
              <a:solidFill>
                <a:schemeClr val="dk1"/>
              </a:solidFill>
              <a:latin typeface="Calibri"/>
              <a:ea typeface="Calibri"/>
              <a:cs typeface="Calibri"/>
              <a:sym typeface="Calibri"/>
            </a:endParaRPr>
          </a:p>
          <a:p>
            <a:pPr marL="457200" lvl="0" indent="-323850" algn="l" rtl="0">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Making the about chef a link to their profile! </a:t>
            </a:r>
            <a:endParaRPr sz="1500">
              <a:solidFill>
                <a:schemeClr val="dk1"/>
              </a:solidFill>
              <a:latin typeface="Calibri"/>
              <a:ea typeface="Calibri"/>
              <a:cs typeface="Calibri"/>
              <a:sym typeface="Calibri"/>
            </a:endParaRPr>
          </a:p>
        </p:txBody>
      </p:sp>
      <p:pic>
        <p:nvPicPr>
          <p:cNvPr id="286" name="Google Shape;286;p3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657437" y="3173550"/>
            <a:ext cx="1104800" cy="15777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90"/>
        <p:cNvGrpSpPr/>
        <p:nvPr/>
      </p:nvGrpSpPr>
      <p:grpSpPr>
        <a:xfrm>
          <a:off x="0" y="0"/>
          <a:ext cx="0" cy="0"/>
          <a:chOff x="0" y="0"/>
          <a:chExt cx="0" cy="0"/>
        </a:xfrm>
      </p:grpSpPr>
      <p:cxnSp>
        <p:nvCxnSpPr>
          <p:cNvPr id="291" name="Google Shape;291;p3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92" name="Google Shape;292;p3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93" name="Google Shape;293;p38"/>
          <p:cNvSpPr/>
          <p:nvPr/>
        </p:nvSpPr>
        <p:spPr>
          <a:xfrm rot="-471199">
            <a:off x="-71645" y="4041982"/>
            <a:ext cx="1255727" cy="1261461"/>
          </a:xfrm>
          <a:custGeom>
            <a:avLst/>
            <a:gdLst/>
            <a:ahLst/>
            <a:cxnLst/>
            <a:rect l="l" t="t" r="r" b="b"/>
            <a:pathLst>
              <a:path w="2859655" h="3133868" extrusionOk="0">
                <a:moveTo>
                  <a:pt x="0" y="0"/>
                </a:moveTo>
                <a:lnTo>
                  <a:pt x="2859655" y="0"/>
                </a:lnTo>
                <a:lnTo>
                  <a:pt x="2859655" y="3133869"/>
                </a:lnTo>
                <a:lnTo>
                  <a:pt x="0" y="3133869"/>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94" name="Google Shape;294;p38"/>
          <p:cNvSpPr txBox="1"/>
          <p:nvPr/>
        </p:nvSpPr>
        <p:spPr>
          <a:xfrm>
            <a:off x="264000" y="357225"/>
            <a:ext cx="8634000" cy="6003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900">
                <a:solidFill>
                  <a:srgbClr val="B5300B"/>
                </a:solidFill>
                <a:latin typeface="Prata"/>
                <a:ea typeface="Prata"/>
                <a:cs typeface="Prata"/>
                <a:sym typeface="Prata"/>
              </a:rPr>
              <a:t>Progress Towards Usability Goals</a:t>
            </a:r>
            <a:endParaRPr sz="100"/>
          </a:p>
        </p:txBody>
      </p:sp>
      <p:grpSp>
        <p:nvGrpSpPr>
          <p:cNvPr id="295" name="Google Shape;295;p38"/>
          <p:cNvGrpSpPr/>
          <p:nvPr/>
        </p:nvGrpSpPr>
        <p:grpSpPr>
          <a:xfrm>
            <a:off x="138900" y="1039431"/>
            <a:ext cx="2686900" cy="2315500"/>
            <a:chOff x="0" y="-66675"/>
            <a:chExt cx="1626945" cy="1276285"/>
          </a:xfrm>
        </p:grpSpPr>
        <p:sp>
          <p:nvSpPr>
            <p:cNvPr id="296" name="Google Shape;296;p38"/>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297" name="Google Shape;297;p38"/>
            <p:cNvSpPr txBox="1"/>
            <p:nvPr/>
          </p:nvSpPr>
          <p:spPr>
            <a:xfrm>
              <a:off x="0" y="-66675"/>
              <a:ext cx="16269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98" name="Google Shape;298;p38"/>
          <p:cNvSpPr txBox="1"/>
          <p:nvPr/>
        </p:nvSpPr>
        <p:spPr>
          <a:xfrm>
            <a:off x="880550" y="1200142"/>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Efficiency</a:t>
            </a:r>
            <a:endParaRPr sz="900"/>
          </a:p>
        </p:txBody>
      </p:sp>
      <p:sp>
        <p:nvSpPr>
          <p:cNvPr id="299" name="Google Shape;299;p38"/>
          <p:cNvSpPr txBox="1"/>
          <p:nvPr/>
        </p:nvSpPr>
        <p:spPr>
          <a:xfrm>
            <a:off x="263988" y="1694369"/>
            <a:ext cx="2488800" cy="9588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b="1"/>
              <a:t>Intuitive Filter Design</a:t>
            </a:r>
            <a:endParaRPr b="1"/>
          </a:p>
          <a:p>
            <a:pPr marL="0" marR="0" lvl="1" indent="0" algn="ctr" rtl="0">
              <a:lnSpc>
                <a:spcPct val="115000"/>
              </a:lnSpc>
              <a:spcBef>
                <a:spcPts val="0"/>
              </a:spcBef>
              <a:spcAft>
                <a:spcPts val="0"/>
              </a:spcAft>
              <a:buNone/>
            </a:pPr>
            <a:r>
              <a:rPr lang="en" b="1"/>
              <a:t>Leaner Features</a:t>
            </a:r>
            <a:endParaRPr b="1"/>
          </a:p>
          <a:p>
            <a:pPr marL="0" marR="0" lvl="1" indent="0" algn="ctr" rtl="0">
              <a:lnSpc>
                <a:spcPct val="115000"/>
              </a:lnSpc>
              <a:spcBef>
                <a:spcPts val="0"/>
              </a:spcBef>
              <a:spcAft>
                <a:spcPts val="0"/>
              </a:spcAft>
              <a:buNone/>
            </a:pPr>
            <a:endParaRPr b="1"/>
          </a:p>
          <a:p>
            <a:pPr marL="0" marR="0" lvl="1" indent="0" algn="ctr" rtl="0">
              <a:lnSpc>
                <a:spcPct val="115000"/>
              </a:lnSpc>
              <a:spcBef>
                <a:spcPts val="0"/>
              </a:spcBef>
              <a:spcAft>
                <a:spcPts val="0"/>
              </a:spcAft>
              <a:buNone/>
            </a:pPr>
            <a:endParaRPr b="1"/>
          </a:p>
        </p:txBody>
      </p:sp>
      <p:grpSp>
        <p:nvGrpSpPr>
          <p:cNvPr id="300" name="Google Shape;300;p38"/>
          <p:cNvGrpSpPr/>
          <p:nvPr/>
        </p:nvGrpSpPr>
        <p:grpSpPr>
          <a:xfrm>
            <a:off x="3326094" y="1039431"/>
            <a:ext cx="2686900" cy="2315500"/>
            <a:chOff x="0" y="-66675"/>
            <a:chExt cx="1626945" cy="1276285"/>
          </a:xfrm>
        </p:grpSpPr>
        <p:sp>
          <p:nvSpPr>
            <p:cNvPr id="301" name="Google Shape;301;p38"/>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302" name="Google Shape;302;p38"/>
            <p:cNvSpPr txBox="1"/>
            <p:nvPr/>
          </p:nvSpPr>
          <p:spPr>
            <a:xfrm>
              <a:off x="0" y="-66675"/>
              <a:ext cx="16269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03" name="Google Shape;303;p38"/>
          <p:cNvSpPr txBox="1"/>
          <p:nvPr/>
        </p:nvSpPr>
        <p:spPr>
          <a:xfrm>
            <a:off x="4037481" y="1200142"/>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Flexibility</a:t>
            </a:r>
            <a:endParaRPr sz="900"/>
          </a:p>
        </p:txBody>
      </p:sp>
      <p:sp>
        <p:nvSpPr>
          <p:cNvPr id="304" name="Google Shape;304;p38"/>
          <p:cNvSpPr txBox="1"/>
          <p:nvPr/>
        </p:nvSpPr>
        <p:spPr>
          <a:xfrm>
            <a:off x="3618455" y="1721296"/>
            <a:ext cx="2041650" cy="1077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endParaRPr sz="700"/>
          </a:p>
        </p:txBody>
      </p:sp>
      <p:grpSp>
        <p:nvGrpSpPr>
          <p:cNvPr id="305" name="Google Shape;305;p38"/>
          <p:cNvGrpSpPr/>
          <p:nvPr/>
        </p:nvGrpSpPr>
        <p:grpSpPr>
          <a:xfrm>
            <a:off x="6513287" y="1069369"/>
            <a:ext cx="2552026" cy="2275592"/>
            <a:chOff x="0" y="-44672"/>
            <a:chExt cx="1626945" cy="1276200"/>
          </a:xfrm>
        </p:grpSpPr>
        <p:sp>
          <p:nvSpPr>
            <p:cNvPr id="306" name="Google Shape;306;p38"/>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307" name="Google Shape;307;p38"/>
            <p:cNvSpPr txBox="1"/>
            <p:nvPr/>
          </p:nvSpPr>
          <p:spPr>
            <a:xfrm>
              <a:off x="0" y="-44672"/>
              <a:ext cx="15054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08" name="Google Shape;308;p38"/>
          <p:cNvSpPr txBox="1"/>
          <p:nvPr/>
        </p:nvSpPr>
        <p:spPr>
          <a:xfrm>
            <a:off x="7187500" y="1190155"/>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Fun</a:t>
            </a:r>
            <a:endParaRPr sz="900"/>
          </a:p>
        </p:txBody>
      </p:sp>
      <p:sp>
        <p:nvSpPr>
          <p:cNvPr id="309" name="Google Shape;309;p38"/>
          <p:cNvSpPr txBox="1"/>
          <p:nvPr/>
        </p:nvSpPr>
        <p:spPr>
          <a:xfrm>
            <a:off x="6768480" y="1612309"/>
            <a:ext cx="2041650" cy="1077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endParaRPr sz="700"/>
          </a:p>
        </p:txBody>
      </p:sp>
      <p:sp>
        <p:nvSpPr>
          <p:cNvPr id="310" name="Google Shape;310;p38"/>
          <p:cNvSpPr/>
          <p:nvPr/>
        </p:nvSpPr>
        <p:spPr>
          <a:xfrm flipH="1">
            <a:off x="3864501" y="3545956"/>
            <a:ext cx="1415042" cy="1283526"/>
          </a:xfrm>
          <a:custGeom>
            <a:avLst/>
            <a:gdLst/>
            <a:ahLst/>
            <a:cxnLst/>
            <a:rect l="l" t="t" r="r" b="b"/>
            <a:pathLst>
              <a:path w="3329510" h="3208815" extrusionOk="0">
                <a:moveTo>
                  <a:pt x="3329510" y="0"/>
                </a:moveTo>
                <a:lnTo>
                  <a:pt x="0" y="0"/>
                </a:lnTo>
                <a:lnTo>
                  <a:pt x="0" y="3208815"/>
                </a:lnTo>
                <a:lnTo>
                  <a:pt x="3329510" y="3208815"/>
                </a:lnTo>
                <a:lnTo>
                  <a:pt x="332951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11" name="Google Shape;311;p38"/>
          <p:cNvSpPr/>
          <p:nvPr/>
        </p:nvSpPr>
        <p:spPr>
          <a:xfrm rot="426215">
            <a:off x="7976954" y="3539755"/>
            <a:ext cx="1369464" cy="1693177"/>
          </a:xfrm>
          <a:custGeom>
            <a:avLst/>
            <a:gdLst/>
            <a:ahLst/>
            <a:cxnLst/>
            <a:rect l="l" t="t" r="r" b="b"/>
            <a:pathLst>
              <a:path w="3304443" h="4557853" extrusionOk="0">
                <a:moveTo>
                  <a:pt x="0" y="0"/>
                </a:moveTo>
                <a:lnTo>
                  <a:pt x="3304444" y="0"/>
                </a:lnTo>
                <a:lnTo>
                  <a:pt x="3304444" y="4557853"/>
                </a:lnTo>
                <a:lnTo>
                  <a:pt x="0" y="455785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12" name="Google Shape;312;p38"/>
          <p:cNvSpPr txBox="1"/>
          <p:nvPr/>
        </p:nvSpPr>
        <p:spPr>
          <a:xfrm>
            <a:off x="3483894" y="1679000"/>
            <a:ext cx="2488800" cy="7110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b="1"/>
              <a:t>Access to Saved Recipes</a:t>
            </a:r>
            <a:endParaRPr b="1"/>
          </a:p>
          <a:p>
            <a:pPr marL="0" marR="0" lvl="1" indent="0" algn="ctr" rtl="0">
              <a:lnSpc>
                <a:spcPct val="115000"/>
              </a:lnSpc>
              <a:spcBef>
                <a:spcPts val="0"/>
              </a:spcBef>
              <a:spcAft>
                <a:spcPts val="0"/>
              </a:spcAft>
              <a:buNone/>
            </a:pPr>
            <a:r>
              <a:rPr lang="en" b="1"/>
              <a:t>Saving Optionality</a:t>
            </a:r>
            <a:endParaRPr b="1"/>
          </a:p>
          <a:p>
            <a:pPr marL="0" marR="0" lvl="1" indent="0" algn="ctr" rtl="0">
              <a:lnSpc>
                <a:spcPct val="115000"/>
              </a:lnSpc>
              <a:spcBef>
                <a:spcPts val="0"/>
              </a:spcBef>
              <a:spcAft>
                <a:spcPts val="0"/>
              </a:spcAft>
              <a:buNone/>
            </a:pPr>
            <a:r>
              <a:rPr lang="en" b="1"/>
              <a:t>Chef Su Accessibility</a:t>
            </a:r>
            <a:endParaRPr b="1"/>
          </a:p>
        </p:txBody>
      </p:sp>
      <p:sp>
        <p:nvSpPr>
          <p:cNvPr id="313" name="Google Shape;313;p38"/>
          <p:cNvSpPr txBox="1"/>
          <p:nvPr/>
        </p:nvSpPr>
        <p:spPr>
          <a:xfrm>
            <a:off x="6768480" y="1684384"/>
            <a:ext cx="2041800" cy="8904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sz="1300" b="1"/>
              <a:t>Cleaner Colors</a:t>
            </a:r>
            <a:endParaRPr sz="1300" b="1"/>
          </a:p>
          <a:p>
            <a:pPr marL="0" marR="0" lvl="1" indent="0" algn="ctr" rtl="0">
              <a:lnSpc>
                <a:spcPct val="115000"/>
              </a:lnSpc>
              <a:spcBef>
                <a:spcPts val="0"/>
              </a:spcBef>
              <a:spcAft>
                <a:spcPts val="0"/>
              </a:spcAft>
              <a:buNone/>
            </a:pPr>
            <a:r>
              <a:rPr lang="en" sz="1300" b="1"/>
              <a:t>Intuitive Swiping</a:t>
            </a:r>
            <a:endParaRPr sz="1300" b="1"/>
          </a:p>
          <a:p>
            <a:pPr marL="0" marR="0" lvl="1" indent="0" algn="ctr" rtl="0">
              <a:lnSpc>
                <a:spcPct val="115000"/>
              </a:lnSpc>
              <a:spcBef>
                <a:spcPts val="0"/>
              </a:spcBef>
              <a:spcAft>
                <a:spcPts val="0"/>
              </a:spcAft>
              <a:buNone/>
            </a:pPr>
            <a:r>
              <a:rPr lang="en" sz="1300" b="1"/>
              <a:t>Revamped Navigation</a:t>
            </a:r>
            <a:endParaRPr sz="1300" b="1"/>
          </a:p>
          <a:p>
            <a:pPr marL="0" marR="0" lvl="1" indent="0" algn="ctr" rtl="0">
              <a:lnSpc>
                <a:spcPct val="115000"/>
              </a:lnSpc>
              <a:spcBef>
                <a:spcPts val="0"/>
              </a:spcBef>
              <a:spcAft>
                <a:spcPts val="0"/>
              </a:spcAft>
              <a:buNone/>
            </a:pPr>
            <a:endParaRPr sz="13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17"/>
        <p:cNvGrpSpPr/>
        <p:nvPr/>
      </p:nvGrpSpPr>
      <p:grpSpPr>
        <a:xfrm>
          <a:off x="0" y="0"/>
          <a:ext cx="0" cy="0"/>
          <a:chOff x="0" y="0"/>
          <a:chExt cx="0" cy="0"/>
        </a:xfrm>
      </p:grpSpPr>
      <p:pic>
        <p:nvPicPr>
          <p:cNvPr id="318" name="Google Shape;318;p3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319" name="Google Shape;319;p3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320" name="Google Shape;320;p39"/>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21" name="Google Shape;321;p39"/>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22" name="Google Shape;322;p39"/>
          <p:cNvSpPr txBox="1"/>
          <p:nvPr/>
        </p:nvSpPr>
        <p:spPr>
          <a:xfrm>
            <a:off x="890325" y="19029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Prototype Implementation</a:t>
            </a:r>
            <a:endParaRPr sz="1200"/>
          </a:p>
        </p:txBody>
      </p:sp>
      <p:cxnSp>
        <p:nvCxnSpPr>
          <p:cNvPr id="323" name="Google Shape;323;p39"/>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24" name="Google Shape;324;p39"/>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28"/>
        <p:cNvGrpSpPr/>
        <p:nvPr/>
      </p:nvGrpSpPr>
      <p:grpSpPr>
        <a:xfrm>
          <a:off x="0" y="0"/>
          <a:ext cx="0" cy="0"/>
          <a:chOff x="0" y="0"/>
          <a:chExt cx="0" cy="0"/>
        </a:xfrm>
      </p:grpSpPr>
      <p:cxnSp>
        <p:nvCxnSpPr>
          <p:cNvPr id="329" name="Google Shape;329;p40"/>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30" name="Google Shape;330;p40"/>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31" name="Google Shape;331;p40"/>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Prototype Overview: Tools</a:t>
            </a:r>
            <a:endParaRPr sz="100" b="1"/>
          </a:p>
        </p:txBody>
      </p:sp>
      <p:sp>
        <p:nvSpPr>
          <p:cNvPr id="332" name="Google Shape;332;p40"/>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33" name="Google Shape;333;p40"/>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34" name="Google Shape;334;p40"/>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35" name="Google Shape;335;p40"/>
          <p:cNvSpPr txBox="1"/>
          <p:nvPr/>
        </p:nvSpPr>
        <p:spPr>
          <a:xfrm>
            <a:off x="1861750" y="1056975"/>
            <a:ext cx="5452200" cy="32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latin typeface="Calibri"/>
                <a:ea typeface="Calibri"/>
                <a:cs typeface="Calibri"/>
                <a:sym typeface="Calibri"/>
              </a:rPr>
              <a:t>Core Framework &amp; Tools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React Native + Expo</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Expo Router for navigation with tab directory structure</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a:solidFill>
                  <a:schemeClr val="dk1"/>
                </a:solidFill>
                <a:latin typeface="Calibri"/>
                <a:ea typeface="Calibri"/>
                <a:cs typeface="Calibri"/>
                <a:sym typeface="Calibri"/>
              </a:rPr>
              <a:t>AI Integration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Google’s Gemini AI</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Implemented chat interface with Gemini 1.5 Flash model</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Maintains conversation context with custom system instructions for chef persona</a:t>
            </a:r>
            <a:endParaRPr sz="1600">
              <a:solidFill>
                <a:schemeClr val="dk1"/>
              </a:solidFill>
              <a:latin typeface="Calibri"/>
              <a:ea typeface="Calibri"/>
              <a:cs typeface="Calibri"/>
              <a:sym typeface="Calibri"/>
            </a:endParaRPr>
          </a:p>
          <a:p>
            <a:pPr marL="0" lvl="0" indent="0" algn="l" rtl="0">
              <a:spcBef>
                <a:spcPts val="0"/>
              </a:spcBef>
              <a:spcAft>
                <a:spcPts val="0"/>
              </a:spcAft>
              <a:buNone/>
            </a:pPr>
            <a:br>
              <a:rPr lang="en" sz="1600">
                <a:solidFill>
                  <a:schemeClr val="dk1"/>
                </a:solidFill>
                <a:latin typeface="Calibri"/>
                <a:ea typeface="Calibri"/>
                <a:cs typeface="Calibri"/>
                <a:sym typeface="Calibri"/>
              </a:rPr>
            </a:br>
            <a:r>
              <a:rPr lang="en" sz="1600">
                <a:solidFill>
                  <a:schemeClr val="dk1"/>
                </a:solidFill>
                <a:latin typeface="Calibri"/>
                <a:ea typeface="Calibri"/>
                <a:cs typeface="Calibri"/>
                <a:sym typeface="Calibri"/>
              </a:rPr>
              <a:t>Backend Integration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Supabase set up to store recipes, users, posts, ingredients, etc. </a:t>
            </a:r>
            <a:endParaRPr sz="16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39"/>
        <p:cNvGrpSpPr/>
        <p:nvPr/>
      </p:nvGrpSpPr>
      <p:grpSpPr>
        <a:xfrm>
          <a:off x="0" y="0"/>
          <a:ext cx="0" cy="0"/>
          <a:chOff x="0" y="0"/>
          <a:chExt cx="0" cy="0"/>
        </a:xfrm>
      </p:grpSpPr>
      <p:cxnSp>
        <p:nvCxnSpPr>
          <p:cNvPr id="340" name="Google Shape;340;p41"/>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41" name="Google Shape;341;p4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42" name="Google Shape;342;p41"/>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Implemented Feature: Chef Su</a:t>
            </a:r>
            <a:endParaRPr sz="100" b="1"/>
          </a:p>
        </p:txBody>
      </p:sp>
      <p:sp>
        <p:nvSpPr>
          <p:cNvPr id="343" name="Google Shape;343;p41"/>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pic>
        <p:nvPicPr>
          <p:cNvPr id="344" name="Google Shape;344;p4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630675" y="1116275"/>
            <a:ext cx="1703475" cy="3708326"/>
          </a:xfrm>
          <a:prstGeom prst="rect">
            <a:avLst/>
          </a:prstGeom>
          <a:noFill/>
          <a:ln>
            <a:noFill/>
          </a:ln>
        </p:spPr>
      </p:pic>
      <p:pic>
        <p:nvPicPr>
          <p:cNvPr id="345" name="Google Shape;345;p4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245773" y="1116275"/>
            <a:ext cx="1746124" cy="3708325"/>
          </a:xfrm>
          <a:prstGeom prst="rect">
            <a:avLst/>
          </a:prstGeom>
          <a:noFill/>
          <a:ln>
            <a:noFill/>
          </a:ln>
        </p:spPr>
      </p:pic>
      <p:sp>
        <p:nvSpPr>
          <p:cNvPr id="346" name="Google Shape;346;p41"/>
          <p:cNvSpPr/>
          <p:nvPr/>
        </p:nvSpPr>
        <p:spPr>
          <a:xfrm>
            <a:off x="6465175" y="2811350"/>
            <a:ext cx="558600" cy="507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47" name="Google Shape;347;p41"/>
          <p:cNvSpPr txBox="1"/>
          <p:nvPr/>
        </p:nvSpPr>
        <p:spPr>
          <a:xfrm>
            <a:off x="416475" y="1116275"/>
            <a:ext cx="3862200" cy="36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Implemented Features</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Tab bar navigation to every page</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Skeleton of every page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Connection to Backend </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b="1">
                <a:solidFill>
                  <a:schemeClr val="dk1"/>
                </a:solidFill>
                <a:latin typeface="Calibri"/>
                <a:ea typeface="Calibri"/>
                <a:cs typeface="Calibri"/>
                <a:sym typeface="Calibri"/>
              </a:rPr>
              <a:t>Chef Su Task</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Fully implemented the AI-powered Su Chef</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Customized version of Gemini</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Information Tab to increase accessibility</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b="1">
                <a:solidFill>
                  <a:schemeClr val="dk1"/>
                </a:solidFill>
                <a:latin typeface="Calibri"/>
                <a:ea typeface="Calibri"/>
                <a:cs typeface="Calibri"/>
                <a:sym typeface="Calibri"/>
              </a:rPr>
              <a:t>Home Page</a:t>
            </a:r>
            <a:endParaRPr sz="1600" b="1">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Hard-coded with minimal functionality besides navigation</a:t>
            </a:r>
            <a:endParaRPr sz="16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51"/>
        <p:cNvGrpSpPr/>
        <p:nvPr/>
      </p:nvGrpSpPr>
      <p:grpSpPr>
        <a:xfrm>
          <a:off x="0" y="0"/>
          <a:ext cx="0" cy="0"/>
          <a:chOff x="0" y="0"/>
          <a:chExt cx="0" cy="0"/>
        </a:xfrm>
      </p:grpSpPr>
      <p:cxnSp>
        <p:nvCxnSpPr>
          <p:cNvPr id="352" name="Google Shape;352;p42"/>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53" name="Google Shape;353;p42"/>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54" name="Google Shape;354;p42"/>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Future Implementation Plan</a:t>
            </a:r>
            <a:endParaRPr sz="100" b="1"/>
          </a:p>
        </p:txBody>
      </p:sp>
      <p:sp>
        <p:nvSpPr>
          <p:cNvPr id="355" name="Google Shape;355;p42"/>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56" name="Google Shape;356;p42"/>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57" name="Google Shape;357;p42"/>
          <p:cNvSpPr txBox="1"/>
          <p:nvPr/>
        </p:nvSpPr>
        <p:spPr>
          <a:xfrm>
            <a:off x="1738500" y="999275"/>
            <a:ext cx="5769300" cy="36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Calibri"/>
                <a:ea typeface="Calibri"/>
                <a:cs typeface="Calibri"/>
                <a:sym typeface="Calibri"/>
              </a:rPr>
              <a:t>Priority #1 </a:t>
            </a:r>
            <a:r>
              <a:rPr lang="en" sz="1600">
                <a:solidFill>
                  <a:schemeClr val="dk1"/>
                </a:solidFill>
                <a:latin typeface="Calibri"/>
                <a:ea typeface="Calibri"/>
                <a:cs typeface="Calibri"/>
                <a:sym typeface="Calibri"/>
              </a:rPr>
              <a:t>(Early Thanksgiving Break)</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Implement core styling for all pages on home navigation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Fill pages with all necessary components </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b="1">
                <a:solidFill>
                  <a:schemeClr val="dk1"/>
                </a:solidFill>
                <a:latin typeface="Calibri"/>
                <a:ea typeface="Calibri"/>
                <a:cs typeface="Calibri"/>
                <a:sym typeface="Calibri"/>
              </a:rPr>
              <a:t>Priority #2 </a:t>
            </a:r>
            <a:r>
              <a:rPr lang="en" sz="1600">
                <a:solidFill>
                  <a:schemeClr val="dk1"/>
                </a:solidFill>
                <a:latin typeface="Calibri"/>
                <a:ea typeface="Calibri"/>
                <a:cs typeface="Calibri"/>
                <a:sym typeface="Calibri"/>
              </a:rPr>
              <a:t>(Late Thanksgiving - Start of Week 10)</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Enable touchable components to complete tasks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Fully implemented stack navigation flow for all pages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Posting, viewing saved recipes, profile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Deploy Supabase backend to enable tasks</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Saving recipes, posting, viewing users </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b="1">
                <a:solidFill>
                  <a:schemeClr val="dk1"/>
                </a:solidFill>
                <a:latin typeface="Calibri"/>
                <a:ea typeface="Calibri"/>
                <a:cs typeface="Calibri"/>
                <a:sym typeface="Calibri"/>
              </a:rPr>
              <a:t>Priority #3 </a:t>
            </a:r>
            <a:r>
              <a:rPr lang="en" sz="1600">
                <a:solidFill>
                  <a:schemeClr val="dk1"/>
                </a:solidFill>
                <a:latin typeface="Calibri"/>
                <a:ea typeface="Calibri"/>
                <a:cs typeface="Calibri"/>
                <a:sym typeface="Calibri"/>
              </a:rPr>
              <a:t>(Middle Week 10)</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Implement advanced animation for swiping through recipes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Implement advanced filtering of recipes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Testing &amp; Debugging </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61"/>
        <p:cNvGrpSpPr/>
        <p:nvPr/>
      </p:nvGrpSpPr>
      <p:grpSpPr>
        <a:xfrm>
          <a:off x="0" y="0"/>
          <a:ext cx="0" cy="0"/>
          <a:chOff x="0" y="0"/>
          <a:chExt cx="0" cy="0"/>
        </a:xfrm>
      </p:grpSpPr>
      <p:cxnSp>
        <p:nvCxnSpPr>
          <p:cNvPr id="362" name="Google Shape;362;p43"/>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63" name="Google Shape;363;p43"/>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64" name="Google Shape;364;p43"/>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Implementation Techniques</a:t>
            </a:r>
            <a:endParaRPr sz="100" b="1"/>
          </a:p>
        </p:txBody>
      </p:sp>
      <p:sp>
        <p:nvSpPr>
          <p:cNvPr id="365" name="Google Shape;365;p43"/>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66" name="Google Shape;366;p43"/>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67" name="Google Shape;367;p43"/>
          <p:cNvSpPr txBox="1"/>
          <p:nvPr/>
        </p:nvSpPr>
        <p:spPr>
          <a:xfrm>
            <a:off x="1738500" y="999275"/>
            <a:ext cx="5769300" cy="36639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Hard-coded Features</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One “Test-User” logged in on demo  to avoid setting up user authentication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Home Page looks like it’s functional but only our “Chef Su” task if currently functional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Simplified chat interface</a:t>
            </a:r>
            <a:endParaRPr sz="1600">
              <a:solidFill>
                <a:schemeClr val="dk1"/>
              </a:solidFill>
              <a:latin typeface="Calibri"/>
              <a:ea typeface="Calibri"/>
              <a:cs typeface="Calibri"/>
              <a:sym typeface="Calibri"/>
            </a:endParaRPr>
          </a:p>
          <a:p>
            <a:pPr marL="1371600" lvl="2"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Hard-coded system for chef personality</a:t>
            </a:r>
            <a:endParaRPr sz="1600">
              <a:solidFill>
                <a:schemeClr val="dk1"/>
              </a:solidFill>
              <a:latin typeface="Calibri"/>
              <a:ea typeface="Calibri"/>
              <a:cs typeface="Calibri"/>
              <a:sym typeface="Calibri"/>
            </a:endParaRPr>
          </a:p>
          <a:p>
            <a:pPr marL="1371600" lvl="2"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No loading states or typing indicators while waiting for responses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Wizard of Oz</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Chatbot doesn’t take into account what you have in the pantry, but we have a note saying to input what you have</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This simulates the idea that Chef Su knows what you have in your fridge/pantry </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71"/>
        <p:cNvGrpSpPr/>
        <p:nvPr/>
      </p:nvGrpSpPr>
      <p:grpSpPr>
        <a:xfrm>
          <a:off x="0" y="0"/>
          <a:ext cx="0" cy="0"/>
          <a:chOff x="0" y="0"/>
          <a:chExt cx="0" cy="0"/>
        </a:xfrm>
      </p:grpSpPr>
      <p:cxnSp>
        <p:nvCxnSpPr>
          <p:cNvPr id="372" name="Google Shape;372;p44"/>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73" name="Google Shape;373;p44"/>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74" name="Google Shape;374;p44"/>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Issues + Discussion</a:t>
            </a:r>
            <a:endParaRPr sz="100" b="1"/>
          </a:p>
        </p:txBody>
      </p:sp>
      <p:sp>
        <p:nvSpPr>
          <p:cNvPr id="375" name="Google Shape;375;p44"/>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76" name="Google Shape;376;p44"/>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77" name="Google Shape;377;p44"/>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78" name="Google Shape;378;p44"/>
          <p:cNvSpPr txBox="1"/>
          <p:nvPr/>
        </p:nvSpPr>
        <p:spPr>
          <a:xfrm>
            <a:off x="1738500" y="999275"/>
            <a:ext cx="5769300" cy="36639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Advanced animation for Swiping</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React Native Gesture Handler: still need to research and learn for further implementation</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Switching from SDK Expo 51 -&gt; SDK Expo 52</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Bugs when transferring our code</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Currently keeping one version still in 51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Next Steps </a:t>
            </a:r>
            <a:endParaRPr sz="1600">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Finish remaining pages, components, and tasks in order of priority (Slide 18)</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82"/>
        <p:cNvGrpSpPr/>
        <p:nvPr/>
      </p:nvGrpSpPr>
      <p:grpSpPr>
        <a:xfrm>
          <a:off x="0" y="0"/>
          <a:ext cx="0" cy="0"/>
          <a:chOff x="0" y="0"/>
          <a:chExt cx="0" cy="0"/>
        </a:xfrm>
      </p:grpSpPr>
      <p:pic>
        <p:nvPicPr>
          <p:cNvPr id="383" name="Google Shape;383;p4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5" cy="1518636"/>
          </a:xfrm>
          <a:prstGeom prst="rect">
            <a:avLst/>
          </a:prstGeom>
          <a:noFill/>
          <a:ln>
            <a:noFill/>
          </a:ln>
        </p:spPr>
      </p:pic>
      <p:pic>
        <p:nvPicPr>
          <p:cNvPr id="384" name="Google Shape;384;p4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5" cy="937142"/>
          </a:xfrm>
          <a:prstGeom prst="rect">
            <a:avLst/>
          </a:prstGeom>
          <a:noFill/>
          <a:ln>
            <a:noFill/>
          </a:ln>
        </p:spPr>
      </p:pic>
      <p:sp>
        <p:nvSpPr>
          <p:cNvPr id="385" name="Google Shape;385;p45"/>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86" name="Google Shape;386;p45"/>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87" name="Google Shape;387;p45"/>
          <p:cNvSpPr txBox="1"/>
          <p:nvPr/>
        </p:nvSpPr>
        <p:spPr>
          <a:xfrm>
            <a:off x="761725" y="17466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Demo</a:t>
            </a:r>
            <a:endParaRPr sz="4100">
              <a:solidFill>
                <a:srgbClr val="B5300B"/>
              </a:solidFill>
              <a:latin typeface="Prata"/>
              <a:ea typeface="Prata"/>
              <a:cs typeface="Prata"/>
              <a:sym typeface="Prata"/>
            </a:endParaRPr>
          </a:p>
        </p:txBody>
      </p:sp>
      <p:cxnSp>
        <p:nvCxnSpPr>
          <p:cNvPr id="388" name="Google Shape;388;p45"/>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89" name="Google Shape;389;p45"/>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93"/>
        <p:cNvGrpSpPr/>
        <p:nvPr/>
      </p:nvGrpSpPr>
      <p:grpSpPr>
        <a:xfrm>
          <a:off x="0" y="0"/>
          <a:ext cx="0" cy="0"/>
          <a:chOff x="0" y="0"/>
          <a:chExt cx="0" cy="0"/>
        </a:xfrm>
      </p:grpSpPr>
      <p:cxnSp>
        <p:nvCxnSpPr>
          <p:cNvPr id="394" name="Google Shape;394;p46"/>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95" name="Google Shape;395;p46"/>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96" name="Google Shape;396;p46"/>
          <p:cNvSpPr txBox="1"/>
          <p:nvPr/>
        </p:nvSpPr>
        <p:spPr>
          <a:xfrm>
            <a:off x="127000" y="349250"/>
            <a:ext cx="8921700" cy="345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endParaRPr sz="100" b="1"/>
          </a:p>
        </p:txBody>
      </p:sp>
      <p:sp>
        <p:nvSpPr>
          <p:cNvPr id="397" name="Google Shape;397;p46"/>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98" name="Google Shape;398;p46"/>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99" name="Google Shape;399;p46"/>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 name="TextBox 1">
            <a:extLst>
              <a:ext uri="{FF2B5EF4-FFF2-40B4-BE49-F238E27FC236}">
                <a16:creationId xmlns:a16="http://schemas.microsoft.com/office/drawing/2014/main" id="{0F13877D-109E-22E7-06A4-FDBC68F04207}"/>
              </a:ext>
            </a:extLst>
          </p:cNvPr>
          <p:cNvSpPr txBox="1"/>
          <p:nvPr/>
        </p:nvSpPr>
        <p:spPr>
          <a:xfrm>
            <a:off x="2268071" y="1792941"/>
            <a:ext cx="4249881" cy="307777"/>
          </a:xfrm>
          <a:prstGeom prst="rect">
            <a:avLst/>
          </a:prstGeom>
          <a:noFill/>
        </p:spPr>
        <p:txBody>
          <a:bodyPr wrap="none" rtlCol="0">
            <a:spAutoFit/>
          </a:bodyPr>
          <a:lstStyle/>
          <a:p>
            <a:r>
              <a:rPr lang="en-US" dirty="0"/>
              <a:t>https://</a:t>
            </a:r>
            <a:r>
              <a:rPr lang="en-US" dirty="0" err="1"/>
              <a:t>www.youtube.com</a:t>
            </a:r>
            <a:r>
              <a:rPr lang="en-US" dirty="0"/>
              <a:t>/</a:t>
            </a:r>
            <a:r>
              <a:rPr lang="en-US" dirty="0" err="1"/>
              <a:t>watch?v</a:t>
            </a:r>
            <a:r>
              <a:rPr lang="en-US" dirty="0"/>
              <a:t>=</a:t>
            </a:r>
            <a:r>
              <a:rPr lang="en-US" dirty="0" err="1"/>
              <a:t>GdWoM</a:t>
            </a:r>
            <a:r>
              <a:rPr lang="en-US" dirty="0"/>
              <a:t>-H-</a:t>
            </a:r>
            <a:r>
              <a:rPr lang="en-US" dirty="0" err="1"/>
              <a:t>FGo</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5300B"/>
        </a:solidFill>
        <a:effectLst/>
      </p:bgPr>
    </p:bg>
    <p:spTree>
      <p:nvGrpSpPr>
        <p:cNvPr id="1" name="Shape 404"/>
        <p:cNvGrpSpPr/>
        <p:nvPr/>
      </p:nvGrpSpPr>
      <p:grpSpPr>
        <a:xfrm>
          <a:off x="0" y="0"/>
          <a:ext cx="0" cy="0"/>
          <a:chOff x="0" y="0"/>
          <a:chExt cx="0" cy="0"/>
        </a:xfrm>
      </p:grpSpPr>
      <p:sp>
        <p:nvSpPr>
          <p:cNvPr id="405" name="Google Shape;405;p47"/>
          <p:cNvSpPr txBox="1"/>
          <p:nvPr/>
        </p:nvSpPr>
        <p:spPr>
          <a:xfrm>
            <a:off x="4130599" y="4505770"/>
            <a:ext cx="4499100" cy="172200"/>
          </a:xfrm>
          <a:prstGeom prst="rect">
            <a:avLst/>
          </a:prstGeom>
          <a:noFill/>
          <a:ln>
            <a:noFill/>
          </a:ln>
        </p:spPr>
        <p:txBody>
          <a:bodyPr spcFirstLastPara="1" wrap="square" lIns="0" tIns="0" rIns="0" bIns="0" anchor="t" anchorCtr="0">
            <a:spAutoFit/>
          </a:bodyPr>
          <a:lstStyle/>
          <a:p>
            <a:pPr marL="0" marR="0" lvl="1" indent="0" algn="ctr" rtl="0">
              <a:lnSpc>
                <a:spcPct val="150000"/>
              </a:lnSpc>
              <a:spcBef>
                <a:spcPts val="0"/>
              </a:spcBef>
              <a:spcAft>
                <a:spcPts val="0"/>
              </a:spcAft>
              <a:buNone/>
            </a:pPr>
            <a:r>
              <a:rPr lang="en" sz="1100">
                <a:solidFill>
                  <a:srgbClr val="FFFFFF"/>
                </a:solidFill>
                <a:latin typeface="Poppins"/>
                <a:ea typeface="Poppins"/>
                <a:cs typeface="Poppins"/>
                <a:sym typeface="Poppins"/>
              </a:rPr>
              <a:t>Thanks for listening </a:t>
            </a:r>
            <a:endParaRPr sz="700"/>
          </a:p>
        </p:txBody>
      </p:sp>
      <p:cxnSp>
        <p:nvCxnSpPr>
          <p:cNvPr id="406" name="Google Shape;406;p47"/>
          <p:cNvCxnSpPr/>
          <p:nvPr/>
        </p:nvCxnSpPr>
        <p:spPr>
          <a:xfrm>
            <a:off x="-151932" y="4936384"/>
            <a:ext cx="9447900" cy="0"/>
          </a:xfrm>
          <a:prstGeom prst="straightConnector1">
            <a:avLst/>
          </a:prstGeom>
          <a:noFill/>
          <a:ln w="47625" cap="flat" cmpd="sng">
            <a:solidFill>
              <a:srgbClr val="EDEDED"/>
            </a:solidFill>
            <a:prstDash val="solid"/>
            <a:round/>
            <a:headEnd type="none" w="sm" len="sm"/>
            <a:tailEnd type="none" w="sm" len="sm"/>
          </a:ln>
        </p:spPr>
      </p:cxnSp>
      <p:sp>
        <p:nvSpPr>
          <p:cNvPr id="407" name="Google Shape;407;p47"/>
          <p:cNvSpPr/>
          <p:nvPr/>
        </p:nvSpPr>
        <p:spPr>
          <a:xfrm rot="-5460154">
            <a:off x="8290980" y="3278065"/>
            <a:ext cx="2522019" cy="3971683"/>
          </a:xfrm>
          <a:custGeom>
            <a:avLst/>
            <a:gdLst/>
            <a:ahLst/>
            <a:cxnLst/>
            <a:rect l="l" t="t" r="r" b="b"/>
            <a:pathLst>
              <a:path w="5043265" h="7942150" extrusionOk="0">
                <a:moveTo>
                  <a:pt x="0" y="0"/>
                </a:moveTo>
                <a:lnTo>
                  <a:pt x="5043265" y="0"/>
                </a:lnTo>
                <a:lnTo>
                  <a:pt x="5043265" y="7942150"/>
                </a:lnTo>
                <a:lnTo>
                  <a:pt x="0" y="7942150"/>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08" name="Google Shape;408;p47"/>
          <p:cNvSpPr txBox="1"/>
          <p:nvPr/>
        </p:nvSpPr>
        <p:spPr>
          <a:xfrm>
            <a:off x="3973547" y="3042079"/>
            <a:ext cx="4656150" cy="1559700"/>
          </a:xfrm>
          <a:prstGeom prst="rect">
            <a:avLst/>
          </a:prstGeom>
          <a:noFill/>
          <a:ln>
            <a:noFill/>
          </a:ln>
        </p:spPr>
        <p:txBody>
          <a:bodyPr spcFirstLastPara="1" wrap="square" lIns="0" tIns="0" rIns="0" bIns="0" anchor="t" anchorCtr="0">
            <a:spAutoFit/>
          </a:bodyPr>
          <a:lstStyle/>
          <a:p>
            <a:pPr marL="0" marR="0" lvl="0" indent="0" algn="ctr" rtl="0">
              <a:lnSpc>
                <a:spcPct val="104001"/>
              </a:lnSpc>
              <a:spcBef>
                <a:spcPts val="0"/>
              </a:spcBef>
              <a:spcAft>
                <a:spcPts val="0"/>
              </a:spcAft>
              <a:buNone/>
            </a:pPr>
            <a:r>
              <a:rPr lang="en" sz="5800">
                <a:solidFill>
                  <a:srgbClr val="FFFFFF"/>
                </a:solidFill>
                <a:latin typeface="Prata"/>
                <a:ea typeface="Prata"/>
                <a:cs typeface="Prata"/>
                <a:sym typeface="Prata"/>
              </a:rPr>
              <a:t>Feedback? :)</a:t>
            </a:r>
            <a:r>
              <a:rPr lang="en" sz="10100">
                <a:solidFill>
                  <a:srgbClr val="FFFFFF"/>
                </a:solidFill>
                <a:latin typeface="Prata"/>
                <a:ea typeface="Prata"/>
                <a:cs typeface="Prata"/>
                <a:sym typeface="Prata"/>
              </a:rPr>
              <a:t> </a:t>
            </a:r>
            <a:endParaRPr sz="700"/>
          </a:p>
        </p:txBody>
      </p:sp>
      <p:sp>
        <p:nvSpPr>
          <p:cNvPr id="409" name="Google Shape;409;p47"/>
          <p:cNvSpPr/>
          <p:nvPr/>
        </p:nvSpPr>
        <p:spPr>
          <a:xfrm rot="85926">
            <a:off x="4366106" y="475393"/>
            <a:ext cx="790374" cy="886816"/>
          </a:xfrm>
          <a:custGeom>
            <a:avLst/>
            <a:gdLst/>
            <a:ahLst/>
            <a:cxnLst/>
            <a:rect l="l" t="t" r="r" b="b"/>
            <a:pathLst>
              <a:path w="1580255" h="1773077" extrusionOk="0">
                <a:moveTo>
                  <a:pt x="0" y="0"/>
                </a:moveTo>
                <a:lnTo>
                  <a:pt x="1580255" y="0"/>
                </a:lnTo>
                <a:lnTo>
                  <a:pt x="1580255" y="1773077"/>
                </a:lnTo>
                <a:lnTo>
                  <a:pt x="0" y="177307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10" name="Google Shape;410;p47"/>
          <p:cNvSpPr/>
          <p:nvPr/>
        </p:nvSpPr>
        <p:spPr>
          <a:xfrm rot="-499954">
            <a:off x="3816563" y="1674886"/>
            <a:ext cx="1808850" cy="1315938"/>
          </a:xfrm>
          <a:custGeom>
            <a:avLst/>
            <a:gdLst/>
            <a:ahLst/>
            <a:cxnLst/>
            <a:rect l="l" t="t" r="r" b="b"/>
            <a:pathLst>
              <a:path w="3615666" h="2630397" extrusionOk="0">
                <a:moveTo>
                  <a:pt x="0" y="0"/>
                </a:moveTo>
                <a:lnTo>
                  <a:pt x="3615666" y="0"/>
                </a:lnTo>
                <a:lnTo>
                  <a:pt x="3615666" y="2630397"/>
                </a:lnTo>
                <a:lnTo>
                  <a:pt x="0" y="263039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pic>
        <p:nvPicPr>
          <p:cNvPr id="411" name="Google Shape;411;p4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711213" y="-133156"/>
            <a:ext cx="3434988" cy="3695316"/>
          </a:xfrm>
          <a:prstGeom prst="rect">
            <a:avLst/>
          </a:prstGeom>
          <a:noFill/>
          <a:ln>
            <a:noFill/>
          </a:ln>
        </p:spPr>
      </p:pic>
      <p:cxnSp>
        <p:nvCxnSpPr>
          <p:cNvPr id="412" name="Google Shape;412;p47"/>
          <p:cNvCxnSpPr/>
          <p:nvPr/>
        </p:nvCxnSpPr>
        <p:spPr>
          <a:xfrm>
            <a:off x="-151932" y="207116"/>
            <a:ext cx="9447900" cy="0"/>
          </a:xfrm>
          <a:prstGeom prst="straightConnector1">
            <a:avLst/>
          </a:prstGeom>
          <a:noFill/>
          <a:ln w="47625" cap="flat" cmpd="sng">
            <a:solidFill>
              <a:srgbClr val="EDEDED"/>
            </a:solidFill>
            <a:prstDash val="solid"/>
            <a:round/>
            <a:headEnd type="none" w="sm" len="sm"/>
            <a:tailEnd type="none" w="sm" len="sm"/>
          </a:ln>
        </p:spPr>
      </p:cxnSp>
      <p:pic>
        <p:nvPicPr>
          <p:cNvPr id="413" name="Google Shape;413;p47"/>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41500" y="-476300"/>
            <a:ext cx="4805913" cy="561111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17"/>
        <p:cNvGrpSpPr/>
        <p:nvPr/>
      </p:nvGrpSpPr>
      <p:grpSpPr>
        <a:xfrm>
          <a:off x="0" y="0"/>
          <a:ext cx="0" cy="0"/>
          <a:chOff x="0" y="0"/>
          <a:chExt cx="0" cy="0"/>
        </a:xfrm>
      </p:grpSpPr>
      <p:sp>
        <p:nvSpPr>
          <p:cNvPr id="418" name="Google Shape;418;p48"/>
          <p:cNvSpPr txBox="1"/>
          <p:nvPr/>
        </p:nvSpPr>
        <p:spPr>
          <a:xfrm>
            <a:off x="-748716" y="566738"/>
            <a:ext cx="10641600" cy="523200"/>
          </a:xfrm>
          <a:prstGeom prst="rect">
            <a:avLst/>
          </a:prstGeom>
          <a:noFill/>
          <a:ln>
            <a:noFill/>
          </a:ln>
        </p:spPr>
        <p:txBody>
          <a:bodyPr spcFirstLastPara="1" wrap="square" lIns="0" tIns="0" rIns="0" bIns="0" anchor="t" anchorCtr="0">
            <a:spAutoFit/>
          </a:bodyPr>
          <a:lstStyle/>
          <a:p>
            <a:pPr marL="0" marR="0" lvl="0" indent="0" algn="ctr" rtl="0">
              <a:lnSpc>
                <a:spcPct val="104004"/>
              </a:lnSpc>
              <a:spcBef>
                <a:spcPts val="0"/>
              </a:spcBef>
              <a:spcAft>
                <a:spcPts val="0"/>
              </a:spcAft>
              <a:buNone/>
            </a:pPr>
            <a:r>
              <a:rPr lang="en" sz="3400">
                <a:solidFill>
                  <a:srgbClr val="B5300B"/>
                </a:solidFill>
                <a:latin typeface="Prata"/>
                <a:ea typeface="Prata"/>
                <a:cs typeface="Prata"/>
                <a:sym typeface="Prata"/>
              </a:rPr>
              <a:t>APPENDIX/ LINK TO FIGMA</a:t>
            </a:r>
            <a:endParaRPr sz="700"/>
          </a:p>
        </p:txBody>
      </p:sp>
      <p:cxnSp>
        <p:nvCxnSpPr>
          <p:cNvPr id="419" name="Google Shape;419;p4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20" name="Google Shape;420;p4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21" name="Google Shape;421;p48"/>
          <p:cNvSpPr txBox="1"/>
          <p:nvPr/>
        </p:nvSpPr>
        <p:spPr>
          <a:xfrm>
            <a:off x="1753438" y="1272888"/>
            <a:ext cx="5637300" cy="1806600"/>
          </a:xfrm>
          <a:prstGeom prst="rect">
            <a:avLst/>
          </a:prstGeom>
          <a:noFill/>
          <a:ln>
            <a:noFill/>
          </a:ln>
        </p:spPr>
        <p:txBody>
          <a:bodyPr spcFirstLastPara="1" wrap="square" lIns="45725" tIns="45725" rIns="45725" bIns="45725" anchor="t" anchorCtr="0">
            <a:noAutofit/>
          </a:bodyPr>
          <a:lstStyle/>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Ful Change Justification</a:t>
            </a:r>
            <a:endParaRPr sz="1800">
              <a:solidFill>
                <a:srgbClr val="B5300B"/>
              </a:solidFill>
              <a:latin typeface="Prata"/>
              <a:ea typeface="Prata"/>
              <a:cs typeface="Prata"/>
              <a:sym typeface="Prata"/>
            </a:endParaRPr>
          </a:p>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Unimplemented Features</a:t>
            </a:r>
            <a:endParaRPr sz="1800">
              <a:solidFill>
                <a:srgbClr val="B5300B"/>
              </a:solidFill>
              <a:latin typeface="Prata"/>
              <a:ea typeface="Prata"/>
              <a:cs typeface="Prata"/>
              <a:sym typeface="Prata"/>
            </a:endParaRPr>
          </a:p>
          <a:p>
            <a:pPr marL="0" lvl="0" indent="0" algn="l" rtl="0">
              <a:spcBef>
                <a:spcPts val="0"/>
              </a:spcBef>
              <a:spcAft>
                <a:spcPts val="0"/>
              </a:spcAft>
              <a:buNone/>
            </a:pPr>
            <a:endParaRPr sz="1800">
              <a:solidFill>
                <a:srgbClr val="B5300B"/>
              </a:solidFill>
              <a:latin typeface="Prata"/>
              <a:ea typeface="Prata"/>
              <a:cs typeface="Prata"/>
              <a:sym typeface="Prat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25"/>
        <p:cNvGrpSpPr/>
        <p:nvPr/>
      </p:nvGrpSpPr>
      <p:grpSpPr>
        <a:xfrm>
          <a:off x="0" y="0"/>
          <a:ext cx="0" cy="0"/>
          <a:chOff x="0" y="0"/>
          <a:chExt cx="0" cy="0"/>
        </a:xfrm>
      </p:grpSpPr>
      <p:cxnSp>
        <p:nvCxnSpPr>
          <p:cNvPr id="426" name="Google Shape;426;p49"/>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27" name="Google Shape;427;p49"/>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28" name="Google Shape;428;p49"/>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Change Justification</a:t>
            </a:r>
            <a:endParaRPr sz="100"/>
          </a:p>
        </p:txBody>
      </p:sp>
      <p:cxnSp>
        <p:nvCxnSpPr>
          <p:cNvPr id="429" name="Google Shape;429;p49"/>
          <p:cNvCxnSpPr/>
          <p:nvPr/>
        </p:nvCxnSpPr>
        <p:spPr>
          <a:xfrm>
            <a:off x="4569156" y="1477438"/>
            <a:ext cx="5700" cy="2491500"/>
          </a:xfrm>
          <a:prstGeom prst="straightConnector1">
            <a:avLst/>
          </a:prstGeom>
          <a:noFill/>
          <a:ln w="28575" cap="flat" cmpd="sng">
            <a:solidFill>
              <a:srgbClr val="A7291E"/>
            </a:solidFill>
            <a:prstDash val="solid"/>
            <a:round/>
            <a:headEnd type="none" w="med" len="med"/>
            <a:tailEnd type="none" w="med" len="med"/>
          </a:ln>
        </p:spPr>
      </p:cxnSp>
      <p:sp>
        <p:nvSpPr>
          <p:cNvPr id="430" name="Google Shape;430;p49"/>
          <p:cNvSpPr txBox="1"/>
          <p:nvPr/>
        </p:nvSpPr>
        <p:spPr>
          <a:xfrm>
            <a:off x="304800" y="1333500"/>
            <a:ext cx="39243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 Visibility of System Status - </a:t>
            </a:r>
            <a:r>
              <a:rPr lang="en" sz="800" b="1">
                <a:solidFill>
                  <a:srgbClr val="434343"/>
                </a:solidFill>
                <a:latin typeface="Roboto"/>
                <a:ea typeface="Roboto"/>
                <a:cs typeface="Roboto"/>
                <a:sym typeface="Roboto"/>
              </a:rPr>
              <a:t>severity 3 </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placement and no text near the circular picture may make it difficult for users to assume that it represents the profile picture of the recipe creator.</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moved the profile picture to be grouped with the recipe text more so that it all seems related while also keeping the recipe card very simple</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H11: Accessible Design - </a:t>
            </a:r>
            <a:r>
              <a:rPr lang="en" sz="800" b="1">
                <a:solidFill>
                  <a:srgbClr val="434343"/>
                </a:solidFill>
                <a:latin typeface="Roboto"/>
                <a:ea typeface="Roboto"/>
                <a:cs typeface="Roboto"/>
                <a:sym typeface="Roboto"/>
              </a:rPr>
              <a:t>severity 3</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filter selections and sliders are too small, making them hard to see and interact with for users with low vision or low touch sensitivity.</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a:t>
            </a:r>
            <a:r>
              <a:rPr lang="en" sz="800">
                <a:solidFill>
                  <a:srgbClr val="434343"/>
                </a:solidFill>
                <a:latin typeface="Roboto"/>
                <a:ea typeface="Roboto"/>
                <a:cs typeface="Roboto"/>
                <a:sym typeface="Roboto"/>
              </a:rPr>
              <a:t> make the filters displayed on home screen larger font and then we also will make the filters drop down work farther down so that the text can be larger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H11: Accessible Design - </a:t>
            </a:r>
            <a:r>
              <a:rPr lang="en" sz="800" b="1">
                <a:solidFill>
                  <a:srgbClr val="434343"/>
                </a:solidFill>
                <a:latin typeface="Roboto"/>
                <a:ea typeface="Roboto"/>
                <a:cs typeface="Roboto"/>
                <a:sym typeface="Roboto"/>
              </a:rPr>
              <a:t>severity 3</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No 'see more' button for Recreation reviews or About the Chef after clicking on the recipe</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add a see more button that opens a modal pop up of the chef’s recreations or add some UI such that it is obviously pressable to see more </a:t>
            </a:r>
            <a:endParaRPr sz="800">
              <a:solidFill>
                <a:srgbClr val="434343"/>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
        <p:nvSpPr>
          <p:cNvPr id="431" name="Google Shape;431;p49"/>
          <p:cNvSpPr txBox="1"/>
          <p:nvPr/>
        </p:nvSpPr>
        <p:spPr>
          <a:xfrm>
            <a:off x="4705350" y="1351050"/>
            <a:ext cx="43149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H12: Value Alignment &amp; Inclusion - </a:t>
            </a:r>
            <a:r>
              <a:rPr lang="en" sz="800" b="1">
                <a:solidFill>
                  <a:srgbClr val="434343"/>
                </a:solidFill>
                <a:latin typeface="Roboto"/>
                <a:ea typeface="Roboto"/>
                <a:cs typeface="Roboto"/>
                <a:sym typeface="Roboto"/>
              </a:rPr>
              <a:t>severity 4 </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Current design assumes that the recipe speaks for itself, but most users may not recognize certain food names, like "Zuppa di Fagioli, which may exclude non-native users from fully understanding the recipe.</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justification:</a:t>
            </a:r>
            <a:r>
              <a:rPr lang="en" sz="800">
                <a:solidFill>
                  <a:srgbClr val="434343"/>
                </a:solidFill>
                <a:latin typeface="Roboto"/>
                <a:ea typeface="Roboto"/>
                <a:cs typeface="Roboto"/>
                <a:sym typeface="Roboto"/>
              </a:rPr>
              <a:t> this person didn’t read the readme which tells them to click the card to read more about the recipe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H2: Match b/w System &amp; World - </a:t>
            </a:r>
            <a:r>
              <a:rPr lang="en" sz="800" b="1">
                <a:solidFill>
                  <a:srgbClr val="434343"/>
                </a:solidFill>
                <a:latin typeface="Roboto"/>
                <a:ea typeface="Roboto"/>
                <a:cs typeface="Roboto"/>
                <a:sym typeface="Roboto"/>
              </a:rPr>
              <a:t>severity 4</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two bold lines in the slider design are unclear, leaving users uncertain about their purpose and whether they represent a range, or how to change them. Does not match how sliders conventionally work.</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will add lower and upper bound labels for the slider and color the range in between so it’s clear to the user </a:t>
            </a:r>
            <a:endParaRPr sz="800">
              <a:solidFill>
                <a:srgbClr val="434343"/>
              </a:solidFill>
              <a:latin typeface="Roboto"/>
              <a:ea typeface="Roboto"/>
              <a:cs typeface="Roboto"/>
              <a:sym typeface="Roboto"/>
            </a:endParaRPr>
          </a:p>
          <a:p>
            <a:pPr marL="457200" lvl="0" indent="-285750" algn="l" rtl="0">
              <a:lnSpc>
                <a:spcPct val="115000"/>
              </a:lnSpc>
              <a:spcBef>
                <a:spcPts val="0"/>
              </a:spcBef>
              <a:spcAft>
                <a:spcPts val="0"/>
              </a:spcAft>
              <a:buClr>
                <a:srgbClr val="434343"/>
              </a:buClr>
              <a:buSzPts val="900"/>
              <a:buFont typeface="Roboto"/>
              <a:buChar char="-"/>
            </a:pPr>
            <a:r>
              <a:rPr lang="en" sz="900">
                <a:solidFill>
                  <a:srgbClr val="434343"/>
                </a:solidFill>
                <a:latin typeface="Roboto"/>
                <a:ea typeface="Roboto"/>
                <a:cs typeface="Roboto"/>
                <a:sym typeface="Roboto"/>
              </a:rPr>
              <a:t>H4: Consistency &amp; Standards - </a:t>
            </a:r>
            <a:r>
              <a:rPr lang="en" sz="900" b="1">
                <a:solidFill>
                  <a:srgbClr val="434343"/>
                </a:solidFill>
                <a:latin typeface="Roboto"/>
                <a:ea typeface="Roboto"/>
                <a:cs typeface="Roboto"/>
                <a:sym typeface="Roboto"/>
              </a:rPr>
              <a:t>severity 4 </a:t>
            </a:r>
            <a:endParaRPr sz="900">
              <a:solidFill>
                <a:srgbClr val="434343"/>
              </a:solidFill>
              <a:latin typeface="Roboto"/>
              <a:ea typeface="Roboto"/>
              <a:cs typeface="Roboto"/>
              <a:sym typeface="Roboto"/>
            </a:endParaRPr>
          </a:p>
          <a:p>
            <a:pPr marL="914400" lvl="1" indent="-285750" algn="l" rtl="0">
              <a:lnSpc>
                <a:spcPct val="115000"/>
              </a:lnSpc>
              <a:spcBef>
                <a:spcPts val="0"/>
              </a:spcBef>
              <a:spcAft>
                <a:spcPts val="0"/>
              </a:spcAft>
              <a:buClr>
                <a:srgbClr val="434343"/>
              </a:buClr>
              <a:buSzPts val="900"/>
              <a:buFont typeface="Roboto"/>
              <a:buChar char="-"/>
            </a:pPr>
            <a:r>
              <a:rPr lang="en" sz="900">
                <a:solidFill>
                  <a:srgbClr val="434343"/>
                </a:solidFill>
                <a:latin typeface="Roboto"/>
                <a:ea typeface="Roboto"/>
                <a:cs typeface="Roboto"/>
                <a:sym typeface="Roboto"/>
              </a:rPr>
              <a:t>From the readme, swiping right and hitting save on a post should both "save" the post, but they are separate actions from the home page. The same applies for the "X" button, whose functionality overlaps with swiping left. Additionally, There is no way to follow a user whose recipe you see, but on the profile the number of followers and following is shown.</a:t>
            </a:r>
            <a:endParaRPr sz="900">
              <a:solidFill>
                <a:srgbClr val="434343"/>
              </a:solidFill>
              <a:latin typeface="Roboto"/>
              <a:ea typeface="Roboto"/>
              <a:cs typeface="Roboto"/>
              <a:sym typeface="Roboto"/>
            </a:endParaRPr>
          </a:p>
          <a:p>
            <a:pPr marL="914400" lvl="1" indent="-285750" algn="l" rtl="0">
              <a:lnSpc>
                <a:spcPct val="115000"/>
              </a:lnSpc>
              <a:spcBef>
                <a:spcPts val="0"/>
              </a:spcBef>
              <a:spcAft>
                <a:spcPts val="0"/>
              </a:spcAft>
              <a:buClr>
                <a:srgbClr val="434343"/>
              </a:buClr>
              <a:buSzPts val="900"/>
              <a:buFont typeface="Roboto"/>
              <a:buChar char="-"/>
            </a:pPr>
            <a:r>
              <a:rPr lang="en" sz="900" b="1">
                <a:solidFill>
                  <a:srgbClr val="434343"/>
                </a:solidFill>
                <a:latin typeface="Roboto"/>
                <a:ea typeface="Roboto"/>
                <a:cs typeface="Roboto"/>
                <a:sym typeface="Roboto"/>
              </a:rPr>
              <a:t>Our fix: </a:t>
            </a:r>
            <a:r>
              <a:rPr lang="en" sz="900">
                <a:solidFill>
                  <a:srgbClr val="434343"/>
                </a:solidFill>
                <a:latin typeface="Roboto"/>
                <a:ea typeface="Roboto"/>
                <a:cs typeface="Roboto"/>
                <a:sym typeface="Roboto"/>
              </a:rPr>
              <a:t>we are not going to make the swiping left and right anymore, they will be swiping up and down into a recipe box</a:t>
            </a:r>
            <a:endParaRPr sz="900">
              <a:solidFill>
                <a:srgbClr val="434343"/>
              </a:solidFill>
              <a:latin typeface="Roboto"/>
              <a:ea typeface="Roboto"/>
              <a:cs typeface="Roboto"/>
              <a:sym typeface="Roboto"/>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35"/>
        <p:cNvGrpSpPr/>
        <p:nvPr/>
      </p:nvGrpSpPr>
      <p:grpSpPr>
        <a:xfrm>
          <a:off x="0" y="0"/>
          <a:ext cx="0" cy="0"/>
          <a:chOff x="0" y="0"/>
          <a:chExt cx="0" cy="0"/>
        </a:xfrm>
      </p:grpSpPr>
      <p:cxnSp>
        <p:nvCxnSpPr>
          <p:cNvPr id="436" name="Google Shape;436;p50"/>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37" name="Google Shape;437;p50"/>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38" name="Google Shape;438;p50"/>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Change Justification</a:t>
            </a:r>
            <a:endParaRPr sz="100"/>
          </a:p>
        </p:txBody>
      </p:sp>
      <p:cxnSp>
        <p:nvCxnSpPr>
          <p:cNvPr id="439" name="Google Shape;439;p50"/>
          <p:cNvCxnSpPr/>
          <p:nvPr/>
        </p:nvCxnSpPr>
        <p:spPr>
          <a:xfrm>
            <a:off x="4569156" y="1477438"/>
            <a:ext cx="5700" cy="2491500"/>
          </a:xfrm>
          <a:prstGeom prst="straightConnector1">
            <a:avLst/>
          </a:prstGeom>
          <a:noFill/>
          <a:ln w="28575" cap="flat" cmpd="sng">
            <a:solidFill>
              <a:srgbClr val="A7291E"/>
            </a:solidFill>
            <a:prstDash val="solid"/>
            <a:round/>
            <a:headEnd type="none" w="med" len="med"/>
            <a:tailEnd type="none" w="med" len="med"/>
          </a:ln>
        </p:spPr>
      </p:cxnSp>
      <p:sp>
        <p:nvSpPr>
          <p:cNvPr id="440" name="Google Shape;440;p50"/>
          <p:cNvSpPr txBox="1"/>
          <p:nvPr/>
        </p:nvSpPr>
        <p:spPr>
          <a:xfrm>
            <a:off x="304800" y="1333500"/>
            <a:ext cx="39243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H6: Recognition not Recall - </a:t>
            </a:r>
            <a:r>
              <a:rPr lang="en" sz="800" b="1">
                <a:solidFill>
                  <a:srgbClr val="434343"/>
                </a:solidFill>
                <a:latin typeface="Roboto"/>
                <a:ea typeface="Roboto"/>
                <a:cs typeface="Roboto"/>
                <a:sym typeface="Roboto"/>
              </a:rPr>
              <a:t>severity 3 </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Ingredients you have vs. not have are not listed</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a:t>
            </a:r>
            <a:r>
              <a:rPr lang="en" sz="800">
                <a:solidFill>
                  <a:srgbClr val="434343"/>
                </a:solidFill>
                <a:latin typeface="Roboto"/>
                <a:ea typeface="Roboto"/>
                <a:cs typeface="Roboto"/>
                <a:sym typeface="Roboto"/>
              </a:rPr>
              <a:t> ingredients that are in your pantry will not have a plus button to add to your grocery cart and ingredients that are not in your pantry will have a plus button.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H7: Flexibility &amp; Efficiency of Use - </a:t>
            </a:r>
            <a:r>
              <a:rPr lang="en" sz="800" b="1">
                <a:solidFill>
                  <a:srgbClr val="434343"/>
                </a:solidFill>
                <a:latin typeface="Roboto"/>
                <a:ea typeface="Roboto"/>
                <a:cs typeface="Roboto"/>
                <a:sym typeface="Roboto"/>
              </a:rPr>
              <a:t>severity 3</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difficulty level slider in the filters is not intuitive and definition of 'easy' vs. 'hard' recipes is not clear</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 we are making the sliders more clear with bounds</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H9: Help Users with Errors - </a:t>
            </a:r>
            <a:r>
              <a:rPr lang="en" sz="800" b="1">
                <a:solidFill>
                  <a:srgbClr val="434343"/>
                </a:solidFill>
                <a:latin typeface="Roboto"/>
                <a:ea typeface="Roboto"/>
                <a:cs typeface="Roboto"/>
                <a:sym typeface="Roboto"/>
              </a:rPr>
              <a:t>severity 3 </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We can increase accessibility for those that don't have certain ingredients. Easily finding substitutes for certain ingredients would be amazing</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users can ask for substitutions for ingredients using chef su AI helper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H2: Match b/w System &amp; World - </a:t>
            </a:r>
            <a:r>
              <a:rPr lang="en" sz="800" b="1">
                <a:solidFill>
                  <a:srgbClr val="434343"/>
                </a:solidFill>
                <a:latin typeface="Roboto"/>
                <a:ea typeface="Roboto"/>
                <a:cs typeface="Roboto"/>
                <a:sym typeface="Roboto"/>
              </a:rPr>
              <a:t>severity 3 </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Pantry tab collections (Grains, Vegetables) don't add up to what is in the entire Pantry collection</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justification: </a:t>
            </a:r>
            <a:r>
              <a:rPr lang="en" sz="800">
                <a:solidFill>
                  <a:srgbClr val="434343"/>
                </a:solidFill>
                <a:latin typeface="Roboto"/>
                <a:ea typeface="Roboto"/>
                <a:cs typeface="Roboto"/>
                <a:sym typeface="Roboto"/>
              </a:rPr>
              <a:t> not even really sure what this means and i just don’t think this was a well thought out HE </a:t>
            </a:r>
            <a:endParaRPr sz="800">
              <a:solidFill>
                <a:srgbClr val="434343"/>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
        <p:nvSpPr>
          <p:cNvPr id="441" name="Google Shape;441;p50"/>
          <p:cNvSpPr txBox="1"/>
          <p:nvPr/>
        </p:nvSpPr>
        <p:spPr>
          <a:xfrm>
            <a:off x="4914900" y="1351050"/>
            <a:ext cx="41052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H6: Recognition not Recall - </a:t>
            </a:r>
            <a:r>
              <a:rPr lang="en" sz="800" b="1">
                <a:solidFill>
                  <a:srgbClr val="434343"/>
                </a:solidFill>
                <a:latin typeface="Roboto"/>
                <a:ea typeface="Roboto"/>
                <a:cs typeface="Roboto"/>
                <a:sym typeface="Roboto"/>
              </a:rPr>
              <a:t>severity 4</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There is no clear indicator that you are able to swipe left or right, and is not intuitive from the prototype itself. There is a lack of visual confirmation that the user has saved or rejected a recipe when swiping.</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got rid of the two save icons and just have one now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H7: Flexibility &amp; Efficiency of Use - </a:t>
            </a:r>
            <a:r>
              <a:rPr lang="en" sz="800" b="1">
                <a:solidFill>
                  <a:srgbClr val="434343"/>
                </a:solidFill>
                <a:latin typeface="Roboto"/>
                <a:ea typeface="Roboto"/>
                <a:cs typeface="Roboto"/>
                <a:sym typeface="Roboto"/>
              </a:rPr>
              <a:t>severity 4</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Nowhere to add 'Nut Allergy' and 'Dinner' customizable options in sections listed</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 listed in the read me to set your permanent preferences like allergies or food restrictions in the profile preferences page.</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H3: User Control &amp; Freedom - </a:t>
            </a:r>
            <a:r>
              <a:rPr lang="en" sz="800" b="1">
                <a:solidFill>
                  <a:srgbClr val="434343"/>
                </a:solidFill>
                <a:latin typeface="Roboto"/>
                <a:ea typeface="Roboto"/>
                <a:cs typeface="Roboto"/>
                <a:sym typeface="Roboto"/>
              </a:rPr>
              <a:t>severity 4</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After adding an ingredient to the pantry, there is no way to remove it if it is depleted.</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a:t>
            </a:r>
            <a:r>
              <a:rPr lang="en" sz="800">
                <a:solidFill>
                  <a:srgbClr val="434343"/>
                </a:solidFill>
                <a:latin typeface="Roboto"/>
                <a:ea typeface="Roboto"/>
                <a:cs typeface="Roboto"/>
                <a:sym typeface="Roboto"/>
              </a:rPr>
              <a:t> we just hadn’t implemented this yet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H4: Consistency &amp; Standards - </a:t>
            </a:r>
            <a:r>
              <a:rPr lang="en" sz="800" b="1">
                <a:solidFill>
                  <a:srgbClr val="434343"/>
                </a:solidFill>
                <a:latin typeface="Roboto"/>
                <a:ea typeface="Roboto"/>
                <a:cs typeface="Roboto"/>
                <a:sym typeface="Roboto"/>
              </a:rPr>
              <a:t>severity 4</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"PaperClip" Icon in the Pantry sections do not link to anything except for in the "This Week" part of the Pantry. However, after clicking on the Paper Clip attachment icon, then pressing the back button, it leads to the Chef Su screen rather than reverse it back to the previous screen of "this week Pantry". </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just haven’t made it yet but we will make it link to something </a:t>
            </a:r>
            <a:endParaRPr sz="800">
              <a:solidFill>
                <a:srgbClr val="434343"/>
              </a:solidFill>
              <a:latin typeface="Roboto"/>
              <a:ea typeface="Roboto"/>
              <a:cs typeface="Roboto"/>
              <a:sym typeface="Roboto"/>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45"/>
        <p:cNvGrpSpPr/>
        <p:nvPr/>
      </p:nvGrpSpPr>
      <p:grpSpPr>
        <a:xfrm>
          <a:off x="0" y="0"/>
          <a:ext cx="0" cy="0"/>
          <a:chOff x="0" y="0"/>
          <a:chExt cx="0" cy="0"/>
        </a:xfrm>
      </p:grpSpPr>
      <p:cxnSp>
        <p:nvCxnSpPr>
          <p:cNvPr id="446" name="Google Shape;446;p51"/>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47" name="Google Shape;447;p5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48" name="Google Shape;448;p51"/>
          <p:cNvSpPr txBox="1"/>
          <p:nvPr/>
        </p:nvSpPr>
        <p:spPr>
          <a:xfrm>
            <a:off x="252088" y="4837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Change Justification</a:t>
            </a:r>
            <a:endParaRPr sz="100"/>
          </a:p>
        </p:txBody>
      </p:sp>
      <p:cxnSp>
        <p:nvCxnSpPr>
          <p:cNvPr id="449" name="Google Shape;449;p51"/>
          <p:cNvCxnSpPr/>
          <p:nvPr/>
        </p:nvCxnSpPr>
        <p:spPr>
          <a:xfrm>
            <a:off x="4569156" y="1477438"/>
            <a:ext cx="5700" cy="2491500"/>
          </a:xfrm>
          <a:prstGeom prst="straightConnector1">
            <a:avLst/>
          </a:prstGeom>
          <a:noFill/>
          <a:ln w="28575" cap="flat" cmpd="sng">
            <a:solidFill>
              <a:srgbClr val="A7291E"/>
            </a:solidFill>
            <a:prstDash val="solid"/>
            <a:round/>
            <a:headEnd type="none" w="med" len="med"/>
            <a:tailEnd type="none" w="med" len="med"/>
          </a:ln>
        </p:spPr>
      </p:cxnSp>
      <p:sp>
        <p:nvSpPr>
          <p:cNvPr id="450" name="Google Shape;450;p51"/>
          <p:cNvSpPr txBox="1"/>
          <p:nvPr/>
        </p:nvSpPr>
        <p:spPr>
          <a:xfrm>
            <a:off x="304800" y="1333500"/>
            <a:ext cx="39243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H4: Consistency &amp; Standards - </a:t>
            </a:r>
            <a:r>
              <a:rPr lang="en" sz="800" b="1">
                <a:solidFill>
                  <a:srgbClr val="434343"/>
                </a:solidFill>
                <a:latin typeface="Roboto"/>
                <a:ea typeface="Roboto"/>
                <a:cs typeface="Roboto"/>
                <a:sym typeface="Roboto"/>
              </a:rPr>
              <a:t>severity 3</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Settings icon on Post page doesn't make sense intuitively -- settings for what?</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true, deleting </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H11: Accessible Design - </a:t>
            </a:r>
            <a:r>
              <a:rPr lang="en" sz="800" b="1">
                <a:solidFill>
                  <a:srgbClr val="434343"/>
                </a:solidFill>
                <a:latin typeface="Roboto"/>
                <a:ea typeface="Roboto"/>
                <a:cs typeface="Roboto"/>
                <a:sym typeface="Roboto"/>
              </a:rPr>
              <a:t>severity 3</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Chef Su feature may be difficult to navigate for users who are unfamiliar with AI chatbot interfaces. The icon when clicking on a recipe is also confusing on whether or not it's a clickable button to redirect to Chef Su.</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Rephrasing the wording on the Chef Su page to “ask me your cooking questions”</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H7: Flexibility &amp; Efficiency of Use</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 app lacks a clear way for users to input or adjust filters for difficulty, number of people, time, and cuisine, making it harder to customize recipe searches.</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need to make it more obvious how users can add filters. We can make the button bigger and add text that says “add filters”</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H4L Consistency &amp; Standards</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Users are unsure whether they should use the same method as posting a new recipe for a recreation.</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When adding your recipe, we will add a step asking if it is a recreation or new recipe OR </a:t>
            </a:r>
            <a:endParaRPr sz="800">
              <a:solidFill>
                <a:srgbClr val="434343"/>
              </a:solidFill>
              <a:latin typeface="Roboto"/>
              <a:ea typeface="Roboto"/>
              <a:cs typeface="Roboto"/>
              <a:sym typeface="Roboto"/>
            </a:endParaRPr>
          </a:p>
          <a:p>
            <a:pPr marL="0" lvl="0" indent="0" algn="l" rtl="0">
              <a:lnSpc>
                <a:spcPct val="115000"/>
              </a:lnSpc>
              <a:spcBef>
                <a:spcPts val="0"/>
              </a:spcBef>
              <a:spcAft>
                <a:spcPts val="0"/>
              </a:spcAft>
              <a:buNone/>
            </a:pPr>
            <a:endParaRPr sz="800">
              <a:solidFill>
                <a:srgbClr val="434343"/>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
        <p:nvSpPr>
          <p:cNvPr id="451" name="Google Shape;451;p51"/>
          <p:cNvSpPr txBox="1"/>
          <p:nvPr/>
        </p:nvSpPr>
        <p:spPr>
          <a:xfrm>
            <a:off x="4914900" y="1351050"/>
            <a:ext cx="4105200" cy="32259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 Visibility of System Status - </a:t>
            </a:r>
            <a:r>
              <a:rPr lang="en" sz="800" b="1">
                <a:solidFill>
                  <a:srgbClr val="434343"/>
                </a:solidFill>
                <a:latin typeface="Roboto"/>
                <a:ea typeface="Roboto"/>
                <a:cs typeface="Roboto"/>
                <a:sym typeface="Roboto"/>
              </a:rPr>
              <a:t>severity 4</a:t>
            </a:r>
            <a:endParaRPr sz="800" b="1">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Unsure what calendar feature on Profile is meant for (also not included in ReadMe).</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decided the calendar is an unnecessary feature and have removed it</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H10: Help and Documentation</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There is no menu explaining what each button throughout app (on nav bar, in main page, etc) does.</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are improving the wording in the README and are adding small titles to each button in the nav bar to make it clearer what each symbol means</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H2: Match w system and world </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Confusion about what cookbooks, all recipes, and recreations mean.</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We should change of cookbooks or make it more obvious that it is a category of recipes</a:t>
            </a:r>
            <a:endParaRPr sz="800">
              <a:solidFill>
                <a:srgbClr val="434343"/>
              </a:solidFill>
              <a:latin typeface="Roboto"/>
              <a:ea typeface="Roboto"/>
              <a:cs typeface="Roboto"/>
              <a:sym typeface="Roboto"/>
            </a:endParaRPr>
          </a:p>
          <a:p>
            <a:pPr marL="457200" lvl="0"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H7: Flexibility &amp; Efficiency of Use</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a:solidFill>
                  <a:srgbClr val="434343"/>
                </a:solidFill>
                <a:latin typeface="Roboto"/>
                <a:ea typeface="Roboto"/>
                <a:cs typeface="Roboto"/>
                <a:sym typeface="Roboto"/>
              </a:rPr>
              <a:t>Restricts users from adding any content beyond the regulated ingredients and recipe, limiting creativity, personal expression, and flexibility.</a:t>
            </a:r>
            <a:endParaRPr sz="800">
              <a:solidFill>
                <a:srgbClr val="434343"/>
              </a:solidFill>
              <a:latin typeface="Roboto"/>
              <a:ea typeface="Roboto"/>
              <a:cs typeface="Roboto"/>
              <a:sym typeface="Roboto"/>
            </a:endParaRPr>
          </a:p>
          <a:p>
            <a:pPr marL="914400" lvl="1" indent="-279400" algn="l" rtl="0">
              <a:lnSpc>
                <a:spcPct val="115000"/>
              </a:lnSpc>
              <a:spcBef>
                <a:spcPts val="0"/>
              </a:spcBef>
              <a:spcAft>
                <a:spcPts val="0"/>
              </a:spcAft>
              <a:buClr>
                <a:srgbClr val="434343"/>
              </a:buClr>
              <a:buSzPts val="800"/>
              <a:buFont typeface="Roboto"/>
              <a:buChar char="-"/>
            </a:pPr>
            <a:r>
              <a:rPr lang="en" sz="800" b="1">
                <a:solidFill>
                  <a:srgbClr val="434343"/>
                </a:solidFill>
                <a:latin typeface="Roboto"/>
                <a:ea typeface="Roboto"/>
                <a:cs typeface="Roboto"/>
                <a:sym typeface="Roboto"/>
              </a:rPr>
              <a:t>Our fix: </a:t>
            </a:r>
            <a:r>
              <a:rPr lang="en" sz="800">
                <a:solidFill>
                  <a:srgbClr val="434343"/>
                </a:solidFill>
                <a:latin typeface="Roboto"/>
                <a:ea typeface="Roboto"/>
                <a:cs typeface="Roboto"/>
                <a:sym typeface="Roboto"/>
              </a:rPr>
              <a:t>add a box where you can optionally describe the recipe or give some history/contex</a:t>
            </a:r>
            <a:endParaRPr sz="800">
              <a:solidFill>
                <a:srgbClr val="434343"/>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65"/>
        <p:cNvGrpSpPr/>
        <p:nvPr/>
      </p:nvGrpSpPr>
      <p:grpSpPr>
        <a:xfrm>
          <a:off x="0" y="0"/>
          <a:ext cx="0" cy="0"/>
          <a:chOff x="0" y="0"/>
          <a:chExt cx="0" cy="0"/>
        </a:xfrm>
      </p:grpSpPr>
      <p:cxnSp>
        <p:nvCxnSpPr>
          <p:cNvPr id="466" name="Google Shape;466;p53"/>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67" name="Google Shape;467;p53"/>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68" name="Google Shape;468;p53"/>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Unimplemented Features</a:t>
            </a:r>
            <a:endParaRPr sz="100" b="1"/>
          </a:p>
        </p:txBody>
      </p:sp>
      <p:sp>
        <p:nvSpPr>
          <p:cNvPr id="469" name="Google Shape;469;p53"/>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70" name="Google Shape;470;p53"/>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71" name="Google Shape;471;p53"/>
          <p:cNvSpPr txBox="1"/>
          <p:nvPr/>
        </p:nvSpPr>
        <p:spPr>
          <a:xfrm>
            <a:off x="1738500" y="999275"/>
            <a:ext cx="5769300" cy="36639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Home Page</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Swiping, stack navigation, saving recipes, viewing recipe details, filters, setting preferences</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Pantry Page</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Adding and removing items, to shopping list and to pantry</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Posting Page</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Native camera integration, selecting photos from camera roll, adding comments and ingredients, connection with backend to enable posting </a:t>
            </a:r>
            <a:endParaRPr sz="1600">
              <a:solidFill>
                <a:schemeClr val="dk1"/>
              </a:solidFill>
              <a:latin typeface="Calibri"/>
              <a:ea typeface="Calibri"/>
              <a:cs typeface="Calibri"/>
              <a:sym typeface="Calibri"/>
            </a:endParaRPr>
          </a:p>
          <a:p>
            <a:pPr marL="457200" lvl="0" indent="-330200" algn="l" rtl="0">
              <a:spcBef>
                <a:spcPts val="0"/>
              </a:spcBef>
              <a:spcAft>
                <a:spcPts val="0"/>
              </a:spcAft>
              <a:buClr>
                <a:schemeClr val="dk1"/>
              </a:buClr>
              <a:buSzPts val="1600"/>
              <a:buFont typeface="Calibri"/>
              <a:buChar char="●"/>
            </a:pPr>
            <a:r>
              <a:rPr lang="en" sz="1600" b="1">
                <a:solidFill>
                  <a:schemeClr val="dk1"/>
                </a:solidFill>
                <a:latin typeface="Calibri"/>
                <a:ea typeface="Calibri"/>
                <a:cs typeface="Calibri"/>
                <a:sym typeface="Calibri"/>
              </a:rPr>
              <a:t>Profile</a:t>
            </a:r>
            <a:endParaRPr sz="1600" b="1">
              <a:solidFill>
                <a:schemeClr val="dk1"/>
              </a:solidFill>
              <a:latin typeface="Calibri"/>
              <a:ea typeface="Calibri"/>
              <a:cs typeface="Calibri"/>
              <a:sym typeface="Calibri"/>
            </a:endParaRPr>
          </a:p>
          <a:p>
            <a:pPr marL="914400" lvl="1" indent="-330200" algn="l" rtl="0">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Touchable components for viewing other profiles and recipes, browse through saved recipes and followers, etc. </a:t>
            </a:r>
            <a:endParaRPr sz="1600">
              <a:solidFill>
                <a:schemeClr val="dk1"/>
              </a:solidFill>
              <a:latin typeface="Calibri"/>
              <a:ea typeface="Calibri"/>
              <a:cs typeface="Calibri"/>
              <a:sym typeface="Calibri"/>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4532</Words>
  <Application>Microsoft Macintosh PowerPoint</Application>
  <PresentationFormat>On-screen Show (16:9)</PresentationFormat>
  <Paragraphs>400</Paragraphs>
  <Slides>28</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Prata</vt:lpstr>
      <vt:lpstr>Roboto</vt:lpstr>
      <vt:lpstr>Arial</vt:lpstr>
      <vt:lpstr>Poppins</vt:lpstr>
      <vt:lpstr>Calibri</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Maya Ruth Avital</cp:lastModifiedBy>
  <cp:revision>2</cp:revision>
  <dcterms:modified xsi:type="dcterms:W3CDTF">2024-12-11T05:46:52Z</dcterms:modified>
</cp:coreProperties>
</file>