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embeddedFontLst>
    <p:embeddedFont>
      <p:font typeface="Poppins" pitchFamily="2" charset="77"/>
      <p:regular r:id="rId31"/>
      <p:bold r:id="rId32"/>
      <p:italic r:id="rId33"/>
      <p:boldItalic r:id="rId34"/>
    </p:embeddedFont>
    <p:embeddedFont>
      <p:font typeface="Prata" pitchFamily="2" charset="77"/>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snapToGrid="0">
      <p:cViewPr varScale="1">
        <p:scale>
          <a:sx n="143" d="100"/>
          <a:sy n="143" d="100"/>
        </p:scale>
        <p:origin x="768"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107652a7f1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107652a7f1_2_7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107652a7f1_2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3107652a7f1_2_9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07652a7f1_2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53" name="Google Shape;153;g3107652a7f1_2_10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107652a7f1_2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b="1"/>
          </a:p>
        </p:txBody>
      </p:sp>
      <p:sp>
        <p:nvSpPr>
          <p:cNvPr id="172" name="Google Shape;172;g3107652a7f1_2_1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107652a7f1_2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g3107652a7f1_2_1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107652a7f1_2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g3107652a7f1_2_1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107652a7f1_2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p>
        </p:txBody>
      </p:sp>
      <p:sp>
        <p:nvSpPr>
          <p:cNvPr id="209" name="Google Shape;209;g3107652a7f1_2_1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107652a7f1_2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p>
        </p:txBody>
      </p:sp>
      <p:sp>
        <p:nvSpPr>
          <p:cNvPr id="217" name="Google Shape;217;g3107652a7f1_2_16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107652a7f1_2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
        <p:nvSpPr>
          <p:cNvPr id="226" name="Google Shape;226;g3107652a7f1_2_17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107652a7f1_2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g3107652a7f1_2_2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107652a7f1_2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p>
        </p:txBody>
      </p:sp>
      <p:sp>
        <p:nvSpPr>
          <p:cNvPr id="245" name="Google Shape;245;g3107652a7f1_2_24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107652a7f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3107652a7f1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107652a7f1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endParaRPr/>
          </a:p>
        </p:txBody>
      </p:sp>
      <p:sp>
        <p:nvSpPr>
          <p:cNvPr id="287" name="Google Shape;287;g3107652a7f1_2_2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107652a7f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Major changes – 3 biggest changes between original and revised sketches</a:t>
            </a:r>
            <a:endParaRPr/>
          </a:p>
          <a:p>
            <a:pPr marL="0" lvl="0" indent="0" algn="l" rtl="0">
              <a:spcBef>
                <a:spcPts val="0"/>
              </a:spcBef>
              <a:spcAft>
                <a:spcPts val="0"/>
              </a:spcAft>
              <a:buNone/>
            </a:pPr>
            <a:r>
              <a:rPr lang="en"/>
              <a:t>b. How will these changes aid in progressing forward with your usability goals?</a:t>
            </a:r>
            <a:endParaRPr/>
          </a:p>
          <a:p>
            <a:pPr marL="0" lvl="0" indent="0" algn="l" rtl="0">
              <a:spcBef>
                <a:spcPts val="0"/>
              </a:spcBef>
              <a:spcAft>
                <a:spcPts val="0"/>
              </a:spcAft>
              <a:buNone/>
            </a:pPr>
            <a:r>
              <a:rPr lang="en"/>
              <a:t>c. Rationale based on low-fi testing results, studio feedback, user needs, etc.</a:t>
            </a:r>
            <a:endParaRPr/>
          </a:p>
          <a:p>
            <a:pPr marL="0" lvl="0" indent="0" algn="l" rtl="0">
              <a:spcBef>
                <a:spcPts val="0"/>
              </a:spcBef>
              <a:spcAft>
                <a:spcPts val="0"/>
              </a:spcAft>
              <a:buNone/>
            </a:pPr>
            <a:r>
              <a:rPr lang="en"/>
              <a:t>d. Before and after comparisons</a:t>
            </a:r>
            <a:endParaRPr/>
          </a:p>
          <a:p>
            <a:pPr marL="0" lvl="0" indent="0" algn="l" rtl="0">
              <a:spcBef>
                <a:spcPts val="0"/>
              </a:spcBef>
              <a:spcAft>
                <a:spcPts val="0"/>
              </a:spcAft>
              <a:buNone/>
            </a:pPr>
            <a:r>
              <a:rPr lang="en"/>
              <a:t>e. If you have more than 3 changes you want to show, add the rest to the appendix</a:t>
            </a:r>
            <a:endParaRPr/>
          </a:p>
        </p:txBody>
      </p:sp>
      <p:sp>
        <p:nvSpPr>
          <p:cNvPr id="296" name="Google Shape;296;g3107652a7f1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107652a7f1_2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
        <p:nvSpPr>
          <p:cNvPr id="307" name="Google Shape;307;g3107652a7f1_2_2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107652a7f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p>
        </p:txBody>
      </p:sp>
      <p:sp>
        <p:nvSpPr>
          <p:cNvPr id="313" name="Google Shape;313;g3107652a7f1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107652a7f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p>
        </p:txBody>
      </p:sp>
      <p:sp>
        <p:nvSpPr>
          <p:cNvPr id="319" name="Google Shape;319;g3107652a7f1_0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107652a7f1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Medium-fi task flows</a:t>
            </a:r>
            <a:endParaRPr/>
          </a:p>
          <a:p>
            <a:pPr marL="0" lvl="0" indent="0" algn="l" rtl="0">
              <a:spcBef>
                <a:spcPts val="0"/>
              </a:spcBef>
              <a:spcAft>
                <a:spcPts val="0"/>
              </a:spcAft>
              <a:buNone/>
            </a:pPr>
            <a:r>
              <a:rPr lang="en"/>
              <a:t>a. 1 task flow per task</a:t>
            </a:r>
            <a:endParaRPr/>
          </a:p>
          <a:p>
            <a:pPr marL="0" lvl="0" indent="0" algn="l" rtl="0">
              <a:spcBef>
                <a:spcPts val="0"/>
              </a:spcBef>
              <a:spcAft>
                <a:spcPts val="0"/>
              </a:spcAft>
              <a:buNone/>
            </a:pPr>
            <a:r>
              <a:rPr lang="en"/>
              <a:t>b. Annotated screenshots from your medium-fi prototype (arrows indicating</a:t>
            </a:r>
            <a:endParaRPr/>
          </a:p>
          <a:p>
            <a:pPr marL="0" lvl="0" indent="0" algn="l" rtl="0">
              <a:spcBef>
                <a:spcPts val="0"/>
              </a:spcBef>
              <a:spcAft>
                <a:spcPts val="0"/>
              </a:spcAft>
              <a:buNone/>
            </a:pPr>
            <a:r>
              <a:rPr lang="en"/>
              <a:t>transitions, labeling each screen and other relevant UI elements, captioning, etc.)</a:t>
            </a:r>
            <a:endParaRPr/>
          </a:p>
        </p:txBody>
      </p:sp>
      <p:sp>
        <p:nvSpPr>
          <p:cNvPr id="325" name="Google Shape;325;g3107652a7f1_0_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107652a7f1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
        <p:nvSpPr>
          <p:cNvPr id="336" name="Google Shape;336;g3107652a7f1_0_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107652a7f1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
        <p:nvSpPr>
          <p:cNvPr id="342" name="Google Shape;342;g3107652a7f1_0_4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107652a7f1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
        <p:nvSpPr>
          <p:cNvPr id="348" name="Google Shape;348;g3107652a7f1_0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107652a7f1_2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Prototype implementation</a:t>
            </a:r>
            <a:endParaRPr/>
          </a:p>
          <a:p>
            <a:pPr marL="0" lvl="0" indent="0" algn="l" rtl="0">
              <a:spcBef>
                <a:spcPts val="0"/>
              </a:spcBef>
              <a:spcAft>
                <a:spcPts val="0"/>
              </a:spcAft>
              <a:buNone/>
            </a:pPr>
            <a:r>
              <a:rPr lang="en"/>
              <a:t>a. Tools: What did you use? Pros and cons of using this tool(s)?</a:t>
            </a:r>
            <a:endParaRPr/>
          </a:p>
          <a:p>
            <a:pPr marL="0" lvl="0" indent="0" algn="l" rtl="0">
              <a:spcBef>
                <a:spcPts val="0"/>
              </a:spcBef>
              <a:spcAft>
                <a:spcPts val="0"/>
              </a:spcAft>
              <a:buNone/>
            </a:pPr>
            <a:r>
              <a:rPr lang="en"/>
              <a:t>b. Limitations: What was left out? Why?</a:t>
            </a:r>
            <a:endParaRPr/>
          </a:p>
          <a:p>
            <a:pPr marL="0" lvl="0" indent="0" algn="l" rtl="0">
              <a:spcBef>
                <a:spcPts val="0"/>
              </a:spcBef>
              <a:spcAft>
                <a:spcPts val="0"/>
              </a:spcAft>
              <a:buNone/>
            </a:pPr>
            <a:r>
              <a:rPr lang="en"/>
              <a:t>c. Hard-coded and Wizard-of-Oz features</a:t>
            </a:r>
            <a:endParaRPr/>
          </a:p>
        </p:txBody>
      </p:sp>
      <p:sp>
        <p:nvSpPr>
          <p:cNvPr id="354" name="Google Shape;354;g3107652a7f1_2_29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107652a7f1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65" name="Google Shape;365;g3107652a7f1_0_6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3107652a7f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75" name="Google Shape;375;g3107652a7f1_0_7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107652a7f1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a:t>
            </a:r>
            <a:endParaRPr sz="1400"/>
          </a:p>
        </p:txBody>
      </p:sp>
      <p:sp>
        <p:nvSpPr>
          <p:cNvPr id="385" name="Google Shape;385;g3107652a7f1_0_8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107652a7f1_2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95" name="Google Shape;395;g3107652a7f1_2_4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107652a7f1_2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g3107652a7f1_2_45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58" name="Google Shape;58;p1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59" name="Google Shape;59;p1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342900" y="1065213"/>
            <a:ext cx="3886200" cy="735013"/>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a:endParaRPr/>
          </a:p>
        </p:txBody>
      </p:sp>
      <p:sp>
        <p:nvSpPr>
          <p:cNvPr id="63" name="Google Shape;63;p15"/>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64" name="Google Shape;64;p15"/>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65" name="Google Shape;65;p15"/>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0" name="Google Shape;70;p16"/>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1" name="Google Shape;71;p16"/>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361156" y="2203450"/>
            <a:ext cx="3886200" cy="681038"/>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000"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361156" y="1453357"/>
            <a:ext cx="3886200" cy="750094"/>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rgbClr val="888888"/>
              </a:buClr>
              <a:buSzPts val="1000"/>
              <a:buNone/>
              <a:defRPr sz="1000">
                <a:solidFill>
                  <a:srgbClr val="888888"/>
                </a:solidFill>
              </a:defRPr>
            </a:lvl1pPr>
            <a:lvl2pPr marL="914400" lvl="1" indent="-228600" algn="l">
              <a:spcBef>
                <a:spcPts val="200"/>
              </a:spcBef>
              <a:spcAft>
                <a:spcPts val="0"/>
              </a:spcAft>
              <a:buClr>
                <a:srgbClr val="888888"/>
              </a:buClr>
              <a:buSzPts val="900"/>
              <a:buNone/>
              <a:defRPr sz="900">
                <a:solidFill>
                  <a:srgbClr val="888888"/>
                </a:solidFill>
              </a:defRPr>
            </a:lvl2pPr>
            <a:lvl3pPr marL="1371600" lvl="2" indent="-228600" algn="l">
              <a:spcBef>
                <a:spcPts val="200"/>
              </a:spcBef>
              <a:spcAft>
                <a:spcPts val="0"/>
              </a:spcAft>
              <a:buClr>
                <a:srgbClr val="888888"/>
              </a:buClr>
              <a:buSzPts val="800"/>
              <a:buNone/>
              <a:defRPr sz="800">
                <a:solidFill>
                  <a:srgbClr val="888888"/>
                </a:solidFill>
              </a:defRPr>
            </a:lvl3pPr>
            <a:lvl4pPr marL="1828800" lvl="3" indent="-228600" algn="l">
              <a:spcBef>
                <a:spcPts val="100"/>
              </a:spcBef>
              <a:spcAft>
                <a:spcPts val="0"/>
              </a:spcAft>
              <a:buClr>
                <a:srgbClr val="888888"/>
              </a:buClr>
              <a:buSzPts val="700"/>
              <a:buNone/>
              <a:defRPr sz="700">
                <a:solidFill>
                  <a:srgbClr val="888888"/>
                </a:solidFill>
              </a:defRPr>
            </a:lvl4pPr>
            <a:lvl5pPr marL="2286000" lvl="4" indent="-228600" algn="l">
              <a:spcBef>
                <a:spcPts val="100"/>
              </a:spcBef>
              <a:spcAft>
                <a:spcPts val="0"/>
              </a:spcAft>
              <a:buClr>
                <a:srgbClr val="888888"/>
              </a:buClr>
              <a:buSzPts val="700"/>
              <a:buNone/>
              <a:defRPr sz="700">
                <a:solidFill>
                  <a:srgbClr val="888888"/>
                </a:solidFill>
              </a:defRPr>
            </a:lvl5pPr>
            <a:lvl6pPr marL="2743200" lvl="5" indent="-228600" algn="l">
              <a:spcBef>
                <a:spcPts val="100"/>
              </a:spcBef>
              <a:spcAft>
                <a:spcPts val="0"/>
              </a:spcAft>
              <a:buClr>
                <a:srgbClr val="888888"/>
              </a:buClr>
              <a:buSzPts val="700"/>
              <a:buNone/>
              <a:defRPr sz="700">
                <a:solidFill>
                  <a:srgbClr val="888888"/>
                </a:solidFill>
              </a:defRPr>
            </a:lvl6pPr>
            <a:lvl7pPr marL="3200400" lvl="6" indent="-228600" algn="l">
              <a:spcBef>
                <a:spcPts val="100"/>
              </a:spcBef>
              <a:spcAft>
                <a:spcPts val="0"/>
              </a:spcAft>
              <a:buClr>
                <a:srgbClr val="888888"/>
              </a:buClr>
              <a:buSzPts val="700"/>
              <a:buNone/>
              <a:defRPr sz="700">
                <a:solidFill>
                  <a:srgbClr val="888888"/>
                </a:solidFill>
              </a:defRPr>
            </a:lvl7pPr>
            <a:lvl8pPr marL="3657600" lvl="7" indent="-228600" algn="l">
              <a:spcBef>
                <a:spcPts val="100"/>
              </a:spcBef>
              <a:spcAft>
                <a:spcPts val="0"/>
              </a:spcAft>
              <a:buClr>
                <a:srgbClr val="888888"/>
              </a:buClr>
              <a:buSzPts val="700"/>
              <a:buNone/>
              <a:defRPr sz="700">
                <a:solidFill>
                  <a:srgbClr val="888888"/>
                </a:solidFill>
              </a:defRPr>
            </a:lvl8pPr>
            <a:lvl9pPr marL="4114800" lvl="8" indent="-228600" algn="l">
              <a:spcBef>
                <a:spcPts val="100"/>
              </a:spcBef>
              <a:spcAft>
                <a:spcPts val="0"/>
              </a:spcAft>
              <a:buClr>
                <a:srgbClr val="888888"/>
              </a:buClr>
              <a:buSzPts val="700"/>
              <a:buNone/>
              <a:defRPr sz="700">
                <a:solidFill>
                  <a:srgbClr val="888888"/>
                </a:solidFill>
              </a:defRPr>
            </a:lvl9pPr>
          </a:lstStyle>
          <a:p>
            <a:endParaRPr/>
          </a:p>
        </p:txBody>
      </p:sp>
      <p:sp>
        <p:nvSpPr>
          <p:cNvPr id="75" name="Google Shape;75;p17"/>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6" name="Google Shape;76;p17"/>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7" name="Google Shape;77;p17"/>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2286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81" name="Google Shape;81;p18"/>
          <p:cNvSpPr txBox="1">
            <a:spLocks noGrp="1"/>
          </p:cNvSpPr>
          <p:nvPr>
            <p:ph type="body" idx="2"/>
          </p:nvPr>
        </p:nvSpPr>
        <p:spPr>
          <a:xfrm>
            <a:off x="23241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82" name="Google Shape;82;p18"/>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83" name="Google Shape;83;p18"/>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84" name="Google Shape;84;p18"/>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228600" y="767556"/>
            <a:ext cx="2020094"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88" name="Google Shape;88;p19"/>
          <p:cNvSpPr txBox="1">
            <a:spLocks noGrp="1"/>
          </p:cNvSpPr>
          <p:nvPr>
            <p:ph type="body" idx="2"/>
          </p:nvPr>
        </p:nvSpPr>
        <p:spPr>
          <a:xfrm>
            <a:off x="228600" y="1087438"/>
            <a:ext cx="2020094"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89" name="Google Shape;89;p19"/>
          <p:cNvSpPr txBox="1">
            <a:spLocks noGrp="1"/>
          </p:cNvSpPr>
          <p:nvPr>
            <p:ph type="body" idx="3"/>
          </p:nvPr>
        </p:nvSpPr>
        <p:spPr>
          <a:xfrm>
            <a:off x="2322513" y="767556"/>
            <a:ext cx="2020888"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90" name="Google Shape;90;p19"/>
          <p:cNvSpPr txBox="1">
            <a:spLocks noGrp="1"/>
          </p:cNvSpPr>
          <p:nvPr>
            <p:ph type="body" idx="4"/>
          </p:nvPr>
        </p:nvSpPr>
        <p:spPr>
          <a:xfrm>
            <a:off x="2322513" y="1087438"/>
            <a:ext cx="2020888"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91" name="Google Shape;91;p19"/>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2" name="Google Shape;92;p19"/>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3" name="Google Shape;93;p19"/>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7" name="Google Shape;97;p2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8" name="Google Shape;98;p2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228600" y="136525"/>
            <a:ext cx="1504157" cy="5810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1787525" y="136525"/>
            <a:ext cx="2555875" cy="2926557"/>
          </a:xfrm>
          <a:prstGeom prst="rect">
            <a:avLst/>
          </a:prstGeom>
          <a:noFill/>
          <a:ln>
            <a:noFill/>
          </a:ln>
        </p:spPr>
        <p:txBody>
          <a:bodyPr spcFirstLastPara="1" wrap="square" lIns="45725" tIns="22850" rIns="45725" bIns="22850" anchor="t" anchorCtr="0">
            <a:normAutofit/>
          </a:bodyPr>
          <a:lstStyle>
            <a:lvl1pPr marL="457200" lvl="0" indent="-330200" algn="l">
              <a:spcBef>
                <a:spcPts val="300"/>
              </a:spcBef>
              <a:spcAft>
                <a:spcPts val="0"/>
              </a:spcAft>
              <a:buClr>
                <a:schemeClr val="dk1"/>
              </a:buClr>
              <a:buSzPts val="1600"/>
              <a:buChar char="•"/>
              <a:defRPr sz="1600"/>
            </a:lvl1pPr>
            <a:lvl2pPr marL="914400" lvl="1" indent="-317500" algn="l">
              <a:spcBef>
                <a:spcPts val="300"/>
              </a:spcBef>
              <a:spcAft>
                <a:spcPts val="0"/>
              </a:spcAft>
              <a:buClr>
                <a:schemeClr val="dk1"/>
              </a:buClr>
              <a:buSzPts val="1400"/>
              <a:buChar char="–"/>
              <a:defRPr sz="1400"/>
            </a:lvl2pPr>
            <a:lvl3pPr marL="1371600" lvl="2" indent="-304800" algn="l">
              <a:spcBef>
                <a:spcPts val="200"/>
              </a:spcBef>
              <a:spcAft>
                <a:spcPts val="0"/>
              </a:spcAft>
              <a:buClr>
                <a:schemeClr val="dk1"/>
              </a:buClr>
              <a:buSzPts val="1200"/>
              <a:buChar char="•"/>
              <a:defRPr sz="1200"/>
            </a:lvl3pPr>
            <a:lvl4pPr marL="1828800" lvl="3" indent="-292100" algn="l">
              <a:spcBef>
                <a:spcPts val="200"/>
              </a:spcBef>
              <a:spcAft>
                <a:spcPts val="0"/>
              </a:spcAft>
              <a:buClr>
                <a:schemeClr val="dk1"/>
              </a:buClr>
              <a:buSzPts val="1000"/>
              <a:buChar char="–"/>
              <a:defRPr sz="1000"/>
            </a:lvl4pPr>
            <a:lvl5pPr marL="2286000" lvl="4" indent="-292100" algn="l">
              <a:spcBef>
                <a:spcPts val="200"/>
              </a:spcBef>
              <a:spcAft>
                <a:spcPts val="0"/>
              </a:spcAft>
              <a:buClr>
                <a:schemeClr val="dk1"/>
              </a:buClr>
              <a:buSzPts val="1000"/>
              <a:buChar char="»"/>
              <a:defRPr sz="1000"/>
            </a:lvl5pPr>
            <a:lvl6pPr marL="2743200" lvl="5" indent="-292100" algn="l">
              <a:spcBef>
                <a:spcPts val="200"/>
              </a:spcBef>
              <a:spcAft>
                <a:spcPts val="0"/>
              </a:spcAft>
              <a:buClr>
                <a:schemeClr val="dk1"/>
              </a:buClr>
              <a:buSzPts val="1000"/>
              <a:buChar char="•"/>
              <a:defRPr sz="1000"/>
            </a:lvl6pPr>
            <a:lvl7pPr marL="3200400" lvl="6" indent="-292100" algn="l">
              <a:spcBef>
                <a:spcPts val="200"/>
              </a:spcBef>
              <a:spcAft>
                <a:spcPts val="0"/>
              </a:spcAft>
              <a:buClr>
                <a:schemeClr val="dk1"/>
              </a:buClr>
              <a:buSzPts val="1000"/>
              <a:buChar char="•"/>
              <a:defRPr sz="1000"/>
            </a:lvl7pPr>
            <a:lvl8pPr marL="3657600" lvl="7" indent="-292100" algn="l">
              <a:spcBef>
                <a:spcPts val="200"/>
              </a:spcBef>
              <a:spcAft>
                <a:spcPts val="0"/>
              </a:spcAft>
              <a:buClr>
                <a:schemeClr val="dk1"/>
              </a:buClr>
              <a:buSzPts val="1000"/>
              <a:buChar char="•"/>
              <a:defRPr sz="1000"/>
            </a:lvl8pPr>
            <a:lvl9pPr marL="4114800" lvl="8" indent="-292100" algn="l">
              <a:spcBef>
                <a:spcPts val="200"/>
              </a:spcBef>
              <a:spcAft>
                <a:spcPts val="0"/>
              </a:spcAft>
              <a:buClr>
                <a:schemeClr val="dk1"/>
              </a:buClr>
              <a:buSzPts val="1000"/>
              <a:buChar char="•"/>
              <a:defRPr sz="1000"/>
            </a:lvl9pPr>
          </a:lstStyle>
          <a:p>
            <a:endParaRPr/>
          </a:p>
        </p:txBody>
      </p:sp>
      <p:sp>
        <p:nvSpPr>
          <p:cNvPr id="102" name="Google Shape;102;p21"/>
          <p:cNvSpPr txBox="1">
            <a:spLocks noGrp="1"/>
          </p:cNvSpPr>
          <p:nvPr>
            <p:ph type="body" idx="2"/>
          </p:nvPr>
        </p:nvSpPr>
        <p:spPr>
          <a:xfrm>
            <a:off x="228600" y="717550"/>
            <a:ext cx="1504157" cy="2345532"/>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03" name="Google Shape;103;p2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4" name="Google Shape;104;p2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5" name="Google Shape;105;p2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896144" y="2400300"/>
            <a:ext cx="2743200" cy="283369"/>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896144" y="306388"/>
            <a:ext cx="2743200" cy="2057400"/>
          </a:xfrm>
          <a:prstGeom prst="rect">
            <a:avLst/>
          </a:prstGeom>
          <a:noFill/>
          <a:ln>
            <a:noFill/>
          </a:ln>
        </p:spPr>
      </p:sp>
      <p:sp>
        <p:nvSpPr>
          <p:cNvPr id="109" name="Google Shape;109;p22"/>
          <p:cNvSpPr txBox="1">
            <a:spLocks noGrp="1"/>
          </p:cNvSpPr>
          <p:nvPr>
            <p:ph type="body" idx="1"/>
          </p:nvPr>
        </p:nvSpPr>
        <p:spPr>
          <a:xfrm>
            <a:off x="896144" y="2683669"/>
            <a:ext cx="2743200" cy="402431"/>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10" name="Google Shape;110;p22"/>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1" name="Google Shape;111;p22"/>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2" name="Google Shape;112;p22"/>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154509" y="-125809"/>
            <a:ext cx="2262982" cy="41148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7" name="Google Shape;117;p2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8" name="Google Shape;118;p2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2366169" y="1085850"/>
            <a:ext cx="2925763" cy="10287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270669" y="95250"/>
            <a:ext cx="2925763" cy="30099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3" name="Google Shape;123;p2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4" name="Google Shape;124;p2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Calibri"/>
                <a:ea typeface="Calibri"/>
                <a:cs typeface="Calibri"/>
                <a:sym typeface="Calibri"/>
              </a:defRPr>
            </a:lvl1pPr>
            <a:lvl2pPr marL="0" marR="0" lvl="1" indent="0" algn="r" rtl="0">
              <a:spcBef>
                <a:spcPts val="0"/>
              </a:spcBef>
              <a:buNone/>
              <a:defRPr sz="600" b="0" i="0" u="none" strike="noStrike" cap="none">
                <a:solidFill>
                  <a:srgbClr val="888888"/>
                </a:solidFill>
                <a:latin typeface="Calibri"/>
                <a:ea typeface="Calibri"/>
                <a:cs typeface="Calibri"/>
                <a:sym typeface="Calibri"/>
              </a:defRPr>
            </a:lvl2pPr>
            <a:lvl3pPr marL="0" marR="0" lvl="2" indent="0" algn="r" rtl="0">
              <a:spcBef>
                <a:spcPts val="0"/>
              </a:spcBef>
              <a:buNone/>
              <a:defRPr sz="600" b="0" i="0" u="none" strike="noStrike" cap="none">
                <a:solidFill>
                  <a:srgbClr val="888888"/>
                </a:solidFill>
                <a:latin typeface="Calibri"/>
                <a:ea typeface="Calibri"/>
                <a:cs typeface="Calibri"/>
                <a:sym typeface="Calibri"/>
              </a:defRPr>
            </a:lvl3pPr>
            <a:lvl4pPr marL="0" marR="0" lvl="3" indent="0" algn="r" rtl="0">
              <a:spcBef>
                <a:spcPts val="0"/>
              </a:spcBef>
              <a:buNone/>
              <a:defRPr sz="600" b="0" i="0" u="none" strike="noStrike" cap="none">
                <a:solidFill>
                  <a:srgbClr val="888888"/>
                </a:solidFill>
                <a:latin typeface="Calibri"/>
                <a:ea typeface="Calibri"/>
                <a:cs typeface="Calibri"/>
                <a:sym typeface="Calibri"/>
              </a:defRPr>
            </a:lvl4pPr>
            <a:lvl5pPr marL="0" marR="0" lvl="4" indent="0" algn="r" rtl="0">
              <a:spcBef>
                <a:spcPts val="0"/>
              </a:spcBef>
              <a:buNone/>
              <a:defRPr sz="600" b="0" i="0" u="none" strike="noStrike" cap="none">
                <a:solidFill>
                  <a:srgbClr val="888888"/>
                </a:solidFill>
                <a:latin typeface="Calibri"/>
                <a:ea typeface="Calibri"/>
                <a:cs typeface="Calibri"/>
                <a:sym typeface="Calibri"/>
              </a:defRPr>
            </a:lvl5pPr>
            <a:lvl6pPr marL="0" marR="0" lvl="5" indent="0" algn="r" rtl="0">
              <a:spcBef>
                <a:spcPts val="0"/>
              </a:spcBef>
              <a:buNone/>
              <a:defRPr sz="600" b="0" i="0" u="none" strike="noStrike" cap="none">
                <a:solidFill>
                  <a:srgbClr val="888888"/>
                </a:solidFill>
                <a:latin typeface="Calibri"/>
                <a:ea typeface="Calibri"/>
                <a:cs typeface="Calibri"/>
                <a:sym typeface="Calibri"/>
              </a:defRPr>
            </a:lvl6pPr>
            <a:lvl7pPr marL="0" marR="0" lvl="6" indent="0" algn="r" rtl="0">
              <a:spcBef>
                <a:spcPts val="0"/>
              </a:spcBef>
              <a:buNone/>
              <a:defRPr sz="600" b="0" i="0" u="none" strike="noStrike" cap="none">
                <a:solidFill>
                  <a:srgbClr val="888888"/>
                </a:solidFill>
                <a:latin typeface="Calibri"/>
                <a:ea typeface="Calibri"/>
                <a:cs typeface="Calibri"/>
                <a:sym typeface="Calibri"/>
              </a:defRPr>
            </a:lvl7pPr>
            <a:lvl8pPr marL="0" marR="0" lvl="7" indent="0" algn="r" rtl="0">
              <a:spcBef>
                <a:spcPts val="0"/>
              </a:spcBef>
              <a:buNone/>
              <a:defRPr sz="600" b="0" i="0" u="none" strike="noStrike" cap="none">
                <a:solidFill>
                  <a:srgbClr val="888888"/>
                </a:solidFill>
                <a:latin typeface="Calibri"/>
                <a:ea typeface="Calibri"/>
                <a:cs typeface="Calibri"/>
                <a:sym typeface="Calibri"/>
              </a:defRPr>
            </a:lvl8pPr>
            <a:lvl9pPr marL="0" marR="0" lvl="8" indent="0" algn="r" rtl="0">
              <a:spcBef>
                <a:spcPts val="0"/>
              </a:spcBef>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0" scaled="0"/>
        </a:gradFill>
        <a:effectLst/>
      </p:bgPr>
    </p:bg>
    <p:spTree>
      <p:nvGrpSpPr>
        <p:cNvPr id="1" name="Shape 128"/>
        <p:cNvGrpSpPr/>
        <p:nvPr/>
      </p:nvGrpSpPr>
      <p:grpSpPr>
        <a:xfrm>
          <a:off x="0" y="0"/>
          <a:ext cx="0" cy="0"/>
          <a:chOff x="0" y="0"/>
          <a:chExt cx="0" cy="0"/>
        </a:xfrm>
      </p:grpSpPr>
      <p:cxnSp>
        <p:nvCxnSpPr>
          <p:cNvPr id="129" name="Google Shape;129;p25"/>
          <p:cNvCxnSpPr/>
          <p:nvPr/>
        </p:nvCxnSpPr>
        <p:spPr>
          <a:xfrm>
            <a:off x="-151932" y="4936384"/>
            <a:ext cx="9447865" cy="0"/>
          </a:xfrm>
          <a:prstGeom prst="straightConnector1">
            <a:avLst/>
          </a:prstGeom>
          <a:noFill/>
          <a:ln w="47625" cap="flat" cmpd="sng">
            <a:solidFill>
              <a:srgbClr val="B5300B"/>
            </a:solidFill>
            <a:prstDash val="solid"/>
            <a:round/>
            <a:headEnd type="none" w="sm" len="sm"/>
            <a:tailEnd type="none" w="sm" len="sm"/>
          </a:ln>
        </p:spPr>
      </p:cxnSp>
      <p:sp>
        <p:nvSpPr>
          <p:cNvPr id="130" name="Google Shape;130;p25"/>
          <p:cNvSpPr/>
          <p:nvPr/>
        </p:nvSpPr>
        <p:spPr>
          <a:xfrm>
            <a:off x="-1667247" y="2401620"/>
            <a:ext cx="4932128" cy="4932128"/>
          </a:xfrm>
          <a:custGeom>
            <a:avLst/>
            <a:gdLst/>
            <a:ahLst/>
            <a:cxnLst/>
            <a:rect l="l" t="t" r="r" b="b"/>
            <a:pathLst>
              <a:path w="9864255" h="9864255" extrusionOk="0">
                <a:moveTo>
                  <a:pt x="0" y="0"/>
                </a:moveTo>
                <a:lnTo>
                  <a:pt x="9864255" y="0"/>
                </a:lnTo>
                <a:lnTo>
                  <a:pt x="9864255" y="9864255"/>
                </a:lnTo>
                <a:lnTo>
                  <a:pt x="0" y="9864255"/>
                </a:lnTo>
                <a:lnTo>
                  <a:pt x="0" y="0"/>
                </a:lnTo>
                <a:close/>
              </a:path>
            </a:pathLst>
          </a:custGeom>
          <a:blipFill rotWithShape="1">
            <a:blip r:embed="rId3">
              <a:alphaModFix/>
            </a:blip>
            <a:stretch>
              <a:fillRect/>
            </a:stretch>
          </a:blipFill>
          <a:ln>
            <a:noFill/>
          </a:ln>
        </p:spPr>
        <p:txBody>
          <a:bodyPr/>
          <a:lstStyle/>
          <a:p>
            <a:endParaRPr lang="en-US"/>
          </a:p>
        </p:txBody>
      </p:sp>
      <p:pic>
        <p:nvPicPr>
          <p:cNvPr id="131" name="Google Shape;131;p2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332263" y="1319656"/>
            <a:ext cx="7783301" cy="7692075"/>
          </a:xfrm>
          <a:prstGeom prst="rect">
            <a:avLst/>
          </a:prstGeom>
          <a:noFill/>
          <a:ln>
            <a:noFill/>
          </a:ln>
        </p:spPr>
      </p:pic>
      <p:sp>
        <p:nvSpPr>
          <p:cNvPr id="132" name="Google Shape;132;p25"/>
          <p:cNvSpPr txBox="1"/>
          <p:nvPr/>
        </p:nvSpPr>
        <p:spPr>
          <a:xfrm>
            <a:off x="514350" y="333679"/>
            <a:ext cx="1733700" cy="424800"/>
          </a:xfrm>
          <a:prstGeom prst="rect">
            <a:avLst/>
          </a:prstGeom>
          <a:noFill/>
          <a:ln>
            <a:noFill/>
          </a:ln>
        </p:spPr>
        <p:txBody>
          <a:bodyPr spcFirstLastPara="1" wrap="square" lIns="0" tIns="0" rIns="0" bIns="0" anchor="t" anchorCtr="0">
            <a:spAutoFit/>
          </a:bodyPr>
          <a:lstStyle/>
          <a:p>
            <a:pPr marL="0" marR="0" lvl="1" indent="0" algn="l" rtl="0">
              <a:lnSpc>
                <a:spcPct val="130000"/>
              </a:lnSpc>
              <a:spcBef>
                <a:spcPts val="0"/>
              </a:spcBef>
              <a:spcAft>
                <a:spcPts val="0"/>
              </a:spcAft>
              <a:buNone/>
            </a:pPr>
            <a:r>
              <a:rPr lang="en" sz="1200">
                <a:latin typeface="Poppins"/>
                <a:ea typeface="Poppins"/>
                <a:cs typeface="Poppins"/>
                <a:sym typeface="Poppins"/>
              </a:rPr>
              <a:t>CS 147 Assignment 6</a:t>
            </a:r>
            <a:endParaRPr sz="1200">
              <a:latin typeface="Poppins"/>
              <a:ea typeface="Poppins"/>
              <a:cs typeface="Poppins"/>
              <a:sym typeface="Poppins"/>
            </a:endParaRPr>
          </a:p>
          <a:p>
            <a:pPr marL="0" marR="0" lvl="1" indent="0" algn="l" rtl="0">
              <a:lnSpc>
                <a:spcPct val="130000"/>
              </a:lnSpc>
              <a:spcBef>
                <a:spcPts val="0"/>
              </a:spcBef>
              <a:spcAft>
                <a:spcPts val="0"/>
              </a:spcAft>
              <a:buNone/>
            </a:pPr>
            <a:endParaRPr sz="1200">
              <a:latin typeface="Poppins"/>
              <a:ea typeface="Poppins"/>
              <a:cs typeface="Poppins"/>
              <a:sym typeface="Poppins"/>
            </a:endParaRPr>
          </a:p>
        </p:txBody>
      </p:sp>
      <p:sp>
        <p:nvSpPr>
          <p:cNvPr id="133" name="Google Shape;133;p25"/>
          <p:cNvSpPr txBox="1"/>
          <p:nvPr/>
        </p:nvSpPr>
        <p:spPr>
          <a:xfrm>
            <a:off x="2618100" y="2268100"/>
            <a:ext cx="6525900" cy="1754700"/>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None/>
            </a:pPr>
            <a:r>
              <a:rPr lang="en" sz="4800">
                <a:solidFill>
                  <a:srgbClr val="B5300B"/>
                </a:solidFill>
                <a:latin typeface="Prata"/>
                <a:ea typeface="Prata"/>
                <a:cs typeface="Prata"/>
                <a:sym typeface="Prata"/>
              </a:rPr>
              <a:t>Interactive Medium-Fi Prototype</a:t>
            </a:r>
            <a:endParaRPr sz="100">
              <a:solidFill>
                <a:srgbClr val="B5300B"/>
              </a:solidFill>
              <a:latin typeface="Prata"/>
              <a:ea typeface="Prata"/>
              <a:cs typeface="Prata"/>
              <a:sym typeface="Prata"/>
            </a:endParaRPr>
          </a:p>
          <a:p>
            <a:pPr marL="0" marR="0" lvl="0" indent="0" algn="ctr" rtl="0">
              <a:lnSpc>
                <a:spcPct val="95000"/>
              </a:lnSpc>
              <a:spcBef>
                <a:spcPts val="0"/>
              </a:spcBef>
              <a:spcAft>
                <a:spcPts val="0"/>
              </a:spcAft>
              <a:buNone/>
            </a:pPr>
            <a:r>
              <a:rPr lang="en" sz="1200">
                <a:solidFill>
                  <a:srgbClr val="B5300B"/>
                </a:solidFill>
                <a:latin typeface="Prata"/>
                <a:ea typeface="Prata"/>
                <a:cs typeface="Prata"/>
                <a:sym typeface="Prata"/>
              </a:rPr>
              <a:t>Group 1</a:t>
            </a:r>
            <a:endParaRPr sz="1200">
              <a:solidFill>
                <a:srgbClr val="B5300B"/>
              </a:solidFill>
              <a:latin typeface="Prata"/>
              <a:ea typeface="Prata"/>
              <a:cs typeface="Prata"/>
              <a:sym typeface="Prata"/>
            </a:endParaRPr>
          </a:p>
          <a:p>
            <a:pPr marL="0" marR="0" lvl="0" indent="0" algn="ctr" rtl="0">
              <a:lnSpc>
                <a:spcPct val="95000"/>
              </a:lnSpc>
              <a:spcBef>
                <a:spcPts val="0"/>
              </a:spcBef>
              <a:spcAft>
                <a:spcPts val="0"/>
              </a:spcAft>
              <a:buNone/>
            </a:pPr>
            <a:r>
              <a:rPr lang="en" sz="1200">
                <a:solidFill>
                  <a:srgbClr val="B5300B"/>
                </a:solidFill>
                <a:latin typeface="Prata"/>
                <a:ea typeface="Prata"/>
                <a:cs typeface="Prata"/>
                <a:sym typeface="Prata"/>
              </a:rPr>
              <a:t>Ashley, Maya, Graham, Emma</a:t>
            </a:r>
            <a:endParaRPr sz="1200">
              <a:solidFill>
                <a:srgbClr val="B5300B"/>
              </a:solidFill>
              <a:latin typeface="Prata"/>
              <a:ea typeface="Prata"/>
              <a:cs typeface="Prata"/>
              <a:sym typeface="Prata"/>
            </a:endParaRPr>
          </a:p>
        </p:txBody>
      </p:sp>
      <p:cxnSp>
        <p:nvCxnSpPr>
          <p:cNvPr id="134" name="Google Shape;134;p25"/>
          <p:cNvCxnSpPr/>
          <p:nvPr/>
        </p:nvCxnSpPr>
        <p:spPr>
          <a:xfrm>
            <a:off x="-151932" y="207116"/>
            <a:ext cx="9447865" cy="0"/>
          </a:xfrm>
          <a:prstGeom prst="straightConnector1">
            <a:avLst/>
          </a:prstGeom>
          <a:noFill/>
          <a:ln w="47625" cap="flat" cmpd="sng">
            <a:solidFill>
              <a:srgbClr val="B5300B"/>
            </a:solidFill>
            <a:prstDash val="solid"/>
            <a:round/>
            <a:headEnd type="none" w="sm" len="sm"/>
            <a:tailEnd type="none" w="sm" len="sm"/>
          </a:ln>
        </p:spPr>
      </p:cxnSp>
      <p:sp>
        <p:nvSpPr>
          <p:cNvPr id="135" name="Google Shape;135;p25"/>
          <p:cNvSpPr/>
          <p:nvPr/>
        </p:nvSpPr>
        <p:spPr>
          <a:xfrm rot="1463078">
            <a:off x="3220101" y="-2344677"/>
            <a:ext cx="6697067" cy="4466107"/>
          </a:xfrm>
          <a:custGeom>
            <a:avLst/>
            <a:gdLst/>
            <a:ahLst/>
            <a:cxnLst/>
            <a:rect l="l" t="t" r="r" b="b"/>
            <a:pathLst>
              <a:path w="13405827" h="8940011" extrusionOk="0">
                <a:moveTo>
                  <a:pt x="0" y="0"/>
                </a:moveTo>
                <a:lnTo>
                  <a:pt x="13405827" y="0"/>
                </a:lnTo>
                <a:lnTo>
                  <a:pt x="13405827" y="8940011"/>
                </a:lnTo>
                <a:lnTo>
                  <a:pt x="0" y="8940011"/>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6" name="Google Shape;136;p25"/>
          <p:cNvSpPr/>
          <p:nvPr/>
        </p:nvSpPr>
        <p:spPr>
          <a:xfrm>
            <a:off x="3317268" y="433691"/>
            <a:ext cx="796595" cy="1628474"/>
          </a:xfrm>
          <a:custGeom>
            <a:avLst/>
            <a:gdLst/>
            <a:ahLst/>
            <a:cxnLst/>
            <a:rect l="l" t="t" r="r" b="b"/>
            <a:pathLst>
              <a:path w="1593190" h="3256947" extrusionOk="0">
                <a:moveTo>
                  <a:pt x="0" y="0"/>
                </a:moveTo>
                <a:lnTo>
                  <a:pt x="1593190" y="0"/>
                </a:lnTo>
                <a:lnTo>
                  <a:pt x="1593190" y="3256948"/>
                </a:lnTo>
                <a:lnTo>
                  <a:pt x="0" y="3256948"/>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7" name="Google Shape;137;p25"/>
          <p:cNvSpPr/>
          <p:nvPr/>
        </p:nvSpPr>
        <p:spPr>
          <a:xfrm rot="2280856">
            <a:off x="-96344" y="978440"/>
            <a:ext cx="970316" cy="1333768"/>
          </a:xfrm>
          <a:custGeom>
            <a:avLst/>
            <a:gdLst/>
            <a:ahLst/>
            <a:cxnLst/>
            <a:rect l="l" t="t" r="r" b="b"/>
            <a:pathLst>
              <a:path w="1940632" h="2667535" extrusionOk="0">
                <a:moveTo>
                  <a:pt x="0" y="0"/>
                </a:moveTo>
                <a:lnTo>
                  <a:pt x="1940632" y="0"/>
                </a:lnTo>
                <a:lnTo>
                  <a:pt x="1940632" y="2667535"/>
                </a:lnTo>
                <a:lnTo>
                  <a:pt x="0" y="2667535"/>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8" name="Google Shape;138;p25"/>
          <p:cNvSpPr/>
          <p:nvPr/>
        </p:nvSpPr>
        <p:spPr>
          <a:xfrm rot="-1213069">
            <a:off x="857672" y="1465743"/>
            <a:ext cx="2245113" cy="740887"/>
          </a:xfrm>
          <a:custGeom>
            <a:avLst/>
            <a:gdLst/>
            <a:ahLst/>
            <a:cxnLst/>
            <a:rect l="l" t="t" r="r" b="b"/>
            <a:pathLst>
              <a:path w="4490226" h="1481775" extrusionOk="0">
                <a:moveTo>
                  <a:pt x="0" y="0"/>
                </a:moveTo>
                <a:lnTo>
                  <a:pt x="4490226" y="0"/>
                </a:lnTo>
                <a:lnTo>
                  <a:pt x="4490226" y="1481774"/>
                </a:lnTo>
                <a:lnTo>
                  <a:pt x="0" y="1481774"/>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39" name="Google Shape;139;p25"/>
          <p:cNvSpPr/>
          <p:nvPr/>
        </p:nvSpPr>
        <p:spPr>
          <a:xfrm rot="18144">
            <a:off x="8150754" y="1470911"/>
            <a:ext cx="946826" cy="641078"/>
          </a:xfrm>
          <a:custGeom>
            <a:avLst/>
            <a:gdLst/>
            <a:ahLst/>
            <a:cxnLst/>
            <a:rect l="l" t="t" r="r" b="b"/>
            <a:pathLst>
              <a:path w="1893652" h="1282156" extrusionOk="0">
                <a:moveTo>
                  <a:pt x="0" y="187010"/>
                </a:moveTo>
                <a:lnTo>
                  <a:pt x="1778497" y="0"/>
                </a:lnTo>
                <a:lnTo>
                  <a:pt x="1893653" y="1095146"/>
                </a:lnTo>
                <a:lnTo>
                  <a:pt x="115156" y="1282156"/>
                </a:lnTo>
                <a:lnTo>
                  <a:pt x="0" y="18701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0" scaled="0"/>
        </a:gradFill>
        <a:effectLst/>
      </p:bgPr>
    </p:bg>
    <p:spTree>
      <p:nvGrpSpPr>
        <p:cNvPr id="1" name="Shape 143"/>
        <p:cNvGrpSpPr/>
        <p:nvPr/>
      </p:nvGrpSpPr>
      <p:grpSpPr>
        <a:xfrm>
          <a:off x="0" y="0"/>
          <a:ext cx="0" cy="0"/>
          <a:chOff x="0" y="0"/>
          <a:chExt cx="0" cy="0"/>
        </a:xfrm>
      </p:grpSpPr>
      <p:sp>
        <p:nvSpPr>
          <p:cNvPr id="144" name="Google Shape;144;p26"/>
          <p:cNvSpPr txBox="1"/>
          <p:nvPr/>
        </p:nvSpPr>
        <p:spPr>
          <a:xfrm>
            <a:off x="-748716" y="566738"/>
            <a:ext cx="10641600" cy="523200"/>
          </a:xfrm>
          <a:prstGeom prst="rect">
            <a:avLst/>
          </a:prstGeom>
          <a:noFill/>
          <a:ln>
            <a:noFill/>
          </a:ln>
        </p:spPr>
        <p:txBody>
          <a:bodyPr spcFirstLastPara="1" wrap="square" lIns="0" tIns="0" rIns="0" bIns="0" anchor="t" anchorCtr="0">
            <a:spAutoFit/>
          </a:bodyPr>
          <a:lstStyle/>
          <a:p>
            <a:pPr marL="0" marR="0" lvl="0" indent="0" algn="ctr" rtl="0">
              <a:lnSpc>
                <a:spcPct val="104004"/>
              </a:lnSpc>
              <a:spcBef>
                <a:spcPts val="0"/>
              </a:spcBef>
              <a:spcAft>
                <a:spcPts val="0"/>
              </a:spcAft>
              <a:buNone/>
            </a:pPr>
            <a:r>
              <a:rPr lang="en" sz="3400">
                <a:solidFill>
                  <a:srgbClr val="B5300B"/>
                </a:solidFill>
                <a:latin typeface="Prata"/>
                <a:ea typeface="Prata"/>
                <a:cs typeface="Prata"/>
                <a:sym typeface="Prata"/>
              </a:rPr>
              <a:t>ROAD MAP </a:t>
            </a:r>
            <a:endParaRPr sz="700"/>
          </a:p>
        </p:txBody>
      </p:sp>
      <p:cxnSp>
        <p:nvCxnSpPr>
          <p:cNvPr id="145" name="Google Shape;145;p26"/>
          <p:cNvCxnSpPr/>
          <p:nvPr/>
        </p:nvCxnSpPr>
        <p:spPr>
          <a:xfrm>
            <a:off x="-151932" y="4936384"/>
            <a:ext cx="9447865" cy="0"/>
          </a:xfrm>
          <a:prstGeom prst="straightConnector1">
            <a:avLst/>
          </a:prstGeom>
          <a:noFill/>
          <a:ln w="47625" cap="flat" cmpd="sng">
            <a:solidFill>
              <a:srgbClr val="B5300B"/>
            </a:solidFill>
            <a:prstDash val="solid"/>
            <a:round/>
            <a:headEnd type="none" w="sm" len="sm"/>
            <a:tailEnd type="none" w="sm" len="sm"/>
          </a:ln>
        </p:spPr>
      </p:cxnSp>
      <p:cxnSp>
        <p:nvCxnSpPr>
          <p:cNvPr id="146" name="Google Shape;146;p26"/>
          <p:cNvCxnSpPr/>
          <p:nvPr/>
        </p:nvCxnSpPr>
        <p:spPr>
          <a:xfrm>
            <a:off x="-151932" y="207116"/>
            <a:ext cx="9447865" cy="0"/>
          </a:xfrm>
          <a:prstGeom prst="straightConnector1">
            <a:avLst/>
          </a:prstGeom>
          <a:noFill/>
          <a:ln w="47625" cap="flat" cmpd="sng">
            <a:solidFill>
              <a:srgbClr val="B5300B"/>
            </a:solidFill>
            <a:prstDash val="solid"/>
            <a:round/>
            <a:headEnd type="none" w="sm" len="sm"/>
            <a:tailEnd type="none" w="sm" len="sm"/>
          </a:ln>
        </p:spPr>
      </p:cxnSp>
      <p:sp>
        <p:nvSpPr>
          <p:cNvPr id="147" name="Google Shape;147;p26"/>
          <p:cNvSpPr txBox="1"/>
          <p:nvPr/>
        </p:nvSpPr>
        <p:spPr>
          <a:xfrm>
            <a:off x="603075" y="1089938"/>
            <a:ext cx="4641900" cy="3287700"/>
          </a:xfrm>
          <a:prstGeom prst="rect">
            <a:avLst/>
          </a:prstGeom>
          <a:noFill/>
          <a:ln>
            <a:noFill/>
          </a:ln>
        </p:spPr>
        <p:txBody>
          <a:bodyPr spcFirstLastPara="1" wrap="square" lIns="45725" tIns="45725" rIns="45725" bIns="45725" anchor="t" anchorCtr="0">
            <a:noAutofit/>
          </a:bodyPr>
          <a:lstStyle/>
          <a:p>
            <a:pPr marL="228600" lvl="0" indent="-215900" algn="l" rtl="0">
              <a:lnSpc>
                <a:spcPct val="150000"/>
              </a:lnSpc>
              <a:spcBef>
                <a:spcPts val="0"/>
              </a:spcBef>
              <a:spcAft>
                <a:spcPts val="0"/>
              </a:spcAft>
              <a:buClr>
                <a:srgbClr val="A7291E"/>
              </a:buClr>
              <a:buSzPts val="1600"/>
              <a:buFont typeface="Prata"/>
              <a:buAutoNum type="romanUcPeriod"/>
            </a:pPr>
            <a:r>
              <a:rPr lang="en" sz="1700">
                <a:solidFill>
                  <a:srgbClr val="A7291E"/>
                </a:solidFill>
                <a:latin typeface="Prata"/>
                <a:ea typeface="Prata"/>
                <a:cs typeface="Prata"/>
                <a:sym typeface="Prata"/>
              </a:rPr>
              <a:t>Introduction </a:t>
            </a:r>
            <a:endParaRPr sz="1700">
              <a:solidFill>
                <a:srgbClr val="A7291E"/>
              </a:solidFill>
              <a:latin typeface="Prata"/>
              <a:ea typeface="Prata"/>
              <a:cs typeface="Prata"/>
              <a:sym typeface="Prata"/>
            </a:endParaRPr>
          </a:p>
          <a:p>
            <a:pPr marL="228600" lvl="0" indent="-215900" algn="l" rtl="0">
              <a:lnSpc>
                <a:spcPct val="150000"/>
              </a:lnSpc>
              <a:spcBef>
                <a:spcPts val="0"/>
              </a:spcBef>
              <a:spcAft>
                <a:spcPts val="0"/>
              </a:spcAft>
              <a:buClr>
                <a:srgbClr val="A7291E"/>
              </a:buClr>
              <a:buSzPts val="1600"/>
              <a:buFont typeface="Prata"/>
              <a:buAutoNum type="romanUcPeriod"/>
            </a:pPr>
            <a:r>
              <a:rPr lang="en" sz="1700">
                <a:solidFill>
                  <a:srgbClr val="A7291E"/>
                </a:solidFill>
                <a:latin typeface="Prata"/>
                <a:ea typeface="Prata"/>
                <a:cs typeface="Prata"/>
                <a:sym typeface="Prata"/>
              </a:rPr>
              <a:t>Problem &amp; Solution</a:t>
            </a:r>
            <a:endParaRPr sz="1700">
              <a:solidFill>
                <a:srgbClr val="A7291E"/>
              </a:solidFill>
              <a:latin typeface="Prata"/>
              <a:ea typeface="Prata"/>
              <a:cs typeface="Prata"/>
              <a:sym typeface="Prata"/>
            </a:endParaRPr>
          </a:p>
          <a:p>
            <a:pPr marL="228600" lvl="0" indent="-215900" algn="l" rtl="0">
              <a:lnSpc>
                <a:spcPct val="150000"/>
              </a:lnSpc>
              <a:spcBef>
                <a:spcPts val="0"/>
              </a:spcBef>
              <a:spcAft>
                <a:spcPts val="0"/>
              </a:spcAft>
              <a:buClr>
                <a:srgbClr val="A7291E"/>
              </a:buClr>
              <a:buSzPts val="1600"/>
              <a:buFont typeface="Prata"/>
              <a:buAutoNum type="romanUcPeriod"/>
            </a:pPr>
            <a:r>
              <a:rPr lang="en" sz="1700">
                <a:solidFill>
                  <a:srgbClr val="A7291E"/>
                </a:solidFill>
                <a:latin typeface="Prata"/>
                <a:ea typeface="Prata"/>
                <a:cs typeface="Prata"/>
                <a:sym typeface="Prata"/>
              </a:rPr>
              <a:t>Value Design</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Task Evolution</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 Usability Goals &amp; Measurements</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Interface Revisions</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Medium-Fi Task Flows </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Prototype Implementation</a:t>
            </a:r>
            <a:endParaRPr sz="1700">
              <a:solidFill>
                <a:srgbClr val="A7291E"/>
              </a:solidFill>
              <a:latin typeface="Prata"/>
              <a:ea typeface="Prata"/>
              <a:cs typeface="Prata"/>
              <a:sym typeface="Prata"/>
            </a:endParaRPr>
          </a:p>
          <a:p>
            <a:pPr marL="228600" lvl="0" indent="-222250" algn="l" rtl="0">
              <a:lnSpc>
                <a:spcPct val="150000"/>
              </a:lnSpc>
              <a:spcBef>
                <a:spcPts val="0"/>
              </a:spcBef>
              <a:spcAft>
                <a:spcPts val="0"/>
              </a:spcAft>
              <a:buClr>
                <a:srgbClr val="A7291E"/>
              </a:buClr>
              <a:buSzPts val="1700"/>
              <a:buFont typeface="Prata"/>
              <a:buAutoNum type="romanUcPeriod"/>
            </a:pPr>
            <a:r>
              <a:rPr lang="en" sz="1700">
                <a:solidFill>
                  <a:srgbClr val="A7291E"/>
                </a:solidFill>
                <a:latin typeface="Prata"/>
                <a:ea typeface="Prata"/>
                <a:cs typeface="Prata"/>
                <a:sym typeface="Prata"/>
              </a:rPr>
              <a:t>Appendix</a:t>
            </a:r>
            <a:endParaRPr sz="1700">
              <a:solidFill>
                <a:srgbClr val="A7291E"/>
              </a:solidFill>
              <a:latin typeface="Prata"/>
              <a:ea typeface="Prata"/>
              <a:cs typeface="Prata"/>
              <a:sym typeface="Prata"/>
            </a:endParaRPr>
          </a:p>
          <a:p>
            <a:pPr marL="457200" lvl="0" indent="0" algn="l" rtl="0">
              <a:lnSpc>
                <a:spcPct val="150000"/>
              </a:lnSpc>
              <a:spcBef>
                <a:spcPts val="0"/>
              </a:spcBef>
              <a:spcAft>
                <a:spcPts val="0"/>
              </a:spcAft>
              <a:buNone/>
            </a:pPr>
            <a:endParaRPr sz="1700">
              <a:solidFill>
                <a:srgbClr val="A7291E"/>
              </a:solidFill>
              <a:latin typeface="Prata"/>
              <a:ea typeface="Prata"/>
              <a:cs typeface="Prata"/>
              <a:sym typeface="Prata"/>
            </a:endParaRPr>
          </a:p>
        </p:txBody>
      </p:sp>
      <p:sp>
        <p:nvSpPr>
          <p:cNvPr id="148" name="Google Shape;148;p26"/>
          <p:cNvSpPr/>
          <p:nvPr/>
        </p:nvSpPr>
        <p:spPr>
          <a:xfrm rot="5400000">
            <a:off x="3819762" y="3684153"/>
            <a:ext cx="3402295" cy="1004823"/>
          </a:xfrm>
          <a:custGeom>
            <a:avLst/>
            <a:gdLst/>
            <a:ahLst/>
            <a:cxnLst/>
            <a:rect l="l" t="t" r="r" b="b"/>
            <a:pathLst>
              <a:path w="1931750" h="637477" extrusionOk="0">
                <a:moveTo>
                  <a:pt x="0" y="0"/>
                </a:moveTo>
                <a:lnTo>
                  <a:pt x="1931749" y="0"/>
                </a:lnTo>
                <a:lnTo>
                  <a:pt x="1931749" y="637478"/>
                </a:lnTo>
                <a:lnTo>
                  <a:pt x="0" y="637478"/>
                </a:lnTo>
                <a:lnTo>
                  <a:pt x="0" y="0"/>
                </a:lnTo>
                <a:close/>
              </a:path>
            </a:pathLst>
          </a:custGeom>
          <a:blipFill rotWithShape="1">
            <a:blip r:embed="rId3">
              <a:alphaModFix/>
            </a:blip>
            <a:stretch>
              <a:fillRect/>
            </a:stretch>
          </a:blipFill>
          <a:ln>
            <a:noFill/>
          </a:ln>
        </p:spPr>
        <p:txBody>
          <a:bodyPr/>
          <a:lstStyle/>
          <a:p>
            <a:endParaRPr lang="en-US"/>
          </a:p>
        </p:txBody>
      </p:sp>
      <p:sp>
        <p:nvSpPr>
          <p:cNvPr id="149" name="Google Shape;149;p26"/>
          <p:cNvSpPr/>
          <p:nvPr/>
        </p:nvSpPr>
        <p:spPr>
          <a:xfrm rot="5400000">
            <a:off x="5306150" y="3684153"/>
            <a:ext cx="3402295" cy="1004823"/>
          </a:xfrm>
          <a:custGeom>
            <a:avLst/>
            <a:gdLst/>
            <a:ahLst/>
            <a:cxnLst/>
            <a:rect l="l" t="t" r="r" b="b"/>
            <a:pathLst>
              <a:path w="1931750" h="637477" extrusionOk="0">
                <a:moveTo>
                  <a:pt x="0" y="0"/>
                </a:moveTo>
                <a:lnTo>
                  <a:pt x="1931749" y="0"/>
                </a:lnTo>
                <a:lnTo>
                  <a:pt x="1931749" y="637478"/>
                </a:lnTo>
                <a:lnTo>
                  <a:pt x="0" y="637478"/>
                </a:lnTo>
                <a:lnTo>
                  <a:pt x="0" y="0"/>
                </a:lnTo>
                <a:close/>
              </a:path>
            </a:pathLst>
          </a:custGeom>
          <a:blipFill rotWithShape="1">
            <a:blip r:embed="rId3">
              <a:alphaModFix/>
            </a:blip>
            <a:stretch>
              <a:fillRect/>
            </a:stretch>
          </a:blipFill>
          <a:ln>
            <a:noFill/>
          </a:ln>
        </p:spPr>
        <p:txBody>
          <a:bodyPr/>
          <a:lstStyle/>
          <a:p>
            <a:endParaRPr lang="en-US"/>
          </a:p>
        </p:txBody>
      </p:sp>
      <p:sp>
        <p:nvSpPr>
          <p:cNvPr id="150" name="Google Shape;150;p26"/>
          <p:cNvSpPr/>
          <p:nvPr/>
        </p:nvSpPr>
        <p:spPr>
          <a:xfrm rot="5400000">
            <a:off x="6716337" y="3684153"/>
            <a:ext cx="3402295" cy="1004823"/>
          </a:xfrm>
          <a:custGeom>
            <a:avLst/>
            <a:gdLst/>
            <a:ahLst/>
            <a:cxnLst/>
            <a:rect l="l" t="t" r="r" b="b"/>
            <a:pathLst>
              <a:path w="1931750" h="637477" extrusionOk="0">
                <a:moveTo>
                  <a:pt x="0" y="0"/>
                </a:moveTo>
                <a:lnTo>
                  <a:pt x="1931749" y="0"/>
                </a:lnTo>
                <a:lnTo>
                  <a:pt x="1931749" y="637478"/>
                </a:lnTo>
                <a:lnTo>
                  <a:pt x="0" y="637478"/>
                </a:lnTo>
                <a:lnTo>
                  <a:pt x="0" y="0"/>
                </a:lnTo>
                <a:close/>
              </a:path>
            </a:pathLst>
          </a:custGeom>
          <a:blipFill rotWithShape="1">
            <a:blip r:embed="rId3">
              <a:alphaModFix/>
            </a:blip>
            <a:stretch>
              <a:fillRect/>
            </a:stretch>
          </a:blipFill>
          <a:ln>
            <a:noFill/>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0" scaled="0"/>
        </a:gradFill>
        <a:effectLst/>
      </p:bgPr>
    </p:bg>
    <p:spTree>
      <p:nvGrpSpPr>
        <p:cNvPr id="1" name="Shape 154"/>
        <p:cNvGrpSpPr/>
        <p:nvPr/>
      </p:nvGrpSpPr>
      <p:grpSpPr>
        <a:xfrm>
          <a:off x="0" y="0"/>
          <a:ext cx="0" cy="0"/>
          <a:chOff x="0" y="0"/>
          <a:chExt cx="0" cy="0"/>
        </a:xfrm>
      </p:grpSpPr>
      <p:cxnSp>
        <p:nvCxnSpPr>
          <p:cNvPr id="155" name="Google Shape;155;p27"/>
          <p:cNvCxnSpPr/>
          <p:nvPr/>
        </p:nvCxnSpPr>
        <p:spPr>
          <a:xfrm>
            <a:off x="-151932" y="4936384"/>
            <a:ext cx="9447865" cy="0"/>
          </a:xfrm>
          <a:prstGeom prst="straightConnector1">
            <a:avLst/>
          </a:prstGeom>
          <a:noFill/>
          <a:ln w="47625" cap="flat" cmpd="sng">
            <a:solidFill>
              <a:srgbClr val="B5300B"/>
            </a:solidFill>
            <a:prstDash val="solid"/>
            <a:round/>
            <a:headEnd type="none" w="sm" len="sm"/>
            <a:tailEnd type="none" w="sm" len="sm"/>
          </a:ln>
        </p:spPr>
      </p:cxnSp>
      <p:cxnSp>
        <p:nvCxnSpPr>
          <p:cNvPr id="156" name="Google Shape;156;p27"/>
          <p:cNvCxnSpPr/>
          <p:nvPr/>
        </p:nvCxnSpPr>
        <p:spPr>
          <a:xfrm>
            <a:off x="-151932" y="207116"/>
            <a:ext cx="9447865" cy="0"/>
          </a:xfrm>
          <a:prstGeom prst="straightConnector1">
            <a:avLst/>
          </a:prstGeom>
          <a:noFill/>
          <a:ln w="47625" cap="flat" cmpd="sng">
            <a:solidFill>
              <a:srgbClr val="B5300B"/>
            </a:solidFill>
            <a:prstDash val="solid"/>
            <a:round/>
            <a:headEnd type="none" w="sm" len="sm"/>
            <a:tailEnd type="none" w="sm" len="sm"/>
          </a:ln>
        </p:spPr>
      </p:cxnSp>
      <p:sp>
        <p:nvSpPr>
          <p:cNvPr id="157" name="Google Shape;157;p27"/>
          <p:cNvSpPr txBox="1"/>
          <p:nvPr/>
        </p:nvSpPr>
        <p:spPr>
          <a:xfrm>
            <a:off x="4273533" y="2981975"/>
            <a:ext cx="4521000" cy="985200"/>
          </a:xfrm>
          <a:prstGeom prst="rect">
            <a:avLst/>
          </a:prstGeom>
          <a:noFill/>
          <a:ln>
            <a:noFill/>
          </a:ln>
        </p:spPr>
        <p:txBody>
          <a:bodyPr spcFirstLastPara="1" wrap="square" lIns="0" tIns="0" rIns="0" bIns="0" anchor="t" anchorCtr="0">
            <a:spAutoFit/>
          </a:bodyPr>
          <a:lstStyle/>
          <a:p>
            <a:pPr marL="0" marR="0" lvl="0" indent="0" algn="r" rtl="0">
              <a:lnSpc>
                <a:spcPct val="104007"/>
              </a:lnSpc>
              <a:spcBef>
                <a:spcPts val="0"/>
              </a:spcBef>
              <a:spcAft>
                <a:spcPts val="0"/>
              </a:spcAft>
              <a:buNone/>
            </a:pPr>
            <a:r>
              <a:rPr lang="en" sz="6400" b="0" i="0" u="none" strike="noStrike" cap="none">
                <a:solidFill>
                  <a:srgbClr val="B5300B"/>
                </a:solidFill>
                <a:latin typeface="Prata"/>
                <a:ea typeface="Prata"/>
                <a:cs typeface="Prata"/>
                <a:sym typeface="Prata"/>
              </a:rPr>
              <a:t>ABOUT US</a:t>
            </a:r>
            <a:endParaRPr sz="700"/>
          </a:p>
        </p:txBody>
      </p:sp>
      <p:sp>
        <p:nvSpPr>
          <p:cNvPr id="158" name="Google Shape;158;p27"/>
          <p:cNvSpPr/>
          <p:nvPr/>
        </p:nvSpPr>
        <p:spPr>
          <a:xfrm rot="5154316">
            <a:off x="6264386" y="3132659"/>
            <a:ext cx="615502" cy="2606993"/>
          </a:xfrm>
          <a:custGeom>
            <a:avLst/>
            <a:gdLst/>
            <a:ahLst/>
            <a:cxnLst/>
            <a:rect l="l" t="t" r="r" b="b"/>
            <a:pathLst>
              <a:path w="1098758" h="4351518" extrusionOk="0">
                <a:moveTo>
                  <a:pt x="0" y="0"/>
                </a:moveTo>
                <a:lnTo>
                  <a:pt x="1098758" y="0"/>
                </a:lnTo>
                <a:lnTo>
                  <a:pt x="1098758" y="4351518"/>
                </a:lnTo>
                <a:lnTo>
                  <a:pt x="0" y="435151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pic>
        <p:nvPicPr>
          <p:cNvPr id="159" name="Google Shape;159;p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079613" y="401163"/>
            <a:ext cx="1641150" cy="1611600"/>
          </a:xfrm>
          <a:prstGeom prst="flowChartConnector">
            <a:avLst/>
          </a:prstGeom>
          <a:noFill/>
          <a:ln>
            <a:noFill/>
          </a:ln>
        </p:spPr>
      </p:pic>
      <p:pic>
        <p:nvPicPr>
          <p:cNvPr id="160" name="Google Shape;160;p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0550" y="401163"/>
            <a:ext cx="1641150" cy="1611600"/>
          </a:xfrm>
          <a:prstGeom prst="flowChartConnector">
            <a:avLst/>
          </a:prstGeom>
          <a:noFill/>
          <a:ln>
            <a:noFill/>
          </a:ln>
        </p:spPr>
      </p:pic>
      <p:pic>
        <p:nvPicPr>
          <p:cNvPr id="161" name="Google Shape;161;p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316638" y="401163"/>
            <a:ext cx="1641150" cy="1611600"/>
          </a:xfrm>
          <a:prstGeom prst="flowChartConnector">
            <a:avLst/>
          </a:prstGeom>
          <a:noFill/>
          <a:ln>
            <a:noFill/>
          </a:ln>
        </p:spPr>
      </p:pic>
      <p:pic>
        <p:nvPicPr>
          <p:cNvPr id="162" name="Google Shape;162;p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791213" y="401163"/>
            <a:ext cx="1641150" cy="1611600"/>
          </a:xfrm>
          <a:prstGeom prst="flowChartConnector">
            <a:avLst/>
          </a:prstGeom>
          <a:noFill/>
          <a:ln>
            <a:noFill/>
          </a:ln>
        </p:spPr>
      </p:pic>
      <p:sp>
        <p:nvSpPr>
          <p:cNvPr id="163" name="Google Shape;163;p27"/>
          <p:cNvSpPr/>
          <p:nvPr/>
        </p:nvSpPr>
        <p:spPr>
          <a:xfrm rot="-2115084" flipH="1">
            <a:off x="557087" y="3686259"/>
            <a:ext cx="1160534" cy="1425388"/>
          </a:xfrm>
          <a:custGeom>
            <a:avLst/>
            <a:gdLst/>
            <a:ahLst/>
            <a:cxnLst/>
            <a:rect l="l" t="t" r="r" b="b"/>
            <a:pathLst>
              <a:path w="950099" h="1305978" extrusionOk="0">
                <a:moveTo>
                  <a:pt x="950099" y="0"/>
                </a:moveTo>
                <a:lnTo>
                  <a:pt x="0" y="0"/>
                </a:lnTo>
                <a:lnTo>
                  <a:pt x="0" y="1305979"/>
                </a:lnTo>
                <a:lnTo>
                  <a:pt x="950099" y="1305979"/>
                </a:lnTo>
                <a:lnTo>
                  <a:pt x="950099"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64" name="Google Shape;164;p27"/>
          <p:cNvSpPr/>
          <p:nvPr/>
        </p:nvSpPr>
        <p:spPr>
          <a:xfrm rot="103101">
            <a:off x="1239092" y="2812759"/>
            <a:ext cx="1588841" cy="1805501"/>
          </a:xfrm>
          <a:custGeom>
            <a:avLst/>
            <a:gdLst/>
            <a:ahLst/>
            <a:cxnLst/>
            <a:rect l="l" t="t" r="r" b="b"/>
            <a:pathLst>
              <a:path w="3176254" h="3609379" extrusionOk="0">
                <a:moveTo>
                  <a:pt x="0" y="0"/>
                </a:moveTo>
                <a:lnTo>
                  <a:pt x="3176254" y="0"/>
                </a:lnTo>
                <a:lnTo>
                  <a:pt x="3176254" y="3609379"/>
                </a:lnTo>
                <a:lnTo>
                  <a:pt x="0" y="3609379"/>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65" name="Google Shape;165;p27"/>
          <p:cNvSpPr/>
          <p:nvPr/>
        </p:nvSpPr>
        <p:spPr>
          <a:xfrm rot="2704975" flipH="1">
            <a:off x="2478231" y="3575424"/>
            <a:ext cx="1160573" cy="1426755"/>
          </a:xfrm>
          <a:custGeom>
            <a:avLst/>
            <a:gdLst/>
            <a:ahLst/>
            <a:cxnLst/>
            <a:rect l="l" t="t" r="r" b="b"/>
            <a:pathLst>
              <a:path w="950099" h="1305978" extrusionOk="0">
                <a:moveTo>
                  <a:pt x="950099" y="0"/>
                </a:moveTo>
                <a:lnTo>
                  <a:pt x="0" y="0"/>
                </a:lnTo>
                <a:lnTo>
                  <a:pt x="0" y="1305979"/>
                </a:lnTo>
                <a:lnTo>
                  <a:pt x="950099" y="1305979"/>
                </a:lnTo>
                <a:lnTo>
                  <a:pt x="950099"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66" name="Google Shape;166;p27"/>
          <p:cNvSpPr txBox="1"/>
          <p:nvPr/>
        </p:nvSpPr>
        <p:spPr>
          <a:xfrm>
            <a:off x="488700" y="2012763"/>
            <a:ext cx="1544850" cy="31755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Graham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‘25</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Indiana</a:t>
            </a:r>
            <a:endParaRPr sz="1400">
              <a:solidFill>
                <a:srgbClr val="B5300B"/>
              </a:solidFill>
              <a:latin typeface="Prata"/>
              <a:ea typeface="Prata"/>
              <a:cs typeface="Prata"/>
              <a:sym typeface="Prata"/>
            </a:endParaRPr>
          </a:p>
        </p:txBody>
      </p:sp>
      <p:sp>
        <p:nvSpPr>
          <p:cNvPr id="167" name="Google Shape;167;p27"/>
          <p:cNvSpPr txBox="1"/>
          <p:nvPr/>
        </p:nvSpPr>
        <p:spPr>
          <a:xfrm>
            <a:off x="2808225" y="2088963"/>
            <a:ext cx="1544850" cy="31755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Ashley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‘26</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Georgia</a:t>
            </a:r>
            <a:endParaRPr sz="1400">
              <a:solidFill>
                <a:srgbClr val="B5300B"/>
              </a:solidFill>
              <a:latin typeface="Prata"/>
              <a:ea typeface="Prata"/>
              <a:cs typeface="Prata"/>
              <a:sym typeface="Prata"/>
            </a:endParaRPr>
          </a:p>
        </p:txBody>
      </p:sp>
      <p:sp>
        <p:nvSpPr>
          <p:cNvPr id="168" name="Google Shape;168;p27"/>
          <p:cNvSpPr txBox="1"/>
          <p:nvPr/>
        </p:nvSpPr>
        <p:spPr>
          <a:xfrm>
            <a:off x="5127763" y="2088963"/>
            <a:ext cx="1544850" cy="31755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Maya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‘24 &amp; ‘25</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California</a:t>
            </a:r>
            <a:endParaRPr sz="1400">
              <a:solidFill>
                <a:srgbClr val="B5300B"/>
              </a:solidFill>
              <a:latin typeface="Prata"/>
              <a:ea typeface="Prata"/>
              <a:cs typeface="Prata"/>
              <a:sym typeface="Prata"/>
            </a:endParaRPr>
          </a:p>
        </p:txBody>
      </p:sp>
      <p:sp>
        <p:nvSpPr>
          <p:cNvPr id="169" name="Google Shape;169;p27"/>
          <p:cNvSpPr txBox="1"/>
          <p:nvPr/>
        </p:nvSpPr>
        <p:spPr>
          <a:xfrm>
            <a:off x="7416163" y="2088963"/>
            <a:ext cx="1544850" cy="31755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r>
              <a:rPr lang="en" sz="1400">
                <a:solidFill>
                  <a:srgbClr val="B5300B"/>
                </a:solidFill>
                <a:latin typeface="Prata"/>
                <a:ea typeface="Prata"/>
                <a:cs typeface="Prata"/>
                <a:sym typeface="Prata"/>
              </a:rPr>
              <a:t>Emma </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‘25</a:t>
            </a:r>
            <a:endParaRPr sz="1400">
              <a:solidFill>
                <a:srgbClr val="B5300B"/>
              </a:solidFill>
              <a:latin typeface="Prata"/>
              <a:ea typeface="Prata"/>
              <a:cs typeface="Prata"/>
              <a:sym typeface="Prata"/>
            </a:endParaRPr>
          </a:p>
          <a:p>
            <a:pPr marL="0" lvl="0" indent="0" algn="ctr" rtl="0">
              <a:spcBef>
                <a:spcPts val="0"/>
              </a:spcBef>
              <a:spcAft>
                <a:spcPts val="0"/>
              </a:spcAft>
              <a:buNone/>
            </a:pPr>
            <a:r>
              <a:rPr lang="en" sz="1400">
                <a:solidFill>
                  <a:srgbClr val="B5300B"/>
                </a:solidFill>
                <a:latin typeface="Prata"/>
                <a:ea typeface="Prata"/>
                <a:cs typeface="Prata"/>
                <a:sym typeface="Prata"/>
              </a:rPr>
              <a:t>Virginia</a:t>
            </a:r>
            <a:endParaRPr sz="1400">
              <a:solidFill>
                <a:srgbClr val="B5300B"/>
              </a:solidFill>
              <a:latin typeface="Prata"/>
              <a:ea typeface="Prata"/>
              <a:cs typeface="Prata"/>
              <a:sym typeface="Prat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173"/>
        <p:cNvGrpSpPr/>
        <p:nvPr/>
      </p:nvGrpSpPr>
      <p:grpSpPr>
        <a:xfrm>
          <a:off x="0" y="0"/>
          <a:ext cx="0" cy="0"/>
          <a:chOff x="0" y="0"/>
          <a:chExt cx="0" cy="0"/>
        </a:xfrm>
      </p:grpSpPr>
      <p:sp>
        <p:nvSpPr>
          <p:cNvPr id="174" name="Google Shape;174;p28"/>
          <p:cNvSpPr txBox="1"/>
          <p:nvPr/>
        </p:nvSpPr>
        <p:spPr>
          <a:xfrm>
            <a:off x="1957125" y="1198275"/>
            <a:ext cx="4887300" cy="21195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0"/>
              </a:spcBef>
              <a:spcAft>
                <a:spcPts val="0"/>
              </a:spcAft>
              <a:buNone/>
            </a:pPr>
            <a:r>
              <a:rPr lang="en" sz="1400" b="1">
                <a:latin typeface="Poppins"/>
                <a:ea typeface="Poppins"/>
                <a:cs typeface="Poppins"/>
                <a:sym typeface="Poppins"/>
              </a:rPr>
              <a:t>Elevate your cooking one swipe at a time.. </a:t>
            </a:r>
            <a:endParaRPr sz="1400" b="1">
              <a:latin typeface="Poppins"/>
              <a:ea typeface="Poppins"/>
              <a:cs typeface="Poppins"/>
              <a:sym typeface="Poppins"/>
            </a:endParaRPr>
          </a:p>
          <a:p>
            <a:pPr marL="0" lvl="0" indent="0" algn="ctr" rtl="0">
              <a:lnSpc>
                <a:spcPct val="115000"/>
              </a:lnSpc>
              <a:spcBef>
                <a:spcPts val="0"/>
              </a:spcBef>
              <a:spcAft>
                <a:spcPts val="0"/>
              </a:spcAft>
              <a:buNone/>
            </a:pPr>
            <a:endParaRPr sz="1400" b="1">
              <a:latin typeface="Poppins"/>
              <a:ea typeface="Poppins"/>
              <a:cs typeface="Poppins"/>
              <a:sym typeface="Poppins"/>
            </a:endParaRPr>
          </a:p>
          <a:p>
            <a:pPr marL="0" lvl="0" indent="0" algn="ctr" rtl="0">
              <a:lnSpc>
                <a:spcPct val="115000"/>
              </a:lnSpc>
              <a:spcBef>
                <a:spcPts val="0"/>
              </a:spcBef>
              <a:spcAft>
                <a:spcPts val="0"/>
              </a:spcAft>
              <a:buNone/>
            </a:pPr>
            <a:endParaRPr sz="1400" b="1">
              <a:latin typeface="Poppins"/>
              <a:ea typeface="Poppins"/>
              <a:cs typeface="Poppins"/>
              <a:sym typeface="Poppins"/>
            </a:endParaRPr>
          </a:p>
          <a:p>
            <a:pPr marL="0" lvl="0" indent="0" algn="ctr" rtl="0">
              <a:lnSpc>
                <a:spcPct val="115000"/>
              </a:lnSpc>
              <a:spcBef>
                <a:spcPts val="0"/>
              </a:spcBef>
              <a:spcAft>
                <a:spcPts val="0"/>
              </a:spcAft>
              <a:buNone/>
            </a:pPr>
            <a:endParaRPr sz="1400" b="1">
              <a:latin typeface="Poppins"/>
              <a:ea typeface="Poppins"/>
              <a:cs typeface="Poppins"/>
              <a:sym typeface="Poppins"/>
            </a:endParaRPr>
          </a:p>
          <a:p>
            <a:pPr marL="0" lvl="0" indent="0" algn="ctr" rtl="0">
              <a:lnSpc>
                <a:spcPct val="115000"/>
              </a:lnSpc>
              <a:spcBef>
                <a:spcPts val="0"/>
              </a:spcBef>
              <a:spcAft>
                <a:spcPts val="0"/>
              </a:spcAft>
              <a:buNone/>
            </a:pPr>
            <a:r>
              <a:rPr lang="en" sz="1400" b="1">
                <a:latin typeface="Poppins"/>
                <a:ea typeface="Poppins"/>
                <a:cs typeface="Poppins"/>
                <a:sym typeface="Poppins"/>
              </a:rPr>
              <a:t>Value Proposition: </a:t>
            </a:r>
            <a:endParaRPr sz="1400" b="1">
              <a:latin typeface="Poppins"/>
              <a:ea typeface="Poppins"/>
              <a:cs typeface="Poppins"/>
              <a:sym typeface="Poppins"/>
            </a:endParaRPr>
          </a:p>
          <a:p>
            <a:pPr marL="0" lvl="0" indent="0" algn="ctr" rtl="0">
              <a:lnSpc>
                <a:spcPct val="115000"/>
              </a:lnSpc>
              <a:spcBef>
                <a:spcPts val="0"/>
              </a:spcBef>
              <a:spcAft>
                <a:spcPts val="0"/>
              </a:spcAft>
              <a:buNone/>
            </a:pPr>
            <a:r>
              <a:rPr lang="en" sz="1400" b="1">
                <a:latin typeface="Poppins"/>
                <a:ea typeface="Poppins"/>
                <a:cs typeface="Poppins"/>
                <a:sym typeface="Poppins"/>
              </a:rPr>
              <a:t>Discover and share recipes from local chefs, friends, and family effortlessly based on your current pantry. Gain the technical skills to be self-expressive and independent in the kitchen.</a:t>
            </a:r>
            <a:endParaRPr sz="2100" b="1">
              <a:latin typeface="Poppins"/>
              <a:ea typeface="Poppins"/>
              <a:cs typeface="Poppins"/>
              <a:sym typeface="Poppins"/>
            </a:endParaRPr>
          </a:p>
        </p:txBody>
      </p:sp>
      <p:cxnSp>
        <p:nvCxnSpPr>
          <p:cNvPr id="175" name="Google Shape;175;p28"/>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176" name="Google Shape;176;p28"/>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177" name="Google Shape;177;p28"/>
          <p:cNvSpPr/>
          <p:nvPr/>
        </p:nvSpPr>
        <p:spPr>
          <a:xfrm flipH="1">
            <a:off x="7229104" y="476250"/>
            <a:ext cx="1664755" cy="1604408"/>
          </a:xfrm>
          <a:custGeom>
            <a:avLst/>
            <a:gdLst/>
            <a:ahLst/>
            <a:cxnLst/>
            <a:rect l="l" t="t" r="r" b="b"/>
            <a:pathLst>
              <a:path w="3329510" h="3208815" extrusionOk="0">
                <a:moveTo>
                  <a:pt x="3329510" y="0"/>
                </a:moveTo>
                <a:lnTo>
                  <a:pt x="0" y="0"/>
                </a:lnTo>
                <a:lnTo>
                  <a:pt x="0" y="3208815"/>
                </a:lnTo>
                <a:lnTo>
                  <a:pt x="3329510" y="3208815"/>
                </a:lnTo>
                <a:lnTo>
                  <a:pt x="332951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78" name="Google Shape;178;p28"/>
          <p:cNvSpPr/>
          <p:nvPr/>
        </p:nvSpPr>
        <p:spPr>
          <a:xfrm rot="-474430">
            <a:off x="283068" y="2947372"/>
            <a:ext cx="1429117" cy="1566155"/>
          </a:xfrm>
          <a:custGeom>
            <a:avLst/>
            <a:gdLst/>
            <a:ahLst/>
            <a:cxnLst/>
            <a:rect l="l" t="t" r="r" b="b"/>
            <a:pathLst>
              <a:path w="2859655" h="3133868" extrusionOk="0">
                <a:moveTo>
                  <a:pt x="0" y="0"/>
                </a:moveTo>
                <a:lnTo>
                  <a:pt x="2859655" y="0"/>
                </a:lnTo>
                <a:lnTo>
                  <a:pt x="2859655" y="3133869"/>
                </a:lnTo>
                <a:lnTo>
                  <a:pt x="0" y="3133869"/>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79" name="Google Shape;179;p28"/>
          <p:cNvSpPr txBox="1"/>
          <p:nvPr/>
        </p:nvSpPr>
        <p:spPr>
          <a:xfrm>
            <a:off x="2384850" y="345425"/>
            <a:ext cx="4031850" cy="5991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900">
                <a:solidFill>
                  <a:srgbClr val="B5300B"/>
                </a:solidFill>
                <a:latin typeface="Prata"/>
                <a:ea typeface="Prata"/>
                <a:cs typeface="Prata"/>
                <a:sym typeface="Prata"/>
              </a:rPr>
              <a:t>PLATED </a:t>
            </a:r>
            <a:endParaRPr sz="100"/>
          </a:p>
        </p:txBody>
      </p:sp>
      <p:sp>
        <p:nvSpPr>
          <p:cNvPr id="180" name="Google Shape;180;p28"/>
          <p:cNvSpPr/>
          <p:nvPr/>
        </p:nvSpPr>
        <p:spPr>
          <a:xfrm rot="422171">
            <a:off x="7235343" y="2369025"/>
            <a:ext cx="1652273" cy="2278998"/>
          </a:xfrm>
          <a:custGeom>
            <a:avLst/>
            <a:gdLst/>
            <a:ahLst/>
            <a:cxnLst/>
            <a:rect l="l" t="t" r="r" b="b"/>
            <a:pathLst>
              <a:path w="3304443" h="4557853" extrusionOk="0">
                <a:moveTo>
                  <a:pt x="0" y="0"/>
                </a:moveTo>
                <a:lnTo>
                  <a:pt x="3304444" y="0"/>
                </a:lnTo>
                <a:lnTo>
                  <a:pt x="3304444" y="4557853"/>
                </a:lnTo>
                <a:lnTo>
                  <a:pt x="0" y="455785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5300B"/>
        </a:solidFill>
        <a:effectLst/>
      </p:bgPr>
    </p:bg>
    <p:spTree>
      <p:nvGrpSpPr>
        <p:cNvPr id="1" name="Shape 184"/>
        <p:cNvGrpSpPr/>
        <p:nvPr/>
      </p:nvGrpSpPr>
      <p:grpSpPr>
        <a:xfrm>
          <a:off x="0" y="0"/>
          <a:ext cx="0" cy="0"/>
          <a:chOff x="0" y="0"/>
          <a:chExt cx="0" cy="0"/>
        </a:xfrm>
      </p:grpSpPr>
      <p:sp>
        <p:nvSpPr>
          <p:cNvPr id="185" name="Google Shape;185;p29"/>
          <p:cNvSpPr/>
          <p:nvPr/>
        </p:nvSpPr>
        <p:spPr>
          <a:xfrm rot="1432517">
            <a:off x="184262" y="265460"/>
            <a:ext cx="1007649" cy="1123511"/>
          </a:xfrm>
          <a:custGeom>
            <a:avLst/>
            <a:gdLst/>
            <a:ahLst/>
            <a:cxnLst/>
            <a:rect l="l" t="t" r="r" b="b"/>
            <a:pathLst>
              <a:path w="2014039" h="2245618" extrusionOk="0">
                <a:moveTo>
                  <a:pt x="0" y="0"/>
                </a:moveTo>
                <a:lnTo>
                  <a:pt x="2014039" y="0"/>
                </a:lnTo>
                <a:lnTo>
                  <a:pt x="2014039" y="2245618"/>
                </a:lnTo>
                <a:lnTo>
                  <a:pt x="0" y="224561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cxnSp>
        <p:nvCxnSpPr>
          <p:cNvPr id="186" name="Google Shape;186;p29"/>
          <p:cNvCxnSpPr/>
          <p:nvPr/>
        </p:nvCxnSpPr>
        <p:spPr>
          <a:xfrm>
            <a:off x="-151932" y="4936384"/>
            <a:ext cx="9447900" cy="0"/>
          </a:xfrm>
          <a:prstGeom prst="straightConnector1">
            <a:avLst/>
          </a:prstGeom>
          <a:noFill/>
          <a:ln w="47625" cap="flat" cmpd="sng">
            <a:solidFill>
              <a:srgbClr val="FFFFFF"/>
            </a:solidFill>
            <a:prstDash val="solid"/>
            <a:round/>
            <a:headEnd type="none" w="sm" len="sm"/>
            <a:tailEnd type="none" w="sm" len="sm"/>
          </a:ln>
        </p:spPr>
      </p:cxnSp>
      <p:cxnSp>
        <p:nvCxnSpPr>
          <p:cNvPr id="187" name="Google Shape;187;p29"/>
          <p:cNvCxnSpPr/>
          <p:nvPr/>
        </p:nvCxnSpPr>
        <p:spPr>
          <a:xfrm>
            <a:off x="-151932" y="207116"/>
            <a:ext cx="9447900" cy="0"/>
          </a:xfrm>
          <a:prstGeom prst="straightConnector1">
            <a:avLst/>
          </a:prstGeom>
          <a:noFill/>
          <a:ln w="47625" cap="flat" cmpd="sng">
            <a:solidFill>
              <a:srgbClr val="FFFFFF"/>
            </a:solidFill>
            <a:prstDash val="solid"/>
            <a:round/>
            <a:headEnd type="none" w="sm" len="sm"/>
            <a:tailEnd type="none" w="sm" len="sm"/>
          </a:ln>
        </p:spPr>
      </p:cxnSp>
      <p:sp>
        <p:nvSpPr>
          <p:cNvPr id="188" name="Google Shape;188;p29"/>
          <p:cNvSpPr txBox="1"/>
          <p:nvPr/>
        </p:nvSpPr>
        <p:spPr>
          <a:xfrm>
            <a:off x="1458450" y="393775"/>
            <a:ext cx="6227100" cy="665550"/>
          </a:xfrm>
          <a:prstGeom prst="rect">
            <a:avLst/>
          </a:prstGeom>
          <a:noFill/>
          <a:ln>
            <a:noFill/>
          </a:ln>
        </p:spPr>
        <p:txBody>
          <a:bodyPr spcFirstLastPara="1" wrap="square" lIns="0" tIns="0" rIns="0" bIns="0" anchor="t" anchorCtr="0">
            <a:spAutoFit/>
          </a:bodyPr>
          <a:lstStyle/>
          <a:p>
            <a:pPr marL="0" marR="0" lvl="0" indent="0" algn="ctr" rtl="0">
              <a:lnSpc>
                <a:spcPct val="104000"/>
              </a:lnSpc>
              <a:spcBef>
                <a:spcPts val="0"/>
              </a:spcBef>
              <a:spcAft>
                <a:spcPts val="0"/>
              </a:spcAft>
              <a:buNone/>
            </a:pPr>
            <a:r>
              <a:rPr lang="en" sz="4300">
                <a:solidFill>
                  <a:srgbClr val="FFFFFF"/>
                </a:solidFill>
                <a:latin typeface="Prata"/>
                <a:ea typeface="Prata"/>
                <a:cs typeface="Prata"/>
                <a:sym typeface="Prata"/>
              </a:rPr>
              <a:t>Problem &amp; Solution</a:t>
            </a:r>
            <a:endParaRPr sz="1200"/>
          </a:p>
        </p:txBody>
      </p:sp>
      <p:sp>
        <p:nvSpPr>
          <p:cNvPr id="189" name="Google Shape;189;p29"/>
          <p:cNvSpPr txBox="1"/>
          <p:nvPr/>
        </p:nvSpPr>
        <p:spPr>
          <a:xfrm>
            <a:off x="0" y="0"/>
            <a:ext cx="1500000" cy="200100"/>
          </a:xfrm>
          <a:prstGeom prst="rect">
            <a:avLst/>
          </a:prstGeom>
          <a:noFill/>
          <a:ln>
            <a:noFill/>
          </a:ln>
        </p:spPr>
        <p:txBody>
          <a:bodyPr spcFirstLastPara="1" wrap="square" lIns="45725" tIns="45725" rIns="45725" bIns="45725" anchor="t" anchorCtr="0">
            <a:spAutoFit/>
          </a:bodyPr>
          <a:lstStyle/>
          <a:p>
            <a:pPr marL="0" lvl="0" indent="0" algn="l" rtl="0">
              <a:spcBef>
                <a:spcPts val="0"/>
              </a:spcBef>
              <a:spcAft>
                <a:spcPts val="0"/>
              </a:spcAft>
              <a:buNone/>
            </a:pPr>
            <a:endParaRPr/>
          </a:p>
        </p:txBody>
      </p:sp>
      <p:sp>
        <p:nvSpPr>
          <p:cNvPr id="190" name="Google Shape;190;p29"/>
          <p:cNvSpPr txBox="1"/>
          <p:nvPr/>
        </p:nvSpPr>
        <p:spPr>
          <a:xfrm>
            <a:off x="2210688" y="1480869"/>
            <a:ext cx="57249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500">
                <a:solidFill>
                  <a:schemeClr val="lt1"/>
                </a:solidFill>
                <a:latin typeface="Poppins"/>
                <a:ea typeface="Poppins"/>
                <a:cs typeface="Poppins"/>
                <a:sym typeface="Poppins"/>
              </a:rPr>
              <a:t>We aim to help amatuer chefs learn how to cook and enjoy the process. </a:t>
            </a:r>
            <a:endParaRPr sz="1500"/>
          </a:p>
        </p:txBody>
      </p:sp>
      <p:sp>
        <p:nvSpPr>
          <p:cNvPr id="191" name="Google Shape;191;p29"/>
          <p:cNvSpPr txBox="1"/>
          <p:nvPr/>
        </p:nvSpPr>
        <p:spPr>
          <a:xfrm>
            <a:off x="949438" y="1480875"/>
            <a:ext cx="1577100" cy="565200"/>
          </a:xfrm>
          <a:prstGeom prst="rect">
            <a:avLst/>
          </a:prstGeom>
          <a:noFill/>
          <a:ln>
            <a:noFill/>
          </a:ln>
        </p:spPr>
        <p:txBody>
          <a:bodyPr spcFirstLastPara="1" wrap="square" lIns="0" tIns="0" rIns="0" bIns="0" anchor="t" anchorCtr="0">
            <a:spAutoFit/>
          </a:bodyPr>
          <a:lstStyle/>
          <a:p>
            <a:pPr marL="0" marR="0" lvl="0" indent="0" algn="l" rtl="0">
              <a:lnSpc>
                <a:spcPct val="104000"/>
              </a:lnSpc>
              <a:spcBef>
                <a:spcPts val="0"/>
              </a:spcBef>
              <a:spcAft>
                <a:spcPts val="0"/>
              </a:spcAft>
              <a:buNone/>
            </a:pPr>
            <a:r>
              <a:rPr lang="en" sz="1800" b="1">
                <a:solidFill>
                  <a:srgbClr val="EA9999"/>
                </a:solidFill>
                <a:latin typeface="Prata"/>
                <a:ea typeface="Prata"/>
                <a:cs typeface="Prata"/>
                <a:sym typeface="Prata"/>
              </a:rPr>
              <a:t>Primary User:</a:t>
            </a:r>
            <a:endParaRPr sz="1800" b="1">
              <a:solidFill>
                <a:srgbClr val="EA9999"/>
              </a:solidFill>
            </a:endParaRPr>
          </a:p>
        </p:txBody>
      </p:sp>
      <p:sp>
        <p:nvSpPr>
          <p:cNvPr id="192" name="Google Shape;192;p29"/>
          <p:cNvSpPr txBox="1"/>
          <p:nvPr/>
        </p:nvSpPr>
        <p:spPr>
          <a:xfrm>
            <a:off x="949452" y="2318475"/>
            <a:ext cx="1209300" cy="277200"/>
          </a:xfrm>
          <a:prstGeom prst="rect">
            <a:avLst/>
          </a:prstGeom>
          <a:noFill/>
          <a:ln>
            <a:noFill/>
          </a:ln>
        </p:spPr>
        <p:txBody>
          <a:bodyPr spcFirstLastPara="1" wrap="square" lIns="0" tIns="0" rIns="0" bIns="0" anchor="ctr" anchorCtr="0">
            <a:noAutofit/>
          </a:bodyPr>
          <a:lstStyle/>
          <a:p>
            <a:pPr marL="0" marR="0" lvl="0" indent="0" algn="l" rtl="0">
              <a:lnSpc>
                <a:spcPct val="104000"/>
              </a:lnSpc>
              <a:spcBef>
                <a:spcPts val="0"/>
              </a:spcBef>
              <a:spcAft>
                <a:spcPts val="0"/>
              </a:spcAft>
              <a:buNone/>
            </a:pPr>
            <a:r>
              <a:rPr lang="en" sz="1800" b="1">
                <a:solidFill>
                  <a:srgbClr val="EA9999"/>
                </a:solidFill>
                <a:latin typeface="Prata"/>
                <a:ea typeface="Prata"/>
                <a:cs typeface="Prata"/>
                <a:sym typeface="Prata"/>
              </a:rPr>
              <a:t>Problem:</a:t>
            </a:r>
            <a:endParaRPr sz="1800" b="1">
              <a:solidFill>
                <a:srgbClr val="EA9999"/>
              </a:solidFill>
            </a:endParaRPr>
          </a:p>
        </p:txBody>
      </p:sp>
      <p:sp>
        <p:nvSpPr>
          <p:cNvPr id="193" name="Google Shape;193;p29"/>
          <p:cNvSpPr txBox="1"/>
          <p:nvPr/>
        </p:nvSpPr>
        <p:spPr>
          <a:xfrm>
            <a:off x="919600" y="3133800"/>
            <a:ext cx="1269000" cy="277200"/>
          </a:xfrm>
          <a:prstGeom prst="rect">
            <a:avLst/>
          </a:prstGeom>
          <a:noFill/>
          <a:ln>
            <a:noFill/>
          </a:ln>
        </p:spPr>
        <p:txBody>
          <a:bodyPr spcFirstLastPara="1" wrap="square" lIns="0" tIns="0" rIns="0" bIns="0" anchor="ctr" anchorCtr="0">
            <a:noAutofit/>
          </a:bodyPr>
          <a:lstStyle/>
          <a:p>
            <a:pPr marL="0" marR="0" lvl="0" indent="0" algn="l" rtl="0">
              <a:lnSpc>
                <a:spcPct val="104000"/>
              </a:lnSpc>
              <a:spcBef>
                <a:spcPts val="0"/>
              </a:spcBef>
              <a:spcAft>
                <a:spcPts val="0"/>
              </a:spcAft>
              <a:buNone/>
            </a:pPr>
            <a:r>
              <a:rPr lang="en" sz="1800" b="1">
                <a:solidFill>
                  <a:srgbClr val="EA9999"/>
                </a:solidFill>
                <a:latin typeface="Prata"/>
                <a:ea typeface="Prata"/>
                <a:cs typeface="Prata"/>
                <a:sym typeface="Prata"/>
              </a:rPr>
              <a:t>Solution:</a:t>
            </a:r>
            <a:endParaRPr sz="1800" b="1">
              <a:solidFill>
                <a:srgbClr val="EA9999"/>
              </a:solidFill>
            </a:endParaRPr>
          </a:p>
        </p:txBody>
      </p:sp>
      <p:sp>
        <p:nvSpPr>
          <p:cNvPr id="194" name="Google Shape;194;p29"/>
          <p:cNvSpPr txBox="1"/>
          <p:nvPr/>
        </p:nvSpPr>
        <p:spPr>
          <a:xfrm>
            <a:off x="2210700" y="2355919"/>
            <a:ext cx="66195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500">
                <a:solidFill>
                  <a:schemeClr val="lt1"/>
                </a:solidFill>
                <a:latin typeface="Poppins"/>
                <a:ea typeface="Poppins"/>
                <a:cs typeface="Poppins"/>
                <a:sym typeface="Poppins"/>
              </a:rPr>
              <a:t>Many amatuer chefs feel like cooking is a chore that always takes longer than expected and has no room for creativity. </a:t>
            </a:r>
            <a:endParaRPr sz="1500"/>
          </a:p>
        </p:txBody>
      </p:sp>
      <p:sp>
        <p:nvSpPr>
          <p:cNvPr id="195" name="Google Shape;195;p29"/>
          <p:cNvSpPr txBox="1"/>
          <p:nvPr/>
        </p:nvSpPr>
        <p:spPr>
          <a:xfrm>
            <a:off x="2210700" y="3186013"/>
            <a:ext cx="6619500" cy="18471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500">
                <a:solidFill>
                  <a:srgbClr val="EDEDED"/>
                </a:solidFill>
                <a:latin typeface="Poppins"/>
                <a:ea typeface="Poppins"/>
                <a:cs typeface="Poppins"/>
                <a:sym typeface="Poppins"/>
              </a:rPr>
              <a:t>Plated presents the user with a curated selection of recipes from other users that align with the users’ preferences and current ingredient inventory. Plated also incorporates an in-app chef helper, chef su, who can answer any common cooking questions during the process. With this solution, the plated team hopes to make the cooking experience more exciting and less tedious for amateur cooks through shared discovery and collaboration with chefs of all abilities.</a:t>
            </a:r>
            <a:endParaRPr sz="1500">
              <a:solidFill>
                <a:srgbClr val="EDEDED"/>
              </a:solidFill>
              <a:latin typeface="Poppins"/>
              <a:ea typeface="Poppins"/>
              <a:cs typeface="Poppins"/>
              <a:sym typeface="Poppins"/>
            </a:endParaRPr>
          </a:p>
          <a:p>
            <a:pPr marL="0" marR="0" lvl="0" indent="0" algn="ctr" rtl="0">
              <a:lnSpc>
                <a:spcPct val="150000"/>
              </a:lnSpc>
              <a:spcBef>
                <a:spcPts val="0"/>
              </a:spcBef>
              <a:spcAft>
                <a:spcPts val="0"/>
              </a:spcAft>
              <a:buNone/>
            </a:pP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199"/>
        <p:cNvGrpSpPr/>
        <p:nvPr/>
      </p:nvGrpSpPr>
      <p:grpSpPr>
        <a:xfrm>
          <a:off x="0" y="0"/>
          <a:ext cx="0" cy="0"/>
          <a:chOff x="0" y="0"/>
          <a:chExt cx="0" cy="0"/>
        </a:xfrm>
      </p:grpSpPr>
      <p:pic>
        <p:nvPicPr>
          <p:cNvPr id="200" name="Google Shape;200;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1" cy="1518636"/>
          </a:xfrm>
          <a:prstGeom prst="rect">
            <a:avLst/>
          </a:prstGeom>
          <a:noFill/>
          <a:ln>
            <a:noFill/>
          </a:ln>
        </p:spPr>
      </p:pic>
      <p:pic>
        <p:nvPicPr>
          <p:cNvPr id="201" name="Google Shape;201;p3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1" cy="937142"/>
          </a:xfrm>
          <a:prstGeom prst="rect">
            <a:avLst/>
          </a:prstGeom>
          <a:noFill/>
          <a:ln>
            <a:noFill/>
          </a:ln>
        </p:spPr>
      </p:pic>
      <p:sp>
        <p:nvSpPr>
          <p:cNvPr id="202" name="Google Shape;202;p30"/>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03" name="Google Shape;203;p30"/>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04" name="Google Shape;204;p30"/>
          <p:cNvSpPr txBox="1"/>
          <p:nvPr/>
        </p:nvSpPr>
        <p:spPr>
          <a:xfrm>
            <a:off x="814125" y="1941063"/>
            <a:ext cx="7515900" cy="6774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400">
                <a:solidFill>
                  <a:srgbClr val="B5300B"/>
                </a:solidFill>
                <a:latin typeface="Prata"/>
                <a:ea typeface="Prata"/>
                <a:cs typeface="Prata"/>
                <a:sym typeface="Prata"/>
              </a:rPr>
              <a:t>Value Design</a:t>
            </a:r>
            <a:endParaRPr sz="1500"/>
          </a:p>
        </p:txBody>
      </p:sp>
      <p:cxnSp>
        <p:nvCxnSpPr>
          <p:cNvPr id="205" name="Google Shape;205;p30"/>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06" name="Google Shape;206;p30"/>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10"/>
        <p:cNvGrpSpPr/>
        <p:nvPr/>
      </p:nvGrpSpPr>
      <p:grpSpPr>
        <a:xfrm>
          <a:off x="0" y="0"/>
          <a:ext cx="0" cy="0"/>
          <a:chOff x="0" y="0"/>
          <a:chExt cx="0" cy="0"/>
        </a:xfrm>
      </p:grpSpPr>
      <p:cxnSp>
        <p:nvCxnSpPr>
          <p:cNvPr id="211" name="Google Shape;211;p31"/>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12" name="Google Shape;212;p31"/>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13" name="Google Shape;213;p31"/>
          <p:cNvSpPr txBox="1"/>
          <p:nvPr/>
        </p:nvSpPr>
        <p:spPr>
          <a:xfrm>
            <a:off x="349263" y="455325"/>
            <a:ext cx="86457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Value design continued…</a:t>
            </a:r>
            <a:endParaRPr sz="100"/>
          </a:p>
        </p:txBody>
      </p:sp>
      <p:sp>
        <p:nvSpPr>
          <p:cNvPr id="214" name="Google Shape;214;p31"/>
          <p:cNvSpPr txBox="1"/>
          <p:nvPr/>
        </p:nvSpPr>
        <p:spPr>
          <a:xfrm>
            <a:off x="1338200" y="1233550"/>
            <a:ext cx="6070500" cy="12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1"/>
                </a:solidFill>
                <a:latin typeface="Calibri"/>
                <a:ea typeface="Calibri"/>
                <a:cs typeface="Calibri"/>
                <a:sym typeface="Calibri"/>
              </a:rPr>
              <a:t>a. Define the values you intend to encode in your product</a:t>
            </a: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a:solidFill>
                  <a:schemeClr val="dk1"/>
                </a:solidFill>
                <a:latin typeface="Calibri"/>
                <a:ea typeface="Calibri"/>
                <a:cs typeface="Calibri"/>
                <a:sym typeface="Calibri"/>
              </a:rPr>
              <a:t>b. Which design features or decisions express these values?</a:t>
            </a:r>
            <a:endParaRPr sz="1600">
              <a:solidFill>
                <a:schemeClr val="dk1"/>
              </a:solidFill>
              <a:latin typeface="Calibri"/>
              <a:ea typeface="Calibri"/>
              <a:cs typeface="Calibri"/>
              <a:sym typeface="Calibri"/>
            </a:endParaRPr>
          </a:p>
          <a:p>
            <a:pPr marL="0" lvl="0" indent="0" algn="l" rtl="0">
              <a:spcBef>
                <a:spcPts val="0"/>
              </a:spcBef>
              <a:spcAft>
                <a:spcPts val="0"/>
              </a:spcAft>
              <a:buNone/>
            </a:pPr>
            <a:r>
              <a:rPr lang="en" sz="1600">
                <a:solidFill>
                  <a:schemeClr val="dk1"/>
                </a:solidFill>
                <a:latin typeface="Calibri"/>
                <a:ea typeface="Calibri"/>
                <a:cs typeface="Calibri"/>
                <a:sym typeface="Calibri"/>
              </a:rPr>
              <a:t>c. Do any value tensions arise as a consequence of your design decisions?</a:t>
            </a:r>
            <a:endParaRPr sz="16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0" scaled="0"/>
        </a:gradFill>
        <a:effectLst/>
      </p:bgPr>
    </p:bg>
    <p:spTree>
      <p:nvGrpSpPr>
        <p:cNvPr id="1" name="Shape 218"/>
        <p:cNvGrpSpPr/>
        <p:nvPr/>
      </p:nvGrpSpPr>
      <p:grpSpPr>
        <a:xfrm>
          <a:off x="0" y="0"/>
          <a:ext cx="0" cy="0"/>
          <a:chOff x="0" y="0"/>
          <a:chExt cx="0" cy="0"/>
        </a:xfrm>
      </p:grpSpPr>
      <p:cxnSp>
        <p:nvCxnSpPr>
          <p:cNvPr id="219" name="Google Shape;219;p32"/>
          <p:cNvCxnSpPr/>
          <p:nvPr/>
        </p:nvCxnSpPr>
        <p:spPr>
          <a:xfrm>
            <a:off x="-151932" y="4936384"/>
            <a:ext cx="9447865" cy="0"/>
          </a:xfrm>
          <a:prstGeom prst="straightConnector1">
            <a:avLst/>
          </a:prstGeom>
          <a:noFill/>
          <a:ln w="47625" cap="flat" cmpd="sng">
            <a:solidFill>
              <a:srgbClr val="B5300B"/>
            </a:solidFill>
            <a:prstDash val="solid"/>
            <a:round/>
            <a:headEnd type="none" w="sm" len="sm"/>
            <a:tailEnd type="none" w="sm" len="sm"/>
          </a:ln>
        </p:spPr>
      </p:cxnSp>
      <p:cxnSp>
        <p:nvCxnSpPr>
          <p:cNvPr id="220" name="Google Shape;220;p32"/>
          <p:cNvCxnSpPr/>
          <p:nvPr/>
        </p:nvCxnSpPr>
        <p:spPr>
          <a:xfrm>
            <a:off x="-151932" y="207116"/>
            <a:ext cx="9447865" cy="0"/>
          </a:xfrm>
          <a:prstGeom prst="straightConnector1">
            <a:avLst/>
          </a:prstGeom>
          <a:noFill/>
          <a:ln w="47625" cap="flat" cmpd="sng">
            <a:solidFill>
              <a:srgbClr val="B5300B"/>
            </a:solidFill>
            <a:prstDash val="solid"/>
            <a:round/>
            <a:headEnd type="none" w="sm" len="sm"/>
            <a:tailEnd type="none" w="sm" len="sm"/>
          </a:ln>
        </p:spPr>
      </p:cxnSp>
      <p:sp>
        <p:nvSpPr>
          <p:cNvPr id="221" name="Google Shape;221;p32"/>
          <p:cNvSpPr txBox="1"/>
          <p:nvPr/>
        </p:nvSpPr>
        <p:spPr>
          <a:xfrm>
            <a:off x="349263" y="455325"/>
            <a:ext cx="86520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a:t>
            </a:r>
            <a:endParaRPr sz="100"/>
          </a:p>
        </p:txBody>
      </p:sp>
      <p:sp>
        <p:nvSpPr>
          <p:cNvPr id="222" name="Google Shape;222;p32"/>
          <p:cNvSpPr txBox="1"/>
          <p:nvPr/>
        </p:nvSpPr>
        <p:spPr>
          <a:xfrm>
            <a:off x="283575" y="988388"/>
            <a:ext cx="6984900" cy="2155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endParaRPr sz="1400"/>
          </a:p>
        </p:txBody>
      </p:sp>
      <p:cxnSp>
        <p:nvCxnSpPr>
          <p:cNvPr id="223" name="Google Shape;223;p32"/>
          <p:cNvCxnSpPr/>
          <p:nvPr/>
        </p:nvCxnSpPr>
        <p:spPr>
          <a:xfrm>
            <a:off x="4512650" y="1644063"/>
            <a:ext cx="5550" cy="2491500"/>
          </a:xfrm>
          <a:prstGeom prst="straightConnector1">
            <a:avLst/>
          </a:prstGeom>
          <a:noFill/>
          <a:ln w="28575" cap="flat" cmpd="sng">
            <a:solidFill>
              <a:srgbClr val="A7291E"/>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27"/>
        <p:cNvGrpSpPr/>
        <p:nvPr/>
      </p:nvGrpSpPr>
      <p:grpSpPr>
        <a:xfrm>
          <a:off x="0" y="0"/>
          <a:ext cx="0" cy="0"/>
          <a:chOff x="0" y="0"/>
          <a:chExt cx="0" cy="0"/>
        </a:xfrm>
      </p:grpSpPr>
      <p:cxnSp>
        <p:nvCxnSpPr>
          <p:cNvPr id="228" name="Google Shape;228;p33"/>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29" name="Google Shape;229;p33"/>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30" name="Google Shape;230;p33"/>
          <p:cNvSpPr txBox="1"/>
          <p:nvPr/>
        </p:nvSpPr>
        <p:spPr>
          <a:xfrm>
            <a:off x="349263" y="455325"/>
            <a:ext cx="8640000" cy="5079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300">
                <a:solidFill>
                  <a:srgbClr val="B5300B"/>
                </a:solidFill>
                <a:latin typeface="Prata"/>
                <a:ea typeface="Prata"/>
                <a:cs typeface="Prata"/>
                <a:sym typeface="Prata"/>
              </a:rPr>
              <a:t>…</a:t>
            </a:r>
            <a:endParaRPr sz="100"/>
          </a:p>
        </p:txBody>
      </p:sp>
      <p:cxnSp>
        <p:nvCxnSpPr>
          <p:cNvPr id="231" name="Google Shape;231;p33"/>
          <p:cNvCxnSpPr/>
          <p:nvPr/>
        </p:nvCxnSpPr>
        <p:spPr>
          <a:xfrm>
            <a:off x="4442206" y="1780438"/>
            <a:ext cx="5550" cy="2491500"/>
          </a:xfrm>
          <a:prstGeom prst="straightConnector1">
            <a:avLst/>
          </a:prstGeom>
          <a:noFill/>
          <a:ln w="28575" cap="flat" cmpd="sng">
            <a:solidFill>
              <a:srgbClr val="A7291E"/>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35"/>
        <p:cNvGrpSpPr/>
        <p:nvPr/>
      </p:nvGrpSpPr>
      <p:grpSpPr>
        <a:xfrm>
          <a:off x="0" y="0"/>
          <a:ext cx="0" cy="0"/>
          <a:chOff x="0" y="0"/>
          <a:chExt cx="0" cy="0"/>
        </a:xfrm>
      </p:grpSpPr>
      <p:pic>
        <p:nvPicPr>
          <p:cNvPr id="236" name="Google Shape;236;p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1" cy="1518636"/>
          </a:xfrm>
          <a:prstGeom prst="rect">
            <a:avLst/>
          </a:prstGeom>
          <a:noFill/>
          <a:ln>
            <a:noFill/>
          </a:ln>
        </p:spPr>
      </p:pic>
      <p:pic>
        <p:nvPicPr>
          <p:cNvPr id="237" name="Google Shape;237;p3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1" cy="937142"/>
          </a:xfrm>
          <a:prstGeom prst="rect">
            <a:avLst/>
          </a:prstGeom>
          <a:noFill/>
          <a:ln>
            <a:noFill/>
          </a:ln>
        </p:spPr>
      </p:pic>
      <p:sp>
        <p:nvSpPr>
          <p:cNvPr id="238" name="Google Shape;238;p34"/>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39" name="Google Shape;239;p34"/>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40" name="Google Shape;240;p34"/>
          <p:cNvSpPr txBox="1"/>
          <p:nvPr/>
        </p:nvSpPr>
        <p:spPr>
          <a:xfrm>
            <a:off x="890325" y="1902963"/>
            <a:ext cx="7515900" cy="6312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100">
                <a:solidFill>
                  <a:srgbClr val="B5300B"/>
                </a:solidFill>
                <a:latin typeface="Prata"/>
                <a:ea typeface="Prata"/>
                <a:cs typeface="Prata"/>
                <a:sym typeface="Prata"/>
              </a:rPr>
              <a:t>Tasks</a:t>
            </a:r>
            <a:endParaRPr sz="1200"/>
          </a:p>
        </p:txBody>
      </p:sp>
      <p:cxnSp>
        <p:nvCxnSpPr>
          <p:cNvPr id="241" name="Google Shape;241;p34"/>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42" name="Google Shape;242;p34"/>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46"/>
        <p:cNvGrpSpPr/>
        <p:nvPr/>
      </p:nvGrpSpPr>
      <p:grpSpPr>
        <a:xfrm>
          <a:off x="0" y="0"/>
          <a:ext cx="0" cy="0"/>
          <a:chOff x="0" y="0"/>
          <a:chExt cx="0" cy="0"/>
        </a:xfrm>
      </p:grpSpPr>
      <p:cxnSp>
        <p:nvCxnSpPr>
          <p:cNvPr id="247" name="Google Shape;247;p35"/>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48" name="Google Shape;248;p35"/>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49" name="Google Shape;249;p35"/>
          <p:cNvSpPr/>
          <p:nvPr/>
        </p:nvSpPr>
        <p:spPr>
          <a:xfrm rot="-471199">
            <a:off x="-71645" y="4041982"/>
            <a:ext cx="1255727" cy="1261461"/>
          </a:xfrm>
          <a:custGeom>
            <a:avLst/>
            <a:gdLst/>
            <a:ahLst/>
            <a:cxnLst/>
            <a:rect l="l" t="t" r="r" b="b"/>
            <a:pathLst>
              <a:path w="2859655" h="3133868" extrusionOk="0">
                <a:moveTo>
                  <a:pt x="0" y="0"/>
                </a:moveTo>
                <a:lnTo>
                  <a:pt x="2859655" y="0"/>
                </a:lnTo>
                <a:lnTo>
                  <a:pt x="2859655" y="3133869"/>
                </a:lnTo>
                <a:lnTo>
                  <a:pt x="0" y="3133869"/>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50" name="Google Shape;250;p35"/>
          <p:cNvSpPr txBox="1"/>
          <p:nvPr/>
        </p:nvSpPr>
        <p:spPr>
          <a:xfrm>
            <a:off x="1510150" y="357225"/>
            <a:ext cx="6154500" cy="600300"/>
          </a:xfrm>
          <a:prstGeom prst="rect">
            <a:avLst/>
          </a:prstGeom>
          <a:noFill/>
          <a:ln>
            <a:noFill/>
          </a:ln>
        </p:spPr>
        <p:txBody>
          <a:bodyPr spcFirstLastPara="1" wrap="square" lIns="0" tIns="0" rIns="0" bIns="0" anchor="t" anchorCtr="0">
            <a:spAutoFit/>
          </a:bodyPr>
          <a:lstStyle/>
          <a:p>
            <a:pPr marL="0" marR="0" lvl="0" indent="0" algn="ctr" rtl="0">
              <a:lnSpc>
                <a:spcPct val="103996"/>
              </a:lnSpc>
              <a:spcBef>
                <a:spcPts val="0"/>
              </a:spcBef>
              <a:spcAft>
                <a:spcPts val="0"/>
              </a:spcAft>
              <a:buNone/>
            </a:pPr>
            <a:r>
              <a:rPr lang="en" sz="3900">
                <a:solidFill>
                  <a:srgbClr val="B5300B"/>
                </a:solidFill>
                <a:latin typeface="Prata"/>
                <a:ea typeface="Prata"/>
                <a:cs typeface="Prata"/>
                <a:sym typeface="Prata"/>
              </a:rPr>
              <a:t>Revised Task Flows </a:t>
            </a:r>
            <a:endParaRPr sz="100"/>
          </a:p>
        </p:txBody>
      </p:sp>
      <p:grpSp>
        <p:nvGrpSpPr>
          <p:cNvPr id="251" name="Google Shape;251;p35"/>
          <p:cNvGrpSpPr/>
          <p:nvPr/>
        </p:nvGrpSpPr>
        <p:grpSpPr>
          <a:xfrm>
            <a:off x="138900" y="1039431"/>
            <a:ext cx="2686900" cy="2315500"/>
            <a:chOff x="0" y="-66675"/>
            <a:chExt cx="1626945" cy="1276285"/>
          </a:xfrm>
        </p:grpSpPr>
        <p:sp>
          <p:nvSpPr>
            <p:cNvPr id="252" name="Google Shape;252;p35"/>
            <p:cNvSpPr/>
            <p:nvPr/>
          </p:nvSpPr>
          <p:spPr>
            <a:xfrm>
              <a:off x="0" y="0"/>
              <a:ext cx="1626945" cy="1209610"/>
            </a:xfrm>
            <a:custGeom>
              <a:avLst/>
              <a:gdLst/>
              <a:ahLst/>
              <a:cxnLst/>
              <a:rect l="l" t="t" r="r" b="b"/>
              <a:pathLst>
                <a:path w="1626945" h="1209610" extrusionOk="0">
                  <a:moveTo>
                    <a:pt x="0" y="0"/>
                  </a:moveTo>
                  <a:lnTo>
                    <a:pt x="1626945" y="0"/>
                  </a:lnTo>
                  <a:lnTo>
                    <a:pt x="1626945" y="1209610"/>
                  </a:lnTo>
                  <a:lnTo>
                    <a:pt x="0" y="1209610"/>
                  </a:lnTo>
                  <a:close/>
                </a:path>
              </a:pathLst>
            </a:custGeom>
            <a:solidFill>
              <a:srgbClr val="FFFFFF"/>
            </a:solidFill>
            <a:ln w="38100" cap="sq" cmpd="sng">
              <a:solidFill>
                <a:srgbClr val="B5300B"/>
              </a:solidFill>
              <a:prstDash val="solid"/>
              <a:miter lim="8000"/>
              <a:headEnd type="none" w="sm" len="sm"/>
              <a:tailEnd type="none" w="sm" len="sm"/>
            </a:ln>
          </p:spPr>
          <p:txBody>
            <a:bodyPr/>
            <a:lstStyle/>
            <a:p>
              <a:endParaRPr lang="en-US"/>
            </a:p>
          </p:txBody>
        </p:sp>
        <p:sp>
          <p:nvSpPr>
            <p:cNvPr id="253" name="Google Shape;253;p35"/>
            <p:cNvSpPr txBox="1"/>
            <p:nvPr/>
          </p:nvSpPr>
          <p:spPr>
            <a:xfrm>
              <a:off x="0" y="-66675"/>
              <a:ext cx="1626900" cy="1276200"/>
            </a:xfrm>
            <a:prstGeom prst="rect">
              <a:avLst/>
            </a:prstGeom>
            <a:noFill/>
            <a:ln>
              <a:noFill/>
            </a:ln>
          </p:spPr>
          <p:txBody>
            <a:bodyPr spcFirstLastPara="1" wrap="square" lIns="25400" tIns="25400" rIns="25400" bIns="25400" anchor="ctr" anchorCtr="0">
              <a:noAutofit/>
            </a:bodyPr>
            <a:lstStyle/>
            <a:p>
              <a:pPr marL="0" marR="0" lvl="0" indent="0" algn="ctr" rtl="0">
                <a:lnSpc>
                  <a:spcPct val="1866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54" name="Google Shape;254;p35"/>
          <p:cNvSpPr txBox="1"/>
          <p:nvPr/>
        </p:nvSpPr>
        <p:spPr>
          <a:xfrm>
            <a:off x="880550" y="1200142"/>
            <a:ext cx="1203600" cy="261600"/>
          </a:xfrm>
          <a:prstGeom prst="rect">
            <a:avLst/>
          </a:prstGeom>
          <a:noFill/>
          <a:ln>
            <a:noFill/>
          </a:ln>
        </p:spPr>
        <p:txBody>
          <a:bodyPr spcFirstLastPara="1" wrap="square" lIns="0" tIns="0" rIns="0" bIns="0" anchor="t" anchorCtr="0">
            <a:spAutoFit/>
          </a:bodyPr>
          <a:lstStyle/>
          <a:p>
            <a:pPr marL="0" marR="0" lvl="0" indent="0" algn="ctr" rtl="0">
              <a:lnSpc>
                <a:spcPct val="169023"/>
              </a:lnSpc>
              <a:spcBef>
                <a:spcPts val="0"/>
              </a:spcBef>
              <a:spcAft>
                <a:spcPts val="0"/>
              </a:spcAft>
              <a:buNone/>
            </a:pPr>
            <a:r>
              <a:rPr lang="en" sz="1700" b="1">
                <a:solidFill>
                  <a:srgbClr val="B5300B"/>
                </a:solidFill>
                <a:latin typeface="Poppins"/>
                <a:ea typeface="Poppins"/>
                <a:cs typeface="Poppins"/>
                <a:sym typeface="Poppins"/>
              </a:rPr>
              <a:t>Simple</a:t>
            </a:r>
            <a:endParaRPr sz="900"/>
          </a:p>
        </p:txBody>
      </p:sp>
      <p:sp>
        <p:nvSpPr>
          <p:cNvPr id="255" name="Google Shape;255;p35"/>
          <p:cNvSpPr txBox="1"/>
          <p:nvPr/>
        </p:nvSpPr>
        <p:spPr>
          <a:xfrm>
            <a:off x="263988" y="1694369"/>
            <a:ext cx="2488800" cy="21555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r>
              <a:rPr lang="en" sz="1400" b="1"/>
              <a:t>Swiping to discover recipes</a:t>
            </a:r>
            <a:endParaRPr sz="1400" b="1"/>
          </a:p>
        </p:txBody>
      </p:sp>
      <p:grpSp>
        <p:nvGrpSpPr>
          <p:cNvPr id="256" name="Google Shape;256;p35"/>
          <p:cNvGrpSpPr/>
          <p:nvPr/>
        </p:nvGrpSpPr>
        <p:grpSpPr>
          <a:xfrm>
            <a:off x="3326094" y="1039431"/>
            <a:ext cx="2686900" cy="2315500"/>
            <a:chOff x="0" y="-66675"/>
            <a:chExt cx="1626945" cy="1276285"/>
          </a:xfrm>
        </p:grpSpPr>
        <p:sp>
          <p:nvSpPr>
            <p:cNvPr id="257" name="Google Shape;257;p35"/>
            <p:cNvSpPr/>
            <p:nvPr/>
          </p:nvSpPr>
          <p:spPr>
            <a:xfrm>
              <a:off x="0" y="0"/>
              <a:ext cx="1626945" cy="1209610"/>
            </a:xfrm>
            <a:custGeom>
              <a:avLst/>
              <a:gdLst/>
              <a:ahLst/>
              <a:cxnLst/>
              <a:rect l="l" t="t" r="r" b="b"/>
              <a:pathLst>
                <a:path w="1626945" h="1209610" extrusionOk="0">
                  <a:moveTo>
                    <a:pt x="0" y="0"/>
                  </a:moveTo>
                  <a:lnTo>
                    <a:pt x="1626945" y="0"/>
                  </a:lnTo>
                  <a:lnTo>
                    <a:pt x="1626945" y="1209610"/>
                  </a:lnTo>
                  <a:lnTo>
                    <a:pt x="0" y="1209610"/>
                  </a:lnTo>
                  <a:close/>
                </a:path>
              </a:pathLst>
            </a:custGeom>
            <a:solidFill>
              <a:srgbClr val="FFFFFF"/>
            </a:solidFill>
            <a:ln w="38100" cap="sq" cmpd="sng">
              <a:solidFill>
                <a:srgbClr val="B5300B"/>
              </a:solidFill>
              <a:prstDash val="solid"/>
              <a:miter lim="8000"/>
              <a:headEnd type="none" w="sm" len="sm"/>
              <a:tailEnd type="none" w="sm" len="sm"/>
            </a:ln>
          </p:spPr>
          <p:txBody>
            <a:bodyPr/>
            <a:lstStyle/>
            <a:p>
              <a:endParaRPr lang="en-US"/>
            </a:p>
          </p:txBody>
        </p:sp>
        <p:sp>
          <p:nvSpPr>
            <p:cNvPr id="258" name="Google Shape;258;p35"/>
            <p:cNvSpPr txBox="1"/>
            <p:nvPr/>
          </p:nvSpPr>
          <p:spPr>
            <a:xfrm>
              <a:off x="0" y="-66675"/>
              <a:ext cx="1626900" cy="1276200"/>
            </a:xfrm>
            <a:prstGeom prst="rect">
              <a:avLst/>
            </a:prstGeom>
            <a:noFill/>
            <a:ln>
              <a:noFill/>
            </a:ln>
          </p:spPr>
          <p:txBody>
            <a:bodyPr spcFirstLastPara="1" wrap="square" lIns="25400" tIns="25400" rIns="25400" bIns="25400" anchor="ctr" anchorCtr="0">
              <a:noAutofit/>
            </a:bodyPr>
            <a:lstStyle/>
            <a:p>
              <a:pPr marL="0" marR="0" lvl="0" indent="0" algn="ctr" rtl="0">
                <a:lnSpc>
                  <a:spcPct val="1866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59" name="Google Shape;259;p35"/>
          <p:cNvSpPr txBox="1"/>
          <p:nvPr/>
        </p:nvSpPr>
        <p:spPr>
          <a:xfrm>
            <a:off x="4037481" y="1200142"/>
            <a:ext cx="1203600" cy="261600"/>
          </a:xfrm>
          <a:prstGeom prst="rect">
            <a:avLst/>
          </a:prstGeom>
          <a:noFill/>
          <a:ln>
            <a:noFill/>
          </a:ln>
        </p:spPr>
        <p:txBody>
          <a:bodyPr spcFirstLastPara="1" wrap="square" lIns="0" tIns="0" rIns="0" bIns="0" anchor="t" anchorCtr="0">
            <a:spAutoFit/>
          </a:bodyPr>
          <a:lstStyle/>
          <a:p>
            <a:pPr marL="0" marR="0" lvl="0" indent="0" algn="ctr" rtl="0">
              <a:lnSpc>
                <a:spcPct val="169023"/>
              </a:lnSpc>
              <a:spcBef>
                <a:spcPts val="0"/>
              </a:spcBef>
              <a:spcAft>
                <a:spcPts val="0"/>
              </a:spcAft>
              <a:buNone/>
            </a:pPr>
            <a:r>
              <a:rPr lang="en" sz="1700" b="1">
                <a:solidFill>
                  <a:srgbClr val="B5300B"/>
                </a:solidFill>
                <a:latin typeface="Poppins"/>
                <a:ea typeface="Poppins"/>
                <a:cs typeface="Poppins"/>
                <a:sym typeface="Poppins"/>
              </a:rPr>
              <a:t>Moderate</a:t>
            </a:r>
            <a:endParaRPr sz="900"/>
          </a:p>
        </p:txBody>
      </p:sp>
      <p:sp>
        <p:nvSpPr>
          <p:cNvPr id="260" name="Google Shape;260;p35"/>
          <p:cNvSpPr txBox="1"/>
          <p:nvPr/>
        </p:nvSpPr>
        <p:spPr>
          <a:xfrm>
            <a:off x="3618455" y="1721296"/>
            <a:ext cx="2041650" cy="1077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endParaRPr sz="700"/>
          </a:p>
        </p:txBody>
      </p:sp>
      <p:grpSp>
        <p:nvGrpSpPr>
          <p:cNvPr id="261" name="Google Shape;261;p35"/>
          <p:cNvGrpSpPr/>
          <p:nvPr/>
        </p:nvGrpSpPr>
        <p:grpSpPr>
          <a:xfrm>
            <a:off x="6513287" y="1069369"/>
            <a:ext cx="2552026" cy="2275592"/>
            <a:chOff x="0" y="-44672"/>
            <a:chExt cx="1626945" cy="1276200"/>
          </a:xfrm>
        </p:grpSpPr>
        <p:sp>
          <p:nvSpPr>
            <p:cNvPr id="262" name="Google Shape;262;p35"/>
            <p:cNvSpPr/>
            <p:nvPr/>
          </p:nvSpPr>
          <p:spPr>
            <a:xfrm>
              <a:off x="0" y="0"/>
              <a:ext cx="1626945" cy="1209610"/>
            </a:xfrm>
            <a:custGeom>
              <a:avLst/>
              <a:gdLst/>
              <a:ahLst/>
              <a:cxnLst/>
              <a:rect l="l" t="t" r="r" b="b"/>
              <a:pathLst>
                <a:path w="1626945" h="1209610" extrusionOk="0">
                  <a:moveTo>
                    <a:pt x="0" y="0"/>
                  </a:moveTo>
                  <a:lnTo>
                    <a:pt x="1626945" y="0"/>
                  </a:lnTo>
                  <a:lnTo>
                    <a:pt x="1626945" y="1209610"/>
                  </a:lnTo>
                  <a:lnTo>
                    <a:pt x="0" y="1209610"/>
                  </a:lnTo>
                  <a:close/>
                </a:path>
              </a:pathLst>
            </a:custGeom>
            <a:solidFill>
              <a:srgbClr val="FFFFFF"/>
            </a:solidFill>
            <a:ln w="38100" cap="sq" cmpd="sng">
              <a:solidFill>
                <a:srgbClr val="B5300B"/>
              </a:solidFill>
              <a:prstDash val="solid"/>
              <a:miter lim="8000"/>
              <a:headEnd type="none" w="sm" len="sm"/>
              <a:tailEnd type="none" w="sm" len="sm"/>
            </a:ln>
          </p:spPr>
          <p:txBody>
            <a:bodyPr/>
            <a:lstStyle/>
            <a:p>
              <a:endParaRPr lang="en-US"/>
            </a:p>
          </p:txBody>
        </p:sp>
        <p:sp>
          <p:nvSpPr>
            <p:cNvPr id="263" name="Google Shape;263;p35"/>
            <p:cNvSpPr txBox="1"/>
            <p:nvPr/>
          </p:nvSpPr>
          <p:spPr>
            <a:xfrm>
              <a:off x="0" y="-44672"/>
              <a:ext cx="1505400" cy="1276200"/>
            </a:xfrm>
            <a:prstGeom prst="rect">
              <a:avLst/>
            </a:prstGeom>
            <a:noFill/>
            <a:ln>
              <a:noFill/>
            </a:ln>
          </p:spPr>
          <p:txBody>
            <a:bodyPr spcFirstLastPara="1" wrap="square" lIns="25400" tIns="25400" rIns="25400" bIns="25400" anchor="ctr" anchorCtr="0">
              <a:noAutofit/>
            </a:bodyPr>
            <a:lstStyle/>
            <a:p>
              <a:pPr marL="0" marR="0" lvl="0" indent="0" algn="ctr" rtl="0">
                <a:lnSpc>
                  <a:spcPct val="1866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64" name="Google Shape;264;p35"/>
          <p:cNvSpPr txBox="1"/>
          <p:nvPr/>
        </p:nvSpPr>
        <p:spPr>
          <a:xfrm>
            <a:off x="7187500" y="1190155"/>
            <a:ext cx="1203600" cy="261600"/>
          </a:xfrm>
          <a:prstGeom prst="rect">
            <a:avLst/>
          </a:prstGeom>
          <a:noFill/>
          <a:ln>
            <a:noFill/>
          </a:ln>
        </p:spPr>
        <p:txBody>
          <a:bodyPr spcFirstLastPara="1" wrap="square" lIns="0" tIns="0" rIns="0" bIns="0" anchor="t" anchorCtr="0">
            <a:spAutoFit/>
          </a:bodyPr>
          <a:lstStyle/>
          <a:p>
            <a:pPr marL="0" marR="0" lvl="0" indent="0" algn="ctr" rtl="0">
              <a:lnSpc>
                <a:spcPct val="169023"/>
              </a:lnSpc>
              <a:spcBef>
                <a:spcPts val="0"/>
              </a:spcBef>
              <a:spcAft>
                <a:spcPts val="0"/>
              </a:spcAft>
              <a:buNone/>
            </a:pPr>
            <a:r>
              <a:rPr lang="en" sz="1700" b="1">
                <a:solidFill>
                  <a:srgbClr val="B5300B"/>
                </a:solidFill>
                <a:latin typeface="Poppins"/>
                <a:ea typeface="Poppins"/>
                <a:cs typeface="Poppins"/>
                <a:sym typeface="Poppins"/>
              </a:rPr>
              <a:t>Complex</a:t>
            </a:r>
            <a:endParaRPr sz="900"/>
          </a:p>
        </p:txBody>
      </p:sp>
      <p:sp>
        <p:nvSpPr>
          <p:cNvPr id="265" name="Google Shape;265;p35"/>
          <p:cNvSpPr txBox="1"/>
          <p:nvPr/>
        </p:nvSpPr>
        <p:spPr>
          <a:xfrm>
            <a:off x="6768480" y="1612309"/>
            <a:ext cx="2041650" cy="1077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endParaRPr sz="700"/>
          </a:p>
        </p:txBody>
      </p:sp>
      <p:sp>
        <p:nvSpPr>
          <p:cNvPr id="266" name="Google Shape;266;p35"/>
          <p:cNvSpPr/>
          <p:nvPr/>
        </p:nvSpPr>
        <p:spPr>
          <a:xfrm flipH="1">
            <a:off x="3864501" y="3545956"/>
            <a:ext cx="1415042" cy="1283526"/>
          </a:xfrm>
          <a:custGeom>
            <a:avLst/>
            <a:gdLst/>
            <a:ahLst/>
            <a:cxnLst/>
            <a:rect l="l" t="t" r="r" b="b"/>
            <a:pathLst>
              <a:path w="3329510" h="3208815" extrusionOk="0">
                <a:moveTo>
                  <a:pt x="3329510" y="0"/>
                </a:moveTo>
                <a:lnTo>
                  <a:pt x="0" y="0"/>
                </a:lnTo>
                <a:lnTo>
                  <a:pt x="0" y="3208815"/>
                </a:lnTo>
                <a:lnTo>
                  <a:pt x="3329510" y="3208815"/>
                </a:lnTo>
                <a:lnTo>
                  <a:pt x="332951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67" name="Google Shape;267;p35"/>
          <p:cNvSpPr/>
          <p:nvPr/>
        </p:nvSpPr>
        <p:spPr>
          <a:xfrm rot="426215">
            <a:off x="7976954" y="3539755"/>
            <a:ext cx="1369464" cy="1693177"/>
          </a:xfrm>
          <a:custGeom>
            <a:avLst/>
            <a:gdLst/>
            <a:ahLst/>
            <a:cxnLst/>
            <a:rect l="l" t="t" r="r" b="b"/>
            <a:pathLst>
              <a:path w="3304443" h="4557853" extrusionOk="0">
                <a:moveTo>
                  <a:pt x="0" y="0"/>
                </a:moveTo>
                <a:lnTo>
                  <a:pt x="3304444" y="0"/>
                </a:lnTo>
                <a:lnTo>
                  <a:pt x="3304444" y="4557853"/>
                </a:lnTo>
                <a:lnTo>
                  <a:pt x="0" y="455785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68" name="Google Shape;268;p35"/>
          <p:cNvSpPr txBox="1"/>
          <p:nvPr/>
        </p:nvSpPr>
        <p:spPr>
          <a:xfrm>
            <a:off x="3483894" y="1679000"/>
            <a:ext cx="2488800" cy="21555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r>
              <a:rPr lang="en" sz="1400" b="1"/>
              <a:t>Adding items to your pantry</a:t>
            </a:r>
            <a:endParaRPr sz="1400" b="1"/>
          </a:p>
        </p:txBody>
      </p:sp>
      <p:sp>
        <p:nvSpPr>
          <p:cNvPr id="269" name="Google Shape;269;p35"/>
          <p:cNvSpPr txBox="1"/>
          <p:nvPr/>
        </p:nvSpPr>
        <p:spPr>
          <a:xfrm>
            <a:off x="6768480" y="1684384"/>
            <a:ext cx="2041650" cy="200100"/>
          </a:xfrm>
          <a:prstGeom prst="rect">
            <a:avLst/>
          </a:prstGeom>
          <a:noFill/>
          <a:ln>
            <a:noFill/>
          </a:ln>
        </p:spPr>
        <p:txBody>
          <a:bodyPr spcFirstLastPara="1" wrap="square" lIns="0" tIns="0" rIns="0" bIns="0" anchor="t" anchorCtr="0">
            <a:spAutoFit/>
          </a:bodyPr>
          <a:lstStyle/>
          <a:p>
            <a:pPr marL="0" marR="0" lvl="1" indent="0" algn="ctr" rtl="0">
              <a:lnSpc>
                <a:spcPct val="115000"/>
              </a:lnSpc>
              <a:spcBef>
                <a:spcPts val="0"/>
              </a:spcBef>
              <a:spcAft>
                <a:spcPts val="0"/>
              </a:spcAft>
              <a:buNone/>
            </a:pPr>
            <a:r>
              <a:rPr lang="en" sz="1300" b="1"/>
              <a:t>Upload your recipe</a:t>
            </a:r>
            <a:endParaRPr sz="1300" b="1"/>
          </a:p>
        </p:txBody>
      </p:sp>
      <p:pic>
        <p:nvPicPr>
          <p:cNvPr id="270" name="Google Shape;270;p3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082881" y="1985081"/>
            <a:ext cx="1173338" cy="1173338"/>
          </a:xfrm>
          <a:prstGeom prst="rect">
            <a:avLst/>
          </a:prstGeom>
          <a:noFill/>
          <a:ln>
            <a:noFill/>
          </a:ln>
        </p:spPr>
      </p:pic>
      <p:pic>
        <p:nvPicPr>
          <p:cNvPr id="271" name="Google Shape;271;p35" descr="Photographing, Take Photos Free Stock Photo - Public Domain Pictures"/>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7076999" y="2049812"/>
            <a:ext cx="1564050" cy="1041854"/>
          </a:xfrm>
          <a:prstGeom prst="rect">
            <a:avLst/>
          </a:prstGeom>
          <a:noFill/>
          <a:ln>
            <a:noFill/>
          </a:ln>
        </p:spPr>
      </p:pic>
      <p:pic>
        <p:nvPicPr>
          <p:cNvPr id="272" name="Google Shape;272;p35" descr="Royalty-Free photo: Vegetable salad | PickPik"/>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758255" y="2215187"/>
            <a:ext cx="1445438" cy="963625"/>
          </a:xfrm>
          <a:prstGeom prst="rect">
            <a:avLst/>
          </a:prstGeom>
          <a:noFill/>
          <a:ln>
            <a:noFill/>
          </a:ln>
        </p:spPr>
      </p:pic>
      <p:sp>
        <p:nvSpPr>
          <p:cNvPr id="273" name="Google Shape;273;p35"/>
          <p:cNvSpPr txBox="1"/>
          <p:nvPr/>
        </p:nvSpPr>
        <p:spPr>
          <a:xfrm>
            <a:off x="657900" y="3682900"/>
            <a:ext cx="3311700" cy="749400"/>
          </a:xfrm>
          <a:prstGeom prst="rect">
            <a:avLst/>
          </a:prstGeom>
          <a:noFill/>
          <a:ln>
            <a:noFill/>
          </a:ln>
        </p:spPr>
        <p:txBody>
          <a:bodyPr spcFirstLastPara="1" wrap="square" lIns="91425" tIns="91425" rIns="91425" bIns="91425" anchor="t" anchorCtr="0">
            <a:noAutofit/>
          </a:bodyPr>
          <a:lstStyle/>
          <a:p>
            <a:pPr marL="0" lvl="0" indent="0" algn="l" rtl="0">
              <a:lnSpc>
                <a:spcPct val="169023"/>
              </a:lnSpc>
              <a:spcBef>
                <a:spcPts val="0"/>
              </a:spcBef>
              <a:spcAft>
                <a:spcPts val="0"/>
              </a:spcAft>
              <a:buClr>
                <a:schemeClr val="dk1"/>
              </a:buClr>
              <a:buFont typeface="Arial"/>
              <a:buNone/>
            </a:pPr>
            <a:r>
              <a:rPr lang="en" sz="900">
                <a:solidFill>
                  <a:schemeClr val="dk1"/>
                </a:solidFill>
              </a:rPr>
              <a:t>Note changes we have made from assignment 5!</a:t>
            </a:r>
            <a:endParaRPr sz="900">
              <a:solidFill>
                <a:schemeClr val="dk1"/>
              </a:solidFill>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77"/>
        <p:cNvGrpSpPr/>
        <p:nvPr/>
      </p:nvGrpSpPr>
      <p:grpSpPr>
        <a:xfrm>
          <a:off x="0" y="0"/>
          <a:ext cx="0" cy="0"/>
          <a:chOff x="0" y="0"/>
          <a:chExt cx="0" cy="0"/>
        </a:xfrm>
      </p:grpSpPr>
      <p:pic>
        <p:nvPicPr>
          <p:cNvPr id="278" name="Google Shape;278;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5" cy="1518636"/>
          </a:xfrm>
          <a:prstGeom prst="rect">
            <a:avLst/>
          </a:prstGeom>
          <a:noFill/>
          <a:ln>
            <a:noFill/>
          </a:ln>
        </p:spPr>
      </p:pic>
      <p:pic>
        <p:nvPicPr>
          <p:cNvPr id="279" name="Google Shape;279;p3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5" cy="937142"/>
          </a:xfrm>
          <a:prstGeom prst="rect">
            <a:avLst/>
          </a:prstGeom>
          <a:noFill/>
          <a:ln>
            <a:noFill/>
          </a:ln>
        </p:spPr>
      </p:pic>
      <p:sp>
        <p:nvSpPr>
          <p:cNvPr id="280" name="Google Shape;280;p36"/>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81" name="Google Shape;281;p36"/>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282" name="Google Shape;282;p36"/>
          <p:cNvSpPr txBox="1"/>
          <p:nvPr/>
        </p:nvSpPr>
        <p:spPr>
          <a:xfrm>
            <a:off x="814050" y="1559763"/>
            <a:ext cx="7515900" cy="13815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400">
                <a:solidFill>
                  <a:srgbClr val="B5300B"/>
                </a:solidFill>
                <a:latin typeface="Prata"/>
                <a:ea typeface="Prata"/>
                <a:cs typeface="Prata"/>
                <a:sym typeface="Prata"/>
              </a:rPr>
              <a:t>Usability Goals &amp; Key Measurements</a:t>
            </a:r>
            <a:endParaRPr sz="1500"/>
          </a:p>
        </p:txBody>
      </p:sp>
      <p:cxnSp>
        <p:nvCxnSpPr>
          <p:cNvPr id="283" name="Google Shape;283;p36"/>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84" name="Google Shape;284;p36"/>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88"/>
        <p:cNvGrpSpPr/>
        <p:nvPr/>
      </p:nvGrpSpPr>
      <p:grpSpPr>
        <a:xfrm>
          <a:off x="0" y="0"/>
          <a:ext cx="0" cy="0"/>
          <a:chOff x="0" y="0"/>
          <a:chExt cx="0" cy="0"/>
        </a:xfrm>
      </p:grpSpPr>
      <p:cxnSp>
        <p:nvCxnSpPr>
          <p:cNvPr id="289" name="Google Shape;289;p37"/>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290" name="Google Shape;290;p37"/>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291" name="Google Shape;291;p37"/>
          <p:cNvSpPr txBox="1"/>
          <p:nvPr/>
        </p:nvSpPr>
        <p:spPr>
          <a:xfrm>
            <a:off x="349263" y="455325"/>
            <a:ext cx="6425400" cy="5079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a:t>
            </a:r>
            <a:endParaRPr sz="100"/>
          </a:p>
        </p:txBody>
      </p:sp>
      <p:sp>
        <p:nvSpPr>
          <p:cNvPr id="292" name="Google Shape;292;p37"/>
          <p:cNvSpPr txBox="1"/>
          <p:nvPr/>
        </p:nvSpPr>
        <p:spPr>
          <a:xfrm>
            <a:off x="242013" y="1140263"/>
            <a:ext cx="6639900" cy="12006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r>
              <a:rPr lang="en" sz="1800">
                <a:solidFill>
                  <a:schemeClr val="dk1"/>
                </a:solidFill>
                <a:latin typeface="Calibri"/>
                <a:ea typeface="Calibri"/>
                <a:cs typeface="Calibri"/>
                <a:sym typeface="Calibri"/>
              </a:rPr>
              <a:t>a. 2 usability goals and 2 key measurements identified in Assignment 5</a:t>
            </a:r>
            <a:endParaRPr sz="1800">
              <a:solidFill>
                <a:schemeClr val="dk1"/>
              </a:solidFill>
              <a:latin typeface="Calibri"/>
              <a:ea typeface="Calibri"/>
              <a:cs typeface="Calibri"/>
              <a:sym typeface="Calibri"/>
            </a:endParaRPr>
          </a:p>
          <a:p>
            <a:pPr marL="457200" lvl="0" indent="0" algn="l" rtl="0">
              <a:lnSpc>
                <a:spcPct val="150000"/>
              </a:lnSpc>
              <a:spcBef>
                <a:spcPts val="0"/>
              </a:spcBef>
              <a:spcAft>
                <a:spcPts val="0"/>
              </a:spcAft>
              <a:buNone/>
            </a:pPr>
            <a:r>
              <a:rPr lang="en" sz="1800">
                <a:solidFill>
                  <a:schemeClr val="dk1"/>
                </a:solidFill>
                <a:latin typeface="Calibri"/>
                <a:ea typeface="Calibri"/>
                <a:cs typeface="Calibri"/>
                <a:sym typeface="Calibri"/>
              </a:rPr>
              <a:t>b. How is your product progressing towards hitting these goals?</a:t>
            </a:r>
            <a:endParaRPr sz="1800">
              <a:solidFill>
                <a:schemeClr val="dk1"/>
              </a:solidFill>
              <a:latin typeface="Calibri"/>
              <a:ea typeface="Calibri"/>
              <a:cs typeface="Calibri"/>
              <a:sym typeface="Calibri"/>
            </a:endParaRPr>
          </a:p>
        </p:txBody>
      </p:sp>
      <p:sp>
        <p:nvSpPr>
          <p:cNvPr id="293" name="Google Shape;293;p37"/>
          <p:cNvSpPr txBox="1"/>
          <p:nvPr/>
        </p:nvSpPr>
        <p:spPr>
          <a:xfrm>
            <a:off x="7623638" y="4497500"/>
            <a:ext cx="866700" cy="338550"/>
          </a:xfrm>
          <a:prstGeom prst="rect">
            <a:avLst/>
          </a:prstGeom>
          <a:noFill/>
          <a:ln>
            <a:noFill/>
          </a:ln>
        </p:spPr>
        <p:txBody>
          <a:bodyPr spcFirstLastPara="1" wrap="square" lIns="45725" tIns="45725" rIns="45725" bIns="45725" anchor="t" anchorCtr="0">
            <a:spAutoFit/>
          </a:bodyPr>
          <a:lstStyle/>
          <a:p>
            <a:pPr marL="0" lvl="0" indent="0" algn="l" rtl="0">
              <a:spcBef>
                <a:spcPts val="0"/>
              </a:spcBef>
              <a:spcAft>
                <a:spcPts val="0"/>
              </a:spcAft>
              <a:buNone/>
            </a:pPr>
            <a:endParaRPr sz="1600">
              <a:solidFill>
                <a:srgbClr val="A7291E"/>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297"/>
        <p:cNvGrpSpPr/>
        <p:nvPr/>
      </p:nvGrpSpPr>
      <p:grpSpPr>
        <a:xfrm>
          <a:off x="0" y="0"/>
          <a:ext cx="0" cy="0"/>
          <a:chOff x="0" y="0"/>
          <a:chExt cx="0" cy="0"/>
        </a:xfrm>
      </p:grpSpPr>
      <p:pic>
        <p:nvPicPr>
          <p:cNvPr id="298" name="Google Shape;298;p3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5" cy="1518636"/>
          </a:xfrm>
          <a:prstGeom prst="rect">
            <a:avLst/>
          </a:prstGeom>
          <a:noFill/>
          <a:ln>
            <a:noFill/>
          </a:ln>
        </p:spPr>
      </p:pic>
      <p:pic>
        <p:nvPicPr>
          <p:cNvPr id="299" name="Google Shape;299;p3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5" cy="937142"/>
          </a:xfrm>
          <a:prstGeom prst="rect">
            <a:avLst/>
          </a:prstGeom>
          <a:noFill/>
          <a:ln>
            <a:noFill/>
          </a:ln>
        </p:spPr>
      </p:pic>
      <p:sp>
        <p:nvSpPr>
          <p:cNvPr id="300" name="Google Shape;300;p38"/>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01" name="Google Shape;301;p38"/>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02" name="Google Shape;302;p38"/>
          <p:cNvSpPr txBox="1"/>
          <p:nvPr/>
        </p:nvSpPr>
        <p:spPr>
          <a:xfrm>
            <a:off x="761725" y="1746663"/>
            <a:ext cx="7515900" cy="6312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100">
                <a:solidFill>
                  <a:srgbClr val="B5300B"/>
                </a:solidFill>
                <a:latin typeface="Prata"/>
                <a:ea typeface="Prata"/>
                <a:cs typeface="Prata"/>
                <a:sym typeface="Prata"/>
              </a:rPr>
              <a:t>Revised Interface Sketches</a:t>
            </a:r>
            <a:endParaRPr sz="1200"/>
          </a:p>
        </p:txBody>
      </p:sp>
      <p:cxnSp>
        <p:nvCxnSpPr>
          <p:cNvPr id="303" name="Google Shape;303;p38"/>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04" name="Google Shape;304;p38"/>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08"/>
        <p:cNvGrpSpPr/>
        <p:nvPr/>
      </p:nvGrpSpPr>
      <p:grpSpPr>
        <a:xfrm>
          <a:off x="0" y="0"/>
          <a:ext cx="0" cy="0"/>
          <a:chOff x="0" y="0"/>
          <a:chExt cx="0" cy="0"/>
        </a:xfrm>
      </p:grpSpPr>
      <p:cxnSp>
        <p:nvCxnSpPr>
          <p:cNvPr id="309" name="Google Shape;309;p39"/>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10" name="Google Shape;310;p39"/>
          <p:cNvSpPr txBox="1"/>
          <p:nvPr/>
        </p:nvSpPr>
        <p:spPr>
          <a:xfrm>
            <a:off x="349263" y="455325"/>
            <a:ext cx="6425400" cy="17067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Major Change #1: </a:t>
            </a:r>
            <a:r>
              <a:rPr lang="en" sz="3600">
                <a:solidFill>
                  <a:srgbClr val="A7291E"/>
                </a:solidFill>
                <a:latin typeface="Calibri"/>
                <a:ea typeface="Calibri"/>
                <a:cs typeface="Calibri"/>
                <a:sym typeface="Calibri"/>
              </a:rPr>
              <a:t>Change the home screen icon to a figure that is intuitively “home” (ex. a house)</a:t>
            </a:r>
            <a:endParaRPr sz="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14"/>
        <p:cNvGrpSpPr/>
        <p:nvPr/>
      </p:nvGrpSpPr>
      <p:grpSpPr>
        <a:xfrm>
          <a:off x="0" y="0"/>
          <a:ext cx="0" cy="0"/>
          <a:chOff x="0" y="0"/>
          <a:chExt cx="0" cy="0"/>
        </a:xfrm>
      </p:grpSpPr>
      <p:cxnSp>
        <p:nvCxnSpPr>
          <p:cNvPr id="315" name="Google Shape;315;p40"/>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16" name="Google Shape;316;p40"/>
          <p:cNvSpPr txBox="1"/>
          <p:nvPr/>
        </p:nvSpPr>
        <p:spPr>
          <a:xfrm>
            <a:off x="349263" y="455325"/>
            <a:ext cx="6425400" cy="17067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Major Change #2: </a:t>
            </a:r>
            <a:r>
              <a:rPr lang="en" sz="3600">
                <a:solidFill>
                  <a:srgbClr val="A7291E"/>
                </a:solidFill>
                <a:latin typeface="Calibri"/>
                <a:ea typeface="Calibri"/>
                <a:cs typeface="Calibri"/>
                <a:sym typeface="Calibri"/>
              </a:rPr>
              <a:t>Add the posting feature the the footer buttons</a:t>
            </a:r>
            <a:r>
              <a:rPr lang="en" sz="3300">
                <a:solidFill>
                  <a:srgbClr val="B5300B"/>
                </a:solidFill>
                <a:latin typeface="Prata"/>
                <a:ea typeface="Prata"/>
                <a:cs typeface="Prata"/>
                <a:sym typeface="Prata"/>
              </a:rPr>
              <a:t> </a:t>
            </a:r>
            <a:endParaRPr sz="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20"/>
        <p:cNvGrpSpPr/>
        <p:nvPr/>
      </p:nvGrpSpPr>
      <p:grpSpPr>
        <a:xfrm>
          <a:off x="0" y="0"/>
          <a:ext cx="0" cy="0"/>
          <a:chOff x="0" y="0"/>
          <a:chExt cx="0" cy="0"/>
        </a:xfrm>
      </p:grpSpPr>
      <p:cxnSp>
        <p:nvCxnSpPr>
          <p:cNvPr id="321" name="Google Shape;321;p41"/>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22" name="Google Shape;322;p41"/>
          <p:cNvSpPr txBox="1"/>
          <p:nvPr/>
        </p:nvSpPr>
        <p:spPr>
          <a:xfrm>
            <a:off x="349263" y="455325"/>
            <a:ext cx="6425400" cy="17067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Major Change #3: </a:t>
            </a:r>
            <a:r>
              <a:rPr lang="en" sz="3600">
                <a:solidFill>
                  <a:srgbClr val="A7291E"/>
                </a:solidFill>
                <a:latin typeface="Calibri"/>
                <a:ea typeface="Calibri"/>
                <a:cs typeface="Calibri"/>
                <a:sym typeface="Calibri"/>
              </a:rPr>
              <a:t>Guide users to personalization features right when they first get on the app</a:t>
            </a:r>
            <a:r>
              <a:rPr lang="en" sz="3300">
                <a:solidFill>
                  <a:srgbClr val="B5300B"/>
                </a:solidFill>
                <a:latin typeface="Prata"/>
                <a:ea typeface="Prata"/>
                <a:cs typeface="Prata"/>
                <a:sym typeface="Prata"/>
              </a:rPr>
              <a:t> </a:t>
            </a:r>
            <a:endParaRPr sz="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26"/>
        <p:cNvGrpSpPr/>
        <p:nvPr/>
      </p:nvGrpSpPr>
      <p:grpSpPr>
        <a:xfrm>
          <a:off x="0" y="0"/>
          <a:ext cx="0" cy="0"/>
          <a:chOff x="0" y="0"/>
          <a:chExt cx="0" cy="0"/>
        </a:xfrm>
      </p:grpSpPr>
      <p:pic>
        <p:nvPicPr>
          <p:cNvPr id="327" name="Google Shape;327;p4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5" cy="1518636"/>
          </a:xfrm>
          <a:prstGeom prst="rect">
            <a:avLst/>
          </a:prstGeom>
          <a:noFill/>
          <a:ln>
            <a:noFill/>
          </a:ln>
        </p:spPr>
      </p:pic>
      <p:pic>
        <p:nvPicPr>
          <p:cNvPr id="328" name="Google Shape;328;p4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5" cy="937142"/>
          </a:xfrm>
          <a:prstGeom prst="rect">
            <a:avLst/>
          </a:prstGeom>
          <a:noFill/>
          <a:ln>
            <a:noFill/>
          </a:ln>
        </p:spPr>
      </p:pic>
      <p:sp>
        <p:nvSpPr>
          <p:cNvPr id="329" name="Google Shape;329;p42"/>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30" name="Google Shape;330;p42"/>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31" name="Google Shape;331;p42"/>
          <p:cNvSpPr txBox="1"/>
          <p:nvPr/>
        </p:nvSpPr>
        <p:spPr>
          <a:xfrm>
            <a:off x="761725" y="1746663"/>
            <a:ext cx="7515900" cy="6312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100">
                <a:solidFill>
                  <a:srgbClr val="B5300B"/>
                </a:solidFill>
                <a:latin typeface="Prata"/>
                <a:ea typeface="Prata"/>
                <a:cs typeface="Prata"/>
                <a:sym typeface="Prata"/>
              </a:rPr>
              <a:t>Medium-Fi Task Flows</a:t>
            </a:r>
            <a:endParaRPr sz="1200"/>
          </a:p>
        </p:txBody>
      </p:sp>
      <p:cxnSp>
        <p:nvCxnSpPr>
          <p:cNvPr id="332" name="Google Shape;332;p42"/>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33" name="Google Shape;333;p42"/>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37"/>
        <p:cNvGrpSpPr/>
        <p:nvPr/>
      </p:nvGrpSpPr>
      <p:grpSpPr>
        <a:xfrm>
          <a:off x="0" y="0"/>
          <a:ext cx="0" cy="0"/>
          <a:chOff x="0" y="0"/>
          <a:chExt cx="0" cy="0"/>
        </a:xfrm>
      </p:grpSpPr>
      <p:cxnSp>
        <p:nvCxnSpPr>
          <p:cNvPr id="338" name="Google Shape;338;p43"/>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39" name="Google Shape;339;p43"/>
          <p:cNvSpPr txBox="1"/>
          <p:nvPr/>
        </p:nvSpPr>
        <p:spPr>
          <a:xfrm>
            <a:off x="349263" y="455325"/>
            <a:ext cx="6425400" cy="5079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Task Flow #1: </a:t>
            </a:r>
            <a:endParaRPr sz="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43"/>
        <p:cNvGrpSpPr/>
        <p:nvPr/>
      </p:nvGrpSpPr>
      <p:grpSpPr>
        <a:xfrm>
          <a:off x="0" y="0"/>
          <a:ext cx="0" cy="0"/>
          <a:chOff x="0" y="0"/>
          <a:chExt cx="0" cy="0"/>
        </a:xfrm>
      </p:grpSpPr>
      <p:cxnSp>
        <p:nvCxnSpPr>
          <p:cNvPr id="344" name="Google Shape;344;p44"/>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45" name="Google Shape;345;p44"/>
          <p:cNvSpPr txBox="1"/>
          <p:nvPr/>
        </p:nvSpPr>
        <p:spPr>
          <a:xfrm>
            <a:off x="349263" y="455325"/>
            <a:ext cx="6425400" cy="5079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Task Flow #2: </a:t>
            </a:r>
            <a:endParaRPr sz="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49"/>
        <p:cNvGrpSpPr/>
        <p:nvPr/>
      </p:nvGrpSpPr>
      <p:grpSpPr>
        <a:xfrm>
          <a:off x="0" y="0"/>
          <a:ext cx="0" cy="0"/>
          <a:chOff x="0" y="0"/>
          <a:chExt cx="0" cy="0"/>
        </a:xfrm>
      </p:grpSpPr>
      <p:cxnSp>
        <p:nvCxnSpPr>
          <p:cNvPr id="350" name="Google Shape;350;p45"/>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51" name="Google Shape;351;p45"/>
          <p:cNvSpPr txBox="1"/>
          <p:nvPr/>
        </p:nvSpPr>
        <p:spPr>
          <a:xfrm>
            <a:off x="349263" y="455325"/>
            <a:ext cx="6425400" cy="507900"/>
          </a:xfrm>
          <a:prstGeom prst="rect">
            <a:avLst/>
          </a:prstGeom>
          <a:noFill/>
          <a:ln>
            <a:noFill/>
          </a:ln>
        </p:spPr>
        <p:txBody>
          <a:bodyPr spcFirstLastPara="1" wrap="square" lIns="0" tIns="0" rIns="0" bIns="0" anchor="t" anchorCtr="0">
            <a:spAutoFit/>
          </a:bodyPr>
          <a:lstStyle/>
          <a:p>
            <a:pPr marL="0" marR="0" lvl="0" indent="0" algn="l" rtl="0">
              <a:lnSpc>
                <a:spcPct val="103996"/>
              </a:lnSpc>
              <a:spcBef>
                <a:spcPts val="0"/>
              </a:spcBef>
              <a:spcAft>
                <a:spcPts val="0"/>
              </a:spcAft>
              <a:buNone/>
            </a:pPr>
            <a:r>
              <a:rPr lang="en" sz="3300">
                <a:solidFill>
                  <a:srgbClr val="B5300B"/>
                </a:solidFill>
                <a:latin typeface="Prata"/>
                <a:ea typeface="Prata"/>
                <a:cs typeface="Prata"/>
                <a:sym typeface="Prata"/>
              </a:rPr>
              <a:t>Task Flow #3: </a:t>
            </a:r>
            <a:endParaRPr sz="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55"/>
        <p:cNvGrpSpPr/>
        <p:nvPr/>
      </p:nvGrpSpPr>
      <p:grpSpPr>
        <a:xfrm>
          <a:off x="0" y="0"/>
          <a:ext cx="0" cy="0"/>
          <a:chOff x="0" y="0"/>
          <a:chExt cx="0" cy="0"/>
        </a:xfrm>
      </p:grpSpPr>
      <p:pic>
        <p:nvPicPr>
          <p:cNvPr id="356" name="Google Shape;356;p4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3412986"/>
            <a:ext cx="9144001" cy="1518636"/>
          </a:xfrm>
          <a:prstGeom prst="rect">
            <a:avLst/>
          </a:prstGeom>
          <a:noFill/>
          <a:ln>
            <a:noFill/>
          </a:ln>
        </p:spPr>
      </p:pic>
      <p:pic>
        <p:nvPicPr>
          <p:cNvPr id="357" name="Google Shape;357;p4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213911"/>
            <a:ext cx="9144001" cy="937142"/>
          </a:xfrm>
          <a:prstGeom prst="rect">
            <a:avLst/>
          </a:prstGeom>
          <a:noFill/>
          <a:ln>
            <a:noFill/>
          </a:ln>
        </p:spPr>
      </p:pic>
      <p:sp>
        <p:nvSpPr>
          <p:cNvPr id="358" name="Google Shape;358;p46"/>
          <p:cNvSpPr/>
          <p:nvPr/>
        </p:nvSpPr>
        <p:spPr>
          <a:xfrm>
            <a:off x="-108875" y="1440504"/>
            <a:ext cx="1504492" cy="1680997"/>
          </a:xfrm>
          <a:custGeom>
            <a:avLst/>
            <a:gdLst/>
            <a:ahLst/>
            <a:cxnLst/>
            <a:rect l="l" t="t" r="r" b="b"/>
            <a:pathLst>
              <a:path w="3008984" h="3361994" extrusionOk="0">
                <a:moveTo>
                  <a:pt x="0" y="0"/>
                </a:moveTo>
                <a:lnTo>
                  <a:pt x="3008984" y="0"/>
                </a:lnTo>
                <a:lnTo>
                  <a:pt x="3008984" y="3361993"/>
                </a:lnTo>
                <a:lnTo>
                  <a:pt x="0" y="336199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59" name="Google Shape;359;p46"/>
          <p:cNvSpPr/>
          <p:nvPr/>
        </p:nvSpPr>
        <p:spPr>
          <a:xfrm rot="1247444">
            <a:off x="8033735" y="1407732"/>
            <a:ext cx="827492" cy="1746685"/>
          </a:xfrm>
          <a:custGeom>
            <a:avLst/>
            <a:gdLst/>
            <a:ahLst/>
            <a:cxnLst/>
            <a:rect l="l" t="t" r="r" b="b"/>
            <a:pathLst>
              <a:path w="1654777" h="3492934" extrusionOk="0">
                <a:moveTo>
                  <a:pt x="0" y="0"/>
                </a:moveTo>
                <a:lnTo>
                  <a:pt x="1654777" y="0"/>
                </a:lnTo>
                <a:lnTo>
                  <a:pt x="1654777" y="3492934"/>
                </a:lnTo>
                <a:lnTo>
                  <a:pt x="0" y="349293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60" name="Google Shape;360;p46"/>
          <p:cNvSpPr txBox="1"/>
          <p:nvPr/>
        </p:nvSpPr>
        <p:spPr>
          <a:xfrm>
            <a:off x="890325" y="1902963"/>
            <a:ext cx="7515900" cy="631200"/>
          </a:xfrm>
          <a:prstGeom prst="rect">
            <a:avLst/>
          </a:prstGeom>
          <a:noFill/>
          <a:ln>
            <a:noFill/>
          </a:ln>
        </p:spPr>
        <p:txBody>
          <a:bodyPr spcFirstLastPara="1" wrap="square" lIns="0" tIns="0" rIns="0" bIns="0" anchor="t" anchorCtr="0">
            <a:spAutoFit/>
          </a:bodyPr>
          <a:lstStyle/>
          <a:p>
            <a:pPr marL="0" marR="0" lvl="0" indent="0" algn="ctr" rtl="0">
              <a:lnSpc>
                <a:spcPct val="103994"/>
              </a:lnSpc>
              <a:spcBef>
                <a:spcPts val="0"/>
              </a:spcBef>
              <a:spcAft>
                <a:spcPts val="0"/>
              </a:spcAft>
              <a:buNone/>
            </a:pPr>
            <a:r>
              <a:rPr lang="en" sz="4100">
                <a:solidFill>
                  <a:srgbClr val="B5300B"/>
                </a:solidFill>
                <a:latin typeface="Prata"/>
                <a:ea typeface="Prata"/>
                <a:cs typeface="Prata"/>
                <a:sym typeface="Prata"/>
              </a:rPr>
              <a:t>Prototype Implementation</a:t>
            </a:r>
            <a:endParaRPr sz="1200"/>
          </a:p>
        </p:txBody>
      </p:sp>
      <p:cxnSp>
        <p:nvCxnSpPr>
          <p:cNvPr id="361" name="Google Shape;361;p46"/>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62" name="Google Shape;362;p46"/>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66"/>
        <p:cNvGrpSpPr/>
        <p:nvPr/>
      </p:nvGrpSpPr>
      <p:grpSpPr>
        <a:xfrm>
          <a:off x="0" y="0"/>
          <a:ext cx="0" cy="0"/>
          <a:chOff x="0" y="0"/>
          <a:chExt cx="0" cy="0"/>
        </a:xfrm>
      </p:grpSpPr>
      <p:cxnSp>
        <p:nvCxnSpPr>
          <p:cNvPr id="367" name="Google Shape;367;p47"/>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68" name="Google Shape;368;p47"/>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69" name="Google Shape;369;p47"/>
          <p:cNvSpPr txBox="1"/>
          <p:nvPr/>
        </p:nvSpPr>
        <p:spPr>
          <a:xfrm>
            <a:off x="127000" y="34925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Prototype Overview: Tools</a:t>
            </a:r>
            <a:endParaRPr sz="100" b="1"/>
          </a:p>
        </p:txBody>
      </p:sp>
      <p:sp>
        <p:nvSpPr>
          <p:cNvPr id="370" name="Google Shape;370;p47"/>
          <p:cNvSpPr txBox="1"/>
          <p:nvPr/>
        </p:nvSpPr>
        <p:spPr>
          <a:xfrm>
            <a:off x="1676687" y="134271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sp>
        <p:nvSpPr>
          <p:cNvPr id="371" name="Google Shape;371;p47"/>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72" name="Google Shape;372;p47"/>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76"/>
        <p:cNvGrpSpPr/>
        <p:nvPr/>
      </p:nvGrpSpPr>
      <p:grpSpPr>
        <a:xfrm>
          <a:off x="0" y="0"/>
          <a:ext cx="0" cy="0"/>
          <a:chOff x="0" y="0"/>
          <a:chExt cx="0" cy="0"/>
        </a:xfrm>
      </p:grpSpPr>
      <p:cxnSp>
        <p:nvCxnSpPr>
          <p:cNvPr id="377" name="Google Shape;377;p48"/>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78" name="Google Shape;378;p48"/>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79" name="Google Shape;379;p48"/>
          <p:cNvSpPr txBox="1"/>
          <p:nvPr/>
        </p:nvSpPr>
        <p:spPr>
          <a:xfrm>
            <a:off x="-212675" y="373500"/>
            <a:ext cx="8921700" cy="5079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3300">
                <a:solidFill>
                  <a:srgbClr val="B5300B"/>
                </a:solidFill>
                <a:latin typeface="Prata"/>
                <a:ea typeface="Prata"/>
                <a:cs typeface="Prata"/>
                <a:sym typeface="Prata"/>
              </a:rPr>
              <a:t>Prototype Overview: Limitations</a:t>
            </a:r>
            <a:endParaRPr sz="100" b="1"/>
          </a:p>
        </p:txBody>
      </p:sp>
      <p:sp>
        <p:nvSpPr>
          <p:cNvPr id="380" name="Google Shape;380;p48"/>
          <p:cNvSpPr txBox="1"/>
          <p:nvPr/>
        </p:nvSpPr>
        <p:spPr>
          <a:xfrm>
            <a:off x="1676687" y="134271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sp>
        <p:nvSpPr>
          <p:cNvPr id="381" name="Google Shape;381;p48"/>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82" name="Google Shape;382;p48"/>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386"/>
        <p:cNvGrpSpPr/>
        <p:nvPr/>
      </p:nvGrpSpPr>
      <p:grpSpPr>
        <a:xfrm>
          <a:off x="0" y="0"/>
          <a:ext cx="0" cy="0"/>
          <a:chOff x="0" y="0"/>
          <a:chExt cx="0" cy="0"/>
        </a:xfrm>
      </p:grpSpPr>
      <p:cxnSp>
        <p:nvCxnSpPr>
          <p:cNvPr id="387" name="Google Shape;387;p49"/>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388" name="Google Shape;388;p49"/>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389" name="Google Shape;389;p49"/>
          <p:cNvSpPr txBox="1"/>
          <p:nvPr/>
        </p:nvSpPr>
        <p:spPr>
          <a:xfrm>
            <a:off x="-443150" y="397775"/>
            <a:ext cx="8921700" cy="4464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 sz="2900">
                <a:solidFill>
                  <a:srgbClr val="B5300B"/>
                </a:solidFill>
                <a:latin typeface="Prata"/>
                <a:ea typeface="Prata"/>
                <a:cs typeface="Prata"/>
                <a:sym typeface="Prata"/>
              </a:rPr>
              <a:t>Prototype Overview: Hard-Coded Features</a:t>
            </a:r>
            <a:endParaRPr sz="100" b="1"/>
          </a:p>
        </p:txBody>
      </p:sp>
      <p:sp>
        <p:nvSpPr>
          <p:cNvPr id="390" name="Google Shape;390;p49"/>
          <p:cNvSpPr txBox="1"/>
          <p:nvPr/>
        </p:nvSpPr>
        <p:spPr>
          <a:xfrm>
            <a:off x="1676687" y="1342719"/>
            <a:ext cx="6251100" cy="369300"/>
          </a:xfrm>
          <a:prstGeom prst="rect">
            <a:avLst/>
          </a:prstGeom>
          <a:noFill/>
          <a:ln>
            <a:noFill/>
          </a:ln>
        </p:spPr>
        <p:txBody>
          <a:bodyPr spcFirstLastPara="1" wrap="square" lIns="45725" tIns="45725" rIns="45725" bIns="45725" anchor="t" anchorCtr="0">
            <a:spAutoFit/>
          </a:bodyPr>
          <a:lstStyle/>
          <a:p>
            <a:pPr marL="457200" lvl="0" indent="0" algn="l" rtl="0">
              <a:lnSpc>
                <a:spcPct val="150000"/>
              </a:lnSpc>
              <a:spcBef>
                <a:spcPts val="0"/>
              </a:spcBef>
              <a:spcAft>
                <a:spcPts val="0"/>
              </a:spcAft>
              <a:buNone/>
            </a:pPr>
            <a:endParaRPr sz="1800">
              <a:solidFill>
                <a:srgbClr val="A7291E"/>
              </a:solidFill>
              <a:latin typeface="Calibri"/>
              <a:ea typeface="Calibri"/>
              <a:cs typeface="Calibri"/>
              <a:sym typeface="Calibri"/>
            </a:endParaRPr>
          </a:p>
        </p:txBody>
      </p:sp>
      <p:sp>
        <p:nvSpPr>
          <p:cNvPr id="391" name="Google Shape;391;p49"/>
          <p:cNvSpPr/>
          <p:nvPr/>
        </p:nvSpPr>
        <p:spPr>
          <a:xfrm>
            <a:off x="209092" y="3670284"/>
            <a:ext cx="1657404" cy="1421224"/>
          </a:xfrm>
          <a:custGeom>
            <a:avLst/>
            <a:gdLst/>
            <a:ahLst/>
            <a:cxnLst/>
            <a:rect l="l" t="t" r="r" b="b"/>
            <a:pathLst>
              <a:path w="3314808" h="2842448" extrusionOk="0">
                <a:moveTo>
                  <a:pt x="0" y="0"/>
                </a:moveTo>
                <a:lnTo>
                  <a:pt x="3314808" y="0"/>
                </a:lnTo>
                <a:lnTo>
                  <a:pt x="3314808" y="2842448"/>
                </a:lnTo>
                <a:lnTo>
                  <a:pt x="0" y="2842448"/>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392" name="Google Shape;392;p49"/>
          <p:cNvSpPr/>
          <p:nvPr/>
        </p:nvSpPr>
        <p:spPr>
          <a:xfrm rot="-1885774">
            <a:off x="7789277" y="123170"/>
            <a:ext cx="1140607" cy="1396966"/>
          </a:xfrm>
          <a:custGeom>
            <a:avLst/>
            <a:gdLst/>
            <a:ahLst/>
            <a:cxnLst/>
            <a:rect l="l" t="t" r="r" b="b"/>
            <a:pathLst>
              <a:path w="2703499" h="3477169" extrusionOk="0">
                <a:moveTo>
                  <a:pt x="0" y="0"/>
                </a:moveTo>
                <a:lnTo>
                  <a:pt x="2703498" y="0"/>
                </a:lnTo>
                <a:lnTo>
                  <a:pt x="2703498" y="3477168"/>
                </a:lnTo>
                <a:lnTo>
                  <a:pt x="0" y="347716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B5300B"/>
        </a:solidFill>
        <a:effectLst/>
      </p:bgPr>
    </p:bg>
    <p:spTree>
      <p:nvGrpSpPr>
        <p:cNvPr id="1" name="Shape 396"/>
        <p:cNvGrpSpPr/>
        <p:nvPr/>
      </p:nvGrpSpPr>
      <p:grpSpPr>
        <a:xfrm>
          <a:off x="0" y="0"/>
          <a:ext cx="0" cy="0"/>
          <a:chOff x="0" y="0"/>
          <a:chExt cx="0" cy="0"/>
        </a:xfrm>
      </p:grpSpPr>
      <p:sp>
        <p:nvSpPr>
          <p:cNvPr id="397" name="Google Shape;397;p50"/>
          <p:cNvSpPr txBox="1"/>
          <p:nvPr/>
        </p:nvSpPr>
        <p:spPr>
          <a:xfrm>
            <a:off x="4130599" y="4505770"/>
            <a:ext cx="4499100" cy="172200"/>
          </a:xfrm>
          <a:prstGeom prst="rect">
            <a:avLst/>
          </a:prstGeom>
          <a:noFill/>
          <a:ln>
            <a:noFill/>
          </a:ln>
        </p:spPr>
        <p:txBody>
          <a:bodyPr spcFirstLastPara="1" wrap="square" lIns="0" tIns="0" rIns="0" bIns="0" anchor="t" anchorCtr="0">
            <a:spAutoFit/>
          </a:bodyPr>
          <a:lstStyle/>
          <a:p>
            <a:pPr marL="0" marR="0" lvl="1" indent="0" algn="ctr" rtl="0">
              <a:lnSpc>
                <a:spcPct val="150000"/>
              </a:lnSpc>
              <a:spcBef>
                <a:spcPts val="0"/>
              </a:spcBef>
              <a:spcAft>
                <a:spcPts val="0"/>
              </a:spcAft>
              <a:buNone/>
            </a:pPr>
            <a:r>
              <a:rPr lang="en" sz="1100">
                <a:solidFill>
                  <a:srgbClr val="FFFFFF"/>
                </a:solidFill>
                <a:latin typeface="Poppins"/>
                <a:ea typeface="Poppins"/>
                <a:cs typeface="Poppins"/>
                <a:sym typeface="Poppins"/>
              </a:rPr>
              <a:t>Thanks for listening </a:t>
            </a:r>
            <a:endParaRPr sz="700"/>
          </a:p>
        </p:txBody>
      </p:sp>
      <p:cxnSp>
        <p:nvCxnSpPr>
          <p:cNvPr id="398" name="Google Shape;398;p50"/>
          <p:cNvCxnSpPr/>
          <p:nvPr/>
        </p:nvCxnSpPr>
        <p:spPr>
          <a:xfrm>
            <a:off x="-151932" y="4936384"/>
            <a:ext cx="9447900" cy="0"/>
          </a:xfrm>
          <a:prstGeom prst="straightConnector1">
            <a:avLst/>
          </a:prstGeom>
          <a:noFill/>
          <a:ln w="47625" cap="flat" cmpd="sng">
            <a:solidFill>
              <a:srgbClr val="EDEDED"/>
            </a:solidFill>
            <a:prstDash val="solid"/>
            <a:round/>
            <a:headEnd type="none" w="sm" len="sm"/>
            <a:tailEnd type="none" w="sm" len="sm"/>
          </a:ln>
        </p:spPr>
      </p:cxnSp>
      <p:sp>
        <p:nvSpPr>
          <p:cNvPr id="399" name="Google Shape;399;p50"/>
          <p:cNvSpPr/>
          <p:nvPr/>
        </p:nvSpPr>
        <p:spPr>
          <a:xfrm rot="-5460154">
            <a:off x="8290980" y="3278065"/>
            <a:ext cx="2522019" cy="3971683"/>
          </a:xfrm>
          <a:custGeom>
            <a:avLst/>
            <a:gdLst/>
            <a:ahLst/>
            <a:cxnLst/>
            <a:rect l="l" t="t" r="r" b="b"/>
            <a:pathLst>
              <a:path w="5043265" h="7942150" extrusionOk="0">
                <a:moveTo>
                  <a:pt x="0" y="0"/>
                </a:moveTo>
                <a:lnTo>
                  <a:pt x="5043265" y="0"/>
                </a:lnTo>
                <a:lnTo>
                  <a:pt x="5043265" y="7942150"/>
                </a:lnTo>
                <a:lnTo>
                  <a:pt x="0" y="7942150"/>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400" name="Google Shape;400;p50"/>
          <p:cNvSpPr txBox="1"/>
          <p:nvPr/>
        </p:nvSpPr>
        <p:spPr>
          <a:xfrm>
            <a:off x="3973547" y="3042079"/>
            <a:ext cx="4656150" cy="1559700"/>
          </a:xfrm>
          <a:prstGeom prst="rect">
            <a:avLst/>
          </a:prstGeom>
          <a:noFill/>
          <a:ln>
            <a:noFill/>
          </a:ln>
        </p:spPr>
        <p:txBody>
          <a:bodyPr spcFirstLastPara="1" wrap="square" lIns="0" tIns="0" rIns="0" bIns="0" anchor="t" anchorCtr="0">
            <a:spAutoFit/>
          </a:bodyPr>
          <a:lstStyle/>
          <a:p>
            <a:pPr marL="0" marR="0" lvl="0" indent="0" algn="ctr" rtl="0">
              <a:lnSpc>
                <a:spcPct val="104001"/>
              </a:lnSpc>
              <a:spcBef>
                <a:spcPts val="0"/>
              </a:spcBef>
              <a:spcAft>
                <a:spcPts val="0"/>
              </a:spcAft>
              <a:buNone/>
            </a:pPr>
            <a:r>
              <a:rPr lang="en" sz="5800">
                <a:solidFill>
                  <a:srgbClr val="FFFFFF"/>
                </a:solidFill>
                <a:latin typeface="Prata"/>
                <a:ea typeface="Prata"/>
                <a:cs typeface="Prata"/>
                <a:sym typeface="Prata"/>
              </a:rPr>
              <a:t>Feedback? :)</a:t>
            </a:r>
            <a:r>
              <a:rPr lang="en" sz="10100">
                <a:solidFill>
                  <a:srgbClr val="FFFFFF"/>
                </a:solidFill>
                <a:latin typeface="Prata"/>
                <a:ea typeface="Prata"/>
                <a:cs typeface="Prata"/>
                <a:sym typeface="Prata"/>
              </a:rPr>
              <a:t> </a:t>
            </a:r>
            <a:endParaRPr sz="700"/>
          </a:p>
        </p:txBody>
      </p:sp>
      <p:sp>
        <p:nvSpPr>
          <p:cNvPr id="401" name="Google Shape;401;p50"/>
          <p:cNvSpPr/>
          <p:nvPr/>
        </p:nvSpPr>
        <p:spPr>
          <a:xfrm rot="85926">
            <a:off x="4366106" y="475393"/>
            <a:ext cx="790374" cy="886816"/>
          </a:xfrm>
          <a:custGeom>
            <a:avLst/>
            <a:gdLst/>
            <a:ahLst/>
            <a:cxnLst/>
            <a:rect l="l" t="t" r="r" b="b"/>
            <a:pathLst>
              <a:path w="1580255" h="1773077" extrusionOk="0">
                <a:moveTo>
                  <a:pt x="0" y="0"/>
                </a:moveTo>
                <a:lnTo>
                  <a:pt x="1580255" y="0"/>
                </a:lnTo>
                <a:lnTo>
                  <a:pt x="1580255" y="1773077"/>
                </a:lnTo>
                <a:lnTo>
                  <a:pt x="0" y="1773077"/>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402" name="Google Shape;402;p50"/>
          <p:cNvSpPr/>
          <p:nvPr/>
        </p:nvSpPr>
        <p:spPr>
          <a:xfrm rot="-499954">
            <a:off x="3816563" y="1674886"/>
            <a:ext cx="1808850" cy="1315938"/>
          </a:xfrm>
          <a:custGeom>
            <a:avLst/>
            <a:gdLst/>
            <a:ahLst/>
            <a:cxnLst/>
            <a:rect l="l" t="t" r="r" b="b"/>
            <a:pathLst>
              <a:path w="3615666" h="2630397" extrusionOk="0">
                <a:moveTo>
                  <a:pt x="0" y="0"/>
                </a:moveTo>
                <a:lnTo>
                  <a:pt x="3615666" y="0"/>
                </a:lnTo>
                <a:lnTo>
                  <a:pt x="3615666" y="2630397"/>
                </a:lnTo>
                <a:lnTo>
                  <a:pt x="0" y="263039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a:lstStyle/>
          <a:p>
            <a:endParaRPr lang="en-US"/>
          </a:p>
        </p:txBody>
      </p:sp>
      <p:pic>
        <p:nvPicPr>
          <p:cNvPr id="403" name="Google Shape;403;p50"/>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711213" y="-133156"/>
            <a:ext cx="3434988" cy="3695316"/>
          </a:xfrm>
          <a:prstGeom prst="rect">
            <a:avLst/>
          </a:prstGeom>
          <a:noFill/>
          <a:ln>
            <a:noFill/>
          </a:ln>
        </p:spPr>
      </p:pic>
      <p:cxnSp>
        <p:nvCxnSpPr>
          <p:cNvPr id="404" name="Google Shape;404;p50"/>
          <p:cNvCxnSpPr/>
          <p:nvPr/>
        </p:nvCxnSpPr>
        <p:spPr>
          <a:xfrm>
            <a:off x="-151932" y="207116"/>
            <a:ext cx="9447900" cy="0"/>
          </a:xfrm>
          <a:prstGeom prst="straightConnector1">
            <a:avLst/>
          </a:prstGeom>
          <a:noFill/>
          <a:ln w="47625" cap="flat" cmpd="sng">
            <a:solidFill>
              <a:srgbClr val="EDEDED"/>
            </a:solidFill>
            <a:prstDash val="solid"/>
            <a:round/>
            <a:headEnd type="none" w="sm" len="sm"/>
            <a:tailEnd type="none" w="sm" len="sm"/>
          </a:ln>
        </p:spPr>
      </p:cxnSp>
      <p:pic>
        <p:nvPicPr>
          <p:cNvPr id="405" name="Google Shape;405;p50"/>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41500" y="-476300"/>
            <a:ext cx="4805913" cy="561111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EDEDED"/>
            </a:gs>
            <a:gs pos="100000">
              <a:srgbClr val="DFDEDA"/>
            </a:gs>
          </a:gsLst>
          <a:lin ang="2700006" scaled="0"/>
        </a:gradFill>
        <a:effectLst/>
      </p:bgPr>
    </p:bg>
    <p:spTree>
      <p:nvGrpSpPr>
        <p:cNvPr id="1" name="Shape 409"/>
        <p:cNvGrpSpPr/>
        <p:nvPr/>
      </p:nvGrpSpPr>
      <p:grpSpPr>
        <a:xfrm>
          <a:off x="0" y="0"/>
          <a:ext cx="0" cy="0"/>
          <a:chOff x="0" y="0"/>
          <a:chExt cx="0" cy="0"/>
        </a:xfrm>
      </p:grpSpPr>
      <p:sp>
        <p:nvSpPr>
          <p:cNvPr id="410" name="Google Shape;410;p51"/>
          <p:cNvSpPr txBox="1"/>
          <p:nvPr/>
        </p:nvSpPr>
        <p:spPr>
          <a:xfrm>
            <a:off x="-748716" y="566738"/>
            <a:ext cx="10641600" cy="523200"/>
          </a:xfrm>
          <a:prstGeom prst="rect">
            <a:avLst/>
          </a:prstGeom>
          <a:noFill/>
          <a:ln>
            <a:noFill/>
          </a:ln>
        </p:spPr>
        <p:txBody>
          <a:bodyPr spcFirstLastPara="1" wrap="square" lIns="0" tIns="0" rIns="0" bIns="0" anchor="t" anchorCtr="0">
            <a:spAutoFit/>
          </a:bodyPr>
          <a:lstStyle/>
          <a:p>
            <a:pPr marL="0" marR="0" lvl="0" indent="0" algn="ctr" rtl="0">
              <a:lnSpc>
                <a:spcPct val="104004"/>
              </a:lnSpc>
              <a:spcBef>
                <a:spcPts val="0"/>
              </a:spcBef>
              <a:spcAft>
                <a:spcPts val="0"/>
              </a:spcAft>
              <a:buNone/>
            </a:pPr>
            <a:r>
              <a:rPr lang="en" sz="3400">
                <a:solidFill>
                  <a:srgbClr val="B5300B"/>
                </a:solidFill>
                <a:latin typeface="Prata"/>
                <a:ea typeface="Prata"/>
                <a:cs typeface="Prata"/>
                <a:sym typeface="Prata"/>
              </a:rPr>
              <a:t>APPENDIX/ LINK TO FIGMA</a:t>
            </a:r>
            <a:endParaRPr sz="700"/>
          </a:p>
        </p:txBody>
      </p:sp>
      <p:cxnSp>
        <p:nvCxnSpPr>
          <p:cNvPr id="411" name="Google Shape;411;p51"/>
          <p:cNvCxnSpPr/>
          <p:nvPr/>
        </p:nvCxnSpPr>
        <p:spPr>
          <a:xfrm>
            <a:off x="-151932" y="4936384"/>
            <a:ext cx="9447900" cy="0"/>
          </a:xfrm>
          <a:prstGeom prst="straightConnector1">
            <a:avLst/>
          </a:prstGeom>
          <a:noFill/>
          <a:ln w="47625" cap="flat" cmpd="sng">
            <a:solidFill>
              <a:srgbClr val="B5300B"/>
            </a:solidFill>
            <a:prstDash val="solid"/>
            <a:round/>
            <a:headEnd type="none" w="sm" len="sm"/>
            <a:tailEnd type="none" w="sm" len="sm"/>
          </a:ln>
        </p:spPr>
      </p:cxnSp>
      <p:cxnSp>
        <p:nvCxnSpPr>
          <p:cNvPr id="412" name="Google Shape;412;p51"/>
          <p:cNvCxnSpPr/>
          <p:nvPr/>
        </p:nvCxnSpPr>
        <p:spPr>
          <a:xfrm>
            <a:off x="-151932" y="207116"/>
            <a:ext cx="9447900" cy="0"/>
          </a:xfrm>
          <a:prstGeom prst="straightConnector1">
            <a:avLst/>
          </a:prstGeom>
          <a:noFill/>
          <a:ln w="47625" cap="flat" cmpd="sng">
            <a:solidFill>
              <a:srgbClr val="B5300B"/>
            </a:solidFill>
            <a:prstDash val="solid"/>
            <a:round/>
            <a:headEnd type="none" w="sm" len="sm"/>
            <a:tailEnd type="none" w="sm" len="sm"/>
          </a:ln>
        </p:spPr>
      </p:cxnSp>
      <p:sp>
        <p:nvSpPr>
          <p:cNvPr id="413" name="Google Shape;413;p51"/>
          <p:cNvSpPr txBox="1"/>
          <p:nvPr/>
        </p:nvSpPr>
        <p:spPr>
          <a:xfrm>
            <a:off x="1753438" y="1272888"/>
            <a:ext cx="5637300" cy="1806600"/>
          </a:xfrm>
          <a:prstGeom prst="rect">
            <a:avLst/>
          </a:prstGeom>
          <a:noFill/>
          <a:ln>
            <a:noFill/>
          </a:ln>
        </p:spPr>
        <p:txBody>
          <a:bodyPr spcFirstLastPara="1" wrap="square" lIns="45725" tIns="45725" rIns="45725" bIns="45725" anchor="t" anchorCtr="0">
            <a:noAutofit/>
          </a:bodyPr>
          <a:lstStyle/>
          <a:p>
            <a:pPr marL="228600" lvl="0" indent="-228600" algn="ctr" rtl="0">
              <a:spcBef>
                <a:spcPts val="0"/>
              </a:spcBef>
              <a:spcAft>
                <a:spcPts val="0"/>
              </a:spcAft>
              <a:buClr>
                <a:srgbClr val="B5300B"/>
              </a:buClr>
              <a:buSzPts val="1800"/>
              <a:buFont typeface="Prata"/>
              <a:buAutoNum type="romanUcPeriod"/>
            </a:pPr>
            <a:r>
              <a:rPr lang="en" sz="1800">
                <a:solidFill>
                  <a:srgbClr val="B5300B"/>
                </a:solidFill>
                <a:latin typeface="Prata"/>
                <a:ea typeface="Prata"/>
                <a:cs typeface="Prata"/>
                <a:sym typeface="Prata"/>
              </a:rPr>
              <a:t> Full pros &amp; cons list </a:t>
            </a:r>
            <a:endParaRPr sz="1800">
              <a:solidFill>
                <a:srgbClr val="B5300B"/>
              </a:solidFill>
              <a:latin typeface="Prata"/>
              <a:ea typeface="Prata"/>
              <a:cs typeface="Prata"/>
              <a:sym typeface="Prata"/>
            </a:endParaRPr>
          </a:p>
          <a:p>
            <a:pPr marL="228600" lvl="0" indent="-228600" algn="ctr" rtl="0">
              <a:spcBef>
                <a:spcPts val="0"/>
              </a:spcBef>
              <a:spcAft>
                <a:spcPts val="0"/>
              </a:spcAft>
              <a:buClr>
                <a:srgbClr val="B5300B"/>
              </a:buClr>
              <a:buSzPts val="1800"/>
              <a:buFont typeface="Prata"/>
              <a:buAutoNum type="romanUcPeriod"/>
            </a:pPr>
            <a:r>
              <a:rPr lang="en" sz="1800">
                <a:solidFill>
                  <a:srgbClr val="B5300B"/>
                </a:solidFill>
                <a:latin typeface="Prata"/>
                <a:ea typeface="Prata"/>
                <a:cs typeface="Prata"/>
                <a:sym typeface="Prata"/>
              </a:rPr>
              <a:t>Testing Preparations </a:t>
            </a:r>
            <a:endParaRPr sz="1800">
              <a:solidFill>
                <a:srgbClr val="B5300B"/>
              </a:solidFill>
              <a:latin typeface="Prata"/>
              <a:ea typeface="Prata"/>
              <a:cs typeface="Prata"/>
              <a:sym typeface="Prata"/>
            </a:endParaRPr>
          </a:p>
          <a:p>
            <a:pPr marL="228600" lvl="0" indent="-228600" algn="ctr" rtl="0">
              <a:spcBef>
                <a:spcPts val="0"/>
              </a:spcBef>
              <a:spcAft>
                <a:spcPts val="0"/>
              </a:spcAft>
              <a:buClr>
                <a:srgbClr val="B5300B"/>
              </a:buClr>
              <a:buSzPts val="1800"/>
              <a:buFont typeface="Prata"/>
              <a:buAutoNum type="romanUcPeriod"/>
            </a:pPr>
            <a:r>
              <a:rPr lang="en" sz="1800">
                <a:solidFill>
                  <a:srgbClr val="B5300B"/>
                </a:solidFill>
                <a:latin typeface="Prata"/>
                <a:ea typeface="Prata"/>
                <a:cs typeface="Prata"/>
                <a:sym typeface="Prata"/>
              </a:rPr>
              <a:t>Critical incidents log </a:t>
            </a:r>
            <a:endParaRPr sz="1800">
              <a:solidFill>
                <a:srgbClr val="B5300B"/>
              </a:solidFill>
              <a:latin typeface="Prata"/>
              <a:ea typeface="Prata"/>
              <a:cs typeface="Prata"/>
              <a:sym typeface="Prata"/>
            </a:endParaRPr>
          </a:p>
          <a:p>
            <a:pPr marL="228600" lvl="0" indent="-228600" algn="ctr" rtl="0">
              <a:spcBef>
                <a:spcPts val="0"/>
              </a:spcBef>
              <a:spcAft>
                <a:spcPts val="0"/>
              </a:spcAft>
              <a:buClr>
                <a:srgbClr val="B5300B"/>
              </a:buClr>
              <a:buSzPts val="1800"/>
              <a:buFont typeface="Prata"/>
              <a:buAutoNum type="romanUcPeriod"/>
            </a:pPr>
            <a:r>
              <a:rPr lang="en" sz="1800">
                <a:solidFill>
                  <a:srgbClr val="B5300B"/>
                </a:solidFill>
                <a:latin typeface="Prata"/>
                <a:ea typeface="Prata"/>
                <a:cs typeface="Prata"/>
                <a:sym typeface="Prata"/>
              </a:rPr>
              <a:t>link for full low fi </a:t>
            </a:r>
            <a:endParaRPr sz="1800">
              <a:solidFill>
                <a:srgbClr val="B5300B"/>
              </a:solidFill>
              <a:latin typeface="Prata"/>
              <a:ea typeface="Prata"/>
              <a:cs typeface="Prata"/>
              <a:sym typeface="Prata"/>
            </a:endParaRPr>
          </a:p>
          <a:p>
            <a:pPr marL="0" lvl="0" indent="0" algn="l" rtl="0">
              <a:spcBef>
                <a:spcPts val="0"/>
              </a:spcBef>
              <a:spcAft>
                <a:spcPts val="0"/>
              </a:spcAft>
              <a:buNone/>
            </a:pPr>
            <a:endParaRPr sz="1800">
              <a:solidFill>
                <a:srgbClr val="B5300B"/>
              </a:solidFill>
              <a:latin typeface="Prata"/>
              <a:ea typeface="Prata"/>
              <a:cs typeface="Prata"/>
              <a:sym typeface="Prat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603</Words>
  <Application>Microsoft Macintosh PowerPoint</Application>
  <PresentationFormat>On-screen Show (16:9)</PresentationFormat>
  <Paragraphs>98</Paragraphs>
  <Slides>27</Slides>
  <Notes>27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Prata</vt:lpstr>
      <vt:lpstr>Arial</vt:lpstr>
      <vt:lpstr>Poppins</vt:lpstr>
      <vt:lpstr>Calibri</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Maya Ruth Avital</cp:lastModifiedBy>
  <cp:revision>1</cp:revision>
  <dcterms:modified xsi:type="dcterms:W3CDTF">2024-12-11T00:47:28Z</dcterms:modified>
</cp:coreProperties>
</file>