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Bebas Neue" panose="020B0606020202050201" pitchFamily="34" charset="77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f96a53d8b9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f96a53d8b9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f974ea1ea1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f974ea1ea1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f974ea1ea1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f974ea1ea1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Kevin - 30M grandson w/ family history of Dementia (grandmother)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Dean- 26M w/ family history of Dementia (great-grandma and grandma) however, it seems to be isolated to the women in the family - this begs the question of whether someone like Dean is still the audience of our app given his familial relationship but low risk.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f974ea1ea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f974ea1ea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f974ea1ea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f974ea1ea1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Surprised by the role of memory capture and scheduling / memorisation “jogging memory”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Surprised by how unconcerned interviewees were about dementia- not much life change can do, just want to live life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Surprised by their life stories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082e40f9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082e40f94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Surprised by how people who either can’t afford a higher level of care for their family members manage dementia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Interesting to consider how some cultures look down upon sending family members to institutions that could provide better care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Seems to be a lack of accessible resources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f974ea1ea1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f974ea1ea1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f974ea1ea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f974ea1ea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f974ea1ea1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f974ea1ea1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f974ea1ea1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f974ea1ea1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f96a53d8b9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f96a53d8b9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f96a53d8b9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f96a53d8b9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f96a53d8b9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f96a53d8b9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f96a53d8b9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f96a53d8b9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f96a53d8b9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f96a53d8b9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53175" y="1238850"/>
            <a:ext cx="5534700" cy="17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853175" y="3723750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185425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761050" y="3132175"/>
            <a:ext cx="3621900" cy="55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20000" y="41242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665700" y="1000075"/>
            <a:ext cx="7758300" cy="37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1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151700" y="2303125"/>
            <a:ext cx="290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5084700" y="2303125"/>
            <a:ext cx="290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1040989" y="2917150"/>
            <a:ext cx="3129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4974011" y="2917150"/>
            <a:ext cx="3129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720000" y="978425"/>
            <a:ext cx="3644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720000" y="1685875"/>
            <a:ext cx="4657200" cy="265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388100" y="13833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643800" y="45134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685850" y="3069625"/>
            <a:ext cx="57723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720000" y="1742775"/>
            <a:ext cx="2774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225800"/>
            <a:ext cx="1021800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1"/>
          </p:nvPr>
        </p:nvSpPr>
        <p:spPr>
          <a:xfrm>
            <a:off x="720000" y="2253100"/>
            <a:ext cx="2774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title" idx="3"/>
          </p:nvPr>
        </p:nvSpPr>
        <p:spPr>
          <a:xfrm>
            <a:off x="3906997" y="1742775"/>
            <a:ext cx="2774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4" hasCustomPrompt="1"/>
          </p:nvPr>
        </p:nvSpPr>
        <p:spPr>
          <a:xfrm>
            <a:off x="3906999" y="1225800"/>
            <a:ext cx="1021800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5"/>
          </p:nvPr>
        </p:nvSpPr>
        <p:spPr>
          <a:xfrm>
            <a:off x="3906997" y="2253100"/>
            <a:ext cx="2774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6"/>
          </p:nvPr>
        </p:nvSpPr>
        <p:spPr>
          <a:xfrm>
            <a:off x="720000" y="3608375"/>
            <a:ext cx="2774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3091400"/>
            <a:ext cx="1021800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8"/>
          </p:nvPr>
        </p:nvSpPr>
        <p:spPr>
          <a:xfrm>
            <a:off x="720000" y="4118700"/>
            <a:ext cx="2774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9"/>
          </p:nvPr>
        </p:nvSpPr>
        <p:spPr>
          <a:xfrm>
            <a:off x="3906997" y="3608375"/>
            <a:ext cx="2774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3" hasCustomPrompt="1"/>
          </p:nvPr>
        </p:nvSpPr>
        <p:spPr>
          <a:xfrm>
            <a:off x="3906999" y="3091400"/>
            <a:ext cx="1021800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4"/>
          </p:nvPr>
        </p:nvSpPr>
        <p:spPr>
          <a:xfrm>
            <a:off x="3906997" y="4118700"/>
            <a:ext cx="2774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2290025" y="32403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1458125" y="14167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subTitle" idx="1"/>
          </p:nvPr>
        </p:nvSpPr>
        <p:spPr>
          <a:xfrm>
            <a:off x="4208775" y="2126000"/>
            <a:ext cx="3902700" cy="1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4208775" y="1358500"/>
            <a:ext cx="3902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subTitle" idx="1"/>
          </p:nvPr>
        </p:nvSpPr>
        <p:spPr>
          <a:xfrm>
            <a:off x="1290763" y="147807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subTitle" idx="2"/>
          </p:nvPr>
        </p:nvSpPr>
        <p:spPr>
          <a:xfrm>
            <a:off x="4945638" y="147807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ubTitle" idx="3"/>
          </p:nvPr>
        </p:nvSpPr>
        <p:spPr>
          <a:xfrm>
            <a:off x="1290763" y="3069550"/>
            <a:ext cx="2907600" cy="116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4"/>
          </p:nvPr>
        </p:nvSpPr>
        <p:spPr>
          <a:xfrm>
            <a:off x="4945638" y="3069550"/>
            <a:ext cx="2907600" cy="116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title" idx="5" hasCustomPrompt="1"/>
          </p:nvPr>
        </p:nvSpPr>
        <p:spPr>
          <a:xfrm>
            <a:off x="1662013" y="2290788"/>
            <a:ext cx="2165100" cy="6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67" name="Google Shape;67;p16"/>
          <p:cNvSpPr txBox="1">
            <a:spLocks noGrp="1"/>
          </p:cNvSpPr>
          <p:nvPr>
            <p:ph type="title" idx="6" hasCustomPrompt="1"/>
          </p:nvPr>
        </p:nvSpPr>
        <p:spPr>
          <a:xfrm>
            <a:off x="5316888" y="2290788"/>
            <a:ext cx="2165100" cy="6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subTitle" idx="1"/>
          </p:nvPr>
        </p:nvSpPr>
        <p:spPr>
          <a:xfrm>
            <a:off x="720000" y="29336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ubTitle" idx="3"/>
          </p:nvPr>
        </p:nvSpPr>
        <p:spPr>
          <a:xfrm>
            <a:off x="3403800" y="29336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5"/>
          </p:nvPr>
        </p:nvSpPr>
        <p:spPr>
          <a:xfrm>
            <a:off x="6087600" y="29336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>
            <a:spLocks noGrp="1"/>
          </p:cNvSpPr>
          <p:nvPr>
            <p:ph type="title"/>
          </p:nvPr>
        </p:nvSpPr>
        <p:spPr>
          <a:xfrm>
            <a:off x="73095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ubTitle" idx="1"/>
          </p:nvPr>
        </p:nvSpPr>
        <p:spPr>
          <a:xfrm>
            <a:off x="730950" y="3009868"/>
            <a:ext cx="2336400" cy="11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title" idx="2"/>
          </p:nvPr>
        </p:nvSpPr>
        <p:spPr>
          <a:xfrm>
            <a:off x="3414750" y="15851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ubTitle" idx="3"/>
          </p:nvPr>
        </p:nvSpPr>
        <p:spPr>
          <a:xfrm>
            <a:off x="3414750" y="2171668"/>
            <a:ext cx="2336400" cy="11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 idx="4"/>
          </p:nvPr>
        </p:nvSpPr>
        <p:spPr>
          <a:xfrm>
            <a:off x="609855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ubTitle" idx="5"/>
          </p:nvPr>
        </p:nvSpPr>
        <p:spPr>
          <a:xfrm>
            <a:off x="6098550" y="3009868"/>
            <a:ext cx="2336400" cy="11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720000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720000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title" idx="2"/>
          </p:nvPr>
        </p:nvSpPr>
        <p:spPr>
          <a:xfrm>
            <a:off x="3419269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ubTitle" idx="3"/>
          </p:nvPr>
        </p:nvSpPr>
        <p:spPr>
          <a:xfrm>
            <a:off x="3419269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title" idx="4"/>
          </p:nvPr>
        </p:nvSpPr>
        <p:spPr>
          <a:xfrm>
            <a:off x="720000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ubTitle" idx="5"/>
          </p:nvPr>
        </p:nvSpPr>
        <p:spPr>
          <a:xfrm>
            <a:off x="720000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title" idx="6"/>
          </p:nvPr>
        </p:nvSpPr>
        <p:spPr>
          <a:xfrm>
            <a:off x="3419269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ubTitle" idx="7"/>
          </p:nvPr>
        </p:nvSpPr>
        <p:spPr>
          <a:xfrm>
            <a:off x="3419269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title" idx="8"/>
          </p:nvPr>
        </p:nvSpPr>
        <p:spPr>
          <a:xfrm>
            <a:off x="6118545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ubTitle" idx="9"/>
          </p:nvPr>
        </p:nvSpPr>
        <p:spPr>
          <a:xfrm>
            <a:off x="6118545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title" idx="13"/>
          </p:nvPr>
        </p:nvSpPr>
        <p:spPr>
          <a:xfrm>
            <a:off x="6118545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ubTitle" idx="14"/>
          </p:nvPr>
        </p:nvSpPr>
        <p:spPr>
          <a:xfrm>
            <a:off x="6118545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_1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_1_1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_1_1_1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1_1_1_1_1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4" name="Google Shape;124;p28"/>
          <p:cNvSpPr txBox="1">
            <a:spLocks noGrp="1"/>
          </p:cNvSpPr>
          <p:nvPr>
            <p:ph type="subTitle" idx="1"/>
          </p:nvPr>
        </p:nvSpPr>
        <p:spPr>
          <a:xfrm>
            <a:off x="1284000" y="12460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8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96138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6" name="Google Shape;126;p28"/>
          <p:cNvSpPr txBox="1">
            <a:spLocks noGrp="1"/>
          </p:cNvSpPr>
          <p:nvPr>
            <p:ph type="subTitle" idx="3"/>
          </p:nvPr>
        </p:nvSpPr>
        <p:spPr>
          <a:xfrm>
            <a:off x="1284000" y="2702163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452288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8" name="Google Shape;128;p28"/>
          <p:cNvSpPr txBox="1">
            <a:spLocks noGrp="1"/>
          </p:cNvSpPr>
          <p:nvPr>
            <p:ph type="subTitle" idx="5"/>
          </p:nvPr>
        </p:nvSpPr>
        <p:spPr>
          <a:xfrm>
            <a:off x="1284000" y="4158313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2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>
            <a:spLocks noGrp="1"/>
          </p:cNvSpPr>
          <p:nvPr>
            <p:ph type="subTitle" idx="1"/>
          </p:nvPr>
        </p:nvSpPr>
        <p:spPr>
          <a:xfrm>
            <a:off x="1290763" y="3141325"/>
            <a:ext cx="290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1" name="Google Shape;131;p29"/>
          <p:cNvSpPr txBox="1">
            <a:spLocks noGrp="1"/>
          </p:cNvSpPr>
          <p:nvPr>
            <p:ph type="subTitle" idx="2"/>
          </p:nvPr>
        </p:nvSpPr>
        <p:spPr>
          <a:xfrm>
            <a:off x="4945638" y="3141325"/>
            <a:ext cx="290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2" name="Google Shape;132;p29"/>
          <p:cNvSpPr txBox="1">
            <a:spLocks noGrp="1"/>
          </p:cNvSpPr>
          <p:nvPr>
            <p:ph type="subTitle" idx="3"/>
          </p:nvPr>
        </p:nvSpPr>
        <p:spPr>
          <a:xfrm>
            <a:off x="1290763" y="3679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9"/>
          <p:cNvSpPr txBox="1">
            <a:spLocks noGrp="1"/>
          </p:cNvSpPr>
          <p:nvPr>
            <p:ph type="subTitle" idx="4"/>
          </p:nvPr>
        </p:nvSpPr>
        <p:spPr>
          <a:xfrm>
            <a:off x="4945638" y="3679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2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subTitle" idx="1"/>
          </p:nvPr>
        </p:nvSpPr>
        <p:spPr>
          <a:xfrm>
            <a:off x="698381" y="3141325"/>
            <a:ext cx="239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subTitle" idx="2"/>
          </p:nvPr>
        </p:nvSpPr>
        <p:spPr>
          <a:xfrm>
            <a:off x="3373205" y="3141325"/>
            <a:ext cx="239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8" name="Google Shape;138;p30"/>
          <p:cNvSpPr txBox="1">
            <a:spLocks noGrp="1"/>
          </p:cNvSpPr>
          <p:nvPr>
            <p:ph type="subTitle" idx="3"/>
          </p:nvPr>
        </p:nvSpPr>
        <p:spPr>
          <a:xfrm>
            <a:off x="698381" y="3679150"/>
            <a:ext cx="239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0"/>
          <p:cNvSpPr txBox="1">
            <a:spLocks noGrp="1"/>
          </p:cNvSpPr>
          <p:nvPr>
            <p:ph type="subTitle" idx="4"/>
          </p:nvPr>
        </p:nvSpPr>
        <p:spPr>
          <a:xfrm>
            <a:off x="3373205" y="3679150"/>
            <a:ext cx="239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0"/>
          <p:cNvSpPr txBox="1">
            <a:spLocks noGrp="1"/>
          </p:cNvSpPr>
          <p:nvPr>
            <p:ph type="subTitle" idx="5"/>
          </p:nvPr>
        </p:nvSpPr>
        <p:spPr>
          <a:xfrm>
            <a:off x="6048019" y="3141325"/>
            <a:ext cx="239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2" name="Google Shape;142;p30"/>
          <p:cNvSpPr txBox="1">
            <a:spLocks noGrp="1"/>
          </p:cNvSpPr>
          <p:nvPr>
            <p:ph type="subTitle" idx="6"/>
          </p:nvPr>
        </p:nvSpPr>
        <p:spPr>
          <a:xfrm>
            <a:off x="6048019" y="3679150"/>
            <a:ext cx="239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>
            <a:spLocks noGrp="1"/>
          </p:cNvSpPr>
          <p:nvPr>
            <p:ph type="ctrTitle"/>
          </p:nvPr>
        </p:nvSpPr>
        <p:spPr>
          <a:xfrm>
            <a:off x="3958975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5" name="Google Shape;145;p31"/>
          <p:cNvSpPr txBox="1">
            <a:spLocks noGrp="1"/>
          </p:cNvSpPr>
          <p:nvPr>
            <p:ph type="subTitle" idx="1"/>
          </p:nvPr>
        </p:nvSpPr>
        <p:spPr>
          <a:xfrm>
            <a:off x="3949075" y="1704550"/>
            <a:ext cx="4293900" cy="18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6" name="Google Shape;146;p31"/>
          <p:cNvSpPr txBox="1"/>
          <p:nvPr/>
        </p:nvSpPr>
        <p:spPr>
          <a:xfrm>
            <a:off x="3712425" y="3527975"/>
            <a:ext cx="4530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rPr>
              <a:t>CREDITS: Diese Präsentationsvorlage wurde von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Spartan"/>
                <a:ea typeface="Spartan"/>
                <a:cs typeface="Spartan"/>
                <a:sym typeface="Spart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 </a:t>
            </a:r>
            <a:r>
              <a:rPr lang="en" sz="12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rPr>
              <a:t>erstellt, inklusive Icons von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Spartan"/>
                <a:ea typeface="Spartan"/>
                <a:cs typeface="Spartan"/>
                <a:sym typeface="Spart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rPr>
              <a:t> und Infografiken &amp; Bilder von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Spartan"/>
                <a:ea typeface="Spartan"/>
                <a:cs typeface="Spartan"/>
                <a:sym typeface="Spart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 </a:t>
            </a:r>
            <a:endParaRPr sz="1200">
              <a:solidFill>
                <a:schemeClr val="dk1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rtan"/>
              <a:buNone/>
              <a:defRPr sz="3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rtan"/>
              <a:buNone/>
              <a:defRPr sz="3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rtan"/>
              <a:buNone/>
              <a:defRPr sz="3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rtan"/>
              <a:buNone/>
              <a:defRPr sz="3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rtan"/>
              <a:buNone/>
              <a:defRPr sz="3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rtan"/>
              <a:buNone/>
              <a:defRPr sz="3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rtan"/>
              <a:buNone/>
              <a:defRPr sz="3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rtan"/>
              <a:buNone/>
              <a:defRPr sz="3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rtan"/>
              <a:buNone/>
              <a:defRPr sz="3000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partan"/>
              <a:buChar char="●"/>
              <a:defRPr>
                <a:solidFill>
                  <a:schemeClr val="dk2"/>
                </a:solidFill>
                <a:latin typeface="Spartan"/>
                <a:ea typeface="Spartan"/>
                <a:cs typeface="Spartan"/>
                <a:sym typeface="Spartan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partan"/>
              <a:buChar char="○"/>
              <a:defRPr>
                <a:solidFill>
                  <a:schemeClr val="dk2"/>
                </a:solidFill>
                <a:latin typeface="Spartan"/>
                <a:ea typeface="Spartan"/>
                <a:cs typeface="Spartan"/>
                <a:sym typeface="Spartan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partan"/>
              <a:buChar char="■"/>
              <a:defRPr>
                <a:solidFill>
                  <a:schemeClr val="dk2"/>
                </a:solidFill>
                <a:latin typeface="Spartan"/>
                <a:ea typeface="Spartan"/>
                <a:cs typeface="Spartan"/>
                <a:sym typeface="Spartan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partan"/>
              <a:buChar char="●"/>
              <a:defRPr>
                <a:solidFill>
                  <a:schemeClr val="dk2"/>
                </a:solidFill>
                <a:latin typeface="Spartan"/>
                <a:ea typeface="Spartan"/>
                <a:cs typeface="Spartan"/>
                <a:sym typeface="Spartan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partan"/>
              <a:buChar char="○"/>
              <a:defRPr>
                <a:solidFill>
                  <a:schemeClr val="dk2"/>
                </a:solidFill>
                <a:latin typeface="Spartan"/>
                <a:ea typeface="Spartan"/>
                <a:cs typeface="Spartan"/>
                <a:sym typeface="Spartan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partan"/>
              <a:buChar char="■"/>
              <a:defRPr>
                <a:solidFill>
                  <a:schemeClr val="dk2"/>
                </a:solidFill>
                <a:latin typeface="Spartan"/>
                <a:ea typeface="Spartan"/>
                <a:cs typeface="Spartan"/>
                <a:sym typeface="Spartan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partan"/>
              <a:buChar char="●"/>
              <a:defRPr>
                <a:solidFill>
                  <a:schemeClr val="dk2"/>
                </a:solidFill>
                <a:latin typeface="Spartan"/>
                <a:ea typeface="Spartan"/>
                <a:cs typeface="Spartan"/>
                <a:sym typeface="Spartan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partan"/>
              <a:buChar char="○"/>
              <a:defRPr>
                <a:solidFill>
                  <a:schemeClr val="dk2"/>
                </a:solidFill>
                <a:latin typeface="Spartan"/>
                <a:ea typeface="Spartan"/>
                <a:cs typeface="Spartan"/>
                <a:sym typeface="Spartan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partan"/>
              <a:buChar char="■"/>
              <a:defRPr>
                <a:solidFill>
                  <a:schemeClr val="dk2"/>
                </a:solidFill>
                <a:latin typeface="Spartan"/>
                <a:ea typeface="Spartan"/>
                <a:cs typeface="Spartan"/>
                <a:sym typeface="Spart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4"/>
          <p:cNvSpPr txBox="1">
            <a:spLocks noGrp="1"/>
          </p:cNvSpPr>
          <p:nvPr>
            <p:ph type="ctrTitle"/>
          </p:nvPr>
        </p:nvSpPr>
        <p:spPr>
          <a:xfrm>
            <a:off x="597425" y="1257775"/>
            <a:ext cx="7182600" cy="17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A1: Needfinding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Studio 1, Team Candy Crush</a:t>
            </a:r>
            <a:endParaRPr/>
          </a:p>
        </p:txBody>
      </p:sp>
      <p:sp>
        <p:nvSpPr>
          <p:cNvPr id="154" name="Google Shape;154;p34"/>
          <p:cNvSpPr txBox="1">
            <a:spLocks noGrp="1"/>
          </p:cNvSpPr>
          <p:nvPr>
            <p:ph type="subTitle" idx="1"/>
          </p:nvPr>
        </p:nvSpPr>
        <p:spPr>
          <a:xfrm>
            <a:off x="597425" y="3704800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Lianne C, Ethan B, Em H, Clare 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5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Ethan B</a:t>
            </a:r>
            <a:endParaRPr/>
          </a:p>
        </p:txBody>
      </p:sp>
      <p:sp>
        <p:nvSpPr>
          <p:cNvPr id="160" name="Google Shape;160;p35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Class of 2025</a:t>
            </a:r>
            <a:endParaRPr sz="1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Major in Computer Science and Digital Health</a:t>
            </a:r>
            <a:endParaRPr sz="1200"/>
          </a:p>
        </p:txBody>
      </p:sp>
      <p:sp>
        <p:nvSpPr>
          <p:cNvPr id="161" name="Google Shape;161;p35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Lianne C</a:t>
            </a:r>
            <a:endParaRPr/>
          </a:p>
        </p:txBody>
      </p:sp>
      <p:sp>
        <p:nvSpPr>
          <p:cNvPr id="162" name="Google Shape;162;p35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Class of 2026</a:t>
            </a:r>
            <a:endParaRPr sz="1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Major in Computer Science</a:t>
            </a:r>
            <a:endParaRPr sz="1200"/>
          </a:p>
        </p:txBody>
      </p:sp>
      <p:sp>
        <p:nvSpPr>
          <p:cNvPr id="163" name="Google Shape;163;p35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 H</a:t>
            </a:r>
            <a:endParaRPr/>
          </a:p>
        </p:txBody>
      </p:sp>
      <p:sp>
        <p:nvSpPr>
          <p:cNvPr id="164" name="Google Shape;164;p35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Class of 2025</a:t>
            </a:r>
            <a:endParaRPr sz="1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Major in Computer Science</a:t>
            </a:r>
            <a:endParaRPr sz="1200"/>
          </a:p>
        </p:txBody>
      </p:sp>
      <p:sp>
        <p:nvSpPr>
          <p:cNvPr id="165" name="Google Shape;165;p35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Clare C</a:t>
            </a:r>
            <a:endParaRPr/>
          </a:p>
        </p:txBody>
      </p:sp>
      <p:sp>
        <p:nvSpPr>
          <p:cNvPr id="166" name="Google Shape;166;p35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Class of 2024</a:t>
            </a:r>
            <a:endParaRPr sz="1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Major in SymSys</a:t>
            </a:r>
            <a:endParaRPr sz="1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Coterm in CS</a:t>
            </a:r>
            <a:endParaRPr sz="1200"/>
          </a:p>
        </p:txBody>
      </p:sp>
      <p:sp>
        <p:nvSpPr>
          <p:cNvPr id="167" name="Google Shape;167;p35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6"/>
          <p:cNvSpPr txBox="1">
            <a:spLocks noGrp="1"/>
          </p:cNvSpPr>
          <p:nvPr>
            <p:ph type="title"/>
          </p:nvPr>
        </p:nvSpPr>
        <p:spPr>
          <a:xfrm>
            <a:off x="526200" y="1307100"/>
            <a:ext cx="80916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Dementia Prevention</a:t>
            </a:r>
            <a:endParaRPr sz="5500"/>
          </a:p>
        </p:txBody>
      </p:sp>
      <p:pic>
        <p:nvPicPr>
          <p:cNvPr id="173" name="Google Shape;173;p36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550" y="3281950"/>
            <a:ext cx="1824325" cy="186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7"/>
          <p:cNvSpPr txBox="1">
            <a:spLocks noGrp="1"/>
          </p:cNvSpPr>
          <p:nvPr>
            <p:ph type="title"/>
          </p:nvPr>
        </p:nvSpPr>
        <p:spPr>
          <a:xfrm>
            <a:off x="799988" y="14189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Ivy</a:t>
            </a:r>
            <a:endParaRPr/>
          </a:p>
        </p:txBody>
      </p:sp>
      <p:sp>
        <p:nvSpPr>
          <p:cNvPr id="179" name="Google Shape;179;p37"/>
          <p:cNvSpPr txBox="1">
            <a:spLocks noGrp="1"/>
          </p:cNvSpPr>
          <p:nvPr>
            <p:ph type="subTitle" idx="1"/>
          </p:nvPr>
        </p:nvSpPr>
        <p:spPr>
          <a:xfrm>
            <a:off x="799988" y="2117850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85-year old resident of Santa Clara</a:t>
            </a:r>
            <a:endParaRPr/>
          </a:p>
        </p:txBody>
      </p:sp>
      <p:sp>
        <p:nvSpPr>
          <p:cNvPr id="180" name="Google Shape;180;p37"/>
          <p:cNvSpPr txBox="1">
            <a:spLocks noGrp="1"/>
          </p:cNvSpPr>
          <p:nvPr>
            <p:ph type="title" idx="2"/>
          </p:nvPr>
        </p:nvSpPr>
        <p:spPr>
          <a:xfrm>
            <a:off x="4571993" y="14189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Kevin</a:t>
            </a:r>
            <a:endParaRPr/>
          </a:p>
        </p:txBody>
      </p:sp>
      <p:sp>
        <p:nvSpPr>
          <p:cNvPr id="181" name="Google Shape;181;p37"/>
          <p:cNvSpPr txBox="1">
            <a:spLocks noGrp="1"/>
          </p:cNvSpPr>
          <p:nvPr>
            <p:ph type="subTitle" idx="3"/>
          </p:nvPr>
        </p:nvSpPr>
        <p:spPr>
          <a:xfrm>
            <a:off x="4571993" y="1946650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30-year old grandson w/ family history of Dementia</a:t>
            </a:r>
            <a:endParaRPr/>
          </a:p>
        </p:txBody>
      </p:sp>
      <p:sp>
        <p:nvSpPr>
          <p:cNvPr id="182" name="Google Shape;182;p37"/>
          <p:cNvSpPr txBox="1">
            <a:spLocks noGrp="1"/>
          </p:cNvSpPr>
          <p:nvPr>
            <p:ph type="title" idx="4"/>
          </p:nvPr>
        </p:nvSpPr>
        <p:spPr>
          <a:xfrm>
            <a:off x="799988" y="295500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Lily</a:t>
            </a:r>
            <a:endParaRPr/>
          </a:p>
        </p:txBody>
      </p:sp>
      <p:sp>
        <p:nvSpPr>
          <p:cNvPr id="183" name="Google Shape;183;p37"/>
          <p:cNvSpPr txBox="1">
            <a:spLocks noGrp="1"/>
          </p:cNvSpPr>
          <p:nvPr>
            <p:ph type="subTitle" idx="5"/>
          </p:nvPr>
        </p:nvSpPr>
        <p:spPr>
          <a:xfrm>
            <a:off x="799988" y="3482700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worker in Santa Clara Senior Centre</a:t>
            </a:r>
            <a:endParaRPr/>
          </a:p>
        </p:txBody>
      </p:sp>
      <p:sp>
        <p:nvSpPr>
          <p:cNvPr id="184" name="Google Shape;184;p37"/>
          <p:cNvSpPr txBox="1">
            <a:spLocks noGrp="1"/>
          </p:cNvSpPr>
          <p:nvPr>
            <p:ph type="title" idx="6"/>
          </p:nvPr>
        </p:nvSpPr>
        <p:spPr>
          <a:xfrm>
            <a:off x="4571993" y="295500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Dean</a:t>
            </a:r>
            <a:endParaRPr/>
          </a:p>
        </p:txBody>
      </p:sp>
      <p:sp>
        <p:nvSpPr>
          <p:cNvPr id="185" name="Google Shape;185;p37"/>
          <p:cNvSpPr txBox="1">
            <a:spLocks noGrp="1"/>
          </p:cNvSpPr>
          <p:nvPr>
            <p:ph type="subTitle" idx="7"/>
          </p:nvPr>
        </p:nvSpPr>
        <p:spPr>
          <a:xfrm>
            <a:off x="4571993" y="3482700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26-year old w/ family history of Dementia</a:t>
            </a:r>
            <a:endParaRPr/>
          </a:p>
        </p:txBody>
      </p:sp>
      <p:sp>
        <p:nvSpPr>
          <p:cNvPr id="186" name="Google Shape;186;p37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</a:t>
            </a:r>
            <a:endParaRPr/>
          </a:p>
        </p:txBody>
      </p:sp>
      <p:pic>
        <p:nvPicPr>
          <p:cNvPr id="187" name="Google Shape;187;p37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3874" y="3482700"/>
            <a:ext cx="2020124" cy="17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7"/>
          <p:cNvSpPr txBox="1"/>
          <p:nvPr/>
        </p:nvSpPr>
        <p:spPr>
          <a:xfrm>
            <a:off x="1769050" y="4847550"/>
            <a:ext cx="5049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Spartan"/>
                <a:ea typeface="Spartan"/>
                <a:cs typeface="Spartan"/>
                <a:sym typeface="Spartan"/>
              </a:rPr>
              <a:t>Note: all names have been changed to protect interviewee privacy</a:t>
            </a:r>
            <a:endParaRPr sz="800">
              <a:solidFill>
                <a:schemeClr val="dk2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8"/>
          <p:cNvSpPr/>
          <p:nvPr/>
        </p:nvSpPr>
        <p:spPr>
          <a:xfrm>
            <a:off x="1160725" y="1254925"/>
            <a:ext cx="1971600" cy="3019525"/>
          </a:xfrm>
          <a:prstGeom prst="flowChartInputOutpu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Ivy</a:t>
            </a:r>
            <a:endParaRPr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Age range for susceptibility for dementia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However extremely physically and mentally active, no signs</a:t>
            </a:r>
            <a:endParaRPr sz="15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94" name="Google Shape;194;p38"/>
          <p:cNvSpPr/>
          <p:nvPr/>
        </p:nvSpPr>
        <p:spPr>
          <a:xfrm>
            <a:off x="1573200" y="610650"/>
            <a:ext cx="1717800" cy="574500"/>
          </a:xfrm>
          <a:prstGeom prst="parallelogram">
            <a:avLst>
              <a:gd name="adj" fmla="val 2500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Extreme User</a:t>
            </a: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95" name="Google Shape;195;p38"/>
          <p:cNvSpPr/>
          <p:nvPr/>
        </p:nvSpPr>
        <p:spPr>
          <a:xfrm>
            <a:off x="3291000" y="610650"/>
            <a:ext cx="1971600" cy="574500"/>
          </a:xfrm>
          <a:prstGeom prst="parallelogram">
            <a:avLst>
              <a:gd name="adj" fmla="val 2500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Questions</a:t>
            </a: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96" name="Google Shape;196;p38"/>
          <p:cNvSpPr/>
          <p:nvPr/>
        </p:nvSpPr>
        <p:spPr>
          <a:xfrm>
            <a:off x="2860350" y="1254925"/>
            <a:ext cx="2278025" cy="3625000"/>
          </a:xfrm>
          <a:prstGeom prst="flowChartInputOutpu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rtan"/>
                <a:ea typeface="Spartan"/>
                <a:cs typeface="Spartan"/>
                <a:sym typeface="Spartan"/>
              </a:rPr>
              <a:t>Could you tell us about your </a:t>
            </a:r>
            <a:r>
              <a:rPr lang="en" sz="1000" b="1">
                <a:latin typeface="Spartan"/>
                <a:ea typeface="Spartan"/>
                <a:cs typeface="Spartan"/>
                <a:sym typeface="Spartan"/>
              </a:rPr>
              <a:t>daily schedule?</a:t>
            </a:r>
            <a:endParaRPr sz="1000" b="1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rtan"/>
                <a:ea typeface="Spartan"/>
                <a:cs typeface="Spartan"/>
                <a:sym typeface="Spartan"/>
              </a:rPr>
              <a:t>What aspect of your </a:t>
            </a:r>
            <a:r>
              <a:rPr lang="en" sz="1000" b="1">
                <a:latin typeface="Spartan"/>
                <a:ea typeface="Spartan"/>
                <a:cs typeface="Spartan"/>
                <a:sym typeface="Spartan"/>
              </a:rPr>
              <a:t>day-to-day </a:t>
            </a:r>
            <a:r>
              <a:rPr lang="en" sz="1000">
                <a:latin typeface="Spartan"/>
                <a:ea typeface="Spartan"/>
                <a:cs typeface="Spartan"/>
                <a:sym typeface="Spartan"/>
              </a:rPr>
              <a:t>do you believe keeps your mind and body </a:t>
            </a:r>
            <a:r>
              <a:rPr lang="en" sz="1000" b="1">
                <a:latin typeface="Spartan"/>
                <a:ea typeface="Spartan"/>
                <a:cs typeface="Spartan"/>
                <a:sym typeface="Spartan"/>
              </a:rPr>
              <a:t>healthy</a:t>
            </a:r>
            <a:r>
              <a:rPr lang="en" sz="1000">
                <a:latin typeface="Spartan"/>
                <a:ea typeface="Spartan"/>
                <a:cs typeface="Spartan"/>
                <a:sym typeface="Spartan"/>
              </a:rPr>
              <a:t>?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rtan"/>
                <a:ea typeface="Spartan"/>
                <a:cs typeface="Spartan"/>
                <a:sym typeface="Spartan"/>
              </a:rPr>
              <a:t>Is dementia a </a:t>
            </a:r>
            <a:r>
              <a:rPr lang="en" sz="1000" b="1">
                <a:latin typeface="Spartan"/>
                <a:ea typeface="Spartan"/>
                <a:cs typeface="Spartan"/>
                <a:sym typeface="Spartan"/>
              </a:rPr>
              <a:t>worry</a:t>
            </a:r>
            <a:r>
              <a:rPr lang="en" sz="1000">
                <a:latin typeface="Spartan"/>
                <a:ea typeface="Spartan"/>
                <a:cs typeface="Spartan"/>
                <a:sym typeface="Spartan"/>
              </a:rPr>
              <a:t> for you? How/have you taken steps to try and </a:t>
            </a:r>
            <a:r>
              <a:rPr lang="en" sz="1000" b="1">
                <a:latin typeface="Spartan"/>
                <a:ea typeface="Spartan"/>
                <a:cs typeface="Spartan"/>
                <a:sym typeface="Spartan"/>
              </a:rPr>
              <a:t>prevent</a:t>
            </a:r>
            <a:r>
              <a:rPr lang="en" sz="1000">
                <a:latin typeface="Spartan"/>
                <a:ea typeface="Spartan"/>
                <a:cs typeface="Spartan"/>
                <a:sym typeface="Spartan"/>
              </a:rPr>
              <a:t> its onset?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rtan"/>
                <a:ea typeface="Spartan"/>
                <a:cs typeface="Spartan"/>
                <a:sym typeface="Spartan"/>
              </a:rPr>
              <a:t>What is your personal opinion of </a:t>
            </a:r>
            <a:r>
              <a:rPr lang="en" sz="1000" b="1">
                <a:latin typeface="Spartan"/>
                <a:ea typeface="Spartan"/>
                <a:cs typeface="Spartan"/>
                <a:sym typeface="Spartan"/>
              </a:rPr>
              <a:t>technology</a:t>
            </a:r>
            <a:r>
              <a:rPr lang="en" sz="1000">
                <a:latin typeface="Spartan"/>
                <a:ea typeface="Spartan"/>
                <a:cs typeface="Spartan"/>
                <a:sym typeface="Spartan"/>
              </a:rPr>
              <a:t> / your relationship with technology?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97" name="Google Shape;197;p38"/>
          <p:cNvSpPr/>
          <p:nvPr/>
        </p:nvSpPr>
        <p:spPr>
          <a:xfrm>
            <a:off x="5345150" y="610650"/>
            <a:ext cx="1622400" cy="574500"/>
          </a:xfrm>
          <a:prstGeom prst="parallelogram">
            <a:avLst>
              <a:gd name="adj" fmla="val 2500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Roles and Equipment</a:t>
            </a: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198" name="Google Shape;198;p38"/>
          <p:cNvSpPr/>
          <p:nvPr/>
        </p:nvSpPr>
        <p:spPr>
          <a:xfrm>
            <a:off x="4952125" y="1254925"/>
            <a:ext cx="1847400" cy="3019525"/>
          </a:xfrm>
          <a:prstGeom prst="flowChartInputOutpu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Audio recording and transcripts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Trade-off questioning, one member for note-taking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Some no audio recording, transcript level notes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</p:txBody>
      </p:sp>
      <p:pic>
        <p:nvPicPr>
          <p:cNvPr id="199" name="Google Shape;199;p3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7550" y="3062200"/>
            <a:ext cx="2039676" cy="2081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 txBox="1">
            <a:spLocks noGrp="1"/>
          </p:cNvSpPr>
          <p:nvPr>
            <p:ph type="title"/>
          </p:nvPr>
        </p:nvSpPr>
        <p:spPr>
          <a:xfrm>
            <a:off x="720000" y="11209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pic>
        <p:nvPicPr>
          <p:cNvPr id="205" name="Google Shape;205;p39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8200" y="3494875"/>
            <a:ext cx="1291350" cy="164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250" y="3557775"/>
            <a:ext cx="1585725" cy="15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9"/>
          <p:cNvSpPr/>
          <p:nvPr/>
        </p:nvSpPr>
        <p:spPr>
          <a:xfrm>
            <a:off x="274700" y="942762"/>
            <a:ext cx="1887900" cy="17505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“You can’t just let your problems </a:t>
            </a:r>
            <a:r>
              <a:rPr lang="en" sz="12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swallow you up</a:t>
            </a:r>
            <a:r>
              <a:rPr lang="en" sz="12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- you can’t just </a:t>
            </a:r>
            <a:r>
              <a:rPr lang="en" sz="12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sit with them</a:t>
            </a:r>
            <a:r>
              <a:rPr lang="en" sz="12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” - Ivy</a:t>
            </a:r>
            <a:endParaRPr sz="16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08" name="Google Shape;208;p39"/>
          <p:cNvSpPr/>
          <p:nvPr/>
        </p:nvSpPr>
        <p:spPr>
          <a:xfrm>
            <a:off x="3253008" y="2813552"/>
            <a:ext cx="2165400" cy="2018700"/>
          </a:xfrm>
          <a:prstGeom prst="ellipse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“If you </a:t>
            </a:r>
            <a:r>
              <a:rPr lang="en" sz="12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sit in a room all day</a:t>
            </a:r>
            <a:r>
              <a:rPr lang="en" sz="12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 and waste away, that is how that [dementia] happens” - Ivy</a:t>
            </a:r>
            <a:endParaRPr sz="1200">
              <a:solidFill>
                <a:srgbClr val="434343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34343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09" name="Google Shape;209;p39"/>
          <p:cNvSpPr/>
          <p:nvPr/>
        </p:nvSpPr>
        <p:spPr>
          <a:xfrm>
            <a:off x="6536100" y="388775"/>
            <a:ext cx="1887900" cy="1750500"/>
          </a:xfrm>
          <a:prstGeom prst="ellipse">
            <a:avLst/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“I live every day like it is </a:t>
            </a:r>
            <a:r>
              <a:rPr lang="en" sz="15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my last</a:t>
            </a:r>
            <a:r>
              <a:rPr lang="en" sz="15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” - Ivy</a:t>
            </a:r>
            <a:endParaRPr sz="1200">
              <a:solidFill>
                <a:srgbClr val="434343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10" name="Google Shape;210;p39"/>
          <p:cNvSpPr/>
          <p:nvPr/>
        </p:nvSpPr>
        <p:spPr>
          <a:xfrm>
            <a:off x="4156388" y="112100"/>
            <a:ext cx="2316900" cy="2111100"/>
          </a:xfrm>
          <a:prstGeom prst="ellipse">
            <a:avLst/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“My great-grandchildren still finish all the food off their plates, because </a:t>
            </a:r>
            <a:r>
              <a:rPr lang="en" sz="12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that’s what </a:t>
            </a:r>
            <a:r>
              <a:rPr lang="en" sz="1200" b="1" i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Uroma</a:t>
            </a:r>
            <a:r>
              <a:rPr lang="en" sz="12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 said to do</a:t>
            </a:r>
            <a:r>
              <a:rPr lang="en" sz="12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” - Ivy</a:t>
            </a:r>
            <a:endParaRPr sz="1200">
              <a:solidFill>
                <a:srgbClr val="434343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11" name="Google Shape;211;p39"/>
          <p:cNvSpPr/>
          <p:nvPr/>
        </p:nvSpPr>
        <p:spPr>
          <a:xfrm>
            <a:off x="5418411" y="2346625"/>
            <a:ext cx="2480100" cy="2186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“</a:t>
            </a:r>
            <a:r>
              <a:rPr lang="en" sz="10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Patterns and scheduling</a:t>
            </a: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 are important for dementia prevention. We host dance classes, puzzle games, anything with </a:t>
            </a:r>
            <a:r>
              <a:rPr lang="en" sz="10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repetition and memorisation</a:t>
            </a: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” - Lily</a:t>
            </a:r>
            <a:endParaRPr sz="1000">
              <a:solidFill>
                <a:srgbClr val="434343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12" name="Google Shape;212;p39"/>
          <p:cNvSpPr/>
          <p:nvPr/>
        </p:nvSpPr>
        <p:spPr>
          <a:xfrm>
            <a:off x="2205710" y="1195819"/>
            <a:ext cx="1887900" cy="1750500"/>
          </a:xfrm>
          <a:prstGeom prst="ellipse">
            <a:avLst/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“Coming here to </a:t>
            </a:r>
            <a:r>
              <a:rPr lang="en" sz="10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socialise</a:t>
            </a: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 is certainly one of the reasons why the seniors stay so </a:t>
            </a:r>
            <a:r>
              <a:rPr lang="en" sz="10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mentally healthy</a:t>
            </a: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” - Lily</a:t>
            </a:r>
            <a:endParaRPr sz="1200">
              <a:solidFill>
                <a:srgbClr val="434343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0"/>
          <p:cNvSpPr txBox="1">
            <a:spLocks noGrp="1"/>
          </p:cNvSpPr>
          <p:nvPr>
            <p:ph type="title"/>
          </p:nvPr>
        </p:nvSpPr>
        <p:spPr>
          <a:xfrm>
            <a:off x="720000" y="11209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pic>
        <p:nvPicPr>
          <p:cNvPr id="218" name="Google Shape;218;p4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8200" y="3494875"/>
            <a:ext cx="1291350" cy="164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250" y="3557775"/>
            <a:ext cx="1585725" cy="15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40"/>
          <p:cNvSpPr/>
          <p:nvPr/>
        </p:nvSpPr>
        <p:spPr>
          <a:xfrm>
            <a:off x="5746800" y="236175"/>
            <a:ext cx="2718300" cy="2335500"/>
          </a:xfrm>
          <a:prstGeom prst="ellipse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[opinions on technology] “Tech is a tool to connect people, especially over long distances, but it </a:t>
            </a:r>
            <a:r>
              <a:rPr lang="en" sz="10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shouldn’t be a replacement</a:t>
            </a: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 for people to connect… it should be as non-invasive as possible” - Kevin</a:t>
            </a:r>
            <a:endParaRPr sz="1200">
              <a:solidFill>
                <a:srgbClr val="434343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21" name="Google Shape;221;p40"/>
          <p:cNvSpPr/>
          <p:nvPr/>
        </p:nvSpPr>
        <p:spPr>
          <a:xfrm>
            <a:off x="941650" y="858675"/>
            <a:ext cx="3275700" cy="2699100"/>
          </a:xfrm>
          <a:prstGeom prst="ellipse">
            <a:avLst/>
          </a:prstGeom>
          <a:solidFill>
            <a:srgbClr val="F9CB9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“They weren’t particularly well off…and in Filipino culture…you </a:t>
            </a:r>
            <a:r>
              <a:rPr lang="en" sz="12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don’t</a:t>
            </a:r>
            <a:r>
              <a:rPr lang="en" sz="12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 bring family members to institutionalized settings, even if it’s a nursing home, because </a:t>
            </a:r>
            <a:r>
              <a:rPr lang="en" sz="12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it’s seen as your duty to take care of your loved ones</a:t>
            </a:r>
            <a:r>
              <a:rPr lang="en" sz="12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” - Kevin</a:t>
            </a:r>
            <a:endParaRPr sz="1200">
              <a:solidFill>
                <a:srgbClr val="434343"/>
              </a:solidFill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22" name="Google Shape;222;p40"/>
          <p:cNvSpPr/>
          <p:nvPr/>
        </p:nvSpPr>
        <p:spPr>
          <a:xfrm>
            <a:off x="4012200" y="2571675"/>
            <a:ext cx="2661600" cy="22947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“It was </a:t>
            </a:r>
            <a:r>
              <a:rPr lang="en" sz="1000" b="1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well-meaning but misguided, not out of cruelty</a:t>
            </a: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 but…when they slept they would tie a belt to [the grandfather] and the son would sleep next to him, so he couldn’t wander off” </a:t>
            </a:r>
            <a:endParaRPr sz="1000">
              <a:solidFill>
                <a:srgbClr val="434343"/>
              </a:solidFill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Spartan"/>
                <a:ea typeface="Spartan"/>
                <a:cs typeface="Spartan"/>
                <a:sym typeface="Spartan"/>
              </a:rPr>
              <a:t>- Kevin</a:t>
            </a:r>
            <a:endParaRPr sz="1600"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4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162" y="325875"/>
            <a:ext cx="2828100" cy="218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1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3686" y="2571744"/>
            <a:ext cx="2838205" cy="218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41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8697" y="1364065"/>
            <a:ext cx="1842974" cy="2415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2"/>
          <p:cNvSpPr txBox="1">
            <a:spLocks noGrp="1"/>
          </p:cNvSpPr>
          <p:nvPr>
            <p:ph type="title"/>
          </p:nvPr>
        </p:nvSpPr>
        <p:spPr>
          <a:xfrm>
            <a:off x="720000" y="1034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Empathy Map</a:t>
            </a:r>
            <a:endParaRPr/>
          </a:p>
        </p:txBody>
      </p:sp>
      <p:pic>
        <p:nvPicPr>
          <p:cNvPr id="235" name="Google Shape;235;p42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588" y="725125"/>
            <a:ext cx="5322824" cy="421165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2"/>
          <p:cNvSpPr txBox="1"/>
          <p:nvPr/>
        </p:nvSpPr>
        <p:spPr>
          <a:xfrm>
            <a:off x="4034625" y="2448000"/>
            <a:ext cx="5715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highlight>
                  <a:schemeClr val="lt1"/>
                </a:highlight>
                <a:latin typeface="Spartan"/>
                <a:ea typeface="Spartan"/>
                <a:cs typeface="Spartan"/>
                <a:sym typeface="Spartan"/>
              </a:rPr>
              <a:t>Ivy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3"/>
          <p:cNvSpPr txBox="1">
            <a:spLocks noGrp="1"/>
          </p:cNvSpPr>
          <p:nvPr>
            <p:ph type="title"/>
          </p:nvPr>
        </p:nvSpPr>
        <p:spPr>
          <a:xfrm>
            <a:off x="720000" y="1034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Empathy Map</a:t>
            </a:r>
            <a:endParaRPr/>
          </a:p>
        </p:txBody>
      </p:sp>
      <p:pic>
        <p:nvPicPr>
          <p:cNvPr id="242" name="Google Shape;242;p4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588" y="725125"/>
            <a:ext cx="5322824" cy="421165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43"/>
          <p:cNvSpPr/>
          <p:nvPr/>
        </p:nvSpPr>
        <p:spPr>
          <a:xfrm>
            <a:off x="2129100" y="961850"/>
            <a:ext cx="1983600" cy="2688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44" name="Google Shape;244;p43"/>
          <p:cNvSpPr/>
          <p:nvPr/>
        </p:nvSpPr>
        <p:spPr>
          <a:xfrm>
            <a:off x="2129100" y="2087925"/>
            <a:ext cx="2174700" cy="2688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45" name="Google Shape;245;p43"/>
          <p:cNvSpPr/>
          <p:nvPr/>
        </p:nvSpPr>
        <p:spPr>
          <a:xfrm>
            <a:off x="2033550" y="3513850"/>
            <a:ext cx="2174700" cy="2688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46" name="Google Shape;246;p43"/>
          <p:cNvSpPr/>
          <p:nvPr/>
        </p:nvSpPr>
        <p:spPr>
          <a:xfrm>
            <a:off x="4965825" y="3906150"/>
            <a:ext cx="2174700" cy="2688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47" name="Google Shape;247;p43"/>
          <p:cNvSpPr/>
          <p:nvPr/>
        </p:nvSpPr>
        <p:spPr>
          <a:xfrm>
            <a:off x="2070225" y="3214000"/>
            <a:ext cx="2174700" cy="1749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48" name="Google Shape;248;p43"/>
          <p:cNvSpPr/>
          <p:nvPr/>
        </p:nvSpPr>
        <p:spPr>
          <a:xfrm>
            <a:off x="4812000" y="3471525"/>
            <a:ext cx="2174700" cy="2040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49" name="Google Shape;249;p43"/>
          <p:cNvSpPr/>
          <p:nvPr/>
        </p:nvSpPr>
        <p:spPr>
          <a:xfrm>
            <a:off x="4865625" y="1443750"/>
            <a:ext cx="2174700" cy="2040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50" name="Google Shape;250;p43"/>
          <p:cNvSpPr/>
          <p:nvPr/>
        </p:nvSpPr>
        <p:spPr>
          <a:xfrm>
            <a:off x="4865625" y="2047700"/>
            <a:ext cx="2174700" cy="2040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51" name="Google Shape;251;p43"/>
          <p:cNvSpPr/>
          <p:nvPr/>
        </p:nvSpPr>
        <p:spPr>
          <a:xfrm>
            <a:off x="296325" y="961850"/>
            <a:ext cx="1481700" cy="1792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Forced Independence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Strong values passed via history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52" name="Google Shape;252;p43"/>
          <p:cNvSpPr/>
          <p:nvPr/>
        </p:nvSpPr>
        <p:spPr>
          <a:xfrm>
            <a:off x="296325" y="2825725"/>
            <a:ext cx="1481700" cy="21111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Looks to the past as a teacher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History led discipline and ultimately health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Pride in herself and her family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53" name="Google Shape;253;p43"/>
          <p:cNvSpPr/>
          <p:nvPr/>
        </p:nvSpPr>
        <p:spPr>
          <a:xfrm>
            <a:off x="7436550" y="874375"/>
            <a:ext cx="935700" cy="1792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rtan"/>
                <a:ea typeface="Spartan"/>
                <a:cs typeface="Spartan"/>
                <a:sym typeface="Spartan"/>
              </a:rPr>
              <a:t>Dementia is owed to habits and mindset/outlook</a:t>
            </a:r>
            <a:endParaRPr sz="1000">
              <a:latin typeface="Spartan"/>
              <a:ea typeface="Spartan"/>
              <a:cs typeface="Spartan"/>
              <a:sym typeface="Spartan"/>
            </a:endParaRPr>
          </a:p>
        </p:txBody>
      </p:sp>
      <p:cxnSp>
        <p:nvCxnSpPr>
          <p:cNvPr id="254" name="Google Shape;254;p43"/>
          <p:cNvCxnSpPr>
            <a:stCxn id="251" idx="3"/>
            <a:endCxn id="243" idx="2"/>
          </p:cNvCxnSpPr>
          <p:nvPr/>
        </p:nvCxnSpPr>
        <p:spPr>
          <a:xfrm rot="10800000" flipH="1">
            <a:off x="1778025" y="1096250"/>
            <a:ext cx="351000" cy="761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" name="Google Shape;255;p43"/>
          <p:cNvCxnSpPr>
            <a:stCxn id="251" idx="3"/>
            <a:endCxn id="244" idx="2"/>
          </p:cNvCxnSpPr>
          <p:nvPr/>
        </p:nvCxnSpPr>
        <p:spPr>
          <a:xfrm>
            <a:off x="1778025" y="1857950"/>
            <a:ext cx="351000" cy="36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6" name="Google Shape;256;p43"/>
          <p:cNvCxnSpPr>
            <a:stCxn id="252" idx="3"/>
            <a:endCxn id="246" idx="2"/>
          </p:cNvCxnSpPr>
          <p:nvPr/>
        </p:nvCxnSpPr>
        <p:spPr>
          <a:xfrm>
            <a:off x="1778025" y="3881275"/>
            <a:ext cx="3187800" cy="15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7" name="Google Shape;257;p43"/>
          <p:cNvCxnSpPr>
            <a:stCxn id="247" idx="2"/>
            <a:endCxn id="252" idx="3"/>
          </p:cNvCxnSpPr>
          <p:nvPr/>
        </p:nvCxnSpPr>
        <p:spPr>
          <a:xfrm flipH="1">
            <a:off x="1778025" y="3301450"/>
            <a:ext cx="292200" cy="579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" name="Google Shape;258;p43"/>
          <p:cNvCxnSpPr>
            <a:stCxn id="245" idx="2"/>
            <a:endCxn id="252" idx="3"/>
          </p:cNvCxnSpPr>
          <p:nvPr/>
        </p:nvCxnSpPr>
        <p:spPr>
          <a:xfrm flipH="1">
            <a:off x="1777950" y="3648250"/>
            <a:ext cx="255600" cy="233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" name="Google Shape;259;p43"/>
          <p:cNvCxnSpPr>
            <a:stCxn id="249" idx="6"/>
            <a:endCxn id="253" idx="1"/>
          </p:cNvCxnSpPr>
          <p:nvPr/>
        </p:nvCxnSpPr>
        <p:spPr>
          <a:xfrm>
            <a:off x="7040325" y="1545750"/>
            <a:ext cx="396300" cy="224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" name="Google Shape;260;p43"/>
          <p:cNvCxnSpPr>
            <a:stCxn id="250" idx="6"/>
            <a:endCxn id="253" idx="1"/>
          </p:cNvCxnSpPr>
          <p:nvPr/>
        </p:nvCxnSpPr>
        <p:spPr>
          <a:xfrm rot="10800000" flipH="1">
            <a:off x="7040325" y="1770500"/>
            <a:ext cx="396300" cy="37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1" name="Google Shape;261;p43"/>
          <p:cNvSpPr txBox="1"/>
          <p:nvPr/>
        </p:nvSpPr>
        <p:spPr>
          <a:xfrm>
            <a:off x="4034625" y="2448000"/>
            <a:ext cx="5715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highlight>
                  <a:schemeClr val="lt1"/>
                </a:highlight>
                <a:latin typeface="Spartan"/>
                <a:ea typeface="Spartan"/>
                <a:cs typeface="Spartan"/>
                <a:sym typeface="Spartan"/>
              </a:rPr>
              <a:t>Ivy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4"/>
          <p:cNvSpPr txBox="1">
            <a:spLocks noGrp="1"/>
          </p:cNvSpPr>
          <p:nvPr>
            <p:ph type="title"/>
          </p:nvPr>
        </p:nvSpPr>
        <p:spPr>
          <a:xfrm>
            <a:off x="720000" y="-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267" name="Google Shape;267;p44"/>
          <p:cNvSpPr txBox="1">
            <a:spLocks noGrp="1"/>
          </p:cNvSpPr>
          <p:nvPr>
            <p:ph type="body" idx="1"/>
          </p:nvPr>
        </p:nvSpPr>
        <p:spPr>
          <a:xfrm>
            <a:off x="602450" y="494800"/>
            <a:ext cx="4908300" cy="25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Needs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en" sz="1000"/>
              <a:t>Facilitate </a:t>
            </a:r>
            <a:r>
              <a:rPr lang="en" sz="1000" b="1"/>
              <a:t>socialisation </a:t>
            </a:r>
            <a:r>
              <a:rPr lang="en" sz="1000"/>
              <a:t>among seniors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en" sz="1000"/>
              <a:t>Increased presence of </a:t>
            </a:r>
            <a:r>
              <a:rPr lang="en" sz="1000" b="1"/>
              <a:t>scheduling</a:t>
            </a:r>
            <a:r>
              <a:rPr lang="en" sz="1000"/>
              <a:t> in daily life 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en" sz="1000"/>
              <a:t>Increased </a:t>
            </a:r>
            <a:r>
              <a:rPr lang="en" sz="1000" b="1"/>
              <a:t>repetition </a:t>
            </a:r>
            <a:r>
              <a:rPr lang="en" sz="1000"/>
              <a:t>and memorisation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en" sz="1000"/>
              <a:t>Provide </a:t>
            </a:r>
            <a:r>
              <a:rPr lang="en" sz="1000" b="1"/>
              <a:t>resources</a:t>
            </a:r>
            <a:r>
              <a:rPr lang="en" sz="1000"/>
              <a:t> to people whose family members have dementia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Insights</a:t>
            </a:r>
            <a:endParaRPr sz="10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000"/>
              <a:t>Routine and scheduling is essential to </a:t>
            </a:r>
            <a:r>
              <a:rPr lang="en" sz="1000" b="1"/>
              <a:t>dementia prevention</a:t>
            </a:r>
            <a:endParaRPr sz="1000" b="1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000"/>
              <a:t>Correlation vs. causation?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en" sz="1000"/>
              <a:t>Cultural influence on view of dementia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en" sz="1000"/>
              <a:t>The nursing home “solution” does not always work</a:t>
            </a:r>
            <a:endParaRPr sz="10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000"/>
              <a:t>Socialisation plays an instrumental role</a:t>
            </a:r>
            <a:endParaRPr sz="10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000"/>
              <a:t>Routine </a:t>
            </a:r>
            <a:r>
              <a:rPr lang="en" sz="1000" b="1"/>
              <a:t>memorization </a:t>
            </a:r>
            <a:r>
              <a:rPr lang="en" sz="1000"/>
              <a:t>and games</a:t>
            </a:r>
            <a:endParaRPr sz="10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000"/>
              <a:t>Overcoming the tech literacy hurdle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68" name="Google Shape;268;p44"/>
          <p:cNvSpPr/>
          <p:nvPr/>
        </p:nvSpPr>
        <p:spPr>
          <a:xfrm>
            <a:off x="1157100" y="3111550"/>
            <a:ext cx="2857500" cy="4938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rtan"/>
                <a:ea typeface="Spartan"/>
                <a:cs typeface="Spartan"/>
                <a:sym typeface="Spartan"/>
              </a:rPr>
              <a:t>What’s next?</a:t>
            </a:r>
            <a:endParaRPr>
              <a:latin typeface="Spartan"/>
              <a:ea typeface="Spartan"/>
              <a:cs typeface="Spartan"/>
              <a:sym typeface="Spartan"/>
            </a:endParaRPr>
          </a:p>
        </p:txBody>
      </p:sp>
      <p:sp>
        <p:nvSpPr>
          <p:cNvPr id="269" name="Google Shape;269;p44"/>
          <p:cNvSpPr/>
          <p:nvPr/>
        </p:nvSpPr>
        <p:spPr>
          <a:xfrm>
            <a:off x="1157100" y="3665700"/>
            <a:ext cx="5129400" cy="11388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Spartan"/>
              <a:buChar char="-"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Brainstorming and ideation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Spartan"/>
              <a:buChar char="-"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Further interviews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Spartan"/>
              <a:buChar char="-"/>
            </a:pPr>
            <a:r>
              <a:rPr lang="en" sz="1100">
                <a:latin typeface="Spartan"/>
                <a:ea typeface="Spartan"/>
                <a:cs typeface="Spartan"/>
                <a:sym typeface="Spartan"/>
              </a:rPr>
              <a:t>Research on dementia prevention- how do schedules and routines play a role and how can we harness this?</a:t>
            </a:r>
            <a:endParaRPr sz="1100">
              <a:latin typeface="Spartan"/>
              <a:ea typeface="Spartan"/>
              <a:cs typeface="Spartan"/>
              <a:sym typeface="Spartan"/>
            </a:endParaRPr>
          </a:p>
        </p:txBody>
      </p:sp>
      <p:pic>
        <p:nvPicPr>
          <p:cNvPr id="270" name="Google Shape;270;p44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2325" y="2514125"/>
            <a:ext cx="1886574" cy="262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4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8000" y="1933400"/>
            <a:ext cx="1554326" cy="155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6602" y="1090073"/>
            <a:ext cx="1255675" cy="125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>
            <a:spLocks noGrp="1"/>
          </p:cNvSpPr>
          <p:nvPr>
            <p:ph type="subTitle" idx="1"/>
          </p:nvPr>
        </p:nvSpPr>
        <p:spPr>
          <a:xfrm>
            <a:off x="1458150" y="17016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APPENDIX</a:t>
            </a:r>
            <a:endParaRPr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4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298"/>
          <a:stretch/>
        </p:blipFill>
        <p:spPr>
          <a:xfrm>
            <a:off x="1108275" y="404975"/>
            <a:ext cx="6829499" cy="443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6"/>
          <p:cNvSpPr txBox="1"/>
          <p:nvPr/>
        </p:nvSpPr>
        <p:spPr>
          <a:xfrm>
            <a:off x="4034625" y="2295600"/>
            <a:ext cx="5715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highlight>
                  <a:schemeClr val="lt1"/>
                </a:highlight>
                <a:latin typeface="Spartan"/>
                <a:ea typeface="Spartan"/>
                <a:cs typeface="Spartan"/>
                <a:sym typeface="Spartan"/>
              </a:rPr>
              <a:t>Lily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4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650" y="352800"/>
            <a:ext cx="6847426" cy="44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7"/>
          <p:cNvSpPr txBox="1"/>
          <p:nvPr/>
        </p:nvSpPr>
        <p:spPr>
          <a:xfrm>
            <a:off x="3949325" y="2231575"/>
            <a:ext cx="4896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highlight>
                  <a:schemeClr val="lt1"/>
                </a:highlight>
                <a:latin typeface="Spartan"/>
                <a:ea typeface="Spartan"/>
                <a:cs typeface="Spartan"/>
                <a:sym typeface="Spartan"/>
              </a:rPr>
              <a:t>Ivy</a:t>
            </a:r>
            <a:endParaRPr sz="1200">
              <a:solidFill>
                <a:schemeClr val="dk2"/>
              </a:solidFill>
              <a:highlight>
                <a:schemeClr val="lt1"/>
              </a:highlight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4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650" y="339550"/>
            <a:ext cx="6847426" cy="456264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8"/>
          <p:cNvSpPr txBox="1"/>
          <p:nvPr/>
        </p:nvSpPr>
        <p:spPr>
          <a:xfrm>
            <a:off x="3749100" y="2281600"/>
            <a:ext cx="8229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highlight>
                  <a:schemeClr val="lt1"/>
                </a:highlight>
                <a:latin typeface="Spartan"/>
                <a:ea typeface="Spartan"/>
                <a:cs typeface="Spartan"/>
                <a:sym typeface="Spartan"/>
              </a:rPr>
              <a:t>Kevin</a:t>
            </a:r>
            <a:endParaRPr sz="1000">
              <a:solidFill>
                <a:schemeClr val="dk2"/>
              </a:solidFill>
              <a:highlight>
                <a:schemeClr val="lt1"/>
              </a:highlight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4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650" y="300600"/>
            <a:ext cx="6847424" cy="452539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9"/>
          <p:cNvSpPr txBox="1"/>
          <p:nvPr/>
        </p:nvSpPr>
        <p:spPr>
          <a:xfrm>
            <a:off x="3923725" y="2171850"/>
            <a:ext cx="805200" cy="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highlight>
                  <a:schemeClr val="lt1"/>
                </a:highlight>
                <a:latin typeface="Spartan"/>
                <a:ea typeface="Spartan"/>
                <a:cs typeface="Spartan"/>
                <a:sym typeface="Spartan"/>
              </a:rPr>
              <a:t>Dean</a:t>
            </a:r>
            <a:endParaRPr sz="1000">
              <a:solidFill>
                <a:schemeClr val="dk2"/>
              </a:solidFill>
              <a:highlight>
                <a:schemeClr val="lt1"/>
              </a:highlight>
              <a:latin typeface="Spartan"/>
              <a:ea typeface="Spartan"/>
              <a:cs typeface="Spartan"/>
              <a:sym typeface="Spart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nimalistische Ästhetik Marketingkampagne by Slidesgo">
  <a:themeElements>
    <a:clrScheme name="Simple Light">
      <a:dk1>
        <a:srgbClr val="423C2D"/>
      </a:dk1>
      <a:lt1>
        <a:srgbClr val="FFFFFF"/>
      </a:lt1>
      <a:dk2>
        <a:srgbClr val="423C2D"/>
      </a:dk2>
      <a:lt2>
        <a:srgbClr val="EEEEEE"/>
      </a:lt2>
      <a:accent1>
        <a:srgbClr val="A8B837"/>
      </a:accent1>
      <a:accent2>
        <a:srgbClr val="D99120"/>
      </a:accent2>
      <a:accent3>
        <a:srgbClr val="CCBB4D"/>
      </a:accent3>
      <a:accent4>
        <a:srgbClr val="CEA657"/>
      </a:accent4>
      <a:accent5>
        <a:srgbClr val="95652D"/>
      </a:accent5>
      <a:accent6>
        <a:srgbClr val="FFFFFF"/>
      </a:accent6>
      <a:hlink>
        <a:srgbClr val="423C2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756</Words>
  <Application>Microsoft Macintosh PowerPoint</Application>
  <PresentationFormat>On-screen Show (16:9)</PresentationFormat>
  <Paragraphs>106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Spartan</vt:lpstr>
      <vt:lpstr>Bebas Neue</vt:lpstr>
      <vt:lpstr>Arial</vt:lpstr>
      <vt:lpstr>Minimalistische Ästhetik Marketingkampagne by Slidesgo</vt:lpstr>
      <vt:lpstr>A1: Needfinding  Studio 1, Team Candy Crush</vt:lpstr>
      <vt:lpstr>Ethan B</vt:lpstr>
      <vt:lpstr>Dementia Prevention</vt:lpstr>
      <vt:lpstr>Ivy</vt:lpstr>
      <vt:lpstr>PowerPoint Presentation</vt:lpstr>
      <vt:lpstr>Results</vt:lpstr>
      <vt:lpstr>Results</vt:lpstr>
      <vt:lpstr>PowerPoint Presentation</vt:lpstr>
      <vt:lpstr>Empathy Map</vt:lpstr>
      <vt:lpstr>Empathy Map</vt:lpstr>
      <vt:lpstr>Summary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Clare Chua</cp:lastModifiedBy>
  <cp:revision>1</cp:revision>
  <dcterms:modified xsi:type="dcterms:W3CDTF">2024-12-09T08:55:54Z</dcterms:modified>
</cp:coreProperties>
</file>