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8288000" cy="10287000"/>
  <p:notesSz cx="6858000" cy="9144000"/>
  <p:embeddedFontLst>
    <p:embeddedFont>
      <p:font typeface="Anicon Sans" pitchFamily="2" charset="77"/>
      <p:regular r:id="rId43"/>
    </p:embeddedFont>
    <p:embeddedFont>
      <p:font typeface="Anicon Sans Bold" pitchFamily="2" charset="77"/>
      <p:regular r:id="rId44"/>
      <p:bold r:id="rId45"/>
    </p:embeddedFont>
    <p:embeddedFont>
      <p:font typeface="Stella" pitchFamily="2"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221" autoAdjust="0"/>
    <p:restoredTop sz="94648" autoAdjust="0"/>
  </p:normalViewPr>
  <p:slideViewPr>
    <p:cSldViewPr>
      <p:cViewPr varScale="1">
        <p:scale>
          <a:sx n="50" d="100"/>
          <a:sy n="50" d="100"/>
        </p:scale>
        <p:origin x="160" y="10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sv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svg"/><Relationship Id="rId10" Type="http://schemas.openxmlformats.org/officeDocument/2006/relationships/image" Target="../media/image8.svg"/><Relationship Id="rId4" Type="http://schemas.openxmlformats.org/officeDocument/2006/relationships/image" Target="../media/image9.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10.svg"/><Relationship Id="rId5" Type="http://schemas.openxmlformats.org/officeDocument/2006/relationships/image" Target="../media/image8.sv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10.svg"/><Relationship Id="rId5" Type="http://schemas.openxmlformats.org/officeDocument/2006/relationships/image" Target="../media/image8.sv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7.svg"/></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0.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2.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2.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3.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4.pn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26.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1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0.sv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0.sv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0.sv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8.svg"/><Relationship Id="rId15" Type="http://schemas.openxmlformats.org/officeDocument/2006/relationships/image" Target="../media/image30.pn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6.svg"/><Relationship Id="rId1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26.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25.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9.svg"/><Relationship Id="rId12"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31.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0.sv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9.svg"/><Relationship Id="rId12"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33.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0.svg"/></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9.svg"/><Relationship Id="rId12"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35.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0.sv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8.svg"/><Relationship Id="rId15" Type="http://schemas.openxmlformats.org/officeDocument/2006/relationships/image" Target="../media/image30.pn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6.svg"/><Relationship Id="rId14" Type="http://schemas.openxmlformats.org/officeDocument/2006/relationships/image" Target="../media/image29.png"/></Relationships>
</file>

<file path=ppt/slides/_rels/slide3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0.png"/><Relationship Id="rId5" Type="http://schemas.openxmlformats.org/officeDocument/2006/relationships/image" Target="../media/image38.jpeg"/><Relationship Id="rId10" Type="http://schemas.openxmlformats.org/officeDocument/2006/relationships/image" Target="../media/image19.svg"/><Relationship Id="rId4" Type="http://schemas.openxmlformats.org/officeDocument/2006/relationships/image" Target="../media/image37.jpeg"/><Relationship Id="rId9"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0.png"/><Relationship Id="rId5" Type="http://schemas.openxmlformats.org/officeDocument/2006/relationships/image" Target="../media/image42.jpeg"/><Relationship Id="rId10" Type="http://schemas.openxmlformats.org/officeDocument/2006/relationships/image" Target="../media/image19.svg"/><Relationship Id="rId4" Type="http://schemas.openxmlformats.org/officeDocument/2006/relationships/image" Target="../media/image41.jpeg"/><Relationship Id="rId9" Type="http://schemas.openxmlformats.org/officeDocument/2006/relationships/image" Target="../media/image18.png"/></Relationships>
</file>

<file path=ppt/slides/_rels/slide3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6.jpeg"/><Relationship Id="rId11" Type="http://schemas.openxmlformats.org/officeDocument/2006/relationships/image" Target="../media/image40.png"/><Relationship Id="rId5" Type="http://schemas.openxmlformats.org/officeDocument/2006/relationships/image" Target="../media/image45.jpeg"/><Relationship Id="rId10" Type="http://schemas.openxmlformats.org/officeDocument/2006/relationships/image" Target="../media/image19.svg"/><Relationship Id="rId4" Type="http://schemas.openxmlformats.org/officeDocument/2006/relationships/image" Target="../media/image44.jpeg"/><Relationship Id="rId9" Type="http://schemas.openxmlformats.org/officeDocument/2006/relationships/image" Target="../media/image18.png"/></Relationships>
</file>

<file path=ppt/slides/_rels/slide3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9.jpeg"/><Relationship Id="rId11" Type="http://schemas.openxmlformats.org/officeDocument/2006/relationships/image" Target="../media/image40.png"/><Relationship Id="rId5" Type="http://schemas.openxmlformats.org/officeDocument/2006/relationships/image" Target="../media/image48.jpeg"/><Relationship Id="rId10" Type="http://schemas.openxmlformats.org/officeDocument/2006/relationships/image" Target="../media/image19.svg"/><Relationship Id="rId4" Type="http://schemas.openxmlformats.org/officeDocument/2006/relationships/image" Target="../media/image47.jpeg"/><Relationship Id="rId9" Type="http://schemas.openxmlformats.org/officeDocument/2006/relationships/image" Target="../media/image18.png"/></Relationships>
</file>

<file path=ppt/slides/_rels/slide3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2.jpeg"/><Relationship Id="rId11" Type="http://schemas.openxmlformats.org/officeDocument/2006/relationships/image" Target="../media/image40.png"/><Relationship Id="rId5" Type="http://schemas.openxmlformats.org/officeDocument/2006/relationships/image" Target="../media/image51.jpeg"/><Relationship Id="rId10" Type="http://schemas.openxmlformats.org/officeDocument/2006/relationships/image" Target="../media/image19.svg"/><Relationship Id="rId4" Type="http://schemas.openxmlformats.org/officeDocument/2006/relationships/image" Target="../media/image50.jpeg"/><Relationship Id="rId9" Type="http://schemas.openxmlformats.org/officeDocument/2006/relationships/image" Target="../media/image18.png"/></Relationships>
</file>

<file path=ppt/slides/_rels/slide3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40.png"/><Relationship Id="rId5" Type="http://schemas.openxmlformats.org/officeDocument/2006/relationships/image" Target="../media/image54.jpeg"/><Relationship Id="rId10" Type="http://schemas.openxmlformats.org/officeDocument/2006/relationships/image" Target="../media/image19.svg"/><Relationship Id="rId4" Type="http://schemas.openxmlformats.org/officeDocument/2006/relationships/image" Target="../media/image53.jpeg"/><Relationship Id="rId9" Type="http://schemas.openxmlformats.org/officeDocument/2006/relationships/image" Target="../media/image18.png"/></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26.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7.xml"/><Relationship Id="rId1" Type="http://schemas.openxmlformats.org/officeDocument/2006/relationships/video" Target="https://www.youtube.com/embed/OBU6GXpel38?feature=oembed"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8.svg"/><Relationship Id="rId15" Type="http://schemas.openxmlformats.org/officeDocument/2006/relationships/image" Target="../media/image30.pn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6.sv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2996800" y="929874"/>
            <a:ext cx="12294401" cy="8427253"/>
          </a:xfrm>
          <a:custGeom>
            <a:avLst/>
            <a:gdLst/>
            <a:ahLst/>
            <a:cxnLst/>
            <a:rect l="l" t="t" r="r" b="b"/>
            <a:pathLst>
              <a:path w="12294401" h="8427253">
                <a:moveTo>
                  <a:pt x="0" y="0"/>
                </a:moveTo>
                <a:lnTo>
                  <a:pt x="12294400" y="0"/>
                </a:lnTo>
                <a:lnTo>
                  <a:pt x="12294400" y="8427252"/>
                </a:lnTo>
                <a:lnTo>
                  <a:pt x="0" y="84272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3375233" y="1189272"/>
            <a:ext cx="11537534" cy="7908455"/>
          </a:xfrm>
          <a:custGeom>
            <a:avLst/>
            <a:gdLst/>
            <a:ahLst/>
            <a:cxnLst/>
            <a:rect l="l" t="t" r="r" b="b"/>
            <a:pathLst>
              <a:path w="11537534" h="7908455">
                <a:moveTo>
                  <a:pt x="0" y="0"/>
                </a:moveTo>
                <a:lnTo>
                  <a:pt x="11537534" y="0"/>
                </a:lnTo>
                <a:lnTo>
                  <a:pt x="11537534" y="7908456"/>
                </a:lnTo>
                <a:lnTo>
                  <a:pt x="0" y="79084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flipH="1">
            <a:off x="12787754" y="6260840"/>
            <a:ext cx="3680350" cy="2850598"/>
          </a:xfrm>
          <a:custGeom>
            <a:avLst/>
            <a:gdLst/>
            <a:ahLst/>
            <a:cxnLst/>
            <a:rect l="l" t="t" r="r" b="b"/>
            <a:pathLst>
              <a:path w="3680350" h="2850598">
                <a:moveTo>
                  <a:pt x="3680350" y="0"/>
                </a:moveTo>
                <a:lnTo>
                  <a:pt x="0" y="0"/>
                </a:lnTo>
                <a:lnTo>
                  <a:pt x="0" y="2850598"/>
                </a:lnTo>
                <a:lnTo>
                  <a:pt x="3680350" y="2850598"/>
                </a:lnTo>
                <a:lnTo>
                  <a:pt x="368035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rot="10414307" flipV="1">
            <a:off x="15958082" y="-188040"/>
            <a:ext cx="3113393" cy="4166341"/>
          </a:xfrm>
          <a:custGeom>
            <a:avLst/>
            <a:gdLst/>
            <a:ahLst/>
            <a:cxnLst/>
            <a:rect l="l" t="t" r="r" b="b"/>
            <a:pathLst>
              <a:path w="3113393" h="4166341">
                <a:moveTo>
                  <a:pt x="0" y="4166341"/>
                </a:moveTo>
                <a:lnTo>
                  <a:pt x="3113393" y="4166341"/>
                </a:lnTo>
                <a:lnTo>
                  <a:pt x="3113393" y="0"/>
                </a:lnTo>
                <a:lnTo>
                  <a:pt x="0" y="0"/>
                </a:lnTo>
                <a:lnTo>
                  <a:pt x="0"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10414307" flipH="1" flipV="1">
            <a:off x="-783475" y="7028268"/>
            <a:ext cx="3113393" cy="4166341"/>
          </a:xfrm>
          <a:custGeom>
            <a:avLst/>
            <a:gdLst/>
            <a:ahLst/>
            <a:cxnLst/>
            <a:rect l="l" t="t" r="r" b="b"/>
            <a:pathLst>
              <a:path w="3113393" h="4166341">
                <a:moveTo>
                  <a:pt x="3113393" y="4166340"/>
                </a:moveTo>
                <a:lnTo>
                  <a:pt x="0" y="4166340"/>
                </a:lnTo>
                <a:lnTo>
                  <a:pt x="0" y="0"/>
                </a:lnTo>
                <a:lnTo>
                  <a:pt x="3113393" y="0"/>
                </a:lnTo>
                <a:lnTo>
                  <a:pt x="3113393" y="416634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TextBox 13"/>
          <p:cNvSpPr txBox="1"/>
          <p:nvPr/>
        </p:nvSpPr>
        <p:spPr>
          <a:xfrm>
            <a:off x="3735177" y="3138767"/>
            <a:ext cx="10817647" cy="2865309"/>
          </a:xfrm>
          <a:prstGeom prst="rect">
            <a:avLst/>
          </a:prstGeom>
        </p:spPr>
        <p:txBody>
          <a:bodyPr lIns="0" tIns="0" rIns="0" bIns="0" rtlCol="0" anchor="t">
            <a:spAutoFit/>
          </a:bodyPr>
          <a:lstStyle/>
          <a:p>
            <a:pPr algn="ctr">
              <a:lnSpc>
                <a:spcPts val="23092"/>
              </a:lnSpc>
            </a:pPr>
            <a:r>
              <a:rPr lang="en-US" sz="16494" dirty="0">
                <a:solidFill>
                  <a:srgbClr val="6B452F"/>
                </a:solidFill>
                <a:latin typeface="Stella"/>
                <a:ea typeface="Stella"/>
                <a:cs typeface="Stella"/>
                <a:sym typeface="Stella"/>
              </a:rPr>
              <a:t>Lucky Day</a:t>
            </a:r>
          </a:p>
        </p:txBody>
      </p:sp>
      <p:sp>
        <p:nvSpPr>
          <p:cNvPr id="14" name="Freeform 14"/>
          <p:cNvSpPr/>
          <p:nvPr/>
        </p:nvSpPr>
        <p:spPr>
          <a:xfrm rot="-847289">
            <a:off x="2996800" y="1252920"/>
            <a:ext cx="2404542" cy="2595997"/>
          </a:xfrm>
          <a:custGeom>
            <a:avLst/>
            <a:gdLst/>
            <a:ahLst/>
            <a:cxnLst/>
            <a:rect l="l" t="t" r="r" b="b"/>
            <a:pathLst>
              <a:path w="2404542" h="2595997">
                <a:moveTo>
                  <a:pt x="0" y="0"/>
                </a:moveTo>
                <a:lnTo>
                  <a:pt x="2404541" y="0"/>
                </a:lnTo>
                <a:lnTo>
                  <a:pt x="2404541" y="2595997"/>
                </a:lnTo>
                <a:lnTo>
                  <a:pt x="0" y="2595997"/>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5" name="Freeform 15"/>
          <p:cNvSpPr/>
          <p:nvPr/>
        </p:nvSpPr>
        <p:spPr>
          <a:xfrm rot="-5400000">
            <a:off x="13412671" y="878427"/>
            <a:ext cx="952270" cy="1193049"/>
          </a:xfrm>
          <a:custGeom>
            <a:avLst/>
            <a:gdLst/>
            <a:ahLst/>
            <a:cxnLst/>
            <a:rect l="l" t="t" r="r" b="b"/>
            <a:pathLst>
              <a:path w="952270" h="1193049">
                <a:moveTo>
                  <a:pt x="0" y="0"/>
                </a:moveTo>
                <a:lnTo>
                  <a:pt x="952270" y="0"/>
                </a:lnTo>
                <a:lnTo>
                  <a:pt x="952270" y="1193049"/>
                </a:lnTo>
                <a:lnTo>
                  <a:pt x="0" y="119304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6" name="TextBox 16"/>
          <p:cNvSpPr txBox="1"/>
          <p:nvPr/>
        </p:nvSpPr>
        <p:spPr>
          <a:xfrm>
            <a:off x="5755190" y="5889776"/>
            <a:ext cx="6777620" cy="1510871"/>
          </a:xfrm>
          <a:prstGeom prst="rect">
            <a:avLst/>
          </a:prstGeom>
        </p:spPr>
        <p:txBody>
          <a:bodyPr lIns="0" tIns="0" rIns="0" bIns="0" rtlCol="0" anchor="t">
            <a:spAutoFit/>
          </a:bodyPr>
          <a:lstStyle/>
          <a:p>
            <a:pPr algn="ctr">
              <a:lnSpc>
                <a:spcPts val="5968"/>
              </a:lnSpc>
            </a:pPr>
            <a:r>
              <a:rPr lang="en-US" sz="4263">
                <a:solidFill>
                  <a:srgbClr val="000000"/>
                </a:solidFill>
                <a:latin typeface="Anicon Sans"/>
                <a:ea typeface="Anicon Sans"/>
                <a:cs typeface="Anicon Sans"/>
                <a:sym typeface="Anicon Sans"/>
              </a:rPr>
              <a:t>Ethan Bell                Em Ho</a:t>
            </a:r>
          </a:p>
          <a:p>
            <a:pPr algn="ctr">
              <a:lnSpc>
                <a:spcPts val="5968"/>
              </a:lnSpc>
            </a:pPr>
            <a:r>
              <a:rPr lang="en-US" sz="4263">
                <a:solidFill>
                  <a:srgbClr val="000000"/>
                </a:solidFill>
                <a:latin typeface="Anicon Sans"/>
                <a:ea typeface="Anicon Sans"/>
                <a:cs typeface="Anicon Sans"/>
                <a:sym typeface="Anicon Sans"/>
              </a:rPr>
              <a:t>Clare Chua         Lianne Cha</a:t>
            </a:r>
          </a:p>
        </p:txBody>
      </p:sp>
      <p:sp>
        <p:nvSpPr>
          <p:cNvPr id="17" name="Freeform 17"/>
          <p:cNvSpPr/>
          <p:nvPr/>
        </p:nvSpPr>
        <p:spPr>
          <a:xfrm rot="4981409">
            <a:off x="3949345" y="8159655"/>
            <a:ext cx="952270" cy="1193049"/>
          </a:xfrm>
          <a:custGeom>
            <a:avLst/>
            <a:gdLst/>
            <a:ahLst/>
            <a:cxnLst/>
            <a:rect l="l" t="t" r="r" b="b"/>
            <a:pathLst>
              <a:path w="952270" h="1193049">
                <a:moveTo>
                  <a:pt x="0" y="0"/>
                </a:moveTo>
                <a:lnTo>
                  <a:pt x="952270" y="0"/>
                </a:lnTo>
                <a:lnTo>
                  <a:pt x="952270" y="1193049"/>
                </a:lnTo>
                <a:lnTo>
                  <a:pt x="0" y="119304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876506" y="-667944"/>
            <a:ext cx="18651016" cy="12239729"/>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8350" tIns="78350" rIns="78350" bIns="78350" rtlCol="0" anchor="ctr"/>
            <a:lstStyle/>
            <a:p>
              <a:pPr algn="ctr">
                <a:lnSpc>
                  <a:spcPts val="2660"/>
                </a:lnSpc>
                <a:spcBef>
                  <a:spcPct val="0"/>
                </a:spcBef>
              </a:pPr>
              <a:endParaRPr/>
            </a:p>
          </p:txBody>
        </p:sp>
      </p:grpSp>
      <p:grpSp>
        <p:nvGrpSpPr>
          <p:cNvPr id="11" name="Group 11"/>
          <p:cNvGrpSpPr/>
          <p:nvPr/>
        </p:nvGrpSpPr>
        <p:grpSpPr>
          <a:xfrm>
            <a:off x="-207879" y="-229157"/>
            <a:ext cx="17313762" cy="11362156"/>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8350" tIns="78350" rIns="78350" bIns="78350" rtlCol="0" anchor="ctr"/>
            <a:lstStyle/>
            <a:p>
              <a:pPr algn="ctr">
                <a:lnSpc>
                  <a:spcPts val="2660"/>
                </a:lnSpc>
                <a:spcBef>
                  <a:spcPct val="0"/>
                </a:spcBef>
              </a:pPr>
              <a:endParaRPr/>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Road Map</a:t>
            </a:r>
          </a:p>
        </p:txBody>
      </p:sp>
      <p:sp>
        <p:nvSpPr>
          <p:cNvPr id="15" name="TextBox 15"/>
          <p:cNvSpPr txBox="1"/>
          <p:nvPr/>
        </p:nvSpPr>
        <p:spPr>
          <a:xfrm>
            <a:off x="4120104" y="3787259"/>
            <a:ext cx="4328898" cy="1873250"/>
          </a:xfrm>
          <a:prstGeom prst="rect">
            <a:avLst/>
          </a:prstGeom>
        </p:spPr>
        <p:txBody>
          <a:bodyPr lIns="0" tIns="0" rIns="0" bIns="0" rtlCol="0" anchor="t">
            <a:spAutoFit/>
          </a:bodyPr>
          <a:lstStyle/>
          <a:p>
            <a:pPr algn="l">
              <a:lnSpc>
                <a:spcPts val="4900"/>
              </a:lnSpc>
            </a:pPr>
            <a:r>
              <a:rPr lang="en-US" sz="3500">
                <a:solidFill>
                  <a:srgbClr val="6B452F"/>
                </a:solidFill>
                <a:latin typeface="Anicon Sans"/>
                <a:ea typeface="Anicon Sans"/>
                <a:cs typeface="Anicon Sans"/>
                <a:sym typeface="Anicon Sans"/>
              </a:rPr>
              <a:t>Problem + Solution</a:t>
            </a:r>
          </a:p>
          <a:p>
            <a:pPr algn="l">
              <a:lnSpc>
                <a:spcPts val="4900"/>
              </a:lnSpc>
            </a:pPr>
            <a:r>
              <a:rPr lang="en-US" sz="3500">
                <a:solidFill>
                  <a:srgbClr val="6B452F"/>
                </a:solidFill>
                <a:latin typeface="Anicon Sans"/>
                <a:ea typeface="Anicon Sans"/>
                <a:cs typeface="Anicon Sans"/>
                <a:sym typeface="Anicon Sans"/>
              </a:rPr>
              <a:t>   -- Market Research</a:t>
            </a:r>
          </a:p>
          <a:p>
            <a:pPr algn="l">
              <a:lnSpc>
                <a:spcPts val="4900"/>
              </a:lnSpc>
            </a:pPr>
            <a:r>
              <a:rPr lang="en-US" sz="3500">
                <a:solidFill>
                  <a:srgbClr val="6B452F"/>
                </a:solidFill>
                <a:latin typeface="Anicon Sans"/>
                <a:ea typeface="Anicon Sans"/>
                <a:cs typeface="Anicon Sans"/>
                <a:sym typeface="Anicon Sans"/>
              </a:rPr>
              <a:t>   -- Value Proposition</a:t>
            </a:r>
          </a:p>
        </p:txBody>
      </p:sp>
      <p:sp>
        <p:nvSpPr>
          <p:cNvPr id="16" name="TextBox 16"/>
          <p:cNvSpPr txBox="1"/>
          <p:nvPr/>
        </p:nvSpPr>
        <p:spPr>
          <a:xfrm>
            <a:off x="10019973" y="6879192"/>
            <a:ext cx="4328898" cy="627145"/>
          </a:xfrm>
          <a:prstGeom prst="rect">
            <a:avLst/>
          </a:prstGeom>
        </p:spPr>
        <p:txBody>
          <a:bodyPr lIns="0" tIns="0" rIns="0" bIns="0" rtlCol="0" anchor="t">
            <a:spAutoFit/>
          </a:bodyPr>
          <a:lstStyle/>
          <a:p>
            <a:pPr marL="0" lvl="0" indent="0" algn="l">
              <a:lnSpc>
                <a:spcPts val="4899"/>
              </a:lnSpc>
              <a:spcBef>
                <a:spcPct val="0"/>
              </a:spcBef>
            </a:pPr>
            <a:r>
              <a:rPr lang="en-US" sz="3499">
                <a:solidFill>
                  <a:srgbClr val="6B452F"/>
                </a:solidFill>
                <a:latin typeface="Anicon Sans"/>
                <a:ea typeface="Anicon Sans"/>
                <a:cs typeface="Anicon Sans"/>
                <a:sym typeface="Anicon Sans"/>
              </a:rPr>
              <a:t>Storyboard + Concept Video</a:t>
            </a:r>
          </a:p>
        </p:txBody>
      </p:sp>
      <p:sp>
        <p:nvSpPr>
          <p:cNvPr id="17" name="TextBox 17"/>
          <p:cNvSpPr txBox="1"/>
          <p:nvPr/>
        </p:nvSpPr>
        <p:spPr>
          <a:xfrm>
            <a:off x="3205624" y="3000572"/>
            <a:ext cx="838280" cy="1923853"/>
          </a:xfrm>
          <a:prstGeom prst="rect">
            <a:avLst/>
          </a:prstGeom>
        </p:spPr>
        <p:txBody>
          <a:bodyPr lIns="0" tIns="0" rIns="0" bIns="0" rtlCol="0" anchor="t">
            <a:spAutoFit/>
          </a:bodyPr>
          <a:lstStyle/>
          <a:p>
            <a:pPr algn="ctr">
              <a:lnSpc>
                <a:spcPts val="15487"/>
              </a:lnSpc>
            </a:pPr>
            <a:r>
              <a:rPr lang="en-US" sz="11062">
                <a:solidFill>
                  <a:srgbClr val="6B452F"/>
                </a:solidFill>
                <a:latin typeface="Stella"/>
                <a:ea typeface="Stella"/>
                <a:cs typeface="Stella"/>
                <a:sym typeface="Stella"/>
              </a:rPr>
              <a:t>1.</a:t>
            </a:r>
          </a:p>
        </p:txBody>
      </p:sp>
      <p:sp>
        <p:nvSpPr>
          <p:cNvPr id="18" name="Freeform 18"/>
          <p:cNvSpPr/>
          <p:nvPr/>
        </p:nvSpPr>
        <p:spPr>
          <a:xfrm flipH="1">
            <a:off x="688123" y="837725"/>
            <a:ext cx="4226200" cy="3273384"/>
          </a:xfrm>
          <a:custGeom>
            <a:avLst/>
            <a:gdLst/>
            <a:ahLst/>
            <a:cxnLst/>
            <a:rect l="l" t="t" r="r" b="b"/>
            <a:pathLst>
              <a:path w="4226200" h="3273384">
                <a:moveTo>
                  <a:pt x="4226200" y="0"/>
                </a:moveTo>
                <a:lnTo>
                  <a:pt x="0" y="0"/>
                </a:lnTo>
                <a:lnTo>
                  <a:pt x="0" y="3273384"/>
                </a:lnTo>
                <a:lnTo>
                  <a:pt x="4226200" y="3273384"/>
                </a:lnTo>
                <a:lnTo>
                  <a:pt x="42262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Freeform 19"/>
          <p:cNvSpPr/>
          <p:nvPr/>
        </p:nvSpPr>
        <p:spPr>
          <a:xfrm flipH="1">
            <a:off x="13033100" y="8225909"/>
            <a:ext cx="4226200" cy="3273384"/>
          </a:xfrm>
          <a:custGeom>
            <a:avLst/>
            <a:gdLst/>
            <a:ahLst/>
            <a:cxnLst/>
            <a:rect l="l" t="t" r="r" b="b"/>
            <a:pathLst>
              <a:path w="4226200" h="3273384">
                <a:moveTo>
                  <a:pt x="4226200" y="0"/>
                </a:moveTo>
                <a:lnTo>
                  <a:pt x="0" y="0"/>
                </a:lnTo>
                <a:lnTo>
                  <a:pt x="0" y="3273383"/>
                </a:lnTo>
                <a:lnTo>
                  <a:pt x="4226200" y="3273383"/>
                </a:lnTo>
                <a:lnTo>
                  <a:pt x="42262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Freeform 20"/>
          <p:cNvSpPr/>
          <p:nvPr/>
        </p:nvSpPr>
        <p:spPr>
          <a:xfrm>
            <a:off x="14244096" y="1028700"/>
            <a:ext cx="3134748" cy="2209997"/>
          </a:xfrm>
          <a:custGeom>
            <a:avLst/>
            <a:gdLst/>
            <a:ahLst/>
            <a:cxnLst/>
            <a:rect l="l" t="t" r="r" b="b"/>
            <a:pathLst>
              <a:path w="3134748" h="2209997">
                <a:moveTo>
                  <a:pt x="0" y="0"/>
                </a:moveTo>
                <a:lnTo>
                  <a:pt x="3134748" y="0"/>
                </a:lnTo>
                <a:lnTo>
                  <a:pt x="3134748" y="2209997"/>
                </a:lnTo>
                <a:lnTo>
                  <a:pt x="0" y="2209997"/>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1" name="TextBox 21"/>
          <p:cNvSpPr txBox="1"/>
          <p:nvPr/>
        </p:nvSpPr>
        <p:spPr>
          <a:xfrm>
            <a:off x="10019973" y="3796784"/>
            <a:ext cx="4328898" cy="1247939"/>
          </a:xfrm>
          <a:prstGeom prst="rect">
            <a:avLst/>
          </a:prstGeom>
        </p:spPr>
        <p:txBody>
          <a:bodyPr lIns="0" tIns="0" rIns="0" bIns="0" rtlCol="0" anchor="t">
            <a:spAutoFit/>
          </a:bodyPr>
          <a:lstStyle/>
          <a:p>
            <a:pPr algn="l">
              <a:lnSpc>
                <a:spcPts val="4899"/>
              </a:lnSpc>
            </a:pPr>
            <a:r>
              <a:rPr lang="en-US" sz="3499">
                <a:solidFill>
                  <a:srgbClr val="6B452F"/>
                </a:solidFill>
                <a:latin typeface="Anicon Sans"/>
                <a:ea typeface="Anicon Sans"/>
                <a:cs typeface="Anicon Sans"/>
                <a:sym typeface="Anicon Sans"/>
              </a:rPr>
              <a:t>Ethical Implications </a:t>
            </a:r>
          </a:p>
          <a:p>
            <a:pPr marL="0" lvl="0" indent="0" algn="l">
              <a:lnSpc>
                <a:spcPts val="4899"/>
              </a:lnSpc>
              <a:spcBef>
                <a:spcPct val="0"/>
              </a:spcBef>
            </a:pPr>
            <a:r>
              <a:rPr lang="en-US" sz="3499">
                <a:solidFill>
                  <a:srgbClr val="6B452F"/>
                </a:solidFill>
                <a:latin typeface="Anicon Sans"/>
                <a:ea typeface="Anicon Sans"/>
                <a:cs typeface="Anicon Sans"/>
                <a:sym typeface="Anicon Sans"/>
              </a:rPr>
              <a:t>   -- Tarot Cards of Tech</a:t>
            </a:r>
          </a:p>
        </p:txBody>
      </p:sp>
      <p:sp>
        <p:nvSpPr>
          <p:cNvPr id="22" name="TextBox 22"/>
          <p:cNvSpPr txBox="1"/>
          <p:nvPr/>
        </p:nvSpPr>
        <p:spPr>
          <a:xfrm>
            <a:off x="4120104" y="6879192"/>
            <a:ext cx="4328898" cy="627145"/>
          </a:xfrm>
          <a:prstGeom prst="rect">
            <a:avLst/>
          </a:prstGeom>
        </p:spPr>
        <p:txBody>
          <a:bodyPr lIns="0" tIns="0" rIns="0" bIns="0" rtlCol="0" anchor="t">
            <a:spAutoFit/>
          </a:bodyPr>
          <a:lstStyle/>
          <a:p>
            <a:pPr marL="0" lvl="0" indent="0" algn="l">
              <a:lnSpc>
                <a:spcPts val="4899"/>
              </a:lnSpc>
              <a:spcBef>
                <a:spcPct val="0"/>
              </a:spcBef>
            </a:pPr>
            <a:r>
              <a:rPr lang="en-US" sz="3499">
                <a:solidFill>
                  <a:srgbClr val="6B452F"/>
                </a:solidFill>
                <a:latin typeface="Anicon Sans"/>
                <a:ea typeface="Anicon Sans"/>
                <a:cs typeface="Anicon Sans"/>
                <a:sym typeface="Anicon Sans"/>
              </a:rPr>
              <a:t>Tasks</a:t>
            </a:r>
          </a:p>
        </p:txBody>
      </p:sp>
      <p:sp>
        <p:nvSpPr>
          <p:cNvPr id="23" name="TextBox 23"/>
          <p:cNvSpPr txBox="1"/>
          <p:nvPr/>
        </p:nvSpPr>
        <p:spPr>
          <a:xfrm>
            <a:off x="9076918" y="3000572"/>
            <a:ext cx="838280" cy="1923853"/>
          </a:xfrm>
          <a:prstGeom prst="rect">
            <a:avLst/>
          </a:prstGeom>
        </p:spPr>
        <p:txBody>
          <a:bodyPr lIns="0" tIns="0" rIns="0" bIns="0" rtlCol="0" anchor="t">
            <a:spAutoFit/>
          </a:bodyPr>
          <a:lstStyle/>
          <a:p>
            <a:pPr algn="ctr">
              <a:lnSpc>
                <a:spcPts val="15487"/>
              </a:lnSpc>
            </a:pPr>
            <a:r>
              <a:rPr lang="en-US" sz="11062">
                <a:solidFill>
                  <a:srgbClr val="6B452F"/>
                </a:solidFill>
                <a:latin typeface="Stella"/>
                <a:ea typeface="Stella"/>
                <a:cs typeface="Stella"/>
                <a:sym typeface="Stella"/>
              </a:rPr>
              <a:t>2.</a:t>
            </a:r>
          </a:p>
        </p:txBody>
      </p:sp>
      <p:sp>
        <p:nvSpPr>
          <p:cNvPr id="24" name="TextBox 24"/>
          <p:cNvSpPr txBox="1"/>
          <p:nvPr/>
        </p:nvSpPr>
        <p:spPr>
          <a:xfrm>
            <a:off x="3205624" y="6082981"/>
            <a:ext cx="838280" cy="1923853"/>
          </a:xfrm>
          <a:prstGeom prst="rect">
            <a:avLst/>
          </a:prstGeom>
        </p:spPr>
        <p:txBody>
          <a:bodyPr lIns="0" tIns="0" rIns="0" bIns="0" rtlCol="0" anchor="t">
            <a:spAutoFit/>
          </a:bodyPr>
          <a:lstStyle/>
          <a:p>
            <a:pPr algn="ctr">
              <a:lnSpc>
                <a:spcPts val="15487"/>
              </a:lnSpc>
            </a:pPr>
            <a:r>
              <a:rPr lang="en-US" sz="11062">
                <a:solidFill>
                  <a:srgbClr val="6B452F"/>
                </a:solidFill>
                <a:latin typeface="Stella"/>
                <a:ea typeface="Stella"/>
                <a:cs typeface="Stella"/>
                <a:sym typeface="Stella"/>
              </a:rPr>
              <a:t>3.</a:t>
            </a:r>
          </a:p>
        </p:txBody>
      </p:sp>
      <p:sp>
        <p:nvSpPr>
          <p:cNvPr id="25" name="TextBox 25"/>
          <p:cNvSpPr txBox="1"/>
          <p:nvPr/>
        </p:nvSpPr>
        <p:spPr>
          <a:xfrm>
            <a:off x="9076918" y="6309241"/>
            <a:ext cx="838280" cy="1923853"/>
          </a:xfrm>
          <a:prstGeom prst="rect">
            <a:avLst/>
          </a:prstGeom>
        </p:spPr>
        <p:txBody>
          <a:bodyPr lIns="0" tIns="0" rIns="0" bIns="0" rtlCol="0" anchor="t">
            <a:spAutoFit/>
          </a:bodyPr>
          <a:lstStyle/>
          <a:p>
            <a:pPr algn="ctr">
              <a:lnSpc>
                <a:spcPts val="15487"/>
              </a:lnSpc>
            </a:pPr>
            <a:r>
              <a:rPr lang="en-US" sz="11062">
                <a:solidFill>
                  <a:srgbClr val="6B452F"/>
                </a:solidFill>
                <a:latin typeface="Stella"/>
                <a:ea typeface="Stella"/>
                <a:cs typeface="Stella"/>
                <a:sym typeface="Stella"/>
              </a:rPr>
              <a:t>4.</a:t>
            </a:r>
          </a:p>
        </p:txBody>
      </p:sp>
      <p:sp>
        <p:nvSpPr>
          <p:cNvPr id="26" name="Freeform 26"/>
          <p:cNvSpPr/>
          <p:nvPr/>
        </p:nvSpPr>
        <p:spPr>
          <a:xfrm rot="-576677" flipH="1">
            <a:off x="-416714" y="7543093"/>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5487431" y="2864486"/>
            <a:ext cx="19731527" cy="12948815"/>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82889" tIns="82889" rIns="82889" bIns="82889" rtlCol="0" anchor="ctr"/>
            <a:lstStyle/>
            <a:p>
              <a:pPr algn="ctr">
                <a:lnSpc>
                  <a:spcPts val="2659"/>
                </a:lnSpc>
                <a:spcBef>
                  <a:spcPct val="0"/>
                </a:spcBef>
              </a:pPr>
              <a:endParaRPr/>
            </a:p>
          </p:txBody>
        </p:sp>
      </p:grpSp>
      <p:grpSp>
        <p:nvGrpSpPr>
          <p:cNvPr id="11" name="Group 11"/>
          <p:cNvGrpSpPr/>
          <p:nvPr/>
        </p:nvGrpSpPr>
        <p:grpSpPr>
          <a:xfrm>
            <a:off x="-4780069" y="3328692"/>
            <a:ext cx="18316802" cy="12020401"/>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82889" tIns="82889" rIns="82889" bIns="82889" rtlCol="0" anchor="ctr"/>
            <a:lstStyle/>
            <a:p>
              <a:pPr algn="ctr">
                <a:lnSpc>
                  <a:spcPts val="2659"/>
                </a:lnSpc>
                <a:spcBef>
                  <a:spcPct val="0"/>
                </a:spcBef>
              </a:pPr>
              <a:endParaRPr/>
            </a:p>
          </p:txBody>
        </p:sp>
      </p:grpSp>
      <p:sp>
        <p:nvSpPr>
          <p:cNvPr id="14" name="Freeform 14"/>
          <p:cNvSpPr/>
          <p:nvPr/>
        </p:nvSpPr>
        <p:spPr>
          <a:xfrm rot="10414307" flipV="1">
            <a:off x="15990285" y="-719240"/>
            <a:ext cx="3083346" cy="4126132"/>
          </a:xfrm>
          <a:custGeom>
            <a:avLst/>
            <a:gdLst/>
            <a:ahLst/>
            <a:cxnLst/>
            <a:rect l="l" t="t" r="r" b="b"/>
            <a:pathLst>
              <a:path w="3083346" h="4126132">
                <a:moveTo>
                  <a:pt x="0" y="4126132"/>
                </a:moveTo>
                <a:lnTo>
                  <a:pt x="3083347" y="4126132"/>
                </a:lnTo>
                <a:lnTo>
                  <a:pt x="3083347" y="0"/>
                </a:lnTo>
                <a:lnTo>
                  <a:pt x="0" y="0"/>
                </a:lnTo>
                <a:lnTo>
                  <a:pt x="0" y="412613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11772369" y="3566524"/>
            <a:ext cx="5486931" cy="4211219"/>
          </a:xfrm>
          <a:custGeom>
            <a:avLst/>
            <a:gdLst/>
            <a:ahLst/>
            <a:cxnLst/>
            <a:rect l="l" t="t" r="r" b="b"/>
            <a:pathLst>
              <a:path w="5486931" h="4211219">
                <a:moveTo>
                  <a:pt x="0" y="0"/>
                </a:moveTo>
                <a:lnTo>
                  <a:pt x="5486931" y="0"/>
                </a:lnTo>
                <a:lnTo>
                  <a:pt x="5486931" y="4211220"/>
                </a:lnTo>
                <a:lnTo>
                  <a:pt x="0" y="4211220"/>
                </a:lnTo>
                <a:lnTo>
                  <a:pt x="0" y="0"/>
                </a:lnTo>
                <a:close/>
              </a:path>
            </a:pathLst>
          </a:custGeom>
          <a:blipFill>
            <a:blip r:embed="rId6"/>
            <a:stretch>
              <a:fillRect/>
            </a:stretch>
          </a:blipFill>
        </p:spPr>
        <p:txBody>
          <a:bodyPr/>
          <a:lstStyle/>
          <a:p>
            <a:endParaRPr lang="en-US"/>
          </a:p>
        </p:txBody>
      </p:sp>
      <p:sp>
        <p:nvSpPr>
          <p:cNvPr id="16" name="Freeform 16"/>
          <p:cNvSpPr/>
          <p:nvPr/>
        </p:nvSpPr>
        <p:spPr>
          <a:xfrm>
            <a:off x="11500630" y="7777744"/>
            <a:ext cx="5989588" cy="1165247"/>
          </a:xfrm>
          <a:custGeom>
            <a:avLst/>
            <a:gdLst/>
            <a:ahLst/>
            <a:cxnLst/>
            <a:rect l="l" t="t" r="r" b="b"/>
            <a:pathLst>
              <a:path w="5989588" h="1165247">
                <a:moveTo>
                  <a:pt x="0" y="0"/>
                </a:moveTo>
                <a:lnTo>
                  <a:pt x="5989588" y="0"/>
                </a:lnTo>
                <a:lnTo>
                  <a:pt x="5989588" y="1165247"/>
                </a:lnTo>
                <a:lnTo>
                  <a:pt x="0" y="116524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7" name="Freeform 17"/>
          <p:cNvSpPr/>
          <p:nvPr/>
        </p:nvSpPr>
        <p:spPr>
          <a:xfrm flipH="1">
            <a:off x="-642941" y="0"/>
            <a:ext cx="4226200" cy="3273384"/>
          </a:xfrm>
          <a:custGeom>
            <a:avLst/>
            <a:gdLst/>
            <a:ahLst/>
            <a:cxnLst/>
            <a:rect l="l" t="t" r="r" b="b"/>
            <a:pathLst>
              <a:path w="4226200" h="3273384">
                <a:moveTo>
                  <a:pt x="4226200" y="0"/>
                </a:moveTo>
                <a:lnTo>
                  <a:pt x="0" y="0"/>
                </a:lnTo>
                <a:lnTo>
                  <a:pt x="0" y="3273384"/>
                </a:lnTo>
                <a:lnTo>
                  <a:pt x="4226200" y="3273384"/>
                </a:lnTo>
                <a:lnTo>
                  <a:pt x="422620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8" name="TextBox 18"/>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Problem Statement</a:t>
            </a:r>
          </a:p>
        </p:txBody>
      </p:sp>
      <p:sp>
        <p:nvSpPr>
          <p:cNvPr id="19" name="TextBox 19"/>
          <p:cNvSpPr txBox="1"/>
          <p:nvPr/>
        </p:nvSpPr>
        <p:spPr>
          <a:xfrm>
            <a:off x="448433" y="5185488"/>
            <a:ext cx="8450359" cy="4676654"/>
          </a:xfrm>
          <a:prstGeom prst="rect">
            <a:avLst/>
          </a:prstGeom>
        </p:spPr>
        <p:txBody>
          <a:bodyPr lIns="0" tIns="0" rIns="0" bIns="0" rtlCol="0" anchor="t">
            <a:spAutoFit/>
          </a:bodyPr>
          <a:lstStyle/>
          <a:p>
            <a:pPr algn="l">
              <a:lnSpc>
                <a:spcPts val="5256"/>
              </a:lnSpc>
            </a:pPr>
            <a:r>
              <a:rPr lang="en-US" sz="3754">
                <a:solidFill>
                  <a:srgbClr val="000000"/>
                </a:solidFill>
                <a:latin typeface="Anicon Sans"/>
                <a:ea typeface="Anicon Sans"/>
                <a:cs typeface="Anicon Sans"/>
                <a:sym typeface="Anicon Sans"/>
              </a:rPr>
              <a:t>Seniors, especially those who have recently moved to the US, experience </a:t>
            </a:r>
            <a:r>
              <a:rPr lang="en-US" sz="3754" b="1">
                <a:solidFill>
                  <a:srgbClr val="000000"/>
                </a:solidFill>
                <a:latin typeface="Anicon Sans Bold"/>
                <a:ea typeface="Anicon Sans Bold"/>
                <a:cs typeface="Anicon Sans Bold"/>
                <a:sym typeface="Anicon Sans Bold"/>
              </a:rPr>
              <a:t>loneliness</a:t>
            </a:r>
            <a:r>
              <a:rPr lang="en-US" sz="3754">
                <a:solidFill>
                  <a:srgbClr val="000000"/>
                </a:solidFill>
                <a:latin typeface="Anicon Sans"/>
                <a:ea typeface="Anicon Sans"/>
                <a:cs typeface="Anicon Sans"/>
                <a:sym typeface="Anicon Sans"/>
              </a:rPr>
              <a:t> and have difficulty establishing a strong </a:t>
            </a:r>
            <a:r>
              <a:rPr lang="en-US" sz="3754" b="1">
                <a:solidFill>
                  <a:srgbClr val="000000"/>
                </a:solidFill>
                <a:latin typeface="Anicon Sans Bold"/>
                <a:ea typeface="Anicon Sans Bold"/>
                <a:cs typeface="Anicon Sans Bold"/>
                <a:sym typeface="Anicon Sans Bold"/>
              </a:rPr>
              <a:t>social network</a:t>
            </a:r>
            <a:r>
              <a:rPr lang="en-US" sz="3754">
                <a:solidFill>
                  <a:srgbClr val="000000"/>
                </a:solidFill>
                <a:latin typeface="Anicon Sans"/>
                <a:ea typeface="Anicon Sans"/>
                <a:cs typeface="Anicon Sans"/>
                <a:sym typeface="Anicon Sans"/>
              </a:rPr>
              <a:t> due to </a:t>
            </a:r>
            <a:r>
              <a:rPr lang="en-US" sz="3754" b="1">
                <a:solidFill>
                  <a:srgbClr val="000000"/>
                </a:solidFill>
                <a:latin typeface="Anicon Sans Bold"/>
                <a:ea typeface="Anicon Sans Bold"/>
                <a:cs typeface="Anicon Sans Bold"/>
                <a:sym typeface="Anicon Sans Bold"/>
              </a:rPr>
              <a:t>cultural and language barriers</a:t>
            </a:r>
            <a:r>
              <a:rPr lang="en-US" sz="3754">
                <a:solidFill>
                  <a:srgbClr val="000000"/>
                </a:solidFill>
                <a:latin typeface="Anicon Sans"/>
                <a:ea typeface="Anicon Sans"/>
                <a:cs typeface="Anicon Sans"/>
                <a:sym typeface="Anicon Sans"/>
              </a:rPr>
              <a:t>. Older adults may put themselves at greater risk of </a:t>
            </a:r>
            <a:r>
              <a:rPr lang="en-US" sz="3754" b="1">
                <a:solidFill>
                  <a:srgbClr val="000000"/>
                </a:solidFill>
                <a:latin typeface="Anicon Sans Bold"/>
                <a:ea typeface="Anicon Sans Bold"/>
                <a:cs typeface="Anicon Sans Bold"/>
                <a:sym typeface="Anicon Sans Bold"/>
              </a:rPr>
              <a:t>dementia </a:t>
            </a:r>
            <a:r>
              <a:rPr lang="en-US" sz="3754">
                <a:solidFill>
                  <a:srgbClr val="000000"/>
                </a:solidFill>
                <a:latin typeface="Anicon Sans"/>
                <a:ea typeface="Anicon Sans"/>
                <a:cs typeface="Anicon Sans"/>
                <a:sym typeface="Anicon Sans"/>
              </a:rPr>
              <a:t>and other neurocognitive disorders if they do not exercise their brain and </a:t>
            </a:r>
            <a:r>
              <a:rPr lang="en-US" sz="3754" b="1">
                <a:solidFill>
                  <a:srgbClr val="000000"/>
                </a:solidFill>
                <a:latin typeface="Anicon Sans Bold"/>
                <a:ea typeface="Anicon Sans Bold"/>
                <a:cs typeface="Anicon Sans Bold"/>
                <a:sym typeface="Anicon Sans Bold"/>
              </a:rPr>
              <a:t>socialize</a:t>
            </a:r>
            <a:r>
              <a:rPr lang="en-US" sz="3754">
                <a:solidFill>
                  <a:srgbClr val="000000"/>
                </a:solidFill>
                <a:latin typeface="Anicon Sans"/>
                <a:ea typeface="Anicon Sans"/>
                <a:cs typeface="Anicon Sans"/>
                <a:sym typeface="Anicon Sans"/>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Market Research</a:t>
            </a:r>
          </a:p>
        </p:txBody>
      </p:sp>
      <p:grpSp>
        <p:nvGrpSpPr>
          <p:cNvPr id="9" name="Group 9"/>
          <p:cNvGrpSpPr/>
          <p:nvPr/>
        </p:nvGrpSpPr>
        <p:grpSpPr>
          <a:xfrm>
            <a:off x="3528203" y="3222044"/>
            <a:ext cx="12451639" cy="2440091"/>
            <a:chOff x="0" y="0"/>
            <a:chExt cx="3279444" cy="642658"/>
          </a:xfrm>
        </p:grpSpPr>
        <p:sp>
          <p:nvSpPr>
            <p:cNvPr id="10" name="Freeform 10"/>
            <p:cNvSpPr/>
            <p:nvPr/>
          </p:nvSpPr>
          <p:spPr>
            <a:xfrm>
              <a:off x="0" y="0"/>
              <a:ext cx="3279444" cy="642658"/>
            </a:xfrm>
            <a:custGeom>
              <a:avLst/>
              <a:gdLst/>
              <a:ahLst/>
              <a:cxnLst/>
              <a:rect l="l" t="t" r="r" b="b"/>
              <a:pathLst>
                <a:path w="3279444" h="642658">
                  <a:moveTo>
                    <a:pt x="31710" y="0"/>
                  </a:moveTo>
                  <a:lnTo>
                    <a:pt x="3247734" y="0"/>
                  </a:lnTo>
                  <a:cubicBezTo>
                    <a:pt x="3256144" y="0"/>
                    <a:pt x="3264210" y="3341"/>
                    <a:pt x="3270157" y="9288"/>
                  </a:cubicBezTo>
                  <a:cubicBezTo>
                    <a:pt x="3276103" y="15234"/>
                    <a:pt x="3279444" y="23300"/>
                    <a:pt x="3279444" y="31710"/>
                  </a:cubicBezTo>
                  <a:lnTo>
                    <a:pt x="3279444" y="610948"/>
                  </a:lnTo>
                  <a:cubicBezTo>
                    <a:pt x="3279444" y="628461"/>
                    <a:pt x="3265247" y="642658"/>
                    <a:pt x="3247734" y="642658"/>
                  </a:cubicBezTo>
                  <a:lnTo>
                    <a:pt x="31710" y="642658"/>
                  </a:lnTo>
                  <a:cubicBezTo>
                    <a:pt x="23300" y="642658"/>
                    <a:pt x="15234" y="639317"/>
                    <a:pt x="9288" y="633370"/>
                  </a:cubicBezTo>
                  <a:cubicBezTo>
                    <a:pt x="3341" y="627423"/>
                    <a:pt x="0" y="619358"/>
                    <a:pt x="0" y="610948"/>
                  </a:cubicBezTo>
                  <a:lnTo>
                    <a:pt x="0" y="31710"/>
                  </a:lnTo>
                  <a:cubicBezTo>
                    <a:pt x="0" y="23300"/>
                    <a:pt x="3341" y="15234"/>
                    <a:pt x="9288" y="9288"/>
                  </a:cubicBezTo>
                  <a:cubicBezTo>
                    <a:pt x="15234" y="3341"/>
                    <a:pt x="23300" y="0"/>
                    <a:pt x="31710" y="0"/>
                  </a:cubicBezTo>
                  <a:close/>
                </a:path>
              </a:pathLst>
            </a:custGeom>
            <a:solidFill>
              <a:srgbClr val="FFFFFF"/>
            </a:solidFill>
          </p:spPr>
          <p:txBody>
            <a:bodyPr/>
            <a:lstStyle/>
            <a:p>
              <a:endParaRPr lang="en-US"/>
            </a:p>
          </p:txBody>
        </p:sp>
        <p:sp>
          <p:nvSpPr>
            <p:cNvPr id="11" name="TextBox 11"/>
            <p:cNvSpPr txBox="1"/>
            <p:nvPr/>
          </p:nvSpPr>
          <p:spPr>
            <a:xfrm>
              <a:off x="0" y="-38100"/>
              <a:ext cx="3279444" cy="68075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3528203" y="3374422"/>
            <a:ext cx="12260090" cy="2139726"/>
            <a:chOff x="0" y="0"/>
            <a:chExt cx="3228995" cy="563549"/>
          </a:xfrm>
        </p:grpSpPr>
        <p:sp>
          <p:nvSpPr>
            <p:cNvPr id="13" name="Freeform 13"/>
            <p:cNvSpPr/>
            <p:nvPr/>
          </p:nvSpPr>
          <p:spPr>
            <a:xfrm>
              <a:off x="0" y="0"/>
              <a:ext cx="3228995" cy="563549"/>
            </a:xfrm>
            <a:custGeom>
              <a:avLst/>
              <a:gdLst/>
              <a:ahLst/>
              <a:cxnLst/>
              <a:rect l="l" t="t" r="r" b="b"/>
              <a:pathLst>
                <a:path w="3228995" h="563549">
                  <a:moveTo>
                    <a:pt x="32205" y="0"/>
                  </a:moveTo>
                  <a:lnTo>
                    <a:pt x="3196790" y="0"/>
                  </a:lnTo>
                  <a:cubicBezTo>
                    <a:pt x="3205331" y="0"/>
                    <a:pt x="3213522" y="3393"/>
                    <a:pt x="3219562" y="9433"/>
                  </a:cubicBezTo>
                  <a:cubicBezTo>
                    <a:pt x="3225602" y="15472"/>
                    <a:pt x="3228995" y="23664"/>
                    <a:pt x="3228995" y="32205"/>
                  </a:cubicBezTo>
                  <a:lnTo>
                    <a:pt x="3228995" y="531344"/>
                  </a:lnTo>
                  <a:cubicBezTo>
                    <a:pt x="3228995" y="549130"/>
                    <a:pt x="3214576" y="563549"/>
                    <a:pt x="3196790" y="563549"/>
                  </a:cubicBezTo>
                  <a:lnTo>
                    <a:pt x="32205" y="563549"/>
                  </a:lnTo>
                  <a:cubicBezTo>
                    <a:pt x="23664" y="563549"/>
                    <a:pt x="15472" y="560156"/>
                    <a:pt x="9433" y="554116"/>
                  </a:cubicBezTo>
                  <a:cubicBezTo>
                    <a:pt x="3393" y="548077"/>
                    <a:pt x="0" y="539885"/>
                    <a:pt x="0" y="531344"/>
                  </a:cubicBezTo>
                  <a:lnTo>
                    <a:pt x="0" y="32205"/>
                  </a:lnTo>
                  <a:cubicBezTo>
                    <a:pt x="0" y="23664"/>
                    <a:pt x="3393" y="15472"/>
                    <a:pt x="9433" y="9433"/>
                  </a:cubicBezTo>
                  <a:cubicBezTo>
                    <a:pt x="15472" y="3393"/>
                    <a:pt x="23664" y="0"/>
                    <a:pt x="32205" y="0"/>
                  </a:cubicBezTo>
                  <a:close/>
                </a:path>
              </a:pathLst>
            </a:custGeom>
            <a:solidFill>
              <a:srgbClr val="FFFFFF"/>
            </a:solidFill>
            <a:ln w="38100" cap="rnd">
              <a:solidFill>
                <a:srgbClr val="F4AC78"/>
              </a:solidFill>
              <a:prstDash val="lgDash"/>
              <a:round/>
            </a:ln>
          </p:spPr>
          <p:txBody>
            <a:bodyPr/>
            <a:lstStyle/>
            <a:p>
              <a:endParaRPr lang="en-US"/>
            </a:p>
          </p:txBody>
        </p:sp>
        <p:sp>
          <p:nvSpPr>
            <p:cNvPr id="14" name="TextBox 14"/>
            <p:cNvSpPr txBox="1"/>
            <p:nvPr/>
          </p:nvSpPr>
          <p:spPr>
            <a:xfrm>
              <a:off x="0" y="-38100"/>
              <a:ext cx="3228995" cy="601649"/>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2308158" y="3222044"/>
            <a:ext cx="2440091" cy="2440091"/>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2458340" y="3372227"/>
            <a:ext cx="2139726" cy="213972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3528203" y="6024085"/>
            <a:ext cx="12451639" cy="2440091"/>
            <a:chOff x="0" y="0"/>
            <a:chExt cx="3279444" cy="642658"/>
          </a:xfrm>
        </p:grpSpPr>
        <p:sp>
          <p:nvSpPr>
            <p:cNvPr id="22" name="Freeform 22"/>
            <p:cNvSpPr/>
            <p:nvPr/>
          </p:nvSpPr>
          <p:spPr>
            <a:xfrm>
              <a:off x="0" y="0"/>
              <a:ext cx="3279444" cy="642658"/>
            </a:xfrm>
            <a:custGeom>
              <a:avLst/>
              <a:gdLst/>
              <a:ahLst/>
              <a:cxnLst/>
              <a:rect l="l" t="t" r="r" b="b"/>
              <a:pathLst>
                <a:path w="3279444" h="642658">
                  <a:moveTo>
                    <a:pt x="31710" y="0"/>
                  </a:moveTo>
                  <a:lnTo>
                    <a:pt x="3247734" y="0"/>
                  </a:lnTo>
                  <a:cubicBezTo>
                    <a:pt x="3256144" y="0"/>
                    <a:pt x="3264210" y="3341"/>
                    <a:pt x="3270157" y="9288"/>
                  </a:cubicBezTo>
                  <a:cubicBezTo>
                    <a:pt x="3276103" y="15234"/>
                    <a:pt x="3279444" y="23300"/>
                    <a:pt x="3279444" y="31710"/>
                  </a:cubicBezTo>
                  <a:lnTo>
                    <a:pt x="3279444" y="610948"/>
                  </a:lnTo>
                  <a:cubicBezTo>
                    <a:pt x="3279444" y="628461"/>
                    <a:pt x="3265247" y="642658"/>
                    <a:pt x="3247734" y="642658"/>
                  </a:cubicBezTo>
                  <a:lnTo>
                    <a:pt x="31710" y="642658"/>
                  </a:lnTo>
                  <a:cubicBezTo>
                    <a:pt x="23300" y="642658"/>
                    <a:pt x="15234" y="639317"/>
                    <a:pt x="9288" y="633370"/>
                  </a:cubicBezTo>
                  <a:cubicBezTo>
                    <a:pt x="3341" y="627423"/>
                    <a:pt x="0" y="619358"/>
                    <a:pt x="0" y="610948"/>
                  </a:cubicBezTo>
                  <a:lnTo>
                    <a:pt x="0" y="31710"/>
                  </a:lnTo>
                  <a:cubicBezTo>
                    <a:pt x="0" y="23300"/>
                    <a:pt x="3341" y="15234"/>
                    <a:pt x="9288" y="9288"/>
                  </a:cubicBezTo>
                  <a:cubicBezTo>
                    <a:pt x="15234" y="3341"/>
                    <a:pt x="23300" y="0"/>
                    <a:pt x="31710" y="0"/>
                  </a:cubicBezTo>
                  <a:close/>
                </a:path>
              </a:pathLst>
            </a:custGeom>
            <a:solidFill>
              <a:srgbClr val="FFFFFF"/>
            </a:solidFill>
          </p:spPr>
          <p:txBody>
            <a:bodyPr/>
            <a:lstStyle/>
            <a:p>
              <a:endParaRPr lang="en-US"/>
            </a:p>
          </p:txBody>
        </p:sp>
        <p:sp>
          <p:nvSpPr>
            <p:cNvPr id="23" name="TextBox 23"/>
            <p:cNvSpPr txBox="1"/>
            <p:nvPr/>
          </p:nvSpPr>
          <p:spPr>
            <a:xfrm>
              <a:off x="0" y="-38100"/>
              <a:ext cx="3279444" cy="68075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3528203" y="6174267"/>
            <a:ext cx="12260090" cy="2139726"/>
            <a:chOff x="0" y="0"/>
            <a:chExt cx="3228995" cy="563549"/>
          </a:xfrm>
        </p:grpSpPr>
        <p:sp>
          <p:nvSpPr>
            <p:cNvPr id="25" name="Freeform 25"/>
            <p:cNvSpPr/>
            <p:nvPr/>
          </p:nvSpPr>
          <p:spPr>
            <a:xfrm>
              <a:off x="0" y="0"/>
              <a:ext cx="3228995" cy="563549"/>
            </a:xfrm>
            <a:custGeom>
              <a:avLst/>
              <a:gdLst/>
              <a:ahLst/>
              <a:cxnLst/>
              <a:rect l="l" t="t" r="r" b="b"/>
              <a:pathLst>
                <a:path w="3228995" h="563549">
                  <a:moveTo>
                    <a:pt x="32205" y="0"/>
                  </a:moveTo>
                  <a:lnTo>
                    <a:pt x="3196790" y="0"/>
                  </a:lnTo>
                  <a:cubicBezTo>
                    <a:pt x="3205331" y="0"/>
                    <a:pt x="3213522" y="3393"/>
                    <a:pt x="3219562" y="9433"/>
                  </a:cubicBezTo>
                  <a:cubicBezTo>
                    <a:pt x="3225602" y="15472"/>
                    <a:pt x="3228995" y="23664"/>
                    <a:pt x="3228995" y="32205"/>
                  </a:cubicBezTo>
                  <a:lnTo>
                    <a:pt x="3228995" y="531344"/>
                  </a:lnTo>
                  <a:cubicBezTo>
                    <a:pt x="3228995" y="549130"/>
                    <a:pt x="3214576" y="563549"/>
                    <a:pt x="3196790" y="563549"/>
                  </a:cubicBezTo>
                  <a:lnTo>
                    <a:pt x="32205" y="563549"/>
                  </a:lnTo>
                  <a:cubicBezTo>
                    <a:pt x="23664" y="563549"/>
                    <a:pt x="15472" y="560156"/>
                    <a:pt x="9433" y="554116"/>
                  </a:cubicBezTo>
                  <a:cubicBezTo>
                    <a:pt x="3393" y="548077"/>
                    <a:pt x="0" y="539885"/>
                    <a:pt x="0" y="531344"/>
                  </a:cubicBezTo>
                  <a:lnTo>
                    <a:pt x="0" y="32205"/>
                  </a:lnTo>
                  <a:cubicBezTo>
                    <a:pt x="0" y="23664"/>
                    <a:pt x="3393" y="15472"/>
                    <a:pt x="9433" y="9433"/>
                  </a:cubicBezTo>
                  <a:cubicBezTo>
                    <a:pt x="15472" y="3393"/>
                    <a:pt x="23664" y="0"/>
                    <a:pt x="32205" y="0"/>
                  </a:cubicBezTo>
                  <a:close/>
                </a:path>
              </a:pathLst>
            </a:custGeom>
            <a:solidFill>
              <a:srgbClr val="FFFFFF"/>
            </a:solidFill>
            <a:ln w="38100" cap="rnd">
              <a:solidFill>
                <a:srgbClr val="F4AC78"/>
              </a:solidFill>
              <a:prstDash val="lgDash"/>
              <a:round/>
            </a:ln>
          </p:spPr>
          <p:txBody>
            <a:bodyPr/>
            <a:lstStyle/>
            <a:p>
              <a:endParaRPr lang="en-US"/>
            </a:p>
          </p:txBody>
        </p:sp>
        <p:sp>
          <p:nvSpPr>
            <p:cNvPr id="26" name="TextBox 26"/>
            <p:cNvSpPr txBox="1"/>
            <p:nvPr/>
          </p:nvSpPr>
          <p:spPr>
            <a:xfrm>
              <a:off x="0" y="-38100"/>
              <a:ext cx="3228995" cy="601649"/>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2308158" y="6024085"/>
            <a:ext cx="2440091" cy="2440091"/>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2458340" y="6174267"/>
            <a:ext cx="2139726" cy="2139726"/>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2" name="TextBox 3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3" name="TextBox 33"/>
          <p:cNvSpPr txBox="1"/>
          <p:nvPr/>
        </p:nvSpPr>
        <p:spPr>
          <a:xfrm>
            <a:off x="4992952" y="3906587"/>
            <a:ext cx="10605002" cy="918605"/>
          </a:xfrm>
          <a:prstGeom prst="rect">
            <a:avLst/>
          </a:prstGeom>
        </p:spPr>
        <p:txBody>
          <a:bodyPr lIns="0" tIns="0" rIns="0" bIns="0" rtlCol="0" anchor="t">
            <a:spAutoFit/>
          </a:bodyPr>
          <a:lstStyle/>
          <a:p>
            <a:pPr algn="l">
              <a:lnSpc>
                <a:spcPts val="7118"/>
              </a:lnSpc>
            </a:pPr>
            <a:r>
              <a:rPr lang="en-US" sz="5084" b="1">
                <a:solidFill>
                  <a:srgbClr val="6B452F"/>
                </a:solidFill>
                <a:latin typeface="Anicon Sans Bold"/>
                <a:ea typeface="Anicon Sans Bold"/>
                <a:cs typeface="Anicon Sans Bold"/>
                <a:sym typeface="Anicon Sans Bold"/>
              </a:rPr>
              <a:t>Wyzr: New Activity-Based Friendship App for Adults</a:t>
            </a:r>
          </a:p>
        </p:txBody>
      </p:sp>
      <p:sp>
        <p:nvSpPr>
          <p:cNvPr id="34" name="TextBox 34"/>
          <p:cNvSpPr txBox="1"/>
          <p:nvPr/>
        </p:nvSpPr>
        <p:spPr>
          <a:xfrm>
            <a:off x="4992952" y="6708628"/>
            <a:ext cx="10605002" cy="918605"/>
          </a:xfrm>
          <a:prstGeom prst="rect">
            <a:avLst/>
          </a:prstGeom>
        </p:spPr>
        <p:txBody>
          <a:bodyPr lIns="0" tIns="0" rIns="0" bIns="0" rtlCol="0" anchor="t">
            <a:spAutoFit/>
          </a:bodyPr>
          <a:lstStyle/>
          <a:p>
            <a:pPr algn="l">
              <a:lnSpc>
                <a:spcPts val="7118"/>
              </a:lnSpc>
            </a:pPr>
            <a:r>
              <a:rPr lang="en-US" sz="5084" b="1">
                <a:solidFill>
                  <a:srgbClr val="6B452F"/>
                </a:solidFill>
                <a:latin typeface="Anicon Sans Bold"/>
                <a:ea typeface="Anicon Sans Bold"/>
                <a:cs typeface="Anicon Sans Bold"/>
                <a:sym typeface="Anicon Sans Bold"/>
              </a:rPr>
              <a:t>Amintro Inc.: Life’s Better in Company</a:t>
            </a:r>
          </a:p>
        </p:txBody>
      </p:sp>
      <p:sp>
        <p:nvSpPr>
          <p:cNvPr id="35" name="TextBox 35"/>
          <p:cNvSpPr txBox="1"/>
          <p:nvPr/>
        </p:nvSpPr>
        <p:spPr>
          <a:xfrm>
            <a:off x="2811261" y="2710248"/>
            <a:ext cx="1270743" cy="2917334"/>
          </a:xfrm>
          <a:prstGeom prst="rect">
            <a:avLst/>
          </a:prstGeom>
        </p:spPr>
        <p:txBody>
          <a:bodyPr lIns="0" tIns="0" rIns="0" bIns="0" rtlCol="0" anchor="t">
            <a:spAutoFit/>
          </a:bodyPr>
          <a:lstStyle/>
          <a:p>
            <a:pPr algn="ctr">
              <a:lnSpc>
                <a:spcPts val="23477"/>
              </a:lnSpc>
            </a:pPr>
            <a:r>
              <a:rPr lang="en-US" sz="16769">
                <a:solidFill>
                  <a:srgbClr val="6B452F"/>
                </a:solidFill>
                <a:latin typeface="Stella"/>
                <a:ea typeface="Stella"/>
                <a:cs typeface="Stella"/>
                <a:sym typeface="Stella"/>
              </a:rPr>
              <a:t>1</a:t>
            </a:r>
          </a:p>
        </p:txBody>
      </p:sp>
      <p:sp>
        <p:nvSpPr>
          <p:cNvPr id="36" name="TextBox 36"/>
          <p:cNvSpPr txBox="1"/>
          <p:nvPr/>
        </p:nvSpPr>
        <p:spPr>
          <a:xfrm>
            <a:off x="2839836" y="5473345"/>
            <a:ext cx="1270743" cy="2917334"/>
          </a:xfrm>
          <a:prstGeom prst="rect">
            <a:avLst/>
          </a:prstGeom>
        </p:spPr>
        <p:txBody>
          <a:bodyPr lIns="0" tIns="0" rIns="0" bIns="0" rtlCol="0" anchor="t">
            <a:spAutoFit/>
          </a:bodyPr>
          <a:lstStyle/>
          <a:p>
            <a:pPr algn="ctr">
              <a:lnSpc>
                <a:spcPts val="23477"/>
              </a:lnSpc>
            </a:pPr>
            <a:r>
              <a:rPr lang="en-US" sz="16769">
                <a:solidFill>
                  <a:srgbClr val="6B452F"/>
                </a:solidFill>
                <a:latin typeface="Stella"/>
                <a:ea typeface="Stella"/>
                <a:cs typeface="Stella"/>
                <a:sym typeface="Stella"/>
              </a:rPr>
              <a:t>2</a:t>
            </a:r>
          </a:p>
        </p:txBody>
      </p:sp>
      <p:sp>
        <p:nvSpPr>
          <p:cNvPr id="37" name="Freeform 37"/>
          <p:cNvSpPr/>
          <p:nvPr/>
        </p:nvSpPr>
        <p:spPr>
          <a:xfrm flipH="1">
            <a:off x="-490541" y="152400"/>
            <a:ext cx="4226200" cy="3273384"/>
          </a:xfrm>
          <a:custGeom>
            <a:avLst/>
            <a:gdLst/>
            <a:ahLst/>
            <a:cxnLst/>
            <a:rect l="l" t="t" r="r" b="b"/>
            <a:pathLst>
              <a:path w="4226200" h="3273384">
                <a:moveTo>
                  <a:pt x="4226200" y="0"/>
                </a:moveTo>
                <a:lnTo>
                  <a:pt x="0" y="0"/>
                </a:lnTo>
                <a:lnTo>
                  <a:pt x="0" y="3273384"/>
                </a:lnTo>
                <a:lnTo>
                  <a:pt x="4226200" y="3273384"/>
                </a:lnTo>
                <a:lnTo>
                  <a:pt x="42262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8" name="Freeform 38"/>
          <p:cNvSpPr/>
          <p:nvPr/>
        </p:nvSpPr>
        <p:spPr>
          <a:xfrm>
            <a:off x="15597954" y="-125470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9" name="Freeform 39"/>
          <p:cNvSpPr/>
          <p:nvPr/>
        </p:nvSpPr>
        <p:spPr>
          <a:xfrm>
            <a:off x="1998158" y="8711825"/>
            <a:ext cx="5989588" cy="1165247"/>
          </a:xfrm>
          <a:custGeom>
            <a:avLst/>
            <a:gdLst/>
            <a:ahLst/>
            <a:cxnLst/>
            <a:rect l="l" t="t" r="r" b="b"/>
            <a:pathLst>
              <a:path w="5989588" h="1165247">
                <a:moveTo>
                  <a:pt x="0" y="0"/>
                </a:moveTo>
                <a:lnTo>
                  <a:pt x="5989588" y="0"/>
                </a:lnTo>
                <a:lnTo>
                  <a:pt x="5989588" y="1165247"/>
                </a:lnTo>
                <a:lnTo>
                  <a:pt x="0" y="11652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0" name="Freeform 40"/>
          <p:cNvSpPr/>
          <p:nvPr/>
        </p:nvSpPr>
        <p:spPr>
          <a:xfrm rot="3993417" flipH="1">
            <a:off x="14874673" y="7391683"/>
            <a:ext cx="3676036" cy="4919269"/>
          </a:xfrm>
          <a:custGeom>
            <a:avLst/>
            <a:gdLst/>
            <a:ahLst/>
            <a:cxnLst/>
            <a:rect l="l" t="t" r="r" b="b"/>
            <a:pathLst>
              <a:path w="3676036" h="4919269">
                <a:moveTo>
                  <a:pt x="3676036" y="0"/>
                </a:moveTo>
                <a:lnTo>
                  <a:pt x="0" y="0"/>
                </a:lnTo>
                <a:lnTo>
                  <a:pt x="0" y="4919270"/>
                </a:lnTo>
                <a:lnTo>
                  <a:pt x="3676036" y="4919270"/>
                </a:lnTo>
                <a:lnTo>
                  <a:pt x="3676036"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Market Research</a:t>
            </a:r>
          </a:p>
        </p:txBody>
      </p:sp>
      <p:grpSp>
        <p:nvGrpSpPr>
          <p:cNvPr id="9" name="Group 9"/>
          <p:cNvGrpSpPr/>
          <p:nvPr/>
        </p:nvGrpSpPr>
        <p:grpSpPr>
          <a:xfrm>
            <a:off x="3528203" y="3222044"/>
            <a:ext cx="12451639" cy="2440091"/>
            <a:chOff x="0" y="0"/>
            <a:chExt cx="3279444" cy="642658"/>
          </a:xfrm>
        </p:grpSpPr>
        <p:sp>
          <p:nvSpPr>
            <p:cNvPr id="10" name="Freeform 10"/>
            <p:cNvSpPr/>
            <p:nvPr/>
          </p:nvSpPr>
          <p:spPr>
            <a:xfrm>
              <a:off x="0" y="0"/>
              <a:ext cx="3279444" cy="642658"/>
            </a:xfrm>
            <a:custGeom>
              <a:avLst/>
              <a:gdLst/>
              <a:ahLst/>
              <a:cxnLst/>
              <a:rect l="l" t="t" r="r" b="b"/>
              <a:pathLst>
                <a:path w="3279444" h="642658">
                  <a:moveTo>
                    <a:pt x="31710" y="0"/>
                  </a:moveTo>
                  <a:lnTo>
                    <a:pt x="3247734" y="0"/>
                  </a:lnTo>
                  <a:cubicBezTo>
                    <a:pt x="3256144" y="0"/>
                    <a:pt x="3264210" y="3341"/>
                    <a:pt x="3270157" y="9288"/>
                  </a:cubicBezTo>
                  <a:cubicBezTo>
                    <a:pt x="3276103" y="15234"/>
                    <a:pt x="3279444" y="23300"/>
                    <a:pt x="3279444" y="31710"/>
                  </a:cubicBezTo>
                  <a:lnTo>
                    <a:pt x="3279444" y="610948"/>
                  </a:lnTo>
                  <a:cubicBezTo>
                    <a:pt x="3279444" y="628461"/>
                    <a:pt x="3265247" y="642658"/>
                    <a:pt x="3247734" y="642658"/>
                  </a:cubicBezTo>
                  <a:lnTo>
                    <a:pt x="31710" y="642658"/>
                  </a:lnTo>
                  <a:cubicBezTo>
                    <a:pt x="23300" y="642658"/>
                    <a:pt x="15234" y="639317"/>
                    <a:pt x="9288" y="633370"/>
                  </a:cubicBezTo>
                  <a:cubicBezTo>
                    <a:pt x="3341" y="627423"/>
                    <a:pt x="0" y="619358"/>
                    <a:pt x="0" y="610948"/>
                  </a:cubicBezTo>
                  <a:lnTo>
                    <a:pt x="0" y="31710"/>
                  </a:lnTo>
                  <a:cubicBezTo>
                    <a:pt x="0" y="23300"/>
                    <a:pt x="3341" y="15234"/>
                    <a:pt x="9288" y="9288"/>
                  </a:cubicBezTo>
                  <a:cubicBezTo>
                    <a:pt x="15234" y="3341"/>
                    <a:pt x="23300" y="0"/>
                    <a:pt x="31710" y="0"/>
                  </a:cubicBezTo>
                  <a:close/>
                </a:path>
              </a:pathLst>
            </a:custGeom>
            <a:solidFill>
              <a:srgbClr val="FFFFFF"/>
            </a:solidFill>
          </p:spPr>
          <p:txBody>
            <a:bodyPr/>
            <a:lstStyle/>
            <a:p>
              <a:endParaRPr lang="en-US"/>
            </a:p>
          </p:txBody>
        </p:sp>
        <p:sp>
          <p:nvSpPr>
            <p:cNvPr id="11" name="TextBox 11"/>
            <p:cNvSpPr txBox="1"/>
            <p:nvPr/>
          </p:nvSpPr>
          <p:spPr>
            <a:xfrm>
              <a:off x="0" y="-38100"/>
              <a:ext cx="3279444" cy="68075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3528203" y="3374422"/>
            <a:ext cx="12260090" cy="2139726"/>
            <a:chOff x="0" y="0"/>
            <a:chExt cx="3228995" cy="563549"/>
          </a:xfrm>
        </p:grpSpPr>
        <p:sp>
          <p:nvSpPr>
            <p:cNvPr id="13" name="Freeform 13"/>
            <p:cNvSpPr/>
            <p:nvPr/>
          </p:nvSpPr>
          <p:spPr>
            <a:xfrm>
              <a:off x="0" y="0"/>
              <a:ext cx="3228995" cy="563549"/>
            </a:xfrm>
            <a:custGeom>
              <a:avLst/>
              <a:gdLst/>
              <a:ahLst/>
              <a:cxnLst/>
              <a:rect l="l" t="t" r="r" b="b"/>
              <a:pathLst>
                <a:path w="3228995" h="563549">
                  <a:moveTo>
                    <a:pt x="32205" y="0"/>
                  </a:moveTo>
                  <a:lnTo>
                    <a:pt x="3196790" y="0"/>
                  </a:lnTo>
                  <a:cubicBezTo>
                    <a:pt x="3205331" y="0"/>
                    <a:pt x="3213522" y="3393"/>
                    <a:pt x="3219562" y="9433"/>
                  </a:cubicBezTo>
                  <a:cubicBezTo>
                    <a:pt x="3225602" y="15472"/>
                    <a:pt x="3228995" y="23664"/>
                    <a:pt x="3228995" y="32205"/>
                  </a:cubicBezTo>
                  <a:lnTo>
                    <a:pt x="3228995" y="531344"/>
                  </a:lnTo>
                  <a:cubicBezTo>
                    <a:pt x="3228995" y="549130"/>
                    <a:pt x="3214576" y="563549"/>
                    <a:pt x="3196790" y="563549"/>
                  </a:cubicBezTo>
                  <a:lnTo>
                    <a:pt x="32205" y="563549"/>
                  </a:lnTo>
                  <a:cubicBezTo>
                    <a:pt x="23664" y="563549"/>
                    <a:pt x="15472" y="560156"/>
                    <a:pt x="9433" y="554116"/>
                  </a:cubicBezTo>
                  <a:cubicBezTo>
                    <a:pt x="3393" y="548077"/>
                    <a:pt x="0" y="539885"/>
                    <a:pt x="0" y="531344"/>
                  </a:cubicBezTo>
                  <a:lnTo>
                    <a:pt x="0" y="32205"/>
                  </a:lnTo>
                  <a:cubicBezTo>
                    <a:pt x="0" y="23664"/>
                    <a:pt x="3393" y="15472"/>
                    <a:pt x="9433" y="9433"/>
                  </a:cubicBezTo>
                  <a:cubicBezTo>
                    <a:pt x="15472" y="3393"/>
                    <a:pt x="23664" y="0"/>
                    <a:pt x="32205" y="0"/>
                  </a:cubicBezTo>
                  <a:close/>
                </a:path>
              </a:pathLst>
            </a:custGeom>
            <a:solidFill>
              <a:srgbClr val="FFFFFF"/>
            </a:solidFill>
            <a:ln w="38100" cap="rnd">
              <a:solidFill>
                <a:srgbClr val="F4AC78"/>
              </a:solidFill>
              <a:prstDash val="lgDash"/>
              <a:round/>
            </a:ln>
          </p:spPr>
          <p:txBody>
            <a:bodyPr/>
            <a:lstStyle/>
            <a:p>
              <a:endParaRPr lang="en-US"/>
            </a:p>
          </p:txBody>
        </p:sp>
        <p:sp>
          <p:nvSpPr>
            <p:cNvPr id="14" name="TextBox 14"/>
            <p:cNvSpPr txBox="1"/>
            <p:nvPr/>
          </p:nvSpPr>
          <p:spPr>
            <a:xfrm>
              <a:off x="0" y="-38100"/>
              <a:ext cx="3228995" cy="601649"/>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2308158" y="3222044"/>
            <a:ext cx="2440091" cy="2440091"/>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2458340" y="3372227"/>
            <a:ext cx="2139726" cy="213972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3528203" y="6024085"/>
            <a:ext cx="12451639" cy="2440091"/>
            <a:chOff x="0" y="0"/>
            <a:chExt cx="3279444" cy="642658"/>
          </a:xfrm>
        </p:grpSpPr>
        <p:sp>
          <p:nvSpPr>
            <p:cNvPr id="22" name="Freeform 22"/>
            <p:cNvSpPr/>
            <p:nvPr/>
          </p:nvSpPr>
          <p:spPr>
            <a:xfrm>
              <a:off x="0" y="0"/>
              <a:ext cx="3279444" cy="642658"/>
            </a:xfrm>
            <a:custGeom>
              <a:avLst/>
              <a:gdLst/>
              <a:ahLst/>
              <a:cxnLst/>
              <a:rect l="l" t="t" r="r" b="b"/>
              <a:pathLst>
                <a:path w="3279444" h="642658">
                  <a:moveTo>
                    <a:pt x="31710" y="0"/>
                  </a:moveTo>
                  <a:lnTo>
                    <a:pt x="3247734" y="0"/>
                  </a:lnTo>
                  <a:cubicBezTo>
                    <a:pt x="3256144" y="0"/>
                    <a:pt x="3264210" y="3341"/>
                    <a:pt x="3270157" y="9288"/>
                  </a:cubicBezTo>
                  <a:cubicBezTo>
                    <a:pt x="3276103" y="15234"/>
                    <a:pt x="3279444" y="23300"/>
                    <a:pt x="3279444" y="31710"/>
                  </a:cubicBezTo>
                  <a:lnTo>
                    <a:pt x="3279444" y="610948"/>
                  </a:lnTo>
                  <a:cubicBezTo>
                    <a:pt x="3279444" y="628461"/>
                    <a:pt x="3265247" y="642658"/>
                    <a:pt x="3247734" y="642658"/>
                  </a:cubicBezTo>
                  <a:lnTo>
                    <a:pt x="31710" y="642658"/>
                  </a:lnTo>
                  <a:cubicBezTo>
                    <a:pt x="23300" y="642658"/>
                    <a:pt x="15234" y="639317"/>
                    <a:pt x="9288" y="633370"/>
                  </a:cubicBezTo>
                  <a:cubicBezTo>
                    <a:pt x="3341" y="627423"/>
                    <a:pt x="0" y="619358"/>
                    <a:pt x="0" y="610948"/>
                  </a:cubicBezTo>
                  <a:lnTo>
                    <a:pt x="0" y="31710"/>
                  </a:lnTo>
                  <a:cubicBezTo>
                    <a:pt x="0" y="23300"/>
                    <a:pt x="3341" y="15234"/>
                    <a:pt x="9288" y="9288"/>
                  </a:cubicBezTo>
                  <a:cubicBezTo>
                    <a:pt x="15234" y="3341"/>
                    <a:pt x="23300" y="0"/>
                    <a:pt x="31710" y="0"/>
                  </a:cubicBezTo>
                  <a:close/>
                </a:path>
              </a:pathLst>
            </a:custGeom>
            <a:solidFill>
              <a:srgbClr val="FFFFFF"/>
            </a:solidFill>
          </p:spPr>
          <p:txBody>
            <a:bodyPr/>
            <a:lstStyle/>
            <a:p>
              <a:endParaRPr lang="en-US"/>
            </a:p>
          </p:txBody>
        </p:sp>
        <p:sp>
          <p:nvSpPr>
            <p:cNvPr id="23" name="TextBox 23"/>
            <p:cNvSpPr txBox="1"/>
            <p:nvPr/>
          </p:nvSpPr>
          <p:spPr>
            <a:xfrm>
              <a:off x="0" y="-38100"/>
              <a:ext cx="3279444" cy="68075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3528203" y="6174267"/>
            <a:ext cx="12260090" cy="2139726"/>
            <a:chOff x="0" y="0"/>
            <a:chExt cx="3228995" cy="563549"/>
          </a:xfrm>
        </p:grpSpPr>
        <p:sp>
          <p:nvSpPr>
            <p:cNvPr id="25" name="Freeform 25"/>
            <p:cNvSpPr/>
            <p:nvPr/>
          </p:nvSpPr>
          <p:spPr>
            <a:xfrm>
              <a:off x="0" y="0"/>
              <a:ext cx="3228995" cy="563549"/>
            </a:xfrm>
            <a:custGeom>
              <a:avLst/>
              <a:gdLst/>
              <a:ahLst/>
              <a:cxnLst/>
              <a:rect l="l" t="t" r="r" b="b"/>
              <a:pathLst>
                <a:path w="3228995" h="563549">
                  <a:moveTo>
                    <a:pt x="32205" y="0"/>
                  </a:moveTo>
                  <a:lnTo>
                    <a:pt x="3196790" y="0"/>
                  </a:lnTo>
                  <a:cubicBezTo>
                    <a:pt x="3205331" y="0"/>
                    <a:pt x="3213522" y="3393"/>
                    <a:pt x="3219562" y="9433"/>
                  </a:cubicBezTo>
                  <a:cubicBezTo>
                    <a:pt x="3225602" y="15472"/>
                    <a:pt x="3228995" y="23664"/>
                    <a:pt x="3228995" y="32205"/>
                  </a:cubicBezTo>
                  <a:lnTo>
                    <a:pt x="3228995" y="531344"/>
                  </a:lnTo>
                  <a:cubicBezTo>
                    <a:pt x="3228995" y="549130"/>
                    <a:pt x="3214576" y="563549"/>
                    <a:pt x="3196790" y="563549"/>
                  </a:cubicBezTo>
                  <a:lnTo>
                    <a:pt x="32205" y="563549"/>
                  </a:lnTo>
                  <a:cubicBezTo>
                    <a:pt x="23664" y="563549"/>
                    <a:pt x="15472" y="560156"/>
                    <a:pt x="9433" y="554116"/>
                  </a:cubicBezTo>
                  <a:cubicBezTo>
                    <a:pt x="3393" y="548077"/>
                    <a:pt x="0" y="539885"/>
                    <a:pt x="0" y="531344"/>
                  </a:cubicBezTo>
                  <a:lnTo>
                    <a:pt x="0" y="32205"/>
                  </a:lnTo>
                  <a:cubicBezTo>
                    <a:pt x="0" y="23664"/>
                    <a:pt x="3393" y="15472"/>
                    <a:pt x="9433" y="9433"/>
                  </a:cubicBezTo>
                  <a:cubicBezTo>
                    <a:pt x="15472" y="3393"/>
                    <a:pt x="23664" y="0"/>
                    <a:pt x="32205" y="0"/>
                  </a:cubicBezTo>
                  <a:close/>
                </a:path>
              </a:pathLst>
            </a:custGeom>
            <a:solidFill>
              <a:srgbClr val="FFFFFF"/>
            </a:solidFill>
            <a:ln w="38100" cap="rnd">
              <a:solidFill>
                <a:srgbClr val="F4AC78"/>
              </a:solidFill>
              <a:prstDash val="lgDash"/>
              <a:round/>
            </a:ln>
          </p:spPr>
          <p:txBody>
            <a:bodyPr/>
            <a:lstStyle/>
            <a:p>
              <a:endParaRPr lang="en-US"/>
            </a:p>
          </p:txBody>
        </p:sp>
        <p:sp>
          <p:nvSpPr>
            <p:cNvPr id="26" name="TextBox 26"/>
            <p:cNvSpPr txBox="1"/>
            <p:nvPr/>
          </p:nvSpPr>
          <p:spPr>
            <a:xfrm>
              <a:off x="0" y="-38100"/>
              <a:ext cx="3228995" cy="601649"/>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2308158" y="6024085"/>
            <a:ext cx="2440091" cy="2440091"/>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2458340" y="6174267"/>
            <a:ext cx="2139726" cy="2139726"/>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2" name="TextBox 3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3" name="TextBox 33"/>
          <p:cNvSpPr txBox="1"/>
          <p:nvPr/>
        </p:nvSpPr>
        <p:spPr>
          <a:xfrm>
            <a:off x="4992952" y="3906587"/>
            <a:ext cx="10605002" cy="918605"/>
          </a:xfrm>
          <a:prstGeom prst="rect">
            <a:avLst/>
          </a:prstGeom>
        </p:spPr>
        <p:txBody>
          <a:bodyPr lIns="0" tIns="0" rIns="0" bIns="0" rtlCol="0" anchor="t">
            <a:spAutoFit/>
          </a:bodyPr>
          <a:lstStyle/>
          <a:p>
            <a:pPr algn="l">
              <a:lnSpc>
                <a:spcPts val="7118"/>
              </a:lnSpc>
            </a:pPr>
            <a:r>
              <a:rPr lang="en-US" sz="5084" b="1">
                <a:solidFill>
                  <a:srgbClr val="6B452F"/>
                </a:solidFill>
                <a:latin typeface="Anicon Sans Bold"/>
                <a:ea typeface="Anicon Sans Bold"/>
                <a:cs typeface="Anicon Sans Bold"/>
                <a:sym typeface="Anicon Sans Bold"/>
              </a:rPr>
              <a:t>SilverSurfers: Over 50s Lifestyle &amp; News Website</a:t>
            </a:r>
          </a:p>
        </p:txBody>
      </p:sp>
      <p:sp>
        <p:nvSpPr>
          <p:cNvPr id="34" name="TextBox 34"/>
          <p:cNvSpPr txBox="1"/>
          <p:nvPr/>
        </p:nvSpPr>
        <p:spPr>
          <a:xfrm>
            <a:off x="4992952" y="6708628"/>
            <a:ext cx="10605002" cy="918605"/>
          </a:xfrm>
          <a:prstGeom prst="rect">
            <a:avLst/>
          </a:prstGeom>
        </p:spPr>
        <p:txBody>
          <a:bodyPr lIns="0" tIns="0" rIns="0" bIns="0" rtlCol="0" anchor="t">
            <a:spAutoFit/>
          </a:bodyPr>
          <a:lstStyle/>
          <a:p>
            <a:pPr algn="l">
              <a:lnSpc>
                <a:spcPts val="7118"/>
              </a:lnSpc>
            </a:pPr>
            <a:r>
              <a:rPr lang="en-US" sz="5084" b="1">
                <a:solidFill>
                  <a:srgbClr val="6B452F"/>
                </a:solidFill>
                <a:latin typeface="Anicon Sans Bold"/>
                <a:ea typeface="Anicon Sans Bold"/>
                <a:cs typeface="Anicon Sans Bold"/>
                <a:sym typeface="Anicon Sans Bold"/>
              </a:rPr>
              <a:t>Stitch: The Social Community for Anyone Over 50</a:t>
            </a:r>
          </a:p>
        </p:txBody>
      </p:sp>
      <p:sp>
        <p:nvSpPr>
          <p:cNvPr id="35" name="TextBox 35"/>
          <p:cNvSpPr txBox="1"/>
          <p:nvPr/>
        </p:nvSpPr>
        <p:spPr>
          <a:xfrm>
            <a:off x="2811261" y="2710248"/>
            <a:ext cx="1270743" cy="2917334"/>
          </a:xfrm>
          <a:prstGeom prst="rect">
            <a:avLst/>
          </a:prstGeom>
        </p:spPr>
        <p:txBody>
          <a:bodyPr lIns="0" tIns="0" rIns="0" bIns="0" rtlCol="0" anchor="t">
            <a:spAutoFit/>
          </a:bodyPr>
          <a:lstStyle/>
          <a:p>
            <a:pPr algn="ctr">
              <a:lnSpc>
                <a:spcPts val="23477"/>
              </a:lnSpc>
            </a:pPr>
            <a:r>
              <a:rPr lang="en-US" sz="16769">
                <a:solidFill>
                  <a:srgbClr val="6B452F"/>
                </a:solidFill>
                <a:latin typeface="Stella"/>
                <a:ea typeface="Stella"/>
                <a:cs typeface="Stella"/>
                <a:sym typeface="Stella"/>
              </a:rPr>
              <a:t>3</a:t>
            </a:r>
          </a:p>
        </p:txBody>
      </p:sp>
      <p:sp>
        <p:nvSpPr>
          <p:cNvPr id="36" name="TextBox 36"/>
          <p:cNvSpPr txBox="1"/>
          <p:nvPr/>
        </p:nvSpPr>
        <p:spPr>
          <a:xfrm>
            <a:off x="2839836" y="5473345"/>
            <a:ext cx="1270743" cy="2917334"/>
          </a:xfrm>
          <a:prstGeom prst="rect">
            <a:avLst/>
          </a:prstGeom>
        </p:spPr>
        <p:txBody>
          <a:bodyPr lIns="0" tIns="0" rIns="0" bIns="0" rtlCol="0" anchor="t">
            <a:spAutoFit/>
          </a:bodyPr>
          <a:lstStyle/>
          <a:p>
            <a:pPr algn="ctr">
              <a:lnSpc>
                <a:spcPts val="23477"/>
              </a:lnSpc>
            </a:pPr>
            <a:r>
              <a:rPr lang="en-US" sz="16769">
                <a:solidFill>
                  <a:srgbClr val="6B452F"/>
                </a:solidFill>
                <a:latin typeface="Stella"/>
                <a:ea typeface="Stella"/>
                <a:cs typeface="Stella"/>
                <a:sym typeface="Stella"/>
              </a:rPr>
              <a:t>4</a:t>
            </a:r>
          </a:p>
        </p:txBody>
      </p:sp>
      <p:sp>
        <p:nvSpPr>
          <p:cNvPr id="37" name="Freeform 37"/>
          <p:cNvSpPr/>
          <p:nvPr/>
        </p:nvSpPr>
        <p:spPr>
          <a:xfrm flipH="1">
            <a:off x="-490541" y="152400"/>
            <a:ext cx="4226200" cy="3273384"/>
          </a:xfrm>
          <a:custGeom>
            <a:avLst/>
            <a:gdLst/>
            <a:ahLst/>
            <a:cxnLst/>
            <a:rect l="l" t="t" r="r" b="b"/>
            <a:pathLst>
              <a:path w="4226200" h="3273384">
                <a:moveTo>
                  <a:pt x="4226200" y="0"/>
                </a:moveTo>
                <a:lnTo>
                  <a:pt x="0" y="0"/>
                </a:lnTo>
                <a:lnTo>
                  <a:pt x="0" y="3273384"/>
                </a:lnTo>
                <a:lnTo>
                  <a:pt x="4226200" y="3273384"/>
                </a:lnTo>
                <a:lnTo>
                  <a:pt x="42262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8" name="Freeform 38"/>
          <p:cNvSpPr/>
          <p:nvPr/>
        </p:nvSpPr>
        <p:spPr>
          <a:xfrm>
            <a:off x="15597954" y="-125470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9" name="Freeform 39"/>
          <p:cNvSpPr/>
          <p:nvPr/>
        </p:nvSpPr>
        <p:spPr>
          <a:xfrm>
            <a:off x="1998158" y="8711825"/>
            <a:ext cx="5989588" cy="1165247"/>
          </a:xfrm>
          <a:custGeom>
            <a:avLst/>
            <a:gdLst/>
            <a:ahLst/>
            <a:cxnLst/>
            <a:rect l="l" t="t" r="r" b="b"/>
            <a:pathLst>
              <a:path w="5989588" h="1165247">
                <a:moveTo>
                  <a:pt x="0" y="0"/>
                </a:moveTo>
                <a:lnTo>
                  <a:pt x="5989588" y="0"/>
                </a:lnTo>
                <a:lnTo>
                  <a:pt x="5989588" y="1165247"/>
                </a:lnTo>
                <a:lnTo>
                  <a:pt x="0" y="11652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0" name="Freeform 40"/>
          <p:cNvSpPr/>
          <p:nvPr/>
        </p:nvSpPr>
        <p:spPr>
          <a:xfrm rot="3993417" flipH="1">
            <a:off x="14874673" y="7391683"/>
            <a:ext cx="3676036" cy="4919269"/>
          </a:xfrm>
          <a:custGeom>
            <a:avLst/>
            <a:gdLst/>
            <a:ahLst/>
            <a:cxnLst/>
            <a:rect l="l" t="t" r="r" b="b"/>
            <a:pathLst>
              <a:path w="3676036" h="4919269">
                <a:moveTo>
                  <a:pt x="3676036" y="0"/>
                </a:moveTo>
                <a:lnTo>
                  <a:pt x="0" y="0"/>
                </a:lnTo>
                <a:lnTo>
                  <a:pt x="0" y="4919270"/>
                </a:lnTo>
                <a:lnTo>
                  <a:pt x="3676036" y="4919270"/>
                </a:lnTo>
                <a:lnTo>
                  <a:pt x="3676036"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4" name="Group 14"/>
          <p:cNvGrpSpPr/>
          <p:nvPr/>
        </p:nvGrpSpPr>
        <p:grpSpPr>
          <a:xfrm>
            <a:off x="10617035" y="2864486"/>
            <a:ext cx="6545310" cy="6393814"/>
            <a:chOff x="0" y="0"/>
            <a:chExt cx="4828540" cy="4716780"/>
          </a:xfrm>
        </p:grpSpPr>
        <p:sp>
          <p:nvSpPr>
            <p:cNvPr id="15" name="Freeform 1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dirty="0"/>
            </a:p>
          </p:txBody>
        </p:sp>
      </p:grpSp>
      <p:sp>
        <p:nvSpPr>
          <p:cNvPr id="16" name="TextBox 16"/>
          <p:cNvSpPr txBox="1"/>
          <p:nvPr/>
        </p:nvSpPr>
        <p:spPr>
          <a:xfrm>
            <a:off x="1028700" y="3152456"/>
            <a:ext cx="8822140" cy="5684524"/>
          </a:xfrm>
          <a:prstGeom prst="rect">
            <a:avLst/>
          </a:prstGeom>
        </p:spPr>
        <p:txBody>
          <a:bodyPr lIns="0" tIns="0" rIns="0" bIns="0" rtlCol="0" anchor="t">
            <a:spAutoFit/>
          </a:bodyPr>
          <a:lstStyle/>
          <a:p>
            <a:pPr algn="l">
              <a:lnSpc>
                <a:spcPts val="6404"/>
              </a:lnSpc>
            </a:pPr>
            <a:r>
              <a:rPr lang="en-US" sz="4574" b="1">
                <a:solidFill>
                  <a:srgbClr val="000000"/>
                </a:solidFill>
                <a:latin typeface="Anicon Sans Bold"/>
                <a:ea typeface="Anicon Sans Bold"/>
                <a:cs typeface="Anicon Sans Bold"/>
                <a:sym typeface="Anicon Sans Bold"/>
              </a:rPr>
              <a:t>Product:</a:t>
            </a:r>
            <a:r>
              <a:rPr lang="en-US" sz="4574">
                <a:solidFill>
                  <a:srgbClr val="000000"/>
                </a:solidFill>
                <a:latin typeface="Anicon Sans"/>
                <a:ea typeface="Anicon Sans"/>
                <a:cs typeface="Anicon Sans"/>
                <a:sym typeface="Anicon Sans"/>
              </a:rPr>
              <a:t> Activity-based friendship app for people 40s and up</a:t>
            </a:r>
          </a:p>
          <a:p>
            <a:pPr algn="l">
              <a:lnSpc>
                <a:spcPts val="6404"/>
              </a:lnSpc>
            </a:pPr>
            <a:r>
              <a:rPr lang="en-US" sz="4574" b="1">
                <a:solidFill>
                  <a:srgbClr val="000000"/>
                </a:solidFill>
                <a:latin typeface="Anicon Sans Bold"/>
                <a:ea typeface="Anicon Sans Bold"/>
                <a:cs typeface="Anicon Sans Bold"/>
                <a:sym typeface="Anicon Sans Bold"/>
              </a:rPr>
              <a:t>Features:</a:t>
            </a:r>
            <a:r>
              <a:rPr lang="en-US" sz="4574">
                <a:solidFill>
                  <a:srgbClr val="000000"/>
                </a:solidFill>
                <a:latin typeface="Anicon Sans"/>
                <a:ea typeface="Anicon Sans"/>
                <a:cs typeface="Anicon Sans"/>
                <a:sym typeface="Anicon Sans"/>
              </a:rPr>
              <a:t> “Friend Blast” allows you to send out invitations to certain matches so you can easily schedule plans with them. “Carpool” allows you to coordinate pick-up spots.</a:t>
            </a:r>
          </a:p>
          <a:p>
            <a:pPr algn="l">
              <a:lnSpc>
                <a:spcPts val="6404"/>
              </a:lnSpc>
            </a:pPr>
            <a:endParaRPr lang="en-US" sz="4574">
              <a:solidFill>
                <a:srgbClr val="000000"/>
              </a:solidFill>
              <a:latin typeface="Anicon Sans"/>
              <a:ea typeface="Anicon Sans"/>
              <a:cs typeface="Anicon Sans"/>
              <a:sym typeface="Anicon Sans"/>
            </a:endParaRPr>
          </a:p>
        </p:txBody>
      </p:sp>
      <p:sp>
        <p:nvSpPr>
          <p:cNvPr id="17" name="Freeform 17"/>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Wyzr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1028700" y="3152456"/>
            <a:ext cx="11798464" cy="5684524"/>
          </a:xfrm>
          <a:prstGeom prst="rect">
            <a:avLst/>
          </a:prstGeom>
        </p:spPr>
        <p:txBody>
          <a:bodyPr lIns="0" tIns="0" rIns="0" bIns="0" rtlCol="0" anchor="t">
            <a:spAutoFit/>
          </a:bodyPr>
          <a:lstStyle/>
          <a:p>
            <a:pPr algn="l">
              <a:lnSpc>
                <a:spcPts val="6404"/>
              </a:lnSpc>
            </a:pPr>
            <a:r>
              <a:rPr lang="en-US" sz="4574" b="1">
                <a:solidFill>
                  <a:srgbClr val="000000"/>
                </a:solidFill>
                <a:latin typeface="Anicon Sans Bold"/>
                <a:ea typeface="Anicon Sans Bold"/>
                <a:cs typeface="Anicon Sans Bold"/>
                <a:sym typeface="Anicon Sans Bold"/>
              </a:rPr>
              <a:t>What worked: </a:t>
            </a:r>
            <a:r>
              <a:rPr lang="en-US" sz="4574">
                <a:solidFill>
                  <a:srgbClr val="000000"/>
                </a:solidFill>
                <a:latin typeface="Anicon Sans"/>
                <a:ea typeface="Anicon Sans"/>
                <a:cs typeface="Anicon Sans"/>
                <a:sym typeface="Anicon Sans"/>
              </a:rPr>
              <a:t>Encourages offline socialization, a major appeal for users who seek meaningful face-to-face friendships. ID verification system helps foster trust within the older adult community.</a:t>
            </a:r>
          </a:p>
          <a:p>
            <a:pPr algn="l">
              <a:lnSpc>
                <a:spcPts val="6404"/>
              </a:lnSpc>
            </a:pPr>
            <a:r>
              <a:rPr lang="en-US" sz="4574" b="1">
                <a:solidFill>
                  <a:srgbClr val="000000"/>
                </a:solidFill>
                <a:latin typeface="Anicon Sans Bold"/>
                <a:ea typeface="Anicon Sans Bold"/>
                <a:cs typeface="Anicon Sans Bold"/>
                <a:sym typeface="Anicon Sans Bold"/>
              </a:rPr>
              <a:t>What didn’t: </a:t>
            </a:r>
            <a:r>
              <a:rPr lang="en-US" sz="4574">
                <a:solidFill>
                  <a:srgbClr val="000000"/>
                </a:solidFill>
                <a:latin typeface="Anicon Sans"/>
                <a:ea typeface="Anicon Sans"/>
                <a:cs typeface="Anicon Sans"/>
                <a:sym typeface="Anicon Sans"/>
              </a:rPr>
              <a:t>Not enough users in some areas. Their main selling features (Carpool and Friend Blast) require a critical mass of active users to function effectively.</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76673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Wyzr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1028700" y="3152456"/>
            <a:ext cx="11697326" cy="5684524"/>
          </a:xfrm>
          <a:prstGeom prst="rect">
            <a:avLst/>
          </a:prstGeom>
        </p:spPr>
        <p:txBody>
          <a:bodyPr lIns="0" tIns="0" rIns="0" bIns="0" rtlCol="0" anchor="t">
            <a:spAutoFit/>
          </a:bodyPr>
          <a:lstStyle/>
          <a:p>
            <a:pPr marL="987712" lvl="1" indent="-493856" algn="l">
              <a:lnSpc>
                <a:spcPts val="6404"/>
              </a:lnSpc>
              <a:buFont typeface="Arial"/>
              <a:buChar char="•"/>
            </a:pPr>
            <a:r>
              <a:rPr lang="en-US" sz="4574">
                <a:solidFill>
                  <a:srgbClr val="000000"/>
                </a:solidFill>
                <a:latin typeface="Anicon Sans"/>
                <a:ea typeface="Anicon Sans"/>
                <a:cs typeface="Anicon Sans"/>
                <a:sym typeface="Anicon Sans"/>
              </a:rPr>
              <a:t>Trust and safety is crucial in creating an online community, especially for seniors. Our app should also have privacy features to protect our users.</a:t>
            </a:r>
          </a:p>
          <a:p>
            <a:pPr marL="987712" lvl="1" indent="-493856" algn="l">
              <a:lnSpc>
                <a:spcPts val="6404"/>
              </a:lnSpc>
              <a:buFont typeface="Arial"/>
              <a:buChar char="•"/>
            </a:pPr>
            <a:r>
              <a:rPr lang="en-US" sz="4574">
                <a:solidFill>
                  <a:srgbClr val="000000"/>
                </a:solidFill>
                <a:latin typeface="Anicon Sans"/>
                <a:ea typeface="Anicon Sans"/>
                <a:cs typeface="Anicon Sans"/>
                <a:sym typeface="Anicon Sans"/>
              </a:rPr>
              <a:t>Since our app also facilitates in-person interactions, we will also face the challenge of convincing a demographic that may not be as familiar or comfortable with using technology to use our product.</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7476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674759" y="752475"/>
            <a:ext cx="9194947"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Wyzr: Implications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4" name="Group 14"/>
          <p:cNvGrpSpPr/>
          <p:nvPr/>
        </p:nvGrpSpPr>
        <p:grpSpPr>
          <a:xfrm>
            <a:off x="10617035" y="2864486"/>
            <a:ext cx="6545310" cy="6393814"/>
            <a:chOff x="0" y="0"/>
            <a:chExt cx="4828540" cy="4716780"/>
          </a:xfrm>
        </p:grpSpPr>
        <p:sp>
          <p:nvSpPr>
            <p:cNvPr id="15" name="Freeform 1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6" name="TextBox 16"/>
          <p:cNvSpPr txBox="1"/>
          <p:nvPr/>
        </p:nvSpPr>
        <p:spPr>
          <a:xfrm>
            <a:off x="1028700" y="3152456"/>
            <a:ext cx="8822140" cy="4874899"/>
          </a:xfrm>
          <a:prstGeom prst="rect">
            <a:avLst/>
          </a:prstGeom>
        </p:spPr>
        <p:txBody>
          <a:bodyPr lIns="0" tIns="0" rIns="0" bIns="0" rtlCol="0" anchor="t">
            <a:spAutoFit/>
          </a:bodyPr>
          <a:lstStyle/>
          <a:p>
            <a:pPr algn="l">
              <a:lnSpc>
                <a:spcPts val="6404"/>
              </a:lnSpc>
            </a:pPr>
            <a:r>
              <a:rPr lang="en-US" sz="4574" b="1">
                <a:solidFill>
                  <a:srgbClr val="000000"/>
                </a:solidFill>
                <a:latin typeface="Anicon Sans Bold"/>
                <a:ea typeface="Anicon Sans Bold"/>
                <a:cs typeface="Anicon Sans Bold"/>
                <a:sym typeface="Anicon Sans Bold"/>
              </a:rPr>
              <a:t>Product:</a:t>
            </a:r>
            <a:r>
              <a:rPr lang="en-US" sz="4574">
                <a:solidFill>
                  <a:srgbClr val="000000"/>
                </a:solidFill>
                <a:latin typeface="Anicon Sans"/>
                <a:ea typeface="Anicon Sans"/>
                <a:cs typeface="Anicon Sans"/>
                <a:sym typeface="Anicon Sans"/>
              </a:rPr>
              <a:t> Combat social isolation for those 50 and up. </a:t>
            </a:r>
          </a:p>
          <a:p>
            <a:pPr algn="l">
              <a:lnSpc>
                <a:spcPts val="6404"/>
              </a:lnSpc>
            </a:pPr>
            <a:r>
              <a:rPr lang="en-US" sz="4574" b="1">
                <a:solidFill>
                  <a:srgbClr val="000000"/>
                </a:solidFill>
                <a:latin typeface="Anicon Sans Bold"/>
                <a:ea typeface="Anicon Sans Bold"/>
                <a:cs typeface="Anicon Sans Bold"/>
                <a:sym typeface="Anicon Sans Bold"/>
              </a:rPr>
              <a:t>Features:</a:t>
            </a:r>
            <a:r>
              <a:rPr lang="en-US" sz="4574">
                <a:solidFill>
                  <a:srgbClr val="000000"/>
                </a:solidFill>
                <a:latin typeface="Anicon Sans"/>
                <a:ea typeface="Anicon Sans"/>
                <a:cs typeface="Anicon Sans"/>
                <a:sym typeface="Anicon Sans"/>
              </a:rPr>
              <a:t> Filters through members to make friendship suggestions according to people’s profile outline, interests, past experiences and future aspirations.</a:t>
            </a:r>
          </a:p>
        </p:txBody>
      </p:sp>
      <p:sp>
        <p:nvSpPr>
          <p:cNvPr id="17" name="Freeform 17"/>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Amintro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4" name="Group 14"/>
          <p:cNvGrpSpPr/>
          <p:nvPr/>
        </p:nvGrpSpPr>
        <p:grpSpPr>
          <a:xfrm>
            <a:off x="10617035" y="2864486"/>
            <a:ext cx="6545310" cy="6393814"/>
            <a:chOff x="0" y="0"/>
            <a:chExt cx="4828540" cy="4716780"/>
          </a:xfrm>
        </p:grpSpPr>
        <p:sp>
          <p:nvSpPr>
            <p:cNvPr id="15" name="Freeform 1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6" name="TextBox 16"/>
          <p:cNvSpPr txBox="1"/>
          <p:nvPr/>
        </p:nvSpPr>
        <p:spPr>
          <a:xfrm>
            <a:off x="1028700" y="3161981"/>
            <a:ext cx="8822140" cy="5885183"/>
          </a:xfrm>
          <a:prstGeom prst="rect">
            <a:avLst/>
          </a:prstGeom>
        </p:spPr>
        <p:txBody>
          <a:bodyPr lIns="0" tIns="0" rIns="0" bIns="0" rtlCol="0" anchor="t">
            <a:spAutoFit/>
          </a:bodyPr>
          <a:lstStyle/>
          <a:p>
            <a:pPr algn="l">
              <a:lnSpc>
                <a:spcPts val="5844"/>
              </a:lnSpc>
            </a:pPr>
            <a:r>
              <a:rPr lang="en-US" sz="4174" b="1">
                <a:solidFill>
                  <a:srgbClr val="000000"/>
                </a:solidFill>
                <a:latin typeface="Anicon Sans Bold"/>
                <a:ea typeface="Anicon Sans Bold"/>
                <a:cs typeface="Anicon Sans Bold"/>
                <a:sym typeface="Anicon Sans Bold"/>
              </a:rPr>
              <a:t>What worked:</a:t>
            </a:r>
            <a:r>
              <a:rPr lang="en-US" sz="4174">
                <a:solidFill>
                  <a:srgbClr val="000000"/>
                </a:solidFill>
                <a:latin typeface="Anicon Sans"/>
                <a:ea typeface="Anicon Sans"/>
                <a:cs typeface="Anicon Sans"/>
                <a:sym typeface="Anicon Sans"/>
              </a:rPr>
              <a:t> Secure platform where users’ personal information is confidential, helping to build trust among older adults who may be hesitant to engage online​. Detailed friend profiles.</a:t>
            </a:r>
          </a:p>
          <a:p>
            <a:pPr algn="l">
              <a:lnSpc>
                <a:spcPts val="5844"/>
              </a:lnSpc>
            </a:pPr>
            <a:r>
              <a:rPr lang="en-US" sz="4174" b="1">
                <a:solidFill>
                  <a:srgbClr val="000000"/>
                </a:solidFill>
                <a:latin typeface="Anicon Sans Bold"/>
                <a:ea typeface="Anicon Sans Bold"/>
                <a:cs typeface="Anicon Sans Bold"/>
                <a:sym typeface="Anicon Sans Bold"/>
              </a:rPr>
              <a:t>What didn’t:</a:t>
            </a:r>
            <a:r>
              <a:rPr lang="en-US" sz="4174">
                <a:solidFill>
                  <a:srgbClr val="000000"/>
                </a:solidFill>
                <a:latin typeface="Anicon Sans"/>
                <a:ea typeface="Anicon Sans"/>
                <a:cs typeface="Anicon Sans"/>
                <a:sym typeface="Anicon Sans"/>
              </a:rPr>
              <a:t> Confusion that it is a dating app.</a:t>
            </a:r>
          </a:p>
          <a:p>
            <a:pPr algn="l">
              <a:lnSpc>
                <a:spcPts val="5844"/>
              </a:lnSpc>
            </a:pPr>
            <a:r>
              <a:rPr lang="en-US" sz="4174">
                <a:solidFill>
                  <a:srgbClr val="000000"/>
                </a:solidFill>
                <a:latin typeface="Anicon Sans"/>
                <a:ea typeface="Anicon Sans"/>
                <a:cs typeface="Anicon Sans"/>
                <a:sym typeface="Anicon Sans"/>
              </a:rPr>
              <a:t>Low user engagement – hard to form connections if inactive on app.</a:t>
            </a:r>
          </a:p>
          <a:p>
            <a:pPr algn="l">
              <a:lnSpc>
                <a:spcPts val="5844"/>
              </a:lnSpc>
            </a:pPr>
            <a:endParaRPr lang="en-US" sz="4174">
              <a:solidFill>
                <a:srgbClr val="000000"/>
              </a:solidFill>
              <a:latin typeface="Anicon Sans"/>
              <a:ea typeface="Anicon Sans"/>
              <a:cs typeface="Anicon Sans"/>
              <a:sym typeface="Anicon Sans"/>
            </a:endParaRPr>
          </a:p>
        </p:txBody>
      </p:sp>
      <p:sp>
        <p:nvSpPr>
          <p:cNvPr id="17" name="Freeform 17"/>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Amintro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1028700" y="3152456"/>
            <a:ext cx="8822140" cy="4874899"/>
          </a:xfrm>
          <a:prstGeom prst="rect">
            <a:avLst/>
          </a:prstGeom>
        </p:spPr>
        <p:txBody>
          <a:bodyPr lIns="0" tIns="0" rIns="0" bIns="0" rtlCol="0" anchor="t">
            <a:spAutoFit/>
          </a:bodyPr>
          <a:lstStyle/>
          <a:p>
            <a:pPr algn="l">
              <a:lnSpc>
                <a:spcPts val="6404"/>
              </a:lnSpc>
            </a:pPr>
            <a:r>
              <a:rPr lang="en-US" sz="4574">
                <a:solidFill>
                  <a:srgbClr val="000000"/>
                </a:solidFill>
                <a:latin typeface="Anicon Sans"/>
                <a:ea typeface="Anicon Sans"/>
                <a:cs typeface="Anicon Sans"/>
                <a:sym typeface="Anicon Sans"/>
              </a:rPr>
              <a:t>Though we are moving away from “matching” users and focusing on the cultural nuances in presenting social events for seniors, we should also be careful about coming off as a dating app or something other than a hub of social events.</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674759" y="752475"/>
            <a:ext cx="9194947"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Amintro: Implications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4" name="Group 14"/>
          <p:cNvGrpSpPr/>
          <p:nvPr/>
        </p:nvGrpSpPr>
        <p:grpSpPr>
          <a:xfrm>
            <a:off x="10617035" y="2864486"/>
            <a:ext cx="6545310" cy="6393814"/>
            <a:chOff x="0" y="0"/>
            <a:chExt cx="4828540" cy="4716780"/>
          </a:xfrm>
        </p:grpSpPr>
        <p:sp>
          <p:nvSpPr>
            <p:cNvPr id="15" name="Freeform 1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6" name="TextBox 16"/>
          <p:cNvSpPr txBox="1"/>
          <p:nvPr/>
        </p:nvSpPr>
        <p:spPr>
          <a:xfrm>
            <a:off x="1028700" y="3152456"/>
            <a:ext cx="9371171" cy="6494149"/>
          </a:xfrm>
          <a:prstGeom prst="rect">
            <a:avLst/>
          </a:prstGeom>
        </p:spPr>
        <p:txBody>
          <a:bodyPr lIns="0" tIns="0" rIns="0" bIns="0" rtlCol="0" anchor="t">
            <a:spAutoFit/>
          </a:bodyPr>
          <a:lstStyle/>
          <a:p>
            <a:pPr algn="l">
              <a:lnSpc>
                <a:spcPts val="6404"/>
              </a:lnSpc>
            </a:pPr>
            <a:r>
              <a:rPr lang="en-US" sz="4574" b="1">
                <a:solidFill>
                  <a:srgbClr val="000000"/>
                </a:solidFill>
                <a:latin typeface="Anicon Sans Bold"/>
                <a:ea typeface="Anicon Sans Bold"/>
                <a:cs typeface="Anicon Sans Bold"/>
                <a:sym typeface="Anicon Sans Bold"/>
              </a:rPr>
              <a:t>Product</a:t>
            </a:r>
            <a:r>
              <a:rPr lang="en-US" sz="4574">
                <a:solidFill>
                  <a:srgbClr val="000000"/>
                </a:solidFill>
                <a:latin typeface="Anicon Sans"/>
                <a:ea typeface="Anicon Sans"/>
                <a:cs typeface="Anicon Sans"/>
                <a:sym typeface="Anicon Sans"/>
              </a:rPr>
              <a:t>: Social forum for people aged 50+ with a large user base in the UK.</a:t>
            </a:r>
          </a:p>
          <a:p>
            <a:pPr algn="l">
              <a:lnSpc>
                <a:spcPts val="6404"/>
              </a:lnSpc>
            </a:pPr>
            <a:r>
              <a:rPr lang="en-US" sz="4574" b="1">
                <a:solidFill>
                  <a:srgbClr val="000000"/>
                </a:solidFill>
                <a:latin typeface="Anicon Sans Bold"/>
                <a:ea typeface="Anicon Sans Bold"/>
                <a:cs typeface="Anicon Sans Bold"/>
                <a:sym typeface="Anicon Sans Bold"/>
              </a:rPr>
              <a:t>Features:</a:t>
            </a:r>
            <a:r>
              <a:rPr lang="en-US" sz="4574">
                <a:solidFill>
                  <a:srgbClr val="000000"/>
                </a:solidFill>
                <a:latin typeface="Anicon Sans"/>
                <a:ea typeface="Anicon Sans"/>
                <a:cs typeface="Anicon Sans"/>
                <a:sym typeface="Anicon Sans"/>
              </a:rPr>
              <a:t> Offers a mix of community-driven content and commerce. Content includes articles on travel, health &amp; wellness, technology, finance &amp; retirement, lifestyle. Has section for games, dating, shopping, online health classes.</a:t>
            </a:r>
          </a:p>
          <a:p>
            <a:pPr algn="l">
              <a:lnSpc>
                <a:spcPts val="6404"/>
              </a:lnSpc>
            </a:pPr>
            <a:endParaRPr lang="en-US" sz="4574">
              <a:solidFill>
                <a:srgbClr val="000000"/>
              </a:solidFill>
              <a:latin typeface="Anicon Sans"/>
              <a:ea typeface="Anicon Sans"/>
              <a:cs typeface="Anicon Sans"/>
              <a:sym typeface="Anicon Sans"/>
            </a:endParaRPr>
          </a:p>
        </p:txBody>
      </p:sp>
      <p:sp>
        <p:nvSpPr>
          <p:cNvPr id="17" name="Freeform 17"/>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5265186" y="87476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SilverSurfers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77665"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555728" y="3171506"/>
            <a:ext cx="12636458" cy="4641853"/>
          </a:xfrm>
          <a:prstGeom prst="rect">
            <a:avLst/>
          </a:prstGeom>
        </p:spPr>
        <p:txBody>
          <a:bodyPr lIns="0" tIns="0" rIns="0" bIns="0" rtlCol="0" anchor="t">
            <a:spAutoFit/>
          </a:bodyPr>
          <a:lstStyle/>
          <a:p>
            <a:pPr algn="l">
              <a:lnSpc>
                <a:spcPts val="6264"/>
              </a:lnSpc>
            </a:pPr>
            <a:r>
              <a:rPr lang="en-US" sz="4474" b="1">
                <a:solidFill>
                  <a:srgbClr val="000000"/>
                </a:solidFill>
                <a:latin typeface="Anicon Sans Bold"/>
                <a:ea typeface="Anicon Sans Bold"/>
                <a:cs typeface="Anicon Sans Bold"/>
                <a:sym typeface="Anicon Sans Bold"/>
              </a:rPr>
              <a:t>What worked: </a:t>
            </a:r>
            <a:r>
              <a:rPr lang="en-US" sz="4474">
                <a:solidFill>
                  <a:srgbClr val="000000"/>
                </a:solidFill>
                <a:latin typeface="Anicon Sans"/>
                <a:ea typeface="Anicon Sans"/>
                <a:cs typeface="Anicon Sans"/>
                <a:sym typeface="Anicon Sans"/>
              </a:rPr>
              <a:t>Curated content with articles and discussions around travel, health, and lifestyle attract regular engagement. Partnerships with brands have been successful in keeping the audience engaged.</a:t>
            </a:r>
          </a:p>
          <a:p>
            <a:pPr algn="l">
              <a:lnSpc>
                <a:spcPts val="5984"/>
              </a:lnSpc>
            </a:pPr>
            <a:r>
              <a:rPr lang="en-US" sz="4274" b="1">
                <a:solidFill>
                  <a:srgbClr val="000000"/>
                </a:solidFill>
                <a:latin typeface="Anicon Sans Bold"/>
                <a:ea typeface="Anicon Sans Bold"/>
                <a:cs typeface="Anicon Sans Bold"/>
                <a:sym typeface="Anicon Sans Bold"/>
              </a:rPr>
              <a:t>What didn’t: </a:t>
            </a:r>
            <a:r>
              <a:rPr lang="en-US" sz="4274">
                <a:solidFill>
                  <a:srgbClr val="000000"/>
                </a:solidFill>
                <a:latin typeface="Anicon Sans"/>
                <a:ea typeface="Anicon Sans"/>
                <a:cs typeface="Anicon Sans"/>
                <a:sym typeface="Anicon Sans"/>
              </a:rPr>
              <a:t>Fails to fully address the varying needs of its younger (50s) vs. older (70+) users. Over-relies on traditional lifestyle content; doesn’t have dynamic, innovative content to engage users </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27143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SilverSurfers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1028700" y="3152456"/>
            <a:ext cx="11090503" cy="4065274"/>
          </a:xfrm>
          <a:prstGeom prst="rect">
            <a:avLst/>
          </a:prstGeom>
        </p:spPr>
        <p:txBody>
          <a:bodyPr lIns="0" tIns="0" rIns="0" bIns="0" rtlCol="0" anchor="t">
            <a:spAutoFit/>
          </a:bodyPr>
          <a:lstStyle/>
          <a:p>
            <a:pPr algn="l">
              <a:lnSpc>
                <a:spcPts val="6404"/>
              </a:lnSpc>
            </a:pPr>
            <a:r>
              <a:rPr lang="en-US" sz="4574">
                <a:solidFill>
                  <a:srgbClr val="000000"/>
                </a:solidFill>
                <a:latin typeface="Anicon Sans"/>
                <a:ea typeface="Anicon Sans"/>
                <a:cs typeface="Anicon Sans"/>
                <a:sym typeface="Anicon Sans"/>
              </a:rPr>
              <a:t>Even when considering seniors, there is a huge range of lifestyles and needs that our users are experiencing. We should include events in our app that aren’t limited to just one type of user and activity so that it is accessible to all seniors.</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674759" y="1129400"/>
            <a:ext cx="9194947" cy="1581131"/>
          </a:xfrm>
          <a:prstGeom prst="rect">
            <a:avLst/>
          </a:prstGeom>
        </p:spPr>
        <p:txBody>
          <a:bodyPr lIns="0" tIns="0" rIns="0" bIns="0" rtlCol="0" anchor="t">
            <a:spAutoFit/>
          </a:bodyPr>
          <a:lstStyle/>
          <a:p>
            <a:pPr algn="ctr">
              <a:lnSpc>
                <a:spcPts val="12601"/>
              </a:lnSpc>
            </a:pPr>
            <a:r>
              <a:rPr lang="en-US" sz="9000">
                <a:solidFill>
                  <a:srgbClr val="6B452F"/>
                </a:solidFill>
                <a:latin typeface="Stella"/>
                <a:ea typeface="Stella"/>
                <a:cs typeface="Stella"/>
                <a:sym typeface="Stella"/>
              </a:rPr>
              <a:t>SilverSurfers: Implications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4" name="Group 14"/>
          <p:cNvGrpSpPr/>
          <p:nvPr/>
        </p:nvGrpSpPr>
        <p:grpSpPr>
          <a:xfrm>
            <a:off x="10617035" y="2864486"/>
            <a:ext cx="6545310" cy="6393814"/>
            <a:chOff x="0" y="0"/>
            <a:chExt cx="4828540" cy="4716780"/>
          </a:xfrm>
        </p:grpSpPr>
        <p:sp>
          <p:nvSpPr>
            <p:cNvPr id="15" name="Freeform 1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6" name="TextBox 16"/>
          <p:cNvSpPr txBox="1"/>
          <p:nvPr/>
        </p:nvSpPr>
        <p:spPr>
          <a:xfrm>
            <a:off x="1028700" y="3152456"/>
            <a:ext cx="8822140" cy="5684524"/>
          </a:xfrm>
          <a:prstGeom prst="rect">
            <a:avLst/>
          </a:prstGeom>
        </p:spPr>
        <p:txBody>
          <a:bodyPr lIns="0" tIns="0" rIns="0" bIns="0" rtlCol="0" anchor="t">
            <a:spAutoFit/>
          </a:bodyPr>
          <a:lstStyle/>
          <a:p>
            <a:pPr algn="l">
              <a:lnSpc>
                <a:spcPts val="6404"/>
              </a:lnSpc>
            </a:pPr>
            <a:r>
              <a:rPr lang="en-US" sz="4574" b="1">
                <a:solidFill>
                  <a:srgbClr val="000000"/>
                </a:solidFill>
                <a:latin typeface="Anicon Sans Bold"/>
                <a:ea typeface="Anicon Sans Bold"/>
                <a:cs typeface="Anicon Sans Bold"/>
                <a:sym typeface="Anicon Sans Bold"/>
              </a:rPr>
              <a:t>Product</a:t>
            </a:r>
            <a:r>
              <a:rPr lang="en-US" sz="4574">
                <a:solidFill>
                  <a:srgbClr val="000000"/>
                </a:solidFill>
                <a:latin typeface="Anicon Sans"/>
                <a:ea typeface="Anicon Sans"/>
                <a:cs typeface="Anicon Sans"/>
                <a:sym typeface="Anicon Sans"/>
              </a:rPr>
              <a:t>: Online community specifically designed for adults aged 50 and over</a:t>
            </a:r>
          </a:p>
          <a:p>
            <a:pPr algn="l">
              <a:lnSpc>
                <a:spcPts val="6404"/>
              </a:lnSpc>
            </a:pPr>
            <a:r>
              <a:rPr lang="en-US" sz="4574" b="1">
                <a:solidFill>
                  <a:srgbClr val="000000"/>
                </a:solidFill>
                <a:latin typeface="Anicon Sans Bold"/>
                <a:ea typeface="Anicon Sans Bold"/>
                <a:cs typeface="Anicon Sans Bold"/>
                <a:sym typeface="Anicon Sans Bold"/>
              </a:rPr>
              <a:t>Features:</a:t>
            </a:r>
            <a:r>
              <a:rPr lang="en-US" sz="4574">
                <a:solidFill>
                  <a:srgbClr val="000000"/>
                </a:solidFill>
                <a:latin typeface="Anicon Sans"/>
                <a:ea typeface="Anicon Sans"/>
                <a:cs typeface="Anicon Sans"/>
                <a:sym typeface="Anicon Sans"/>
              </a:rPr>
              <a:t> Features include scheduling and going to local events, social groups, and forums where members can connect over hobbies, interests, and life experiences.</a:t>
            </a:r>
          </a:p>
          <a:p>
            <a:pPr algn="l">
              <a:lnSpc>
                <a:spcPts val="6404"/>
              </a:lnSpc>
            </a:pPr>
            <a:endParaRPr lang="en-US" sz="4574">
              <a:solidFill>
                <a:srgbClr val="000000"/>
              </a:solidFill>
              <a:latin typeface="Anicon Sans"/>
              <a:ea typeface="Anicon Sans"/>
              <a:cs typeface="Anicon Sans"/>
              <a:sym typeface="Anicon Sans"/>
            </a:endParaRPr>
          </a:p>
        </p:txBody>
      </p:sp>
      <p:sp>
        <p:nvSpPr>
          <p:cNvPr id="17" name="Freeform 17"/>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Stitch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1028700" y="3019106"/>
            <a:ext cx="11914049" cy="5885183"/>
          </a:xfrm>
          <a:prstGeom prst="rect">
            <a:avLst/>
          </a:prstGeom>
        </p:spPr>
        <p:txBody>
          <a:bodyPr lIns="0" tIns="0" rIns="0" bIns="0" rtlCol="0" anchor="t">
            <a:spAutoFit/>
          </a:bodyPr>
          <a:lstStyle/>
          <a:p>
            <a:pPr algn="l">
              <a:lnSpc>
                <a:spcPts val="5844"/>
              </a:lnSpc>
            </a:pPr>
            <a:r>
              <a:rPr lang="en-US" sz="4174" b="1">
                <a:solidFill>
                  <a:srgbClr val="000000"/>
                </a:solidFill>
                <a:latin typeface="Anicon Sans Bold"/>
                <a:ea typeface="Anicon Sans Bold"/>
                <a:cs typeface="Anicon Sans Bold"/>
                <a:sym typeface="Anicon Sans Bold"/>
              </a:rPr>
              <a:t>What worked: </a:t>
            </a:r>
            <a:r>
              <a:rPr lang="en-US" sz="4174">
                <a:solidFill>
                  <a:srgbClr val="000000"/>
                </a:solidFill>
                <a:latin typeface="Anicon Sans"/>
                <a:ea typeface="Anicon Sans"/>
                <a:cs typeface="Anicon Sans"/>
                <a:sym typeface="Anicon Sans"/>
              </a:rPr>
              <a:t>Accessible on various devices. Encourages real-world connections through in-person community events (dinner, movies, etc.). Offers tech support for older adults (guides them how to use website).</a:t>
            </a:r>
          </a:p>
          <a:p>
            <a:pPr algn="l">
              <a:lnSpc>
                <a:spcPts val="5844"/>
              </a:lnSpc>
            </a:pPr>
            <a:r>
              <a:rPr lang="en-US" sz="4174" b="1">
                <a:solidFill>
                  <a:srgbClr val="000000"/>
                </a:solidFill>
                <a:latin typeface="Anicon Sans Bold"/>
                <a:ea typeface="Anicon Sans Bold"/>
                <a:cs typeface="Anicon Sans Bold"/>
                <a:sym typeface="Anicon Sans Bold"/>
              </a:rPr>
              <a:t>What didn’t: </a:t>
            </a:r>
            <a:r>
              <a:rPr lang="en-US" sz="4174">
                <a:solidFill>
                  <a:srgbClr val="000000"/>
                </a:solidFill>
                <a:latin typeface="Anicon Sans"/>
                <a:ea typeface="Anicon Sans"/>
                <a:cs typeface="Anicon Sans"/>
                <a:sym typeface="Anicon Sans"/>
              </a:rPr>
              <a:t>Users in less populated areas struggle to find nearby events or matches. Lower engagement from men.</a:t>
            </a:r>
          </a:p>
          <a:p>
            <a:pPr algn="l">
              <a:lnSpc>
                <a:spcPts val="5844"/>
              </a:lnSpc>
            </a:pPr>
            <a:r>
              <a:rPr lang="en-US" sz="4174">
                <a:solidFill>
                  <a:srgbClr val="000000"/>
                </a:solidFill>
                <a:latin typeface="Anicon Sans"/>
                <a:ea typeface="Anicon Sans"/>
                <a:cs typeface="Anicon Sans"/>
                <a:sym typeface="Anicon Sans"/>
              </a:rPr>
              <a:t>Competes with general social media platforms (not age range specific).</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950984" y="752475"/>
            <a:ext cx="7764578"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Stitch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204263" y="-2118895"/>
            <a:ext cx="18938898" cy="12428652"/>
            <a:chOff x="0" y="0"/>
            <a:chExt cx="812800" cy="533400"/>
          </a:xfrm>
        </p:grpSpPr>
        <p:sp>
          <p:nvSpPr>
            <p:cNvPr id="9" name="Freeform 9"/>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0" name="TextBox 10"/>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grpSp>
        <p:nvGrpSpPr>
          <p:cNvPr id="11" name="Group 11"/>
          <p:cNvGrpSpPr/>
          <p:nvPr/>
        </p:nvGrpSpPr>
        <p:grpSpPr>
          <a:xfrm>
            <a:off x="-3525316" y="-1673336"/>
            <a:ext cx="17581004" cy="11537534"/>
            <a:chOff x="0" y="0"/>
            <a:chExt cx="812800" cy="533400"/>
          </a:xfrm>
        </p:grpSpPr>
        <p:sp>
          <p:nvSpPr>
            <p:cNvPr id="12" name="Freeform 12"/>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3" name="TextBox 13"/>
            <p:cNvSpPr txBox="1"/>
            <p:nvPr/>
          </p:nvSpPr>
          <p:spPr>
            <a:xfrm>
              <a:off x="38100" y="50800"/>
              <a:ext cx="736600" cy="406400"/>
            </a:xfrm>
            <a:prstGeom prst="rect">
              <a:avLst/>
            </a:prstGeom>
          </p:spPr>
          <p:txBody>
            <a:bodyPr lIns="79560" tIns="79560" rIns="79560" bIns="79560" rtlCol="0" anchor="ctr"/>
            <a:lstStyle/>
            <a:p>
              <a:pPr algn="ctr">
                <a:lnSpc>
                  <a:spcPts val="2659"/>
                </a:lnSpc>
                <a:spcBef>
                  <a:spcPct val="0"/>
                </a:spcBef>
              </a:pPr>
              <a:endParaRPr/>
            </a:p>
          </p:txBody>
        </p:sp>
      </p:grpSp>
      <p:sp>
        <p:nvSpPr>
          <p:cNvPr id="14" name="TextBox 14"/>
          <p:cNvSpPr txBox="1"/>
          <p:nvPr/>
        </p:nvSpPr>
        <p:spPr>
          <a:xfrm>
            <a:off x="1028700" y="3152456"/>
            <a:ext cx="11220537" cy="3255649"/>
          </a:xfrm>
          <a:prstGeom prst="rect">
            <a:avLst/>
          </a:prstGeom>
        </p:spPr>
        <p:txBody>
          <a:bodyPr lIns="0" tIns="0" rIns="0" bIns="0" rtlCol="0" anchor="t">
            <a:spAutoFit/>
          </a:bodyPr>
          <a:lstStyle/>
          <a:p>
            <a:pPr algn="l">
              <a:lnSpc>
                <a:spcPts val="6404"/>
              </a:lnSpc>
            </a:pPr>
            <a:r>
              <a:rPr lang="en-US" sz="4574">
                <a:solidFill>
                  <a:srgbClr val="000000"/>
                </a:solidFill>
                <a:latin typeface="Anicon Sans"/>
                <a:ea typeface="Anicon Sans"/>
                <a:cs typeface="Anicon Sans"/>
                <a:sym typeface="Anicon Sans"/>
              </a:rPr>
              <a:t>Since technology and new apps can be challenging to figure out, we should keep our app as simple as possible so that seniors are able to use all the features easily. We can also offer guides/tutorials for how to use the app.</a:t>
            </a:r>
          </a:p>
        </p:txBody>
      </p:sp>
      <p:sp>
        <p:nvSpPr>
          <p:cNvPr id="15" name="Freeform 15"/>
          <p:cNvSpPr/>
          <p:nvPr/>
        </p:nvSpPr>
        <p:spPr>
          <a:xfrm flipH="1">
            <a:off x="270634"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265186" y="8595281"/>
            <a:ext cx="3408041" cy="663019"/>
          </a:xfrm>
          <a:custGeom>
            <a:avLst/>
            <a:gdLst/>
            <a:ahLst/>
            <a:cxnLst/>
            <a:rect l="l" t="t" r="r" b="b"/>
            <a:pathLst>
              <a:path w="3408041" h="663019">
                <a:moveTo>
                  <a:pt x="0" y="0"/>
                </a:moveTo>
                <a:lnTo>
                  <a:pt x="3408041" y="0"/>
                </a:lnTo>
                <a:lnTo>
                  <a:pt x="3408041" y="663019"/>
                </a:lnTo>
                <a:lnTo>
                  <a:pt x="0" y="6630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14976949" y="944632"/>
            <a:ext cx="2556086" cy="3150799"/>
          </a:xfrm>
          <a:custGeom>
            <a:avLst/>
            <a:gdLst/>
            <a:ahLst/>
            <a:cxnLst/>
            <a:rect l="l" t="t" r="r" b="b"/>
            <a:pathLst>
              <a:path w="2556086" h="3150799">
                <a:moveTo>
                  <a:pt x="0" y="0"/>
                </a:moveTo>
                <a:lnTo>
                  <a:pt x="2556086" y="0"/>
                </a:lnTo>
                <a:lnTo>
                  <a:pt x="2556086" y="3150799"/>
                </a:lnTo>
                <a:lnTo>
                  <a:pt x="0" y="315079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TextBox 18"/>
          <p:cNvSpPr txBox="1"/>
          <p:nvPr/>
        </p:nvSpPr>
        <p:spPr>
          <a:xfrm>
            <a:off x="3674759" y="771525"/>
            <a:ext cx="9194947"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Stitch: Implications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2996800" y="929874"/>
            <a:ext cx="12294401" cy="8427253"/>
          </a:xfrm>
          <a:custGeom>
            <a:avLst/>
            <a:gdLst/>
            <a:ahLst/>
            <a:cxnLst/>
            <a:rect l="l" t="t" r="r" b="b"/>
            <a:pathLst>
              <a:path w="12294401" h="8427253">
                <a:moveTo>
                  <a:pt x="0" y="0"/>
                </a:moveTo>
                <a:lnTo>
                  <a:pt x="12294400" y="0"/>
                </a:lnTo>
                <a:lnTo>
                  <a:pt x="12294400" y="8427252"/>
                </a:lnTo>
                <a:lnTo>
                  <a:pt x="0" y="84272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3375233" y="1189272"/>
            <a:ext cx="11537534" cy="7908455"/>
          </a:xfrm>
          <a:custGeom>
            <a:avLst/>
            <a:gdLst/>
            <a:ahLst/>
            <a:cxnLst/>
            <a:rect l="l" t="t" r="r" b="b"/>
            <a:pathLst>
              <a:path w="11537534" h="7908455">
                <a:moveTo>
                  <a:pt x="0" y="0"/>
                </a:moveTo>
                <a:lnTo>
                  <a:pt x="11537534" y="0"/>
                </a:lnTo>
                <a:lnTo>
                  <a:pt x="11537534" y="7908456"/>
                </a:lnTo>
                <a:lnTo>
                  <a:pt x="0" y="79084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2394020" y="6506528"/>
            <a:ext cx="3680350" cy="2850598"/>
          </a:xfrm>
          <a:custGeom>
            <a:avLst/>
            <a:gdLst/>
            <a:ahLst/>
            <a:cxnLst/>
            <a:rect l="l" t="t" r="r" b="b"/>
            <a:pathLst>
              <a:path w="3680350" h="2850598">
                <a:moveTo>
                  <a:pt x="0" y="0"/>
                </a:moveTo>
                <a:lnTo>
                  <a:pt x="3680350" y="0"/>
                </a:lnTo>
                <a:lnTo>
                  <a:pt x="3680350" y="2850598"/>
                </a:lnTo>
                <a:lnTo>
                  <a:pt x="0" y="28505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rot="10414307" flipH="1" flipV="1">
            <a:off x="-942814" y="205013"/>
            <a:ext cx="3113393" cy="4166341"/>
          </a:xfrm>
          <a:custGeom>
            <a:avLst/>
            <a:gdLst/>
            <a:ahLst/>
            <a:cxnLst/>
            <a:rect l="l" t="t" r="r" b="b"/>
            <a:pathLst>
              <a:path w="3113393" h="4166341">
                <a:moveTo>
                  <a:pt x="3113393" y="4166341"/>
                </a:moveTo>
                <a:lnTo>
                  <a:pt x="0" y="4166341"/>
                </a:lnTo>
                <a:lnTo>
                  <a:pt x="0" y="0"/>
                </a:lnTo>
                <a:lnTo>
                  <a:pt x="3113393" y="0"/>
                </a:lnTo>
                <a:lnTo>
                  <a:pt x="3113393"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10266238" flipV="1">
            <a:off x="16230761" y="7014557"/>
            <a:ext cx="3113393" cy="4166341"/>
          </a:xfrm>
          <a:custGeom>
            <a:avLst/>
            <a:gdLst/>
            <a:ahLst/>
            <a:cxnLst/>
            <a:rect l="l" t="t" r="r" b="b"/>
            <a:pathLst>
              <a:path w="3113393" h="4166341">
                <a:moveTo>
                  <a:pt x="0" y="4166341"/>
                </a:moveTo>
                <a:lnTo>
                  <a:pt x="3113392" y="4166341"/>
                </a:lnTo>
                <a:lnTo>
                  <a:pt x="3113392" y="0"/>
                </a:lnTo>
                <a:lnTo>
                  <a:pt x="0" y="0"/>
                </a:lnTo>
                <a:lnTo>
                  <a:pt x="0"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Freeform 13"/>
          <p:cNvSpPr/>
          <p:nvPr/>
        </p:nvSpPr>
        <p:spPr>
          <a:xfrm rot="-8396681">
            <a:off x="3438472" y="1510799"/>
            <a:ext cx="952270" cy="1193049"/>
          </a:xfrm>
          <a:custGeom>
            <a:avLst/>
            <a:gdLst/>
            <a:ahLst/>
            <a:cxnLst/>
            <a:rect l="l" t="t" r="r" b="b"/>
            <a:pathLst>
              <a:path w="952270" h="1193049">
                <a:moveTo>
                  <a:pt x="0" y="0"/>
                </a:moveTo>
                <a:lnTo>
                  <a:pt x="952270" y="0"/>
                </a:lnTo>
                <a:lnTo>
                  <a:pt x="952270" y="1193049"/>
                </a:lnTo>
                <a:lnTo>
                  <a:pt x="0" y="119304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14"/>
          <p:cNvSpPr/>
          <p:nvPr/>
        </p:nvSpPr>
        <p:spPr>
          <a:xfrm rot="1996296">
            <a:off x="14208620" y="7608616"/>
            <a:ext cx="952270" cy="1193049"/>
          </a:xfrm>
          <a:custGeom>
            <a:avLst/>
            <a:gdLst/>
            <a:ahLst/>
            <a:cxnLst/>
            <a:rect l="l" t="t" r="r" b="b"/>
            <a:pathLst>
              <a:path w="952270" h="1193049">
                <a:moveTo>
                  <a:pt x="0" y="0"/>
                </a:moveTo>
                <a:lnTo>
                  <a:pt x="952270" y="0"/>
                </a:lnTo>
                <a:lnTo>
                  <a:pt x="952270" y="1193050"/>
                </a:lnTo>
                <a:lnTo>
                  <a:pt x="0" y="11930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5" name="Freeform 15"/>
          <p:cNvSpPr/>
          <p:nvPr/>
        </p:nvSpPr>
        <p:spPr>
          <a:xfrm>
            <a:off x="12732545" y="1189272"/>
            <a:ext cx="2453729" cy="2776854"/>
          </a:xfrm>
          <a:custGeom>
            <a:avLst/>
            <a:gdLst/>
            <a:ahLst/>
            <a:cxnLst/>
            <a:rect l="l" t="t" r="r" b="b"/>
            <a:pathLst>
              <a:path w="2453729" h="2776854">
                <a:moveTo>
                  <a:pt x="0" y="0"/>
                </a:moveTo>
                <a:lnTo>
                  <a:pt x="2453730" y="0"/>
                </a:lnTo>
                <a:lnTo>
                  <a:pt x="2453730" y="2776855"/>
                </a:lnTo>
                <a:lnTo>
                  <a:pt x="0" y="27768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6" name="TextBox 16"/>
          <p:cNvSpPr txBox="1"/>
          <p:nvPr/>
        </p:nvSpPr>
        <p:spPr>
          <a:xfrm>
            <a:off x="3735177" y="3529870"/>
            <a:ext cx="10817647" cy="2865309"/>
          </a:xfrm>
          <a:prstGeom prst="rect">
            <a:avLst/>
          </a:prstGeom>
        </p:spPr>
        <p:txBody>
          <a:bodyPr lIns="0" tIns="0" rIns="0" bIns="0" rtlCol="0" anchor="t">
            <a:spAutoFit/>
          </a:bodyPr>
          <a:lstStyle/>
          <a:p>
            <a:pPr algn="ctr">
              <a:lnSpc>
                <a:spcPts val="23092"/>
              </a:lnSpc>
            </a:pPr>
            <a:r>
              <a:rPr lang="en-US" sz="16494">
                <a:solidFill>
                  <a:srgbClr val="6B452F"/>
                </a:solidFill>
                <a:latin typeface="Stella"/>
                <a:ea typeface="Stella"/>
                <a:cs typeface="Stella"/>
                <a:sym typeface="Stella"/>
              </a:rPr>
              <a:t>Our Solution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grpSp>
        <p:nvGrpSpPr>
          <p:cNvPr id="2" name="Group 2"/>
          <p:cNvGrpSpPr/>
          <p:nvPr/>
        </p:nvGrpSpPr>
        <p:grpSpPr>
          <a:xfrm>
            <a:off x="-1166255" y="-1531134"/>
            <a:ext cx="22773029" cy="15212594"/>
            <a:chOff x="0" y="0"/>
            <a:chExt cx="30364039" cy="20283458"/>
          </a:xfrm>
        </p:grpSpPr>
        <p:sp>
          <p:nvSpPr>
            <p:cNvPr id="3" name="Freeform 3"/>
            <p:cNvSpPr/>
            <p:nvPr/>
          </p:nvSpPr>
          <p:spPr>
            <a:xfrm>
              <a:off x="0" y="0"/>
              <a:ext cx="10184846" cy="10184846"/>
            </a:xfrm>
            <a:custGeom>
              <a:avLst/>
              <a:gdLst/>
              <a:ahLst/>
              <a:cxnLst/>
              <a:rect l="l" t="t" r="r" b="b"/>
              <a:pathLst>
                <a:path w="10184846" h="10184846">
                  <a:moveTo>
                    <a:pt x="0" y="0"/>
                  </a:moveTo>
                  <a:lnTo>
                    <a:pt x="10184846" y="0"/>
                  </a:lnTo>
                  <a:lnTo>
                    <a:pt x="10184846" y="10184846"/>
                  </a:lnTo>
                  <a:lnTo>
                    <a:pt x="0" y="10184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083246" y="0"/>
              <a:ext cx="10184846" cy="10184846"/>
            </a:xfrm>
            <a:custGeom>
              <a:avLst/>
              <a:gdLst/>
              <a:ahLst/>
              <a:cxnLst/>
              <a:rect l="l" t="t" r="r" b="b"/>
              <a:pathLst>
                <a:path w="10184846" h="10184846">
                  <a:moveTo>
                    <a:pt x="0" y="0"/>
                  </a:moveTo>
                  <a:lnTo>
                    <a:pt x="10184847" y="0"/>
                  </a:lnTo>
                  <a:lnTo>
                    <a:pt x="10184847" y="10184846"/>
                  </a:lnTo>
                  <a:lnTo>
                    <a:pt x="0" y="10184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20179193" y="0"/>
              <a:ext cx="10184846" cy="10184846"/>
            </a:xfrm>
            <a:custGeom>
              <a:avLst/>
              <a:gdLst/>
              <a:ahLst/>
              <a:cxnLst/>
              <a:rect l="l" t="t" r="r" b="b"/>
              <a:pathLst>
                <a:path w="10184846" h="10184846">
                  <a:moveTo>
                    <a:pt x="0" y="0"/>
                  </a:moveTo>
                  <a:lnTo>
                    <a:pt x="10184846" y="0"/>
                  </a:lnTo>
                  <a:lnTo>
                    <a:pt x="10184846" y="10184846"/>
                  </a:lnTo>
                  <a:lnTo>
                    <a:pt x="0" y="10184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0" y="10098612"/>
              <a:ext cx="10184846" cy="10184846"/>
            </a:xfrm>
            <a:custGeom>
              <a:avLst/>
              <a:gdLst/>
              <a:ahLst/>
              <a:cxnLst/>
              <a:rect l="l" t="t" r="r" b="b"/>
              <a:pathLst>
                <a:path w="10184846" h="10184846">
                  <a:moveTo>
                    <a:pt x="0" y="0"/>
                  </a:moveTo>
                  <a:lnTo>
                    <a:pt x="10184846" y="0"/>
                  </a:lnTo>
                  <a:lnTo>
                    <a:pt x="10184846" y="10184846"/>
                  </a:lnTo>
                  <a:lnTo>
                    <a:pt x="0" y="10184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0083246" y="10098612"/>
              <a:ext cx="10184846" cy="10184846"/>
            </a:xfrm>
            <a:custGeom>
              <a:avLst/>
              <a:gdLst/>
              <a:ahLst/>
              <a:cxnLst/>
              <a:rect l="l" t="t" r="r" b="b"/>
              <a:pathLst>
                <a:path w="10184846" h="10184846">
                  <a:moveTo>
                    <a:pt x="0" y="0"/>
                  </a:moveTo>
                  <a:lnTo>
                    <a:pt x="10184847" y="0"/>
                  </a:lnTo>
                  <a:lnTo>
                    <a:pt x="10184847" y="10184846"/>
                  </a:lnTo>
                  <a:lnTo>
                    <a:pt x="0" y="10184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20179193" y="10098612"/>
              <a:ext cx="10184846" cy="10184846"/>
            </a:xfrm>
            <a:custGeom>
              <a:avLst/>
              <a:gdLst/>
              <a:ahLst/>
              <a:cxnLst/>
              <a:rect l="l" t="t" r="r" b="b"/>
              <a:pathLst>
                <a:path w="10184846" h="10184846">
                  <a:moveTo>
                    <a:pt x="0" y="0"/>
                  </a:moveTo>
                  <a:lnTo>
                    <a:pt x="10184846" y="0"/>
                  </a:lnTo>
                  <a:lnTo>
                    <a:pt x="10184846" y="10184846"/>
                  </a:lnTo>
                  <a:lnTo>
                    <a:pt x="0" y="10184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9" name="Group 9"/>
          <p:cNvGrpSpPr/>
          <p:nvPr/>
        </p:nvGrpSpPr>
        <p:grpSpPr>
          <a:xfrm>
            <a:off x="-311682" y="-994570"/>
            <a:ext cx="18911364" cy="12410582"/>
            <a:chOff x="0" y="0"/>
            <a:chExt cx="812800" cy="533400"/>
          </a:xfrm>
        </p:grpSpPr>
        <p:sp>
          <p:nvSpPr>
            <p:cNvPr id="10" name="Freeform 10"/>
            <p:cNvSpPr/>
            <p:nvPr/>
          </p:nvSpPr>
          <p:spPr>
            <a:xfrm>
              <a:off x="0" y="0"/>
              <a:ext cx="827989" cy="537638"/>
            </a:xfrm>
            <a:custGeom>
              <a:avLst/>
              <a:gdLst/>
              <a:ahLst/>
              <a:cxnLst/>
              <a:rect l="l" t="t" r="r" b="b"/>
              <a:pathLst>
                <a:path w="827989" h="537638">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FFFFF"/>
            </a:solidFill>
          </p:spPr>
          <p:txBody>
            <a:bodyPr/>
            <a:lstStyle/>
            <a:p>
              <a:endParaRPr lang="en-US"/>
            </a:p>
          </p:txBody>
        </p:sp>
        <p:sp>
          <p:nvSpPr>
            <p:cNvPr id="11" name="TextBox 11"/>
            <p:cNvSpPr txBox="1"/>
            <p:nvPr/>
          </p:nvSpPr>
          <p:spPr>
            <a:xfrm>
              <a:off x="38100" y="50800"/>
              <a:ext cx="736600" cy="406400"/>
            </a:xfrm>
            <a:prstGeom prst="rect">
              <a:avLst/>
            </a:prstGeom>
          </p:spPr>
          <p:txBody>
            <a:bodyPr lIns="79444" tIns="79444" rIns="79444" bIns="79444" rtlCol="0" anchor="ctr"/>
            <a:lstStyle/>
            <a:p>
              <a:pPr algn="ctr">
                <a:lnSpc>
                  <a:spcPts val="2659"/>
                </a:lnSpc>
                <a:spcBef>
                  <a:spcPct val="0"/>
                </a:spcBef>
              </a:pPr>
              <a:endParaRPr/>
            </a:p>
          </p:txBody>
        </p:sp>
      </p:grpSp>
      <p:grpSp>
        <p:nvGrpSpPr>
          <p:cNvPr id="12" name="Group 12"/>
          <p:cNvGrpSpPr/>
          <p:nvPr/>
        </p:nvGrpSpPr>
        <p:grpSpPr>
          <a:xfrm>
            <a:off x="366278" y="-549659"/>
            <a:ext cx="17555443" cy="11380360"/>
            <a:chOff x="0" y="0"/>
            <a:chExt cx="812800" cy="526900"/>
          </a:xfrm>
        </p:grpSpPr>
        <p:sp>
          <p:nvSpPr>
            <p:cNvPr id="13" name="Freeform 13"/>
            <p:cNvSpPr/>
            <p:nvPr/>
          </p:nvSpPr>
          <p:spPr>
            <a:xfrm>
              <a:off x="0" y="0"/>
              <a:ext cx="827989" cy="531138"/>
            </a:xfrm>
            <a:custGeom>
              <a:avLst/>
              <a:gdLst/>
              <a:ahLst/>
              <a:cxnLst/>
              <a:rect l="l" t="t" r="r" b="b"/>
              <a:pathLst>
                <a:path w="827989" h="531138">
                  <a:moveTo>
                    <a:pt x="461490" y="0"/>
                  </a:moveTo>
                  <a:cubicBezTo>
                    <a:pt x="470405" y="0"/>
                    <a:pt x="479374" y="0"/>
                    <a:pt x="488272" y="0"/>
                  </a:cubicBezTo>
                  <a:cubicBezTo>
                    <a:pt x="559210" y="8800"/>
                    <a:pt x="603543" y="38094"/>
                    <a:pt x="623736" y="86028"/>
                  </a:cubicBezTo>
                  <a:cubicBezTo>
                    <a:pt x="742003" y="79636"/>
                    <a:pt x="827989" y="170273"/>
                    <a:pt x="775586" y="259228"/>
                  </a:cubicBezTo>
                  <a:cubicBezTo>
                    <a:pt x="793012" y="277921"/>
                    <a:pt x="807550" y="298830"/>
                    <a:pt x="812800" y="326894"/>
                  </a:cubicBezTo>
                  <a:cubicBezTo>
                    <a:pt x="812800" y="334933"/>
                    <a:pt x="812800" y="342953"/>
                    <a:pt x="812800" y="350990"/>
                  </a:cubicBezTo>
                  <a:cubicBezTo>
                    <a:pt x="797154" y="422415"/>
                    <a:pt x="729827" y="470679"/>
                    <a:pt x="619295" y="457686"/>
                  </a:cubicBezTo>
                  <a:cubicBezTo>
                    <a:pt x="590856" y="494360"/>
                    <a:pt x="540252" y="531138"/>
                    <a:pt x="461507" y="526512"/>
                  </a:cubicBezTo>
                  <a:cubicBezTo>
                    <a:pt x="420804" y="524105"/>
                    <a:pt x="392488" y="510159"/>
                    <a:pt x="367697" y="493217"/>
                  </a:cubicBezTo>
                  <a:cubicBezTo>
                    <a:pt x="341584" y="507300"/>
                    <a:pt x="313304" y="518353"/>
                    <a:pt x="272443" y="518474"/>
                  </a:cubicBezTo>
                  <a:cubicBezTo>
                    <a:pt x="177910" y="518682"/>
                    <a:pt x="114672" y="464426"/>
                    <a:pt x="113139" y="390004"/>
                  </a:cubicBezTo>
                  <a:cubicBezTo>
                    <a:pt x="52367" y="372593"/>
                    <a:pt x="11206" y="340095"/>
                    <a:pt x="0" y="284486"/>
                  </a:cubicBezTo>
                  <a:cubicBezTo>
                    <a:pt x="0" y="276448"/>
                    <a:pt x="0" y="268393"/>
                    <a:pt x="0" y="260389"/>
                  </a:cubicBezTo>
                  <a:cubicBezTo>
                    <a:pt x="12369" y="205284"/>
                    <a:pt x="51292" y="170670"/>
                    <a:pt x="116099" y="155997"/>
                  </a:cubicBezTo>
                  <a:cubicBezTo>
                    <a:pt x="112205" y="63040"/>
                    <a:pt x="241837" y="4955"/>
                    <a:pt x="348333" y="45907"/>
                  </a:cubicBezTo>
                  <a:cubicBezTo>
                    <a:pt x="373689" y="25656"/>
                    <a:pt x="409562" y="3569"/>
                    <a:pt x="461490" y="0"/>
                  </a:cubicBezTo>
                  <a:close/>
                </a:path>
              </a:pathLst>
            </a:custGeom>
            <a:solidFill>
              <a:srgbClr val="FFFFFF"/>
            </a:solidFill>
            <a:ln w="104775" cap="sq">
              <a:solidFill>
                <a:srgbClr val="F4AC78"/>
              </a:solidFill>
              <a:prstDash val="lgDash"/>
              <a:miter/>
            </a:ln>
          </p:spPr>
          <p:txBody>
            <a:bodyPr/>
            <a:lstStyle/>
            <a:p>
              <a:endParaRPr lang="en-US"/>
            </a:p>
          </p:txBody>
        </p:sp>
        <p:sp>
          <p:nvSpPr>
            <p:cNvPr id="14" name="TextBox 14"/>
            <p:cNvSpPr txBox="1"/>
            <p:nvPr/>
          </p:nvSpPr>
          <p:spPr>
            <a:xfrm>
              <a:off x="38100" y="49717"/>
              <a:ext cx="736600" cy="401912"/>
            </a:xfrm>
            <a:prstGeom prst="rect">
              <a:avLst/>
            </a:prstGeom>
          </p:spPr>
          <p:txBody>
            <a:bodyPr lIns="79444" tIns="79444" rIns="79444" bIns="79444" rtlCol="0" anchor="ctr"/>
            <a:lstStyle/>
            <a:p>
              <a:pPr algn="ctr">
                <a:lnSpc>
                  <a:spcPts val="2659"/>
                </a:lnSpc>
                <a:spcBef>
                  <a:spcPct val="0"/>
                </a:spcBef>
              </a:pPr>
              <a:endParaRPr/>
            </a:p>
          </p:txBody>
        </p:sp>
      </p:grpSp>
      <p:sp>
        <p:nvSpPr>
          <p:cNvPr id="15" name="TextBox 15"/>
          <p:cNvSpPr txBox="1"/>
          <p:nvPr/>
        </p:nvSpPr>
        <p:spPr>
          <a:xfrm>
            <a:off x="5902292" y="245069"/>
            <a:ext cx="6483415"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Name</a:t>
            </a:r>
          </a:p>
        </p:txBody>
      </p:sp>
      <p:sp>
        <p:nvSpPr>
          <p:cNvPr id="16" name="Freeform 16"/>
          <p:cNvSpPr/>
          <p:nvPr/>
        </p:nvSpPr>
        <p:spPr>
          <a:xfrm flipH="1">
            <a:off x="1028700" y="138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1372600" y="709753"/>
            <a:ext cx="3278896" cy="637894"/>
          </a:xfrm>
          <a:custGeom>
            <a:avLst/>
            <a:gdLst/>
            <a:ahLst/>
            <a:cxnLst/>
            <a:rect l="l" t="t" r="r" b="b"/>
            <a:pathLst>
              <a:path w="3278896" h="637894">
                <a:moveTo>
                  <a:pt x="0" y="0"/>
                </a:moveTo>
                <a:lnTo>
                  <a:pt x="3278896" y="0"/>
                </a:lnTo>
                <a:lnTo>
                  <a:pt x="3278896" y="637894"/>
                </a:lnTo>
                <a:lnTo>
                  <a:pt x="0" y="6378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a:off x="11709000" y="9649106"/>
            <a:ext cx="3278896" cy="637894"/>
          </a:xfrm>
          <a:custGeom>
            <a:avLst/>
            <a:gdLst/>
            <a:ahLst/>
            <a:cxnLst/>
            <a:rect l="l" t="t" r="r" b="b"/>
            <a:pathLst>
              <a:path w="3278896" h="637894">
                <a:moveTo>
                  <a:pt x="0" y="0"/>
                </a:moveTo>
                <a:lnTo>
                  <a:pt x="3278896" y="0"/>
                </a:lnTo>
                <a:lnTo>
                  <a:pt x="3278896" y="637894"/>
                </a:lnTo>
                <a:lnTo>
                  <a:pt x="0" y="6378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Freeform 19"/>
          <p:cNvSpPr/>
          <p:nvPr/>
        </p:nvSpPr>
        <p:spPr>
          <a:xfrm>
            <a:off x="4389364" y="7105030"/>
            <a:ext cx="2541956" cy="2544076"/>
          </a:xfrm>
          <a:custGeom>
            <a:avLst/>
            <a:gdLst/>
            <a:ahLst/>
            <a:cxnLst/>
            <a:rect l="l" t="t" r="r" b="b"/>
            <a:pathLst>
              <a:path w="2541956" h="2544076">
                <a:moveTo>
                  <a:pt x="0" y="0"/>
                </a:moveTo>
                <a:lnTo>
                  <a:pt x="2541956" y="0"/>
                </a:lnTo>
                <a:lnTo>
                  <a:pt x="2541956" y="2544076"/>
                </a:lnTo>
                <a:lnTo>
                  <a:pt x="0" y="254407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2236114" y="2610046"/>
            <a:ext cx="13815772" cy="4946650"/>
          </a:xfrm>
          <a:prstGeom prst="rect">
            <a:avLst/>
          </a:prstGeom>
        </p:spPr>
        <p:txBody>
          <a:bodyPr lIns="0" tIns="0" rIns="0" bIns="0" rtlCol="0" anchor="t">
            <a:spAutoFit/>
          </a:bodyPr>
          <a:lstStyle/>
          <a:p>
            <a:pPr algn="ctr">
              <a:lnSpc>
                <a:spcPts val="5599"/>
              </a:lnSpc>
            </a:pPr>
            <a:r>
              <a:rPr lang="en-US" sz="3999">
                <a:solidFill>
                  <a:srgbClr val="000000"/>
                </a:solidFill>
                <a:latin typeface="Anicon Sans"/>
                <a:ea typeface="Anicon Sans"/>
                <a:cs typeface="Anicon Sans"/>
                <a:sym typeface="Anicon Sans"/>
              </a:rPr>
              <a:t>思い立ったが吉日</a:t>
            </a:r>
          </a:p>
          <a:p>
            <a:pPr algn="ctr">
              <a:lnSpc>
                <a:spcPts val="5599"/>
              </a:lnSpc>
            </a:pPr>
            <a:r>
              <a:rPr lang="en-US" sz="3999">
                <a:solidFill>
                  <a:srgbClr val="000000"/>
                </a:solidFill>
                <a:latin typeface="Anicon Sans"/>
                <a:ea typeface="Anicon Sans"/>
                <a:cs typeface="Anicon Sans"/>
                <a:sym typeface="Anicon Sans"/>
              </a:rPr>
              <a:t>(omoitatta ga kichijitsu)</a:t>
            </a:r>
          </a:p>
          <a:p>
            <a:pPr algn="ctr">
              <a:lnSpc>
                <a:spcPts val="5599"/>
              </a:lnSpc>
            </a:pPr>
            <a:r>
              <a:rPr lang="en-US" sz="3999">
                <a:solidFill>
                  <a:srgbClr val="000000"/>
                </a:solidFill>
                <a:latin typeface="Anicon Sans"/>
                <a:ea typeface="Anicon Sans"/>
                <a:cs typeface="Anicon Sans"/>
                <a:sym typeface="Anicon Sans"/>
              </a:rPr>
              <a:t>An old phrase that translates to “the day you think of it is the right day to do it”</a:t>
            </a:r>
          </a:p>
          <a:p>
            <a:pPr algn="ctr">
              <a:lnSpc>
                <a:spcPts val="5599"/>
              </a:lnSpc>
            </a:pPr>
            <a:r>
              <a:rPr lang="en-US" sz="3999">
                <a:solidFill>
                  <a:srgbClr val="000000"/>
                </a:solidFill>
                <a:latin typeface="Anicon Sans"/>
                <a:ea typeface="Anicon Sans"/>
                <a:cs typeface="Anicon Sans"/>
                <a:sym typeface="Anicon Sans"/>
              </a:rPr>
              <a:t>Kichijitsu roughly translates to “lucky day” or “auspicious day”</a:t>
            </a:r>
          </a:p>
          <a:p>
            <a:pPr algn="ctr">
              <a:lnSpc>
                <a:spcPts val="5599"/>
              </a:lnSpc>
            </a:pPr>
            <a:r>
              <a:rPr lang="en-US" sz="3999">
                <a:solidFill>
                  <a:srgbClr val="000000"/>
                </a:solidFill>
                <a:latin typeface="Anicon Sans"/>
                <a:ea typeface="Anicon Sans"/>
                <a:cs typeface="Anicon Sans"/>
                <a:sym typeface="Anicon Sans"/>
              </a:rPr>
              <a:t>Thought that this captured the idea of encouraging seniors to take the social leap through our product - also contains cultural imagery associated with our east Asian immigrant population niche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809625"/>
            <a:ext cx="10200191" cy="1696705"/>
          </a:xfrm>
          <a:prstGeom prst="rect">
            <a:avLst/>
          </a:prstGeom>
        </p:spPr>
        <p:txBody>
          <a:bodyPr lIns="0" tIns="0" rIns="0" bIns="0" rtlCol="0" anchor="t">
            <a:spAutoFit/>
          </a:bodyPr>
          <a:lstStyle/>
          <a:p>
            <a:pPr algn="ctr">
              <a:lnSpc>
                <a:spcPts val="13580"/>
              </a:lnSpc>
            </a:pPr>
            <a:r>
              <a:rPr lang="en-US" sz="9700">
                <a:solidFill>
                  <a:srgbClr val="6B452F"/>
                </a:solidFill>
                <a:latin typeface="Stella"/>
                <a:ea typeface="Stella"/>
                <a:cs typeface="Stella"/>
                <a:sym typeface="Stella"/>
              </a:rPr>
              <a:t>Primary User and Solution</a:t>
            </a:r>
          </a:p>
        </p:txBody>
      </p:sp>
      <p:grpSp>
        <p:nvGrpSpPr>
          <p:cNvPr id="9" name="Group 9"/>
          <p:cNvGrpSpPr/>
          <p:nvPr/>
        </p:nvGrpSpPr>
        <p:grpSpPr>
          <a:xfrm>
            <a:off x="3565234" y="2996470"/>
            <a:ext cx="11157532" cy="5746342"/>
            <a:chOff x="0" y="0"/>
            <a:chExt cx="3279444" cy="1688976"/>
          </a:xfrm>
        </p:grpSpPr>
        <p:sp>
          <p:nvSpPr>
            <p:cNvPr id="10" name="Freeform 10"/>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1" name="TextBox 11"/>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2" name="Group 12"/>
          <p:cNvGrpSpPr/>
          <p:nvPr/>
        </p:nvGrpSpPr>
        <p:grpSpPr>
          <a:xfrm>
            <a:off x="3927497" y="3247266"/>
            <a:ext cx="10433006" cy="5244749"/>
            <a:chOff x="0" y="0"/>
            <a:chExt cx="3066490" cy="1541547"/>
          </a:xfrm>
        </p:grpSpPr>
        <p:sp>
          <p:nvSpPr>
            <p:cNvPr id="13" name="Freeform 13"/>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4" name="TextBox 14"/>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15" name="TextBox 15"/>
          <p:cNvSpPr txBox="1"/>
          <p:nvPr/>
        </p:nvSpPr>
        <p:spPr>
          <a:xfrm>
            <a:off x="5265186" y="3429160"/>
            <a:ext cx="7757627" cy="5062855"/>
          </a:xfrm>
          <a:prstGeom prst="rect">
            <a:avLst/>
          </a:prstGeom>
        </p:spPr>
        <p:txBody>
          <a:bodyPr lIns="0" tIns="0" rIns="0" bIns="0" rtlCol="0" anchor="t">
            <a:spAutoFit/>
          </a:bodyPr>
          <a:lstStyle/>
          <a:p>
            <a:pPr algn="ctr">
              <a:lnSpc>
                <a:spcPts val="6439"/>
              </a:lnSpc>
            </a:pPr>
            <a:r>
              <a:rPr lang="en-US" sz="4599">
                <a:solidFill>
                  <a:srgbClr val="000000"/>
                </a:solidFill>
                <a:latin typeface="Anicon Sans"/>
                <a:ea typeface="Anicon Sans"/>
                <a:cs typeface="Anicon Sans"/>
                <a:sym typeface="Anicon Sans"/>
              </a:rPr>
              <a:t>Older Adults and Seniors</a:t>
            </a:r>
          </a:p>
          <a:p>
            <a:pPr algn="ctr">
              <a:lnSpc>
                <a:spcPts val="5599"/>
              </a:lnSpc>
            </a:pPr>
            <a:endParaRPr lang="en-US" sz="4599">
              <a:solidFill>
                <a:srgbClr val="000000"/>
              </a:solidFill>
              <a:latin typeface="Anicon Sans"/>
              <a:ea typeface="Anicon Sans"/>
              <a:cs typeface="Anicon Sans"/>
              <a:sym typeface="Anicon Sans"/>
            </a:endParaRPr>
          </a:p>
          <a:p>
            <a:pPr algn="ctr">
              <a:lnSpc>
                <a:spcPts val="5599"/>
              </a:lnSpc>
            </a:pPr>
            <a:r>
              <a:rPr lang="en-US" sz="3999">
                <a:solidFill>
                  <a:srgbClr val="000000"/>
                </a:solidFill>
                <a:latin typeface="Anicon Sans"/>
                <a:ea typeface="Anicon Sans"/>
                <a:cs typeface="Anicon Sans"/>
                <a:sym typeface="Anicon Sans"/>
              </a:rPr>
              <a:t>Solution: A live map and social </a:t>
            </a:r>
            <a:r>
              <a:rPr lang="en-US" sz="3999" b="1">
                <a:solidFill>
                  <a:srgbClr val="000000"/>
                </a:solidFill>
                <a:latin typeface="Anicon Sans Bold"/>
                <a:ea typeface="Anicon Sans Bold"/>
                <a:cs typeface="Anicon Sans Bold"/>
                <a:sym typeface="Anicon Sans Bold"/>
              </a:rPr>
              <a:t>calendar</a:t>
            </a:r>
            <a:r>
              <a:rPr lang="en-US" sz="3999">
                <a:solidFill>
                  <a:srgbClr val="000000"/>
                </a:solidFill>
                <a:latin typeface="Anicon Sans"/>
                <a:ea typeface="Anicon Sans"/>
                <a:cs typeface="Anicon Sans"/>
                <a:sym typeface="Anicon Sans"/>
              </a:rPr>
              <a:t> that provides </a:t>
            </a:r>
            <a:r>
              <a:rPr lang="en-US" sz="3999" b="1">
                <a:solidFill>
                  <a:srgbClr val="000000"/>
                </a:solidFill>
                <a:latin typeface="Anicon Sans Bold"/>
                <a:ea typeface="Anicon Sans Bold"/>
                <a:cs typeface="Anicon Sans Bold"/>
                <a:sym typeface="Anicon Sans Bold"/>
              </a:rPr>
              <a:t>culturally-aligned</a:t>
            </a:r>
            <a:r>
              <a:rPr lang="en-US" sz="3999">
                <a:solidFill>
                  <a:srgbClr val="000000"/>
                </a:solidFill>
                <a:latin typeface="Anicon Sans"/>
                <a:ea typeface="Anicon Sans"/>
                <a:cs typeface="Anicon Sans"/>
                <a:sym typeface="Anicon Sans"/>
              </a:rPr>
              <a:t> activities and translations, allowing seniors to find, attend, and create </a:t>
            </a:r>
            <a:r>
              <a:rPr lang="en-US" sz="3999" b="1">
                <a:solidFill>
                  <a:srgbClr val="000000"/>
                </a:solidFill>
                <a:latin typeface="Anicon Sans Bold"/>
                <a:ea typeface="Anicon Sans Bold"/>
                <a:cs typeface="Anicon Sans Bold"/>
                <a:sym typeface="Anicon Sans Bold"/>
              </a:rPr>
              <a:t>social events</a:t>
            </a:r>
            <a:r>
              <a:rPr lang="en-US" sz="3999">
                <a:solidFill>
                  <a:srgbClr val="000000"/>
                </a:solidFill>
                <a:latin typeface="Anicon Sans"/>
                <a:ea typeface="Anicon Sans"/>
                <a:cs typeface="Anicon Sans"/>
                <a:sym typeface="Anicon Sans"/>
              </a:rPr>
              <a:t> of their choice.</a:t>
            </a:r>
          </a:p>
          <a:p>
            <a:pPr algn="ctr">
              <a:lnSpc>
                <a:spcPts val="5599"/>
              </a:lnSpc>
            </a:pPr>
            <a:endParaRPr lang="en-US" sz="3999">
              <a:solidFill>
                <a:srgbClr val="000000"/>
              </a:solidFill>
              <a:latin typeface="Anicon Sans"/>
              <a:ea typeface="Anicon Sans"/>
              <a:cs typeface="Anicon Sans"/>
              <a:sym typeface="Anicon Sans"/>
            </a:endParaRPr>
          </a:p>
        </p:txBody>
      </p:sp>
      <p:sp>
        <p:nvSpPr>
          <p:cNvPr id="16" name="Freeform 16"/>
          <p:cNvSpPr/>
          <p:nvPr/>
        </p:nvSpPr>
        <p:spPr>
          <a:xfrm>
            <a:off x="14509994" y="279728"/>
            <a:ext cx="3337128" cy="2584757"/>
          </a:xfrm>
          <a:custGeom>
            <a:avLst/>
            <a:gdLst/>
            <a:ahLst/>
            <a:cxnLst/>
            <a:rect l="l" t="t" r="r" b="b"/>
            <a:pathLst>
              <a:path w="3337128" h="2584757">
                <a:moveTo>
                  <a:pt x="0" y="0"/>
                </a:moveTo>
                <a:lnTo>
                  <a:pt x="3337128" y="0"/>
                </a:lnTo>
                <a:lnTo>
                  <a:pt x="3337128" y="2584758"/>
                </a:lnTo>
                <a:lnTo>
                  <a:pt x="0" y="2584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395258" y="286448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rot="9263529" flipH="1" flipV="1">
            <a:off x="2438795" y="1661789"/>
            <a:ext cx="2519047" cy="3370988"/>
          </a:xfrm>
          <a:custGeom>
            <a:avLst/>
            <a:gdLst/>
            <a:ahLst/>
            <a:cxnLst/>
            <a:rect l="l" t="t" r="r" b="b"/>
            <a:pathLst>
              <a:path w="2519047" h="3370988">
                <a:moveTo>
                  <a:pt x="2519047" y="3370988"/>
                </a:moveTo>
                <a:lnTo>
                  <a:pt x="0" y="3370988"/>
                </a:lnTo>
                <a:lnTo>
                  <a:pt x="0" y="0"/>
                </a:lnTo>
                <a:lnTo>
                  <a:pt x="2519047" y="0"/>
                </a:lnTo>
                <a:lnTo>
                  <a:pt x="2519047" y="3370988"/>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rot="-993839">
            <a:off x="2428144" y="6738921"/>
            <a:ext cx="2585605" cy="3142000"/>
          </a:xfrm>
          <a:custGeom>
            <a:avLst/>
            <a:gdLst/>
            <a:ahLst/>
            <a:cxnLst/>
            <a:rect l="l" t="t" r="r" b="b"/>
            <a:pathLst>
              <a:path w="2585605" h="3142000">
                <a:moveTo>
                  <a:pt x="0" y="0"/>
                </a:moveTo>
                <a:lnTo>
                  <a:pt x="2585605" y="0"/>
                </a:lnTo>
                <a:lnTo>
                  <a:pt x="2585605" y="3142000"/>
                </a:lnTo>
                <a:lnTo>
                  <a:pt x="0" y="3142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809625"/>
            <a:ext cx="10200191" cy="1696705"/>
          </a:xfrm>
          <a:prstGeom prst="rect">
            <a:avLst/>
          </a:prstGeom>
        </p:spPr>
        <p:txBody>
          <a:bodyPr lIns="0" tIns="0" rIns="0" bIns="0" rtlCol="0" anchor="t">
            <a:spAutoFit/>
          </a:bodyPr>
          <a:lstStyle/>
          <a:p>
            <a:pPr algn="ctr">
              <a:lnSpc>
                <a:spcPts val="13580"/>
              </a:lnSpc>
            </a:pPr>
            <a:r>
              <a:rPr lang="en-US" sz="9700">
                <a:solidFill>
                  <a:srgbClr val="6B452F"/>
                </a:solidFill>
                <a:latin typeface="Stella"/>
                <a:ea typeface="Stella"/>
                <a:cs typeface="Stella"/>
                <a:sym typeface="Stella"/>
              </a:rPr>
              <a:t>Stakeholders</a:t>
            </a:r>
          </a:p>
        </p:txBody>
      </p:sp>
      <p:grpSp>
        <p:nvGrpSpPr>
          <p:cNvPr id="9" name="Group 9"/>
          <p:cNvGrpSpPr/>
          <p:nvPr/>
        </p:nvGrpSpPr>
        <p:grpSpPr>
          <a:xfrm>
            <a:off x="3565234" y="2996470"/>
            <a:ext cx="11157532" cy="5746342"/>
            <a:chOff x="0" y="0"/>
            <a:chExt cx="3279444" cy="1688976"/>
          </a:xfrm>
        </p:grpSpPr>
        <p:sp>
          <p:nvSpPr>
            <p:cNvPr id="10" name="Freeform 10"/>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1" name="TextBox 11"/>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2" name="Group 12"/>
          <p:cNvGrpSpPr/>
          <p:nvPr/>
        </p:nvGrpSpPr>
        <p:grpSpPr>
          <a:xfrm>
            <a:off x="3927497" y="3247266"/>
            <a:ext cx="10433006" cy="5244749"/>
            <a:chOff x="0" y="0"/>
            <a:chExt cx="3066490" cy="1541547"/>
          </a:xfrm>
        </p:grpSpPr>
        <p:sp>
          <p:nvSpPr>
            <p:cNvPr id="13" name="Freeform 13"/>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4" name="TextBox 14"/>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15" name="TextBox 15"/>
          <p:cNvSpPr txBox="1"/>
          <p:nvPr/>
        </p:nvSpPr>
        <p:spPr>
          <a:xfrm>
            <a:off x="5265186" y="3438685"/>
            <a:ext cx="7757627" cy="4363085"/>
          </a:xfrm>
          <a:prstGeom prst="rect">
            <a:avLst/>
          </a:prstGeom>
        </p:spPr>
        <p:txBody>
          <a:bodyPr lIns="0" tIns="0" rIns="0" bIns="0" rtlCol="0" anchor="t">
            <a:spAutoFit/>
          </a:bodyPr>
          <a:lstStyle/>
          <a:p>
            <a:pPr algn="ctr">
              <a:lnSpc>
                <a:spcPts val="5739"/>
              </a:lnSpc>
            </a:pPr>
            <a:r>
              <a:rPr lang="en-US" sz="4099" b="1">
                <a:solidFill>
                  <a:srgbClr val="000000"/>
                </a:solidFill>
                <a:latin typeface="Anicon Sans Bold"/>
                <a:ea typeface="Anicon Sans Bold"/>
                <a:cs typeface="Anicon Sans Bold"/>
                <a:sym typeface="Anicon Sans Bold"/>
              </a:rPr>
              <a:t>Direct:</a:t>
            </a:r>
          </a:p>
          <a:p>
            <a:pPr marL="885189" lvl="1" indent="-442594" algn="l">
              <a:lnSpc>
                <a:spcPts val="5739"/>
              </a:lnSpc>
              <a:buFont typeface="Arial"/>
              <a:buChar char="•"/>
            </a:pPr>
            <a:r>
              <a:rPr lang="en-US" sz="4099">
                <a:solidFill>
                  <a:srgbClr val="000000"/>
                </a:solidFill>
                <a:latin typeface="Anicon Sans"/>
                <a:ea typeface="Anicon Sans"/>
                <a:cs typeface="Anicon Sans"/>
                <a:sym typeface="Anicon Sans"/>
              </a:rPr>
              <a:t>Older Adults and Seniors</a:t>
            </a:r>
          </a:p>
          <a:p>
            <a:pPr marL="885189" lvl="1" indent="-442594" algn="l">
              <a:lnSpc>
                <a:spcPts val="5739"/>
              </a:lnSpc>
              <a:buFont typeface="Arial"/>
              <a:buChar char="•"/>
            </a:pPr>
            <a:r>
              <a:rPr lang="en-US" sz="4099">
                <a:solidFill>
                  <a:srgbClr val="000000"/>
                </a:solidFill>
                <a:latin typeface="Anicon Sans"/>
                <a:ea typeface="Anicon Sans"/>
                <a:cs typeface="Anicon Sans"/>
                <a:sym typeface="Anicon Sans"/>
              </a:rPr>
              <a:t>Third-party hosts (restaurants, etc.)</a:t>
            </a:r>
          </a:p>
          <a:p>
            <a:pPr algn="ctr">
              <a:lnSpc>
                <a:spcPts val="5739"/>
              </a:lnSpc>
            </a:pPr>
            <a:r>
              <a:rPr lang="en-US" sz="4099" b="1">
                <a:solidFill>
                  <a:srgbClr val="000000"/>
                </a:solidFill>
                <a:latin typeface="Anicon Sans Bold"/>
                <a:ea typeface="Anicon Sans Bold"/>
                <a:cs typeface="Anicon Sans Bold"/>
                <a:sym typeface="Anicon Sans Bold"/>
              </a:rPr>
              <a:t>Indirect:</a:t>
            </a:r>
          </a:p>
          <a:p>
            <a:pPr marL="885189" lvl="1" indent="-442594" algn="l">
              <a:lnSpc>
                <a:spcPts val="5739"/>
              </a:lnSpc>
              <a:buFont typeface="Arial"/>
              <a:buChar char="•"/>
            </a:pPr>
            <a:r>
              <a:rPr lang="en-US" sz="4099">
                <a:solidFill>
                  <a:srgbClr val="000000"/>
                </a:solidFill>
                <a:latin typeface="Anicon Sans"/>
                <a:ea typeface="Anicon Sans"/>
                <a:cs typeface="Anicon Sans"/>
                <a:sym typeface="Anicon Sans"/>
              </a:rPr>
              <a:t>Caretakers and family members</a:t>
            </a:r>
          </a:p>
          <a:p>
            <a:pPr marL="885189" lvl="1" indent="-442594" algn="l">
              <a:lnSpc>
                <a:spcPts val="5739"/>
              </a:lnSpc>
              <a:buFont typeface="Arial"/>
              <a:buChar char="•"/>
            </a:pPr>
            <a:r>
              <a:rPr lang="en-US" sz="4099">
                <a:solidFill>
                  <a:srgbClr val="000000"/>
                </a:solidFill>
                <a:latin typeface="Anicon Sans"/>
                <a:ea typeface="Anicon Sans"/>
                <a:cs typeface="Anicon Sans"/>
                <a:sym typeface="Anicon Sans"/>
              </a:rPr>
              <a:t>Social welfare services / care facilities</a:t>
            </a:r>
          </a:p>
        </p:txBody>
      </p:sp>
      <p:sp>
        <p:nvSpPr>
          <p:cNvPr id="16" name="Freeform 16"/>
          <p:cNvSpPr/>
          <p:nvPr/>
        </p:nvSpPr>
        <p:spPr>
          <a:xfrm>
            <a:off x="14509994" y="279728"/>
            <a:ext cx="3337128" cy="2584757"/>
          </a:xfrm>
          <a:custGeom>
            <a:avLst/>
            <a:gdLst/>
            <a:ahLst/>
            <a:cxnLst/>
            <a:rect l="l" t="t" r="r" b="b"/>
            <a:pathLst>
              <a:path w="3337128" h="2584757">
                <a:moveTo>
                  <a:pt x="0" y="0"/>
                </a:moveTo>
                <a:lnTo>
                  <a:pt x="3337128" y="0"/>
                </a:lnTo>
                <a:lnTo>
                  <a:pt x="3337128" y="2584758"/>
                </a:lnTo>
                <a:lnTo>
                  <a:pt x="0" y="2584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395258" y="286448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rot="9263529" flipH="1" flipV="1">
            <a:off x="2438795" y="1661789"/>
            <a:ext cx="2519047" cy="3370988"/>
          </a:xfrm>
          <a:custGeom>
            <a:avLst/>
            <a:gdLst/>
            <a:ahLst/>
            <a:cxnLst/>
            <a:rect l="l" t="t" r="r" b="b"/>
            <a:pathLst>
              <a:path w="2519047" h="3370988">
                <a:moveTo>
                  <a:pt x="2519047" y="3370988"/>
                </a:moveTo>
                <a:lnTo>
                  <a:pt x="0" y="3370988"/>
                </a:lnTo>
                <a:lnTo>
                  <a:pt x="0" y="0"/>
                </a:lnTo>
                <a:lnTo>
                  <a:pt x="2519047" y="0"/>
                </a:lnTo>
                <a:lnTo>
                  <a:pt x="2519047" y="3370988"/>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rot="-993839">
            <a:off x="2428144" y="6738921"/>
            <a:ext cx="2585605" cy="3142000"/>
          </a:xfrm>
          <a:custGeom>
            <a:avLst/>
            <a:gdLst/>
            <a:ahLst/>
            <a:cxnLst/>
            <a:rect l="l" t="t" r="r" b="b"/>
            <a:pathLst>
              <a:path w="2585605" h="3142000">
                <a:moveTo>
                  <a:pt x="0" y="0"/>
                </a:moveTo>
                <a:lnTo>
                  <a:pt x="2585605" y="0"/>
                </a:lnTo>
                <a:lnTo>
                  <a:pt x="2585605" y="3142000"/>
                </a:lnTo>
                <a:lnTo>
                  <a:pt x="0" y="3142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402780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Value Proposition</a:t>
            </a:r>
          </a:p>
        </p:txBody>
      </p:sp>
      <p:grpSp>
        <p:nvGrpSpPr>
          <p:cNvPr id="9" name="Group 9"/>
          <p:cNvGrpSpPr/>
          <p:nvPr/>
        </p:nvGrpSpPr>
        <p:grpSpPr>
          <a:xfrm>
            <a:off x="3565234" y="2996470"/>
            <a:ext cx="11157532" cy="5746342"/>
            <a:chOff x="0" y="0"/>
            <a:chExt cx="3279444" cy="1688976"/>
          </a:xfrm>
        </p:grpSpPr>
        <p:sp>
          <p:nvSpPr>
            <p:cNvPr id="10" name="Freeform 10"/>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1" name="TextBox 11"/>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2" name="Group 12"/>
          <p:cNvGrpSpPr/>
          <p:nvPr/>
        </p:nvGrpSpPr>
        <p:grpSpPr>
          <a:xfrm>
            <a:off x="3927497" y="3247266"/>
            <a:ext cx="10433006" cy="5244749"/>
            <a:chOff x="0" y="0"/>
            <a:chExt cx="3066490" cy="1541547"/>
          </a:xfrm>
        </p:grpSpPr>
        <p:sp>
          <p:nvSpPr>
            <p:cNvPr id="13" name="Freeform 13"/>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4" name="TextBox 14"/>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15" name="TextBox 15"/>
          <p:cNvSpPr txBox="1"/>
          <p:nvPr/>
        </p:nvSpPr>
        <p:spPr>
          <a:xfrm>
            <a:off x="5265186" y="4752675"/>
            <a:ext cx="7757627" cy="2072006"/>
          </a:xfrm>
          <a:prstGeom prst="rect">
            <a:avLst/>
          </a:prstGeom>
        </p:spPr>
        <p:txBody>
          <a:bodyPr lIns="0" tIns="0" rIns="0" bIns="0" rtlCol="0" anchor="t">
            <a:spAutoFit/>
          </a:bodyPr>
          <a:lstStyle/>
          <a:p>
            <a:pPr algn="ctr">
              <a:lnSpc>
                <a:spcPts val="8119"/>
              </a:lnSpc>
            </a:pPr>
            <a:r>
              <a:rPr lang="en-US" sz="5799">
                <a:solidFill>
                  <a:srgbClr val="000000"/>
                </a:solidFill>
                <a:latin typeface="Anicon Sans"/>
                <a:ea typeface="Anicon Sans"/>
                <a:cs typeface="Anicon Sans"/>
                <a:sym typeface="Anicon Sans"/>
              </a:rPr>
              <a:t>Culturally-congruent social calendar for seniors</a:t>
            </a:r>
          </a:p>
        </p:txBody>
      </p:sp>
      <p:sp>
        <p:nvSpPr>
          <p:cNvPr id="16" name="Freeform 16"/>
          <p:cNvSpPr/>
          <p:nvPr/>
        </p:nvSpPr>
        <p:spPr>
          <a:xfrm>
            <a:off x="14509994" y="279728"/>
            <a:ext cx="3337128" cy="2584757"/>
          </a:xfrm>
          <a:custGeom>
            <a:avLst/>
            <a:gdLst/>
            <a:ahLst/>
            <a:cxnLst/>
            <a:rect l="l" t="t" r="r" b="b"/>
            <a:pathLst>
              <a:path w="3337128" h="2584757">
                <a:moveTo>
                  <a:pt x="0" y="0"/>
                </a:moveTo>
                <a:lnTo>
                  <a:pt x="3337128" y="0"/>
                </a:lnTo>
                <a:lnTo>
                  <a:pt x="3337128" y="2584758"/>
                </a:lnTo>
                <a:lnTo>
                  <a:pt x="0" y="2584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395258" y="286448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rot="9263529" flipH="1" flipV="1">
            <a:off x="2438795" y="1661789"/>
            <a:ext cx="2519047" cy="3370988"/>
          </a:xfrm>
          <a:custGeom>
            <a:avLst/>
            <a:gdLst/>
            <a:ahLst/>
            <a:cxnLst/>
            <a:rect l="l" t="t" r="r" b="b"/>
            <a:pathLst>
              <a:path w="2519047" h="3370988">
                <a:moveTo>
                  <a:pt x="2519047" y="3370988"/>
                </a:moveTo>
                <a:lnTo>
                  <a:pt x="0" y="3370988"/>
                </a:lnTo>
                <a:lnTo>
                  <a:pt x="0" y="0"/>
                </a:lnTo>
                <a:lnTo>
                  <a:pt x="2519047" y="0"/>
                </a:lnTo>
                <a:lnTo>
                  <a:pt x="2519047" y="3370988"/>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rot="-993839">
            <a:off x="2428144" y="6738921"/>
            <a:ext cx="2585605" cy="3142000"/>
          </a:xfrm>
          <a:custGeom>
            <a:avLst/>
            <a:gdLst/>
            <a:ahLst/>
            <a:cxnLst/>
            <a:rect l="l" t="t" r="r" b="b"/>
            <a:pathLst>
              <a:path w="2585605" h="3142000">
                <a:moveTo>
                  <a:pt x="0" y="0"/>
                </a:moveTo>
                <a:lnTo>
                  <a:pt x="2585605" y="0"/>
                </a:lnTo>
                <a:lnTo>
                  <a:pt x="2585605" y="3142000"/>
                </a:lnTo>
                <a:lnTo>
                  <a:pt x="0" y="3142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3870476" y="1028700"/>
            <a:ext cx="10547047" cy="7229521"/>
          </a:xfrm>
          <a:custGeom>
            <a:avLst/>
            <a:gdLst/>
            <a:ahLst/>
            <a:cxnLst/>
            <a:rect l="l" t="t" r="r" b="b"/>
            <a:pathLst>
              <a:path w="10547047" h="7229521">
                <a:moveTo>
                  <a:pt x="0" y="0"/>
                </a:moveTo>
                <a:lnTo>
                  <a:pt x="10547048" y="0"/>
                </a:lnTo>
                <a:lnTo>
                  <a:pt x="10547048" y="7229521"/>
                </a:lnTo>
                <a:lnTo>
                  <a:pt x="0" y="722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4195125" y="1251231"/>
            <a:ext cx="9897751" cy="6784458"/>
          </a:xfrm>
          <a:custGeom>
            <a:avLst/>
            <a:gdLst/>
            <a:ahLst/>
            <a:cxnLst/>
            <a:rect l="l" t="t" r="r" b="b"/>
            <a:pathLst>
              <a:path w="9897751" h="6784458">
                <a:moveTo>
                  <a:pt x="0" y="0"/>
                </a:moveTo>
                <a:lnTo>
                  <a:pt x="9897750" y="0"/>
                </a:lnTo>
                <a:lnTo>
                  <a:pt x="9897750" y="6784459"/>
                </a:lnTo>
                <a:lnTo>
                  <a:pt x="0" y="67844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Freeform 15"/>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6" name="TextBox 16"/>
          <p:cNvSpPr txBox="1"/>
          <p:nvPr/>
        </p:nvSpPr>
        <p:spPr>
          <a:xfrm>
            <a:off x="4043904" y="2560637"/>
            <a:ext cx="10200191" cy="2876550"/>
          </a:xfrm>
          <a:prstGeom prst="rect">
            <a:avLst/>
          </a:prstGeom>
        </p:spPr>
        <p:txBody>
          <a:bodyPr lIns="0" tIns="0" rIns="0" bIns="0" rtlCol="0" anchor="t">
            <a:spAutoFit/>
          </a:bodyPr>
          <a:lstStyle/>
          <a:p>
            <a:pPr algn="ctr">
              <a:lnSpc>
                <a:spcPts val="23099"/>
              </a:lnSpc>
            </a:pPr>
            <a:r>
              <a:rPr lang="en-US" sz="16500">
                <a:solidFill>
                  <a:srgbClr val="6B452F"/>
                </a:solidFill>
                <a:latin typeface="Stella"/>
                <a:ea typeface="Stella"/>
                <a:cs typeface="Stella"/>
                <a:sym typeface="Stella"/>
              </a:rPr>
              <a:t>Ethics</a:t>
            </a:r>
          </a:p>
        </p:txBody>
      </p:sp>
      <p:sp>
        <p:nvSpPr>
          <p:cNvPr id="17" name="Freeform 17"/>
          <p:cNvSpPr/>
          <p:nvPr/>
        </p:nvSpPr>
        <p:spPr>
          <a:xfrm>
            <a:off x="6149206" y="5143500"/>
            <a:ext cx="5989588" cy="1165247"/>
          </a:xfrm>
          <a:custGeom>
            <a:avLst/>
            <a:gdLst/>
            <a:ahLst/>
            <a:cxnLst/>
            <a:rect l="l" t="t" r="r" b="b"/>
            <a:pathLst>
              <a:path w="5989588" h="1165247">
                <a:moveTo>
                  <a:pt x="0" y="0"/>
                </a:moveTo>
                <a:lnTo>
                  <a:pt x="5989588" y="0"/>
                </a:lnTo>
                <a:lnTo>
                  <a:pt x="5989588" y="1165247"/>
                </a:lnTo>
                <a:lnTo>
                  <a:pt x="0" y="116524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8" name="Freeform 18"/>
          <p:cNvSpPr/>
          <p:nvPr/>
        </p:nvSpPr>
        <p:spPr>
          <a:xfrm>
            <a:off x="12545512" y="1872734"/>
            <a:ext cx="1997345" cy="2099706"/>
          </a:xfrm>
          <a:custGeom>
            <a:avLst/>
            <a:gdLst/>
            <a:ahLst/>
            <a:cxnLst/>
            <a:rect l="l" t="t" r="r" b="b"/>
            <a:pathLst>
              <a:path w="1997345" h="2099706">
                <a:moveTo>
                  <a:pt x="0" y="0"/>
                </a:moveTo>
                <a:lnTo>
                  <a:pt x="1997346" y="0"/>
                </a:lnTo>
                <a:lnTo>
                  <a:pt x="1997346" y="2099706"/>
                </a:lnTo>
                <a:lnTo>
                  <a:pt x="0" y="2099706"/>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9" name="Freeform 19"/>
          <p:cNvSpPr/>
          <p:nvPr/>
        </p:nvSpPr>
        <p:spPr>
          <a:xfrm>
            <a:off x="3791237" y="6061633"/>
            <a:ext cx="1767605" cy="1646083"/>
          </a:xfrm>
          <a:custGeom>
            <a:avLst/>
            <a:gdLst/>
            <a:ahLst/>
            <a:cxnLst/>
            <a:rect l="l" t="t" r="r" b="b"/>
            <a:pathLst>
              <a:path w="1767605" h="1646083">
                <a:moveTo>
                  <a:pt x="0" y="0"/>
                </a:moveTo>
                <a:lnTo>
                  <a:pt x="1767606" y="0"/>
                </a:lnTo>
                <a:lnTo>
                  <a:pt x="1767606" y="1646082"/>
                </a:lnTo>
                <a:lnTo>
                  <a:pt x="0" y="1646082"/>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4" name="Group 14"/>
          <p:cNvGrpSpPr/>
          <p:nvPr/>
        </p:nvGrpSpPr>
        <p:grpSpPr>
          <a:xfrm>
            <a:off x="4064594" y="1980273"/>
            <a:ext cx="11157532" cy="5746342"/>
            <a:chOff x="0" y="0"/>
            <a:chExt cx="3279444" cy="1688976"/>
          </a:xfrm>
        </p:grpSpPr>
        <p:sp>
          <p:nvSpPr>
            <p:cNvPr id="15" name="Freeform 15"/>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6" name="TextBox 16"/>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7" name="Group 17"/>
          <p:cNvGrpSpPr/>
          <p:nvPr/>
        </p:nvGrpSpPr>
        <p:grpSpPr>
          <a:xfrm>
            <a:off x="4426857" y="2231070"/>
            <a:ext cx="10433006" cy="5244749"/>
            <a:chOff x="0" y="0"/>
            <a:chExt cx="3066490" cy="1541547"/>
          </a:xfrm>
        </p:grpSpPr>
        <p:sp>
          <p:nvSpPr>
            <p:cNvPr id="18" name="Freeform 18"/>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9" name="TextBox 19"/>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20" name="TextBox 20"/>
          <p:cNvSpPr txBox="1"/>
          <p:nvPr/>
        </p:nvSpPr>
        <p:spPr>
          <a:xfrm>
            <a:off x="5021941" y="2609989"/>
            <a:ext cx="9242838" cy="4363085"/>
          </a:xfrm>
          <a:prstGeom prst="rect">
            <a:avLst/>
          </a:prstGeom>
        </p:spPr>
        <p:txBody>
          <a:bodyPr lIns="0" tIns="0" rIns="0" bIns="0" rtlCol="0" anchor="t">
            <a:spAutoFit/>
          </a:bodyPr>
          <a:lstStyle/>
          <a:p>
            <a:pPr algn="ctr">
              <a:lnSpc>
                <a:spcPts val="5739"/>
              </a:lnSpc>
            </a:pPr>
            <a:r>
              <a:rPr lang="en-US" sz="4099" b="1">
                <a:solidFill>
                  <a:srgbClr val="000000"/>
                </a:solidFill>
                <a:latin typeface="Anicon Sans Bold"/>
                <a:ea typeface="Anicon Sans Bold"/>
                <a:cs typeface="Anicon Sans Bold"/>
                <a:sym typeface="Anicon Sans Bold"/>
              </a:rPr>
              <a:t>Ethical Implication 1</a:t>
            </a:r>
          </a:p>
          <a:p>
            <a:pPr marL="885189" lvl="1" indent="-442594" algn="l">
              <a:lnSpc>
                <a:spcPts val="5739"/>
              </a:lnSpc>
              <a:buFont typeface="Arial"/>
              <a:buChar char="•"/>
            </a:pPr>
            <a:r>
              <a:rPr lang="en-US" sz="4099">
                <a:solidFill>
                  <a:srgbClr val="000000"/>
                </a:solidFill>
                <a:latin typeface="Anicon Sans"/>
                <a:ea typeface="Anicon Sans"/>
                <a:cs typeface="Anicon Sans"/>
                <a:sym typeface="Anicon Sans"/>
              </a:rPr>
              <a:t>Encourages seniors to go outside and travel more than before in a system that is not built to sufficiently support their physical needs, thus potentially exposing them more to accidents or physical harm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4" name="Group 14"/>
          <p:cNvGrpSpPr/>
          <p:nvPr/>
        </p:nvGrpSpPr>
        <p:grpSpPr>
          <a:xfrm>
            <a:off x="4064594" y="1980273"/>
            <a:ext cx="11157532" cy="5746342"/>
            <a:chOff x="0" y="0"/>
            <a:chExt cx="3279444" cy="1688976"/>
          </a:xfrm>
        </p:grpSpPr>
        <p:sp>
          <p:nvSpPr>
            <p:cNvPr id="15" name="Freeform 15"/>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6" name="TextBox 16"/>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7" name="Group 17"/>
          <p:cNvGrpSpPr/>
          <p:nvPr/>
        </p:nvGrpSpPr>
        <p:grpSpPr>
          <a:xfrm>
            <a:off x="4426857" y="2231070"/>
            <a:ext cx="10433006" cy="5244749"/>
            <a:chOff x="0" y="0"/>
            <a:chExt cx="3066490" cy="1541547"/>
          </a:xfrm>
        </p:grpSpPr>
        <p:sp>
          <p:nvSpPr>
            <p:cNvPr id="18" name="Freeform 18"/>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9" name="TextBox 19"/>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20" name="TextBox 20"/>
          <p:cNvSpPr txBox="1"/>
          <p:nvPr/>
        </p:nvSpPr>
        <p:spPr>
          <a:xfrm>
            <a:off x="5021941" y="2609989"/>
            <a:ext cx="9242838" cy="4363085"/>
          </a:xfrm>
          <a:prstGeom prst="rect">
            <a:avLst/>
          </a:prstGeom>
        </p:spPr>
        <p:txBody>
          <a:bodyPr lIns="0" tIns="0" rIns="0" bIns="0" rtlCol="0" anchor="t">
            <a:spAutoFit/>
          </a:bodyPr>
          <a:lstStyle/>
          <a:p>
            <a:pPr algn="ctr">
              <a:lnSpc>
                <a:spcPts val="5739"/>
              </a:lnSpc>
            </a:pPr>
            <a:r>
              <a:rPr lang="en-US" sz="4099" b="1">
                <a:solidFill>
                  <a:srgbClr val="000000"/>
                </a:solidFill>
                <a:latin typeface="Anicon Sans Bold"/>
                <a:ea typeface="Anicon Sans Bold"/>
                <a:cs typeface="Anicon Sans Bold"/>
                <a:sym typeface="Anicon Sans Bold"/>
              </a:rPr>
              <a:t>Reflection</a:t>
            </a:r>
          </a:p>
          <a:p>
            <a:pPr algn="ctr">
              <a:lnSpc>
                <a:spcPts val="5739"/>
              </a:lnSpc>
            </a:pPr>
            <a:r>
              <a:rPr lang="en-US" sz="4099">
                <a:solidFill>
                  <a:srgbClr val="000000"/>
                </a:solidFill>
                <a:latin typeface="Anicon Sans"/>
                <a:ea typeface="Anicon Sans"/>
                <a:cs typeface="Anicon Sans"/>
                <a:sym typeface="Anicon Sans"/>
              </a:rPr>
              <a:t>This ethical consideration requires us to work with local governments on support within public spaces, especially with pub trans options, to mitigate risk and create safer environments for seniors to attend events that we platform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4" name="Group 14"/>
          <p:cNvGrpSpPr/>
          <p:nvPr/>
        </p:nvGrpSpPr>
        <p:grpSpPr>
          <a:xfrm>
            <a:off x="4064594" y="1980273"/>
            <a:ext cx="11157532" cy="5746342"/>
            <a:chOff x="0" y="0"/>
            <a:chExt cx="3279444" cy="1688976"/>
          </a:xfrm>
        </p:grpSpPr>
        <p:sp>
          <p:nvSpPr>
            <p:cNvPr id="15" name="Freeform 15"/>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6" name="TextBox 16"/>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7" name="Group 17"/>
          <p:cNvGrpSpPr/>
          <p:nvPr/>
        </p:nvGrpSpPr>
        <p:grpSpPr>
          <a:xfrm>
            <a:off x="4426857" y="2231070"/>
            <a:ext cx="10433006" cy="5244749"/>
            <a:chOff x="0" y="0"/>
            <a:chExt cx="3066490" cy="1541547"/>
          </a:xfrm>
        </p:grpSpPr>
        <p:sp>
          <p:nvSpPr>
            <p:cNvPr id="18" name="Freeform 18"/>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9" name="TextBox 19"/>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20" name="TextBox 20"/>
          <p:cNvSpPr txBox="1"/>
          <p:nvPr/>
        </p:nvSpPr>
        <p:spPr>
          <a:xfrm>
            <a:off x="5021941" y="2609989"/>
            <a:ext cx="9242838" cy="3639185"/>
          </a:xfrm>
          <a:prstGeom prst="rect">
            <a:avLst/>
          </a:prstGeom>
        </p:spPr>
        <p:txBody>
          <a:bodyPr lIns="0" tIns="0" rIns="0" bIns="0" rtlCol="0" anchor="t">
            <a:spAutoFit/>
          </a:bodyPr>
          <a:lstStyle/>
          <a:p>
            <a:pPr algn="ctr">
              <a:lnSpc>
                <a:spcPts val="5739"/>
              </a:lnSpc>
            </a:pPr>
            <a:r>
              <a:rPr lang="en-US" sz="4099" b="1">
                <a:solidFill>
                  <a:srgbClr val="000000"/>
                </a:solidFill>
                <a:latin typeface="Anicon Sans Bold"/>
                <a:ea typeface="Anicon Sans Bold"/>
                <a:cs typeface="Anicon Sans Bold"/>
                <a:sym typeface="Anicon Sans Bold"/>
              </a:rPr>
              <a:t>Ethical Implication 2</a:t>
            </a:r>
          </a:p>
          <a:p>
            <a:pPr marL="885189" lvl="1" indent="-442594" algn="l">
              <a:lnSpc>
                <a:spcPts val="5739"/>
              </a:lnSpc>
              <a:buFont typeface="Arial"/>
              <a:buChar char="•"/>
            </a:pPr>
            <a:r>
              <a:rPr lang="en-US" sz="4099">
                <a:solidFill>
                  <a:srgbClr val="000000"/>
                </a:solidFill>
                <a:latin typeface="Anicon Sans"/>
                <a:ea typeface="Anicon Sans"/>
                <a:cs typeface="Anicon Sans"/>
                <a:sym typeface="Anicon Sans"/>
              </a:rPr>
              <a:t>Third-party hosts on the platform may view seniors as an exploitable customer base without the mental faculties to recognize or retaliate against/report financial exploitation and scams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4" name="Group 14"/>
          <p:cNvGrpSpPr/>
          <p:nvPr/>
        </p:nvGrpSpPr>
        <p:grpSpPr>
          <a:xfrm>
            <a:off x="4064594" y="1980273"/>
            <a:ext cx="11157532" cy="5746342"/>
            <a:chOff x="0" y="0"/>
            <a:chExt cx="3279444" cy="1688976"/>
          </a:xfrm>
        </p:grpSpPr>
        <p:sp>
          <p:nvSpPr>
            <p:cNvPr id="15" name="Freeform 15"/>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6" name="TextBox 16"/>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7" name="Group 17"/>
          <p:cNvGrpSpPr/>
          <p:nvPr/>
        </p:nvGrpSpPr>
        <p:grpSpPr>
          <a:xfrm>
            <a:off x="4426857" y="2231070"/>
            <a:ext cx="10433006" cy="5244749"/>
            <a:chOff x="0" y="0"/>
            <a:chExt cx="3066490" cy="1541547"/>
          </a:xfrm>
        </p:grpSpPr>
        <p:sp>
          <p:nvSpPr>
            <p:cNvPr id="18" name="Freeform 18"/>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9" name="TextBox 19"/>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20" name="TextBox 20"/>
          <p:cNvSpPr txBox="1"/>
          <p:nvPr/>
        </p:nvSpPr>
        <p:spPr>
          <a:xfrm>
            <a:off x="5021941" y="2609989"/>
            <a:ext cx="9242838" cy="4363085"/>
          </a:xfrm>
          <a:prstGeom prst="rect">
            <a:avLst/>
          </a:prstGeom>
        </p:spPr>
        <p:txBody>
          <a:bodyPr lIns="0" tIns="0" rIns="0" bIns="0" rtlCol="0" anchor="t">
            <a:spAutoFit/>
          </a:bodyPr>
          <a:lstStyle/>
          <a:p>
            <a:pPr algn="ctr">
              <a:lnSpc>
                <a:spcPts val="5739"/>
              </a:lnSpc>
            </a:pPr>
            <a:r>
              <a:rPr lang="en-US" sz="4099" b="1">
                <a:solidFill>
                  <a:srgbClr val="000000"/>
                </a:solidFill>
                <a:latin typeface="Anicon Sans Bold"/>
                <a:ea typeface="Anicon Sans Bold"/>
                <a:cs typeface="Anicon Sans Bold"/>
                <a:sym typeface="Anicon Sans Bold"/>
              </a:rPr>
              <a:t>Reflection</a:t>
            </a:r>
          </a:p>
          <a:p>
            <a:pPr algn="ctr">
              <a:lnSpc>
                <a:spcPts val="5739"/>
              </a:lnSpc>
            </a:pPr>
            <a:r>
              <a:rPr lang="en-US" sz="4099">
                <a:solidFill>
                  <a:srgbClr val="000000"/>
                </a:solidFill>
                <a:latin typeface="Anicon Sans"/>
                <a:ea typeface="Anicon Sans"/>
                <a:cs typeface="Anicon Sans"/>
                <a:sym typeface="Anicon Sans"/>
              </a:rPr>
              <a:t>This ethical consideration requires us to conduct regular and strict auditing, as well as implement approval/rating systems such that we do not expose seniors to scams, financial exploitation, or generally unsafe environments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2996800" y="929874"/>
            <a:ext cx="12294401" cy="8427253"/>
          </a:xfrm>
          <a:custGeom>
            <a:avLst/>
            <a:gdLst/>
            <a:ahLst/>
            <a:cxnLst/>
            <a:rect l="l" t="t" r="r" b="b"/>
            <a:pathLst>
              <a:path w="12294401" h="8427253">
                <a:moveTo>
                  <a:pt x="0" y="0"/>
                </a:moveTo>
                <a:lnTo>
                  <a:pt x="12294400" y="0"/>
                </a:lnTo>
                <a:lnTo>
                  <a:pt x="12294400" y="8427252"/>
                </a:lnTo>
                <a:lnTo>
                  <a:pt x="0" y="84272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3375233" y="1189272"/>
            <a:ext cx="11537534" cy="7908455"/>
          </a:xfrm>
          <a:custGeom>
            <a:avLst/>
            <a:gdLst/>
            <a:ahLst/>
            <a:cxnLst/>
            <a:rect l="l" t="t" r="r" b="b"/>
            <a:pathLst>
              <a:path w="11537534" h="7908455">
                <a:moveTo>
                  <a:pt x="0" y="0"/>
                </a:moveTo>
                <a:lnTo>
                  <a:pt x="11537534" y="0"/>
                </a:lnTo>
                <a:lnTo>
                  <a:pt x="11537534" y="7908456"/>
                </a:lnTo>
                <a:lnTo>
                  <a:pt x="0" y="79084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2394020" y="6506528"/>
            <a:ext cx="3680350" cy="2850598"/>
          </a:xfrm>
          <a:custGeom>
            <a:avLst/>
            <a:gdLst/>
            <a:ahLst/>
            <a:cxnLst/>
            <a:rect l="l" t="t" r="r" b="b"/>
            <a:pathLst>
              <a:path w="3680350" h="2850598">
                <a:moveTo>
                  <a:pt x="0" y="0"/>
                </a:moveTo>
                <a:lnTo>
                  <a:pt x="3680350" y="0"/>
                </a:lnTo>
                <a:lnTo>
                  <a:pt x="3680350" y="2850598"/>
                </a:lnTo>
                <a:lnTo>
                  <a:pt x="0" y="28505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rot="10414307" flipH="1" flipV="1">
            <a:off x="-942814" y="205013"/>
            <a:ext cx="3113393" cy="4166341"/>
          </a:xfrm>
          <a:custGeom>
            <a:avLst/>
            <a:gdLst/>
            <a:ahLst/>
            <a:cxnLst/>
            <a:rect l="l" t="t" r="r" b="b"/>
            <a:pathLst>
              <a:path w="3113393" h="4166341">
                <a:moveTo>
                  <a:pt x="3113393" y="4166341"/>
                </a:moveTo>
                <a:lnTo>
                  <a:pt x="0" y="4166341"/>
                </a:lnTo>
                <a:lnTo>
                  <a:pt x="0" y="0"/>
                </a:lnTo>
                <a:lnTo>
                  <a:pt x="3113393" y="0"/>
                </a:lnTo>
                <a:lnTo>
                  <a:pt x="3113393"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10266238" flipV="1">
            <a:off x="16230761" y="7014557"/>
            <a:ext cx="3113393" cy="4166341"/>
          </a:xfrm>
          <a:custGeom>
            <a:avLst/>
            <a:gdLst/>
            <a:ahLst/>
            <a:cxnLst/>
            <a:rect l="l" t="t" r="r" b="b"/>
            <a:pathLst>
              <a:path w="3113393" h="4166341">
                <a:moveTo>
                  <a:pt x="0" y="4166341"/>
                </a:moveTo>
                <a:lnTo>
                  <a:pt x="3113392" y="4166341"/>
                </a:lnTo>
                <a:lnTo>
                  <a:pt x="3113392" y="0"/>
                </a:lnTo>
                <a:lnTo>
                  <a:pt x="0" y="0"/>
                </a:lnTo>
                <a:lnTo>
                  <a:pt x="0"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Freeform 13"/>
          <p:cNvSpPr/>
          <p:nvPr/>
        </p:nvSpPr>
        <p:spPr>
          <a:xfrm rot="-8396681">
            <a:off x="3438472" y="1510799"/>
            <a:ext cx="952270" cy="1193049"/>
          </a:xfrm>
          <a:custGeom>
            <a:avLst/>
            <a:gdLst/>
            <a:ahLst/>
            <a:cxnLst/>
            <a:rect l="l" t="t" r="r" b="b"/>
            <a:pathLst>
              <a:path w="952270" h="1193049">
                <a:moveTo>
                  <a:pt x="0" y="0"/>
                </a:moveTo>
                <a:lnTo>
                  <a:pt x="952270" y="0"/>
                </a:lnTo>
                <a:lnTo>
                  <a:pt x="952270" y="1193049"/>
                </a:lnTo>
                <a:lnTo>
                  <a:pt x="0" y="119304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14"/>
          <p:cNvSpPr/>
          <p:nvPr/>
        </p:nvSpPr>
        <p:spPr>
          <a:xfrm rot="1996296">
            <a:off x="14208620" y="7608616"/>
            <a:ext cx="952270" cy="1193049"/>
          </a:xfrm>
          <a:custGeom>
            <a:avLst/>
            <a:gdLst/>
            <a:ahLst/>
            <a:cxnLst/>
            <a:rect l="l" t="t" r="r" b="b"/>
            <a:pathLst>
              <a:path w="952270" h="1193049">
                <a:moveTo>
                  <a:pt x="0" y="0"/>
                </a:moveTo>
                <a:lnTo>
                  <a:pt x="952270" y="0"/>
                </a:lnTo>
                <a:lnTo>
                  <a:pt x="952270" y="1193050"/>
                </a:lnTo>
                <a:lnTo>
                  <a:pt x="0" y="11930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5" name="Freeform 15"/>
          <p:cNvSpPr/>
          <p:nvPr/>
        </p:nvSpPr>
        <p:spPr>
          <a:xfrm>
            <a:off x="12732545" y="1189272"/>
            <a:ext cx="2453729" cy="2776854"/>
          </a:xfrm>
          <a:custGeom>
            <a:avLst/>
            <a:gdLst/>
            <a:ahLst/>
            <a:cxnLst/>
            <a:rect l="l" t="t" r="r" b="b"/>
            <a:pathLst>
              <a:path w="2453729" h="2776854">
                <a:moveTo>
                  <a:pt x="0" y="0"/>
                </a:moveTo>
                <a:lnTo>
                  <a:pt x="2453730" y="0"/>
                </a:lnTo>
                <a:lnTo>
                  <a:pt x="2453730" y="2776855"/>
                </a:lnTo>
                <a:lnTo>
                  <a:pt x="0" y="27768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6" name="TextBox 16"/>
          <p:cNvSpPr txBox="1"/>
          <p:nvPr/>
        </p:nvSpPr>
        <p:spPr>
          <a:xfrm>
            <a:off x="3735177" y="3529870"/>
            <a:ext cx="10817647" cy="2865309"/>
          </a:xfrm>
          <a:prstGeom prst="rect">
            <a:avLst/>
          </a:prstGeom>
        </p:spPr>
        <p:txBody>
          <a:bodyPr lIns="0" tIns="0" rIns="0" bIns="0" rtlCol="0" anchor="t">
            <a:spAutoFit/>
          </a:bodyPr>
          <a:lstStyle/>
          <a:p>
            <a:pPr algn="ctr">
              <a:lnSpc>
                <a:spcPts val="23092"/>
              </a:lnSpc>
            </a:pPr>
            <a:r>
              <a:rPr lang="en-US" sz="16494">
                <a:solidFill>
                  <a:srgbClr val="6B452F"/>
                </a:solidFill>
                <a:latin typeface="Stella"/>
                <a:ea typeface="Stella"/>
                <a:cs typeface="Stella"/>
                <a:sym typeface="Stella"/>
              </a:rPr>
              <a:t>Tasks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809625"/>
            <a:ext cx="10200191" cy="1696705"/>
          </a:xfrm>
          <a:prstGeom prst="rect">
            <a:avLst/>
          </a:prstGeom>
        </p:spPr>
        <p:txBody>
          <a:bodyPr lIns="0" tIns="0" rIns="0" bIns="0" rtlCol="0" anchor="t">
            <a:spAutoFit/>
          </a:bodyPr>
          <a:lstStyle/>
          <a:p>
            <a:pPr algn="ctr">
              <a:lnSpc>
                <a:spcPts val="13580"/>
              </a:lnSpc>
            </a:pPr>
            <a:r>
              <a:rPr lang="en-US" sz="9700">
                <a:solidFill>
                  <a:srgbClr val="6B452F"/>
                </a:solidFill>
                <a:latin typeface="Stella"/>
                <a:ea typeface="Stella"/>
                <a:cs typeface="Stella"/>
                <a:sym typeface="Stella"/>
              </a:rPr>
              <a:t>Simple Task</a:t>
            </a:r>
          </a:p>
        </p:txBody>
      </p:sp>
      <p:grpSp>
        <p:nvGrpSpPr>
          <p:cNvPr id="9" name="Group 9"/>
          <p:cNvGrpSpPr/>
          <p:nvPr/>
        </p:nvGrpSpPr>
        <p:grpSpPr>
          <a:xfrm>
            <a:off x="3565234" y="2996470"/>
            <a:ext cx="11157532" cy="5746342"/>
            <a:chOff x="0" y="0"/>
            <a:chExt cx="3279444" cy="1688976"/>
          </a:xfrm>
        </p:grpSpPr>
        <p:sp>
          <p:nvSpPr>
            <p:cNvPr id="10" name="Freeform 10"/>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1" name="TextBox 11"/>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2" name="Group 12"/>
          <p:cNvGrpSpPr/>
          <p:nvPr/>
        </p:nvGrpSpPr>
        <p:grpSpPr>
          <a:xfrm>
            <a:off x="3927497" y="3247266"/>
            <a:ext cx="10433006" cy="5244749"/>
            <a:chOff x="0" y="0"/>
            <a:chExt cx="3066490" cy="1541547"/>
          </a:xfrm>
        </p:grpSpPr>
        <p:sp>
          <p:nvSpPr>
            <p:cNvPr id="13" name="Freeform 13"/>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4" name="TextBox 14"/>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15" name="TextBox 15"/>
          <p:cNvSpPr txBox="1"/>
          <p:nvPr/>
        </p:nvSpPr>
        <p:spPr>
          <a:xfrm>
            <a:off x="5265186" y="3429160"/>
            <a:ext cx="7757627" cy="1635760"/>
          </a:xfrm>
          <a:prstGeom prst="rect">
            <a:avLst/>
          </a:prstGeom>
        </p:spPr>
        <p:txBody>
          <a:bodyPr lIns="0" tIns="0" rIns="0" bIns="0" rtlCol="0" anchor="t">
            <a:spAutoFit/>
          </a:bodyPr>
          <a:lstStyle/>
          <a:p>
            <a:pPr algn="ctr">
              <a:lnSpc>
                <a:spcPts val="6439"/>
              </a:lnSpc>
            </a:pPr>
            <a:r>
              <a:rPr lang="en-US" sz="4599">
                <a:solidFill>
                  <a:srgbClr val="000000"/>
                </a:solidFill>
                <a:latin typeface="Anicon Sans"/>
                <a:ea typeface="Anicon Sans"/>
                <a:cs typeface="Anicon Sans"/>
                <a:sym typeface="Anicon Sans"/>
              </a:rPr>
              <a:t>User can browse and sign up for events on the live map / social calendar</a:t>
            </a:r>
          </a:p>
        </p:txBody>
      </p:sp>
      <p:sp>
        <p:nvSpPr>
          <p:cNvPr id="16" name="Freeform 16"/>
          <p:cNvSpPr/>
          <p:nvPr/>
        </p:nvSpPr>
        <p:spPr>
          <a:xfrm>
            <a:off x="14509994" y="279728"/>
            <a:ext cx="3337128" cy="2584757"/>
          </a:xfrm>
          <a:custGeom>
            <a:avLst/>
            <a:gdLst/>
            <a:ahLst/>
            <a:cxnLst/>
            <a:rect l="l" t="t" r="r" b="b"/>
            <a:pathLst>
              <a:path w="3337128" h="2584757">
                <a:moveTo>
                  <a:pt x="0" y="0"/>
                </a:moveTo>
                <a:lnTo>
                  <a:pt x="3337128" y="0"/>
                </a:lnTo>
                <a:lnTo>
                  <a:pt x="3337128" y="2584758"/>
                </a:lnTo>
                <a:lnTo>
                  <a:pt x="0" y="2584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395258" y="286448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rot="9263529" flipH="1" flipV="1">
            <a:off x="2438795" y="1661789"/>
            <a:ext cx="2519047" cy="3370988"/>
          </a:xfrm>
          <a:custGeom>
            <a:avLst/>
            <a:gdLst/>
            <a:ahLst/>
            <a:cxnLst/>
            <a:rect l="l" t="t" r="r" b="b"/>
            <a:pathLst>
              <a:path w="2519047" h="3370988">
                <a:moveTo>
                  <a:pt x="2519047" y="3370988"/>
                </a:moveTo>
                <a:lnTo>
                  <a:pt x="0" y="3370988"/>
                </a:lnTo>
                <a:lnTo>
                  <a:pt x="0" y="0"/>
                </a:lnTo>
                <a:lnTo>
                  <a:pt x="2519047" y="0"/>
                </a:lnTo>
                <a:lnTo>
                  <a:pt x="2519047" y="3370988"/>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rot="-993839">
            <a:off x="2428144" y="6738921"/>
            <a:ext cx="2585605" cy="3142000"/>
          </a:xfrm>
          <a:custGeom>
            <a:avLst/>
            <a:gdLst/>
            <a:ahLst/>
            <a:cxnLst/>
            <a:rect l="l" t="t" r="r" b="b"/>
            <a:pathLst>
              <a:path w="2585605" h="3142000">
                <a:moveTo>
                  <a:pt x="0" y="0"/>
                </a:moveTo>
                <a:lnTo>
                  <a:pt x="2585605" y="0"/>
                </a:lnTo>
                <a:lnTo>
                  <a:pt x="2585605" y="3142000"/>
                </a:lnTo>
                <a:lnTo>
                  <a:pt x="0" y="3142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Freeform 20"/>
          <p:cNvSpPr/>
          <p:nvPr/>
        </p:nvSpPr>
        <p:spPr>
          <a:xfrm>
            <a:off x="5155267" y="5411594"/>
            <a:ext cx="3408578" cy="2504789"/>
          </a:xfrm>
          <a:custGeom>
            <a:avLst/>
            <a:gdLst/>
            <a:ahLst/>
            <a:cxnLst/>
            <a:rect l="l" t="t" r="r" b="b"/>
            <a:pathLst>
              <a:path w="3408578" h="2504789">
                <a:moveTo>
                  <a:pt x="0" y="0"/>
                </a:moveTo>
                <a:lnTo>
                  <a:pt x="3408578" y="0"/>
                </a:lnTo>
                <a:lnTo>
                  <a:pt x="3408578" y="2504789"/>
                </a:lnTo>
                <a:lnTo>
                  <a:pt x="0" y="2504789"/>
                </a:lnTo>
                <a:lnTo>
                  <a:pt x="0" y="0"/>
                </a:lnTo>
                <a:close/>
              </a:path>
            </a:pathLst>
          </a:custGeom>
          <a:blipFill>
            <a:blip r:embed="rId11"/>
            <a:stretch>
              <a:fillRect/>
            </a:stretch>
          </a:blipFill>
        </p:spPr>
        <p:txBody>
          <a:bodyPr/>
          <a:lstStyle/>
          <a:p>
            <a:endParaRPr lang="en-US"/>
          </a:p>
        </p:txBody>
      </p:sp>
      <p:sp>
        <p:nvSpPr>
          <p:cNvPr id="21" name="Freeform 21"/>
          <p:cNvSpPr/>
          <p:nvPr/>
        </p:nvSpPr>
        <p:spPr>
          <a:xfrm>
            <a:off x="8912414" y="5411594"/>
            <a:ext cx="4482843" cy="2504789"/>
          </a:xfrm>
          <a:custGeom>
            <a:avLst/>
            <a:gdLst/>
            <a:ahLst/>
            <a:cxnLst/>
            <a:rect l="l" t="t" r="r" b="b"/>
            <a:pathLst>
              <a:path w="4482843" h="2504789">
                <a:moveTo>
                  <a:pt x="0" y="0"/>
                </a:moveTo>
                <a:lnTo>
                  <a:pt x="4482844" y="0"/>
                </a:lnTo>
                <a:lnTo>
                  <a:pt x="4482844" y="2504789"/>
                </a:lnTo>
                <a:lnTo>
                  <a:pt x="0" y="2504789"/>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809625"/>
            <a:ext cx="10200191" cy="1696705"/>
          </a:xfrm>
          <a:prstGeom prst="rect">
            <a:avLst/>
          </a:prstGeom>
        </p:spPr>
        <p:txBody>
          <a:bodyPr lIns="0" tIns="0" rIns="0" bIns="0" rtlCol="0" anchor="t">
            <a:spAutoFit/>
          </a:bodyPr>
          <a:lstStyle/>
          <a:p>
            <a:pPr algn="ctr">
              <a:lnSpc>
                <a:spcPts val="13580"/>
              </a:lnSpc>
            </a:pPr>
            <a:r>
              <a:rPr lang="en-US" sz="9700">
                <a:solidFill>
                  <a:srgbClr val="6B452F"/>
                </a:solidFill>
                <a:latin typeface="Stella"/>
                <a:ea typeface="Stella"/>
                <a:cs typeface="Stella"/>
                <a:sym typeface="Stella"/>
              </a:rPr>
              <a:t>Moderate Task</a:t>
            </a:r>
          </a:p>
        </p:txBody>
      </p:sp>
      <p:grpSp>
        <p:nvGrpSpPr>
          <p:cNvPr id="9" name="Group 9"/>
          <p:cNvGrpSpPr/>
          <p:nvPr/>
        </p:nvGrpSpPr>
        <p:grpSpPr>
          <a:xfrm>
            <a:off x="3565234" y="2996470"/>
            <a:ext cx="11157532" cy="5746342"/>
            <a:chOff x="0" y="0"/>
            <a:chExt cx="3279444" cy="1688976"/>
          </a:xfrm>
        </p:grpSpPr>
        <p:sp>
          <p:nvSpPr>
            <p:cNvPr id="10" name="Freeform 10"/>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1" name="TextBox 11"/>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2" name="Group 12"/>
          <p:cNvGrpSpPr/>
          <p:nvPr/>
        </p:nvGrpSpPr>
        <p:grpSpPr>
          <a:xfrm>
            <a:off x="3927497" y="3247266"/>
            <a:ext cx="10433006" cy="5244749"/>
            <a:chOff x="0" y="0"/>
            <a:chExt cx="3066490" cy="1541547"/>
          </a:xfrm>
        </p:grpSpPr>
        <p:sp>
          <p:nvSpPr>
            <p:cNvPr id="13" name="Freeform 13"/>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4" name="TextBox 14"/>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15" name="TextBox 15"/>
          <p:cNvSpPr txBox="1"/>
          <p:nvPr/>
        </p:nvSpPr>
        <p:spPr>
          <a:xfrm>
            <a:off x="5265186" y="3429160"/>
            <a:ext cx="7757627" cy="2445385"/>
          </a:xfrm>
          <a:prstGeom prst="rect">
            <a:avLst/>
          </a:prstGeom>
        </p:spPr>
        <p:txBody>
          <a:bodyPr lIns="0" tIns="0" rIns="0" bIns="0" rtlCol="0" anchor="t">
            <a:spAutoFit/>
          </a:bodyPr>
          <a:lstStyle/>
          <a:p>
            <a:pPr algn="ctr">
              <a:lnSpc>
                <a:spcPts val="6439"/>
              </a:lnSpc>
            </a:pPr>
            <a:r>
              <a:rPr lang="en-US" sz="4599">
                <a:solidFill>
                  <a:srgbClr val="000000"/>
                </a:solidFill>
                <a:latin typeface="Anicon Sans"/>
                <a:ea typeface="Anicon Sans"/>
                <a:cs typeface="Anicon Sans"/>
                <a:sym typeface="Anicon Sans"/>
              </a:rPr>
              <a:t>User can receive and utilize a culturally-compatible social calendar based on their background and language ability</a:t>
            </a:r>
          </a:p>
        </p:txBody>
      </p:sp>
      <p:sp>
        <p:nvSpPr>
          <p:cNvPr id="16" name="Freeform 16"/>
          <p:cNvSpPr/>
          <p:nvPr/>
        </p:nvSpPr>
        <p:spPr>
          <a:xfrm>
            <a:off x="14509994" y="279728"/>
            <a:ext cx="3337128" cy="2584757"/>
          </a:xfrm>
          <a:custGeom>
            <a:avLst/>
            <a:gdLst/>
            <a:ahLst/>
            <a:cxnLst/>
            <a:rect l="l" t="t" r="r" b="b"/>
            <a:pathLst>
              <a:path w="3337128" h="2584757">
                <a:moveTo>
                  <a:pt x="0" y="0"/>
                </a:moveTo>
                <a:lnTo>
                  <a:pt x="3337128" y="0"/>
                </a:lnTo>
                <a:lnTo>
                  <a:pt x="3337128" y="2584758"/>
                </a:lnTo>
                <a:lnTo>
                  <a:pt x="0" y="2584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395258" y="286448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rot="9263529" flipH="1" flipV="1">
            <a:off x="2438795" y="1661789"/>
            <a:ext cx="2519047" cy="3370988"/>
          </a:xfrm>
          <a:custGeom>
            <a:avLst/>
            <a:gdLst/>
            <a:ahLst/>
            <a:cxnLst/>
            <a:rect l="l" t="t" r="r" b="b"/>
            <a:pathLst>
              <a:path w="2519047" h="3370988">
                <a:moveTo>
                  <a:pt x="2519047" y="3370988"/>
                </a:moveTo>
                <a:lnTo>
                  <a:pt x="0" y="3370988"/>
                </a:lnTo>
                <a:lnTo>
                  <a:pt x="0" y="0"/>
                </a:lnTo>
                <a:lnTo>
                  <a:pt x="2519047" y="0"/>
                </a:lnTo>
                <a:lnTo>
                  <a:pt x="2519047" y="3370988"/>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rot="-993839">
            <a:off x="2428144" y="6738921"/>
            <a:ext cx="2585605" cy="3142000"/>
          </a:xfrm>
          <a:custGeom>
            <a:avLst/>
            <a:gdLst/>
            <a:ahLst/>
            <a:cxnLst/>
            <a:rect l="l" t="t" r="r" b="b"/>
            <a:pathLst>
              <a:path w="2585605" h="3142000">
                <a:moveTo>
                  <a:pt x="0" y="0"/>
                </a:moveTo>
                <a:lnTo>
                  <a:pt x="2585605" y="0"/>
                </a:lnTo>
                <a:lnTo>
                  <a:pt x="2585605" y="3142000"/>
                </a:lnTo>
                <a:lnTo>
                  <a:pt x="0" y="3142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Freeform 20"/>
          <p:cNvSpPr/>
          <p:nvPr/>
        </p:nvSpPr>
        <p:spPr>
          <a:xfrm>
            <a:off x="5562609" y="6107501"/>
            <a:ext cx="3207148" cy="1888208"/>
          </a:xfrm>
          <a:custGeom>
            <a:avLst/>
            <a:gdLst/>
            <a:ahLst/>
            <a:cxnLst/>
            <a:rect l="l" t="t" r="r" b="b"/>
            <a:pathLst>
              <a:path w="3207148" h="1888208">
                <a:moveTo>
                  <a:pt x="0" y="0"/>
                </a:moveTo>
                <a:lnTo>
                  <a:pt x="3207149" y="0"/>
                </a:lnTo>
                <a:lnTo>
                  <a:pt x="3207149" y="1888208"/>
                </a:lnTo>
                <a:lnTo>
                  <a:pt x="0" y="1888208"/>
                </a:lnTo>
                <a:lnTo>
                  <a:pt x="0" y="0"/>
                </a:lnTo>
                <a:close/>
              </a:path>
            </a:pathLst>
          </a:custGeom>
          <a:blipFill>
            <a:blip r:embed="rId11"/>
            <a:stretch>
              <a:fillRect/>
            </a:stretch>
          </a:blipFill>
        </p:spPr>
        <p:txBody>
          <a:bodyPr/>
          <a:lstStyle/>
          <a:p>
            <a:endParaRPr lang="en-US"/>
          </a:p>
        </p:txBody>
      </p:sp>
      <p:sp>
        <p:nvSpPr>
          <p:cNvPr id="21" name="Freeform 21"/>
          <p:cNvSpPr/>
          <p:nvPr/>
        </p:nvSpPr>
        <p:spPr>
          <a:xfrm>
            <a:off x="9372379" y="5947349"/>
            <a:ext cx="3650434" cy="2208513"/>
          </a:xfrm>
          <a:custGeom>
            <a:avLst/>
            <a:gdLst/>
            <a:ahLst/>
            <a:cxnLst/>
            <a:rect l="l" t="t" r="r" b="b"/>
            <a:pathLst>
              <a:path w="3650434" h="2208513">
                <a:moveTo>
                  <a:pt x="0" y="0"/>
                </a:moveTo>
                <a:lnTo>
                  <a:pt x="3650435" y="0"/>
                </a:lnTo>
                <a:lnTo>
                  <a:pt x="3650435" y="2208513"/>
                </a:lnTo>
                <a:lnTo>
                  <a:pt x="0" y="2208513"/>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4043904" y="809625"/>
            <a:ext cx="10200191" cy="1696705"/>
          </a:xfrm>
          <a:prstGeom prst="rect">
            <a:avLst/>
          </a:prstGeom>
        </p:spPr>
        <p:txBody>
          <a:bodyPr lIns="0" tIns="0" rIns="0" bIns="0" rtlCol="0" anchor="t">
            <a:spAutoFit/>
          </a:bodyPr>
          <a:lstStyle/>
          <a:p>
            <a:pPr algn="ctr">
              <a:lnSpc>
                <a:spcPts val="13580"/>
              </a:lnSpc>
            </a:pPr>
            <a:r>
              <a:rPr lang="en-US" sz="9700">
                <a:solidFill>
                  <a:srgbClr val="6B452F"/>
                </a:solidFill>
                <a:latin typeface="Stella"/>
                <a:ea typeface="Stella"/>
                <a:cs typeface="Stella"/>
                <a:sym typeface="Stella"/>
              </a:rPr>
              <a:t>Complicated Task</a:t>
            </a:r>
          </a:p>
        </p:txBody>
      </p:sp>
      <p:grpSp>
        <p:nvGrpSpPr>
          <p:cNvPr id="9" name="Group 9"/>
          <p:cNvGrpSpPr/>
          <p:nvPr/>
        </p:nvGrpSpPr>
        <p:grpSpPr>
          <a:xfrm>
            <a:off x="3565234" y="2996470"/>
            <a:ext cx="11157532" cy="5746342"/>
            <a:chOff x="0" y="0"/>
            <a:chExt cx="3279444" cy="1688976"/>
          </a:xfrm>
        </p:grpSpPr>
        <p:sp>
          <p:nvSpPr>
            <p:cNvPr id="10" name="Freeform 10"/>
            <p:cNvSpPr/>
            <p:nvPr/>
          </p:nvSpPr>
          <p:spPr>
            <a:xfrm>
              <a:off x="0" y="0"/>
              <a:ext cx="3279444" cy="1688977"/>
            </a:xfrm>
            <a:custGeom>
              <a:avLst/>
              <a:gdLst/>
              <a:ahLst/>
              <a:cxnLst/>
              <a:rect l="l" t="t" r="r" b="b"/>
              <a:pathLst>
                <a:path w="3279444" h="1688977">
                  <a:moveTo>
                    <a:pt x="35388" y="0"/>
                  </a:moveTo>
                  <a:lnTo>
                    <a:pt x="3244056" y="0"/>
                  </a:lnTo>
                  <a:cubicBezTo>
                    <a:pt x="3263600" y="0"/>
                    <a:pt x="3279444" y="15844"/>
                    <a:pt x="3279444" y="35388"/>
                  </a:cubicBezTo>
                  <a:lnTo>
                    <a:pt x="3279444" y="1653589"/>
                  </a:lnTo>
                  <a:cubicBezTo>
                    <a:pt x="3279444" y="1673133"/>
                    <a:pt x="3263600" y="1688977"/>
                    <a:pt x="3244056" y="1688977"/>
                  </a:cubicBezTo>
                  <a:lnTo>
                    <a:pt x="35388" y="1688977"/>
                  </a:lnTo>
                  <a:cubicBezTo>
                    <a:pt x="15844" y="1688977"/>
                    <a:pt x="0" y="1673133"/>
                    <a:pt x="0" y="1653589"/>
                  </a:cubicBezTo>
                  <a:lnTo>
                    <a:pt x="0" y="35388"/>
                  </a:lnTo>
                  <a:cubicBezTo>
                    <a:pt x="0" y="15844"/>
                    <a:pt x="15844" y="0"/>
                    <a:pt x="35388" y="0"/>
                  </a:cubicBezTo>
                  <a:close/>
                </a:path>
              </a:pathLst>
            </a:custGeom>
            <a:solidFill>
              <a:srgbClr val="FFFFFF"/>
            </a:solidFill>
          </p:spPr>
          <p:txBody>
            <a:bodyPr/>
            <a:lstStyle/>
            <a:p>
              <a:endParaRPr lang="en-US"/>
            </a:p>
          </p:txBody>
        </p:sp>
        <p:sp>
          <p:nvSpPr>
            <p:cNvPr id="11" name="TextBox 11"/>
            <p:cNvSpPr txBox="1"/>
            <p:nvPr/>
          </p:nvSpPr>
          <p:spPr>
            <a:xfrm>
              <a:off x="0" y="-38100"/>
              <a:ext cx="3279444" cy="1727076"/>
            </a:xfrm>
            <a:prstGeom prst="rect">
              <a:avLst/>
            </a:prstGeom>
          </p:spPr>
          <p:txBody>
            <a:bodyPr lIns="45520" tIns="45520" rIns="45520" bIns="45520" rtlCol="0" anchor="ctr"/>
            <a:lstStyle/>
            <a:p>
              <a:pPr algn="ctr">
                <a:lnSpc>
                  <a:spcPts val="2659"/>
                </a:lnSpc>
              </a:pPr>
              <a:endParaRPr/>
            </a:p>
          </p:txBody>
        </p:sp>
      </p:grpSp>
      <p:grpSp>
        <p:nvGrpSpPr>
          <p:cNvPr id="12" name="Group 12"/>
          <p:cNvGrpSpPr/>
          <p:nvPr/>
        </p:nvGrpSpPr>
        <p:grpSpPr>
          <a:xfrm>
            <a:off x="3927497" y="3247266"/>
            <a:ext cx="10433006" cy="5244749"/>
            <a:chOff x="0" y="0"/>
            <a:chExt cx="3066490" cy="1541547"/>
          </a:xfrm>
        </p:grpSpPr>
        <p:sp>
          <p:nvSpPr>
            <p:cNvPr id="13" name="Freeform 13"/>
            <p:cNvSpPr/>
            <p:nvPr/>
          </p:nvSpPr>
          <p:spPr>
            <a:xfrm>
              <a:off x="0" y="0"/>
              <a:ext cx="3066490" cy="1541547"/>
            </a:xfrm>
            <a:custGeom>
              <a:avLst/>
              <a:gdLst/>
              <a:ahLst/>
              <a:cxnLst/>
              <a:rect l="l" t="t" r="r" b="b"/>
              <a:pathLst>
                <a:path w="3066490" h="1541547">
                  <a:moveTo>
                    <a:pt x="37845" y="0"/>
                  </a:moveTo>
                  <a:lnTo>
                    <a:pt x="3028645" y="0"/>
                  </a:lnTo>
                  <a:cubicBezTo>
                    <a:pt x="3038682" y="0"/>
                    <a:pt x="3048308" y="3987"/>
                    <a:pt x="3055405" y="11085"/>
                  </a:cubicBezTo>
                  <a:cubicBezTo>
                    <a:pt x="3062503" y="18182"/>
                    <a:pt x="3066490" y="27808"/>
                    <a:pt x="3066490" y="37845"/>
                  </a:cubicBezTo>
                  <a:lnTo>
                    <a:pt x="3066490" y="1503702"/>
                  </a:lnTo>
                  <a:cubicBezTo>
                    <a:pt x="3066490" y="1513739"/>
                    <a:pt x="3062503" y="1523365"/>
                    <a:pt x="3055405" y="1530462"/>
                  </a:cubicBezTo>
                  <a:cubicBezTo>
                    <a:pt x="3048308" y="1537560"/>
                    <a:pt x="3038682" y="1541547"/>
                    <a:pt x="3028645" y="1541547"/>
                  </a:cubicBezTo>
                  <a:lnTo>
                    <a:pt x="37845" y="1541547"/>
                  </a:lnTo>
                  <a:cubicBezTo>
                    <a:pt x="27808" y="1541547"/>
                    <a:pt x="18182" y="1537560"/>
                    <a:pt x="11085" y="1530462"/>
                  </a:cubicBezTo>
                  <a:cubicBezTo>
                    <a:pt x="3987" y="1523365"/>
                    <a:pt x="0" y="1513739"/>
                    <a:pt x="0" y="1503702"/>
                  </a:cubicBezTo>
                  <a:lnTo>
                    <a:pt x="0" y="37845"/>
                  </a:lnTo>
                  <a:cubicBezTo>
                    <a:pt x="0" y="27808"/>
                    <a:pt x="3987" y="18182"/>
                    <a:pt x="11085" y="11085"/>
                  </a:cubicBezTo>
                  <a:cubicBezTo>
                    <a:pt x="18182" y="3987"/>
                    <a:pt x="27808" y="0"/>
                    <a:pt x="37845" y="0"/>
                  </a:cubicBezTo>
                  <a:close/>
                </a:path>
              </a:pathLst>
            </a:custGeom>
            <a:solidFill>
              <a:srgbClr val="FFFFFF"/>
            </a:solidFill>
            <a:ln w="57150" cap="rnd">
              <a:solidFill>
                <a:srgbClr val="F4AC78"/>
              </a:solidFill>
              <a:prstDash val="lgDash"/>
              <a:round/>
            </a:ln>
          </p:spPr>
          <p:txBody>
            <a:bodyPr/>
            <a:lstStyle/>
            <a:p>
              <a:endParaRPr lang="en-US"/>
            </a:p>
          </p:txBody>
        </p:sp>
        <p:sp>
          <p:nvSpPr>
            <p:cNvPr id="14" name="TextBox 14"/>
            <p:cNvSpPr txBox="1"/>
            <p:nvPr/>
          </p:nvSpPr>
          <p:spPr>
            <a:xfrm>
              <a:off x="0" y="-38100"/>
              <a:ext cx="3066490" cy="1579647"/>
            </a:xfrm>
            <a:prstGeom prst="rect">
              <a:avLst/>
            </a:prstGeom>
          </p:spPr>
          <p:txBody>
            <a:bodyPr lIns="45520" tIns="45520" rIns="45520" bIns="45520" rtlCol="0" anchor="ctr"/>
            <a:lstStyle/>
            <a:p>
              <a:pPr algn="ctr">
                <a:lnSpc>
                  <a:spcPts val="2659"/>
                </a:lnSpc>
              </a:pPr>
              <a:endParaRPr/>
            </a:p>
          </p:txBody>
        </p:sp>
      </p:grpSp>
      <p:sp>
        <p:nvSpPr>
          <p:cNvPr id="15" name="TextBox 15"/>
          <p:cNvSpPr txBox="1"/>
          <p:nvPr/>
        </p:nvSpPr>
        <p:spPr>
          <a:xfrm>
            <a:off x="5265186" y="3429160"/>
            <a:ext cx="7757627" cy="2445385"/>
          </a:xfrm>
          <a:prstGeom prst="rect">
            <a:avLst/>
          </a:prstGeom>
        </p:spPr>
        <p:txBody>
          <a:bodyPr lIns="0" tIns="0" rIns="0" bIns="0" rtlCol="0" anchor="t">
            <a:spAutoFit/>
          </a:bodyPr>
          <a:lstStyle/>
          <a:p>
            <a:pPr algn="ctr">
              <a:lnSpc>
                <a:spcPts val="6439"/>
              </a:lnSpc>
            </a:pPr>
            <a:r>
              <a:rPr lang="en-US" sz="4599">
                <a:solidFill>
                  <a:srgbClr val="000000"/>
                </a:solidFill>
                <a:latin typeface="Anicon Sans"/>
                <a:ea typeface="Anicon Sans"/>
                <a:cs typeface="Anicon Sans"/>
                <a:sym typeface="Anicon Sans"/>
              </a:rPr>
              <a:t>User can collaborate with third-parties (restaurants, centres, etc.) to host an event of their own</a:t>
            </a:r>
          </a:p>
        </p:txBody>
      </p:sp>
      <p:sp>
        <p:nvSpPr>
          <p:cNvPr id="16" name="Freeform 16"/>
          <p:cNvSpPr/>
          <p:nvPr/>
        </p:nvSpPr>
        <p:spPr>
          <a:xfrm>
            <a:off x="14509994" y="279728"/>
            <a:ext cx="3337128" cy="2584757"/>
          </a:xfrm>
          <a:custGeom>
            <a:avLst/>
            <a:gdLst/>
            <a:ahLst/>
            <a:cxnLst/>
            <a:rect l="l" t="t" r="r" b="b"/>
            <a:pathLst>
              <a:path w="3337128" h="2584757">
                <a:moveTo>
                  <a:pt x="0" y="0"/>
                </a:moveTo>
                <a:lnTo>
                  <a:pt x="3337128" y="0"/>
                </a:lnTo>
                <a:lnTo>
                  <a:pt x="3337128" y="2584758"/>
                </a:lnTo>
                <a:lnTo>
                  <a:pt x="0" y="2584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395258" y="2864486"/>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rot="9263529" flipH="1" flipV="1">
            <a:off x="2438795" y="1661789"/>
            <a:ext cx="2519047" cy="3370988"/>
          </a:xfrm>
          <a:custGeom>
            <a:avLst/>
            <a:gdLst/>
            <a:ahLst/>
            <a:cxnLst/>
            <a:rect l="l" t="t" r="r" b="b"/>
            <a:pathLst>
              <a:path w="2519047" h="3370988">
                <a:moveTo>
                  <a:pt x="2519047" y="3370988"/>
                </a:moveTo>
                <a:lnTo>
                  <a:pt x="0" y="3370988"/>
                </a:lnTo>
                <a:lnTo>
                  <a:pt x="0" y="0"/>
                </a:lnTo>
                <a:lnTo>
                  <a:pt x="2519047" y="0"/>
                </a:lnTo>
                <a:lnTo>
                  <a:pt x="2519047" y="3370988"/>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rot="-993839">
            <a:off x="2428144" y="6738921"/>
            <a:ext cx="2585605" cy="3142000"/>
          </a:xfrm>
          <a:custGeom>
            <a:avLst/>
            <a:gdLst/>
            <a:ahLst/>
            <a:cxnLst/>
            <a:rect l="l" t="t" r="r" b="b"/>
            <a:pathLst>
              <a:path w="2585605" h="3142000">
                <a:moveTo>
                  <a:pt x="0" y="0"/>
                </a:moveTo>
                <a:lnTo>
                  <a:pt x="2585605" y="0"/>
                </a:lnTo>
                <a:lnTo>
                  <a:pt x="2585605" y="3142000"/>
                </a:lnTo>
                <a:lnTo>
                  <a:pt x="0" y="3142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Freeform 20"/>
          <p:cNvSpPr/>
          <p:nvPr/>
        </p:nvSpPr>
        <p:spPr>
          <a:xfrm>
            <a:off x="5705465" y="5966010"/>
            <a:ext cx="2607444" cy="2185755"/>
          </a:xfrm>
          <a:custGeom>
            <a:avLst/>
            <a:gdLst/>
            <a:ahLst/>
            <a:cxnLst/>
            <a:rect l="l" t="t" r="r" b="b"/>
            <a:pathLst>
              <a:path w="2607444" h="2185755">
                <a:moveTo>
                  <a:pt x="0" y="0"/>
                </a:moveTo>
                <a:lnTo>
                  <a:pt x="2607445" y="0"/>
                </a:lnTo>
                <a:lnTo>
                  <a:pt x="2607445" y="2185755"/>
                </a:lnTo>
                <a:lnTo>
                  <a:pt x="0" y="2185755"/>
                </a:lnTo>
                <a:lnTo>
                  <a:pt x="0" y="0"/>
                </a:lnTo>
                <a:close/>
              </a:path>
            </a:pathLst>
          </a:custGeom>
          <a:blipFill>
            <a:blip r:embed="rId11"/>
            <a:stretch>
              <a:fillRect/>
            </a:stretch>
          </a:blipFill>
        </p:spPr>
        <p:txBody>
          <a:bodyPr/>
          <a:lstStyle/>
          <a:p>
            <a:endParaRPr lang="en-US"/>
          </a:p>
        </p:txBody>
      </p:sp>
      <p:sp>
        <p:nvSpPr>
          <p:cNvPr id="21" name="Freeform 21"/>
          <p:cNvSpPr/>
          <p:nvPr/>
        </p:nvSpPr>
        <p:spPr>
          <a:xfrm>
            <a:off x="8771452" y="5868506"/>
            <a:ext cx="4251361" cy="2380762"/>
          </a:xfrm>
          <a:custGeom>
            <a:avLst/>
            <a:gdLst/>
            <a:ahLst/>
            <a:cxnLst/>
            <a:rect l="l" t="t" r="r" b="b"/>
            <a:pathLst>
              <a:path w="4251361" h="2380762">
                <a:moveTo>
                  <a:pt x="0" y="0"/>
                </a:moveTo>
                <a:lnTo>
                  <a:pt x="4251362" y="0"/>
                </a:lnTo>
                <a:lnTo>
                  <a:pt x="4251362" y="2380762"/>
                </a:lnTo>
                <a:lnTo>
                  <a:pt x="0" y="2380762"/>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3870476" y="1028700"/>
            <a:ext cx="10547047" cy="7229521"/>
          </a:xfrm>
          <a:custGeom>
            <a:avLst/>
            <a:gdLst/>
            <a:ahLst/>
            <a:cxnLst/>
            <a:rect l="l" t="t" r="r" b="b"/>
            <a:pathLst>
              <a:path w="10547047" h="7229521">
                <a:moveTo>
                  <a:pt x="0" y="0"/>
                </a:moveTo>
                <a:lnTo>
                  <a:pt x="10547048" y="0"/>
                </a:lnTo>
                <a:lnTo>
                  <a:pt x="10547048" y="7229521"/>
                </a:lnTo>
                <a:lnTo>
                  <a:pt x="0" y="722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4195125" y="1251231"/>
            <a:ext cx="9897751" cy="6784458"/>
          </a:xfrm>
          <a:custGeom>
            <a:avLst/>
            <a:gdLst/>
            <a:ahLst/>
            <a:cxnLst/>
            <a:rect l="l" t="t" r="r" b="b"/>
            <a:pathLst>
              <a:path w="9897751" h="6784458">
                <a:moveTo>
                  <a:pt x="0" y="0"/>
                </a:moveTo>
                <a:lnTo>
                  <a:pt x="9897750" y="0"/>
                </a:lnTo>
                <a:lnTo>
                  <a:pt x="9897750" y="6784459"/>
                </a:lnTo>
                <a:lnTo>
                  <a:pt x="0" y="67844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Freeform 15"/>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6" name="TextBox 16"/>
          <p:cNvSpPr txBox="1"/>
          <p:nvPr/>
        </p:nvSpPr>
        <p:spPr>
          <a:xfrm>
            <a:off x="4043904" y="2560637"/>
            <a:ext cx="10200191" cy="2876550"/>
          </a:xfrm>
          <a:prstGeom prst="rect">
            <a:avLst/>
          </a:prstGeom>
        </p:spPr>
        <p:txBody>
          <a:bodyPr lIns="0" tIns="0" rIns="0" bIns="0" rtlCol="0" anchor="t">
            <a:spAutoFit/>
          </a:bodyPr>
          <a:lstStyle/>
          <a:p>
            <a:pPr algn="ctr">
              <a:lnSpc>
                <a:spcPts val="23099"/>
              </a:lnSpc>
            </a:pPr>
            <a:r>
              <a:rPr lang="en-US" sz="16500">
                <a:solidFill>
                  <a:srgbClr val="6B452F"/>
                </a:solidFill>
                <a:latin typeface="Stella"/>
                <a:ea typeface="Stella"/>
                <a:cs typeface="Stella"/>
                <a:sym typeface="Stella"/>
              </a:rPr>
              <a:t>Storyboard</a:t>
            </a:r>
          </a:p>
        </p:txBody>
      </p:sp>
      <p:sp>
        <p:nvSpPr>
          <p:cNvPr id="17" name="Freeform 17"/>
          <p:cNvSpPr/>
          <p:nvPr/>
        </p:nvSpPr>
        <p:spPr>
          <a:xfrm>
            <a:off x="6149206" y="5143500"/>
            <a:ext cx="5989588" cy="1165247"/>
          </a:xfrm>
          <a:custGeom>
            <a:avLst/>
            <a:gdLst/>
            <a:ahLst/>
            <a:cxnLst/>
            <a:rect l="l" t="t" r="r" b="b"/>
            <a:pathLst>
              <a:path w="5989588" h="1165247">
                <a:moveTo>
                  <a:pt x="0" y="0"/>
                </a:moveTo>
                <a:lnTo>
                  <a:pt x="5989588" y="0"/>
                </a:lnTo>
                <a:lnTo>
                  <a:pt x="5989588" y="1165247"/>
                </a:lnTo>
                <a:lnTo>
                  <a:pt x="0" y="116524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8" name="Freeform 18"/>
          <p:cNvSpPr/>
          <p:nvPr/>
        </p:nvSpPr>
        <p:spPr>
          <a:xfrm>
            <a:off x="12545512" y="1872734"/>
            <a:ext cx="1997345" cy="2099706"/>
          </a:xfrm>
          <a:custGeom>
            <a:avLst/>
            <a:gdLst/>
            <a:ahLst/>
            <a:cxnLst/>
            <a:rect l="l" t="t" r="r" b="b"/>
            <a:pathLst>
              <a:path w="1997345" h="2099706">
                <a:moveTo>
                  <a:pt x="0" y="0"/>
                </a:moveTo>
                <a:lnTo>
                  <a:pt x="1997346" y="0"/>
                </a:lnTo>
                <a:lnTo>
                  <a:pt x="1997346" y="2099706"/>
                </a:lnTo>
                <a:lnTo>
                  <a:pt x="0" y="2099706"/>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9" name="Freeform 19"/>
          <p:cNvSpPr/>
          <p:nvPr/>
        </p:nvSpPr>
        <p:spPr>
          <a:xfrm>
            <a:off x="3791237" y="6061633"/>
            <a:ext cx="1767605" cy="1646083"/>
          </a:xfrm>
          <a:custGeom>
            <a:avLst/>
            <a:gdLst/>
            <a:ahLst/>
            <a:cxnLst/>
            <a:rect l="l" t="t" r="r" b="b"/>
            <a:pathLst>
              <a:path w="1767605" h="1646083">
                <a:moveTo>
                  <a:pt x="0" y="0"/>
                </a:moveTo>
                <a:lnTo>
                  <a:pt x="1767606" y="0"/>
                </a:lnTo>
                <a:lnTo>
                  <a:pt x="1767606" y="1646082"/>
                </a:lnTo>
                <a:lnTo>
                  <a:pt x="0" y="1646082"/>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358565" y="3386020"/>
            <a:ext cx="4688105" cy="4579596"/>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7343728" y="3386020"/>
            <a:ext cx="4688105" cy="4579596"/>
            <a:chOff x="0" y="0"/>
            <a:chExt cx="4828540" cy="4716780"/>
          </a:xfrm>
        </p:grpSpPr>
        <p:sp>
          <p:nvSpPr>
            <p:cNvPr id="11" name="Freeform 11"/>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13328892" y="3386020"/>
            <a:ext cx="4688105" cy="4579596"/>
            <a:chOff x="0" y="0"/>
            <a:chExt cx="4828540" cy="4716780"/>
          </a:xfrm>
        </p:grpSpPr>
        <p:sp>
          <p:nvSpPr>
            <p:cNvPr id="13" name="Freeform 1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Storyboard</a:t>
            </a:r>
          </a:p>
        </p:txBody>
      </p:sp>
      <p:grpSp>
        <p:nvGrpSpPr>
          <p:cNvPr id="15" name="Group 15"/>
          <p:cNvGrpSpPr/>
          <p:nvPr/>
        </p:nvGrpSpPr>
        <p:grpSpPr>
          <a:xfrm>
            <a:off x="1787216" y="7069490"/>
            <a:ext cx="4374761" cy="857302"/>
            <a:chOff x="0" y="0"/>
            <a:chExt cx="3279444" cy="642658"/>
          </a:xfrm>
        </p:grpSpPr>
        <p:sp>
          <p:nvSpPr>
            <p:cNvPr id="16" name="Freeform 16"/>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17" name="TextBox 17"/>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18" name="Group 18"/>
          <p:cNvGrpSpPr/>
          <p:nvPr/>
        </p:nvGrpSpPr>
        <p:grpSpPr>
          <a:xfrm>
            <a:off x="1787216" y="7102693"/>
            <a:ext cx="4307462" cy="790894"/>
            <a:chOff x="0" y="0"/>
            <a:chExt cx="3228995" cy="592877"/>
          </a:xfrm>
        </p:grpSpPr>
        <p:sp>
          <p:nvSpPr>
            <p:cNvPr id="19" name="Freeform 19"/>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20" name="TextBox 20"/>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21" name="Group 21"/>
          <p:cNvGrpSpPr/>
          <p:nvPr/>
        </p:nvGrpSpPr>
        <p:grpSpPr>
          <a:xfrm>
            <a:off x="1358565" y="7069490"/>
            <a:ext cx="857302" cy="85730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4" name="Group 24"/>
          <p:cNvGrpSpPr/>
          <p:nvPr/>
        </p:nvGrpSpPr>
        <p:grpSpPr>
          <a:xfrm>
            <a:off x="1385337" y="7096262"/>
            <a:ext cx="803758" cy="8037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6" name="TextBox 26"/>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7" name="Group 27"/>
          <p:cNvGrpSpPr/>
          <p:nvPr/>
        </p:nvGrpSpPr>
        <p:grpSpPr>
          <a:xfrm>
            <a:off x="7772379" y="7108314"/>
            <a:ext cx="4374761" cy="857302"/>
            <a:chOff x="0" y="0"/>
            <a:chExt cx="3279444" cy="642658"/>
          </a:xfrm>
        </p:grpSpPr>
        <p:sp>
          <p:nvSpPr>
            <p:cNvPr id="28" name="Freeform 28"/>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29" name="TextBox 29"/>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30" name="Group 30"/>
          <p:cNvGrpSpPr/>
          <p:nvPr/>
        </p:nvGrpSpPr>
        <p:grpSpPr>
          <a:xfrm>
            <a:off x="7772379" y="7141518"/>
            <a:ext cx="4307462" cy="790894"/>
            <a:chOff x="0" y="0"/>
            <a:chExt cx="3228995" cy="592877"/>
          </a:xfrm>
        </p:grpSpPr>
        <p:sp>
          <p:nvSpPr>
            <p:cNvPr id="31" name="Freeform 31"/>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32" name="TextBox 32"/>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33" name="Group 33"/>
          <p:cNvGrpSpPr/>
          <p:nvPr/>
        </p:nvGrpSpPr>
        <p:grpSpPr>
          <a:xfrm>
            <a:off x="7343728" y="7108314"/>
            <a:ext cx="857302" cy="8573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6" name="Group 36"/>
          <p:cNvGrpSpPr/>
          <p:nvPr/>
        </p:nvGrpSpPr>
        <p:grpSpPr>
          <a:xfrm>
            <a:off x="7370501" y="7135086"/>
            <a:ext cx="803758" cy="80375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8" name="TextBox 38"/>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9" name="Group 39"/>
          <p:cNvGrpSpPr/>
          <p:nvPr/>
        </p:nvGrpSpPr>
        <p:grpSpPr>
          <a:xfrm>
            <a:off x="13757542" y="7147138"/>
            <a:ext cx="4374761" cy="857302"/>
            <a:chOff x="0" y="0"/>
            <a:chExt cx="3279444" cy="642658"/>
          </a:xfrm>
        </p:grpSpPr>
        <p:sp>
          <p:nvSpPr>
            <p:cNvPr id="40" name="Freeform 40"/>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41" name="TextBox 41"/>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42" name="Group 42"/>
          <p:cNvGrpSpPr/>
          <p:nvPr/>
        </p:nvGrpSpPr>
        <p:grpSpPr>
          <a:xfrm>
            <a:off x="13757542" y="7180342"/>
            <a:ext cx="4307462" cy="790894"/>
            <a:chOff x="0" y="0"/>
            <a:chExt cx="3228995" cy="592877"/>
          </a:xfrm>
        </p:grpSpPr>
        <p:sp>
          <p:nvSpPr>
            <p:cNvPr id="43" name="Freeform 43"/>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44" name="TextBox 44"/>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45" name="Group 45"/>
          <p:cNvGrpSpPr/>
          <p:nvPr/>
        </p:nvGrpSpPr>
        <p:grpSpPr>
          <a:xfrm>
            <a:off x="13328892" y="7147138"/>
            <a:ext cx="857302" cy="85730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7" name="TextBox 47"/>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48" name="Group 48"/>
          <p:cNvGrpSpPr/>
          <p:nvPr/>
        </p:nvGrpSpPr>
        <p:grpSpPr>
          <a:xfrm>
            <a:off x="13355664" y="7173911"/>
            <a:ext cx="803758" cy="80375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50" name="TextBox 50"/>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sp>
        <p:nvSpPr>
          <p:cNvPr id="51" name="Freeform 51"/>
          <p:cNvSpPr/>
          <p:nvPr/>
        </p:nvSpPr>
        <p:spPr>
          <a:xfrm flipH="1">
            <a:off x="1181100" y="1662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4558208" y="-1250314"/>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rot="-367599">
            <a:off x="5555430" y="8004440"/>
            <a:ext cx="1681500" cy="2045413"/>
          </a:xfrm>
          <a:custGeom>
            <a:avLst/>
            <a:gdLst/>
            <a:ahLst/>
            <a:cxnLst/>
            <a:rect l="l" t="t" r="r" b="b"/>
            <a:pathLst>
              <a:path w="1681500" h="2045413">
                <a:moveTo>
                  <a:pt x="0" y="0"/>
                </a:moveTo>
                <a:lnTo>
                  <a:pt x="1681500" y="0"/>
                </a:lnTo>
                <a:lnTo>
                  <a:pt x="1681500" y="2045413"/>
                </a:lnTo>
                <a:lnTo>
                  <a:pt x="0" y="20454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4" name="TextBox 54"/>
          <p:cNvSpPr txBox="1"/>
          <p:nvPr/>
        </p:nvSpPr>
        <p:spPr>
          <a:xfrm>
            <a:off x="1358565" y="6936140"/>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a:t>
            </a:r>
          </a:p>
        </p:txBody>
      </p:sp>
      <p:sp>
        <p:nvSpPr>
          <p:cNvPr id="55" name="TextBox 55"/>
          <p:cNvSpPr txBox="1"/>
          <p:nvPr/>
        </p:nvSpPr>
        <p:spPr>
          <a:xfrm>
            <a:off x="7343728" y="6974964"/>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2</a:t>
            </a:r>
          </a:p>
        </p:txBody>
      </p:sp>
      <p:sp>
        <p:nvSpPr>
          <p:cNvPr id="56" name="TextBox 56"/>
          <p:cNvSpPr txBox="1"/>
          <p:nvPr/>
        </p:nvSpPr>
        <p:spPr>
          <a:xfrm>
            <a:off x="13328892" y="7013788"/>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3</a:t>
            </a:r>
          </a:p>
        </p:txBody>
      </p:sp>
      <p:sp>
        <p:nvSpPr>
          <p:cNvPr id="57" name="TextBox 57"/>
          <p:cNvSpPr txBox="1"/>
          <p:nvPr/>
        </p:nvSpPr>
        <p:spPr>
          <a:xfrm>
            <a:off x="2481554" y="7201596"/>
            <a:ext cx="3124702" cy="516889"/>
          </a:xfrm>
          <a:prstGeom prst="rect">
            <a:avLst/>
          </a:prstGeom>
        </p:spPr>
        <p:txBody>
          <a:bodyPr lIns="0" tIns="0" rIns="0" bIns="0" rtlCol="0" anchor="t">
            <a:spAutoFit/>
          </a:bodyPr>
          <a:lstStyle/>
          <a:p>
            <a:pPr algn="l">
              <a:lnSpc>
                <a:spcPts val="4060"/>
              </a:lnSpc>
            </a:pPr>
            <a:r>
              <a:rPr lang="en-US" sz="2900">
                <a:solidFill>
                  <a:srgbClr val="000000"/>
                </a:solidFill>
                <a:latin typeface="Anicon Sans"/>
                <a:ea typeface="Anicon Sans"/>
                <a:cs typeface="Anicon Sans"/>
                <a:sym typeface="Anicon Sans"/>
              </a:rPr>
              <a:t>Lonely and bored at home</a:t>
            </a:r>
          </a:p>
        </p:txBody>
      </p:sp>
      <p:sp>
        <p:nvSpPr>
          <p:cNvPr id="58" name="TextBox 58"/>
          <p:cNvSpPr txBox="1"/>
          <p:nvPr/>
        </p:nvSpPr>
        <p:spPr>
          <a:xfrm>
            <a:off x="8469321" y="7013788"/>
            <a:ext cx="3124702" cy="859155"/>
          </a:xfrm>
          <a:prstGeom prst="rect">
            <a:avLst/>
          </a:prstGeom>
        </p:spPr>
        <p:txBody>
          <a:bodyPr lIns="0" tIns="0" rIns="0" bIns="0" rtlCol="0" anchor="t">
            <a:spAutoFit/>
          </a:bodyPr>
          <a:lstStyle/>
          <a:p>
            <a:pPr algn="l">
              <a:lnSpc>
                <a:spcPts val="6719"/>
              </a:lnSpc>
            </a:pPr>
            <a:r>
              <a:rPr lang="en-US" sz="4800">
                <a:solidFill>
                  <a:srgbClr val="000000"/>
                </a:solidFill>
                <a:latin typeface="Anicon Sans"/>
                <a:ea typeface="Anicon Sans"/>
                <a:cs typeface="Anicon Sans"/>
                <a:sym typeface="Anicon Sans"/>
              </a:rPr>
              <a:t>Gets up</a:t>
            </a:r>
          </a:p>
        </p:txBody>
      </p:sp>
      <p:sp>
        <p:nvSpPr>
          <p:cNvPr id="59" name="TextBox 59"/>
          <p:cNvSpPr txBox="1"/>
          <p:nvPr/>
        </p:nvSpPr>
        <p:spPr>
          <a:xfrm>
            <a:off x="14454484" y="7256931"/>
            <a:ext cx="3124702" cy="483869"/>
          </a:xfrm>
          <a:prstGeom prst="rect">
            <a:avLst/>
          </a:prstGeom>
        </p:spPr>
        <p:txBody>
          <a:bodyPr lIns="0" tIns="0" rIns="0" bIns="0" rtlCol="0" anchor="t">
            <a:spAutoFit/>
          </a:bodyPr>
          <a:lstStyle/>
          <a:p>
            <a:pPr algn="l">
              <a:lnSpc>
                <a:spcPts val="3780"/>
              </a:lnSpc>
            </a:pPr>
            <a:r>
              <a:rPr lang="en-US" sz="2700">
                <a:solidFill>
                  <a:srgbClr val="000000"/>
                </a:solidFill>
                <a:latin typeface="Anicon Sans"/>
                <a:ea typeface="Anicon Sans"/>
                <a:cs typeface="Anicon Sans"/>
                <a:sym typeface="Anicon Sans"/>
              </a:rPr>
              <a:t>Reminisce days with friends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358565" y="3386020"/>
            <a:ext cx="4688105" cy="4579596"/>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7343728" y="3386020"/>
            <a:ext cx="4688105" cy="4579596"/>
            <a:chOff x="0" y="0"/>
            <a:chExt cx="4828540" cy="4716780"/>
          </a:xfrm>
        </p:grpSpPr>
        <p:sp>
          <p:nvSpPr>
            <p:cNvPr id="11" name="Freeform 11"/>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13328892" y="3386020"/>
            <a:ext cx="4688105" cy="4579596"/>
            <a:chOff x="0" y="0"/>
            <a:chExt cx="4828540" cy="4716780"/>
          </a:xfrm>
        </p:grpSpPr>
        <p:sp>
          <p:nvSpPr>
            <p:cNvPr id="13" name="Freeform 1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Storyboard</a:t>
            </a:r>
          </a:p>
        </p:txBody>
      </p:sp>
      <p:grpSp>
        <p:nvGrpSpPr>
          <p:cNvPr id="15" name="Group 15"/>
          <p:cNvGrpSpPr/>
          <p:nvPr/>
        </p:nvGrpSpPr>
        <p:grpSpPr>
          <a:xfrm>
            <a:off x="1787216" y="7069490"/>
            <a:ext cx="4374761" cy="857302"/>
            <a:chOff x="0" y="0"/>
            <a:chExt cx="3279444" cy="642658"/>
          </a:xfrm>
        </p:grpSpPr>
        <p:sp>
          <p:nvSpPr>
            <p:cNvPr id="16" name="Freeform 16"/>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17" name="TextBox 17"/>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18" name="Group 18"/>
          <p:cNvGrpSpPr/>
          <p:nvPr/>
        </p:nvGrpSpPr>
        <p:grpSpPr>
          <a:xfrm>
            <a:off x="1787216" y="7102693"/>
            <a:ext cx="4307462" cy="790894"/>
            <a:chOff x="0" y="0"/>
            <a:chExt cx="3228995" cy="592877"/>
          </a:xfrm>
        </p:grpSpPr>
        <p:sp>
          <p:nvSpPr>
            <p:cNvPr id="19" name="Freeform 19"/>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20" name="TextBox 20"/>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21" name="Group 21"/>
          <p:cNvGrpSpPr/>
          <p:nvPr/>
        </p:nvGrpSpPr>
        <p:grpSpPr>
          <a:xfrm>
            <a:off x="1358565" y="7069490"/>
            <a:ext cx="857302" cy="85730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4" name="Group 24"/>
          <p:cNvGrpSpPr/>
          <p:nvPr/>
        </p:nvGrpSpPr>
        <p:grpSpPr>
          <a:xfrm>
            <a:off x="1385337" y="7096262"/>
            <a:ext cx="803758" cy="8037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6" name="TextBox 26"/>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7" name="Group 27"/>
          <p:cNvGrpSpPr/>
          <p:nvPr/>
        </p:nvGrpSpPr>
        <p:grpSpPr>
          <a:xfrm>
            <a:off x="7772379" y="7108314"/>
            <a:ext cx="4374761" cy="857302"/>
            <a:chOff x="0" y="0"/>
            <a:chExt cx="3279444" cy="642658"/>
          </a:xfrm>
        </p:grpSpPr>
        <p:sp>
          <p:nvSpPr>
            <p:cNvPr id="28" name="Freeform 28"/>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29" name="TextBox 29"/>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30" name="Group 30"/>
          <p:cNvGrpSpPr/>
          <p:nvPr/>
        </p:nvGrpSpPr>
        <p:grpSpPr>
          <a:xfrm>
            <a:off x="7772379" y="7141518"/>
            <a:ext cx="4307462" cy="790894"/>
            <a:chOff x="0" y="0"/>
            <a:chExt cx="3228995" cy="592877"/>
          </a:xfrm>
        </p:grpSpPr>
        <p:sp>
          <p:nvSpPr>
            <p:cNvPr id="31" name="Freeform 31"/>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32" name="TextBox 32"/>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33" name="Group 33"/>
          <p:cNvGrpSpPr/>
          <p:nvPr/>
        </p:nvGrpSpPr>
        <p:grpSpPr>
          <a:xfrm>
            <a:off x="7343728" y="7108314"/>
            <a:ext cx="857302" cy="8573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6" name="Group 36"/>
          <p:cNvGrpSpPr/>
          <p:nvPr/>
        </p:nvGrpSpPr>
        <p:grpSpPr>
          <a:xfrm>
            <a:off x="7370501" y="7135086"/>
            <a:ext cx="803758" cy="80375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8" name="TextBox 38"/>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9" name="Group 39"/>
          <p:cNvGrpSpPr/>
          <p:nvPr/>
        </p:nvGrpSpPr>
        <p:grpSpPr>
          <a:xfrm>
            <a:off x="13757542" y="7147138"/>
            <a:ext cx="4374761" cy="857302"/>
            <a:chOff x="0" y="0"/>
            <a:chExt cx="3279444" cy="642658"/>
          </a:xfrm>
        </p:grpSpPr>
        <p:sp>
          <p:nvSpPr>
            <p:cNvPr id="40" name="Freeform 40"/>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41" name="TextBox 41"/>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42" name="Group 42"/>
          <p:cNvGrpSpPr/>
          <p:nvPr/>
        </p:nvGrpSpPr>
        <p:grpSpPr>
          <a:xfrm>
            <a:off x="13757542" y="7180342"/>
            <a:ext cx="4307462" cy="790894"/>
            <a:chOff x="0" y="0"/>
            <a:chExt cx="3228995" cy="592877"/>
          </a:xfrm>
        </p:grpSpPr>
        <p:sp>
          <p:nvSpPr>
            <p:cNvPr id="43" name="Freeform 43"/>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44" name="TextBox 44"/>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45" name="Group 45"/>
          <p:cNvGrpSpPr/>
          <p:nvPr/>
        </p:nvGrpSpPr>
        <p:grpSpPr>
          <a:xfrm>
            <a:off x="13328892" y="7147138"/>
            <a:ext cx="857302" cy="85730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7" name="TextBox 47"/>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48" name="Group 48"/>
          <p:cNvGrpSpPr/>
          <p:nvPr/>
        </p:nvGrpSpPr>
        <p:grpSpPr>
          <a:xfrm>
            <a:off x="13355664" y="7173911"/>
            <a:ext cx="803758" cy="80375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50" name="TextBox 50"/>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sp>
        <p:nvSpPr>
          <p:cNvPr id="51" name="Freeform 51"/>
          <p:cNvSpPr/>
          <p:nvPr/>
        </p:nvSpPr>
        <p:spPr>
          <a:xfrm flipH="1">
            <a:off x="1181100" y="1662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4558208" y="-1250314"/>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rot="-367599">
            <a:off x="5555430" y="8004440"/>
            <a:ext cx="1681500" cy="2045413"/>
          </a:xfrm>
          <a:custGeom>
            <a:avLst/>
            <a:gdLst/>
            <a:ahLst/>
            <a:cxnLst/>
            <a:rect l="l" t="t" r="r" b="b"/>
            <a:pathLst>
              <a:path w="1681500" h="2045413">
                <a:moveTo>
                  <a:pt x="0" y="0"/>
                </a:moveTo>
                <a:lnTo>
                  <a:pt x="1681500" y="0"/>
                </a:lnTo>
                <a:lnTo>
                  <a:pt x="1681500" y="2045413"/>
                </a:lnTo>
                <a:lnTo>
                  <a:pt x="0" y="20454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4" name="TextBox 54"/>
          <p:cNvSpPr txBox="1"/>
          <p:nvPr/>
        </p:nvSpPr>
        <p:spPr>
          <a:xfrm>
            <a:off x="1358565" y="6936140"/>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4</a:t>
            </a:r>
          </a:p>
        </p:txBody>
      </p:sp>
      <p:sp>
        <p:nvSpPr>
          <p:cNvPr id="55" name="TextBox 55"/>
          <p:cNvSpPr txBox="1"/>
          <p:nvPr/>
        </p:nvSpPr>
        <p:spPr>
          <a:xfrm>
            <a:off x="7343728" y="6974964"/>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5</a:t>
            </a:r>
          </a:p>
        </p:txBody>
      </p:sp>
      <p:sp>
        <p:nvSpPr>
          <p:cNvPr id="56" name="TextBox 56"/>
          <p:cNvSpPr txBox="1"/>
          <p:nvPr/>
        </p:nvSpPr>
        <p:spPr>
          <a:xfrm>
            <a:off x="13328892" y="7013788"/>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6</a:t>
            </a:r>
          </a:p>
        </p:txBody>
      </p:sp>
      <p:sp>
        <p:nvSpPr>
          <p:cNvPr id="57" name="TextBox 57"/>
          <p:cNvSpPr txBox="1"/>
          <p:nvPr/>
        </p:nvSpPr>
        <p:spPr>
          <a:xfrm>
            <a:off x="2481554" y="7252396"/>
            <a:ext cx="3124702" cy="424813"/>
          </a:xfrm>
          <a:prstGeom prst="rect">
            <a:avLst/>
          </a:prstGeom>
        </p:spPr>
        <p:txBody>
          <a:bodyPr lIns="0" tIns="0" rIns="0" bIns="0" rtlCol="0" anchor="t">
            <a:spAutoFit/>
          </a:bodyPr>
          <a:lstStyle/>
          <a:p>
            <a:pPr algn="l">
              <a:lnSpc>
                <a:spcPts val="3360"/>
              </a:lnSpc>
            </a:pPr>
            <a:r>
              <a:rPr lang="en-US" sz="2400">
                <a:solidFill>
                  <a:srgbClr val="000000"/>
                </a:solidFill>
                <a:latin typeface="Anicon Sans"/>
                <a:ea typeface="Anicon Sans"/>
                <a:cs typeface="Anicon Sans"/>
                <a:sym typeface="Anicon Sans"/>
              </a:rPr>
              <a:t>Gets ready to meet new people</a:t>
            </a:r>
          </a:p>
        </p:txBody>
      </p:sp>
      <p:sp>
        <p:nvSpPr>
          <p:cNvPr id="58" name="TextBox 58"/>
          <p:cNvSpPr txBox="1"/>
          <p:nvPr/>
        </p:nvSpPr>
        <p:spPr>
          <a:xfrm>
            <a:off x="8469321" y="7078495"/>
            <a:ext cx="3124702" cy="793115"/>
          </a:xfrm>
          <a:prstGeom prst="rect">
            <a:avLst/>
          </a:prstGeom>
        </p:spPr>
        <p:txBody>
          <a:bodyPr lIns="0" tIns="0" rIns="0" bIns="0" rtlCol="0" anchor="t">
            <a:spAutoFit/>
          </a:bodyPr>
          <a:lstStyle/>
          <a:p>
            <a:pPr algn="l">
              <a:lnSpc>
                <a:spcPts val="6160"/>
              </a:lnSpc>
            </a:pPr>
            <a:r>
              <a:rPr lang="en-US" sz="4400">
                <a:solidFill>
                  <a:srgbClr val="000000"/>
                </a:solidFill>
                <a:latin typeface="Anicon Sans"/>
                <a:ea typeface="Anicon Sans"/>
                <a:cs typeface="Anicon Sans"/>
                <a:sym typeface="Anicon Sans"/>
              </a:rPr>
              <a:t>Waits alone (sad)</a:t>
            </a:r>
          </a:p>
        </p:txBody>
      </p:sp>
      <p:sp>
        <p:nvSpPr>
          <p:cNvPr id="59" name="TextBox 59"/>
          <p:cNvSpPr txBox="1"/>
          <p:nvPr/>
        </p:nvSpPr>
        <p:spPr>
          <a:xfrm>
            <a:off x="14244096" y="7135645"/>
            <a:ext cx="3124702" cy="843913"/>
          </a:xfrm>
          <a:prstGeom prst="rect">
            <a:avLst/>
          </a:prstGeom>
        </p:spPr>
        <p:txBody>
          <a:bodyPr lIns="0" tIns="0" rIns="0" bIns="0" rtlCol="0" anchor="t">
            <a:spAutoFit/>
          </a:bodyPr>
          <a:lstStyle/>
          <a:p>
            <a:pPr algn="l">
              <a:lnSpc>
                <a:spcPts val="3360"/>
              </a:lnSpc>
            </a:pPr>
            <a:r>
              <a:rPr lang="en-US" sz="2400">
                <a:solidFill>
                  <a:srgbClr val="000000"/>
                </a:solidFill>
                <a:latin typeface="Anicon Sans"/>
                <a:ea typeface="Anicon Sans"/>
                <a:cs typeface="Anicon Sans"/>
                <a:sym typeface="Anicon Sans"/>
              </a:rPr>
              <a:t>Store owner waves to him before he leaves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358565" y="3386020"/>
            <a:ext cx="4688105" cy="4579596"/>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7343728" y="3386020"/>
            <a:ext cx="4688105" cy="4579596"/>
            <a:chOff x="0" y="0"/>
            <a:chExt cx="4828540" cy="4716780"/>
          </a:xfrm>
        </p:grpSpPr>
        <p:sp>
          <p:nvSpPr>
            <p:cNvPr id="11" name="Freeform 11"/>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13328892" y="3386020"/>
            <a:ext cx="4688105" cy="4579596"/>
            <a:chOff x="0" y="0"/>
            <a:chExt cx="4828540" cy="4716780"/>
          </a:xfrm>
        </p:grpSpPr>
        <p:sp>
          <p:nvSpPr>
            <p:cNvPr id="13" name="Freeform 1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Storyboard</a:t>
            </a:r>
          </a:p>
        </p:txBody>
      </p:sp>
      <p:grpSp>
        <p:nvGrpSpPr>
          <p:cNvPr id="15" name="Group 15"/>
          <p:cNvGrpSpPr/>
          <p:nvPr/>
        </p:nvGrpSpPr>
        <p:grpSpPr>
          <a:xfrm>
            <a:off x="1787216" y="7069490"/>
            <a:ext cx="4374761" cy="857302"/>
            <a:chOff x="0" y="0"/>
            <a:chExt cx="3279444" cy="642658"/>
          </a:xfrm>
        </p:grpSpPr>
        <p:sp>
          <p:nvSpPr>
            <p:cNvPr id="16" name="Freeform 16"/>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17" name="TextBox 17"/>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18" name="Group 18"/>
          <p:cNvGrpSpPr/>
          <p:nvPr/>
        </p:nvGrpSpPr>
        <p:grpSpPr>
          <a:xfrm>
            <a:off x="1787216" y="7102693"/>
            <a:ext cx="4307462" cy="790894"/>
            <a:chOff x="0" y="0"/>
            <a:chExt cx="3228995" cy="592877"/>
          </a:xfrm>
        </p:grpSpPr>
        <p:sp>
          <p:nvSpPr>
            <p:cNvPr id="19" name="Freeform 19"/>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20" name="TextBox 20"/>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21" name="Group 21"/>
          <p:cNvGrpSpPr/>
          <p:nvPr/>
        </p:nvGrpSpPr>
        <p:grpSpPr>
          <a:xfrm>
            <a:off x="1358565" y="7069490"/>
            <a:ext cx="857302" cy="85730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4" name="Group 24"/>
          <p:cNvGrpSpPr/>
          <p:nvPr/>
        </p:nvGrpSpPr>
        <p:grpSpPr>
          <a:xfrm>
            <a:off x="1385337" y="7096262"/>
            <a:ext cx="803758" cy="8037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6" name="TextBox 26"/>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7" name="Group 27"/>
          <p:cNvGrpSpPr/>
          <p:nvPr/>
        </p:nvGrpSpPr>
        <p:grpSpPr>
          <a:xfrm>
            <a:off x="7772379" y="7108314"/>
            <a:ext cx="4374761" cy="857302"/>
            <a:chOff x="0" y="0"/>
            <a:chExt cx="3279444" cy="642658"/>
          </a:xfrm>
        </p:grpSpPr>
        <p:sp>
          <p:nvSpPr>
            <p:cNvPr id="28" name="Freeform 28"/>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29" name="TextBox 29"/>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30" name="Group 30"/>
          <p:cNvGrpSpPr/>
          <p:nvPr/>
        </p:nvGrpSpPr>
        <p:grpSpPr>
          <a:xfrm>
            <a:off x="7772379" y="7141518"/>
            <a:ext cx="4307462" cy="790894"/>
            <a:chOff x="0" y="0"/>
            <a:chExt cx="3228995" cy="592877"/>
          </a:xfrm>
        </p:grpSpPr>
        <p:sp>
          <p:nvSpPr>
            <p:cNvPr id="31" name="Freeform 31"/>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32" name="TextBox 32"/>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33" name="Group 33"/>
          <p:cNvGrpSpPr/>
          <p:nvPr/>
        </p:nvGrpSpPr>
        <p:grpSpPr>
          <a:xfrm>
            <a:off x="7343728" y="7108314"/>
            <a:ext cx="857302" cy="8573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6" name="Group 36"/>
          <p:cNvGrpSpPr/>
          <p:nvPr/>
        </p:nvGrpSpPr>
        <p:grpSpPr>
          <a:xfrm>
            <a:off x="7370501" y="7135086"/>
            <a:ext cx="803758" cy="80375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8" name="TextBox 38"/>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9" name="Group 39"/>
          <p:cNvGrpSpPr/>
          <p:nvPr/>
        </p:nvGrpSpPr>
        <p:grpSpPr>
          <a:xfrm>
            <a:off x="13757542" y="7147138"/>
            <a:ext cx="4374761" cy="857302"/>
            <a:chOff x="0" y="0"/>
            <a:chExt cx="3279444" cy="642658"/>
          </a:xfrm>
        </p:grpSpPr>
        <p:sp>
          <p:nvSpPr>
            <p:cNvPr id="40" name="Freeform 40"/>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41" name="TextBox 41"/>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42" name="Group 42"/>
          <p:cNvGrpSpPr/>
          <p:nvPr/>
        </p:nvGrpSpPr>
        <p:grpSpPr>
          <a:xfrm>
            <a:off x="13757542" y="7180342"/>
            <a:ext cx="4307462" cy="790894"/>
            <a:chOff x="0" y="0"/>
            <a:chExt cx="3228995" cy="592877"/>
          </a:xfrm>
        </p:grpSpPr>
        <p:sp>
          <p:nvSpPr>
            <p:cNvPr id="43" name="Freeform 43"/>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44" name="TextBox 44"/>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45" name="Group 45"/>
          <p:cNvGrpSpPr/>
          <p:nvPr/>
        </p:nvGrpSpPr>
        <p:grpSpPr>
          <a:xfrm>
            <a:off x="13328892" y="7147138"/>
            <a:ext cx="857302" cy="85730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7" name="TextBox 47"/>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48" name="Group 48"/>
          <p:cNvGrpSpPr/>
          <p:nvPr/>
        </p:nvGrpSpPr>
        <p:grpSpPr>
          <a:xfrm>
            <a:off x="13355664" y="7173911"/>
            <a:ext cx="803758" cy="80375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50" name="TextBox 50"/>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sp>
        <p:nvSpPr>
          <p:cNvPr id="51" name="Freeform 51"/>
          <p:cNvSpPr/>
          <p:nvPr/>
        </p:nvSpPr>
        <p:spPr>
          <a:xfrm flipH="1">
            <a:off x="1181100" y="1662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4558208" y="-1250314"/>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rot="-367599">
            <a:off x="5555430" y="8004440"/>
            <a:ext cx="1681500" cy="2045413"/>
          </a:xfrm>
          <a:custGeom>
            <a:avLst/>
            <a:gdLst/>
            <a:ahLst/>
            <a:cxnLst/>
            <a:rect l="l" t="t" r="r" b="b"/>
            <a:pathLst>
              <a:path w="1681500" h="2045413">
                <a:moveTo>
                  <a:pt x="0" y="0"/>
                </a:moveTo>
                <a:lnTo>
                  <a:pt x="1681500" y="0"/>
                </a:lnTo>
                <a:lnTo>
                  <a:pt x="1681500" y="2045413"/>
                </a:lnTo>
                <a:lnTo>
                  <a:pt x="0" y="20454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4" name="TextBox 54"/>
          <p:cNvSpPr txBox="1"/>
          <p:nvPr/>
        </p:nvSpPr>
        <p:spPr>
          <a:xfrm>
            <a:off x="1358565" y="6936140"/>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7</a:t>
            </a:r>
          </a:p>
        </p:txBody>
      </p:sp>
      <p:sp>
        <p:nvSpPr>
          <p:cNvPr id="55" name="TextBox 55"/>
          <p:cNvSpPr txBox="1"/>
          <p:nvPr/>
        </p:nvSpPr>
        <p:spPr>
          <a:xfrm>
            <a:off x="7343728" y="6974964"/>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8</a:t>
            </a:r>
          </a:p>
        </p:txBody>
      </p:sp>
      <p:sp>
        <p:nvSpPr>
          <p:cNvPr id="56" name="TextBox 56"/>
          <p:cNvSpPr txBox="1"/>
          <p:nvPr/>
        </p:nvSpPr>
        <p:spPr>
          <a:xfrm>
            <a:off x="13328892" y="7013788"/>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9</a:t>
            </a:r>
          </a:p>
        </p:txBody>
      </p:sp>
      <p:sp>
        <p:nvSpPr>
          <p:cNvPr id="57" name="TextBox 57"/>
          <p:cNvSpPr txBox="1"/>
          <p:nvPr/>
        </p:nvSpPr>
        <p:spPr>
          <a:xfrm>
            <a:off x="2481554" y="7234616"/>
            <a:ext cx="3124702" cy="450849"/>
          </a:xfrm>
          <a:prstGeom prst="rect">
            <a:avLst/>
          </a:prstGeom>
        </p:spPr>
        <p:txBody>
          <a:bodyPr lIns="0" tIns="0" rIns="0" bIns="0" rtlCol="0" anchor="t">
            <a:spAutoFit/>
          </a:bodyPr>
          <a:lstStyle/>
          <a:p>
            <a:pPr algn="l">
              <a:lnSpc>
                <a:spcPts val="3500"/>
              </a:lnSpc>
            </a:pPr>
            <a:r>
              <a:rPr lang="en-US" sz="2500">
                <a:solidFill>
                  <a:srgbClr val="000000"/>
                </a:solidFill>
                <a:latin typeface="Anicon Sans"/>
                <a:ea typeface="Anicon Sans"/>
                <a:cs typeface="Anicon Sans"/>
                <a:sym typeface="Anicon Sans"/>
              </a:rPr>
              <a:t>Gets handed a social calendar</a:t>
            </a:r>
          </a:p>
        </p:txBody>
      </p:sp>
      <p:sp>
        <p:nvSpPr>
          <p:cNvPr id="58" name="TextBox 58"/>
          <p:cNvSpPr txBox="1"/>
          <p:nvPr/>
        </p:nvSpPr>
        <p:spPr>
          <a:xfrm>
            <a:off x="8469321" y="7167078"/>
            <a:ext cx="3124702" cy="634999"/>
          </a:xfrm>
          <a:prstGeom prst="rect">
            <a:avLst/>
          </a:prstGeom>
        </p:spPr>
        <p:txBody>
          <a:bodyPr lIns="0" tIns="0" rIns="0" bIns="0" rtlCol="0" anchor="t">
            <a:spAutoFit/>
          </a:bodyPr>
          <a:lstStyle/>
          <a:p>
            <a:pPr algn="l">
              <a:lnSpc>
                <a:spcPts val="4900"/>
              </a:lnSpc>
            </a:pPr>
            <a:r>
              <a:rPr lang="en-US" sz="3500">
                <a:solidFill>
                  <a:srgbClr val="000000"/>
                </a:solidFill>
                <a:latin typeface="Anicon Sans"/>
                <a:ea typeface="Anicon Sans"/>
                <a:cs typeface="Anicon Sans"/>
                <a:sym typeface="Anicon Sans"/>
              </a:rPr>
              <a:t>In English.. can’t read</a:t>
            </a:r>
          </a:p>
        </p:txBody>
      </p:sp>
      <p:sp>
        <p:nvSpPr>
          <p:cNvPr id="59" name="TextBox 59"/>
          <p:cNvSpPr txBox="1"/>
          <p:nvPr/>
        </p:nvSpPr>
        <p:spPr>
          <a:xfrm>
            <a:off x="14454484" y="7304010"/>
            <a:ext cx="3124702" cy="467359"/>
          </a:xfrm>
          <a:prstGeom prst="rect">
            <a:avLst/>
          </a:prstGeom>
        </p:spPr>
        <p:txBody>
          <a:bodyPr lIns="0" tIns="0" rIns="0" bIns="0" rtlCol="0" anchor="t">
            <a:spAutoFit/>
          </a:bodyPr>
          <a:lstStyle/>
          <a:p>
            <a:pPr algn="l">
              <a:lnSpc>
                <a:spcPts val="3640"/>
              </a:lnSpc>
            </a:pPr>
            <a:r>
              <a:rPr lang="en-US" sz="2600">
                <a:solidFill>
                  <a:srgbClr val="000000"/>
                </a:solidFill>
                <a:latin typeface="Anicon Sans"/>
                <a:ea typeface="Anicon Sans"/>
                <a:cs typeface="Anicon Sans"/>
                <a:sym typeface="Anicon Sans"/>
              </a:rPr>
              <a:t>But wait! There’s a solution...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358565" y="3386020"/>
            <a:ext cx="4688105" cy="4579596"/>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7343728" y="3386020"/>
            <a:ext cx="4688105" cy="4579596"/>
            <a:chOff x="0" y="0"/>
            <a:chExt cx="4828540" cy="4716780"/>
          </a:xfrm>
        </p:grpSpPr>
        <p:sp>
          <p:nvSpPr>
            <p:cNvPr id="11" name="Freeform 11"/>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13328892" y="3386020"/>
            <a:ext cx="4688105" cy="4579596"/>
            <a:chOff x="0" y="0"/>
            <a:chExt cx="4828540" cy="4716780"/>
          </a:xfrm>
        </p:grpSpPr>
        <p:sp>
          <p:nvSpPr>
            <p:cNvPr id="13" name="Freeform 1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Storyboard</a:t>
            </a:r>
          </a:p>
        </p:txBody>
      </p:sp>
      <p:grpSp>
        <p:nvGrpSpPr>
          <p:cNvPr id="15" name="Group 15"/>
          <p:cNvGrpSpPr/>
          <p:nvPr/>
        </p:nvGrpSpPr>
        <p:grpSpPr>
          <a:xfrm>
            <a:off x="1787216" y="7069490"/>
            <a:ext cx="4374761" cy="857302"/>
            <a:chOff x="0" y="0"/>
            <a:chExt cx="3279444" cy="642658"/>
          </a:xfrm>
        </p:grpSpPr>
        <p:sp>
          <p:nvSpPr>
            <p:cNvPr id="16" name="Freeform 16"/>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17" name="TextBox 17"/>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18" name="Group 18"/>
          <p:cNvGrpSpPr/>
          <p:nvPr/>
        </p:nvGrpSpPr>
        <p:grpSpPr>
          <a:xfrm>
            <a:off x="1787216" y="7102693"/>
            <a:ext cx="4307462" cy="790894"/>
            <a:chOff x="0" y="0"/>
            <a:chExt cx="3228995" cy="592877"/>
          </a:xfrm>
        </p:grpSpPr>
        <p:sp>
          <p:nvSpPr>
            <p:cNvPr id="19" name="Freeform 19"/>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20" name="TextBox 20"/>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21" name="Group 21"/>
          <p:cNvGrpSpPr/>
          <p:nvPr/>
        </p:nvGrpSpPr>
        <p:grpSpPr>
          <a:xfrm>
            <a:off x="1358565" y="7069490"/>
            <a:ext cx="857302" cy="85730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4" name="Group 24"/>
          <p:cNvGrpSpPr/>
          <p:nvPr/>
        </p:nvGrpSpPr>
        <p:grpSpPr>
          <a:xfrm>
            <a:off x="1385337" y="7096262"/>
            <a:ext cx="803758" cy="8037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6" name="TextBox 26"/>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7" name="Group 27"/>
          <p:cNvGrpSpPr/>
          <p:nvPr/>
        </p:nvGrpSpPr>
        <p:grpSpPr>
          <a:xfrm>
            <a:off x="7772379" y="7108314"/>
            <a:ext cx="4374761" cy="857302"/>
            <a:chOff x="0" y="0"/>
            <a:chExt cx="3279444" cy="642658"/>
          </a:xfrm>
        </p:grpSpPr>
        <p:sp>
          <p:nvSpPr>
            <p:cNvPr id="28" name="Freeform 28"/>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29" name="TextBox 29"/>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30" name="Group 30"/>
          <p:cNvGrpSpPr/>
          <p:nvPr/>
        </p:nvGrpSpPr>
        <p:grpSpPr>
          <a:xfrm>
            <a:off x="7772379" y="7141518"/>
            <a:ext cx="4307462" cy="790894"/>
            <a:chOff x="0" y="0"/>
            <a:chExt cx="3228995" cy="592877"/>
          </a:xfrm>
        </p:grpSpPr>
        <p:sp>
          <p:nvSpPr>
            <p:cNvPr id="31" name="Freeform 31"/>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32" name="TextBox 32"/>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33" name="Group 33"/>
          <p:cNvGrpSpPr/>
          <p:nvPr/>
        </p:nvGrpSpPr>
        <p:grpSpPr>
          <a:xfrm>
            <a:off x="7343728" y="7108314"/>
            <a:ext cx="857302" cy="8573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6" name="Group 36"/>
          <p:cNvGrpSpPr/>
          <p:nvPr/>
        </p:nvGrpSpPr>
        <p:grpSpPr>
          <a:xfrm>
            <a:off x="7370501" y="7135086"/>
            <a:ext cx="803758" cy="80375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8" name="TextBox 38"/>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9" name="Group 39"/>
          <p:cNvGrpSpPr/>
          <p:nvPr/>
        </p:nvGrpSpPr>
        <p:grpSpPr>
          <a:xfrm>
            <a:off x="13757542" y="7147138"/>
            <a:ext cx="4374761" cy="857302"/>
            <a:chOff x="0" y="0"/>
            <a:chExt cx="3279444" cy="642658"/>
          </a:xfrm>
        </p:grpSpPr>
        <p:sp>
          <p:nvSpPr>
            <p:cNvPr id="40" name="Freeform 40"/>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41" name="TextBox 41"/>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42" name="Group 42"/>
          <p:cNvGrpSpPr/>
          <p:nvPr/>
        </p:nvGrpSpPr>
        <p:grpSpPr>
          <a:xfrm>
            <a:off x="13757542" y="7180342"/>
            <a:ext cx="4307462" cy="790894"/>
            <a:chOff x="0" y="0"/>
            <a:chExt cx="3228995" cy="592877"/>
          </a:xfrm>
        </p:grpSpPr>
        <p:sp>
          <p:nvSpPr>
            <p:cNvPr id="43" name="Freeform 43"/>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44" name="TextBox 44"/>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45" name="Group 45"/>
          <p:cNvGrpSpPr/>
          <p:nvPr/>
        </p:nvGrpSpPr>
        <p:grpSpPr>
          <a:xfrm>
            <a:off x="13328892" y="7147138"/>
            <a:ext cx="857302" cy="85730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7" name="TextBox 47"/>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48" name="Group 48"/>
          <p:cNvGrpSpPr/>
          <p:nvPr/>
        </p:nvGrpSpPr>
        <p:grpSpPr>
          <a:xfrm>
            <a:off x="13355664" y="7173911"/>
            <a:ext cx="803758" cy="80375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50" name="TextBox 50"/>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sp>
        <p:nvSpPr>
          <p:cNvPr id="51" name="Freeform 51"/>
          <p:cNvSpPr/>
          <p:nvPr/>
        </p:nvSpPr>
        <p:spPr>
          <a:xfrm flipH="1">
            <a:off x="1181100" y="1662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4558208" y="-1250314"/>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rot="-367599">
            <a:off x="5555430" y="8004440"/>
            <a:ext cx="1681500" cy="2045413"/>
          </a:xfrm>
          <a:custGeom>
            <a:avLst/>
            <a:gdLst/>
            <a:ahLst/>
            <a:cxnLst/>
            <a:rect l="l" t="t" r="r" b="b"/>
            <a:pathLst>
              <a:path w="1681500" h="2045413">
                <a:moveTo>
                  <a:pt x="0" y="0"/>
                </a:moveTo>
                <a:lnTo>
                  <a:pt x="1681500" y="0"/>
                </a:lnTo>
                <a:lnTo>
                  <a:pt x="1681500" y="2045413"/>
                </a:lnTo>
                <a:lnTo>
                  <a:pt x="0" y="20454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4" name="TextBox 54"/>
          <p:cNvSpPr txBox="1"/>
          <p:nvPr/>
        </p:nvSpPr>
        <p:spPr>
          <a:xfrm>
            <a:off x="1358565" y="6936140"/>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10</a:t>
            </a:r>
          </a:p>
        </p:txBody>
      </p:sp>
      <p:sp>
        <p:nvSpPr>
          <p:cNvPr id="55" name="TextBox 55"/>
          <p:cNvSpPr txBox="1"/>
          <p:nvPr/>
        </p:nvSpPr>
        <p:spPr>
          <a:xfrm>
            <a:off x="7343728" y="6974964"/>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11</a:t>
            </a:r>
          </a:p>
        </p:txBody>
      </p:sp>
      <p:sp>
        <p:nvSpPr>
          <p:cNvPr id="56" name="TextBox 56"/>
          <p:cNvSpPr txBox="1"/>
          <p:nvPr/>
        </p:nvSpPr>
        <p:spPr>
          <a:xfrm>
            <a:off x="13328892" y="7013788"/>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12</a:t>
            </a:r>
          </a:p>
        </p:txBody>
      </p:sp>
      <p:sp>
        <p:nvSpPr>
          <p:cNvPr id="57" name="TextBox 57"/>
          <p:cNvSpPr txBox="1"/>
          <p:nvPr/>
        </p:nvSpPr>
        <p:spPr>
          <a:xfrm>
            <a:off x="2481554" y="7246198"/>
            <a:ext cx="3124702" cy="450849"/>
          </a:xfrm>
          <a:prstGeom prst="rect">
            <a:avLst/>
          </a:prstGeom>
        </p:spPr>
        <p:txBody>
          <a:bodyPr lIns="0" tIns="0" rIns="0" bIns="0" rtlCol="0" anchor="t">
            <a:spAutoFit/>
          </a:bodyPr>
          <a:lstStyle/>
          <a:p>
            <a:pPr algn="l">
              <a:lnSpc>
                <a:spcPts val="3500"/>
              </a:lnSpc>
            </a:pPr>
            <a:r>
              <a:rPr lang="en-US" sz="2500">
                <a:solidFill>
                  <a:srgbClr val="000000"/>
                </a:solidFill>
                <a:latin typeface="Anicon Sans"/>
                <a:ea typeface="Anicon Sans"/>
                <a:cs typeface="Anicon Sans"/>
                <a:sym typeface="Anicon Sans"/>
              </a:rPr>
              <a:t>Owner turns to get something</a:t>
            </a:r>
          </a:p>
        </p:txBody>
      </p:sp>
      <p:sp>
        <p:nvSpPr>
          <p:cNvPr id="58" name="TextBox 58"/>
          <p:cNvSpPr txBox="1"/>
          <p:nvPr/>
        </p:nvSpPr>
        <p:spPr>
          <a:xfrm>
            <a:off x="8469321" y="7080463"/>
            <a:ext cx="3124702" cy="791843"/>
          </a:xfrm>
          <a:prstGeom prst="rect">
            <a:avLst/>
          </a:prstGeom>
        </p:spPr>
        <p:txBody>
          <a:bodyPr lIns="0" tIns="0" rIns="0" bIns="0" rtlCol="0" anchor="t">
            <a:spAutoFit/>
          </a:bodyPr>
          <a:lstStyle/>
          <a:p>
            <a:pPr algn="l">
              <a:lnSpc>
                <a:spcPts val="3080"/>
              </a:lnSpc>
            </a:pPr>
            <a:r>
              <a:rPr lang="en-US" sz="2200">
                <a:solidFill>
                  <a:srgbClr val="000000"/>
                </a:solidFill>
                <a:latin typeface="Anicon Sans"/>
                <a:ea typeface="Anicon Sans"/>
                <a:cs typeface="Anicon Sans"/>
                <a:sym typeface="Anicon Sans"/>
              </a:rPr>
              <a:t>Presents him with a new culturally aligned, Japanese calendar</a:t>
            </a:r>
          </a:p>
        </p:txBody>
      </p:sp>
      <p:sp>
        <p:nvSpPr>
          <p:cNvPr id="59" name="TextBox 59"/>
          <p:cNvSpPr txBox="1"/>
          <p:nvPr/>
        </p:nvSpPr>
        <p:spPr>
          <a:xfrm>
            <a:off x="14454484" y="7312265"/>
            <a:ext cx="3124702" cy="450849"/>
          </a:xfrm>
          <a:prstGeom prst="rect">
            <a:avLst/>
          </a:prstGeom>
        </p:spPr>
        <p:txBody>
          <a:bodyPr lIns="0" tIns="0" rIns="0" bIns="0" rtlCol="0" anchor="t">
            <a:spAutoFit/>
          </a:bodyPr>
          <a:lstStyle/>
          <a:p>
            <a:pPr algn="l">
              <a:lnSpc>
                <a:spcPts val="3500"/>
              </a:lnSpc>
            </a:pPr>
            <a:r>
              <a:rPr lang="en-US" sz="2500">
                <a:solidFill>
                  <a:srgbClr val="000000"/>
                </a:solidFill>
                <a:latin typeface="Anicon Sans"/>
                <a:ea typeface="Anicon Sans"/>
                <a:cs typeface="Anicon Sans"/>
                <a:sym typeface="Anicon Sans"/>
              </a:rPr>
              <a:t>Finds event he wants to go 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358565" y="3386020"/>
            <a:ext cx="4688105" cy="4579596"/>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7343728" y="3386020"/>
            <a:ext cx="4688105" cy="4579596"/>
            <a:chOff x="0" y="0"/>
            <a:chExt cx="4828540" cy="4716780"/>
          </a:xfrm>
        </p:grpSpPr>
        <p:sp>
          <p:nvSpPr>
            <p:cNvPr id="11" name="Freeform 11"/>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13328892" y="3386020"/>
            <a:ext cx="4688105" cy="4579596"/>
            <a:chOff x="0" y="0"/>
            <a:chExt cx="4828540" cy="4716780"/>
          </a:xfrm>
        </p:grpSpPr>
        <p:sp>
          <p:nvSpPr>
            <p:cNvPr id="13" name="Freeform 1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Storyboard</a:t>
            </a:r>
          </a:p>
        </p:txBody>
      </p:sp>
      <p:grpSp>
        <p:nvGrpSpPr>
          <p:cNvPr id="15" name="Group 15"/>
          <p:cNvGrpSpPr/>
          <p:nvPr/>
        </p:nvGrpSpPr>
        <p:grpSpPr>
          <a:xfrm>
            <a:off x="1787216" y="7069490"/>
            <a:ext cx="4374761" cy="857302"/>
            <a:chOff x="0" y="0"/>
            <a:chExt cx="3279444" cy="642658"/>
          </a:xfrm>
        </p:grpSpPr>
        <p:sp>
          <p:nvSpPr>
            <p:cNvPr id="16" name="Freeform 16"/>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17" name="TextBox 17"/>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18" name="Group 18"/>
          <p:cNvGrpSpPr/>
          <p:nvPr/>
        </p:nvGrpSpPr>
        <p:grpSpPr>
          <a:xfrm>
            <a:off x="1787216" y="7102693"/>
            <a:ext cx="4307462" cy="790894"/>
            <a:chOff x="0" y="0"/>
            <a:chExt cx="3228995" cy="592877"/>
          </a:xfrm>
        </p:grpSpPr>
        <p:sp>
          <p:nvSpPr>
            <p:cNvPr id="19" name="Freeform 19"/>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20" name="TextBox 20"/>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21" name="Group 21"/>
          <p:cNvGrpSpPr/>
          <p:nvPr/>
        </p:nvGrpSpPr>
        <p:grpSpPr>
          <a:xfrm>
            <a:off x="1358565" y="7069490"/>
            <a:ext cx="857302" cy="85730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4" name="Group 24"/>
          <p:cNvGrpSpPr/>
          <p:nvPr/>
        </p:nvGrpSpPr>
        <p:grpSpPr>
          <a:xfrm>
            <a:off x="1385337" y="7096262"/>
            <a:ext cx="803758" cy="8037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6" name="TextBox 26"/>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7" name="Group 27"/>
          <p:cNvGrpSpPr/>
          <p:nvPr/>
        </p:nvGrpSpPr>
        <p:grpSpPr>
          <a:xfrm>
            <a:off x="7772379" y="7108314"/>
            <a:ext cx="4374761" cy="857302"/>
            <a:chOff x="0" y="0"/>
            <a:chExt cx="3279444" cy="642658"/>
          </a:xfrm>
        </p:grpSpPr>
        <p:sp>
          <p:nvSpPr>
            <p:cNvPr id="28" name="Freeform 28"/>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29" name="TextBox 29"/>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30" name="Group 30"/>
          <p:cNvGrpSpPr/>
          <p:nvPr/>
        </p:nvGrpSpPr>
        <p:grpSpPr>
          <a:xfrm>
            <a:off x="7772379" y="7141518"/>
            <a:ext cx="4307462" cy="790894"/>
            <a:chOff x="0" y="0"/>
            <a:chExt cx="3228995" cy="592877"/>
          </a:xfrm>
        </p:grpSpPr>
        <p:sp>
          <p:nvSpPr>
            <p:cNvPr id="31" name="Freeform 31"/>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32" name="TextBox 32"/>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33" name="Group 33"/>
          <p:cNvGrpSpPr/>
          <p:nvPr/>
        </p:nvGrpSpPr>
        <p:grpSpPr>
          <a:xfrm>
            <a:off x="7343728" y="7108314"/>
            <a:ext cx="857302" cy="8573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6" name="Group 36"/>
          <p:cNvGrpSpPr/>
          <p:nvPr/>
        </p:nvGrpSpPr>
        <p:grpSpPr>
          <a:xfrm>
            <a:off x="7370501" y="7135086"/>
            <a:ext cx="803758" cy="80375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8" name="TextBox 38"/>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9" name="Group 39"/>
          <p:cNvGrpSpPr/>
          <p:nvPr/>
        </p:nvGrpSpPr>
        <p:grpSpPr>
          <a:xfrm>
            <a:off x="13757542" y="7147138"/>
            <a:ext cx="4374761" cy="857302"/>
            <a:chOff x="0" y="0"/>
            <a:chExt cx="3279444" cy="642658"/>
          </a:xfrm>
        </p:grpSpPr>
        <p:sp>
          <p:nvSpPr>
            <p:cNvPr id="40" name="Freeform 40"/>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41" name="TextBox 41"/>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42" name="Group 42"/>
          <p:cNvGrpSpPr/>
          <p:nvPr/>
        </p:nvGrpSpPr>
        <p:grpSpPr>
          <a:xfrm>
            <a:off x="13757542" y="7180342"/>
            <a:ext cx="4307462" cy="790894"/>
            <a:chOff x="0" y="0"/>
            <a:chExt cx="3228995" cy="592877"/>
          </a:xfrm>
        </p:grpSpPr>
        <p:sp>
          <p:nvSpPr>
            <p:cNvPr id="43" name="Freeform 43"/>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44" name="TextBox 44"/>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45" name="Group 45"/>
          <p:cNvGrpSpPr/>
          <p:nvPr/>
        </p:nvGrpSpPr>
        <p:grpSpPr>
          <a:xfrm>
            <a:off x="13328892" y="7147138"/>
            <a:ext cx="857302" cy="85730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7" name="TextBox 47"/>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48" name="Group 48"/>
          <p:cNvGrpSpPr/>
          <p:nvPr/>
        </p:nvGrpSpPr>
        <p:grpSpPr>
          <a:xfrm>
            <a:off x="13355664" y="7173911"/>
            <a:ext cx="803758" cy="80375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50" name="TextBox 50"/>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sp>
        <p:nvSpPr>
          <p:cNvPr id="51" name="Freeform 51"/>
          <p:cNvSpPr/>
          <p:nvPr/>
        </p:nvSpPr>
        <p:spPr>
          <a:xfrm flipH="1">
            <a:off x="1181100" y="1662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4558208" y="-1250314"/>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rot="-367599">
            <a:off x="5555430" y="8004440"/>
            <a:ext cx="1681500" cy="2045413"/>
          </a:xfrm>
          <a:custGeom>
            <a:avLst/>
            <a:gdLst/>
            <a:ahLst/>
            <a:cxnLst/>
            <a:rect l="l" t="t" r="r" b="b"/>
            <a:pathLst>
              <a:path w="1681500" h="2045413">
                <a:moveTo>
                  <a:pt x="0" y="0"/>
                </a:moveTo>
                <a:lnTo>
                  <a:pt x="1681500" y="0"/>
                </a:lnTo>
                <a:lnTo>
                  <a:pt x="1681500" y="2045413"/>
                </a:lnTo>
                <a:lnTo>
                  <a:pt x="0" y="20454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4" name="TextBox 54"/>
          <p:cNvSpPr txBox="1"/>
          <p:nvPr/>
        </p:nvSpPr>
        <p:spPr>
          <a:xfrm>
            <a:off x="1358565" y="6936140"/>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13</a:t>
            </a:r>
          </a:p>
        </p:txBody>
      </p:sp>
      <p:sp>
        <p:nvSpPr>
          <p:cNvPr id="55" name="TextBox 55"/>
          <p:cNvSpPr txBox="1"/>
          <p:nvPr/>
        </p:nvSpPr>
        <p:spPr>
          <a:xfrm>
            <a:off x="7343728" y="6974964"/>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14</a:t>
            </a:r>
          </a:p>
        </p:txBody>
      </p:sp>
      <p:sp>
        <p:nvSpPr>
          <p:cNvPr id="56" name="TextBox 56"/>
          <p:cNvSpPr txBox="1"/>
          <p:nvPr/>
        </p:nvSpPr>
        <p:spPr>
          <a:xfrm>
            <a:off x="13328892" y="7013788"/>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15</a:t>
            </a:r>
          </a:p>
        </p:txBody>
      </p:sp>
      <p:sp>
        <p:nvSpPr>
          <p:cNvPr id="57" name="TextBox 57"/>
          <p:cNvSpPr txBox="1"/>
          <p:nvPr/>
        </p:nvSpPr>
        <p:spPr>
          <a:xfrm>
            <a:off x="2481554" y="7049674"/>
            <a:ext cx="3124702" cy="843913"/>
          </a:xfrm>
          <a:prstGeom prst="rect">
            <a:avLst/>
          </a:prstGeom>
        </p:spPr>
        <p:txBody>
          <a:bodyPr lIns="0" tIns="0" rIns="0" bIns="0" rtlCol="0" anchor="t">
            <a:spAutoFit/>
          </a:bodyPr>
          <a:lstStyle/>
          <a:p>
            <a:pPr algn="l">
              <a:lnSpc>
                <a:spcPts val="3360"/>
              </a:lnSpc>
            </a:pPr>
            <a:r>
              <a:rPr lang="en-US" sz="2400">
                <a:solidFill>
                  <a:srgbClr val="000000"/>
                </a:solidFill>
                <a:latin typeface="Anicon Sans"/>
                <a:ea typeface="Anicon Sans"/>
                <a:cs typeface="Anicon Sans"/>
                <a:sym typeface="Anicon Sans"/>
              </a:rPr>
              <a:t>Creates his own event to add to social calendar</a:t>
            </a:r>
          </a:p>
        </p:txBody>
      </p:sp>
      <p:sp>
        <p:nvSpPr>
          <p:cNvPr id="58" name="TextBox 58"/>
          <p:cNvSpPr txBox="1"/>
          <p:nvPr/>
        </p:nvSpPr>
        <p:spPr>
          <a:xfrm>
            <a:off x="8469321" y="7080463"/>
            <a:ext cx="3124702" cy="843913"/>
          </a:xfrm>
          <a:prstGeom prst="rect">
            <a:avLst/>
          </a:prstGeom>
        </p:spPr>
        <p:txBody>
          <a:bodyPr lIns="0" tIns="0" rIns="0" bIns="0" rtlCol="0" anchor="t">
            <a:spAutoFit/>
          </a:bodyPr>
          <a:lstStyle/>
          <a:p>
            <a:pPr algn="l">
              <a:lnSpc>
                <a:spcPts val="3360"/>
              </a:lnSpc>
            </a:pPr>
            <a:r>
              <a:rPr lang="en-US" sz="2400">
                <a:solidFill>
                  <a:srgbClr val="000000"/>
                </a:solidFill>
                <a:latin typeface="Anicon Sans"/>
                <a:ea typeface="Anicon Sans"/>
                <a:cs typeface="Anicon Sans"/>
                <a:sym typeface="Anicon Sans"/>
              </a:rPr>
              <a:t>Someone sees the event and wants to go</a:t>
            </a:r>
          </a:p>
        </p:txBody>
      </p:sp>
      <p:sp>
        <p:nvSpPr>
          <p:cNvPr id="59" name="TextBox 59"/>
          <p:cNvSpPr txBox="1"/>
          <p:nvPr/>
        </p:nvSpPr>
        <p:spPr>
          <a:xfrm>
            <a:off x="14454484" y="7341793"/>
            <a:ext cx="3124702" cy="401318"/>
          </a:xfrm>
          <a:prstGeom prst="rect">
            <a:avLst/>
          </a:prstGeom>
        </p:spPr>
        <p:txBody>
          <a:bodyPr lIns="0" tIns="0" rIns="0" bIns="0" rtlCol="0" anchor="t">
            <a:spAutoFit/>
          </a:bodyPr>
          <a:lstStyle/>
          <a:p>
            <a:pPr algn="l">
              <a:lnSpc>
                <a:spcPts val="3080"/>
              </a:lnSpc>
            </a:pPr>
            <a:r>
              <a:rPr lang="en-US" sz="2200">
                <a:solidFill>
                  <a:srgbClr val="000000"/>
                </a:solidFill>
                <a:latin typeface="Anicon Sans"/>
                <a:ea typeface="Anicon Sans"/>
                <a:cs typeface="Anicon Sans"/>
                <a:sym typeface="Anicon Sans"/>
              </a:rPr>
              <a:t>Few days pass leading up to  event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358565" y="3386020"/>
            <a:ext cx="4688105" cy="4579596"/>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7343728" y="3386020"/>
            <a:ext cx="4688105" cy="4579596"/>
            <a:chOff x="0" y="0"/>
            <a:chExt cx="4828540" cy="4716780"/>
          </a:xfrm>
        </p:grpSpPr>
        <p:sp>
          <p:nvSpPr>
            <p:cNvPr id="11" name="Freeform 11"/>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13328892" y="3386020"/>
            <a:ext cx="4688105" cy="4579596"/>
            <a:chOff x="0" y="0"/>
            <a:chExt cx="4828540" cy="4716780"/>
          </a:xfrm>
        </p:grpSpPr>
        <p:sp>
          <p:nvSpPr>
            <p:cNvPr id="13" name="Freeform 1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4043904" y="752475"/>
            <a:ext cx="10200191" cy="2112011"/>
          </a:xfrm>
          <a:prstGeom prst="rect">
            <a:avLst/>
          </a:prstGeom>
        </p:spPr>
        <p:txBody>
          <a:bodyPr lIns="0" tIns="0" rIns="0" bIns="0" rtlCol="0" anchor="t">
            <a:spAutoFit/>
          </a:bodyPr>
          <a:lstStyle/>
          <a:p>
            <a:pPr algn="ctr">
              <a:lnSpc>
                <a:spcPts val="16939"/>
              </a:lnSpc>
            </a:pPr>
            <a:r>
              <a:rPr lang="en-US" sz="12099">
                <a:solidFill>
                  <a:srgbClr val="6B452F"/>
                </a:solidFill>
                <a:latin typeface="Stella"/>
                <a:ea typeface="Stella"/>
                <a:cs typeface="Stella"/>
                <a:sym typeface="Stella"/>
              </a:rPr>
              <a:t>Storyboard</a:t>
            </a:r>
          </a:p>
        </p:txBody>
      </p:sp>
      <p:grpSp>
        <p:nvGrpSpPr>
          <p:cNvPr id="15" name="Group 15"/>
          <p:cNvGrpSpPr/>
          <p:nvPr/>
        </p:nvGrpSpPr>
        <p:grpSpPr>
          <a:xfrm>
            <a:off x="1787216" y="7069490"/>
            <a:ext cx="4374761" cy="857302"/>
            <a:chOff x="0" y="0"/>
            <a:chExt cx="3279444" cy="642658"/>
          </a:xfrm>
        </p:grpSpPr>
        <p:sp>
          <p:nvSpPr>
            <p:cNvPr id="16" name="Freeform 16"/>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17" name="TextBox 17"/>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18" name="Group 18"/>
          <p:cNvGrpSpPr/>
          <p:nvPr/>
        </p:nvGrpSpPr>
        <p:grpSpPr>
          <a:xfrm>
            <a:off x="1787216" y="7102693"/>
            <a:ext cx="4307462" cy="790894"/>
            <a:chOff x="0" y="0"/>
            <a:chExt cx="3228995" cy="592877"/>
          </a:xfrm>
        </p:grpSpPr>
        <p:sp>
          <p:nvSpPr>
            <p:cNvPr id="19" name="Freeform 19"/>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20" name="TextBox 20"/>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21" name="Group 21"/>
          <p:cNvGrpSpPr/>
          <p:nvPr/>
        </p:nvGrpSpPr>
        <p:grpSpPr>
          <a:xfrm>
            <a:off x="1358565" y="7069490"/>
            <a:ext cx="857302" cy="85730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4" name="Group 24"/>
          <p:cNvGrpSpPr/>
          <p:nvPr/>
        </p:nvGrpSpPr>
        <p:grpSpPr>
          <a:xfrm>
            <a:off x="1385337" y="7096262"/>
            <a:ext cx="803758" cy="8037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26" name="TextBox 26"/>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27" name="Group 27"/>
          <p:cNvGrpSpPr/>
          <p:nvPr/>
        </p:nvGrpSpPr>
        <p:grpSpPr>
          <a:xfrm>
            <a:off x="7772379" y="7108314"/>
            <a:ext cx="4374761" cy="857302"/>
            <a:chOff x="0" y="0"/>
            <a:chExt cx="3279444" cy="642658"/>
          </a:xfrm>
        </p:grpSpPr>
        <p:sp>
          <p:nvSpPr>
            <p:cNvPr id="28" name="Freeform 28"/>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29" name="TextBox 29"/>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30" name="Group 30"/>
          <p:cNvGrpSpPr/>
          <p:nvPr/>
        </p:nvGrpSpPr>
        <p:grpSpPr>
          <a:xfrm>
            <a:off x="7772379" y="7141518"/>
            <a:ext cx="4307462" cy="790894"/>
            <a:chOff x="0" y="0"/>
            <a:chExt cx="3228995" cy="592877"/>
          </a:xfrm>
        </p:grpSpPr>
        <p:sp>
          <p:nvSpPr>
            <p:cNvPr id="31" name="Freeform 31"/>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32" name="TextBox 32"/>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33" name="Group 33"/>
          <p:cNvGrpSpPr/>
          <p:nvPr/>
        </p:nvGrpSpPr>
        <p:grpSpPr>
          <a:xfrm>
            <a:off x="7343728" y="7108314"/>
            <a:ext cx="857302" cy="8573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6" name="Group 36"/>
          <p:cNvGrpSpPr/>
          <p:nvPr/>
        </p:nvGrpSpPr>
        <p:grpSpPr>
          <a:xfrm>
            <a:off x="7370501" y="7135086"/>
            <a:ext cx="803758" cy="80375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38" name="TextBox 38"/>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39" name="Group 39"/>
          <p:cNvGrpSpPr/>
          <p:nvPr/>
        </p:nvGrpSpPr>
        <p:grpSpPr>
          <a:xfrm>
            <a:off x="13757542" y="7147138"/>
            <a:ext cx="4374761" cy="857302"/>
            <a:chOff x="0" y="0"/>
            <a:chExt cx="3279444" cy="642658"/>
          </a:xfrm>
        </p:grpSpPr>
        <p:sp>
          <p:nvSpPr>
            <p:cNvPr id="40" name="Freeform 40"/>
            <p:cNvSpPr/>
            <p:nvPr/>
          </p:nvSpPr>
          <p:spPr>
            <a:xfrm>
              <a:off x="0" y="0"/>
              <a:ext cx="3279444" cy="642658"/>
            </a:xfrm>
            <a:custGeom>
              <a:avLst/>
              <a:gdLst/>
              <a:ahLst/>
              <a:cxnLst/>
              <a:rect l="l" t="t" r="r" b="b"/>
              <a:pathLst>
                <a:path w="3279444" h="642658">
                  <a:moveTo>
                    <a:pt x="90254" y="0"/>
                  </a:moveTo>
                  <a:lnTo>
                    <a:pt x="3189190" y="0"/>
                  </a:lnTo>
                  <a:cubicBezTo>
                    <a:pt x="3213127" y="0"/>
                    <a:pt x="3236083" y="9509"/>
                    <a:pt x="3253009" y="26435"/>
                  </a:cubicBezTo>
                  <a:cubicBezTo>
                    <a:pt x="3269935" y="43361"/>
                    <a:pt x="3279444" y="66317"/>
                    <a:pt x="3279444" y="90254"/>
                  </a:cubicBezTo>
                  <a:lnTo>
                    <a:pt x="3279444" y="552404"/>
                  </a:lnTo>
                  <a:cubicBezTo>
                    <a:pt x="3279444" y="602250"/>
                    <a:pt x="3239036" y="642658"/>
                    <a:pt x="3189190" y="642658"/>
                  </a:cubicBezTo>
                  <a:lnTo>
                    <a:pt x="90254" y="642658"/>
                  </a:lnTo>
                  <a:cubicBezTo>
                    <a:pt x="66317" y="642658"/>
                    <a:pt x="43361" y="633149"/>
                    <a:pt x="26435" y="616223"/>
                  </a:cubicBezTo>
                  <a:cubicBezTo>
                    <a:pt x="9509" y="599297"/>
                    <a:pt x="0" y="576341"/>
                    <a:pt x="0" y="552404"/>
                  </a:cubicBezTo>
                  <a:lnTo>
                    <a:pt x="0" y="90254"/>
                  </a:lnTo>
                  <a:cubicBezTo>
                    <a:pt x="0" y="66317"/>
                    <a:pt x="9509" y="43361"/>
                    <a:pt x="26435" y="26435"/>
                  </a:cubicBezTo>
                  <a:cubicBezTo>
                    <a:pt x="43361" y="9509"/>
                    <a:pt x="66317" y="0"/>
                    <a:pt x="90254" y="0"/>
                  </a:cubicBezTo>
                  <a:close/>
                </a:path>
              </a:pathLst>
            </a:custGeom>
            <a:solidFill>
              <a:srgbClr val="FFFFFF"/>
            </a:solidFill>
          </p:spPr>
          <p:txBody>
            <a:bodyPr/>
            <a:lstStyle/>
            <a:p>
              <a:endParaRPr lang="en-US"/>
            </a:p>
          </p:txBody>
        </p:sp>
        <p:sp>
          <p:nvSpPr>
            <p:cNvPr id="41" name="TextBox 41"/>
            <p:cNvSpPr txBox="1"/>
            <p:nvPr/>
          </p:nvSpPr>
          <p:spPr>
            <a:xfrm>
              <a:off x="0" y="-38100"/>
              <a:ext cx="3279444" cy="680758"/>
            </a:xfrm>
            <a:prstGeom prst="rect">
              <a:avLst/>
            </a:prstGeom>
          </p:spPr>
          <p:txBody>
            <a:bodyPr lIns="31632" tIns="31632" rIns="31632" bIns="31632" rtlCol="0" anchor="ctr"/>
            <a:lstStyle/>
            <a:p>
              <a:pPr algn="ctr">
                <a:lnSpc>
                  <a:spcPts val="2660"/>
                </a:lnSpc>
              </a:pPr>
              <a:endParaRPr/>
            </a:p>
          </p:txBody>
        </p:sp>
      </p:grpSp>
      <p:grpSp>
        <p:nvGrpSpPr>
          <p:cNvPr id="42" name="Group 42"/>
          <p:cNvGrpSpPr/>
          <p:nvPr/>
        </p:nvGrpSpPr>
        <p:grpSpPr>
          <a:xfrm>
            <a:off x="13757542" y="7180342"/>
            <a:ext cx="4307462" cy="790894"/>
            <a:chOff x="0" y="0"/>
            <a:chExt cx="3228995" cy="592877"/>
          </a:xfrm>
        </p:grpSpPr>
        <p:sp>
          <p:nvSpPr>
            <p:cNvPr id="43" name="Freeform 43"/>
            <p:cNvSpPr/>
            <p:nvPr/>
          </p:nvSpPr>
          <p:spPr>
            <a:xfrm>
              <a:off x="0" y="0"/>
              <a:ext cx="3228995" cy="592877"/>
            </a:xfrm>
            <a:custGeom>
              <a:avLst/>
              <a:gdLst/>
              <a:ahLst/>
              <a:cxnLst/>
              <a:rect l="l" t="t" r="r" b="b"/>
              <a:pathLst>
                <a:path w="3228995" h="592877">
                  <a:moveTo>
                    <a:pt x="91664" y="0"/>
                  </a:moveTo>
                  <a:lnTo>
                    <a:pt x="3137331" y="0"/>
                  </a:lnTo>
                  <a:cubicBezTo>
                    <a:pt x="3161642" y="0"/>
                    <a:pt x="3184957" y="9657"/>
                    <a:pt x="3202147" y="26848"/>
                  </a:cubicBezTo>
                  <a:cubicBezTo>
                    <a:pt x="3219337" y="44038"/>
                    <a:pt x="3228995" y="67353"/>
                    <a:pt x="3228995" y="91664"/>
                  </a:cubicBezTo>
                  <a:lnTo>
                    <a:pt x="3228995" y="501213"/>
                  </a:lnTo>
                  <a:cubicBezTo>
                    <a:pt x="3228995" y="525524"/>
                    <a:pt x="3219337" y="548839"/>
                    <a:pt x="3202147" y="566029"/>
                  </a:cubicBezTo>
                  <a:cubicBezTo>
                    <a:pt x="3184957" y="583219"/>
                    <a:pt x="3161642" y="592877"/>
                    <a:pt x="3137331" y="592877"/>
                  </a:cubicBezTo>
                  <a:lnTo>
                    <a:pt x="91664" y="592877"/>
                  </a:lnTo>
                  <a:cubicBezTo>
                    <a:pt x="67353" y="592877"/>
                    <a:pt x="44038" y="583219"/>
                    <a:pt x="26848" y="566029"/>
                  </a:cubicBezTo>
                  <a:cubicBezTo>
                    <a:pt x="9657" y="548839"/>
                    <a:pt x="0" y="525524"/>
                    <a:pt x="0" y="501213"/>
                  </a:cubicBezTo>
                  <a:lnTo>
                    <a:pt x="0" y="91664"/>
                  </a:lnTo>
                  <a:cubicBezTo>
                    <a:pt x="0" y="67353"/>
                    <a:pt x="9657" y="44038"/>
                    <a:pt x="26848" y="26848"/>
                  </a:cubicBezTo>
                  <a:cubicBezTo>
                    <a:pt x="44038" y="9657"/>
                    <a:pt x="67353" y="0"/>
                    <a:pt x="91664" y="0"/>
                  </a:cubicBezTo>
                  <a:close/>
                </a:path>
              </a:pathLst>
            </a:custGeom>
            <a:solidFill>
              <a:srgbClr val="FFFFFF"/>
            </a:solidFill>
            <a:ln w="47625" cap="rnd">
              <a:solidFill>
                <a:srgbClr val="F4AC78"/>
              </a:solidFill>
              <a:prstDash val="lgDash"/>
              <a:round/>
            </a:ln>
          </p:spPr>
          <p:txBody>
            <a:bodyPr/>
            <a:lstStyle/>
            <a:p>
              <a:endParaRPr lang="en-US"/>
            </a:p>
          </p:txBody>
        </p:sp>
        <p:sp>
          <p:nvSpPr>
            <p:cNvPr id="44" name="TextBox 44"/>
            <p:cNvSpPr txBox="1"/>
            <p:nvPr/>
          </p:nvSpPr>
          <p:spPr>
            <a:xfrm>
              <a:off x="0" y="-38100"/>
              <a:ext cx="3228995" cy="630977"/>
            </a:xfrm>
            <a:prstGeom prst="rect">
              <a:avLst/>
            </a:prstGeom>
          </p:spPr>
          <p:txBody>
            <a:bodyPr lIns="31632" tIns="31632" rIns="31632" bIns="31632" rtlCol="0" anchor="ctr"/>
            <a:lstStyle/>
            <a:p>
              <a:pPr algn="ctr">
                <a:lnSpc>
                  <a:spcPts val="2660"/>
                </a:lnSpc>
              </a:pPr>
              <a:endParaRPr/>
            </a:p>
          </p:txBody>
        </p:sp>
      </p:grpSp>
      <p:grpSp>
        <p:nvGrpSpPr>
          <p:cNvPr id="45" name="Group 45"/>
          <p:cNvGrpSpPr/>
          <p:nvPr/>
        </p:nvGrpSpPr>
        <p:grpSpPr>
          <a:xfrm>
            <a:off x="13328892" y="7147138"/>
            <a:ext cx="857302" cy="85730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7" name="TextBox 47"/>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grpSp>
        <p:nvGrpSpPr>
          <p:cNvPr id="48" name="Group 48"/>
          <p:cNvGrpSpPr/>
          <p:nvPr/>
        </p:nvGrpSpPr>
        <p:grpSpPr>
          <a:xfrm>
            <a:off x="13355664" y="7173911"/>
            <a:ext cx="803758" cy="80375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47625" cap="sq">
              <a:solidFill>
                <a:srgbClr val="F4AC78"/>
              </a:solidFill>
              <a:prstDash val="dash"/>
              <a:miter/>
            </a:ln>
          </p:spPr>
          <p:txBody>
            <a:bodyPr/>
            <a:lstStyle/>
            <a:p>
              <a:endParaRPr lang="en-US"/>
            </a:p>
          </p:txBody>
        </p:sp>
        <p:sp>
          <p:nvSpPr>
            <p:cNvPr id="50" name="TextBox 50"/>
            <p:cNvSpPr txBox="1"/>
            <p:nvPr/>
          </p:nvSpPr>
          <p:spPr>
            <a:xfrm>
              <a:off x="76200" y="38100"/>
              <a:ext cx="660400" cy="698500"/>
            </a:xfrm>
            <a:prstGeom prst="rect">
              <a:avLst/>
            </a:prstGeom>
          </p:spPr>
          <p:txBody>
            <a:bodyPr lIns="31632" tIns="31632" rIns="31632" bIns="31632" rtlCol="0" anchor="ctr"/>
            <a:lstStyle/>
            <a:p>
              <a:pPr algn="ctr">
                <a:lnSpc>
                  <a:spcPts val="2660"/>
                </a:lnSpc>
              </a:pPr>
              <a:endParaRPr/>
            </a:p>
          </p:txBody>
        </p:sp>
      </p:grpSp>
      <p:sp>
        <p:nvSpPr>
          <p:cNvPr id="51" name="Freeform 51"/>
          <p:cNvSpPr/>
          <p:nvPr/>
        </p:nvSpPr>
        <p:spPr>
          <a:xfrm flipH="1">
            <a:off x="1181100" y="166287"/>
            <a:ext cx="3680350" cy="2850598"/>
          </a:xfrm>
          <a:custGeom>
            <a:avLst/>
            <a:gdLst/>
            <a:ahLst/>
            <a:cxnLst/>
            <a:rect l="l" t="t" r="r" b="b"/>
            <a:pathLst>
              <a:path w="3680350" h="2850598">
                <a:moveTo>
                  <a:pt x="3680350" y="0"/>
                </a:moveTo>
                <a:lnTo>
                  <a:pt x="0" y="0"/>
                </a:lnTo>
                <a:lnTo>
                  <a:pt x="0" y="2850599"/>
                </a:lnTo>
                <a:lnTo>
                  <a:pt x="3680350" y="2850599"/>
                </a:lnTo>
                <a:lnTo>
                  <a:pt x="36803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4558208" y="-1250314"/>
            <a:ext cx="2229473" cy="4114800"/>
          </a:xfrm>
          <a:custGeom>
            <a:avLst/>
            <a:gdLst/>
            <a:ahLst/>
            <a:cxnLst/>
            <a:rect l="l" t="t" r="r" b="b"/>
            <a:pathLst>
              <a:path w="2229473" h="4114800">
                <a:moveTo>
                  <a:pt x="0" y="0"/>
                </a:moveTo>
                <a:lnTo>
                  <a:pt x="2229473" y="0"/>
                </a:lnTo>
                <a:lnTo>
                  <a:pt x="222947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rot="-367599">
            <a:off x="5555430" y="8004440"/>
            <a:ext cx="1681500" cy="2045413"/>
          </a:xfrm>
          <a:custGeom>
            <a:avLst/>
            <a:gdLst/>
            <a:ahLst/>
            <a:cxnLst/>
            <a:rect l="l" t="t" r="r" b="b"/>
            <a:pathLst>
              <a:path w="1681500" h="2045413">
                <a:moveTo>
                  <a:pt x="0" y="0"/>
                </a:moveTo>
                <a:lnTo>
                  <a:pt x="1681500" y="0"/>
                </a:lnTo>
                <a:lnTo>
                  <a:pt x="1681500" y="2045413"/>
                </a:lnTo>
                <a:lnTo>
                  <a:pt x="0" y="20454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4" name="TextBox 54"/>
          <p:cNvSpPr txBox="1"/>
          <p:nvPr/>
        </p:nvSpPr>
        <p:spPr>
          <a:xfrm>
            <a:off x="1358565" y="6936140"/>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16</a:t>
            </a:r>
          </a:p>
        </p:txBody>
      </p:sp>
      <p:sp>
        <p:nvSpPr>
          <p:cNvPr id="55" name="TextBox 55"/>
          <p:cNvSpPr txBox="1"/>
          <p:nvPr/>
        </p:nvSpPr>
        <p:spPr>
          <a:xfrm>
            <a:off x="7343728" y="6974964"/>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17</a:t>
            </a:r>
          </a:p>
        </p:txBody>
      </p:sp>
      <p:sp>
        <p:nvSpPr>
          <p:cNvPr id="56" name="TextBox 56"/>
          <p:cNvSpPr txBox="1"/>
          <p:nvPr/>
        </p:nvSpPr>
        <p:spPr>
          <a:xfrm>
            <a:off x="13328892" y="7013788"/>
            <a:ext cx="820792" cy="990652"/>
          </a:xfrm>
          <a:prstGeom prst="rect">
            <a:avLst/>
          </a:prstGeom>
        </p:spPr>
        <p:txBody>
          <a:bodyPr lIns="0" tIns="0" rIns="0" bIns="0" rtlCol="0" anchor="t">
            <a:spAutoFit/>
          </a:bodyPr>
          <a:lstStyle/>
          <a:p>
            <a:pPr algn="ctr">
              <a:lnSpc>
                <a:spcPts val="7910"/>
              </a:lnSpc>
            </a:pPr>
            <a:r>
              <a:rPr lang="en-US" sz="5650">
                <a:solidFill>
                  <a:srgbClr val="6B452F"/>
                </a:solidFill>
                <a:latin typeface="Stella"/>
                <a:ea typeface="Stella"/>
                <a:cs typeface="Stella"/>
                <a:sym typeface="Stella"/>
              </a:rPr>
              <a:t>18</a:t>
            </a:r>
          </a:p>
        </p:txBody>
      </p:sp>
      <p:sp>
        <p:nvSpPr>
          <p:cNvPr id="57" name="TextBox 57"/>
          <p:cNvSpPr txBox="1"/>
          <p:nvPr/>
        </p:nvSpPr>
        <p:spPr>
          <a:xfrm>
            <a:off x="2481554" y="7068563"/>
            <a:ext cx="3124702" cy="843913"/>
          </a:xfrm>
          <a:prstGeom prst="rect">
            <a:avLst/>
          </a:prstGeom>
        </p:spPr>
        <p:txBody>
          <a:bodyPr lIns="0" tIns="0" rIns="0" bIns="0" rtlCol="0" anchor="t">
            <a:spAutoFit/>
          </a:bodyPr>
          <a:lstStyle/>
          <a:p>
            <a:pPr algn="l">
              <a:lnSpc>
                <a:spcPts val="3360"/>
              </a:lnSpc>
            </a:pPr>
            <a:r>
              <a:rPr lang="en-US" sz="2400">
                <a:solidFill>
                  <a:srgbClr val="000000"/>
                </a:solidFill>
                <a:latin typeface="Anicon Sans"/>
                <a:ea typeface="Anicon Sans"/>
                <a:cs typeface="Anicon Sans"/>
                <a:sym typeface="Anicon Sans"/>
              </a:rPr>
              <a:t>Waits for people to show up at his event</a:t>
            </a:r>
          </a:p>
        </p:txBody>
      </p:sp>
      <p:sp>
        <p:nvSpPr>
          <p:cNvPr id="58" name="TextBox 58"/>
          <p:cNvSpPr txBox="1"/>
          <p:nvPr/>
        </p:nvSpPr>
        <p:spPr>
          <a:xfrm>
            <a:off x="8469321" y="7235568"/>
            <a:ext cx="3124702" cy="500379"/>
          </a:xfrm>
          <a:prstGeom prst="rect">
            <a:avLst/>
          </a:prstGeom>
        </p:spPr>
        <p:txBody>
          <a:bodyPr lIns="0" tIns="0" rIns="0" bIns="0" rtlCol="0" anchor="t">
            <a:spAutoFit/>
          </a:bodyPr>
          <a:lstStyle/>
          <a:p>
            <a:pPr algn="l">
              <a:lnSpc>
                <a:spcPts val="3920"/>
              </a:lnSpc>
            </a:pPr>
            <a:r>
              <a:rPr lang="en-US" sz="2800">
                <a:solidFill>
                  <a:srgbClr val="000000"/>
                </a:solidFill>
                <a:latin typeface="Anicon Sans"/>
                <a:ea typeface="Anicon Sans"/>
                <a:cs typeface="Anicon Sans"/>
                <a:sym typeface="Anicon Sans"/>
              </a:rPr>
              <a:t>Someone shows up to play!</a:t>
            </a:r>
          </a:p>
        </p:txBody>
      </p:sp>
      <p:sp>
        <p:nvSpPr>
          <p:cNvPr id="59" name="TextBox 59"/>
          <p:cNvSpPr txBox="1"/>
          <p:nvPr/>
        </p:nvSpPr>
        <p:spPr>
          <a:xfrm>
            <a:off x="14454484" y="7079537"/>
            <a:ext cx="3124702" cy="859155"/>
          </a:xfrm>
          <a:prstGeom prst="rect">
            <a:avLst/>
          </a:prstGeom>
        </p:spPr>
        <p:txBody>
          <a:bodyPr lIns="0" tIns="0" rIns="0" bIns="0" rtlCol="0" anchor="t">
            <a:spAutoFit/>
          </a:bodyPr>
          <a:lstStyle/>
          <a:p>
            <a:pPr algn="l">
              <a:lnSpc>
                <a:spcPts val="6719"/>
              </a:lnSpc>
            </a:pPr>
            <a:r>
              <a:rPr lang="en-US" sz="4800">
                <a:solidFill>
                  <a:srgbClr val="000000"/>
                </a:solidFill>
                <a:latin typeface="Anicon Sans"/>
                <a:ea typeface="Anicon Sans"/>
                <a:cs typeface="Anicon Sans"/>
                <a:sym typeface="Anicon Sans"/>
              </a:rPr>
              <a:t>New friends!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2996800" y="929874"/>
            <a:ext cx="12294401" cy="8427253"/>
          </a:xfrm>
          <a:custGeom>
            <a:avLst/>
            <a:gdLst/>
            <a:ahLst/>
            <a:cxnLst/>
            <a:rect l="l" t="t" r="r" b="b"/>
            <a:pathLst>
              <a:path w="12294401" h="8427253">
                <a:moveTo>
                  <a:pt x="0" y="0"/>
                </a:moveTo>
                <a:lnTo>
                  <a:pt x="12294400" y="0"/>
                </a:lnTo>
                <a:lnTo>
                  <a:pt x="12294400" y="8427252"/>
                </a:lnTo>
                <a:lnTo>
                  <a:pt x="0" y="84272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3375233" y="1189272"/>
            <a:ext cx="11537534" cy="7908455"/>
          </a:xfrm>
          <a:custGeom>
            <a:avLst/>
            <a:gdLst/>
            <a:ahLst/>
            <a:cxnLst/>
            <a:rect l="l" t="t" r="r" b="b"/>
            <a:pathLst>
              <a:path w="11537534" h="7908455">
                <a:moveTo>
                  <a:pt x="0" y="0"/>
                </a:moveTo>
                <a:lnTo>
                  <a:pt x="11537534" y="0"/>
                </a:lnTo>
                <a:lnTo>
                  <a:pt x="11537534" y="7908456"/>
                </a:lnTo>
                <a:lnTo>
                  <a:pt x="0" y="79084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2394020" y="6506528"/>
            <a:ext cx="3680350" cy="2850598"/>
          </a:xfrm>
          <a:custGeom>
            <a:avLst/>
            <a:gdLst/>
            <a:ahLst/>
            <a:cxnLst/>
            <a:rect l="l" t="t" r="r" b="b"/>
            <a:pathLst>
              <a:path w="3680350" h="2850598">
                <a:moveTo>
                  <a:pt x="0" y="0"/>
                </a:moveTo>
                <a:lnTo>
                  <a:pt x="3680350" y="0"/>
                </a:lnTo>
                <a:lnTo>
                  <a:pt x="3680350" y="2850598"/>
                </a:lnTo>
                <a:lnTo>
                  <a:pt x="0" y="28505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rot="10414307" flipH="1" flipV="1">
            <a:off x="-942814" y="205013"/>
            <a:ext cx="3113393" cy="4166341"/>
          </a:xfrm>
          <a:custGeom>
            <a:avLst/>
            <a:gdLst/>
            <a:ahLst/>
            <a:cxnLst/>
            <a:rect l="l" t="t" r="r" b="b"/>
            <a:pathLst>
              <a:path w="3113393" h="4166341">
                <a:moveTo>
                  <a:pt x="3113393" y="4166341"/>
                </a:moveTo>
                <a:lnTo>
                  <a:pt x="0" y="4166341"/>
                </a:lnTo>
                <a:lnTo>
                  <a:pt x="0" y="0"/>
                </a:lnTo>
                <a:lnTo>
                  <a:pt x="3113393" y="0"/>
                </a:lnTo>
                <a:lnTo>
                  <a:pt x="3113393"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10266238" flipV="1">
            <a:off x="16230761" y="7014557"/>
            <a:ext cx="3113393" cy="4166341"/>
          </a:xfrm>
          <a:custGeom>
            <a:avLst/>
            <a:gdLst/>
            <a:ahLst/>
            <a:cxnLst/>
            <a:rect l="l" t="t" r="r" b="b"/>
            <a:pathLst>
              <a:path w="3113393" h="4166341">
                <a:moveTo>
                  <a:pt x="0" y="4166341"/>
                </a:moveTo>
                <a:lnTo>
                  <a:pt x="3113392" y="4166341"/>
                </a:lnTo>
                <a:lnTo>
                  <a:pt x="3113392" y="0"/>
                </a:lnTo>
                <a:lnTo>
                  <a:pt x="0" y="0"/>
                </a:lnTo>
                <a:lnTo>
                  <a:pt x="0" y="4166341"/>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Freeform 13"/>
          <p:cNvSpPr/>
          <p:nvPr/>
        </p:nvSpPr>
        <p:spPr>
          <a:xfrm rot="-8396681">
            <a:off x="3438472" y="1510799"/>
            <a:ext cx="952270" cy="1193049"/>
          </a:xfrm>
          <a:custGeom>
            <a:avLst/>
            <a:gdLst/>
            <a:ahLst/>
            <a:cxnLst/>
            <a:rect l="l" t="t" r="r" b="b"/>
            <a:pathLst>
              <a:path w="952270" h="1193049">
                <a:moveTo>
                  <a:pt x="0" y="0"/>
                </a:moveTo>
                <a:lnTo>
                  <a:pt x="952270" y="0"/>
                </a:lnTo>
                <a:lnTo>
                  <a:pt x="952270" y="1193049"/>
                </a:lnTo>
                <a:lnTo>
                  <a:pt x="0" y="119304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14"/>
          <p:cNvSpPr/>
          <p:nvPr/>
        </p:nvSpPr>
        <p:spPr>
          <a:xfrm rot="1996296">
            <a:off x="14208620" y="7608616"/>
            <a:ext cx="952270" cy="1193049"/>
          </a:xfrm>
          <a:custGeom>
            <a:avLst/>
            <a:gdLst/>
            <a:ahLst/>
            <a:cxnLst/>
            <a:rect l="l" t="t" r="r" b="b"/>
            <a:pathLst>
              <a:path w="952270" h="1193049">
                <a:moveTo>
                  <a:pt x="0" y="0"/>
                </a:moveTo>
                <a:lnTo>
                  <a:pt x="952270" y="0"/>
                </a:lnTo>
                <a:lnTo>
                  <a:pt x="952270" y="1193050"/>
                </a:lnTo>
                <a:lnTo>
                  <a:pt x="0" y="11930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5" name="Freeform 15"/>
          <p:cNvSpPr/>
          <p:nvPr/>
        </p:nvSpPr>
        <p:spPr>
          <a:xfrm>
            <a:off x="12732545" y="1189272"/>
            <a:ext cx="2453729" cy="2776854"/>
          </a:xfrm>
          <a:custGeom>
            <a:avLst/>
            <a:gdLst/>
            <a:ahLst/>
            <a:cxnLst/>
            <a:rect l="l" t="t" r="r" b="b"/>
            <a:pathLst>
              <a:path w="2453729" h="2776854">
                <a:moveTo>
                  <a:pt x="0" y="0"/>
                </a:moveTo>
                <a:lnTo>
                  <a:pt x="2453730" y="0"/>
                </a:lnTo>
                <a:lnTo>
                  <a:pt x="2453730" y="2776855"/>
                </a:lnTo>
                <a:lnTo>
                  <a:pt x="0" y="27768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6" name="TextBox 16"/>
          <p:cNvSpPr txBox="1"/>
          <p:nvPr/>
        </p:nvSpPr>
        <p:spPr>
          <a:xfrm>
            <a:off x="3735177" y="3529870"/>
            <a:ext cx="10817647" cy="2865309"/>
          </a:xfrm>
          <a:prstGeom prst="rect">
            <a:avLst/>
          </a:prstGeom>
        </p:spPr>
        <p:txBody>
          <a:bodyPr lIns="0" tIns="0" rIns="0" bIns="0" rtlCol="0" anchor="t">
            <a:spAutoFit/>
          </a:bodyPr>
          <a:lstStyle/>
          <a:p>
            <a:pPr algn="ctr">
              <a:lnSpc>
                <a:spcPts val="23092"/>
              </a:lnSpc>
            </a:pPr>
            <a:r>
              <a:rPr lang="en-US" sz="16494">
                <a:solidFill>
                  <a:srgbClr val="6B452F"/>
                </a:solidFill>
                <a:latin typeface="Stella"/>
                <a:ea typeface="Stella"/>
                <a:cs typeface="Stella"/>
                <a:sym typeface="Stella"/>
              </a:rPr>
              <a:t>Concept Video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19937" y="1714500"/>
            <a:ext cx="0" cy="6858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Online Media 2" descr="CS 147: Team LuckyDay Concept Video">
            <a:hlinkClick r:id="" action="ppaction://media"/>
            <a:extLst>
              <a:ext uri="{FF2B5EF4-FFF2-40B4-BE49-F238E27FC236}">
                <a16:creationId xmlns:a16="http://schemas.microsoft.com/office/drawing/2014/main" id="{CC6A9EDD-6467-D3D8-4C2A-E8B91D9E6393}"/>
              </a:ext>
            </a:extLst>
          </p:cNvPr>
          <p:cNvPicPr>
            <a:picLocks noRot="1" noChangeAspect="1"/>
          </p:cNvPicPr>
          <p:nvPr>
            <a:videoFile r:link="rId1"/>
          </p:nvPr>
        </p:nvPicPr>
        <p:blipFill>
          <a:blip r:embed="rId3"/>
          <a:stretch>
            <a:fillRect/>
          </a:stretch>
        </p:blipFill>
        <p:spPr>
          <a:xfrm>
            <a:off x="2209800" y="1225677"/>
            <a:ext cx="13868400" cy="783564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ECDB"/>
        </a:solidFill>
        <a:effectLst/>
      </p:bgPr>
    </p:bg>
    <p:spTree>
      <p:nvGrpSpPr>
        <p:cNvPr id="1" name=""/>
        <p:cNvGrpSpPr/>
        <p:nvPr/>
      </p:nvGrpSpPr>
      <p:grpSpPr>
        <a:xfrm>
          <a:off x="0" y="0"/>
          <a:ext cx="0" cy="0"/>
          <a:chOff x="0" y="0"/>
          <a:chExt cx="0" cy="0"/>
        </a:xfrm>
      </p:grpSpPr>
      <p:sp>
        <p:nvSpPr>
          <p:cNvPr id="2" name="Freeform 2"/>
          <p:cNvSpPr/>
          <p:nvPr/>
        </p:nvSpPr>
        <p:spPr>
          <a:xfrm>
            <a:off x="-1166255"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396180" y="-1531134"/>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968140" y="-1531134"/>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166255"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96180" y="6042825"/>
            <a:ext cx="7638635" cy="7638635"/>
          </a:xfrm>
          <a:custGeom>
            <a:avLst/>
            <a:gdLst/>
            <a:ahLst/>
            <a:cxnLst/>
            <a:rect l="l" t="t" r="r" b="b"/>
            <a:pathLst>
              <a:path w="7638635" h="7638635">
                <a:moveTo>
                  <a:pt x="0" y="0"/>
                </a:moveTo>
                <a:lnTo>
                  <a:pt x="7638635" y="0"/>
                </a:lnTo>
                <a:lnTo>
                  <a:pt x="7638635"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3968140" y="6042825"/>
            <a:ext cx="7638635" cy="7638635"/>
          </a:xfrm>
          <a:custGeom>
            <a:avLst/>
            <a:gdLst/>
            <a:ahLst/>
            <a:cxnLst/>
            <a:rect l="l" t="t" r="r" b="b"/>
            <a:pathLst>
              <a:path w="7638635" h="7638635">
                <a:moveTo>
                  <a:pt x="0" y="0"/>
                </a:moveTo>
                <a:lnTo>
                  <a:pt x="7638634" y="0"/>
                </a:lnTo>
                <a:lnTo>
                  <a:pt x="7638634" y="7638635"/>
                </a:lnTo>
                <a:lnTo>
                  <a:pt x="0" y="763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rot="-3663386">
            <a:off x="-455848" y="-260321"/>
            <a:ext cx="3328458" cy="2578042"/>
          </a:xfrm>
          <a:custGeom>
            <a:avLst/>
            <a:gdLst/>
            <a:ahLst/>
            <a:cxnLst/>
            <a:rect l="l" t="t" r="r" b="b"/>
            <a:pathLst>
              <a:path w="3328458" h="2578042">
                <a:moveTo>
                  <a:pt x="0" y="0"/>
                </a:moveTo>
                <a:lnTo>
                  <a:pt x="3328459" y="0"/>
                </a:lnTo>
                <a:lnTo>
                  <a:pt x="3328459" y="2578042"/>
                </a:lnTo>
                <a:lnTo>
                  <a:pt x="0" y="2578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5883899" flipH="1">
            <a:off x="15595071" y="-8755"/>
            <a:ext cx="3328458" cy="2578042"/>
          </a:xfrm>
          <a:custGeom>
            <a:avLst/>
            <a:gdLst/>
            <a:ahLst/>
            <a:cxnLst/>
            <a:rect l="l" t="t" r="r" b="b"/>
            <a:pathLst>
              <a:path w="3328458" h="2578042">
                <a:moveTo>
                  <a:pt x="3328458" y="0"/>
                </a:moveTo>
                <a:lnTo>
                  <a:pt x="0" y="0"/>
                </a:lnTo>
                <a:lnTo>
                  <a:pt x="0" y="2578043"/>
                </a:lnTo>
                <a:lnTo>
                  <a:pt x="3328458" y="2578043"/>
                </a:lnTo>
                <a:lnTo>
                  <a:pt x="33284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77269" y="7083643"/>
            <a:ext cx="4226200" cy="3273384"/>
          </a:xfrm>
          <a:custGeom>
            <a:avLst/>
            <a:gdLst/>
            <a:ahLst/>
            <a:cxnLst/>
            <a:rect l="l" t="t" r="r" b="b"/>
            <a:pathLst>
              <a:path w="4226200" h="3273384">
                <a:moveTo>
                  <a:pt x="0" y="0"/>
                </a:moveTo>
                <a:lnTo>
                  <a:pt x="4226199" y="0"/>
                </a:lnTo>
                <a:lnTo>
                  <a:pt x="4226199" y="3273384"/>
                </a:lnTo>
                <a:lnTo>
                  <a:pt x="0" y="3273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H="1">
            <a:off x="14542858" y="7013616"/>
            <a:ext cx="4226200" cy="3273384"/>
          </a:xfrm>
          <a:custGeom>
            <a:avLst/>
            <a:gdLst/>
            <a:ahLst/>
            <a:cxnLst/>
            <a:rect l="l" t="t" r="r" b="b"/>
            <a:pathLst>
              <a:path w="4226200" h="3273384">
                <a:moveTo>
                  <a:pt x="4226199" y="0"/>
                </a:moveTo>
                <a:lnTo>
                  <a:pt x="0" y="0"/>
                </a:lnTo>
                <a:lnTo>
                  <a:pt x="0" y="3273384"/>
                </a:lnTo>
                <a:lnTo>
                  <a:pt x="4226199" y="3273384"/>
                </a:lnTo>
                <a:lnTo>
                  <a:pt x="42261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3870476" y="1028700"/>
            <a:ext cx="10547047" cy="7229521"/>
          </a:xfrm>
          <a:custGeom>
            <a:avLst/>
            <a:gdLst/>
            <a:ahLst/>
            <a:cxnLst/>
            <a:rect l="l" t="t" r="r" b="b"/>
            <a:pathLst>
              <a:path w="10547047" h="7229521">
                <a:moveTo>
                  <a:pt x="0" y="0"/>
                </a:moveTo>
                <a:lnTo>
                  <a:pt x="10547048" y="0"/>
                </a:lnTo>
                <a:lnTo>
                  <a:pt x="10547048" y="7229521"/>
                </a:lnTo>
                <a:lnTo>
                  <a:pt x="0" y="722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4195125" y="1251231"/>
            <a:ext cx="9897751" cy="6784458"/>
          </a:xfrm>
          <a:custGeom>
            <a:avLst/>
            <a:gdLst/>
            <a:ahLst/>
            <a:cxnLst/>
            <a:rect l="l" t="t" r="r" b="b"/>
            <a:pathLst>
              <a:path w="9897751" h="6784458">
                <a:moveTo>
                  <a:pt x="0" y="0"/>
                </a:moveTo>
                <a:lnTo>
                  <a:pt x="9897750" y="0"/>
                </a:lnTo>
                <a:lnTo>
                  <a:pt x="9897750" y="6784459"/>
                </a:lnTo>
                <a:lnTo>
                  <a:pt x="0" y="67844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rot="3993417" flipH="1">
            <a:off x="10544384" y="8254257"/>
            <a:ext cx="3563211" cy="4768288"/>
          </a:xfrm>
          <a:custGeom>
            <a:avLst/>
            <a:gdLst/>
            <a:ahLst/>
            <a:cxnLst/>
            <a:rect l="l" t="t" r="r" b="b"/>
            <a:pathLst>
              <a:path w="3563211" h="4768288">
                <a:moveTo>
                  <a:pt x="3563211" y="0"/>
                </a:moveTo>
                <a:lnTo>
                  <a:pt x="0" y="0"/>
                </a:lnTo>
                <a:lnTo>
                  <a:pt x="0" y="4768287"/>
                </a:lnTo>
                <a:lnTo>
                  <a:pt x="3563211" y="4768287"/>
                </a:lnTo>
                <a:lnTo>
                  <a:pt x="35632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Freeform 15"/>
          <p:cNvSpPr/>
          <p:nvPr/>
        </p:nvSpPr>
        <p:spPr>
          <a:xfrm rot="-576677" flipH="1">
            <a:off x="4641144" y="8319351"/>
            <a:ext cx="3563211" cy="4768288"/>
          </a:xfrm>
          <a:custGeom>
            <a:avLst/>
            <a:gdLst/>
            <a:ahLst/>
            <a:cxnLst/>
            <a:rect l="l" t="t" r="r" b="b"/>
            <a:pathLst>
              <a:path w="3563211" h="4768288">
                <a:moveTo>
                  <a:pt x="3563211" y="0"/>
                </a:moveTo>
                <a:lnTo>
                  <a:pt x="0" y="0"/>
                </a:lnTo>
                <a:lnTo>
                  <a:pt x="0" y="4768288"/>
                </a:lnTo>
                <a:lnTo>
                  <a:pt x="3563211" y="4768288"/>
                </a:lnTo>
                <a:lnTo>
                  <a:pt x="35632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6" name="TextBox 16"/>
          <p:cNvSpPr txBox="1"/>
          <p:nvPr/>
        </p:nvSpPr>
        <p:spPr>
          <a:xfrm>
            <a:off x="4043904" y="2560637"/>
            <a:ext cx="10200191" cy="2876550"/>
          </a:xfrm>
          <a:prstGeom prst="rect">
            <a:avLst/>
          </a:prstGeom>
        </p:spPr>
        <p:txBody>
          <a:bodyPr lIns="0" tIns="0" rIns="0" bIns="0" rtlCol="0" anchor="t">
            <a:spAutoFit/>
          </a:bodyPr>
          <a:lstStyle/>
          <a:p>
            <a:pPr algn="ctr">
              <a:lnSpc>
                <a:spcPts val="23099"/>
              </a:lnSpc>
            </a:pPr>
            <a:r>
              <a:rPr lang="en-US" sz="16500">
                <a:solidFill>
                  <a:srgbClr val="6B452F"/>
                </a:solidFill>
                <a:latin typeface="Stella"/>
                <a:ea typeface="Stella"/>
                <a:cs typeface="Stella"/>
                <a:sym typeface="Stella"/>
              </a:rPr>
              <a:t>Questions</a:t>
            </a:r>
          </a:p>
        </p:txBody>
      </p:sp>
      <p:sp>
        <p:nvSpPr>
          <p:cNvPr id="17" name="Freeform 17"/>
          <p:cNvSpPr/>
          <p:nvPr/>
        </p:nvSpPr>
        <p:spPr>
          <a:xfrm>
            <a:off x="6149206" y="5143500"/>
            <a:ext cx="5989588" cy="1165247"/>
          </a:xfrm>
          <a:custGeom>
            <a:avLst/>
            <a:gdLst/>
            <a:ahLst/>
            <a:cxnLst/>
            <a:rect l="l" t="t" r="r" b="b"/>
            <a:pathLst>
              <a:path w="5989588" h="1165247">
                <a:moveTo>
                  <a:pt x="0" y="0"/>
                </a:moveTo>
                <a:lnTo>
                  <a:pt x="5989588" y="0"/>
                </a:lnTo>
                <a:lnTo>
                  <a:pt x="5989588" y="1165247"/>
                </a:lnTo>
                <a:lnTo>
                  <a:pt x="0" y="116524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8" name="Freeform 18"/>
          <p:cNvSpPr/>
          <p:nvPr/>
        </p:nvSpPr>
        <p:spPr>
          <a:xfrm>
            <a:off x="12545512" y="1872734"/>
            <a:ext cx="1997345" cy="2099706"/>
          </a:xfrm>
          <a:custGeom>
            <a:avLst/>
            <a:gdLst/>
            <a:ahLst/>
            <a:cxnLst/>
            <a:rect l="l" t="t" r="r" b="b"/>
            <a:pathLst>
              <a:path w="1997345" h="2099706">
                <a:moveTo>
                  <a:pt x="0" y="0"/>
                </a:moveTo>
                <a:lnTo>
                  <a:pt x="1997346" y="0"/>
                </a:lnTo>
                <a:lnTo>
                  <a:pt x="1997346" y="2099706"/>
                </a:lnTo>
                <a:lnTo>
                  <a:pt x="0" y="2099706"/>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9" name="Freeform 19"/>
          <p:cNvSpPr/>
          <p:nvPr/>
        </p:nvSpPr>
        <p:spPr>
          <a:xfrm>
            <a:off x="3791237" y="6061633"/>
            <a:ext cx="1767605" cy="1646083"/>
          </a:xfrm>
          <a:custGeom>
            <a:avLst/>
            <a:gdLst/>
            <a:ahLst/>
            <a:cxnLst/>
            <a:rect l="l" t="t" r="r" b="b"/>
            <a:pathLst>
              <a:path w="1767605" h="1646083">
                <a:moveTo>
                  <a:pt x="0" y="0"/>
                </a:moveTo>
                <a:lnTo>
                  <a:pt x="1767606" y="0"/>
                </a:lnTo>
                <a:lnTo>
                  <a:pt x="1767606" y="1646082"/>
                </a:lnTo>
                <a:lnTo>
                  <a:pt x="0" y="1646082"/>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1280</Words>
  <Application>Microsoft Macintosh PowerPoint</Application>
  <PresentationFormat>Custom</PresentationFormat>
  <Paragraphs>143</Paragraphs>
  <Slides>41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Anicon Sans</vt:lpstr>
      <vt:lpstr>Anicon Sans Bold</vt:lpstr>
      <vt:lpstr>Arial</vt:lpstr>
      <vt:lpstr>Stella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CS147 A3 Slides</dc:title>
  <cp:lastModifiedBy>Clare Chua</cp:lastModifiedBy>
  <cp:revision>5</cp:revision>
  <dcterms:created xsi:type="dcterms:W3CDTF">2006-08-16T00:00:00Z</dcterms:created>
  <dcterms:modified xsi:type="dcterms:W3CDTF">2024-12-09T08:59:02Z</dcterms:modified>
  <dc:identifier>DAGT2-a7PFo</dc:identifier>
</cp:coreProperties>
</file>