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Lst>
  <p:sldSz cx="18288000" cy="10287000"/>
  <p:notesSz cx="6858000" cy="9144000"/>
  <p:embeddedFontLst>
    <p:embeddedFont>
      <p:font typeface="Baloo Thambi" panose="03080902040302020200" pitchFamily="66" charset="77"/>
      <p:regular r:id="rId73"/>
    </p:embeddedFont>
    <p:embeddedFont>
      <p:font typeface="Kurale" panose="020B0600000000000000" pitchFamily="34" charset="0"/>
      <p:regular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48" autoAdjust="0"/>
  </p:normalViewPr>
  <p:slideViewPr>
    <p:cSldViewPr>
      <p:cViewPr varScale="1">
        <p:scale>
          <a:sx n="78" d="100"/>
          <a:sy n="78" d="100"/>
        </p:scale>
        <p:origin x="36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2.svg"/><Relationship Id="rId7" Type="http://schemas.openxmlformats.org/officeDocument/2006/relationships/image" Target="../media/image1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25.png"/><Relationship Id="rId4" Type="http://schemas.openxmlformats.org/officeDocument/2006/relationships/image" Target="../media/image7.png"/><Relationship Id="rId9" Type="http://schemas.openxmlformats.org/officeDocument/2006/relationships/image" Target="../media/image24.sv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svg"/><Relationship Id="rId7" Type="http://schemas.openxmlformats.org/officeDocument/2006/relationships/image" Target="../media/image12.svg"/><Relationship Id="rId12"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9.png"/><Relationship Id="rId5" Type="http://schemas.openxmlformats.org/officeDocument/2006/relationships/image" Target="../media/image6.svg"/><Relationship Id="rId10" Type="http://schemas.openxmlformats.org/officeDocument/2006/relationships/image" Target="../media/image28.png"/><Relationship Id="rId4" Type="http://schemas.openxmlformats.org/officeDocument/2006/relationships/image" Target="../media/image5.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4.svg"/><Relationship Id="rId7" Type="http://schemas.openxmlformats.org/officeDocument/2006/relationships/image" Target="../media/image12.svg"/><Relationship Id="rId12"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34.png"/><Relationship Id="rId5" Type="http://schemas.openxmlformats.org/officeDocument/2006/relationships/image" Target="../media/image6.sv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5.png"/><Relationship Id="rId9" Type="http://schemas.openxmlformats.org/officeDocument/2006/relationships/image" Target="../media/image32.png"/><Relationship Id="rId14"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40.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svg"/><Relationship Id="rId7" Type="http://schemas.openxmlformats.org/officeDocument/2006/relationships/image" Target="../media/image42.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44.svg"/></Relationships>
</file>

<file path=ppt/slides/_rels/slide9.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svg"/><Relationship Id="rId7" Type="http://schemas.openxmlformats.org/officeDocument/2006/relationships/image" Target="../media/image10.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6.svg"/><Relationship Id="rId5" Type="http://schemas.openxmlformats.org/officeDocument/2006/relationships/image" Target="../media/image24.svg"/><Relationship Id="rId10" Type="http://schemas.openxmlformats.org/officeDocument/2006/relationships/image" Target="../media/image5.png"/><Relationship Id="rId4" Type="http://schemas.openxmlformats.org/officeDocument/2006/relationships/image" Target="../media/image23.png"/><Relationship Id="rId9" Type="http://schemas.openxmlformats.org/officeDocument/2006/relationships/image" Target="../media/image46.jpe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22.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6.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8.sv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2.svg"/><Relationship Id="rId7" Type="http://schemas.openxmlformats.org/officeDocument/2006/relationships/image" Target="../media/image4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5.png"/><Relationship Id="rId9" Type="http://schemas.openxmlformats.org/officeDocument/2006/relationships/image" Target="../media/image20.sv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2.svg"/><Relationship Id="rId7" Type="http://schemas.openxmlformats.org/officeDocument/2006/relationships/image" Target="../media/image48.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25.png"/><Relationship Id="rId4" Type="http://schemas.openxmlformats.org/officeDocument/2006/relationships/image" Target="../media/image50.png"/><Relationship Id="rId9"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svg"/><Relationship Id="rId7" Type="http://schemas.openxmlformats.org/officeDocument/2006/relationships/image" Target="../media/image53.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2.jpeg"/><Relationship Id="rId11" Type="http://schemas.openxmlformats.org/officeDocument/2006/relationships/image" Target="../media/image48.svg"/><Relationship Id="rId5" Type="http://schemas.openxmlformats.org/officeDocument/2006/relationships/image" Target="../media/image51.jpeg"/><Relationship Id="rId10" Type="http://schemas.openxmlformats.org/officeDocument/2006/relationships/image" Target="../media/image47.png"/><Relationship Id="rId4" Type="http://schemas.openxmlformats.org/officeDocument/2006/relationships/image" Target="../media/image25.png"/><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svg"/><Relationship Id="rId7"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s/_rels/slide18.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10" Type="http://schemas.openxmlformats.org/officeDocument/2006/relationships/image" Target="../media/image56.png"/><Relationship Id="rId4" Type="http://schemas.openxmlformats.org/officeDocument/2006/relationships/image" Target="../media/image5.png"/><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40.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2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40.svg"/><Relationship Id="rId7"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7.jpeg"/></Relationships>
</file>

<file path=ppt/slides/_rels/slide2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40.svg"/><Relationship Id="rId7"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40.svg"/><Relationship Id="rId7"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0.svg"/><Relationship Id="rId7" Type="http://schemas.openxmlformats.org/officeDocument/2006/relationships/image" Target="../media/image63.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eg"/></Relationships>
</file>

<file path=ppt/slides/_rels/slide24.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69.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0.svg"/><Relationship Id="rId7" Type="http://schemas.openxmlformats.org/officeDocument/2006/relationships/image" Target="../media/image63.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70.jpeg"/><Relationship Id="rId4" Type="http://schemas.openxmlformats.org/officeDocument/2006/relationships/image" Target="../media/image60.jpeg"/><Relationship Id="rId9" Type="http://schemas.openxmlformats.org/officeDocument/2006/relationships/image" Target="../media/image65.jpeg"/></Relationships>
</file>

<file path=ppt/slides/_rels/slide26.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0.svg"/><Relationship Id="rId7" Type="http://schemas.openxmlformats.org/officeDocument/2006/relationships/image" Target="../media/image63.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eg"/></Relationships>
</file>

<file path=ppt/slides/_rels/slide2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0.svg"/><Relationship Id="rId7" Type="http://schemas.openxmlformats.org/officeDocument/2006/relationships/image" Target="../media/image63.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71.jpeg"/><Relationship Id="rId4" Type="http://schemas.openxmlformats.org/officeDocument/2006/relationships/image" Target="../media/image60.jpeg"/><Relationship Id="rId9" Type="http://schemas.openxmlformats.org/officeDocument/2006/relationships/image" Target="../media/image65.jpeg"/></Relationships>
</file>

<file path=ppt/slides/_rels/slide28.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0.svg"/><Relationship Id="rId7" Type="http://schemas.openxmlformats.org/officeDocument/2006/relationships/image" Target="../media/image63.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72.jpeg"/><Relationship Id="rId4" Type="http://schemas.openxmlformats.org/officeDocument/2006/relationships/image" Target="../media/image60.jpeg"/><Relationship Id="rId9" Type="http://schemas.openxmlformats.org/officeDocument/2006/relationships/image" Target="../media/image65.jpeg"/></Relationships>
</file>

<file path=ppt/slides/_rels/slide29.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0.svg"/><Relationship Id="rId7" Type="http://schemas.openxmlformats.org/officeDocument/2006/relationships/image" Target="../media/image63.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73.jpeg"/><Relationship Id="rId4" Type="http://schemas.openxmlformats.org/officeDocument/2006/relationships/image" Target="../media/image60.jpeg"/><Relationship Id="rId9" Type="http://schemas.openxmlformats.org/officeDocument/2006/relationships/image" Target="../media/image65.jpeg"/></Relationships>
</file>

<file path=ppt/slides/_rels/slide30.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0.svg"/><Relationship Id="rId7" Type="http://schemas.openxmlformats.org/officeDocument/2006/relationships/image" Target="../media/image63.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74.jpeg"/><Relationship Id="rId4" Type="http://schemas.openxmlformats.org/officeDocument/2006/relationships/image" Target="../media/image60.jpeg"/><Relationship Id="rId9" Type="http://schemas.openxmlformats.org/officeDocument/2006/relationships/image" Target="../media/image65.jpeg"/></Relationships>
</file>

<file path=ppt/slides/_rels/slide31.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40.svg"/><Relationship Id="rId7" Type="http://schemas.openxmlformats.org/officeDocument/2006/relationships/image" Target="../media/image69.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3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40.svg"/><Relationship Id="rId7" Type="http://schemas.openxmlformats.org/officeDocument/2006/relationships/image" Target="../media/image69.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 Id="rId9" Type="http://schemas.openxmlformats.org/officeDocument/2006/relationships/image" Target="../media/image76.jpeg"/></Relationships>
</file>

<file path=ppt/slides/_rels/slide33.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40.svg"/><Relationship Id="rId7" Type="http://schemas.openxmlformats.org/officeDocument/2006/relationships/image" Target="../media/image69.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 Id="rId9" Type="http://schemas.openxmlformats.org/officeDocument/2006/relationships/image" Target="../media/image77.jpeg"/></Relationships>
</file>

<file path=ppt/slides/_rels/slide3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40.svg"/><Relationship Id="rId7" Type="http://schemas.openxmlformats.org/officeDocument/2006/relationships/image" Target="../media/image69.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2.svg"/><Relationship Id="rId7" Type="http://schemas.openxmlformats.org/officeDocument/2006/relationships/image" Target="../media/image6.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36.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22.svg"/><Relationship Id="rId7"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16.sv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22.svg"/><Relationship Id="rId7"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9.jpeg"/><Relationship Id="rId5" Type="http://schemas.openxmlformats.org/officeDocument/2006/relationships/image" Target="../media/image16.svg"/><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22.svg"/><Relationship Id="rId7" Type="http://schemas.openxmlformats.org/officeDocument/2006/relationships/image" Target="../media/image4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16.svg"/><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22.svg"/><Relationship Id="rId7" Type="http://schemas.openxmlformats.org/officeDocument/2006/relationships/image" Target="../media/image4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16.sv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22.svg"/><Relationship Id="rId7" Type="http://schemas.openxmlformats.org/officeDocument/2006/relationships/image" Target="../media/image4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16.svg"/><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2.svg"/><Relationship Id="rId7" Type="http://schemas.openxmlformats.org/officeDocument/2006/relationships/image" Target="../media/image1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s/_rels/slide4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2.svg"/><Relationship Id="rId7" Type="http://schemas.openxmlformats.org/officeDocument/2006/relationships/image" Target="../media/image1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s/_rels/slide4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2.svg"/><Relationship Id="rId7" Type="http://schemas.openxmlformats.org/officeDocument/2006/relationships/image" Target="../media/image1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svg"/></Relationships>
</file>

<file path=ppt/slides/_rels/slide4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0.svg"/><Relationship Id="rId3" Type="http://schemas.openxmlformats.org/officeDocument/2006/relationships/image" Target="../media/image4.svg"/><Relationship Id="rId7" Type="http://schemas.openxmlformats.org/officeDocument/2006/relationships/image" Target="../media/image6.svg"/><Relationship Id="rId12"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4.sv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3.png"/></Relationships>
</file>

<file path=ppt/slides/_rels/slide5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40.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56.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20.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57.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20.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58.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20.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6.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8.svg"/><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0.svg"/><Relationship Id="rId7" Type="http://schemas.openxmlformats.org/officeDocument/2006/relationships/image" Target="../media/image12.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20.svg"/></Relationships>
</file>

<file path=ppt/slides/_rels/slide6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22.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6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22.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6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6.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8.svg"/><Relationship Id="rId4" Type="http://schemas.openxmlformats.org/officeDocument/2006/relationships/image" Target="../media/image47.png"/></Relationships>
</file>

<file path=ppt/slides/_rels/slide6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22.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66.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67.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6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22.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6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7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svg"/><Relationship Id="rId3" Type="http://schemas.openxmlformats.org/officeDocument/2006/relationships/image" Target="../media/image22.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14.sv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svg"/></Relationships>
</file>

<file path=ppt/slides/_rels/slide7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6.png"/><Relationship Id="rId4" Type="http://schemas.openxmlformats.org/officeDocument/2006/relationships/image" Target="../media/image8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612459"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5177607" y="675143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23924" y="862403"/>
            <a:ext cx="15240152" cy="8562194"/>
          </a:xfrm>
          <a:custGeom>
            <a:avLst/>
            <a:gdLst/>
            <a:ahLst/>
            <a:cxnLst/>
            <a:rect l="l" t="t" r="r" b="b"/>
            <a:pathLst>
              <a:path w="15240152" h="8562194">
                <a:moveTo>
                  <a:pt x="0" y="0"/>
                </a:moveTo>
                <a:lnTo>
                  <a:pt x="15240152" y="0"/>
                </a:lnTo>
                <a:lnTo>
                  <a:pt x="15240152" y="8562194"/>
                </a:lnTo>
                <a:lnTo>
                  <a:pt x="0" y="85621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5" name="Group 5"/>
          <p:cNvGrpSpPr/>
          <p:nvPr/>
        </p:nvGrpSpPr>
        <p:grpSpPr>
          <a:xfrm>
            <a:off x="3119918" y="1800108"/>
            <a:ext cx="12067213" cy="6686783"/>
            <a:chOff x="0" y="0"/>
            <a:chExt cx="2850029" cy="1579282"/>
          </a:xfrm>
        </p:grpSpPr>
        <p:sp>
          <p:nvSpPr>
            <p:cNvPr id="6" name="Freeform 6"/>
            <p:cNvSpPr/>
            <p:nvPr/>
          </p:nvSpPr>
          <p:spPr>
            <a:xfrm>
              <a:off x="0" y="0"/>
              <a:ext cx="2850029" cy="1579282"/>
            </a:xfrm>
            <a:custGeom>
              <a:avLst/>
              <a:gdLst/>
              <a:ahLst/>
              <a:cxnLst/>
              <a:rect l="l" t="t" r="r" b="b"/>
              <a:pathLst>
                <a:path w="2850029" h="1579282">
                  <a:moveTo>
                    <a:pt x="32720" y="0"/>
                  </a:moveTo>
                  <a:lnTo>
                    <a:pt x="2817309" y="0"/>
                  </a:lnTo>
                  <a:cubicBezTo>
                    <a:pt x="2835380" y="0"/>
                    <a:pt x="2850029" y="14649"/>
                    <a:pt x="2850029" y="32720"/>
                  </a:cubicBezTo>
                  <a:lnTo>
                    <a:pt x="2850029" y="1546562"/>
                  </a:lnTo>
                  <a:cubicBezTo>
                    <a:pt x="2850029" y="1564633"/>
                    <a:pt x="2835380" y="1579282"/>
                    <a:pt x="2817309" y="1579282"/>
                  </a:cubicBezTo>
                  <a:lnTo>
                    <a:pt x="32720" y="1579282"/>
                  </a:lnTo>
                  <a:cubicBezTo>
                    <a:pt x="14649" y="1579282"/>
                    <a:pt x="0" y="1564633"/>
                    <a:pt x="0" y="1546562"/>
                  </a:cubicBezTo>
                  <a:lnTo>
                    <a:pt x="0" y="32720"/>
                  </a:lnTo>
                  <a:cubicBezTo>
                    <a:pt x="0" y="14649"/>
                    <a:pt x="14649" y="0"/>
                    <a:pt x="32720" y="0"/>
                  </a:cubicBezTo>
                  <a:close/>
                </a:path>
              </a:pathLst>
            </a:custGeom>
            <a:solidFill>
              <a:srgbClr val="EFF1E7"/>
            </a:solidFill>
            <a:ln w="76200" cap="rnd">
              <a:solidFill>
                <a:srgbClr val="483A00"/>
              </a:solidFill>
              <a:prstDash val="solid"/>
              <a:round/>
            </a:ln>
          </p:spPr>
          <p:txBody>
            <a:bodyPr/>
            <a:lstStyle/>
            <a:p>
              <a:endParaRPr lang="en-US"/>
            </a:p>
          </p:txBody>
        </p:sp>
        <p:sp>
          <p:nvSpPr>
            <p:cNvPr id="7" name="TextBox 7"/>
            <p:cNvSpPr txBox="1"/>
            <p:nvPr/>
          </p:nvSpPr>
          <p:spPr>
            <a:xfrm>
              <a:off x="0" y="-38100"/>
              <a:ext cx="2850029" cy="1617382"/>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1173307">
            <a:off x="12264708" y="6256574"/>
            <a:ext cx="1254944" cy="1223000"/>
          </a:xfrm>
          <a:custGeom>
            <a:avLst/>
            <a:gdLst/>
            <a:ahLst/>
            <a:cxnLst/>
            <a:rect l="l" t="t" r="r" b="b"/>
            <a:pathLst>
              <a:path w="1254944" h="1223000">
                <a:moveTo>
                  <a:pt x="0" y="0"/>
                </a:moveTo>
                <a:lnTo>
                  <a:pt x="1254945" y="0"/>
                </a:lnTo>
                <a:lnTo>
                  <a:pt x="1254945" y="1223001"/>
                </a:lnTo>
                <a:lnTo>
                  <a:pt x="0" y="12230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4991893" y="3417375"/>
            <a:ext cx="1257309" cy="1455832"/>
          </a:xfrm>
          <a:custGeom>
            <a:avLst/>
            <a:gdLst/>
            <a:ahLst/>
            <a:cxnLst/>
            <a:rect l="l" t="t" r="r" b="b"/>
            <a:pathLst>
              <a:path w="1257309" h="1455832">
                <a:moveTo>
                  <a:pt x="0" y="0"/>
                </a:moveTo>
                <a:lnTo>
                  <a:pt x="1257309" y="0"/>
                </a:lnTo>
                <a:lnTo>
                  <a:pt x="1257309" y="1455832"/>
                </a:lnTo>
                <a:lnTo>
                  <a:pt x="0" y="14558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211310">
            <a:off x="2575703" y="1515660"/>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TextBox 11"/>
          <p:cNvSpPr txBox="1"/>
          <p:nvPr/>
        </p:nvSpPr>
        <p:spPr>
          <a:xfrm>
            <a:off x="5620547" y="3188163"/>
            <a:ext cx="7046905" cy="3220357"/>
          </a:xfrm>
          <a:prstGeom prst="rect">
            <a:avLst/>
          </a:prstGeom>
        </p:spPr>
        <p:txBody>
          <a:bodyPr lIns="0" tIns="0" rIns="0" bIns="0" rtlCol="0" anchor="t">
            <a:spAutoFit/>
          </a:bodyPr>
          <a:lstStyle/>
          <a:p>
            <a:pPr algn="ctr">
              <a:lnSpc>
                <a:spcPts val="12257"/>
              </a:lnSpc>
            </a:pPr>
            <a:r>
              <a:rPr lang="en-US" sz="13180">
                <a:solidFill>
                  <a:srgbClr val="483A00"/>
                </a:solidFill>
                <a:latin typeface="Baloo Thambi"/>
                <a:ea typeface="Baloo Thambi"/>
                <a:cs typeface="Baloo Thambi"/>
                <a:sym typeface="Baloo Thambi"/>
              </a:rPr>
              <a:t>LUCKY</a:t>
            </a:r>
          </a:p>
          <a:p>
            <a:pPr algn="ctr">
              <a:lnSpc>
                <a:spcPts val="12257"/>
              </a:lnSpc>
            </a:pPr>
            <a:r>
              <a:rPr lang="en-US" sz="13180">
                <a:solidFill>
                  <a:srgbClr val="483A00"/>
                </a:solidFill>
                <a:latin typeface="Baloo Thambi"/>
                <a:ea typeface="Baloo Thambi"/>
                <a:cs typeface="Baloo Thambi"/>
                <a:sym typeface="Baloo Thambi"/>
              </a:rPr>
              <a:t>DAY</a:t>
            </a:r>
          </a:p>
        </p:txBody>
      </p:sp>
      <p:grpSp>
        <p:nvGrpSpPr>
          <p:cNvPr id="12" name="Group 12"/>
          <p:cNvGrpSpPr/>
          <p:nvPr/>
        </p:nvGrpSpPr>
        <p:grpSpPr>
          <a:xfrm>
            <a:off x="6375441" y="6650337"/>
            <a:ext cx="5537118" cy="899611"/>
            <a:chOff x="0" y="0"/>
            <a:chExt cx="1458336" cy="236934"/>
          </a:xfrm>
        </p:grpSpPr>
        <p:sp>
          <p:nvSpPr>
            <p:cNvPr id="13" name="Freeform 13"/>
            <p:cNvSpPr/>
            <p:nvPr/>
          </p:nvSpPr>
          <p:spPr>
            <a:xfrm>
              <a:off x="0" y="0"/>
              <a:ext cx="1458336" cy="236934"/>
            </a:xfrm>
            <a:custGeom>
              <a:avLst/>
              <a:gdLst/>
              <a:ahLst/>
              <a:cxnLst/>
              <a:rect l="l" t="t" r="r" b="b"/>
              <a:pathLst>
                <a:path w="1458336" h="236934">
                  <a:moveTo>
                    <a:pt x="40547" y="0"/>
                  </a:moveTo>
                  <a:lnTo>
                    <a:pt x="1417788" y="0"/>
                  </a:lnTo>
                  <a:cubicBezTo>
                    <a:pt x="1440182" y="0"/>
                    <a:pt x="1458336" y="18154"/>
                    <a:pt x="1458336" y="40547"/>
                  </a:cubicBezTo>
                  <a:lnTo>
                    <a:pt x="1458336" y="196387"/>
                  </a:lnTo>
                  <a:cubicBezTo>
                    <a:pt x="1458336" y="218781"/>
                    <a:pt x="1440182" y="236934"/>
                    <a:pt x="1417788" y="236934"/>
                  </a:cubicBezTo>
                  <a:lnTo>
                    <a:pt x="40547" y="236934"/>
                  </a:lnTo>
                  <a:cubicBezTo>
                    <a:pt x="18154" y="236934"/>
                    <a:pt x="0" y="218781"/>
                    <a:pt x="0" y="196387"/>
                  </a:cubicBezTo>
                  <a:lnTo>
                    <a:pt x="0" y="40547"/>
                  </a:lnTo>
                  <a:cubicBezTo>
                    <a:pt x="0" y="18154"/>
                    <a:pt x="18154" y="0"/>
                    <a:pt x="40547" y="0"/>
                  </a:cubicBezTo>
                  <a:close/>
                </a:path>
              </a:pathLst>
            </a:custGeom>
            <a:solidFill>
              <a:srgbClr val="000000">
                <a:alpha val="0"/>
              </a:srgbClr>
            </a:solidFill>
            <a:ln w="133350" cap="rnd">
              <a:solidFill>
                <a:srgbClr val="FFFFFF"/>
              </a:solidFill>
              <a:prstDash val="solid"/>
              <a:round/>
            </a:ln>
          </p:spPr>
          <p:txBody>
            <a:bodyPr/>
            <a:lstStyle/>
            <a:p>
              <a:endParaRPr lang="en-US"/>
            </a:p>
          </p:txBody>
        </p:sp>
        <p:sp>
          <p:nvSpPr>
            <p:cNvPr id="14" name="TextBox 14"/>
            <p:cNvSpPr txBox="1"/>
            <p:nvPr/>
          </p:nvSpPr>
          <p:spPr>
            <a:xfrm>
              <a:off x="0" y="-38100"/>
              <a:ext cx="1458336" cy="275034"/>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6480222" y="6752936"/>
            <a:ext cx="5327556" cy="647890"/>
            <a:chOff x="0" y="0"/>
            <a:chExt cx="1403142" cy="170638"/>
          </a:xfrm>
        </p:grpSpPr>
        <p:sp>
          <p:nvSpPr>
            <p:cNvPr id="16" name="Freeform 16"/>
            <p:cNvSpPr/>
            <p:nvPr/>
          </p:nvSpPr>
          <p:spPr>
            <a:xfrm>
              <a:off x="0" y="0"/>
              <a:ext cx="1403142" cy="170638"/>
            </a:xfrm>
            <a:custGeom>
              <a:avLst/>
              <a:gdLst/>
              <a:ahLst/>
              <a:cxnLst/>
              <a:rect l="l" t="t" r="r" b="b"/>
              <a:pathLst>
                <a:path w="1403142" h="170638">
                  <a:moveTo>
                    <a:pt x="15985" y="0"/>
                  </a:moveTo>
                  <a:lnTo>
                    <a:pt x="1387157" y="0"/>
                  </a:lnTo>
                  <a:cubicBezTo>
                    <a:pt x="1395986" y="0"/>
                    <a:pt x="1403142" y="7157"/>
                    <a:pt x="1403142" y="15985"/>
                  </a:cubicBezTo>
                  <a:lnTo>
                    <a:pt x="1403142" y="154653"/>
                  </a:lnTo>
                  <a:cubicBezTo>
                    <a:pt x="1403142" y="163481"/>
                    <a:pt x="1395986" y="170638"/>
                    <a:pt x="1387157" y="170638"/>
                  </a:cubicBezTo>
                  <a:lnTo>
                    <a:pt x="15985" y="170638"/>
                  </a:lnTo>
                  <a:cubicBezTo>
                    <a:pt x="7157" y="170638"/>
                    <a:pt x="0" y="163481"/>
                    <a:pt x="0" y="154653"/>
                  </a:cubicBezTo>
                  <a:lnTo>
                    <a:pt x="0" y="15985"/>
                  </a:lnTo>
                  <a:cubicBezTo>
                    <a:pt x="0" y="7157"/>
                    <a:pt x="7157" y="0"/>
                    <a:pt x="15985" y="0"/>
                  </a:cubicBezTo>
                  <a:close/>
                </a:path>
              </a:pathLst>
            </a:custGeom>
            <a:solidFill>
              <a:srgbClr val="C0D494"/>
            </a:solidFill>
            <a:ln w="38100" cap="sq">
              <a:solidFill>
                <a:srgbClr val="483A00"/>
              </a:solidFill>
              <a:prstDash val="solid"/>
              <a:miter/>
            </a:ln>
          </p:spPr>
          <p:txBody>
            <a:bodyPr/>
            <a:lstStyle/>
            <a:p>
              <a:endParaRPr lang="en-US"/>
            </a:p>
          </p:txBody>
        </p:sp>
        <p:sp>
          <p:nvSpPr>
            <p:cNvPr id="17" name="TextBox 17"/>
            <p:cNvSpPr txBox="1"/>
            <p:nvPr/>
          </p:nvSpPr>
          <p:spPr>
            <a:xfrm>
              <a:off x="0" y="-38100"/>
              <a:ext cx="1403142" cy="208738"/>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rot="403428">
            <a:off x="13688137" y="1465407"/>
            <a:ext cx="1993808" cy="2057400"/>
          </a:xfrm>
          <a:custGeom>
            <a:avLst/>
            <a:gdLst/>
            <a:ahLst/>
            <a:cxnLst/>
            <a:rect l="l" t="t" r="r" b="b"/>
            <a:pathLst>
              <a:path w="1993808" h="2057400">
                <a:moveTo>
                  <a:pt x="0" y="0"/>
                </a:moveTo>
                <a:lnTo>
                  <a:pt x="1993808" y="0"/>
                </a:lnTo>
                <a:lnTo>
                  <a:pt x="1993808" y="2057400"/>
                </a:lnTo>
                <a:lnTo>
                  <a:pt x="0" y="20574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9" name="Freeform 19"/>
          <p:cNvSpPr/>
          <p:nvPr/>
        </p:nvSpPr>
        <p:spPr>
          <a:xfrm rot="-417858">
            <a:off x="13973887" y="6993803"/>
            <a:ext cx="1741724" cy="1767432"/>
          </a:xfrm>
          <a:custGeom>
            <a:avLst/>
            <a:gdLst/>
            <a:ahLst/>
            <a:cxnLst/>
            <a:rect l="l" t="t" r="r" b="b"/>
            <a:pathLst>
              <a:path w="1741724" h="1767432">
                <a:moveTo>
                  <a:pt x="0" y="0"/>
                </a:moveTo>
                <a:lnTo>
                  <a:pt x="1741725" y="0"/>
                </a:lnTo>
                <a:lnTo>
                  <a:pt x="1741725" y="1767432"/>
                </a:lnTo>
                <a:lnTo>
                  <a:pt x="0" y="17674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0" name="Freeform 20"/>
          <p:cNvSpPr/>
          <p:nvPr/>
        </p:nvSpPr>
        <p:spPr>
          <a:xfrm rot="-547271">
            <a:off x="626238" y="4580441"/>
            <a:ext cx="1637406" cy="1708868"/>
          </a:xfrm>
          <a:custGeom>
            <a:avLst/>
            <a:gdLst/>
            <a:ahLst/>
            <a:cxnLst/>
            <a:rect l="l" t="t" r="r" b="b"/>
            <a:pathLst>
              <a:path w="1637406" h="1708868">
                <a:moveTo>
                  <a:pt x="0" y="0"/>
                </a:moveTo>
                <a:lnTo>
                  <a:pt x="1637406" y="0"/>
                </a:lnTo>
                <a:lnTo>
                  <a:pt x="1637406" y="1708867"/>
                </a:lnTo>
                <a:lnTo>
                  <a:pt x="0" y="170886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21" name="Freeform 21"/>
          <p:cNvSpPr/>
          <p:nvPr/>
        </p:nvSpPr>
        <p:spPr>
          <a:xfrm rot="808354">
            <a:off x="16000291" y="3907893"/>
            <a:ext cx="1463768" cy="1930629"/>
          </a:xfrm>
          <a:custGeom>
            <a:avLst/>
            <a:gdLst/>
            <a:ahLst/>
            <a:cxnLst/>
            <a:rect l="l" t="t" r="r" b="b"/>
            <a:pathLst>
              <a:path w="1463768" h="1930629">
                <a:moveTo>
                  <a:pt x="0" y="0"/>
                </a:moveTo>
                <a:lnTo>
                  <a:pt x="1463768" y="0"/>
                </a:lnTo>
                <a:lnTo>
                  <a:pt x="1463768" y="1930629"/>
                </a:lnTo>
                <a:lnTo>
                  <a:pt x="0" y="1930629"/>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2" name="TextBox 22"/>
          <p:cNvSpPr txBox="1"/>
          <p:nvPr/>
        </p:nvSpPr>
        <p:spPr>
          <a:xfrm>
            <a:off x="6480914" y="6944275"/>
            <a:ext cx="5326171" cy="364136"/>
          </a:xfrm>
          <a:prstGeom prst="rect">
            <a:avLst/>
          </a:prstGeom>
        </p:spPr>
        <p:txBody>
          <a:bodyPr lIns="0" tIns="0" rIns="0" bIns="0" rtlCol="0" anchor="t">
            <a:spAutoFit/>
          </a:bodyPr>
          <a:lstStyle/>
          <a:p>
            <a:pPr algn="ctr">
              <a:lnSpc>
                <a:spcPts val="2721"/>
              </a:lnSpc>
            </a:pPr>
            <a:r>
              <a:rPr lang="en-US" sz="2926">
                <a:solidFill>
                  <a:srgbClr val="483A00"/>
                </a:solidFill>
                <a:latin typeface="Kurale"/>
                <a:ea typeface="Kurale"/>
                <a:cs typeface="Kurale"/>
                <a:sym typeface="Kurale"/>
              </a:rPr>
              <a:t>clare, em, ethan, lianne</a:t>
            </a:r>
          </a:p>
        </p:txBody>
      </p:sp>
      <p:sp>
        <p:nvSpPr>
          <p:cNvPr id="23" name="Freeform 23"/>
          <p:cNvSpPr/>
          <p:nvPr/>
        </p:nvSpPr>
        <p:spPr>
          <a:xfrm>
            <a:off x="2388739" y="6894730"/>
            <a:ext cx="2171236" cy="2088335"/>
          </a:xfrm>
          <a:custGeom>
            <a:avLst/>
            <a:gdLst/>
            <a:ahLst/>
            <a:cxnLst/>
            <a:rect l="l" t="t" r="r" b="b"/>
            <a:pathLst>
              <a:path w="2171236" h="2088335">
                <a:moveTo>
                  <a:pt x="0" y="0"/>
                </a:moveTo>
                <a:lnTo>
                  <a:pt x="2171236" y="0"/>
                </a:lnTo>
                <a:lnTo>
                  <a:pt x="2171236" y="2088335"/>
                </a:lnTo>
                <a:lnTo>
                  <a:pt x="0" y="2088335"/>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2571114" y="4054776"/>
            <a:ext cx="13145772" cy="809723"/>
          </a:xfrm>
          <a:prstGeom prst="rect">
            <a:avLst/>
          </a:prstGeom>
        </p:spPr>
        <p:txBody>
          <a:bodyPr lIns="0" tIns="0" rIns="0" bIns="0" rtlCol="0" anchor="t">
            <a:spAutoFit/>
          </a:bodyPr>
          <a:lstStyle/>
          <a:p>
            <a:pPr algn="ctr">
              <a:lnSpc>
                <a:spcPts val="5944"/>
              </a:lnSpc>
            </a:pPr>
            <a:r>
              <a:rPr lang="en-US" sz="6391">
                <a:solidFill>
                  <a:srgbClr val="483A00"/>
                </a:solidFill>
                <a:latin typeface="Kurale"/>
                <a:ea typeface="Kurale"/>
                <a:cs typeface="Kurale"/>
                <a:sym typeface="Kurale"/>
              </a:rPr>
              <a:t>Connecting Hearts, Protecting Minds</a:t>
            </a:r>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VALUE PROPOSITION</a:t>
            </a:r>
          </a:p>
        </p:txBody>
      </p:sp>
      <p:sp>
        <p:nvSpPr>
          <p:cNvPr id="15" name="TextBox 15"/>
          <p:cNvSpPr txBox="1"/>
          <p:nvPr/>
        </p:nvSpPr>
        <p:spPr>
          <a:xfrm>
            <a:off x="2852129" y="5401933"/>
            <a:ext cx="12583742" cy="1937484"/>
          </a:xfrm>
          <a:prstGeom prst="rect">
            <a:avLst/>
          </a:prstGeom>
        </p:spPr>
        <p:txBody>
          <a:bodyPr lIns="0" tIns="0" rIns="0" bIns="0" rtlCol="0" anchor="t">
            <a:spAutoFit/>
          </a:bodyPr>
          <a:lstStyle/>
          <a:p>
            <a:pPr algn="ctr">
              <a:lnSpc>
                <a:spcPts val="5014"/>
              </a:lnSpc>
            </a:pPr>
            <a:r>
              <a:rPr lang="en-US" sz="5391">
                <a:solidFill>
                  <a:srgbClr val="483A00"/>
                </a:solidFill>
                <a:latin typeface="Kurale"/>
                <a:ea typeface="Kurale"/>
                <a:cs typeface="Kurale"/>
                <a:sym typeface="Kurale"/>
              </a:rPr>
              <a:t>Helping seniors build new friendships and find connection through culturally aligned events and activities.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TextBox 13"/>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PROBLEM STATEMENT</a:t>
            </a:r>
          </a:p>
        </p:txBody>
      </p:sp>
      <p:sp>
        <p:nvSpPr>
          <p:cNvPr id="14" name="TextBox 14"/>
          <p:cNvSpPr txBox="1"/>
          <p:nvPr/>
        </p:nvSpPr>
        <p:spPr>
          <a:xfrm>
            <a:off x="2859468" y="3960229"/>
            <a:ext cx="12569065" cy="4437975"/>
          </a:xfrm>
          <a:prstGeom prst="rect">
            <a:avLst/>
          </a:prstGeom>
        </p:spPr>
        <p:txBody>
          <a:bodyPr lIns="0" tIns="0" rIns="0" bIns="0" rtlCol="0" anchor="t">
            <a:spAutoFit/>
          </a:bodyPr>
          <a:lstStyle/>
          <a:p>
            <a:pPr algn="ctr">
              <a:lnSpc>
                <a:spcPts val="5815"/>
              </a:lnSpc>
            </a:pPr>
            <a:r>
              <a:rPr lang="en-US" sz="5591" u="sng">
                <a:solidFill>
                  <a:srgbClr val="000000"/>
                </a:solidFill>
                <a:latin typeface="Kurale"/>
                <a:ea typeface="Kurale"/>
                <a:cs typeface="Kurale"/>
                <a:sym typeface="Kurale"/>
              </a:rPr>
              <a:t>Older adults</a:t>
            </a:r>
            <a:r>
              <a:rPr lang="en-US" sz="5591">
                <a:solidFill>
                  <a:srgbClr val="483A00"/>
                </a:solidFill>
                <a:latin typeface="Kurale"/>
                <a:ea typeface="Kurale"/>
                <a:cs typeface="Kurale"/>
                <a:sym typeface="Kurale"/>
              </a:rPr>
              <a:t> who face language barriers and </a:t>
            </a:r>
            <a:r>
              <a:rPr lang="en-US" sz="5591" u="sng">
                <a:solidFill>
                  <a:srgbClr val="000000"/>
                </a:solidFill>
                <a:latin typeface="Kurale"/>
                <a:ea typeface="Kurale"/>
                <a:cs typeface="Kurale"/>
                <a:sym typeface="Kurale"/>
              </a:rPr>
              <a:t>cultural differences</a:t>
            </a:r>
            <a:r>
              <a:rPr lang="en-US" sz="5591">
                <a:solidFill>
                  <a:srgbClr val="483A00"/>
                </a:solidFill>
                <a:latin typeface="Kurale"/>
                <a:ea typeface="Kurale"/>
                <a:cs typeface="Kurale"/>
                <a:sym typeface="Kurale"/>
              </a:rPr>
              <a:t> struggle to find </a:t>
            </a:r>
            <a:r>
              <a:rPr lang="en-US" sz="5591" u="sng">
                <a:solidFill>
                  <a:srgbClr val="000000"/>
                </a:solidFill>
                <a:latin typeface="Kurale"/>
                <a:ea typeface="Kurale"/>
                <a:cs typeface="Kurale"/>
                <a:sym typeface="Kurale"/>
              </a:rPr>
              <a:t>social connection</a:t>
            </a:r>
            <a:r>
              <a:rPr lang="en-US" sz="5591">
                <a:solidFill>
                  <a:srgbClr val="483A00"/>
                </a:solidFill>
                <a:latin typeface="Kurale"/>
                <a:ea typeface="Kurale"/>
                <a:cs typeface="Kurale"/>
                <a:sym typeface="Kurale"/>
              </a:rPr>
              <a:t> in their communities, leading to </a:t>
            </a:r>
            <a:r>
              <a:rPr lang="en-US" sz="5591" u="sng">
                <a:solidFill>
                  <a:srgbClr val="000000"/>
                </a:solidFill>
                <a:latin typeface="Kurale"/>
                <a:ea typeface="Kurale"/>
                <a:cs typeface="Kurale"/>
                <a:sym typeface="Kurale"/>
              </a:rPr>
              <a:t>loneliness</a:t>
            </a:r>
            <a:r>
              <a:rPr lang="en-US" sz="5591">
                <a:solidFill>
                  <a:srgbClr val="483A00"/>
                </a:solidFill>
                <a:latin typeface="Kurale"/>
                <a:ea typeface="Kurale"/>
                <a:cs typeface="Kurale"/>
                <a:sym typeface="Kurale"/>
              </a:rPr>
              <a:t> and raising their risk of </a:t>
            </a:r>
            <a:r>
              <a:rPr lang="en-US" sz="5591" u="sng">
                <a:solidFill>
                  <a:srgbClr val="000000"/>
                </a:solidFill>
                <a:latin typeface="Kurale"/>
                <a:ea typeface="Kurale"/>
                <a:cs typeface="Kurale"/>
                <a:sym typeface="Kurale"/>
              </a:rPr>
              <a:t>dementia</a:t>
            </a:r>
            <a:r>
              <a:rPr lang="en-US" sz="5591">
                <a:solidFill>
                  <a:srgbClr val="483A00"/>
                </a:solidFill>
                <a:latin typeface="Kurale"/>
                <a:ea typeface="Kurale"/>
                <a:cs typeface="Kurale"/>
                <a:sym typeface="Kurale"/>
              </a:rPr>
              <a:t> and cognitive disorders.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987777" y="3360519"/>
            <a:ext cx="12312447" cy="6027206"/>
          </a:xfrm>
          <a:prstGeom prst="rect">
            <a:avLst/>
          </a:prstGeom>
        </p:spPr>
        <p:txBody>
          <a:bodyPr lIns="0" tIns="0" rIns="0" bIns="0" rtlCol="0" anchor="t">
            <a:spAutoFit/>
          </a:bodyPr>
          <a:lstStyle/>
          <a:p>
            <a:pPr algn="ctr">
              <a:lnSpc>
                <a:spcPts val="5254"/>
              </a:lnSpc>
            </a:pPr>
            <a:r>
              <a:rPr lang="en-US" sz="5051">
                <a:solidFill>
                  <a:srgbClr val="483A00"/>
                </a:solidFill>
                <a:latin typeface="Kurale"/>
                <a:ea typeface="Kurale"/>
                <a:cs typeface="Kurale"/>
                <a:sym typeface="Kurale"/>
              </a:rPr>
              <a:t>A tablet app for seniors offering a </a:t>
            </a:r>
            <a:r>
              <a:rPr lang="en-US" sz="5051" u="sng">
                <a:solidFill>
                  <a:srgbClr val="483A00"/>
                </a:solidFill>
                <a:latin typeface="Kurale"/>
                <a:ea typeface="Kurale"/>
                <a:cs typeface="Kurale"/>
                <a:sym typeface="Kurale"/>
              </a:rPr>
              <a:t>social calendar</a:t>
            </a:r>
            <a:r>
              <a:rPr lang="en-US" sz="5051">
                <a:solidFill>
                  <a:srgbClr val="483A00"/>
                </a:solidFill>
                <a:latin typeface="Kurale"/>
                <a:ea typeface="Kurale"/>
                <a:cs typeface="Kurale"/>
                <a:sym typeface="Kurale"/>
              </a:rPr>
              <a:t> with </a:t>
            </a:r>
            <a:r>
              <a:rPr lang="en-US" sz="5051" u="sng">
                <a:solidFill>
                  <a:srgbClr val="483A00"/>
                </a:solidFill>
                <a:latin typeface="Kurale"/>
                <a:ea typeface="Kurale"/>
                <a:cs typeface="Kurale"/>
                <a:sym typeface="Kurale"/>
              </a:rPr>
              <a:t>language support and culturally-tailored activities</a:t>
            </a:r>
            <a:r>
              <a:rPr lang="en-US" sz="5051">
                <a:solidFill>
                  <a:srgbClr val="483A00"/>
                </a:solidFill>
                <a:latin typeface="Kurale"/>
                <a:ea typeface="Kurale"/>
                <a:cs typeface="Kurale"/>
                <a:sym typeface="Kurale"/>
              </a:rPr>
              <a:t>, enabling seniors to easily </a:t>
            </a:r>
            <a:r>
              <a:rPr lang="en-US" sz="5051" u="sng">
                <a:solidFill>
                  <a:srgbClr val="483A00"/>
                </a:solidFill>
                <a:latin typeface="Kurale"/>
                <a:ea typeface="Kurale"/>
                <a:cs typeface="Kurale"/>
                <a:sym typeface="Kurale"/>
              </a:rPr>
              <a:t>discover, join, and organize events</a:t>
            </a:r>
            <a:r>
              <a:rPr lang="en-US" sz="5051">
                <a:solidFill>
                  <a:srgbClr val="483A00"/>
                </a:solidFill>
                <a:latin typeface="Kurale"/>
                <a:ea typeface="Kurale"/>
                <a:cs typeface="Kurale"/>
                <a:sym typeface="Kurale"/>
              </a:rPr>
              <a:t> that resonate with their cultural background and fostering social connections to prevent the onset of dementia and cognitive disorders.</a:t>
            </a:r>
          </a:p>
          <a:p>
            <a:pPr algn="ctr">
              <a:lnSpc>
                <a:spcPts val="5254"/>
              </a:lnSpc>
            </a:pPr>
            <a:endParaRPr lang="en-US" sz="5051">
              <a:solidFill>
                <a:srgbClr val="483A00"/>
              </a:solidFill>
              <a:latin typeface="Kurale"/>
              <a:ea typeface="Kurale"/>
              <a:cs typeface="Kurale"/>
              <a:sym typeface="Kurale"/>
            </a:endParaRPr>
          </a:p>
        </p:txBody>
      </p:sp>
      <p:sp>
        <p:nvSpPr>
          <p:cNvPr id="7" name="Freeform 7"/>
          <p:cNvSpPr/>
          <p:nvPr/>
        </p:nvSpPr>
        <p:spPr>
          <a:xfrm>
            <a:off x="327610" y="616156"/>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1347170">
            <a:off x="15925726" y="7662105"/>
            <a:ext cx="2049937" cy="2042483"/>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434224" y="7747727"/>
            <a:ext cx="2687160" cy="1871240"/>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14598388" y="-573667"/>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0"/>
            <a:stretch>
              <a:fillRect/>
            </a:stretch>
          </a:blipFill>
        </p:spPr>
        <p:txBody>
          <a:bodyPr/>
          <a:lstStyle/>
          <a:p>
            <a:endParaRPr lang="en-US"/>
          </a:p>
        </p:txBody>
      </p:sp>
      <p:sp>
        <p:nvSpPr>
          <p:cNvPr id="11" name="TextBox 11"/>
          <p:cNvSpPr txBox="1"/>
          <p:nvPr/>
        </p:nvSpPr>
        <p:spPr>
          <a:xfrm>
            <a:off x="5256523" y="1926432"/>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SOLUTION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4638363"/>
            <a:ext cx="4884023" cy="3877080"/>
            <a:chOff x="0" y="0"/>
            <a:chExt cx="1358082" cy="1078085"/>
          </a:xfrm>
        </p:grpSpPr>
        <p:sp>
          <p:nvSpPr>
            <p:cNvPr id="4" name="Freeform 4"/>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358082" cy="1116185"/>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1382738"/>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701988" y="4638363"/>
            <a:ext cx="4884023" cy="3877080"/>
            <a:chOff x="0" y="0"/>
            <a:chExt cx="1358082" cy="1078085"/>
          </a:xfrm>
        </p:grpSpPr>
        <p:sp>
          <p:nvSpPr>
            <p:cNvPr id="10" name="Freeform 10"/>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358082" cy="1116185"/>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2375277" y="4638363"/>
            <a:ext cx="4884023" cy="3877080"/>
            <a:chOff x="0" y="0"/>
            <a:chExt cx="1358082" cy="1078085"/>
          </a:xfrm>
        </p:grpSpPr>
        <p:sp>
          <p:nvSpPr>
            <p:cNvPr id="13" name="Freeform 13"/>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358082" cy="1116185"/>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961778">
            <a:off x="508770" y="3817213"/>
            <a:ext cx="1685196" cy="1642300"/>
          </a:xfrm>
          <a:custGeom>
            <a:avLst/>
            <a:gdLst/>
            <a:ahLst/>
            <a:cxnLst/>
            <a:rect l="l" t="t" r="r" b="b"/>
            <a:pathLst>
              <a:path w="1685196" h="1642300">
                <a:moveTo>
                  <a:pt x="0" y="0"/>
                </a:moveTo>
                <a:lnTo>
                  <a:pt x="1685196" y="0"/>
                </a:lnTo>
                <a:lnTo>
                  <a:pt x="1685196" y="1642300"/>
                </a:lnTo>
                <a:lnTo>
                  <a:pt x="0" y="16423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5900837" y="4254213"/>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7" name="Group 17"/>
          <p:cNvGrpSpPr/>
          <p:nvPr/>
        </p:nvGrpSpPr>
        <p:grpSpPr>
          <a:xfrm>
            <a:off x="606798" y="7873216"/>
            <a:ext cx="5539779" cy="1143757"/>
            <a:chOff x="0" y="0"/>
            <a:chExt cx="952587" cy="196673"/>
          </a:xfrm>
        </p:grpSpPr>
        <p:sp>
          <p:nvSpPr>
            <p:cNvPr id="18" name="Freeform 18"/>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19" name="TextBox 19"/>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6374111" y="7873216"/>
            <a:ext cx="5539779" cy="1143757"/>
            <a:chOff x="0" y="0"/>
            <a:chExt cx="952587" cy="196673"/>
          </a:xfrm>
        </p:grpSpPr>
        <p:sp>
          <p:nvSpPr>
            <p:cNvPr id="21" name="Freeform 21"/>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22" name="TextBox 22"/>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2141423" y="7873216"/>
            <a:ext cx="5539779" cy="1143757"/>
            <a:chOff x="0" y="0"/>
            <a:chExt cx="952587" cy="196673"/>
          </a:xfrm>
        </p:grpSpPr>
        <p:sp>
          <p:nvSpPr>
            <p:cNvPr id="24" name="Freeform 24"/>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25" name="TextBox 25"/>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776668" y="4754647"/>
            <a:ext cx="3285264" cy="3285264"/>
          </a:xfrm>
          <a:custGeom>
            <a:avLst/>
            <a:gdLst/>
            <a:ahLst/>
            <a:cxnLst/>
            <a:rect l="l" t="t" r="r" b="b"/>
            <a:pathLst>
              <a:path w="3285264" h="3285264">
                <a:moveTo>
                  <a:pt x="0" y="0"/>
                </a:moveTo>
                <a:lnTo>
                  <a:pt x="3285264" y="0"/>
                </a:lnTo>
                <a:lnTo>
                  <a:pt x="3285264" y="3285263"/>
                </a:lnTo>
                <a:lnTo>
                  <a:pt x="0" y="3285263"/>
                </a:lnTo>
                <a:lnTo>
                  <a:pt x="0" y="0"/>
                </a:lnTo>
                <a:close/>
              </a:path>
            </a:pathLst>
          </a:custGeom>
          <a:blipFill>
            <a:blip r:embed="rId8"/>
            <a:stretch>
              <a:fillRect/>
            </a:stretch>
          </a:blipFill>
        </p:spPr>
        <p:txBody>
          <a:bodyPr/>
          <a:lstStyle/>
          <a:p>
            <a:endParaRPr lang="en-US"/>
          </a:p>
        </p:txBody>
      </p:sp>
      <p:sp>
        <p:nvSpPr>
          <p:cNvPr id="27" name="Freeform 27"/>
          <p:cNvSpPr/>
          <p:nvPr/>
        </p:nvSpPr>
        <p:spPr>
          <a:xfrm>
            <a:off x="6672314" y="8382447"/>
            <a:ext cx="935758" cy="935758"/>
          </a:xfrm>
          <a:custGeom>
            <a:avLst/>
            <a:gdLst/>
            <a:ahLst/>
            <a:cxnLst/>
            <a:rect l="l" t="t" r="r" b="b"/>
            <a:pathLst>
              <a:path w="935758" h="935758">
                <a:moveTo>
                  <a:pt x="0" y="0"/>
                </a:moveTo>
                <a:lnTo>
                  <a:pt x="935758" y="0"/>
                </a:lnTo>
                <a:lnTo>
                  <a:pt x="935758" y="935758"/>
                </a:lnTo>
                <a:lnTo>
                  <a:pt x="0" y="935758"/>
                </a:lnTo>
                <a:lnTo>
                  <a:pt x="0" y="0"/>
                </a:lnTo>
                <a:close/>
              </a:path>
            </a:pathLst>
          </a:custGeom>
          <a:blipFill>
            <a:blip r:embed="rId9"/>
            <a:stretch>
              <a:fillRect/>
            </a:stretch>
          </a:blipFill>
        </p:spPr>
        <p:txBody>
          <a:bodyPr/>
          <a:lstStyle/>
          <a:p>
            <a:endParaRPr lang="en-US"/>
          </a:p>
        </p:txBody>
      </p:sp>
      <p:sp>
        <p:nvSpPr>
          <p:cNvPr id="28" name="Freeform 28"/>
          <p:cNvSpPr/>
          <p:nvPr/>
        </p:nvSpPr>
        <p:spPr>
          <a:xfrm>
            <a:off x="7140193" y="4926522"/>
            <a:ext cx="2212530" cy="2212530"/>
          </a:xfrm>
          <a:custGeom>
            <a:avLst/>
            <a:gdLst/>
            <a:ahLst/>
            <a:cxnLst/>
            <a:rect l="l" t="t" r="r" b="b"/>
            <a:pathLst>
              <a:path w="2212530" h="2212530">
                <a:moveTo>
                  <a:pt x="0" y="0"/>
                </a:moveTo>
                <a:lnTo>
                  <a:pt x="2212530" y="0"/>
                </a:lnTo>
                <a:lnTo>
                  <a:pt x="2212530" y="2212530"/>
                </a:lnTo>
                <a:lnTo>
                  <a:pt x="0" y="2212530"/>
                </a:lnTo>
                <a:lnTo>
                  <a:pt x="0" y="0"/>
                </a:lnTo>
                <a:close/>
              </a:path>
            </a:pathLst>
          </a:custGeom>
          <a:blipFill>
            <a:blip r:embed="rId10"/>
            <a:stretch>
              <a:fillRect/>
            </a:stretch>
          </a:blipFill>
        </p:spPr>
        <p:txBody>
          <a:bodyPr/>
          <a:lstStyle/>
          <a:p>
            <a:endParaRPr lang="en-US"/>
          </a:p>
        </p:txBody>
      </p:sp>
      <p:sp>
        <p:nvSpPr>
          <p:cNvPr id="29" name="Freeform 29"/>
          <p:cNvSpPr/>
          <p:nvPr/>
        </p:nvSpPr>
        <p:spPr>
          <a:xfrm>
            <a:off x="9353472" y="5710501"/>
            <a:ext cx="2038890" cy="2038890"/>
          </a:xfrm>
          <a:custGeom>
            <a:avLst/>
            <a:gdLst/>
            <a:ahLst/>
            <a:cxnLst/>
            <a:rect l="l" t="t" r="r" b="b"/>
            <a:pathLst>
              <a:path w="2038890" h="2038890">
                <a:moveTo>
                  <a:pt x="0" y="0"/>
                </a:moveTo>
                <a:lnTo>
                  <a:pt x="2038890" y="0"/>
                </a:lnTo>
                <a:lnTo>
                  <a:pt x="2038890" y="2038890"/>
                </a:lnTo>
                <a:lnTo>
                  <a:pt x="0" y="2038890"/>
                </a:lnTo>
                <a:lnTo>
                  <a:pt x="0" y="0"/>
                </a:lnTo>
                <a:close/>
              </a:path>
            </a:pathLst>
          </a:custGeom>
          <a:blipFill>
            <a:blip r:embed="rId11"/>
            <a:stretch>
              <a:fillRect/>
            </a:stretch>
          </a:blipFill>
        </p:spPr>
        <p:txBody>
          <a:bodyPr/>
          <a:lstStyle/>
          <a:p>
            <a:endParaRPr lang="en-US"/>
          </a:p>
        </p:txBody>
      </p:sp>
      <p:sp>
        <p:nvSpPr>
          <p:cNvPr id="30" name="Freeform 30"/>
          <p:cNvSpPr/>
          <p:nvPr/>
        </p:nvSpPr>
        <p:spPr>
          <a:xfrm rot="1023268">
            <a:off x="13560967" y="5053276"/>
            <a:ext cx="2668415" cy="2668415"/>
          </a:xfrm>
          <a:custGeom>
            <a:avLst/>
            <a:gdLst/>
            <a:ahLst/>
            <a:cxnLst/>
            <a:rect l="l" t="t" r="r" b="b"/>
            <a:pathLst>
              <a:path w="2668415" h="2668415">
                <a:moveTo>
                  <a:pt x="0" y="0"/>
                </a:moveTo>
                <a:lnTo>
                  <a:pt x="2668415" y="0"/>
                </a:lnTo>
                <a:lnTo>
                  <a:pt x="2668415" y="2668415"/>
                </a:lnTo>
                <a:lnTo>
                  <a:pt x="0" y="2668415"/>
                </a:lnTo>
                <a:lnTo>
                  <a:pt x="0" y="0"/>
                </a:lnTo>
                <a:close/>
              </a:path>
            </a:pathLst>
          </a:custGeom>
          <a:blipFill>
            <a:blip r:embed="rId12"/>
            <a:stretch>
              <a:fillRect/>
            </a:stretch>
          </a:blipFill>
        </p:spPr>
        <p:txBody>
          <a:bodyPr/>
          <a:lstStyle/>
          <a:p>
            <a:endParaRPr lang="en-US"/>
          </a:p>
        </p:txBody>
      </p:sp>
      <p:sp>
        <p:nvSpPr>
          <p:cNvPr id="31" name="TextBox 31"/>
          <p:cNvSpPr txBox="1"/>
          <p:nvPr/>
        </p:nvSpPr>
        <p:spPr>
          <a:xfrm>
            <a:off x="5256523" y="1926432"/>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ROADMAP</a:t>
            </a:r>
          </a:p>
        </p:txBody>
      </p:sp>
      <p:sp>
        <p:nvSpPr>
          <p:cNvPr id="32" name="TextBox 32"/>
          <p:cNvSpPr txBox="1"/>
          <p:nvPr/>
        </p:nvSpPr>
        <p:spPr>
          <a:xfrm>
            <a:off x="1128325" y="8173260"/>
            <a:ext cx="4496725" cy="677066"/>
          </a:xfrm>
          <a:prstGeom prst="rect">
            <a:avLst/>
          </a:prstGeom>
        </p:spPr>
        <p:txBody>
          <a:bodyPr lIns="0" tIns="0" rIns="0" bIns="0" rtlCol="0" anchor="t">
            <a:spAutoFit/>
          </a:bodyPr>
          <a:lstStyle/>
          <a:p>
            <a:pPr algn="ctr">
              <a:lnSpc>
                <a:spcPts val="4948"/>
              </a:lnSpc>
            </a:pPr>
            <a:r>
              <a:rPr lang="en-US" sz="5320">
                <a:solidFill>
                  <a:srgbClr val="483A00"/>
                </a:solidFill>
                <a:latin typeface="Baloo Thambi"/>
                <a:ea typeface="Baloo Thambi"/>
                <a:cs typeface="Baloo Thambi"/>
                <a:sym typeface="Baloo Thambi"/>
              </a:rPr>
              <a:t>SKETCHES</a:t>
            </a:r>
          </a:p>
        </p:txBody>
      </p:sp>
      <p:sp>
        <p:nvSpPr>
          <p:cNvPr id="33" name="TextBox 33"/>
          <p:cNvSpPr txBox="1"/>
          <p:nvPr/>
        </p:nvSpPr>
        <p:spPr>
          <a:xfrm>
            <a:off x="6895638" y="8004931"/>
            <a:ext cx="4496725" cy="1030549"/>
          </a:xfrm>
          <a:prstGeom prst="rect">
            <a:avLst/>
          </a:prstGeom>
        </p:spPr>
        <p:txBody>
          <a:bodyPr lIns="0" tIns="0" rIns="0" bIns="0" rtlCol="0" anchor="t">
            <a:spAutoFit/>
          </a:bodyPr>
          <a:lstStyle/>
          <a:p>
            <a:pPr algn="ctr">
              <a:lnSpc>
                <a:spcPts val="3925"/>
              </a:lnSpc>
            </a:pPr>
            <a:r>
              <a:rPr lang="en-US" sz="4220">
                <a:solidFill>
                  <a:srgbClr val="483A00"/>
                </a:solidFill>
                <a:latin typeface="Baloo Thambi"/>
                <a:ea typeface="Baloo Thambi"/>
                <a:cs typeface="Baloo Thambi"/>
                <a:sym typeface="Baloo Thambi"/>
              </a:rPr>
              <a:t>SELECTED INTERFACE</a:t>
            </a:r>
          </a:p>
        </p:txBody>
      </p:sp>
      <p:sp>
        <p:nvSpPr>
          <p:cNvPr id="34" name="TextBox 34"/>
          <p:cNvSpPr txBox="1"/>
          <p:nvPr/>
        </p:nvSpPr>
        <p:spPr>
          <a:xfrm>
            <a:off x="12662951" y="7995949"/>
            <a:ext cx="4496725" cy="1030549"/>
          </a:xfrm>
          <a:prstGeom prst="rect">
            <a:avLst/>
          </a:prstGeom>
        </p:spPr>
        <p:txBody>
          <a:bodyPr lIns="0" tIns="0" rIns="0" bIns="0" rtlCol="0" anchor="t">
            <a:spAutoFit/>
          </a:bodyPr>
          <a:lstStyle/>
          <a:p>
            <a:pPr algn="ctr">
              <a:lnSpc>
                <a:spcPts val="3925"/>
              </a:lnSpc>
            </a:pPr>
            <a:r>
              <a:rPr lang="en-US" sz="4220">
                <a:solidFill>
                  <a:srgbClr val="483A00"/>
                </a:solidFill>
                <a:latin typeface="Baloo Thambi"/>
                <a:ea typeface="Baloo Thambi"/>
                <a:cs typeface="Baloo Thambi"/>
                <a:sym typeface="Baloo Thambi"/>
              </a:rPr>
              <a:t>LOFI CONSTRUCTION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905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4638363"/>
            <a:ext cx="4884023" cy="3877080"/>
            <a:chOff x="0" y="0"/>
            <a:chExt cx="1358082" cy="1078085"/>
          </a:xfrm>
        </p:grpSpPr>
        <p:sp>
          <p:nvSpPr>
            <p:cNvPr id="4" name="Freeform 4"/>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358082" cy="1116185"/>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1382738"/>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701988" y="4638363"/>
            <a:ext cx="4884023" cy="3877080"/>
            <a:chOff x="0" y="0"/>
            <a:chExt cx="1358082" cy="1078085"/>
          </a:xfrm>
        </p:grpSpPr>
        <p:sp>
          <p:nvSpPr>
            <p:cNvPr id="10" name="Freeform 10"/>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358082" cy="1116185"/>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2375277" y="4638363"/>
            <a:ext cx="4884023" cy="3877080"/>
            <a:chOff x="0" y="0"/>
            <a:chExt cx="1358082" cy="1078085"/>
          </a:xfrm>
        </p:grpSpPr>
        <p:sp>
          <p:nvSpPr>
            <p:cNvPr id="13" name="Freeform 13"/>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358082" cy="1116185"/>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961778">
            <a:off x="508770" y="3817213"/>
            <a:ext cx="1685196" cy="1642300"/>
          </a:xfrm>
          <a:custGeom>
            <a:avLst/>
            <a:gdLst/>
            <a:ahLst/>
            <a:cxnLst/>
            <a:rect l="l" t="t" r="r" b="b"/>
            <a:pathLst>
              <a:path w="1685196" h="1642300">
                <a:moveTo>
                  <a:pt x="0" y="0"/>
                </a:moveTo>
                <a:lnTo>
                  <a:pt x="1685196" y="0"/>
                </a:lnTo>
                <a:lnTo>
                  <a:pt x="1685196" y="1642300"/>
                </a:lnTo>
                <a:lnTo>
                  <a:pt x="0" y="16423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5900837" y="4254213"/>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7" name="Group 17"/>
          <p:cNvGrpSpPr/>
          <p:nvPr/>
        </p:nvGrpSpPr>
        <p:grpSpPr>
          <a:xfrm>
            <a:off x="606798" y="7873216"/>
            <a:ext cx="5539779" cy="1143757"/>
            <a:chOff x="0" y="0"/>
            <a:chExt cx="952587" cy="196673"/>
          </a:xfrm>
        </p:grpSpPr>
        <p:sp>
          <p:nvSpPr>
            <p:cNvPr id="18" name="Freeform 18"/>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19" name="TextBox 19"/>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6374111" y="7873216"/>
            <a:ext cx="5539779" cy="1143757"/>
            <a:chOff x="0" y="0"/>
            <a:chExt cx="952587" cy="196673"/>
          </a:xfrm>
        </p:grpSpPr>
        <p:sp>
          <p:nvSpPr>
            <p:cNvPr id="21" name="Freeform 21"/>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22" name="TextBox 22"/>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2141423" y="7873216"/>
            <a:ext cx="5539779" cy="1143757"/>
            <a:chOff x="0" y="0"/>
            <a:chExt cx="952587" cy="196673"/>
          </a:xfrm>
        </p:grpSpPr>
        <p:sp>
          <p:nvSpPr>
            <p:cNvPr id="24" name="Freeform 24"/>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25" name="TextBox 25"/>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521551" y="4939491"/>
            <a:ext cx="2722718" cy="2722718"/>
          </a:xfrm>
          <a:custGeom>
            <a:avLst/>
            <a:gdLst/>
            <a:ahLst/>
            <a:cxnLst/>
            <a:rect l="l" t="t" r="r" b="b"/>
            <a:pathLst>
              <a:path w="2722718" h="2722718">
                <a:moveTo>
                  <a:pt x="0" y="0"/>
                </a:moveTo>
                <a:lnTo>
                  <a:pt x="2722718" y="0"/>
                </a:lnTo>
                <a:lnTo>
                  <a:pt x="2722718" y="2722718"/>
                </a:lnTo>
                <a:lnTo>
                  <a:pt x="0" y="2722718"/>
                </a:lnTo>
                <a:lnTo>
                  <a:pt x="0" y="0"/>
                </a:lnTo>
                <a:close/>
              </a:path>
            </a:pathLst>
          </a:custGeom>
          <a:blipFill>
            <a:blip r:embed="rId8"/>
            <a:stretch>
              <a:fillRect/>
            </a:stretch>
          </a:blipFill>
        </p:spPr>
        <p:txBody>
          <a:bodyPr/>
          <a:lstStyle/>
          <a:p>
            <a:endParaRPr lang="en-US"/>
          </a:p>
        </p:txBody>
      </p:sp>
      <p:sp>
        <p:nvSpPr>
          <p:cNvPr id="27" name="Freeform 27"/>
          <p:cNvSpPr/>
          <p:nvPr/>
        </p:nvSpPr>
        <p:spPr>
          <a:xfrm rot="1596147">
            <a:off x="4542456" y="5010628"/>
            <a:ext cx="1056784" cy="1056784"/>
          </a:xfrm>
          <a:custGeom>
            <a:avLst/>
            <a:gdLst/>
            <a:ahLst/>
            <a:cxnLst/>
            <a:rect l="l" t="t" r="r" b="b"/>
            <a:pathLst>
              <a:path w="1056784" h="1056784">
                <a:moveTo>
                  <a:pt x="0" y="0"/>
                </a:moveTo>
                <a:lnTo>
                  <a:pt x="1056784" y="0"/>
                </a:lnTo>
                <a:lnTo>
                  <a:pt x="1056784" y="1056784"/>
                </a:lnTo>
                <a:lnTo>
                  <a:pt x="0" y="1056784"/>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8" name="Freeform 28"/>
          <p:cNvSpPr/>
          <p:nvPr/>
        </p:nvSpPr>
        <p:spPr>
          <a:xfrm>
            <a:off x="4143454" y="6504117"/>
            <a:ext cx="1113069" cy="1113069"/>
          </a:xfrm>
          <a:custGeom>
            <a:avLst/>
            <a:gdLst/>
            <a:ahLst/>
            <a:cxnLst/>
            <a:rect l="l" t="t" r="r" b="b"/>
            <a:pathLst>
              <a:path w="1113069" h="1113069">
                <a:moveTo>
                  <a:pt x="0" y="0"/>
                </a:moveTo>
                <a:lnTo>
                  <a:pt x="1113069" y="0"/>
                </a:lnTo>
                <a:lnTo>
                  <a:pt x="1113069" y="1113069"/>
                </a:lnTo>
                <a:lnTo>
                  <a:pt x="0" y="1113069"/>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9" name="Freeform 29"/>
          <p:cNvSpPr/>
          <p:nvPr/>
        </p:nvSpPr>
        <p:spPr>
          <a:xfrm rot="-715527">
            <a:off x="1228414" y="6102160"/>
            <a:ext cx="803913" cy="803913"/>
          </a:xfrm>
          <a:custGeom>
            <a:avLst/>
            <a:gdLst/>
            <a:ahLst/>
            <a:cxnLst/>
            <a:rect l="l" t="t" r="r" b="b"/>
            <a:pathLst>
              <a:path w="803913" h="803913">
                <a:moveTo>
                  <a:pt x="0" y="0"/>
                </a:moveTo>
                <a:lnTo>
                  <a:pt x="803913" y="0"/>
                </a:lnTo>
                <a:lnTo>
                  <a:pt x="803913" y="803913"/>
                </a:lnTo>
                <a:lnTo>
                  <a:pt x="0" y="803913"/>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0" name="Freeform 30"/>
          <p:cNvSpPr/>
          <p:nvPr/>
        </p:nvSpPr>
        <p:spPr>
          <a:xfrm>
            <a:off x="7812426" y="4969276"/>
            <a:ext cx="2663148" cy="2663148"/>
          </a:xfrm>
          <a:custGeom>
            <a:avLst/>
            <a:gdLst/>
            <a:ahLst/>
            <a:cxnLst/>
            <a:rect l="l" t="t" r="r" b="b"/>
            <a:pathLst>
              <a:path w="2663148" h="2663148">
                <a:moveTo>
                  <a:pt x="0" y="0"/>
                </a:moveTo>
                <a:lnTo>
                  <a:pt x="2663148" y="0"/>
                </a:lnTo>
                <a:lnTo>
                  <a:pt x="2663148" y="2663148"/>
                </a:lnTo>
                <a:lnTo>
                  <a:pt x="0" y="2663148"/>
                </a:lnTo>
                <a:lnTo>
                  <a:pt x="0" y="0"/>
                </a:lnTo>
                <a:close/>
              </a:path>
            </a:pathLst>
          </a:custGeom>
          <a:blipFill>
            <a:blip r:embed="rId12"/>
            <a:stretch>
              <a:fillRect/>
            </a:stretch>
          </a:blipFill>
        </p:spPr>
        <p:txBody>
          <a:bodyPr/>
          <a:lstStyle/>
          <a:p>
            <a:endParaRPr lang="en-US"/>
          </a:p>
        </p:txBody>
      </p:sp>
      <p:sp>
        <p:nvSpPr>
          <p:cNvPr id="31" name="Freeform 31"/>
          <p:cNvSpPr/>
          <p:nvPr/>
        </p:nvSpPr>
        <p:spPr>
          <a:xfrm>
            <a:off x="6535691" y="4254213"/>
            <a:ext cx="1180207" cy="1180207"/>
          </a:xfrm>
          <a:custGeom>
            <a:avLst/>
            <a:gdLst/>
            <a:ahLst/>
            <a:cxnLst/>
            <a:rect l="l" t="t" r="r" b="b"/>
            <a:pathLst>
              <a:path w="1180207" h="1180207">
                <a:moveTo>
                  <a:pt x="0" y="0"/>
                </a:moveTo>
                <a:lnTo>
                  <a:pt x="1180207" y="0"/>
                </a:lnTo>
                <a:lnTo>
                  <a:pt x="1180207" y="1180206"/>
                </a:lnTo>
                <a:lnTo>
                  <a:pt x="0" y="1180206"/>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2" name="Freeform 32"/>
          <p:cNvSpPr/>
          <p:nvPr/>
        </p:nvSpPr>
        <p:spPr>
          <a:xfrm>
            <a:off x="13968537" y="5328824"/>
            <a:ext cx="2350587" cy="2350587"/>
          </a:xfrm>
          <a:custGeom>
            <a:avLst/>
            <a:gdLst/>
            <a:ahLst/>
            <a:cxnLst/>
            <a:rect l="l" t="t" r="r" b="b"/>
            <a:pathLst>
              <a:path w="2350587" h="2350587">
                <a:moveTo>
                  <a:pt x="0" y="0"/>
                </a:moveTo>
                <a:lnTo>
                  <a:pt x="2350586" y="0"/>
                </a:lnTo>
                <a:lnTo>
                  <a:pt x="2350586" y="2350586"/>
                </a:lnTo>
                <a:lnTo>
                  <a:pt x="0" y="2350586"/>
                </a:lnTo>
                <a:lnTo>
                  <a:pt x="0" y="0"/>
                </a:lnTo>
                <a:close/>
              </a:path>
            </a:pathLst>
          </a:custGeom>
          <a:blipFill>
            <a:blip r:embed="rId14"/>
            <a:stretch>
              <a:fillRect/>
            </a:stretch>
          </a:blipFill>
        </p:spPr>
        <p:txBody>
          <a:bodyPr/>
          <a:lstStyle/>
          <a:p>
            <a:endParaRPr lang="en-US"/>
          </a:p>
        </p:txBody>
      </p:sp>
      <p:sp>
        <p:nvSpPr>
          <p:cNvPr id="33" name="Freeform 33"/>
          <p:cNvSpPr/>
          <p:nvPr/>
        </p:nvSpPr>
        <p:spPr>
          <a:xfrm>
            <a:off x="11982064" y="4782055"/>
            <a:ext cx="1872173" cy="1872173"/>
          </a:xfrm>
          <a:custGeom>
            <a:avLst/>
            <a:gdLst/>
            <a:ahLst/>
            <a:cxnLst/>
            <a:rect l="l" t="t" r="r" b="b"/>
            <a:pathLst>
              <a:path w="1872173" h="1872173">
                <a:moveTo>
                  <a:pt x="0" y="0"/>
                </a:moveTo>
                <a:lnTo>
                  <a:pt x="1872173" y="0"/>
                </a:lnTo>
                <a:lnTo>
                  <a:pt x="1872173" y="1872172"/>
                </a:lnTo>
                <a:lnTo>
                  <a:pt x="0" y="1872172"/>
                </a:lnTo>
                <a:lnTo>
                  <a:pt x="0" y="0"/>
                </a:lnTo>
                <a:close/>
              </a:path>
            </a:pathLst>
          </a:custGeom>
          <a:blipFill>
            <a:blip r:embed="rId15"/>
            <a:stretch>
              <a:fillRect/>
            </a:stretch>
          </a:blipFill>
        </p:spPr>
        <p:txBody>
          <a:bodyPr/>
          <a:lstStyle/>
          <a:p>
            <a:endParaRPr lang="en-US"/>
          </a:p>
        </p:txBody>
      </p:sp>
      <p:sp>
        <p:nvSpPr>
          <p:cNvPr id="34" name="TextBox 34"/>
          <p:cNvSpPr txBox="1"/>
          <p:nvPr/>
        </p:nvSpPr>
        <p:spPr>
          <a:xfrm>
            <a:off x="5256523" y="1926432"/>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ROADMAP</a:t>
            </a:r>
          </a:p>
        </p:txBody>
      </p:sp>
      <p:sp>
        <p:nvSpPr>
          <p:cNvPr id="35" name="TextBox 35"/>
          <p:cNvSpPr txBox="1"/>
          <p:nvPr/>
        </p:nvSpPr>
        <p:spPr>
          <a:xfrm>
            <a:off x="1128325" y="8239627"/>
            <a:ext cx="4496725" cy="548203"/>
          </a:xfrm>
          <a:prstGeom prst="rect">
            <a:avLst/>
          </a:prstGeom>
        </p:spPr>
        <p:txBody>
          <a:bodyPr lIns="0" tIns="0" rIns="0" bIns="0" rtlCol="0" anchor="t">
            <a:spAutoFit/>
          </a:bodyPr>
          <a:lstStyle/>
          <a:p>
            <a:pPr algn="ctr">
              <a:lnSpc>
                <a:spcPts val="4018"/>
              </a:lnSpc>
            </a:pPr>
            <a:r>
              <a:rPr lang="en-US" sz="4320">
                <a:solidFill>
                  <a:srgbClr val="483A00"/>
                </a:solidFill>
                <a:latin typeface="Baloo Thambi"/>
                <a:ea typeface="Baloo Thambi"/>
                <a:cs typeface="Baloo Thambi"/>
                <a:sym typeface="Baloo Thambi"/>
              </a:rPr>
              <a:t>LOFI PROTOTYPE</a:t>
            </a:r>
          </a:p>
        </p:txBody>
      </p:sp>
      <p:sp>
        <p:nvSpPr>
          <p:cNvPr id="36" name="TextBox 36"/>
          <p:cNvSpPr txBox="1"/>
          <p:nvPr/>
        </p:nvSpPr>
        <p:spPr>
          <a:xfrm>
            <a:off x="6895638" y="8004931"/>
            <a:ext cx="4496725" cy="1030549"/>
          </a:xfrm>
          <a:prstGeom prst="rect">
            <a:avLst/>
          </a:prstGeom>
        </p:spPr>
        <p:txBody>
          <a:bodyPr lIns="0" tIns="0" rIns="0" bIns="0" rtlCol="0" anchor="t">
            <a:spAutoFit/>
          </a:bodyPr>
          <a:lstStyle/>
          <a:p>
            <a:pPr algn="ctr">
              <a:lnSpc>
                <a:spcPts val="3925"/>
              </a:lnSpc>
            </a:pPr>
            <a:r>
              <a:rPr lang="en-US" sz="4220">
                <a:solidFill>
                  <a:srgbClr val="483A00"/>
                </a:solidFill>
                <a:latin typeface="Baloo Thambi"/>
                <a:ea typeface="Baloo Thambi"/>
                <a:cs typeface="Baloo Thambi"/>
                <a:sym typeface="Baloo Thambi"/>
              </a:rPr>
              <a:t>TESTING</a:t>
            </a:r>
          </a:p>
          <a:p>
            <a:pPr algn="ctr">
              <a:lnSpc>
                <a:spcPts val="3925"/>
              </a:lnSpc>
            </a:pPr>
            <a:r>
              <a:rPr lang="en-US" sz="4220">
                <a:solidFill>
                  <a:srgbClr val="483A00"/>
                </a:solidFill>
                <a:latin typeface="Baloo Thambi"/>
                <a:ea typeface="Baloo Thambi"/>
                <a:cs typeface="Baloo Thambi"/>
                <a:sym typeface="Baloo Thambi"/>
              </a:rPr>
              <a:t>METHODOLOGY</a:t>
            </a:r>
          </a:p>
        </p:txBody>
      </p:sp>
      <p:sp>
        <p:nvSpPr>
          <p:cNvPr id="37" name="TextBox 37"/>
          <p:cNvSpPr txBox="1"/>
          <p:nvPr/>
        </p:nvSpPr>
        <p:spPr>
          <a:xfrm>
            <a:off x="12662951" y="7995949"/>
            <a:ext cx="4496725" cy="1030549"/>
          </a:xfrm>
          <a:prstGeom prst="rect">
            <a:avLst/>
          </a:prstGeom>
        </p:spPr>
        <p:txBody>
          <a:bodyPr lIns="0" tIns="0" rIns="0" bIns="0" rtlCol="0" anchor="t">
            <a:spAutoFit/>
          </a:bodyPr>
          <a:lstStyle/>
          <a:p>
            <a:pPr algn="ctr">
              <a:lnSpc>
                <a:spcPts val="3925"/>
              </a:lnSpc>
            </a:pPr>
            <a:r>
              <a:rPr lang="en-US" sz="4220">
                <a:solidFill>
                  <a:srgbClr val="483A00"/>
                </a:solidFill>
                <a:latin typeface="Baloo Thambi"/>
                <a:ea typeface="Baloo Thambi"/>
                <a:cs typeface="Baloo Thambi"/>
                <a:sym typeface="Baloo Thambi"/>
              </a:rPr>
              <a:t>TESTING</a:t>
            </a:r>
          </a:p>
          <a:p>
            <a:pPr algn="ctr">
              <a:lnSpc>
                <a:spcPts val="3925"/>
              </a:lnSpc>
            </a:pPr>
            <a:r>
              <a:rPr lang="en-US" sz="4220">
                <a:solidFill>
                  <a:srgbClr val="483A00"/>
                </a:solidFill>
                <a:latin typeface="Baloo Thambi"/>
                <a:ea typeface="Baloo Thambi"/>
                <a:cs typeface="Baloo Thambi"/>
                <a:sym typeface="Baloo Thambi"/>
              </a:rPr>
              <a:t>RESULTS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671686"/>
            <a:ext cx="9078787" cy="1191386"/>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SKETCHES</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1905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028700"/>
            <a:ext cx="9837068" cy="8229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210797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840221" y="4744519"/>
            <a:ext cx="9078787" cy="3303037"/>
          </a:xfrm>
          <a:prstGeom prst="rect">
            <a:avLst/>
          </a:prstGeom>
        </p:spPr>
        <p:txBody>
          <a:bodyPr lIns="0" tIns="0" rIns="0" bIns="0" rtlCol="0" anchor="t">
            <a:spAutoFit/>
          </a:bodyPr>
          <a:lstStyle/>
          <a:p>
            <a:pPr algn="l">
              <a:lnSpc>
                <a:spcPts val="4333"/>
              </a:lnSpc>
            </a:pPr>
            <a:r>
              <a:rPr lang="en-US" sz="4659">
                <a:solidFill>
                  <a:srgbClr val="483A00"/>
                </a:solidFill>
                <a:latin typeface="Kurale"/>
                <a:ea typeface="Kurale"/>
                <a:cs typeface="Kurale"/>
                <a:sym typeface="Kurale"/>
              </a:rPr>
              <a:t>Two rounds of </a:t>
            </a:r>
            <a:r>
              <a:rPr lang="en-US" sz="4659" u="sng">
                <a:solidFill>
                  <a:srgbClr val="483A00"/>
                </a:solidFill>
                <a:latin typeface="Kurale"/>
                <a:ea typeface="Kurale"/>
                <a:cs typeface="Kurale"/>
                <a:sym typeface="Kurale"/>
              </a:rPr>
              <a:t>Crazy-8s</a:t>
            </a:r>
            <a:r>
              <a:rPr lang="en-US" sz="4659">
                <a:solidFill>
                  <a:srgbClr val="483A00"/>
                </a:solidFill>
                <a:latin typeface="Kurale"/>
                <a:ea typeface="Kurale"/>
                <a:cs typeface="Kurale"/>
                <a:sym typeface="Kurale"/>
              </a:rPr>
              <a:t>.</a:t>
            </a:r>
          </a:p>
          <a:p>
            <a:pPr algn="l">
              <a:lnSpc>
                <a:spcPts val="4333"/>
              </a:lnSpc>
            </a:pPr>
            <a:endParaRPr lang="en-US" sz="4659">
              <a:solidFill>
                <a:srgbClr val="483A00"/>
              </a:solidFill>
              <a:latin typeface="Kurale"/>
              <a:ea typeface="Kurale"/>
              <a:cs typeface="Kurale"/>
              <a:sym typeface="Kurale"/>
            </a:endParaRPr>
          </a:p>
          <a:p>
            <a:pPr algn="l">
              <a:lnSpc>
                <a:spcPts val="4333"/>
              </a:lnSpc>
            </a:pPr>
            <a:r>
              <a:rPr lang="en-US" sz="4659">
                <a:solidFill>
                  <a:srgbClr val="483A00"/>
                </a:solidFill>
                <a:latin typeface="Kurale"/>
                <a:ea typeface="Kurale"/>
                <a:cs typeface="Kurale"/>
                <a:sym typeface="Kurale"/>
              </a:rPr>
              <a:t>Categories: visual notifications, speech control, wearables, chat-based systems, AR, VR, Dark Horse, etc.</a:t>
            </a:r>
          </a:p>
        </p:txBody>
      </p:sp>
      <p:sp>
        <p:nvSpPr>
          <p:cNvPr id="7" name="Freeform 7"/>
          <p:cNvSpPr/>
          <p:nvPr/>
        </p:nvSpPr>
        <p:spPr>
          <a:xfrm>
            <a:off x="341483" y="8111844"/>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5400000">
            <a:off x="12531899" y="760365"/>
            <a:ext cx="3882325" cy="5176434"/>
          </a:xfrm>
          <a:custGeom>
            <a:avLst/>
            <a:gdLst/>
            <a:ahLst/>
            <a:cxnLst/>
            <a:rect l="l" t="t" r="r" b="b"/>
            <a:pathLst>
              <a:path w="3882325" h="5176434">
                <a:moveTo>
                  <a:pt x="0" y="0"/>
                </a:moveTo>
                <a:lnTo>
                  <a:pt x="3882325" y="0"/>
                </a:lnTo>
                <a:lnTo>
                  <a:pt x="3882325" y="5176434"/>
                </a:lnTo>
                <a:lnTo>
                  <a:pt x="0" y="5176434"/>
                </a:lnTo>
                <a:lnTo>
                  <a:pt x="0" y="0"/>
                </a:lnTo>
                <a:close/>
              </a:path>
            </a:pathLst>
          </a:custGeom>
          <a:blipFill>
            <a:blip r:embed="rId6"/>
            <a:stretch>
              <a:fillRect/>
            </a:stretch>
          </a:blipFill>
        </p:spPr>
        <p:txBody>
          <a:bodyPr/>
          <a:lstStyle/>
          <a:p>
            <a:endParaRPr lang="en-US"/>
          </a:p>
        </p:txBody>
      </p:sp>
      <p:sp>
        <p:nvSpPr>
          <p:cNvPr id="9" name="Freeform 9"/>
          <p:cNvSpPr/>
          <p:nvPr/>
        </p:nvSpPr>
        <p:spPr>
          <a:xfrm rot="-5400000">
            <a:off x="12531899" y="4254951"/>
            <a:ext cx="3882325" cy="5176434"/>
          </a:xfrm>
          <a:custGeom>
            <a:avLst/>
            <a:gdLst/>
            <a:ahLst/>
            <a:cxnLst/>
            <a:rect l="l" t="t" r="r" b="b"/>
            <a:pathLst>
              <a:path w="3882325" h="5176434">
                <a:moveTo>
                  <a:pt x="0" y="0"/>
                </a:moveTo>
                <a:lnTo>
                  <a:pt x="3882325" y="0"/>
                </a:lnTo>
                <a:lnTo>
                  <a:pt x="3882325" y="5176434"/>
                </a:lnTo>
                <a:lnTo>
                  <a:pt x="0" y="5176434"/>
                </a:lnTo>
                <a:lnTo>
                  <a:pt x="0" y="0"/>
                </a:lnTo>
                <a:close/>
              </a:path>
            </a:pathLst>
          </a:custGeom>
          <a:blipFill>
            <a:blip r:embed="rId7"/>
            <a:stretch>
              <a:fillRect/>
            </a:stretch>
          </a:blipFill>
        </p:spPr>
        <p:txBody>
          <a:bodyPr/>
          <a:lstStyle/>
          <a:p>
            <a:endParaRPr lang="en-US"/>
          </a:p>
        </p:txBody>
      </p:sp>
      <p:sp>
        <p:nvSpPr>
          <p:cNvPr id="10" name="Freeform 10"/>
          <p:cNvSpPr/>
          <p:nvPr/>
        </p:nvSpPr>
        <p:spPr>
          <a:xfrm>
            <a:off x="10919008" y="10287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TextBox 11"/>
          <p:cNvSpPr txBox="1"/>
          <p:nvPr/>
        </p:nvSpPr>
        <p:spPr>
          <a:xfrm>
            <a:off x="1840221" y="2294024"/>
            <a:ext cx="9078787"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SKETCHING</a:t>
            </a:r>
          </a:p>
          <a:p>
            <a:pPr algn="l">
              <a:lnSpc>
                <a:spcPts val="8803"/>
              </a:lnSpc>
            </a:pPr>
            <a:r>
              <a:rPr lang="en-US" sz="9466">
                <a:solidFill>
                  <a:srgbClr val="483A00"/>
                </a:solidFill>
                <a:latin typeface="Baloo Thambi"/>
                <a:ea typeface="Baloo Thambi"/>
                <a:cs typeface="Baloo Thambi"/>
                <a:sym typeface="Baloo Thambi"/>
              </a:rPr>
              <a:t>EXPLORATIONS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028700"/>
            <a:ext cx="9405505" cy="8229600"/>
            <a:chOff x="0" y="0"/>
            <a:chExt cx="2365634" cy="2069875"/>
          </a:xfrm>
        </p:grpSpPr>
        <p:sp>
          <p:nvSpPr>
            <p:cNvPr id="4" name="Freeform 4"/>
            <p:cNvSpPr/>
            <p:nvPr/>
          </p:nvSpPr>
          <p:spPr>
            <a:xfrm>
              <a:off x="0" y="0"/>
              <a:ext cx="2365634" cy="2069875"/>
            </a:xfrm>
            <a:custGeom>
              <a:avLst/>
              <a:gdLst/>
              <a:ahLst/>
              <a:cxnLst/>
              <a:rect l="l" t="t" r="r" b="b"/>
              <a:pathLst>
                <a:path w="2365634" h="2069875">
                  <a:moveTo>
                    <a:pt x="41979" y="0"/>
                  </a:moveTo>
                  <a:lnTo>
                    <a:pt x="2323654" y="0"/>
                  </a:lnTo>
                  <a:cubicBezTo>
                    <a:pt x="2346839" y="0"/>
                    <a:pt x="2365634" y="18795"/>
                    <a:pt x="2365634" y="41979"/>
                  </a:cubicBezTo>
                  <a:lnTo>
                    <a:pt x="2365634" y="2027895"/>
                  </a:lnTo>
                  <a:cubicBezTo>
                    <a:pt x="2365634" y="2039029"/>
                    <a:pt x="2361211" y="2049706"/>
                    <a:pt x="2353338" y="2057579"/>
                  </a:cubicBezTo>
                  <a:cubicBezTo>
                    <a:pt x="2345465" y="2065452"/>
                    <a:pt x="2334788" y="2069875"/>
                    <a:pt x="2323654" y="2069875"/>
                  </a:cubicBezTo>
                  <a:lnTo>
                    <a:pt x="41979" y="2069875"/>
                  </a:lnTo>
                  <a:cubicBezTo>
                    <a:pt x="30846" y="2069875"/>
                    <a:pt x="20168" y="2065452"/>
                    <a:pt x="12295" y="2057579"/>
                  </a:cubicBezTo>
                  <a:cubicBezTo>
                    <a:pt x="4423" y="2049706"/>
                    <a:pt x="0" y="2039029"/>
                    <a:pt x="0" y="2027895"/>
                  </a:cubicBezTo>
                  <a:lnTo>
                    <a:pt x="0" y="41979"/>
                  </a:lnTo>
                  <a:cubicBezTo>
                    <a:pt x="0" y="30846"/>
                    <a:pt x="4423" y="20168"/>
                    <a:pt x="12295" y="12295"/>
                  </a:cubicBezTo>
                  <a:cubicBezTo>
                    <a:pt x="20168" y="4423"/>
                    <a:pt x="30846" y="0"/>
                    <a:pt x="41979"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365634" cy="210797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840221" y="4313977"/>
            <a:ext cx="8404175" cy="4110556"/>
          </a:xfrm>
          <a:prstGeom prst="rect">
            <a:avLst/>
          </a:prstGeom>
        </p:spPr>
        <p:txBody>
          <a:bodyPr lIns="0" tIns="0" rIns="0" bIns="0" rtlCol="0" anchor="t">
            <a:spAutoFit/>
          </a:bodyPr>
          <a:lstStyle/>
          <a:p>
            <a:pPr algn="l">
              <a:lnSpc>
                <a:spcPts val="4534"/>
              </a:lnSpc>
            </a:pPr>
            <a:r>
              <a:rPr lang="en-US" sz="4359">
                <a:solidFill>
                  <a:srgbClr val="483A00"/>
                </a:solidFill>
                <a:latin typeface="Kurale"/>
                <a:ea typeface="Kurale"/>
                <a:cs typeface="Kurale"/>
                <a:sym typeface="Kurale"/>
              </a:rPr>
              <a:t>Product 1: Ring Projector</a:t>
            </a:r>
          </a:p>
          <a:p>
            <a:pPr algn="l">
              <a:lnSpc>
                <a:spcPts val="3806"/>
              </a:lnSpc>
            </a:pPr>
            <a:r>
              <a:rPr lang="en-US" sz="3659">
                <a:solidFill>
                  <a:srgbClr val="483A00"/>
                </a:solidFill>
                <a:latin typeface="Kurale"/>
                <a:ea typeface="Kurale"/>
                <a:cs typeface="Kurale"/>
                <a:sym typeface="Kurale"/>
              </a:rPr>
              <a:t>Wearable application that provides seniors with directions to nearby events </a:t>
            </a:r>
          </a:p>
          <a:p>
            <a:pPr algn="l">
              <a:lnSpc>
                <a:spcPts val="4534"/>
              </a:lnSpc>
            </a:pPr>
            <a:endParaRPr lang="en-US" sz="3659">
              <a:solidFill>
                <a:srgbClr val="483A00"/>
              </a:solidFill>
              <a:latin typeface="Kurale"/>
              <a:ea typeface="Kurale"/>
              <a:cs typeface="Kurale"/>
              <a:sym typeface="Kurale"/>
            </a:endParaRPr>
          </a:p>
          <a:p>
            <a:pPr algn="l">
              <a:lnSpc>
                <a:spcPts val="4534"/>
              </a:lnSpc>
            </a:pPr>
            <a:r>
              <a:rPr lang="en-US" sz="4359">
                <a:solidFill>
                  <a:srgbClr val="483A00"/>
                </a:solidFill>
                <a:latin typeface="Kurale"/>
                <a:ea typeface="Kurale"/>
                <a:cs typeface="Kurale"/>
                <a:sym typeface="Kurale"/>
              </a:rPr>
              <a:t>Product 2: iPad App</a:t>
            </a:r>
          </a:p>
          <a:p>
            <a:pPr algn="l">
              <a:lnSpc>
                <a:spcPts val="3806"/>
              </a:lnSpc>
            </a:pPr>
            <a:r>
              <a:rPr lang="en-US" sz="3659">
                <a:solidFill>
                  <a:srgbClr val="483A00"/>
                </a:solidFill>
                <a:latin typeface="Kurale"/>
                <a:ea typeface="Kurale"/>
                <a:cs typeface="Kurale"/>
                <a:sym typeface="Kurale"/>
              </a:rPr>
              <a:t>Live map of social events with ability to filter events by preferences and create your own events. </a:t>
            </a:r>
          </a:p>
        </p:txBody>
      </p:sp>
      <p:grpSp>
        <p:nvGrpSpPr>
          <p:cNvPr id="7" name="Group 7"/>
          <p:cNvGrpSpPr/>
          <p:nvPr/>
        </p:nvGrpSpPr>
        <p:grpSpPr>
          <a:xfrm>
            <a:off x="11028758" y="1028700"/>
            <a:ext cx="6230542" cy="8229600"/>
            <a:chOff x="0" y="0"/>
            <a:chExt cx="1567080" cy="2069875"/>
          </a:xfrm>
        </p:grpSpPr>
        <p:sp>
          <p:nvSpPr>
            <p:cNvPr id="8" name="Freeform 8"/>
            <p:cNvSpPr/>
            <p:nvPr/>
          </p:nvSpPr>
          <p:spPr>
            <a:xfrm>
              <a:off x="0" y="0"/>
              <a:ext cx="1567080" cy="2069875"/>
            </a:xfrm>
            <a:custGeom>
              <a:avLst/>
              <a:gdLst/>
              <a:ahLst/>
              <a:cxnLst/>
              <a:rect l="l" t="t" r="r" b="b"/>
              <a:pathLst>
                <a:path w="1567080" h="2069875">
                  <a:moveTo>
                    <a:pt x="63371" y="0"/>
                  </a:moveTo>
                  <a:lnTo>
                    <a:pt x="1503709" y="0"/>
                  </a:lnTo>
                  <a:cubicBezTo>
                    <a:pt x="1538708" y="0"/>
                    <a:pt x="1567080" y="28372"/>
                    <a:pt x="1567080" y="63371"/>
                  </a:cubicBezTo>
                  <a:lnTo>
                    <a:pt x="1567080" y="2006503"/>
                  </a:lnTo>
                  <a:cubicBezTo>
                    <a:pt x="1567080" y="2023310"/>
                    <a:pt x="1560403" y="2039429"/>
                    <a:pt x="1548519" y="2051314"/>
                  </a:cubicBezTo>
                  <a:cubicBezTo>
                    <a:pt x="1536634" y="2063198"/>
                    <a:pt x="1520516" y="2069875"/>
                    <a:pt x="1503709" y="2069875"/>
                  </a:cubicBezTo>
                  <a:lnTo>
                    <a:pt x="63371" y="2069875"/>
                  </a:lnTo>
                  <a:cubicBezTo>
                    <a:pt x="28372" y="2069875"/>
                    <a:pt x="0" y="2041502"/>
                    <a:pt x="0" y="2006503"/>
                  </a:cubicBezTo>
                  <a:lnTo>
                    <a:pt x="0" y="63371"/>
                  </a:lnTo>
                  <a:cubicBezTo>
                    <a:pt x="0" y="46564"/>
                    <a:pt x="6677" y="30445"/>
                    <a:pt x="18561" y="18561"/>
                  </a:cubicBezTo>
                  <a:cubicBezTo>
                    <a:pt x="30445" y="6677"/>
                    <a:pt x="46564" y="0"/>
                    <a:pt x="63371" y="0"/>
                  </a:cubicBezTo>
                  <a:close/>
                </a:path>
              </a:pathLst>
            </a:custGeom>
            <a:solidFill>
              <a:srgbClr val="FFF5D3"/>
            </a:solidFill>
            <a:ln w="38100" cap="rnd">
              <a:solidFill>
                <a:srgbClr val="000000"/>
              </a:solidFill>
              <a:prstDash val="solid"/>
              <a:round/>
            </a:ln>
          </p:spPr>
          <p:txBody>
            <a:bodyPr/>
            <a:lstStyle/>
            <a:p>
              <a:endParaRPr lang="en-US"/>
            </a:p>
          </p:txBody>
        </p:sp>
        <p:sp>
          <p:nvSpPr>
            <p:cNvPr id="9" name="TextBox 9"/>
            <p:cNvSpPr txBox="1"/>
            <p:nvPr/>
          </p:nvSpPr>
          <p:spPr>
            <a:xfrm>
              <a:off x="0" y="-38100"/>
              <a:ext cx="1567080" cy="2107975"/>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641457" y="7991250"/>
            <a:ext cx="2315168" cy="1612199"/>
          </a:xfrm>
          <a:custGeom>
            <a:avLst/>
            <a:gdLst/>
            <a:ahLst/>
            <a:cxnLst/>
            <a:rect l="l" t="t" r="r" b="b"/>
            <a:pathLst>
              <a:path w="2315168" h="1612199">
                <a:moveTo>
                  <a:pt x="0" y="0"/>
                </a:moveTo>
                <a:lnTo>
                  <a:pt x="2315167" y="0"/>
                </a:lnTo>
                <a:lnTo>
                  <a:pt x="2315167" y="1612199"/>
                </a:lnTo>
                <a:lnTo>
                  <a:pt x="0" y="16121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15014045" y="1661043"/>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1376442" y="1352418"/>
            <a:ext cx="3002425" cy="4449809"/>
          </a:xfrm>
          <a:custGeom>
            <a:avLst/>
            <a:gdLst/>
            <a:ahLst/>
            <a:cxnLst/>
            <a:rect l="l" t="t" r="r" b="b"/>
            <a:pathLst>
              <a:path w="3002425" h="4449809">
                <a:moveTo>
                  <a:pt x="0" y="0"/>
                </a:moveTo>
                <a:lnTo>
                  <a:pt x="3002425" y="0"/>
                </a:lnTo>
                <a:lnTo>
                  <a:pt x="3002425" y="4449809"/>
                </a:lnTo>
                <a:lnTo>
                  <a:pt x="0" y="4449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13"/>
          <p:cNvSpPr/>
          <p:nvPr/>
        </p:nvSpPr>
        <p:spPr>
          <a:xfrm>
            <a:off x="13766087" y="3958419"/>
            <a:ext cx="3101235" cy="5003164"/>
          </a:xfrm>
          <a:custGeom>
            <a:avLst/>
            <a:gdLst/>
            <a:ahLst/>
            <a:cxnLst/>
            <a:rect l="l" t="t" r="r" b="b"/>
            <a:pathLst>
              <a:path w="3101235" h="5003164">
                <a:moveTo>
                  <a:pt x="0" y="0"/>
                </a:moveTo>
                <a:lnTo>
                  <a:pt x="3101234" y="0"/>
                </a:lnTo>
                <a:lnTo>
                  <a:pt x="3101234" y="5003164"/>
                </a:lnTo>
                <a:lnTo>
                  <a:pt x="0" y="5003164"/>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4" name="TextBox 14"/>
          <p:cNvSpPr txBox="1"/>
          <p:nvPr/>
        </p:nvSpPr>
        <p:spPr>
          <a:xfrm>
            <a:off x="1840221" y="1908693"/>
            <a:ext cx="8404175"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SKETCHING:</a:t>
            </a:r>
          </a:p>
          <a:p>
            <a:pPr algn="l">
              <a:lnSpc>
                <a:spcPts val="8803"/>
              </a:lnSpc>
            </a:pPr>
            <a:r>
              <a:rPr lang="en-US" sz="9466">
                <a:solidFill>
                  <a:srgbClr val="483A00"/>
                </a:solidFill>
                <a:latin typeface="Baloo Thambi"/>
                <a:ea typeface="Baloo Thambi"/>
                <a:cs typeface="Baloo Thambi"/>
                <a:sym typeface="Baloo Thambi"/>
              </a:rPr>
              <a:t>REALIZATIONS</a:t>
            </a:r>
          </a:p>
        </p:txBody>
      </p:sp>
      <p:sp>
        <p:nvSpPr>
          <p:cNvPr id="15" name="Freeform 15"/>
          <p:cNvSpPr/>
          <p:nvPr/>
        </p:nvSpPr>
        <p:spPr>
          <a:xfrm>
            <a:off x="11203751" y="6411083"/>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195436"/>
            <a:ext cx="9078787" cy="2305811"/>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SELECTED INTERFACE</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52386"/>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36108" y="498352"/>
            <a:ext cx="8683487" cy="9290297"/>
            <a:chOff x="0" y="0"/>
            <a:chExt cx="2629519" cy="2813272"/>
          </a:xfrm>
        </p:grpSpPr>
        <p:sp>
          <p:nvSpPr>
            <p:cNvPr id="4" name="Freeform 4"/>
            <p:cNvSpPr/>
            <p:nvPr/>
          </p:nvSpPr>
          <p:spPr>
            <a:xfrm>
              <a:off x="0" y="0"/>
              <a:ext cx="2629519" cy="2813272"/>
            </a:xfrm>
            <a:custGeom>
              <a:avLst/>
              <a:gdLst/>
              <a:ahLst/>
              <a:cxnLst/>
              <a:rect l="l" t="t" r="r" b="b"/>
              <a:pathLst>
                <a:path w="2629519" h="2813272">
                  <a:moveTo>
                    <a:pt x="0" y="0"/>
                  </a:moveTo>
                  <a:lnTo>
                    <a:pt x="2629519" y="0"/>
                  </a:lnTo>
                  <a:lnTo>
                    <a:pt x="2629519" y="2813272"/>
                  </a:lnTo>
                  <a:lnTo>
                    <a:pt x="0" y="2813272"/>
                  </a:lnTo>
                  <a:close/>
                </a:path>
              </a:pathLst>
            </a:custGeom>
            <a:solidFill>
              <a:srgbClr val="FEE27E"/>
            </a:solidFill>
          </p:spPr>
          <p:txBody>
            <a:bodyPr/>
            <a:lstStyle/>
            <a:p>
              <a:endParaRPr lang="en-US"/>
            </a:p>
          </p:txBody>
        </p:sp>
        <p:sp>
          <p:nvSpPr>
            <p:cNvPr id="5" name="TextBox 5"/>
            <p:cNvSpPr txBox="1"/>
            <p:nvPr/>
          </p:nvSpPr>
          <p:spPr>
            <a:xfrm>
              <a:off x="0" y="-38100"/>
              <a:ext cx="2629519" cy="2851372"/>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144000" y="498352"/>
            <a:ext cx="8607892" cy="9290297"/>
            <a:chOff x="0" y="0"/>
            <a:chExt cx="2606627" cy="2813272"/>
          </a:xfrm>
        </p:grpSpPr>
        <p:sp>
          <p:nvSpPr>
            <p:cNvPr id="7" name="Freeform 7"/>
            <p:cNvSpPr/>
            <p:nvPr/>
          </p:nvSpPr>
          <p:spPr>
            <a:xfrm>
              <a:off x="0" y="0"/>
              <a:ext cx="2606627" cy="2813272"/>
            </a:xfrm>
            <a:custGeom>
              <a:avLst/>
              <a:gdLst/>
              <a:ahLst/>
              <a:cxnLst/>
              <a:rect l="l" t="t" r="r" b="b"/>
              <a:pathLst>
                <a:path w="2606627" h="2813272">
                  <a:moveTo>
                    <a:pt x="0" y="0"/>
                  </a:moveTo>
                  <a:lnTo>
                    <a:pt x="2606627" y="0"/>
                  </a:lnTo>
                  <a:lnTo>
                    <a:pt x="2606627" y="2813272"/>
                  </a:lnTo>
                  <a:lnTo>
                    <a:pt x="0" y="2813272"/>
                  </a:lnTo>
                  <a:close/>
                </a:path>
              </a:pathLst>
            </a:custGeom>
            <a:solidFill>
              <a:srgbClr val="FFEDED"/>
            </a:solidFill>
          </p:spPr>
          <p:txBody>
            <a:bodyPr/>
            <a:lstStyle/>
            <a:p>
              <a:endParaRPr lang="en-US"/>
            </a:p>
          </p:txBody>
        </p:sp>
        <p:sp>
          <p:nvSpPr>
            <p:cNvPr id="8" name="TextBox 8"/>
            <p:cNvSpPr txBox="1"/>
            <p:nvPr/>
          </p:nvSpPr>
          <p:spPr>
            <a:xfrm>
              <a:off x="0" y="-38100"/>
              <a:ext cx="2606627" cy="2851372"/>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1028700"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PRO</a:t>
            </a:r>
          </a:p>
        </p:txBody>
      </p:sp>
      <p:sp>
        <p:nvSpPr>
          <p:cNvPr id="10" name="TextBox 10"/>
          <p:cNvSpPr txBox="1"/>
          <p:nvPr/>
        </p:nvSpPr>
        <p:spPr>
          <a:xfrm>
            <a:off x="12520032"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CON</a:t>
            </a:r>
          </a:p>
        </p:txBody>
      </p:sp>
      <p:sp>
        <p:nvSpPr>
          <p:cNvPr id="11" name="TextBox 11"/>
          <p:cNvSpPr txBox="1"/>
          <p:nvPr/>
        </p:nvSpPr>
        <p:spPr>
          <a:xfrm>
            <a:off x="6161715" y="2547290"/>
            <a:ext cx="5964570" cy="1497856"/>
          </a:xfrm>
          <a:prstGeom prst="rect">
            <a:avLst/>
          </a:prstGeom>
        </p:spPr>
        <p:txBody>
          <a:bodyPr lIns="0" tIns="0" rIns="0" bIns="0" rtlCol="0" anchor="t">
            <a:spAutoFit/>
          </a:bodyPr>
          <a:lstStyle/>
          <a:p>
            <a:pPr algn="ctr">
              <a:lnSpc>
                <a:spcPts val="5749"/>
              </a:lnSpc>
            </a:pPr>
            <a:r>
              <a:rPr lang="en-US" sz="6182">
                <a:solidFill>
                  <a:srgbClr val="483A00"/>
                </a:solidFill>
                <a:latin typeface="Baloo Thambi"/>
                <a:ea typeface="Baloo Thambi"/>
                <a:cs typeface="Baloo Thambi"/>
                <a:sym typeface="Baloo Thambi"/>
              </a:rPr>
              <a:t>RING PROJECTOR</a:t>
            </a:r>
          </a:p>
        </p:txBody>
      </p:sp>
      <p:sp>
        <p:nvSpPr>
          <p:cNvPr id="12" name="TextBox 12"/>
          <p:cNvSpPr txBox="1"/>
          <p:nvPr/>
        </p:nvSpPr>
        <p:spPr>
          <a:xfrm>
            <a:off x="9930542" y="4566719"/>
            <a:ext cx="7053857" cy="4937580"/>
          </a:xfrm>
          <a:prstGeom prst="rect">
            <a:avLst/>
          </a:prstGeom>
        </p:spPr>
        <p:txBody>
          <a:bodyPr lIns="0" tIns="0" rIns="0" bIns="0" rtlCol="0" anchor="t">
            <a:spAutoFit/>
          </a:bodyPr>
          <a:lstStyle/>
          <a:p>
            <a:pPr marL="746996" lvl="1" indent="-373498" algn="l">
              <a:lnSpc>
                <a:spcPts val="3598"/>
              </a:lnSpc>
              <a:buFont typeface="Arial"/>
              <a:buChar char="•"/>
            </a:pPr>
            <a:r>
              <a:rPr lang="en-US" sz="3459">
                <a:solidFill>
                  <a:srgbClr val="483A00"/>
                </a:solidFill>
                <a:latin typeface="Kurale"/>
                <a:ea typeface="Kurale"/>
                <a:cs typeface="Kurale"/>
                <a:sym typeface="Kurale"/>
              </a:rPr>
              <a:t>Not enough information for joining, posting, or searching for events.</a:t>
            </a:r>
          </a:p>
          <a:p>
            <a:pPr marL="746996" lvl="1" indent="-373498" algn="l">
              <a:lnSpc>
                <a:spcPts val="3598"/>
              </a:lnSpc>
              <a:buFont typeface="Arial"/>
              <a:buChar char="•"/>
            </a:pPr>
            <a:r>
              <a:rPr lang="en-US" sz="3459">
                <a:solidFill>
                  <a:srgbClr val="483A00"/>
                </a:solidFill>
                <a:latin typeface="Kurale"/>
                <a:ea typeface="Kurale"/>
                <a:cs typeface="Kurale"/>
                <a:sym typeface="Kurale"/>
              </a:rPr>
              <a:t>Would function better as an extension to existing infrastructure rather than a standalone device.</a:t>
            </a:r>
          </a:p>
          <a:p>
            <a:pPr marL="746996" lvl="1" indent="-373498" algn="l">
              <a:lnSpc>
                <a:spcPts val="3598"/>
              </a:lnSpc>
              <a:buFont typeface="Arial"/>
              <a:buChar char="•"/>
            </a:pPr>
            <a:r>
              <a:rPr lang="en-US" sz="3459">
                <a:solidFill>
                  <a:srgbClr val="483A00"/>
                </a:solidFill>
                <a:latin typeface="Kurale"/>
                <a:ea typeface="Kurale"/>
                <a:cs typeface="Kurale"/>
                <a:sym typeface="Kurale"/>
              </a:rPr>
              <a:t>Device too small for seniors to read directions.</a:t>
            </a:r>
          </a:p>
          <a:p>
            <a:pPr marL="746996" lvl="1" indent="-373498" algn="l">
              <a:lnSpc>
                <a:spcPts val="3598"/>
              </a:lnSpc>
              <a:buFont typeface="Arial"/>
              <a:buChar char="•"/>
            </a:pPr>
            <a:r>
              <a:rPr lang="en-US" sz="3459">
                <a:solidFill>
                  <a:srgbClr val="483A00"/>
                </a:solidFill>
                <a:latin typeface="Kurale"/>
                <a:ea typeface="Kurale"/>
                <a:cs typeface="Kurale"/>
                <a:sym typeface="Kurale"/>
              </a:rPr>
              <a:t>Prone to damage or loss due to size and wear</a:t>
            </a:r>
          </a:p>
        </p:txBody>
      </p:sp>
      <p:sp>
        <p:nvSpPr>
          <p:cNvPr id="13" name="Freeform 13"/>
          <p:cNvSpPr/>
          <p:nvPr/>
        </p:nvSpPr>
        <p:spPr>
          <a:xfrm>
            <a:off x="108713" y="0"/>
            <a:ext cx="1839974" cy="2130496"/>
          </a:xfrm>
          <a:custGeom>
            <a:avLst/>
            <a:gdLst/>
            <a:ahLst/>
            <a:cxnLst/>
            <a:rect l="l" t="t" r="r" b="b"/>
            <a:pathLst>
              <a:path w="1839974" h="2130496">
                <a:moveTo>
                  <a:pt x="0" y="0"/>
                </a:moveTo>
                <a:lnTo>
                  <a:pt x="1839974" y="0"/>
                </a:lnTo>
                <a:lnTo>
                  <a:pt x="1839974" y="2130496"/>
                </a:lnTo>
                <a:lnTo>
                  <a:pt x="0" y="21304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Freeform 14"/>
          <p:cNvSpPr/>
          <p:nvPr/>
        </p:nvSpPr>
        <p:spPr>
          <a:xfrm>
            <a:off x="16789973" y="8689351"/>
            <a:ext cx="1498027" cy="1545806"/>
          </a:xfrm>
          <a:custGeom>
            <a:avLst/>
            <a:gdLst/>
            <a:ahLst/>
            <a:cxnLst/>
            <a:rect l="l" t="t" r="r" b="b"/>
            <a:pathLst>
              <a:path w="1498027" h="1545806">
                <a:moveTo>
                  <a:pt x="0" y="0"/>
                </a:moveTo>
                <a:lnTo>
                  <a:pt x="1498027" y="0"/>
                </a:lnTo>
                <a:lnTo>
                  <a:pt x="1498027" y="1545806"/>
                </a:lnTo>
                <a:lnTo>
                  <a:pt x="0" y="15458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028700" y="4566719"/>
            <a:ext cx="7053857" cy="4830774"/>
          </a:xfrm>
          <a:prstGeom prst="rect">
            <a:avLst/>
          </a:prstGeom>
        </p:spPr>
        <p:txBody>
          <a:bodyPr lIns="0" tIns="0" rIns="0" bIns="0" rtlCol="0" anchor="t">
            <a:spAutoFit/>
          </a:bodyPr>
          <a:lstStyle/>
          <a:p>
            <a:pPr marL="725406" lvl="1" indent="-362703" algn="l">
              <a:lnSpc>
                <a:spcPts val="3494"/>
              </a:lnSpc>
              <a:buFont typeface="Arial"/>
              <a:buChar char="•"/>
            </a:pPr>
            <a:r>
              <a:rPr lang="en-US" sz="3359">
                <a:solidFill>
                  <a:srgbClr val="483A00"/>
                </a:solidFill>
                <a:latin typeface="Kurale"/>
                <a:ea typeface="Kurale"/>
                <a:cs typeface="Kurale"/>
                <a:sym typeface="Kurale"/>
              </a:rPr>
              <a:t>Straightforward and serves a single purpose, making it easy to learn and use.</a:t>
            </a:r>
          </a:p>
          <a:p>
            <a:pPr marL="725406" lvl="1" indent="-362703" algn="l">
              <a:lnSpc>
                <a:spcPts val="3494"/>
              </a:lnSpc>
              <a:buFont typeface="Arial"/>
              <a:buChar char="•"/>
            </a:pPr>
            <a:r>
              <a:rPr lang="en-US" sz="3359">
                <a:solidFill>
                  <a:srgbClr val="483A00"/>
                </a:solidFill>
                <a:latin typeface="Kurale"/>
                <a:ea typeface="Kurale"/>
                <a:cs typeface="Kurale"/>
                <a:sym typeface="Kurale"/>
              </a:rPr>
              <a:t>Helps seniors avoid getting lost by providing simple, step-by-step directions.</a:t>
            </a:r>
          </a:p>
          <a:p>
            <a:pPr marL="725406" lvl="1" indent="-362703" algn="l">
              <a:lnSpc>
                <a:spcPts val="3494"/>
              </a:lnSpc>
              <a:buFont typeface="Arial"/>
              <a:buChar char="•"/>
            </a:pPr>
            <a:r>
              <a:rPr lang="en-US" sz="3359">
                <a:solidFill>
                  <a:srgbClr val="483A00"/>
                </a:solidFill>
                <a:latin typeface="Kurale"/>
                <a:ea typeface="Kurale"/>
                <a:cs typeface="Kurale"/>
                <a:sym typeface="Kurale"/>
              </a:rPr>
              <a:t>Especially helpful for those who can’t read signs in English.</a:t>
            </a:r>
          </a:p>
          <a:p>
            <a:pPr marL="725406" lvl="1" indent="-362703" algn="l">
              <a:lnSpc>
                <a:spcPts val="3494"/>
              </a:lnSpc>
              <a:buFont typeface="Arial"/>
              <a:buChar char="•"/>
            </a:pPr>
            <a:r>
              <a:rPr lang="en-US" sz="3359">
                <a:solidFill>
                  <a:srgbClr val="483A00"/>
                </a:solidFill>
                <a:latin typeface="Kurale"/>
                <a:ea typeface="Kurale"/>
                <a:cs typeface="Kurale"/>
                <a:sym typeface="Kurale"/>
              </a:rPr>
              <a:t>Location services for seniors to navigate streets and for caretakers to track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52386"/>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36108" y="498352"/>
            <a:ext cx="8683487" cy="9290297"/>
            <a:chOff x="0" y="0"/>
            <a:chExt cx="2629519" cy="2813272"/>
          </a:xfrm>
        </p:grpSpPr>
        <p:sp>
          <p:nvSpPr>
            <p:cNvPr id="4" name="Freeform 4"/>
            <p:cNvSpPr/>
            <p:nvPr/>
          </p:nvSpPr>
          <p:spPr>
            <a:xfrm>
              <a:off x="0" y="0"/>
              <a:ext cx="2629519" cy="2813272"/>
            </a:xfrm>
            <a:custGeom>
              <a:avLst/>
              <a:gdLst/>
              <a:ahLst/>
              <a:cxnLst/>
              <a:rect l="l" t="t" r="r" b="b"/>
              <a:pathLst>
                <a:path w="2629519" h="2813272">
                  <a:moveTo>
                    <a:pt x="0" y="0"/>
                  </a:moveTo>
                  <a:lnTo>
                    <a:pt x="2629519" y="0"/>
                  </a:lnTo>
                  <a:lnTo>
                    <a:pt x="2629519" y="2813272"/>
                  </a:lnTo>
                  <a:lnTo>
                    <a:pt x="0" y="2813272"/>
                  </a:lnTo>
                  <a:close/>
                </a:path>
              </a:pathLst>
            </a:custGeom>
            <a:solidFill>
              <a:srgbClr val="FFE1E1"/>
            </a:solidFill>
          </p:spPr>
          <p:txBody>
            <a:bodyPr/>
            <a:lstStyle/>
            <a:p>
              <a:endParaRPr lang="en-US"/>
            </a:p>
          </p:txBody>
        </p:sp>
        <p:sp>
          <p:nvSpPr>
            <p:cNvPr id="5" name="TextBox 5"/>
            <p:cNvSpPr txBox="1"/>
            <p:nvPr/>
          </p:nvSpPr>
          <p:spPr>
            <a:xfrm>
              <a:off x="0" y="-38100"/>
              <a:ext cx="2629519" cy="2851372"/>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144000" y="498352"/>
            <a:ext cx="8607892" cy="9290297"/>
            <a:chOff x="0" y="0"/>
            <a:chExt cx="2606627" cy="2813272"/>
          </a:xfrm>
        </p:grpSpPr>
        <p:sp>
          <p:nvSpPr>
            <p:cNvPr id="7" name="Freeform 7"/>
            <p:cNvSpPr/>
            <p:nvPr/>
          </p:nvSpPr>
          <p:spPr>
            <a:xfrm>
              <a:off x="0" y="0"/>
              <a:ext cx="2606627" cy="2813272"/>
            </a:xfrm>
            <a:custGeom>
              <a:avLst/>
              <a:gdLst/>
              <a:ahLst/>
              <a:cxnLst/>
              <a:rect l="l" t="t" r="r" b="b"/>
              <a:pathLst>
                <a:path w="2606627" h="2813272">
                  <a:moveTo>
                    <a:pt x="0" y="0"/>
                  </a:moveTo>
                  <a:lnTo>
                    <a:pt x="2606627" y="0"/>
                  </a:lnTo>
                  <a:lnTo>
                    <a:pt x="2606627" y="2813272"/>
                  </a:lnTo>
                  <a:lnTo>
                    <a:pt x="0" y="2813272"/>
                  </a:lnTo>
                  <a:close/>
                </a:path>
              </a:pathLst>
            </a:custGeom>
            <a:solidFill>
              <a:srgbClr val="FEE27E"/>
            </a:solidFill>
          </p:spPr>
          <p:txBody>
            <a:bodyPr/>
            <a:lstStyle/>
            <a:p>
              <a:endParaRPr lang="en-US"/>
            </a:p>
          </p:txBody>
        </p:sp>
        <p:sp>
          <p:nvSpPr>
            <p:cNvPr id="8" name="TextBox 8"/>
            <p:cNvSpPr txBox="1"/>
            <p:nvPr/>
          </p:nvSpPr>
          <p:spPr>
            <a:xfrm>
              <a:off x="0" y="-38100"/>
              <a:ext cx="2606627" cy="2851372"/>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1028700"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PRO</a:t>
            </a:r>
          </a:p>
        </p:txBody>
      </p:sp>
      <p:sp>
        <p:nvSpPr>
          <p:cNvPr id="10" name="TextBox 10"/>
          <p:cNvSpPr txBox="1"/>
          <p:nvPr/>
        </p:nvSpPr>
        <p:spPr>
          <a:xfrm>
            <a:off x="12520032"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CON</a:t>
            </a:r>
          </a:p>
        </p:txBody>
      </p:sp>
      <p:sp>
        <p:nvSpPr>
          <p:cNvPr id="11" name="Freeform 11"/>
          <p:cNvSpPr/>
          <p:nvPr/>
        </p:nvSpPr>
        <p:spPr>
          <a:xfrm>
            <a:off x="15769540" y="8323401"/>
            <a:ext cx="2410668" cy="1963599"/>
          </a:xfrm>
          <a:custGeom>
            <a:avLst/>
            <a:gdLst/>
            <a:ahLst/>
            <a:cxnLst/>
            <a:rect l="l" t="t" r="r" b="b"/>
            <a:pathLst>
              <a:path w="2410668" h="1963599">
                <a:moveTo>
                  <a:pt x="0" y="0"/>
                </a:moveTo>
                <a:lnTo>
                  <a:pt x="2410668" y="0"/>
                </a:lnTo>
                <a:lnTo>
                  <a:pt x="2410668" y="1963599"/>
                </a:lnTo>
                <a:lnTo>
                  <a:pt x="0" y="19635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88064" y="2713"/>
            <a:ext cx="2105570" cy="2051974"/>
          </a:xfrm>
          <a:custGeom>
            <a:avLst/>
            <a:gdLst/>
            <a:ahLst/>
            <a:cxnLst/>
            <a:rect l="l" t="t" r="r" b="b"/>
            <a:pathLst>
              <a:path w="2105570" h="2051974">
                <a:moveTo>
                  <a:pt x="0" y="0"/>
                </a:moveTo>
                <a:lnTo>
                  <a:pt x="2105570" y="0"/>
                </a:lnTo>
                <a:lnTo>
                  <a:pt x="2105570" y="2051974"/>
                </a:lnTo>
                <a:lnTo>
                  <a:pt x="0" y="20519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5990265" y="2869998"/>
            <a:ext cx="5964570" cy="881016"/>
          </a:xfrm>
          <a:prstGeom prst="rect">
            <a:avLst/>
          </a:prstGeom>
        </p:spPr>
        <p:txBody>
          <a:bodyPr lIns="0" tIns="0" rIns="0" bIns="0" rtlCol="0" anchor="t">
            <a:spAutoFit/>
          </a:bodyPr>
          <a:lstStyle/>
          <a:p>
            <a:pPr algn="ctr">
              <a:lnSpc>
                <a:spcPts val="6586"/>
              </a:lnSpc>
            </a:pPr>
            <a:r>
              <a:rPr lang="en-US" sz="7081">
                <a:solidFill>
                  <a:srgbClr val="483A00"/>
                </a:solidFill>
                <a:latin typeface="Baloo Thambi"/>
                <a:ea typeface="Baloo Thambi"/>
                <a:cs typeface="Baloo Thambi"/>
                <a:sym typeface="Baloo Thambi"/>
              </a:rPr>
              <a:t>IPAD APP</a:t>
            </a:r>
          </a:p>
        </p:txBody>
      </p:sp>
      <p:sp>
        <p:nvSpPr>
          <p:cNvPr id="14" name="TextBox 14"/>
          <p:cNvSpPr txBox="1"/>
          <p:nvPr/>
        </p:nvSpPr>
        <p:spPr>
          <a:xfrm>
            <a:off x="1019175" y="4576244"/>
            <a:ext cx="7053857" cy="4937580"/>
          </a:xfrm>
          <a:prstGeom prst="rect">
            <a:avLst/>
          </a:prstGeom>
        </p:spPr>
        <p:txBody>
          <a:bodyPr lIns="0" tIns="0" rIns="0" bIns="0" rtlCol="0" anchor="t">
            <a:spAutoFit/>
          </a:bodyPr>
          <a:lstStyle/>
          <a:p>
            <a:pPr marL="746996" lvl="1" indent="-373498" algn="l">
              <a:lnSpc>
                <a:spcPts val="3598"/>
              </a:lnSpc>
              <a:buFont typeface="Arial"/>
              <a:buChar char="•"/>
            </a:pPr>
            <a:r>
              <a:rPr lang="en-US" sz="3459">
                <a:solidFill>
                  <a:srgbClr val="483A00"/>
                </a:solidFill>
                <a:latin typeface="Kurale"/>
                <a:ea typeface="Kurale"/>
                <a:cs typeface="Kurale"/>
                <a:sym typeface="Kurale"/>
              </a:rPr>
              <a:t>Can use while propped up on a stand or in a case (comfortable for at home use).</a:t>
            </a:r>
          </a:p>
          <a:p>
            <a:pPr marL="746996" lvl="1" indent="-373498" algn="l">
              <a:lnSpc>
                <a:spcPts val="3598"/>
              </a:lnSpc>
              <a:buFont typeface="Arial"/>
              <a:buChar char="•"/>
            </a:pPr>
            <a:r>
              <a:rPr lang="en-US" sz="3459">
                <a:solidFill>
                  <a:srgbClr val="483A00"/>
                </a:solidFill>
                <a:latin typeface="Kurale"/>
                <a:ea typeface="Kurale"/>
                <a:cs typeface="Kurale"/>
                <a:sym typeface="Kurale"/>
              </a:rPr>
              <a:t>Easier for typing; less frustrating than small keyboard on phone.</a:t>
            </a:r>
          </a:p>
          <a:p>
            <a:pPr marL="746996" lvl="1" indent="-373498" algn="l">
              <a:lnSpc>
                <a:spcPts val="3598"/>
              </a:lnSpc>
              <a:buFont typeface="Arial"/>
              <a:buChar char="•"/>
            </a:pPr>
            <a:r>
              <a:rPr lang="en-US" sz="3459">
                <a:solidFill>
                  <a:srgbClr val="483A00"/>
                </a:solidFill>
                <a:latin typeface="Kurale"/>
                <a:ea typeface="Kurale"/>
                <a:cs typeface="Kurale"/>
                <a:sym typeface="Kurale"/>
              </a:rPr>
              <a:t>Large surface allows for more features on the screen and larger text (easier to see).</a:t>
            </a:r>
          </a:p>
          <a:p>
            <a:pPr marL="746996" lvl="1" indent="-373498" algn="l">
              <a:lnSpc>
                <a:spcPts val="3598"/>
              </a:lnSpc>
              <a:buFont typeface="Arial"/>
              <a:buChar char="•"/>
            </a:pPr>
            <a:r>
              <a:rPr lang="en-US" sz="3459">
                <a:solidFill>
                  <a:srgbClr val="483A00"/>
                </a:solidFill>
                <a:latin typeface="Kurale"/>
                <a:ea typeface="Kurale"/>
                <a:cs typeface="Kurale"/>
                <a:sym typeface="Kurale"/>
              </a:rPr>
              <a:t>Seniors often already own tablets/iPads</a:t>
            </a:r>
          </a:p>
        </p:txBody>
      </p:sp>
      <p:sp>
        <p:nvSpPr>
          <p:cNvPr id="15" name="TextBox 15"/>
          <p:cNvSpPr txBox="1"/>
          <p:nvPr/>
        </p:nvSpPr>
        <p:spPr>
          <a:xfrm>
            <a:off x="9921017" y="4566719"/>
            <a:ext cx="7053857" cy="5268924"/>
          </a:xfrm>
          <a:prstGeom prst="rect">
            <a:avLst/>
          </a:prstGeom>
        </p:spPr>
        <p:txBody>
          <a:bodyPr lIns="0" tIns="0" rIns="0" bIns="0" rtlCol="0" anchor="t">
            <a:spAutoFit/>
          </a:bodyPr>
          <a:lstStyle/>
          <a:p>
            <a:pPr marL="725406" lvl="1" indent="-362703" algn="l">
              <a:lnSpc>
                <a:spcPts val="3494"/>
              </a:lnSpc>
              <a:buFont typeface="Arial"/>
              <a:buChar char="•"/>
            </a:pPr>
            <a:r>
              <a:rPr lang="en-US" sz="3359">
                <a:solidFill>
                  <a:srgbClr val="483A00"/>
                </a:solidFill>
                <a:latin typeface="Kurale"/>
                <a:ea typeface="Kurale"/>
                <a:cs typeface="Kurale"/>
                <a:sym typeface="Kurale"/>
              </a:rPr>
              <a:t>Bulkier and less convenient to carry around an iPad.</a:t>
            </a:r>
          </a:p>
          <a:p>
            <a:pPr marL="725406" lvl="1" indent="-362703" algn="l">
              <a:lnSpc>
                <a:spcPts val="3494"/>
              </a:lnSpc>
              <a:buFont typeface="Arial"/>
              <a:buChar char="•"/>
            </a:pPr>
            <a:r>
              <a:rPr lang="en-US" sz="3359">
                <a:solidFill>
                  <a:srgbClr val="483A00"/>
                </a:solidFill>
                <a:latin typeface="Kurale"/>
                <a:ea typeface="Kurale"/>
                <a:cs typeface="Kurale"/>
                <a:sym typeface="Kurale"/>
              </a:rPr>
              <a:t>Potentially no access to data while in transit, which could be crucial for last-minute updates or changes to events.</a:t>
            </a:r>
          </a:p>
          <a:p>
            <a:pPr marL="725406" lvl="1" indent="-362703" algn="l">
              <a:lnSpc>
                <a:spcPts val="3494"/>
              </a:lnSpc>
              <a:buFont typeface="Arial"/>
              <a:buChar char="•"/>
            </a:pPr>
            <a:r>
              <a:rPr lang="en-US" sz="3359">
                <a:solidFill>
                  <a:srgbClr val="483A00"/>
                </a:solidFill>
                <a:latin typeface="Kurale"/>
                <a:ea typeface="Kurale"/>
                <a:cs typeface="Kurale"/>
                <a:sym typeface="Kurale"/>
              </a:rPr>
              <a:t>Less hands-free usage; needs more user interaction.</a:t>
            </a:r>
          </a:p>
          <a:p>
            <a:pPr marL="725406" lvl="1" indent="-362703" algn="l">
              <a:lnSpc>
                <a:spcPts val="3494"/>
              </a:lnSpc>
              <a:buFont typeface="Arial"/>
              <a:buChar char="•"/>
            </a:pPr>
            <a:r>
              <a:rPr lang="en-US" sz="3359">
                <a:solidFill>
                  <a:srgbClr val="483A00"/>
                </a:solidFill>
                <a:latin typeface="Kurale"/>
                <a:ea typeface="Kurale"/>
                <a:cs typeface="Kurale"/>
                <a:sym typeface="Kurale"/>
              </a:rPr>
              <a:t>On-the-go usage may cause dangers for seniors (lower situational awareness during usage)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905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4598388" y="-573667"/>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4"/>
            <a:stretch>
              <a:fillRect/>
            </a:stretch>
          </a:blipFill>
        </p:spPr>
        <p:txBody>
          <a:bodyPr/>
          <a:lstStyle/>
          <a:p>
            <a:endParaRPr lang="en-US"/>
          </a:p>
        </p:txBody>
      </p:sp>
      <p:sp>
        <p:nvSpPr>
          <p:cNvPr id="7" name="Freeform 7"/>
          <p:cNvSpPr/>
          <p:nvPr/>
        </p:nvSpPr>
        <p:spPr>
          <a:xfrm>
            <a:off x="452611" y="585933"/>
            <a:ext cx="2098971" cy="2430388"/>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5357239" y="5028047"/>
            <a:ext cx="1382191" cy="1382191"/>
          </a:xfrm>
          <a:custGeom>
            <a:avLst/>
            <a:gdLst/>
            <a:ahLst/>
            <a:cxnLst/>
            <a:rect l="l" t="t" r="r" b="b"/>
            <a:pathLst>
              <a:path w="1382191" h="1382191">
                <a:moveTo>
                  <a:pt x="0" y="0"/>
                </a:moveTo>
                <a:lnTo>
                  <a:pt x="1382191" y="0"/>
                </a:lnTo>
                <a:lnTo>
                  <a:pt x="1382191" y="1382191"/>
                </a:lnTo>
                <a:lnTo>
                  <a:pt x="0" y="1382191"/>
                </a:lnTo>
                <a:lnTo>
                  <a:pt x="0" y="0"/>
                </a:lnTo>
                <a:close/>
              </a:path>
            </a:pathLst>
          </a:custGeom>
          <a:blipFill>
            <a:blip r:embed="rId7"/>
            <a:stretch>
              <a:fillRect/>
            </a:stretch>
          </a:blipFill>
        </p:spPr>
        <p:txBody>
          <a:bodyPr/>
          <a:lstStyle/>
          <a:p>
            <a:endParaRPr lang="en-US"/>
          </a:p>
        </p:txBody>
      </p:sp>
      <p:sp>
        <p:nvSpPr>
          <p:cNvPr id="9" name="TextBox 9"/>
          <p:cNvSpPr txBox="1"/>
          <p:nvPr/>
        </p:nvSpPr>
        <p:spPr>
          <a:xfrm>
            <a:off x="3472880" y="1926432"/>
            <a:ext cx="11342240" cy="2468266"/>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SELECTED INTERFACE</a:t>
            </a:r>
          </a:p>
        </p:txBody>
      </p:sp>
      <p:sp>
        <p:nvSpPr>
          <p:cNvPr id="10" name="TextBox 10"/>
          <p:cNvSpPr txBox="1"/>
          <p:nvPr/>
        </p:nvSpPr>
        <p:spPr>
          <a:xfrm>
            <a:off x="2859468" y="5374548"/>
            <a:ext cx="12569065" cy="784439"/>
          </a:xfrm>
          <a:prstGeom prst="rect">
            <a:avLst/>
          </a:prstGeom>
        </p:spPr>
        <p:txBody>
          <a:bodyPr lIns="0" tIns="0" rIns="0" bIns="0" rtlCol="0" anchor="t">
            <a:spAutoFit/>
          </a:bodyPr>
          <a:lstStyle/>
          <a:p>
            <a:pPr algn="ctr">
              <a:lnSpc>
                <a:spcPts val="6023"/>
              </a:lnSpc>
            </a:pPr>
            <a:r>
              <a:rPr lang="en-US" sz="5791">
                <a:solidFill>
                  <a:srgbClr val="000000"/>
                </a:solidFill>
                <a:latin typeface="Kurale"/>
                <a:ea typeface="Kurale"/>
                <a:cs typeface="Kurale"/>
                <a:sym typeface="Kurale"/>
              </a:rPr>
              <a:t>..drumroll..</a:t>
            </a:r>
          </a:p>
        </p:txBody>
      </p:sp>
      <p:sp>
        <p:nvSpPr>
          <p:cNvPr id="11" name="Freeform 11"/>
          <p:cNvSpPr/>
          <p:nvPr/>
        </p:nvSpPr>
        <p:spPr>
          <a:xfrm>
            <a:off x="11644779" y="5028047"/>
            <a:ext cx="1382191" cy="1382191"/>
          </a:xfrm>
          <a:custGeom>
            <a:avLst/>
            <a:gdLst/>
            <a:ahLst/>
            <a:cxnLst/>
            <a:rect l="l" t="t" r="r" b="b"/>
            <a:pathLst>
              <a:path w="1382191" h="1382191">
                <a:moveTo>
                  <a:pt x="0" y="0"/>
                </a:moveTo>
                <a:lnTo>
                  <a:pt x="1382191" y="0"/>
                </a:lnTo>
                <a:lnTo>
                  <a:pt x="1382191" y="1382191"/>
                </a:lnTo>
                <a:lnTo>
                  <a:pt x="0" y="1382191"/>
                </a:lnTo>
                <a:lnTo>
                  <a:pt x="0" y="0"/>
                </a:lnTo>
                <a:close/>
              </a:path>
            </a:pathLst>
          </a:custGeom>
          <a:blipFill>
            <a:blip r:embed="rId7"/>
            <a:stretch>
              <a:fillRect/>
            </a:stretch>
          </a:blipFill>
        </p:spPr>
        <p:txBody>
          <a:bodyPr/>
          <a:lstStyle/>
          <a:p>
            <a:endParaRPr lang="en-US"/>
          </a:p>
        </p:txBody>
      </p:sp>
      <p:sp>
        <p:nvSpPr>
          <p:cNvPr id="12" name="Freeform 12"/>
          <p:cNvSpPr/>
          <p:nvPr/>
        </p:nvSpPr>
        <p:spPr>
          <a:xfrm>
            <a:off x="15794822" y="7596209"/>
            <a:ext cx="2299046" cy="2211264"/>
          </a:xfrm>
          <a:custGeom>
            <a:avLst/>
            <a:gdLst/>
            <a:ahLst/>
            <a:cxnLst/>
            <a:rect l="l" t="t" r="r" b="b"/>
            <a:pathLst>
              <a:path w="2299046" h="2211264">
                <a:moveTo>
                  <a:pt x="0" y="0"/>
                </a:moveTo>
                <a:lnTo>
                  <a:pt x="2299045" y="0"/>
                </a:lnTo>
                <a:lnTo>
                  <a:pt x="2299045" y="2211264"/>
                </a:lnTo>
                <a:lnTo>
                  <a:pt x="0" y="22112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247769" y="2116304"/>
            <a:ext cx="6929777" cy="6929777"/>
          </a:xfrm>
          <a:custGeom>
            <a:avLst/>
            <a:gdLst/>
            <a:ahLst/>
            <a:cxnLst/>
            <a:rect l="l" t="t" r="r" b="b"/>
            <a:pathLst>
              <a:path w="6929777" h="6929777">
                <a:moveTo>
                  <a:pt x="0" y="0"/>
                </a:moveTo>
                <a:lnTo>
                  <a:pt x="6929777" y="0"/>
                </a:lnTo>
                <a:lnTo>
                  <a:pt x="6929777" y="6929777"/>
                </a:lnTo>
                <a:lnTo>
                  <a:pt x="0" y="6929777"/>
                </a:lnTo>
                <a:lnTo>
                  <a:pt x="0" y="0"/>
                </a:lnTo>
                <a:close/>
              </a:path>
            </a:pathLst>
          </a:custGeom>
          <a:blipFill>
            <a:blip r:embed="rId4"/>
            <a:stretch>
              <a:fillRect/>
            </a:stretch>
          </a:blipFill>
        </p:spPr>
        <p:txBody>
          <a:bodyPr/>
          <a:lstStyle/>
          <a:p>
            <a:endParaRPr lang="en-US"/>
          </a:p>
        </p:txBody>
      </p:sp>
      <p:sp>
        <p:nvSpPr>
          <p:cNvPr id="7" name="Freeform 7"/>
          <p:cNvSpPr/>
          <p:nvPr/>
        </p:nvSpPr>
        <p:spPr>
          <a:xfrm>
            <a:off x="9921900" y="1801127"/>
            <a:ext cx="7244955" cy="7244955"/>
          </a:xfrm>
          <a:custGeom>
            <a:avLst/>
            <a:gdLst/>
            <a:ahLst/>
            <a:cxnLst/>
            <a:rect l="l" t="t" r="r" b="b"/>
            <a:pathLst>
              <a:path w="7244955" h="7244955">
                <a:moveTo>
                  <a:pt x="0" y="0"/>
                </a:moveTo>
                <a:lnTo>
                  <a:pt x="7244955" y="0"/>
                </a:lnTo>
                <a:lnTo>
                  <a:pt x="7244955" y="7244954"/>
                </a:lnTo>
                <a:lnTo>
                  <a:pt x="0" y="7244954"/>
                </a:lnTo>
                <a:lnTo>
                  <a:pt x="0" y="0"/>
                </a:lnTo>
                <a:close/>
              </a:path>
            </a:pathLst>
          </a:custGeom>
          <a:blipFill>
            <a:blip r:embed="rId4"/>
            <a:stretch>
              <a:fillRect/>
            </a:stretch>
          </a:blipFill>
        </p:spPr>
        <p:txBody>
          <a:bodyPr/>
          <a:lstStyle/>
          <a:p>
            <a:endParaRPr lang="en-US"/>
          </a:p>
        </p:txBody>
      </p:sp>
      <p:sp>
        <p:nvSpPr>
          <p:cNvPr id="8" name="Freeform 8"/>
          <p:cNvSpPr/>
          <p:nvPr/>
        </p:nvSpPr>
        <p:spPr>
          <a:xfrm>
            <a:off x="14598388" y="-573667"/>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5"/>
            <a:stretch>
              <a:fillRect/>
            </a:stretch>
          </a:blipFill>
        </p:spPr>
        <p:txBody>
          <a:bodyPr/>
          <a:lstStyle/>
          <a:p>
            <a:endParaRPr lang="en-US"/>
          </a:p>
        </p:txBody>
      </p:sp>
      <p:sp>
        <p:nvSpPr>
          <p:cNvPr id="9" name="Freeform 9"/>
          <p:cNvSpPr/>
          <p:nvPr/>
        </p:nvSpPr>
        <p:spPr>
          <a:xfrm>
            <a:off x="15341224" y="7669811"/>
            <a:ext cx="2946776" cy="2400283"/>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3472880" y="1926432"/>
            <a:ext cx="11342240" cy="2468266"/>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SELECTED INTERFACE</a:t>
            </a:r>
          </a:p>
        </p:txBody>
      </p:sp>
      <p:sp>
        <p:nvSpPr>
          <p:cNvPr id="11" name="TextBox 11"/>
          <p:cNvSpPr txBox="1"/>
          <p:nvPr/>
        </p:nvSpPr>
        <p:spPr>
          <a:xfrm>
            <a:off x="6328198" y="5295900"/>
            <a:ext cx="5631604" cy="1766347"/>
          </a:xfrm>
          <a:prstGeom prst="rect">
            <a:avLst/>
          </a:prstGeom>
        </p:spPr>
        <p:txBody>
          <a:bodyPr lIns="0" tIns="0" rIns="0" bIns="0" rtlCol="0" anchor="t">
            <a:spAutoFit/>
          </a:bodyPr>
          <a:lstStyle/>
          <a:p>
            <a:pPr algn="ctr">
              <a:lnSpc>
                <a:spcPts val="10286"/>
              </a:lnSpc>
            </a:pPr>
            <a:r>
              <a:rPr lang="en-US" sz="9891">
                <a:solidFill>
                  <a:srgbClr val="000000"/>
                </a:solidFill>
                <a:latin typeface="Kurale"/>
                <a:ea typeface="Kurale"/>
                <a:cs typeface="Kurale"/>
                <a:sym typeface="Kurale"/>
              </a:rPr>
              <a:t>iPad App!</a:t>
            </a:r>
          </a:p>
        </p:txBody>
      </p:sp>
      <p:sp>
        <p:nvSpPr>
          <p:cNvPr id="12" name="Freeform 12"/>
          <p:cNvSpPr/>
          <p:nvPr/>
        </p:nvSpPr>
        <p:spPr>
          <a:xfrm rot="-964633">
            <a:off x="618491" y="270828"/>
            <a:ext cx="1648651" cy="2174479"/>
          </a:xfrm>
          <a:custGeom>
            <a:avLst/>
            <a:gdLst/>
            <a:ahLst/>
            <a:cxnLst/>
            <a:rect l="l" t="t" r="r" b="b"/>
            <a:pathLst>
              <a:path w="1648651" h="2174479">
                <a:moveTo>
                  <a:pt x="0" y="0"/>
                </a:moveTo>
                <a:lnTo>
                  <a:pt x="1648650" y="0"/>
                </a:lnTo>
                <a:lnTo>
                  <a:pt x="1648650" y="2174479"/>
                </a:lnTo>
                <a:lnTo>
                  <a:pt x="0" y="21744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114419"/>
            <a:ext cx="9078787" cy="2305811"/>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LOFI CONSTRUCTION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4598388" y="-573667"/>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4"/>
            <a:stretch>
              <a:fillRect/>
            </a:stretch>
          </a:blipFill>
        </p:spPr>
        <p:txBody>
          <a:bodyPr/>
          <a:lstStyle/>
          <a:p>
            <a:endParaRPr lang="en-US"/>
          </a:p>
        </p:txBody>
      </p:sp>
      <p:grpSp>
        <p:nvGrpSpPr>
          <p:cNvPr id="7" name="Group 7"/>
          <p:cNvGrpSpPr/>
          <p:nvPr/>
        </p:nvGrpSpPr>
        <p:grpSpPr>
          <a:xfrm>
            <a:off x="2562479" y="4445995"/>
            <a:ext cx="4131181" cy="4130710"/>
            <a:chOff x="0" y="0"/>
            <a:chExt cx="6350013" cy="6349289"/>
          </a:xfrm>
        </p:grpSpPr>
        <p:sp>
          <p:nvSpPr>
            <p:cNvPr id="8" name="Freeform 8"/>
            <p:cNvSpPr/>
            <p:nvPr/>
          </p:nvSpPr>
          <p:spPr>
            <a:xfrm rot="-5285169">
              <a:off x="-71057" y="-71864"/>
              <a:ext cx="6535946" cy="6493063"/>
            </a:xfrm>
            <a:custGeom>
              <a:avLst/>
              <a:gdLst/>
              <a:ahLst/>
              <a:cxnLst/>
              <a:rect l="l" t="t" r="r" b="b"/>
              <a:pathLst>
                <a:path w="6535946" h="6493063">
                  <a:moveTo>
                    <a:pt x="5493391" y="5587057"/>
                  </a:moveTo>
                  <a:cubicBezTo>
                    <a:pt x="5704160" y="5455764"/>
                    <a:pt x="5816880" y="5226688"/>
                    <a:pt x="5809309" y="4995164"/>
                  </a:cubicBezTo>
                  <a:lnTo>
                    <a:pt x="5809348" y="4995201"/>
                  </a:lnTo>
                  <a:cubicBezTo>
                    <a:pt x="5801815" y="4763675"/>
                    <a:pt x="5914520" y="4534562"/>
                    <a:pt x="6125266" y="4403308"/>
                  </a:cubicBezTo>
                  <a:cubicBezTo>
                    <a:pt x="6439791" y="4207452"/>
                    <a:pt x="6535946" y="3793724"/>
                    <a:pt x="6340052" y="3479200"/>
                  </a:cubicBezTo>
                  <a:lnTo>
                    <a:pt x="6340013" y="3479151"/>
                  </a:lnTo>
                  <a:lnTo>
                    <a:pt x="6340216" y="3479144"/>
                  </a:lnTo>
                  <a:cubicBezTo>
                    <a:pt x="6218803" y="3283789"/>
                    <a:pt x="6201268" y="3031300"/>
                    <a:pt x="6315450" y="2813281"/>
                  </a:cubicBezTo>
                  <a:cubicBezTo>
                    <a:pt x="6372704" y="2708283"/>
                    <a:pt x="6400707" y="2589835"/>
                    <a:pt x="6396535" y="2470314"/>
                  </a:cubicBezTo>
                  <a:cubicBezTo>
                    <a:pt x="6388243" y="2222155"/>
                    <a:pt x="6246167" y="2010018"/>
                    <a:pt x="6041883" y="1900752"/>
                  </a:cubicBezTo>
                  <a:lnTo>
                    <a:pt x="6041921" y="1900751"/>
                  </a:lnTo>
                  <a:cubicBezTo>
                    <a:pt x="5837677" y="1791522"/>
                    <a:pt x="5695600" y="1579334"/>
                    <a:pt x="5687309" y="1331213"/>
                  </a:cubicBezTo>
                  <a:cubicBezTo>
                    <a:pt x="5674934" y="960897"/>
                    <a:pt x="5364729" y="670753"/>
                    <a:pt x="4994413" y="683127"/>
                  </a:cubicBezTo>
                  <a:lnTo>
                    <a:pt x="4994337" y="683129"/>
                  </a:lnTo>
                  <a:lnTo>
                    <a:pt x="4994407" y="682924"/>
                  </a:lnTo>
                  <a:cubicBezTo>
                    <a:pt x="4764645" y="690398"/>
                    <a:pt x="4537331" y="579449"/>
                    <a:pt x="4405572" y="371834"/>
                  </a:cubicBezTo>
                  <a:cubicBezTo>
                    <a:pt x="4343285" y="269601"/>
                    <a:pt x="4254647" y="186003"/>
                    <a:pt x="4148947" y="129800"/>
                  </a:cubicBezTo>
                  <a:cubicBezTo>
                    <a:pt x="3929858" y="12897"/>
                    <a:pt x="3675127" y="29859"/>
                    <a:pt x="3478379" y="152169"/>
                  </a:cubicBezTo>
                  <a:lnTo>
                    <a:pt x="3478377" y="152131"/>
                  </a:lnTo>
                  <a:cubicBezTo>
                    <a:pt x="3281664" y="274352"/>
                    <a:pt x="3026907" y="291315"/>
                    <a:pt x="2807844" y="174410"/>
                  </a:cubicBezTo>
                  <a:cubicBezTo>
                    <a:pt x="2480985" y="0"/>
                    <a:pt x="2074598" y="123546"/>
                    <a:pt x="1900138" y="450446"/>
                  </a:cubicBezTo>
                  <a:lnTo>
                    <a:pt x="1900100" y="450485"/>
                  </a:lnTo>
                  <a:lnTo>
                    <a:pt x="1900008" y="450361"/>
                  </a:lnTo>
                  <a:cubicBezTo>
                    <a:pt x="1790831" y="654642"/>
                    <a:pt x="1578641" y="796656"/>
                    <a:pt x="1330482" y="804948"/>
                  </a:cubicBezTo>
                  <a:cubicBezTo>
                    <a:pt x="960166" y="817322"/>
                    <a:pt x="670021" y="1127528"/>
                    <a:pt x="682395" y="1497831"/>
                  </a:cubicBezTo>
                  <a:cubicBezTo>
                    <a:pt x="690688" y="1746003"/>
                    <a:pt x="563114" y="1967112"/>
                    <a:pt x="366582" y="2089809"/>
                  </a:cubicBezTo>
                  <a:cubicBezTo>
                    <a:pt x="170136" y="2212427"/>
                    <a:pt x="42476" y="2433616"/>
                    <a:pt x="50768" y="2681750"/>
                  </a:cubicBezTo>
                  <a:cubicBezTo>
                    <a:pt x="54607" y="2801280"/>
                    <a:pt x="90458" y="2917589"/>
                    <a:pt x="154580" y="3018539"/>
                  </a:cubicBezTo>
                  <a:cubicBezTo>
                    <a:pt x="283034" y="3228399"/>
                    <a:pt x="282395" y="3481558"/>
                    <a:pt x="174256" y="3684571"/>
                  </a:cubicBezTo>
                  <a:lnTo>
                    <a:pt x="174497" y="3684563"/>
                  </a:lnTo>
                  <a:lnTo>
                    <a:pt x="174422" y="3684604"/>
                  </a:lnTo>
                  <a:cubicBezTo>
                    <a:pt x="0" y="4011502"/>
                    <a:pt x="123597" y="4417887"/>
                    <a:pt x="450460" y="4592361"/>
                  </a:cubicBezTo>
                  <a:cubicBezTo>
                    <a:pt x="669484" y="4709254"/>
                    <a:pt x="797257" y="4930294"/>
                    <a:pt x="805158" y="5161808"/>
                  </a:cubicBezTo>
                  <a:lnTo>
                    <a:pt x="805245" y="5161754"/>
                  </a:lnTo>
                  <a:cubicBezTo>
                    <a:pt x="813147" y="5393267"/>
                    <a:pt x="940921" y="5614345"/>
                    <a:pt x="1159944" y="5731200"/>
                  </a:cubicBezTo>
                  <a:cubicBezTo>
                    <a:pt x="1267781" y="5788756"/>
                    <a:pt x="1384306" y="5813885"/>
                    <a:pt x="1498259" y="5809950"/>
                  </a:cubicBezTo>
                  <a:lnTo>
                    <a:pt x="1498185" y="5810042"/>
                  </a:lnTo>
                  <a:cubicBezTo>
                    <a:pt x="1721511" y="5802782"/>
                    <a:pt x="1942617" y="5907420"/>
                    <a:pt x="2075786" y="6103996"/>
                  </a:cubicBezTo>
                  <a:cubicBezTo>
                    <a:pt x="2136318" y="6210339"/>
                    <a:pt x="2226670" y="6301365"/>
                    <a:pt x="2342554" y="6363201"/>
                  </a:cubicBezTo>
                  <a:cubicBezTo>
                    <a:pt x="2561694" y="6480142"/>
                    <a:pt x="2816451" y="6463179"/>
                    <a:pt x="3013162" y="6340882"/>
                  </a:cubicBezTo>
                  <a:lnTo>
                    <a:pt x="3013163" y="6340920"/>
                  </a:lnTo>
                  <a:cubicBezTo>
                    <a:pt x="3209875" y="6218661"/>
                    <a:pt x="3464631" y="6201686"/>
                    <a:pt x="3683707" y="6318602"/>
                  </a:cubicBezTo>
                  <a:cubicBezTo>
                    <a:pt x="4010607" y="6493063"/>
                    <a:pt x="4416954" y="6369466"/>
                    <a:pt x="4591414" y="6042567"/>
                  </a:cubicBezTo>
                  <a:lnTo>
                    <a:pt x="4591463" y="6042514"/>
                  </a:lnTo>
                  <a:lnTo>
                    <a:pt x="4591506" y="6042640"/>
                  </a:lnTo>
                  <a:cubicBezTo>
                    <a:pt x="4699886" y="5840000"/>
                    <a:pt x="4909569" y="5698629"/>
                    <a:pt x="5155182" y="5688299"/>
                  </a:cubicBezTo>
                  <a:cubicBezTo>
                    <a:pt x="5271158" y="5685593"/>
                    <a:pt x="5387856" y="5652759"/>
                    <a:pt x="5493391" y="5587057"/>
                  </a:cubicBezTo>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9" name="Group 9"/>
          <p:cNvGrpSpPr/>
          <p:nvPr/>
        </p:nvGrpSpPr>
        <p:grpSpPr>
          <a:xfrm>
            <a:off x="7078409" y="4445995"/>
            <a:ext cx="4131181" cy="4130710"/>
            <a:chOff x="0" y="0"/>
            <a:chExt cx="6350013" cy="6349289"/>
          </a:xfrm>
        </p:grpSpPr>
        <p:sp>
          <p:nvSpPr>
            <p:cNvPr id="10" name="Freeform 10"/>
            <p:cNvSpPr/>
            <p:nvPr/>
          </p:nvSpPr>
          <p:spPr>
            <a:xfrm>
              <a:off x="-95250" y="-95136"/>
              <a:ext cx="6540526" cy="6539573"/>
            </a:xfrm>
            <a:custGeom>
              <a:avLst/>
              <a:gdLst/>
              <a:ahLst/>
              <a:cxnLst/>
              <a:rect l="l" t="t" r="r" b="b"/>
              <a:pathLst>
                <a:path w="6540526" h="6539573">
                  <a:moveTo>
                    <a:pt x="5684545" y="1101865"/>
                  </a:moveTo>
                  <a:cubicBezTo>
                    <a:pt x="5560365"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8"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6"/>
                  </a:lnTo>
                  <a:cubicBezTo>
                    <a:pt x="631228" y="4637634"/>
                    <a:pt x="766077" y="4854448"/>
                    <a:pt x="766077" y="5102746"/>
                  </a:cubicBezTo>
                  <a:cubicBezTo>
                    <a:pt x="766077" y="5473269"/>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8" y="6354331"/>
                  </a:lnTo>
                  <a:cubicBezTo>
                    <a:pt x="3926408" y="6539573"/>
                    <a:pt x="4336695" y="6429617"/>
                    <a:pt x="4521988" y="6108764"/>
                  </a:cubicBezTo>
                  <a:cubicBezTo>
                    <a:pt x="4646130" y="5893765"/>
                    <a:pt x="4871314" y="5773446"/>
                    <a:pt x="5102962" y="5773280"/>
                  </a:cubicBezTo>
                  <a:lnTo>
                    <a:pt x="5102911" y="5773192"/>
                  </a:lnTo>
                  <a:cubicBezTo>
                    <a:pt x="5334559" y="5773027"/>
                    <a:pt x="5559781" y="5652707"/>
                    <a:pt x="5683885" y="5437708"/>
                  </a:cubicBezTo>
                  <a:cubicBezTo>
                    <a:pt x="5745010" y="5331854"/>
                    <a:pt x="5774017" y="5216233"/>
                    <a:pt x="5773890" y="5102213"/>
                  </a:cubicBezTo>
                  <a:lnTo>
                    <a:pt x="5773979" y="5102289"/>
                  </a:lnTo>
                  <a:cubicBezTo>
                    <a:pt x="5774182" y="4878845"/>
                    <a:pt x="5886145" y="4661357"/>
                    <a:pt x="6087059" y="4534827"/>
                  </a:cubicBezTo>
                  <a:cubicBezTo>
                    <a:pt x="6195365" y="4477880"/>
                    <a:pt x="6289358" y="4390619"/>
                    <a:pt x="6355029" y="4276865"/>
                  </a:cubicBezTo>
                  <a:cubicBezTo>
                    <a:pt x="6479223" y="4061752"/>
                    <a:pt x="6470777" y="3806571"/>
                    <a:pt x="6355118" y="3605886"/>
                  </a:cubicBezTo>
                  <a:lnTo>
                    <a:pt x="6355156" y="3605886"/>
                  </a:lnTo>
                  <a:cubicBezTo>
                    <a:pt x="6239535" y="3405201"/>
                    <a:pt x="6231077" y="3150019"/>
                    <a:pt x="6355245" y="2934970"/>
                  </a:cubicBezTo>
                  <a:cubicBezTo>
                    <a:pt x="6540526" y="2614079"/>
                    <a:pt x="6430569" y="2203831"/>
                    <a:pt x="6109678" y="2018551"/>
                  </a:cubicBezTo>
                  <a:lnTo>
                    <a:pt x="6109627" y="2018500"/>
                  </a:lnTo>
                  <a:lnTo>
                    <a:pt x="6109754" y="2018462"/>
                  </a:lnTo>
                  <a:cubicBezTo>
                    <a:pt x="5910847" y="1903375"/>
                    <a:pt x="5776557" y="1689088"/>
                    <a:pt x="5774436" y="1443266"/>
                  </a:cubicBezTo>
                  <a:cubicBezTo>
                    <a:pt x="5775604" y="1327265"/>
                    <a:pt x="5746686" y="1209536"/>
                    <a:pt x="5684545" y="1101865"/>
                  </a:cubicBezTo>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1" name="Group 11"/>
          <p:cNvGrpSpPr/>
          <p:nvPr/>
        </p:nvGrpSpPr>
        <p:grpSpPr>
          <a:xfrm>
            <a:off x="11594340" y="4445995"/>
            <a:ext cx="4131181" cy="4130710"/>
            <a:chOff x="0" y="0"/>
            <a:chExt cx="6350013" cy="6349289"/>
          </a:xfrm>
        </p:grpSpPr>
        <p:sp>
          <p:nvSpPr>
            <p:cNvPr id="12" name="Freeform 12"/>
            <p:cNvSpPr/>
            <p:nvPr/>
          </p:nvSpPr>
          <p:spPr>
            <a:xfrm rot="-5627369">
              <a:off x="-131011" y="-131825"/>
              <a:ext cx="6534441" cy="6612932"/>
            </a:xfrm>
            <a:custGeom>
              <a:avLst/>
              <a:gdLst/>
              <a:ahLst/>
              <a:cxnLst/>
              <a:rect l="l" t="t" r="r" b="b"/>
              <a:pathLst>
                <a:path w="6534441" h="6612932">
                  <a:moveTo>
                    <a:pt x="5309622" y="5858767"/>
                  </a:moveTo>
                  <a:cubicBezTo>
                    <a:pt x="5532395" y="5749070"/>
                    <a:pt x="5667322" y="5532329"/>
                    <a:pt x="5682797" y="5301199"/>
                  </a:cubicBezTo>
                  <a:lnTo>
                    <a:pt x="5682832" y="5301239"/>
                  </a:lnTo>
                  <a:cubicBezTo>
                    <a:pt x="5698345" y="5070111"/>
                    <a:pt x="5833261" y="4853332"/>
                    <a:pt x="6056007" y="4743672"/>
                  </a:cubicBezTo>
                  <a:cubicBezTo>
                    <a:pt x="6388439" y="4580042"/>
                    <a:pt x="6525233" y="4177918"/>
                    <a:pt x="6361566" y="3845483"/>
                  </a:cubicBezTo>
                  <a:lnTo>
                    <a:pt x="6361531" y="3845430"/>
                  </a:lnTo>
                  <a:lnTo>
                    <a:pt x="6361734" y="3845443"/>
                  </a:lnTo>
                  <a:cubicBezTo>
                    <a:pt x="6260337" y="3638990"/>
                    <a:pt x="6267980" y="3386008"/>
                    <a:pt x="6403263" y="3180416"/>
                  </a:cubicBezTo>
                  <a:cubicBezTo>
                    <a:pt x="6470668" y="3081627"/>
                    <a:pt x="6510304" y="2966548"/>
                    <a:pt x="6518030" y="2847205"/>
                  </a:cubicBezTo>
                  <a:cubicBezTo>
                    <a:pt x="6534440" y="2599450"/>
                    <a:pt x="6414149" y="2374244"/>
                    <a:pt x="6221736" y="2245217"/>
                  </a:cubicBezTo>
                  <a:lnTo>
                    <a:pt x="6221774" y="2245220"/>
                  </a:lnTo>
                  <a:cubicBezTo>
                    <a:pt x="6029396" y="2116235"/>
                    <a:pt x="5909108" y="1890978"/>
                    <a:pt x="5925516" y="1643261"/>
                  </a:cubicBezTo>
                  <a:cubicBezTo>
                    <a:pt x="5950004" y="1273549"/>
                    <a:pt x="5670168" y="954013"/>
                    <a:pt x="5300455" y="929525"/>
                  </a:cubicBezTo>
                  <a:lnTo>
                    <a:pt x="5300379" y="929520"/>
                  </a:lnTo>
                  <a:lnTo>
                    <a:pt x="5300469" y="929322"/>
                  </a:lnTo>
                  <a:cubicBezTo>
                    <a:pt x="5071102" y="913926"/>
                    <a:pt x="4855939" y="780937"/>
                    <a:pt x="4745465" y="561256"/>
                  </a:cubicBezTo>
                  <a:cubicBezTo>
                    <a:pt x="4693646" y="453338"/>
                    <a:pt x="4613754" y="361345"/>
                    <a:pt x="4514162" y="294917"/>
                  </a:cubicBezTo>
                  <a:cubicBezTo>
                    <a:pt x="4307776" y="156819"/>
                    <a:pt x="4052620" y="148383"/>
                    <a:pt x="3844691" y="250536"/>
                  </a:cubicBezTo>
                  <a:lnTo>
                    <a:pt x="3844693" y="250498"/>
                  </a:lnTo>
                  <a:cubicBezTo>
                    <a:pt x="3636808" y="352564"/>
                    <a:pt x="3381626" y="344126"/>
                    <a:pt x="3175266" y="206030"/>
                  </a:cubicBezTo>
                  <a:cubicBezTo>
                    <a:pt x="2867356" y="0"/>
                    <a:pt x="2450703" y="82550"/>
                    <a:pt x="2244620" y="390494"/>
                  </a:cubicBezTo>
                  <a:lnTo>
                    <a:pt x="2244579" y="390529"/>
                  </a:lnTo>
                  <a:lnTo>
                    <a:pt x="2244499" y="390397"/>
                  </a:lnTo>
                  <a:cubicBezTo>
                    <a:pt x="2115562" y="582816"/>
                    <a:pt x="1890309" y="703040"/>
                    <a:pt x="1642555" y="686630"/>
                  </a:cubicBezTo>
                  <a:cubicBezTo>
                    <a:pt x="1272842" y="662142"/>
                    <a:pt x="953307" y="941978"/>
                    <a:pt x="928819" y="1311678"/>
                  </a:cubicBezTo>
                  <a:cubicBezTo>
                    <a:pt x="912408" y="1559445"/>
                    <a:pt x="763493" y="1766782"/>
                    <a:pt x="555740" y="1869341"/>
                  </a:cubicBezTo>
                  <a:cubicBezTo>
                    <a:pt x="348081" y="1971830"/>
                    <a:pt x="199072" y="2179237"/>
                    <a:pt x="182663" y="2426966"/>
                  </a:cubicBezTo>
                  <a:cubicBezTo>
                    <a:pt x="174605" y="2546287"/>
                    <a:pt x="198720" y="2665583"/>
                    <a:pt x="252493" y="2772404"/>
                  </a:cubicBezTo>
                  <a:cubicBezTo>
                    <a:pt x="359456" y="2993991"/>
                    <a:pt x="333661" y="3245834"/>
                    <a:pt x="205882" y="3437095"/>
                  </a:cubicBezTo>
                  <a:lnTo>
                    <a:pt x="206123" y="3437111"/>
                  </a:lnTo>
                  <a:lnTo>
                    <a:pt x="206045" y="3437144"/>
                  </a:lnTo>
                  <a:cubicBezTo>
                    <a:pt x="0" y="3745091"/>
                    <a:pt x="82599" y="4161747"/>
                    <a:pt x="390505" y="4367840"/>
                  </a:cubicBezTo>
                  <a:cubicBezTo>
                    <a:pt x="596828" y="4505921"/>
                    <a:pt x="702003" y="4738564"/>
                    <a:pt x="686857" y="4969717"/>
                  </a:cubicBezTo>
                  <a:lnTo>
                    <a:pt x="686949" y="4969672"/>
                  </a:lnTo>
                  <a:cubicBezTo>
                    <a:pt x="671804" y="5200824"/>
                    <a:pt x="776976" y="5433506"/>
                    <a:pt x="983302" y="5571548"/>
                  </a:cubicBezTo>
                  <a:cubicBezTo>
                    <a:pt x="1084885" y="5639536"/>
                    <a:pt x="1198336" y="5676121"/>
                    <a:pt x="1312116" y="5683529"/>
                  </a:cubicBezTo>
                  <a:lnTo>
                    <a:pt x="1312034" y="5683613"/>
                  </a:lnTo>
                  <a:cubicBezTo>
                    <a:pt x="1534976" y="5698584"/>
                    <a:pt x="1744588" y="5824676"/>
                    <a:pt x="1857563" y="6033513"/>
                  </a:cubicBezTo>
                  <a:cubicBezTo>
                    <a:pt x="1907227" y="6145346"/>
                    <a:pt x="1988086" y="6244900"/>
                    <a:pt x="2097251" y="6317946"/>
                  </a:cubicBezTo>
                  <a:cubicBezTo>
                    <a:pt x="2303685" y="6456085"/>
                    <a:pt x="2558866" y="6464523"/>
                    <a:pt x="2766757" y="6362381"/>
                  </a:cubicBezTo>
                  <a:lnTo>
                    <a:pt x="2766754" y="6362419"/>
                  </a:lnTo>
                  <a:cubicBezTo>
                    <a:pt x="2974643" y="6260314"/>
                    <a:pt x="3229825" y="6268740"/>
                    <a:pt x="3436198" y="6406849"/>
                  </a:cubicBezTo>
                  <a:cubicBezTo>
                    <a:pt x="3744141" y="6612932"/>
                    <a:pt x="4160760" y="6530329"/>
                    <a:pt x="4366843" y="6222385"/>
                  </a:cubicBezTo>
                  <a:lnTo>
                    <a:pt x="4366897" y="6222338"/>
                  </a:lnTo>
                  <a:lnTo>
                    <a:pt x="4366926" y="6222467"/>
                  </a:lnTo>
                  <a:cubicBezTo>
                    <a:pt x="4494908" y="6031601"/>
                    <a:pt x="4717602" y="5911767"/>
                    <a:pt x="4963026" y="5925897"/>
                  </a:cubicBezTo>
                  <a:cubicBezTo>
                    <a:pt x="5078697" y="5934730"/>
                    <a:pt x="5198080" y="5913656"/>
                    <a:pt x="5309622" y="5858767"/>
                  </a:cubicBezTo>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3" name="Freeform 13"/>
          <p:cNvSpPr/>
          <p:nvPr/>
        </p:nvSpPr>
        <p:spPr>
          <a:xfrm>
            <a:off x="452611" y="585933"/>
            <a:ext cx="2098971" cy="2430388"/>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a:off x="15341224" y="7669811"/>
            <a:ext cx="2946776" cy="2400283"/>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TextBox 15"/>
          <p:cNvSpPr txBox="1"/>
          <p:nvPr/>
        </p:nvSpPr>
        <p:spPr>
          <a:xfrm>
            <a:off x="3472880" y="1926432"/>
            <a:ext cx="11342240" cy="2468266"/>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PROTOTYPE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02598" y="3852896"/>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Storyboard</a:t>
            </a:r>
          </a:p>
          <a:p>
            <a:pPr algn="l">
              <a:lnSpc>
                <a:spcPts val="2636"/>
              </a:lnSpc>
            </a:pPr>
            <a:r>
              <a:rPr lang="en-US" sz="2835">
                <a:solidFill>
                  <a:srgbClr val="483A00"/>
                </a:solidFill>
                <a:latin typeface="Kurale"/>
                <a:ea typeface="Kurale"/>
                <a:cs typeface="Kurale"/>
                <a:sym typeface="Kurale"/>
              </a:rPr>
              <a:t>Plan out interface and features. Understand how many screens &amp; transitions might be necessary for the features we want to include.</a:t>
            </a:r>
          </a:p>
        </p:txBody>
      </p:sp>
      <p:grpSp>
        <p:nvGrpSpPr>
          <p:cNvPr id="7" name="Group 7"/>
          <p:cNvGrpSpPr/>
          <p:nvPr/>
        </p:nvGrpSpPr>
        <p:grpSpPr>
          <a:xfrm>
            <a:off x="1599964" y="3757646"/>
            <a:ext cx="1400589" cy="14005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689237" y="3846920"/>
            <a:ext cx="1222042" cy="122204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599964" y="5852224"/>
            <a:ext cx="1400589" cy="14005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689237" y="5941497"/>
            <a:ext cx="1222042" cy="122204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9046063" y="3757646"/>
            <a:ext cx="1400589" cy="14005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9135336" y="3846920"/>
            <a:ext cx="1222042" cy="122204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9046063" y="5852224"/>
            <a:ext cx="1400589" cy="140058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9135336" y="5941497"/>
            <a:ext cx="1222042" cy="1222042"/>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1" name="Freeform 31"/>
          <p:cNvSpPr/>
          <p:nvPr/>
        </p:nvSpPr>
        <p:spPr>
          <a:xfrm>
            <a:off x="327610" y="616156"/>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2" name="Freeform 32"/>
          <p:cNvSpPr/>
          <p:nvPr/>
        </p:nvSpPr>
        <p:spPr>
          <a:xfrm rot="1347170">
            <a:off x="15925726" y="7662105"/>
            <a:ext cx="2049937" cy="2042483"/>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Freeform 33"/>
          <p:cNvSpPr/>
          <p:nvPr/>
        </p:nvSpPr>
        <p:spPr>
          <a:xfrm>
            <a:off x="434224" y="7747727"/>
            <a:ext cx="2687160" cy="1871240"/>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4" name="TextBox 34"/>
          <p:cNvSpPr txBox="1"/>
          <p:nvPr/>
        </p:nvSpPr>
        <p:spPr>
          <a:xfrm>
            <a:off x="2334550" y="2101176"/>
            <a:ext cx="13762964"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OUR PROCESS</a:t>
            </a:r>
          </a:p>
        </p:txBody>
      </p:sp>
      <p:sp>
        <p:nvSpPr>
          <p:cNvPr id="35" name="TextBox 35"/>
          <p:cNvSpPr txBox="1"/>
          <p:nvPr/>
        </p:nvSpPr>
        <p:spPr>
          <a:xfrm>
            <a:off x="1422221" y="4136947"/>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01</a:t>
            </a:r>
          </a:p>
        </p:txBody>
      </p:sp>
      <p:sp>
        <p:nvSpPr>
          <p:cNvPr id="36" name="TextBox 36"/>
          <p:cNvSpPr txBox="1"/>
          <p:nvPr/>
        </p:nvSpPr>
        <p:spPr>
          <a:xfrm>
            <a:off x="1479132"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02</a:t>
            </a:r>
          </a:p>
        </p:txBody>
      </p:sp>
      <p:sp>
        <p:nvSpPr>
          <p:cNvPr id="37" name="TextBox 37"/>
          <p:cNvSpPr txBox="1"/>
          <p:nvPr/>
        </p:nvSpPr>
        <p:spPr>
          <a:xfrm>
            <a:off x="8925231" y="4182731"/>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03</a:t>
            </a:r>
          </a:p>
        </p:txBody>
      </p:sp>
      <p:sp>
        <p:nvSpPr>
          <p:cNvPr id="38" name="TextBox 38"/>
          <p:cNvSpPr txBox="1"/>
          <p:nvPr/>
        </p:nvSpPr>
        <p:spPr>
          <a:xfrm>
            <a:off x="8925231"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04</a:t>
            </a:r>
          </a:p>
        </p:txBody>
      </p:sp>
      <p:sp>
        <p:nvSpPr>
          <p:cNvPr id="39" name="TextBox 39"/>
          <p:cNvSpPr txBox="1"/>
          <p:nvPr/>
        </p:nvSpPr>
        <p:spPr>
          <a:xfrm>
            <a:off x="3302598" y="6200061"/>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Build</a:t>
            </a:r>
          </a:p>
          <a:p>
            <a:pPr algn="l">
              <a:lnSpc>
                <a:spcPts val="2636"/>
              </a:lnSpc>
            </a:pPr>
            <a:r>
              <a:rPr lang="en-US" sz="2835">
                <a:solidFill>
                  <a:srgbClr val="483A00"/>
                </a:solidFill>
                <a:latin typeface="Kurale"/>
                <a:ea typeface="Kurale"/>
                <a:cs typeface="Kurale"/>
                <a:sym typeface="Kurale"/>
              </a:rPr>
              <a:t>Handcrafted prototype with pen, paper, scissors, and tape. Printed iPad-sketched calendar for recurring scenes.</a:t>
            </a:r>
          </a:p>
        </p:txBody>
      </p:sp>
      <p:sp>
        <p:nvSpPr>
          <p:cNvPr id="40" name="TextBox 40"/>
          <p:cNvSpPr txBox="1"/>
          <p:nvPr/>
        </p:nvSpPr>
        <p:spPr>
          <a:xfrm>
            <a:off x="10748458" y="4016210"/>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Features</a:t>
            </a:r>
          </a:p>
          <a:p>
            <a:pPr algn="l">
              <a:lnSpc>
                <a:spcPts val="2636"/>
              </a:lnSpc>
            </a:pPr>
            <a:r>
              <a:rPr lang="en-US" sz="2835">
                <a:solidFill>
                  <a:srgbClr val="483A00"/>
                </a:solidFill>
                <a:latin typeface="Kurale"/>
                <a:ea typeface="Kurale"/>
                <a:cs typeface="Kurale"/>
                <a:sym typeface="Kurale"/>
              </a:rPr>
              <a:t>(1) Login/sign-up (2) Build profile (3) View events (3) Filter events </a:t>
            </a:r>
          </a:p>
          <a:p>
            <a:pPr algn="l">
              <a:lnSpc>
                <a:spcPts val="2636"/>
              </a:lnSpc>
            </a:pPr>
            <a:r>
              <a:rPr lang="en-US" sz="2835">
                <a:solidFill>
                  <a:srgbClr val="483A00"/>
                </a:solidFill>
                <a:latin typeface="Kurale"/>
                <a:ea typeface="Kurale"/>
                <a:cs typeface="Kurale"/>
                <a:sym typeface="Kurale"/>
              </a:rPr>
              <a:t>(4) Create your own events (5) View messages from friends</a:t>
            </a:r>
          </a:p>
        </p:txBody>
      </p:sp>
      <p:sp>
        <p:nvSpPr>
          <p:cNvPr id="41" name="TextBox 41"/>
          <p:cNvSpPr txBox="1"/>
          <p:nvPr/>
        </p:nvSpPr>
        <p:spPr>
          <a:xfrm>
            <a:off x="10748458" y="6363375"/>
            <a:ext cx="5913434" cy="2133664"/>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Interactions</a:t>
            </a:r>
          </a:p>
          <a:p>
            <a:pPr algn="l">
              <a:lnSpc>
                <a:spcPts val="2636"/>
              </a:lnSpc>
            </a:pPr>
            <a:r>
              <a:rPr lang="en-US" sz="2835">
                <a:solidFill>
                  <a:srgbClr val="483A00"/>
                </a:solidFill>
                <a:latin typeface="Kurale"/>
                <a:ea typeface="Kurale"/>
                <a:cs typeface="Kurale"/>
                <a:sym typeface="Kurale"/>
              </a:rPr>
              <a:t>(1) Click to login/sign-up (2) Type to fill out profile (3) Scroll to view events (4) Click to add event to your calendar (5) Type and click to filter events and create your 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62890" y="1945127"/>
            <a:ext cx="16196410" cy="7313173"/>
            <a:chOff x="0" y="0"/>
            <a:chExt cx="4073654" cy="1839379"/>
          </a:xfrm>
        </p:grpSpPr>
        <p:sp>
          <p:nvSpPr>
            <p:cNvPr id="4" name="Freeform 4"/>
            <p:cNvSpPr/>
            <p:nvPr/>
          </p:nvSpPr>
          <p:spPr>
            <a:xfrm>
              <a:off x="0" y="0"/>
              <a:ext cx="4073654" cy="1839379"/>
            </a:xfrm>
            <a:custGeom>
              <a:avLst/>
              <a:gdLst/>
              <a:ahLst/>
              <a:cxnLst/>
              <a:rect l="l" t="t" r="r" b="b"/>
              <a:pathLst>
                <a:path w="4073654" h="1839379">
                  <a:moveTo>
                    <a:pt x="24378" y="0"/>
                  </a:moveTo>
                  <a:lnTo>
                    <a:pt x="4049276" y="0"/>
                  </a:lnTo>
                  <a:cubicBezTo>
                    <a:pt x="4055741" y="0"/>
                    <a:pt x="4061942" y="2568"/>
                    <a:pt x="4066513" y="7140"/>
                  </a:cubicBezTo>
                  <a:cubicBezTo>
                    <a:pt x="4071085" y="11712"/>
                    <a:pt x="4073654" y="17913"/>
                    <a:pt x="4073654" y="24378"/>
                  </a:cubicBezTo>
                  <a:lnTo>
                    <a:pt x="4073654" y="1815001"/>
                  </a:lnTo>
                  <a:cubicBezTo>
                    <a:pt x="4073654" y="1821466"/>
                    <a:pt x="4071085" y="1827667"/>
                    <a:pt x="4066513" y="1832239"/>
                  </a:cubicBezTo>
                  <a:cubicBezTo>
                    <a:pt x="4061942" y="1836810"/>
                    <a:pt x="4055741" y="1839379"/>
                    <a:pt x="4049276" y="1839379"/>
                  </a:cubicBezTo>
                  <a:lnTo>
                    <a:pt x="24378" y="1839379"/>
                  </a:lnTo>
                  <a:cubicBezTo>
                    <a:pt x="17913" y="1839379"/>
                    <a:pt x="11712" y="1836810"/>
                    <a:pt x="7140" y="1832239"/>
                  </a:cubicBezTo>
                  <a:cubicBezTo>
                    <a:pt x="2568" y="1827667"/>
                    <a:pt x="0" y="1821466"/>
                    <a:pt x="0" y="1815001"/>
                  </a:cubicBezTo>
                  <a:lnTo>
                    <a:pt x="0" y="24378"/>
                  </a:lnTo>
                  <a:cubicBezTo>
                    <a:pt x="0" y="17913"/>
                    <a:pt x="2568" y="11712"/>
                    <a:pt x="7140" y="7140"/>
                  </a:cubicBezTo>
                  <a:cubicBezTo>
                    <a:pt x="11712" y="2568"/>
                    <a:pt x="17913" y="0"/>
                    <a:pt x="24378"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4073654" cy="1877479"/>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9352723" y="2186072"/>
            <a:ext cx="1951293" cy="1901623"/>
          </a:xfrm>
          <a:custGeom>
            <a:avLst/>
            <a:gdLst/>
            <a:ahLst/>
            <a:cxnLst/>
            <a:rect l="l" t="t" r="r" b="b"/>
            <a:pathLst>
              <a:path w="1951293" h="1901623">
                <a:moveTo>
                  <a:pt x="0" y="0"/>
                </a:moveTo>
                <a:lnTo>
                  <a:pt x="1951293" y="0"/>
                </a:lnTo>
                <a:lnTo>
                  <a:pt x="1951293" y="1901624"/>
                </a:lnTo>
                <a:lnTo>
                  <a:pt x="0" y="19016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5599465" y="1235953"/>
            <a:ext cx="2140872" cy="2209155"/>
          </a:xfrm>
          <a:custGeom>
            <a:avLst/>
            <a:gdLst/>
            <a:ahLst/>
            <a:cxnLst/>
            <a:rect l="l" t="t" r="r" b="b"/>
            <a:pathLst>
              <a:path w="2140872" h="2209155">
                <a:moveTo>
                  <a:pt x="0" y="0"/>
                </a:moveTo>
                <a:lnTo>
                  <a:pt x="2140872" y="0"/>
                </a:lnTo>
                <a:lnTo>
                  <a:pt x="2140872" y="2209156"/>
                </a:lnTo>
                <a:lnTo>
                  <a:pt x="0" y="22091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1284751" y="4778784"/>
            <a:ext cx="4074894" cy="2847332"/>
          </a:xfrm>
          <a:custGeom>
            <a:avLst/>
            <a:gdLst/>
            <a:ahLst/>
            <a:cxnLst/>
            <a:rect l="l" t="t" r="r" b="b"/>
            <a:pathLst>
              <a:path w="4074894" h="2847332">
                <a:moveTo>
                  <a:pt x="0" y="0"/>
                </a:moveTo>
                <a:lnTo>
                  <a:pt x="4074895" y="0"/>
                </a:lnTo>
                <a:lnTo>
                  <a:pt x="4074895" y="2847333"/>
                </a:lnTo>
                <a:lnTo>
                  <a:pt x="0" y="2847333"/>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9" name="Freeform 9"/>
          <p:cNvSpPr/>
          <p:nvPr/>
        </p:nvSpPr>
        <p:spPr>
          <a:xfrm>
            <a:off x="5618340" y="4484712"/>
            <a:ext cx="4916605" cy="3435477"/>
          </a:xfrm>
          <a:custGeom>
            <a:avLst/>
            <a:gdLst/>
            <a:ahLst/>
            <a:cxnLst/>
            <a:rect l="l" t="t" r="r" b="b"/>
            <a:pathLst>
              <a:path w="4916605" h="3435477">
                <a:moveTo>
                  <a:pt x="0" y="0"/>
                </a:moveTo>
                <a:lnTo>
                  <a:pt x="4916604" y="0"/>
                </a:lnTo>
                <a:lnTo>
                  <a:pt x="4916604" y="3435477"/>
                </a:lnTo>
                <a:lnTo>
                  <a:pt x="0" y="3435477"/>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0" name="Freeform 10"/>
          <p:cNvSpPr/>
          <p:nvPr/>
        </p:nvSpPr>
        <p:spPr>
          <a:xfrm>
            <a:off x="10793639" y="4064657"/>
            <a:ext cx="6118907" cy="4275586"/>
          </a:xfrm>
          <a:custGeom>
            <a:avLst/>
            <a:gdLst/>
            <a:ahLst/>
            <a:cxnLst/>
            <a:rect l="l" t="t" r="r" b="b"/>
            <a:pathLst>
              <a:path w="6118907" h="4275586">
                <a:moveTo>
                  <a:pt x="0" y="0"/>
                </a:moveTo>
                <a:lnTo>
                  <a:pt x="6118907" y="0"/>
                </a:lnTo>
                <a:lnTo>
                  <a:pt x="6118907" y="4275587"/>
                </a:lnTo>
                <a:lnTo>
                  <a:pt x="0" y="4275587"/>
                </a:lnTo>
                <a:lnTo>
                  <a:pt x="0" y="0"/>
                </a:lnTo>
                <a:close/>
              </a:path>
            </a:pathLst>
          </a:custGeom>
          <a:blipFill>
            <a:blip r:embed="rId10"/>
            <a:stretch>
              <a:fillRect/>
            </a:stretch>
          </a:blipFill>
        </p:spPr>
        <p:txBody>
          <a:bodyPr/>
          <a:lstStyle/>
          <a:p>
            <a:endParaRPr lang="en-US"/>
          </a:p>
        </p:txBody>
      </p:sp>
      <p:sp>
        <p:nvSpPr>
          <p:cNvPr id="11" name="TextBox 11"/>
          <p:cNvSpPr txBox="1"/>
          <p:nvPr/>
        </p:nvSpPr>
        <p:spPr>
          <a:xfrm>
            <a:off x="1566729" y="2848316"/>
            <a:ext cx="7785994" cy="1216341"/>
          </a:xfrm>
          <a:prstGeom prst="rect">
            <a:avLst/>
          </a:prstGeom>
        </p:spPr>
        <p:txBody>
          <a:bodyPr lIns="0" tIns="0" rIns="0" bIns="0" rtlCol="0" anchor="t">
            <a:spAutoFit/>
          </a:bodyPr>
          <a:lstStyle/>
          <a:p>
            <a:pPr algn="l">
              <a:lnSpc>
                <a:spcPts val="9052"/>
              </a:lnSpc>
            </a:pPr>
            <a:r>
              <a:rPr lang="en-US" sz="9733">
                <a:solidFill>
                  <a:srgbClr val="483A00"/>
                </a:solidFill>
                <a:latin typeface="Baloo Thambi"/>
                <a:ea typeface="Baloo Thambi"/>
                <a:cs typeface="Baloo Thambi"/>
                <a:sym typeface="Baloo Thambi"/>
              </a:rPr>
              <a:t>STORYBOARD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131027"/>
            <a:ext cx="9078787" cy="2305811"/>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LOFI PROTOTYPE</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1905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873506" y="1568450"/>
            <a:ext cx="9287447" cy="7313173"/>
            <a:chOff x="0" y="0"/>
            <a:chExt cx="2335940" cy="1839379"/>
          </a:xfrm>
        </p:grpSpPr>
        <p:sp>
          <p:nvSpPr>
            <p:cNvPr id="4" name="Freeform 4"/>
            <p:cNvSpPr/>
            <p:nvPr/>
          </p:nvSpPr>
          <p:spPr>
            <a:xfrm>
              <a:off x="0" y="0"/>
              <a:ext cx="2335940" cy="1839379"/>
            </a:xfrm>
            <a:custGeom>
              <a:avLst/>
              <a:gdLst/>
              <a:ahLst/>
              <a:cxnLst/>
              <a:rect l="l" t="t" r="r" b="b"/>
              <a:pathLst>
                <a:path w="2335940" h="1839379">
                  <a:moveTo>
                    <a:pt x="42513" y="0"/>
                  </a:moveTo>
                  <a:lnTo>
                    <a:pt x="2293427" y="0"/>
                  </a:lnTo>
                  <a:cubicBezTo>
                    <a:pt x="2316906" y="0"/>
                    <a:pt x="2335940" y="19034"/>
                    <a:pt x="2335940" y="42513"/>
                  </a:cubicBezTo>
                  <a:lnTo>
                    <a:pt x="2335940" y="1796866"/>
                  </a:lnTo>
                  <a:cubicBezTo>
                    <a:pt x="2335940" y="1820345"/>
                    <a:pt x="2316906" y="1839379"/>
                    <a:pt x="2293427" y="1839379"/>
                  </a:cubicBezTo>
                  <a:lnTo>
                    <a:pt x="42513" y="1839379"/>
                  </a:lnTo>
                  <a:cubicBezTo>
                    <a:pt x="19034" y="1839379"/>
                    <a:pt x="0" y="1820345"/>
                    <a:pt x="0" y="1796866"/>
                  </a:cubicBezTo>
                  <a:lnTo>
                    <a:pt x="0" y="42513"/>
                  </a:lnTo>
                  <a:cubicBezTo>
                    <a:pt x="0" y="19034"/>
                    <a:pt x="19034" y="0"/>
                    <a:pt x="42513"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335940"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1227628" y="1568450"/>
            <a:ext cx="5196391" cy="7313173"/>
            <a:chOff x="0" y="0"/>
            <a:chExt cx="1306975" cy="1839379"/>
          </a:xfrm>
        </p:grpSpPr>
        <p:sp>
          <p:nvSpPr>
            <p:cNvPr id="7" name="Freeform 7"/>
            <p:cNvSpPr/>
            <p:nvPr/>
          </p:nvSpPr>
          <p:spPr>
            <a:xfrm>
              <a:off x="0" y="0"/>
              <a:ext cx="1306974" cy="1839379"/>
            </a:xfrm>
            <a:custGeom>
              <a:avLst/>
              <a:gdLst/>
              <a:ahLst/>
              <a:cxnLst/>
              <a:rect l="l" t="t" r="r" b="b"/>
              <a:pathLst>
                <a:path w="1306974" h="1839379">
                  <a:moveTo>
                    <a:pt x="75983" y="0"/>
                  </a:moveTo>
                  <a:lnTo>
                    <a:pt x="1230991" y="0"/>
                  </a:lnTo>
                  <a:cubicBezTo>
                    <a:pt x="1272956" y="0"/>
                    <a:pt x="1306974" y="34019"/>
                    <a:pt x="1306974" y="75983"/>
                  </a:cubicBezTo>
                  <a:lnTo>
                    <a:pt x="1306974" y="1763396"/>
                  </a:lnTo>
                  <a:cubicBezTo>
                    <a:pt x="1306974" y="1783548"/>
                    <a:pt x="1298969" y="1802874"/>
                    <a:pt x="1284720" y="1817124"/>
                  </a:cubicBezTo>
                  <a:cubicBezTo>
                    <a:pt x="1270470" y="1831373"/>
                    <a:pt x="1251143" y="1839379"/>
                    <a:pt x="1230991" y="1839379"/>
                  </a:cubicBezTo>
                  <a:lnTo>
                    <a:pt x="75983" y="1839379"/>
                  </a:lnTo>
                  <a:cubicBezTo>
                    <a:pt x="55831" y="1839379"/>
                    <a:pt x="36505" y="1831373"/>
                    <a:pt x="22255" y="1817124"/>
                  </a:cubicBezTo>
                  <a:cubicBezTo>
                    <a:pt x="8005" y="1802874"/>
                    <a:pt x="0" y="1783548"/>
                    <a:pt x="0" y="1763396"/>
                  </a:cubicBezTo>
                  <a:lnTo>
                    <a:pt x="0" y="75983"/>
                  </a:lnTo>
                  <a:cubicBezTo>
                    <a:pt x="0" y="55831"/>
                    <a:pt x="8005" y="36505"/>
                    <a:pt x="22255" y="22255"/>
                  </a:cubicBezTo>
                  <a:cubicBezTo>
                    <a:pt x="36505" y="8005"/>
                    <a:pt x="55831" y="0"/>
                    <a:pt x="75983" y="0"/>
                  </a:cubicBezTo>
                  <a:close/>
                </a:path>
              </a:pathLst>
            </a:custGeom>
            <a:solidFill>
              <a:srgbClr val="FFF5D3"/>
            </a:solidFill>
            <a:ln w="38100" cap="rnd">
              <a:solidFill>
                <a:srgbClr val="000000"/>
              </a:solidFill>
              <a:prstDash val="solid"/>
              <a:round/>
            </a:ln>
          </p:spPr>
          <p:txBody>
            <a:bodyPr/>
            <a:lstStyle/>
            <a:p>
              <a:endParaRPr lang="en-US"/>
            </a:p>
          </p:txBody>
        </p:sp>
        <p:sp>
          <p:nvSpPr>
            <p:cNvPr id="8" name="TextBox 8"/>
            <p:cNvSpPr txBox="1"/>
            <p:nvPr/>
          </p:nvSpPr>
          <p:spPr>
            <a:xfrm>
              <a:off x="0" y="-38100"/>
              <a:ext cx="1306975"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5400000">
            <a:off x="10308828" y="3039844"/>
            <a:ext cx="7033992" cy="4370385"/>
          </a:xfrm>
          <a:custGeom>
            <a:avLst/>
            <a:gdLst/>
            <a:ahLst/>
            <a:cxnLst/>
            <a:rect l="l" t="t" r="r" b="b"/>
            <a:pathLst>
              <a:path w="7033992" h="4370385">
                <a:moveTo>
                  <a:pt x="7033992" y="0"/>
                </a:moveTo>
                <a:lnTo>
                  <a:pt x="7033992" y="4370385"/>
                </a:lnTo>
                <a:lnTo>
                  <a:pt x="0" y="4370385"/>
                </a:lnTo>
                <a:lnTo>
                  <a:pt x="0" y="0"/>
                </a:lnTo>
                <a:lnTo>
                  <a:pt x="7033992"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0" name="TextBox 10"/>
          <p:cNvSpPr txBox="1"/>
          <p:nvPr/>
        </p:nvSpPr>
        <p:spPr>
          <a:xfrm>
            <a:off x="2263860" y="3183986"/>
            <a:ext cx="8487690" cy="1191386"/>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SIMPLE</a:t>
            </a:r>
          </a:p>
        </p:txBody>
      </p:sp>
      <p:sp>
        <p:nvSpPr>
          <p:cNvPr id="11" name="Freeform 11"/>
          <p:cNvSpPr/>
          <p:nvPr/>
        </p:nvSpPr>
        <p:spPr>
          <a:xfrm>
            <a:off x="10066131" y="1157761"/>
            <a:ext cx="1723600" cy="1778574"/>
          </a:xfrm>
          <a:custGeom>
            <a:avLst/>
            <a:gdLst/>
            <a:ahLst/>
            <a:cxnLst/>
            <a:rect l="l" t="t" r="r" b="b"/>
            <a:pathLst>
              <a:path w="1723600" h="1778574">
                <a:moveTo>
                  <a:pt x="0" y="0"/>
                </a:moveTo>
                <a:lnTo>
                  <a:pt x="1723600" y="0"/>
                </a:lnTo>
                <a:lnTo>
                  <a:pt x="1723600" y="1778575"/>
                </a:lnTo>
                <a:lnTo>
                  <a:pt x="0" y="17785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a:off x="10175782" y="7449675"/>
            <a:ext cx="1951293" cy="1901623"/>
          </a:xfrm>
          <a:custGeom>
            <a:avLst/>
            <a:gdLst/>
            <a:ahLst/>
            <a:cxnLst/>
            <a:rect l="l" t="t" r="r" b="b"/>
            <a:pathLst>
              <a:path w="1951293" h="1901623">
                <a:moveTo>
                  <a:pt x="0" y="0"/>
                </a:moveTo>
                <a:lnTo>
                  <a:pt x="1951293" y="0"/>
                </a:lnTo>
                <a:lnTo>
                  <a:pt x="1951293" y="1901624"/>
                </a:lnTo>
                <a:lnTo>
                  <a:pt x="0" y="19016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a:off x="2839627" y="4600717"/>
            <a:ext cx="7284477" cy="2369863"/>
          </a:xfrm>
          <a:prstGeom prst="rect">
            <a:avLst/>
          </a:prstGeom>
        </p:spPr>
        <p:txBody>
          <a:bodyPr lIns="0" tIns="0" rIns="0" bIns="0" rtlCol="0" anchor="t">
            <a:spAutoFit/>
          </a:bodyPr>
          <a:lstStyle/>
          <a:p>
            <a:pPr algn="ctr">
              <a:lnSpc>
                <a:spcPts val="4599"/>
              </a:lnSpc>
            </a:pPr>
            <a:r>
              <a:rPr lang="en-US" sz="4945">
                <a:solidFill>
                  <a:srgbClr val="483A00"/>
                </a:solidFill>
                <a:latin typeface="Kurale"/>
                <a:ea typeface="Kurale"/>
                <a:cs typeface="Kurale"/>
                <a:sym typeface="Kurale"/>
              </a:rPr>
              <a:t>User starts on the main page and adds recommended events onto any given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863981" y="1568450"/>
            <a:ext cx="9287447" cy="7313173"/>
            <a:chOff x="0" y="0"/>
            <a:chExt cx="2335940" cy="1839379"/>
          </a:xfrm>
        </p:grpSpPr>
        <p:sp>
          <p:nvSpPr>
            <p:cNvPr id="4" name="Freeform 4"/>
            <p:cNvSpPr/>
            <p:nvPr/>
          </p:nvSpPr>
          <p:spPr>
            <a:xfrm>
              <a:off x="0" y="0"/>
              <a:ext cx="2335940" cy="1839379"/>
            </a:xfrm>
            <a:custGeom>
              <a:avLst/>
              <a:gdLst/>
              <a:ahLst/>
              <a:cxnLst/>
              <a:rect l="l" t="t" r="r" b="b"/>
              <a:pathLst>
                <a:path w="2335940" h="1839379">
                  <a:moveTo>
                    <a:pt x="42513" y="0"/>
                  </a:moveTo>
                  <a:lnTo>
                    <a:pt x="2293427" y="0"/>
                  </a:lnTo>
                  <a:cubicBezTo>
                    <a:pt x="2316906" y="0"/>
                    <a:pt x="2335940" y="19034"/>
                    <a:pt x="2335940" y="42513"/>
                  </a:cubicBezTo>
                  <a:lnTo>
                    <a:pt x="2335940" y="1796866"/>
                  </a:lnTo>
                  <a:cubicBezTo>
                    <a:pt x="2335940" y="1820345"/>
                    <a:pt x="2316906" y="1839379"/>
                    <a:pt x="2293427" y="1839379"/>
                  </a:cubicBezTo>
                  <a:lnTo>
                    <a:pt x="42513" y="1839379"/>
                  </a:lnTo>
                  <a:cubicBezTo>
                    <a:pt x="19034" y="1839379"/>
                    <a:pt x="0" y="1820345"/>
                    <a:pt x="0" y="1796866"/>
                  </a:cubicBezTo>
                  <a:lnTo>
                    <a:pt x="0" y="42513"/>
                  </a:lnTo>
                  <a:cubicBezTo>
                    <a:pt x="0" y="19034"/>
                    <a:pt x="19034" y="0"/>
                    <a:pt x="42513"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335940"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1227628" y="1568450"/>
            <a:ext cx="5196391" cy="7313173"/>
            <a:chOff x="0" y="0"/>
            <a:chExt cx="1306975" cy="1839379"/>
          </a:xfrm>
        </p:grpSpPr>
        <p:sp>
          <p:nvSpPr>
            <p:cNvPr id="7" name="Freeform 7"/>
            <p:cNvSpPr/>
            <p:nvPr/>
          </p:nvSpPr>
          <p:spPr>
            <a:xfrm>
              <a:off x="0" y="0"/>
              <a:ext cx="1306974" cy="1839379"/>
            </a:xfrm>
            <a:custGeom>
              <a:avLst/>
              <a:gdLst/>
              <a:ahLst/>
              <a:cxnLst/>
              <a:rect l="l" t="t" r="r" b="b"/>
              <a:pathLst>
                <a:path w="1306974" h="1839379">
                  <a:moveTo>
                    <a:pt x="75983" y="0"/>
                  </a:moveTo>
                  <a:lnTo>
                    <a:pt x="1230991" y="0"/>
                  </a:lnTo>
                  <a:cubicBezTo>
                    <a:pt x="1272956" y="0"/>
                    <a:pt x="1306974" y="34019"/>
                    <a:pt x="1306974" y="75983"/>
                  </a:cubicBezTo>
                  <a:lnTo>
                    <a:pt x="1306974" y="1763396"/>
                  </a:lnTo>
                  <a:cubicBezTo>
                    <a:pt x="1306974" y="1783548"/>
                    <a:pt x="1298969" y="1802874"/>
                    <a:pt x="1284720" y="1817124"/>
                  </a:cubicBezTo>
                  <a:cubicBezTo>
                    <a:pt x="1270470" y="1831373"/>
                    <a:pt x="1251143" y="1839379"/>
                    <a:pt x="1230991" y="1839379"/>
                  </a:cubicBezTo>
                  <a:lnTo>
                    <a:pt x="75983" y="1839379"/>
                  </a:lnTo>
                  <a:cubicBezTo>
                    <a:pt x="55831" y="1839379"/>
                    <a:pt x="36505" y="1831373"/>
                    <a:pt x="22255" y="1817124"/>
                  </a:cubicBezTo>
                  <a:cubicBezTo>
                    <a:pt x="8005" y="1802874"/>
                    <a:pt x="0" y="1783548"/>
                    <a:pt x="0" y="1763396"/>
                  </a:cubicBezTo>
                  <a:lnTo>
                    <a:pt x="0" y="75983"/>
                  </a:lnTo>
                  <a:cubicBezTo>
                    <a:pt x="0" y="55831"/>
                    <a:pt x="8005" y="36505"/>
                    <a:pt x="22255" y="22255"/>
                  </a:cubicBezTo>
                  <a:cubicBezTo>
                    <a:pt x="36505" y="8005"/>
                    <a:pt x="55831" y="0"/>
                    <a:pt x="75983" y="0"/>
                  </a:cubicBezTo>
                  <a:close/>
                </a:path>
              </a:pathLst>
            </a:custGeom>
            <a:solidFill>
              <a:srgbClr val="FFF5D3"/>
            </a:solidFill>
            <a:ln w="38100" cap="rnd">
              <a:solidFill>
                <a:srgbClr val="000000"/>
              </a:solidFill>
              <a:prstDash val="solid"/>
              <a:round/>
            </a:ln>
          </p:spPr>
          <p:txBody>
            <a:bodyPr/>
            <a:lstStyle/>
            <a:p>
              <a:endParaRPr lang="en-US"/>
            </a:p>
          </p:txBody>
        </p:sp>
        <p:sp>
          <p:nvSpPr>
            <p:cNvPr id="8" name="TextBox 8"/>
            <p:cNvSpPr txBox="1"/>
            <p:nvPr/>
          </p:nvSpPr>
          <p:spPr>
            <a:xfrm>
              <a:off x="0" y="-38100"/>
              <a:ext cx="1306975"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5336475">
            <a:off x="10215097" y="3010846"/>
            <a:ext cx="7221453" cy="4428381"/>
          </a:xfrm>
          <a:custGeom>
            <a:avLst/>
            <a:gdLst/>
            <a:ahLst/>
            <a:cxnLst/>
            <a:rect l="l" t="t" r="r" b="b"/>
            <a:pathLst>
              <a:path w="7221453" h="4428381">
                <a:moveTo>
                  <a:pt x="7142053" y="0"/>
                </a:moveTo>
                <a:lnTo>
                  <a:pt x="7221453" y="4296391"/>
                </a:lnTo>
                <a:lnTo>
                  <a:pt x="79400" y="4428381"/>
                </a:lnTo>
                <a:lnTo>
                  <a:pt x="0" y="131990"/>
                </a:lnTo>
                <a:lnTo>
                  <a:pt x="7142053"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0" name="Freeform 10"/>
          <p:cNvSpPr/>
          <p:nvPr/>
        </p:nvSpPr>
        <p:spPr>
          <a:xfrm>
            <a:off x="10066131" y="1157761"/>
            <a:ext cx="1723600" cy="1778574"/>
          </a:xfrm>
          <a:custGeom>
            <a:avLst/>
            <a:gdLst/>
            <a:ahLst/>
            <a:cxnLst/>
            <a:rect l="l" t="t" r="r" b="b"/>
            <a:pathLst>
              <a:path w="1723600" h="1778574">
                <a:moveTo>
                  <a:pt x="0" y="0"/>
                </a:moveTo>
                <a:lnTo>
                  <a:pt x="1723600" y="0"/>
                </a:lnTo>
                <a:lnTo>
                  <a:pt x="1723600" y="1778575"/>
                </a:lnTo>
                <a:lnTo>
                  <a:pt x="0" y="17785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0175782" y="7449675"/>
            <a:ext cx="1951293" cy="1901623"/>
          </a:xfrm>
          <a:custGeom>
            <a:avLst/>
            <a:gdLst/>
            <a:ahLst/>
            <a:cxnLst/>
            <a:rect l="l" t="t" r="r" b="b"/>
            <a:pathLst>
              <a:path w="1951293" h="1901623">
                <a:moveTo>
                  <a:pt x="0" y="0"/>
                </a:moveTo>
                <a:lnTo>
                  <a:pt x="1951293" y="0"/>
                </a:lnTo>
                <a:lnTo>
                  <a:pt x="1951293" y="1901624"/>
                </a:lnTo>
                <a:lnTo>
                  <a:pt x="0" y="19016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2263860" y="2436442"/>
            <a:ext cx="8487690" cy="1191386"/>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MODERATE</a:t>
            </a:r>
          </a:p>
        </p:txBody>
      </p:sp>
      <p:sp>
        <p:nvSpPr>
          <p:cNvPr id="13" name="TextBox 13"/>
          <p:cNvSpPr txBox="1"/>
          <p:nvPr/>
        </p:nvSpPr>
        <p:spPr>
          <a:xfrm>
            <a:off x="2865466" y="3742128"/>
            <a:ext cx="7284477" cy="4578140"/>
          </a:xfrm>
          <a:prstGeom prst="rect">
            <a:avLst/>
          </a:prstGeom>
        </p:spPr>
        <p:txBody>
          <a:bodyPr lIns="0" tIns="0" rIns="0" bIns="0" rtlCol="0" anchor="t">
            <a:spAutoFit/>
          </a:bodyPr>
          <a:lstStyle/>
          <a:p>
            <a:pPr algn="ctr">
              <a:lnSpc>
                <a:spcPts val="4041"/>
              </a:lnSpc>
            </a:pPr>
            <a:r>
              <a:rPr lang="en-US" sz="4345">
                <a:solidFill>
                  <a:srgbClr val="483A00"/>
                </a:solidFill>
                <a:latin typeface="Kurale"/>
                <a:ea typeface="Kurale"/>
                <a:cs typeface="Kurale"/>
                <a:sym typeface="Kurale"/>
              </a:rPr>
              <a:t>User starts on the main page and swipes through to the following month and taps on a new day to pull up more recommended events. They add a recommended event and then change to all events tab and add a non-cultural event.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863981" y="1568450"/>
            <a:ext cx="9287447" cy="7313173"/>
            <a:chOff x="0" y="0"/>
            <a:chExt cx="2335940" cy="1839379"/>
          </a:xfrm>
        </p:grpSpPr>
        <p:sp>
          <p:nvSpPr>
            <p:cNvPr id="4" name="Freeform 4"/>
            <p:cNvSpPr/>
            <p:nvPr/>
          </p:nvSpPr>
          <p:spPr>
            <a:xfrm>
              <a:off x="0" y="0"/>
              <a:ext cx="2335940" cy="1839379"/>
            </a:xfrm>
            <a:custGeom>
              <a:avLst/>
              <a:gdLst/>
              <a:ahLst/>
              <a:cxnLst/>
              <a:rect l="l" t="t" r="r" b="b"/>
              <a:pathLst>
                <a:path w="2335940" h="1839379">
                  <a:moveTo>
                    <a:pt x="42513" y="0"/>
                  </a:moveTo>
                  <a:lnTo>
                    <a:pt x="2293427" y="0"/>
                  </a:lnTo>
                  <a:cubicBezTo>
                    <a:pt x="2316906" y="0"/>
                    <a:pt x="2335940" y="19034"/>
                    <a:pt x="2335940" y="42513"/>
                  </a:cubicBezTo>
                  <a:lnTo>
                    <a:pt x="2335940" y="1796866"/>
                  </a:lnTo>
                  <a:cubicBezTo>
                    <a:pt x="2335940" y="1820345"/>
                    <a:pt x="2316906" y="1839379"/>
                    <a:pt x="2293427" y="1839379"/>
                  </a:cubicBezTo>
                  <a:lnTo>
                    <a:pt x="42513" y="1839379"/>
                  </a:lnTo>
                  <a:cubicBezTo>
                    <a:pt x="19034" y="1839379"/>
                    <a:pt x="0" y="1820345"/>
                    <a:pt x="0" y="1796866"/>
                  </a:cubicBezTo>
                  <a:lnTo>
                    <a:pt x="0" y="42513"/>
                  </a:lnTo>
                  <a:cubicBezTo>
                    <a:pt x="0" y="19034"/>
                    <a:pt x="19034" y="0"/>
                    <a:pt x="42513"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335940"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1227628" y="1568450"/>
            <a:ext cx="5196391" cy="7313173"/>
            <a:chOff x="0" y="0"/>
            <a:chExt cx="1306975" cy="1839379"/>
          </a:xfrm>
        </p:grpSpPr>
        <p:sp>
          <p:nvSpPr>
            <p:cNvPr id="7" name="Freeform 7"/>
            <p:cNvSpPr/>
            <p:nvPr/>
          </p:nvSpPr>
          <p:spPr>
            <a:xfrm>
              <a:off x="0" y="0"/>
              <a:ext cx="1306974" cy="1839379"/>
            </a:xfrm>
            <a:custGeom>
              <a:avLst/>
              <a:gdLst/>
              <a:ahLst/>
              <a:cxnLst/>
              <a:rect l="l" t="t" r="r" b="b"/>
              <a:pathLst>
                <a:path w="1306974" h="1839379">
                  <a:moveTo>
                    <a:pt x="75983" y="0"/>
                  </a:moveTo>
                  <a:lnTo>
                    <a:pt x="1230991" y="0"/>
                  </a:lnTo>
                  <a:cubicBezTo>
                    <a:pt x="1272956" y="0"/>
                    <a:pt x="1306974" y="34019"/>
                    <a:pt x="1306974" y="75983"/>
                  </a:cubicBezTo>
                  <a:lnTo>
                    <a:pt x="1306974" y="1763396"/>
                  </a:lnTo>
                  <a:cubicBezTo>
                    <a:pt x="1306974" y="1783548"/>
                    <a:pt x="1298969" y="1802874"/>
                    <a:pt x="1284720" y="1817124"/>
                  </a:cubicBezTo>
                  <a:cubicBezTo>
                    <a:pt x="1270470" y="1831373"/>
                    <a:pt x="1251143" y="1839379"/>
                    <a:pt x="1230991" y="1839379"/>
                  </a:cubicBezTo>
                  <a:lnTo>
                    <a:pt x="75983" y="1839379"/>
                  </a:lnTo>
                  <a:cubicBezTo>
                    <a:pt x="55831" y="1839379"/>
                    <a:pt x="36505" y="1831373"/>
                    <a:pt x="22255" y="1817124"/>
                  </a:cubicBezTo>
                  <a:cubicBezTo>
                    <a:pt x="8005" y="1802874"/>
                    <a:pt x="0" y="1783548"/>
                    <a:pt x="0" y="1763396"/>
                  </a:cubicBezTo>
                  <a:lnTo>
                    <a:pt x="0" y="75983"/>
                  </a:lnTo>
                  <a:cubicBezTo>
                    <a:pt x="0" y="55831"/>
                    <a:pt x="8005" y="36505"/>
                    <a:pt x="22255" y="22255"/>
                  </a:cubicBezTo>
                  <a:cubicBezTo>
                    <a:pt x="36505" y="8005"/>
                    <a:pt x="55831" y="0"/>
                    <a:pt x="75983" y="0"/>
                  </a:cubicBezTo>
                  <a:close/>
                </a:path>
              </a:pathLst>
            </a:custGeom>
            <a:solidFill>
              <a:srgbClr val="FFF5D3"/>
            </a:solidFill>
            <a:ln w="38100" cap="rnd">
              <a:solidFill>
                <a:srgbClr val="000000"/>
              </a:solidFill>
              <a:prstDash val="solid"/>
              <a:round/>
            </a:ln>
          </p:spPr>
          <p:txBody>
            <a:bodyPr/>
            <a:lstStyle/>
            <a:p>
              <a:endParaRPr lang="en-US"/>
            </a:p>
          </p:txBody>
        </p:sp>
        <p:sp>
          <p:nvSpPr>
            <p:cNvPr id="8" name="TextBox 8"/>
            <p:cNvSpPr txBox="1"/>
            <p:nvPr/>
          </p:nvSpPr>
          <p:spPr>
            <a:xfrm>
              <a:off x="0" y="-38100"/>
              <a:ext cx="1306975" cy="1877479"/>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263860" y="2222847"/>
            <a:ext cx="8487690" cy="1191386"/>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COMPLICATED</a:t>
            </a:r>
          </a:p>
        </p:txBody>
      </p:sp>
      <p:sp>
        <p:nvSpPr>
          <p:cNvPr id="10" name="Freeform 10"/>
          <p:cNvSpPr/>
          <p:nvPr/>
        </p:nvSpPr>
        <p:spPr>
          <a:xfrm rot="-5400000">
            <a:off x="10244020" y="3007729"/>
            <a:ext cx="7163608" cy="4434615"/>
          </a:xfrm>
          <a:custGeom>
            <a:avLst/>
            <a:gdLst/>
            <a:ahLst/>
            <a:cxnLst/>
            <a:rect l="l" t="t" r="r" b="b"/>
            <a:pathLst>
              <a:path w="7163608" h="4434615">
                <a:moveTo>
                  <a:pt x="0" y="0"/>
                </a:moveTo>
                <a:lnTo>
                  <a:pt x="7163608" y="0"/>
                </a:lnTo>
                <a:lnTo>
                  <a:pt x="7163608" y="4434615"/>
                </a:lnTo>
                <a:lnTo>
                  <a:pt x="0" y="4434615"/>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1" name="Freeform 11"/>
          <p:cNvSpPr/>
          <p:nvPr/>
        </p:nvSpPr>
        <p:spPr>
          <a:xfrm>
            <a:off x="10066131" y="1157761"/>
            <a:ext cx="1723600" cy="1778574"/>
          </a:xfrm>
          <a:custGeom>
            <a:avLst/>
            <a:gdLst/>
            <a:ahLst/>
            <a:cxnLst/>
            <a:rect l="l" t="t" r="r" b="b"/>
            <a:pathLst>
              <a:path w="1723600" h="1778574">
                <a:moveTo>
                  <a:pt x="0" y="0"/>
                </a:moveTo>
                <a:lnTo>
                  <a:pt x="1723600" y="0"/>
                </a:lnTo>
                <a:lnTo>
                  <a:pt x="1723600" y="1778575"/>
                </a:lnTo>
                <a:lnTo>
                  <a:pt x="0" y="17785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a:off x="10175782" y="7449675"/>
            <a:ext cx="1951293" cy="1901623"/>
          </a:xfrm>
          <a:custGeom>
            <a:avLst/>
            <a:gdLst/>
            <a:ahLst/>
            <a:cxnLst/>
            <a:rect l="l" t="t" r="r" b="b"/>
            <a:pathLst>
              <a:path w="1951293" h="1901623">
                <a:moveTo>
                  <a:pt x="0" y="0"/>
                </a:moveTo>
                <a:lnTo>
                  <a:pt x="1951293" y="0"/>
                </a:lnTo>
                <a:lnTo>
                  <a:pt x="1951293" y="1901624"/>
                </a:lnTo>
                <a:lnTo>
                  <a:pt x="0" y="19016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a:off x="2891305" y="3360600"/>
            <a:ext cx="7284477" cy="517326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User starts on the main page and picks a specific day and looks at what events are going on/might conflict. They find an empty time slot and click the “new event” button. They create and publish their own event and add appropriate tags for the algorithm to sort it. They go back to the main page and see their event on the right list + add it to their own calendar.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965063" y="2919426"/>
            <a:ext cx="4370316" cy="3451437"/>
            <a:chOff x="0" y="0"/>
            <a:chExt cx="1215237" cy="959728"/>
          </a:xfrm>
        </p:grpSpPr>
        <p:sp>
          <p:nvSpPr>
            <p:cNvPr id="4" name="Freeform 4"/>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590160"/>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965063" y="6521007"/>
            <a:ext cx="4370316" cy="3451437"/>
            <a:chOff x="0" y="0"/>
            <a:chExt cx="1215237" cy="959728"/>
          </a:xfrm>
        </p:grpSpPr>
        <p:sp>
          <p:nvSpPr>
            <p:cNvPr id="10" name="Freeform 10"/>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753444" y="2919426"/>
            <a:ext cx="4370316" cy="3451437"/>
            <a:chOff x="0" y="0"/>
            <a:chExt cx="1215237" cy="959728"/>
          </a:xfrm>
        </p:grpSpPr>
        <p:sp>
          <p:nvSpPr>
            <p:cNvPr id="13" name="Freeform 13"/>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3444" y="6521007"/>
            <a:ext cx="4370316" cy="3451437"/>
            <a:chOff x="0" y="0"/>
            <a:chExt cx="1215237" cy="959728"/>
          </a:xfrm>
        </p:grpSpPr>
        <p:sp>
          <p:nvSpPr>
            <p:cNvPr id="16" name="Freeform 16"/>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7" name="TextBox 17"/>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6859254" y="2919426"/>
            <a:ext cx="4370316" cy="3451437"/>
            <a:chOff x="0" y="0"/>
            <a:chExt cx="1215237" cy="959728"/>
          </a:xfrm>
        </p:grpSpPr>
        <p:sp>
          <p:nvSpPr>
            <p:cNvPr id="19" name="Freeform 19"/>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0" name="TextBox 20"/>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859254" y="6521007"/>
            <a:ext cx="4370316" cy="3451437"/>
            <a:chOff x="0" y="0"/>
            <a:chExt cx="1215237" cy="959728"/>
          </a:xfrm>
        </p:grpSpPr>
        <p:sp>
          <p:nvSpPr>
            <p:cNvPr id="22" name="Freeform 22"/>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3" name="TextBox 23"/>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965063" y="2919426"/>
            <a:ext cx="4370316" cy="3451437"/>
            <a:chOff x="0" y="0"/>
            <a:chExt cx="986287" cy="778916"/>
          </a:xfrm>
        </p:grpSpPr>
        <p:sp>
          <p:nvSpPr>
            <p:cNvPr id="25" name="Freeform 25"/>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6859254" y="6485704"/>
            <a:ext cx="4370316" cy="3451437"/>
            <a:chOff x="0" y="0"/>
            <a:chExt cx="986287" cy="778916"/>
          </a:xfrm>
        </p:grpSpPr>
        <p:sp>
          <p:nvSpPr>
            <p:cNvPr id="27" name="Freeform 2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8" name="Group 28"/>
          <p:cNvGrpSpPr/>
          <p:nvPr/>
        </p:nvGrpSpPr>
        <p:grpSpPr>
          <a:xfrm>
            <a:off x="11753444" y="2884123"/>
            <a:ext cx="4370316" cy="3451437"/>
            <a:chOff x="0" y="0"/>
            <a:chExt cx="986287" cy="778916"/>
          </a:xfrm>
        </p:grpSpPr>
        <p:sp>
          <p:nvSpPr>
            <p:cNvPr id="29" name="Freeform 2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1965063" y="6521007"/>
            <a:ext cx="4370316" cy="3451437"/>
            <a:chOff x="0" y="0"/>
            <a:chExt cx="986287" cy="778916"/>
          </a:xfrm>
        </p:grpSpPr>
        <p:sp>
          <p:nvSpPr>
            <p:cNvPr id="31" name="Freeform 31"/>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2" name="Group 32"/>
          <p:cNvGrpSpPr/>
          <p:nvPr/>
        </p:nvGrpSpPr>
        <p:grpSpPr>
          <a:xfrm>
            <a:off x="6859254" y="2884123"/>
            <a:ext cx="4370316" cy="3451437"/>
            <a:chOff x="0" y="0"/>
            <a:chExt cx="986287" cy="778916"/>
          </a:xfrm>
        </p:grpSpPr>
        <p:sp>
          <p:nvSpPr>
            <p:cNvPr id="33" name="Freeform 33"/>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4" name="Group 34"/>
          <p:cNvGrpSpPr/>
          <p:nvPr/>
        </p:nvGrpSpPr>
        <p:grpSpPr>
          <a:xfrm>
            <a:off x="11753444" y="6485704"/>
            <a:ext cx="4370316" cy="3451437"/>
            <a:chOff x="0" y="0"/>
            <a:chExt cx="986287" cy="778916"/>
          </a:xfrm>
        </p:grpSpPr>
        <p:sp>
          <p:nvSpPr>
            <p:cNvPr id="35" name="Freeform 35"/>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6" name="TextBox 36"/>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037711" y="590160"/>
            <a:ext cx="10212578" cy="2108515"/>
            <a:chOff x="0" y="0"/>
            <a:chExt cx="952587" cy="196673"/>
          </a:xfrm>
        </p:grpSpPr>
        <p:sp>
          <p:nvSpPr>
            <p:cNvPr id="4" name="Freeform 4"/>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5" name="TextBox 5"/>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405112" y="6445935"/>
            <a:ext cx="4370316" cy="3451437"/>
            <a:chOff x="0" y="0"/>
            <a:chExt cx="986287" cy="778916"/>
          </a:xfrm>
        </p:grpSpPr>
        <p:sp>
          <p:nvSpPr>
            <p:cNvPr id="7" name="Freeform 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8" name="Group 8"/>
          <p:cNvGrpSpPr/>
          <p:nvPr/>
        </p:nvGrpSpPr>
        <p:grpSpPr>
          <a:xfrm>
            <a:off x="4510921" y="2844353"/>
            <a:ext cx="4370316" cy="3451437"/>
            <a:chOff x="0" y="0"/>
            <a:chExt cx="986287" cy="778916"/>
          </a:xfrm>
        </p:grpSpPr>
        <p:sp>
          <p:nvSpPr>
            <p:cNvPr id="9" name="Freeform 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4510921" y="6445935"/>
            <a:ext cx="4370316" cy="3451437"/>
            <a:chOff x="0" y="0"/>
            <a:chExt cx="986287" cy="778916"/>
          </a:xfrm>
        </p:grpSpPr>
        <p:sp>
          <p:nvSpPr>
            <p:cNvPr id="11" name="Freeform 11"/>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9406763" y="2879656"/>
            <a:ext cx="4370316" cy="3451437"/>
            <a:chOff x="0" y="0"/>
            <a:chExt cx="986287" cy="778916"/>
          </a:xfrm>
        </p:grpSpPr>
        <p:sp>
          <p:nvSpPr>
            <p:cNvPr id="13" name="Freeform 13"/>
            <p:cNvSpPr/>
            <p:nvPr/>
          </p:nvSpPr>
          <p:spPr>
            <a:xfrm rot="244367">
              <a:off x="-23205" y="-30831"/>
              <a:ext cx="1032696" cy="838518"/>
            </a:xfrm>
            <a:custGeom>
              <a:avLst/>
              <a:gdLst/>
              <a:ahLst/>
              <a:cxnLst/>
              <a:rect l="l" t="t" r="r" b="b"/>
              <a:pathLst>
                <a:path w="1032696" h="838518">
                  <a:moveTo>
                    <a:pt x="97509" y="59668"/>
                  </a:moveTo>
                  <a:lnTo>
                    <a:pt x="879867" y="3961"/>
                  </a:lnTo>
                  <a:cubicBezTo>
                    <a:pt x="935492" y="0"/>
                    <a:pt x="983797" y="41883"/>
                    <a:pt x="987757" y="97509"/>
                  </a:cubicBezTo>
                  <a:lnTo>
                    <a:pt x="1028736" y="673019"/>
                  </a:lnTo>
                  <a:cubicBezTo>
                    <a:pt x="1032696" y="728645"/>
                    <a:pt x="990814" y="776949"/>
                    <a:pt x="935188" y="780910"/>
                  </a:cubicBezTo>
                  <a:lnTo>
                    <a:pt x="152830" y="836616"/>
                  </a:lnTo>
                  <a:cubicBezTo>
                    <a:pt x="126118" y="838518"/>
                    <a:pt x="99744" y="829731"/>
                    <a:pt x="79511" y="812187"/>
                  </a:cubicBezTo>
                  <a:cubicBezTo>
                    <a:pt x="59277" y="794644"/>
                    <a:pt x="46842" y="769781"/>
                    <a:pt x="44940" y="743069"/>
                  </a:cubicBezTo>
                  <a:lnTo>
                    <a:pt x="3961" y="167559"/>
                  </a:lnTo>
                  <a:cubicBezTo>
                    <a:pt x="0" y="111933"/>
                    <a:pt x="41883" y="63629"/>
                    <a:pt x="97509" y="59668"/>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965063" y="2919426"/>
            <a:ext cx="4370316" cy="3451437"/>
            <a:chOff x="0" y="0"/>
            <a:chExt cx="1215237" cy="959728"/>
          </a:xfrm>
        </p:grpSpPr>
        <p:sp>
          <p:nvSpPr>
            <p:cNvPr id="4" name="Freeform 4"/>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590160"/>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965063" y="6521007"/>
            <a:ext cx="4370316" cy="3451437"/>
            <a:chOff x="0" y="0"/>
            <a:chExt cx="1215237" cy="959728"/>
          </a:xfrm>
        </p:grpSpPr>
        <p:sp>
          <p:nvSpPr>
            <p:cNvPr id="10" name="Freeform 10"/>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753444" y="2919426"/>
            <a:ext cx="4370316" cy="3451437"/>
            <a:chOff x="0" y="0"/>
            <a:chExt cx="1215237" cy="959728"/>
          </a:xfrm>
        </p:grpSpPr>
        <p:sp>
          <p:nvSpPr>
            <p:cNvPr id="13" name="Freeform 13"/>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3444" y="6521007"/>
            <a:ext cx="4370316" cy="3451437"/>
            <a:chOff x="0" y="0"/>
            <a:chExt cx="1215237" cy="959728"/>
          </a:xfrm>
        </p:grpSpPr>
        <p:sp>
          <p:nvSpPr>
            <p:cNvPr id="16" name="Freeform 16"/>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7" name="TextBox 17"/>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6859254" y="2919426"/>
            <a:ext cx="4370316" cy="3451437"/>
            <a:chOff x="0" y="0"/>
            <a:chExt cx="1215237" cy="959728"/>
          </a:xfrm>
        </p:grpSpPr>
        <p:sp>
          <p:nvSpPr>
            <p:cNvPr id="19" name="Freeform 19"/>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0" name="TextBox 20"/>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859254" y="6521007"/>
            <a:ext cx="4370316" cy="3451437"/>
            <a:chOff x="0" y="0"/>
            <a:chExt cx="1215237" cy="959728"/>
          </a:xfrm>
        </p:grpSpPr>
        <p:sp>
          <p:nvSpPr>
            <p:cNvPr id="22" name="Freeform 22"/>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3" name="TextBox 23"/>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965063" y="2919426"/>
            <a:ext cx="4370316" cy="3451437"/>
            <a:chOff x="0" y="0"/>
            <a:chExt cx="986287" cy="778916"/>
          </a:xfrm>
        </p:grpSpPr>
        <p:sp>
          <p:nvSpPr>
            <p:cNvPr id="25" name="Freeform 25"/>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6859254" y="6485704"/>
            <a:ext cx="4370316" cy="3451437"/>
            <a:chOff x="0" y="0"/>
            <a:chExt cx="986287" cy="778916"/>
          </a:xfrm>
        </p:grpSpPr>
        <p:sp>
          <p:nvSpPr>
            <p:cNvPr id="27" name="Freeform 2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8" name="Group 28"/>
          <p:cNvGrpSpPr/>
          <p:nvPr/>
        </p:nvGrpSpPr>
        <p:grpSpPr>
          <a:xfrm>
            <a:off x="11753444" y="2884123"/>
            <a:ext cx="4370316" cy="3451437"/>
            <a:chOff x="0" y="0"/>
            <a:chExt cx="986287" cy="778916"/>
          </a:xfrm>
        </p:grpSpPr>
        <p:sp>
          <p:nvSpPr>
            <p:cNvPr id="29" name="Freeform 2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1965063" y="6521007"/>
            <a:ext cx="4370316" cy="3451437"/>
            <a:chOff x="0" y="0"/>
            <a:chExt cx="986287" cy="778916"/>
          </a:xfrm>
        </p:grpSpPr>
        <p:sp>
          <p:nvSpPr>
            <p:cNvPr id="31" name="Freeform 31"/>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2" name="Group 32"/>
          <p:cNvGrpSpPr/>
          <p:nvPr/>
        </p:nvGrpSpPr>
        <p:grpSpPr>
          <a:xfrm>
            <a:off x="6859254" y="2884123"/>
            <a:ext cx="4370316" cy="3451437"/>
            <a:chOff x="0" y="0"/>
            <a:chExt cx="986287" cy="778916"/>
          </a:xfrm>
        </p:grpSpPr>
        <p:sp>
          <p:nvSpPr>
            <p:cNvPr id="33" name="Freeform 33"/>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4" name="Group 34"/>
          <p:cNvGrpSpPr/>
          <p:nvPr/>
        </p:nvGrpSpPr>
        <p:grpSpPr>
          <a:xfrm>
            <a:off x="11753444" y="6485704"/>
            <a:ext cx="4370316" cy="3451437"/>
            <a:chOff x="0" y="0"/>
            <a:chExt cx="986287" cy="778916"/>
          </a:xfrm>
        </p:grpSpPr>
        <p:sp>
          <p:nvSpPr>
            <p:cNvPr id="35" name="Freeform 35"/>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6" name="TextBox 36"/>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37" name="Group 37"/>
          <p:cNvGrpSpPr/>
          <p:nvPr/>
        </p:nvGrpSpPr>
        <p:grpSpPr>
          <a:xfrm>
            <a:off x="152400" y="152400"/>
            <a:ext cx="18135600" cy="10134600"/>
            <a:chOff x="0" y="0"/>
            <a:chExt cx="4776454" cy="2669195"/>
          </a:xfrm>
        </p:grpSpPr>
        <p:sp>
          <p:nvSpPr>
            <p:cNvPr id="38" name="Freeform 38"/>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39" name="TextBox 39"/>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3103740" y="2412245"/>
            <a:ext cx="8478086" cy="6695529"/>
            <a:chOff x="0" y="0"/>
            <a:chExt cx="2357470" cy="1861801"/>
          </a:xfrm>
        </p:grpSpPr>
        <p:sp>
          <p:nvSpPr>
            <p:cNvPr id="41" name="Freeform 41"/>
            <p:cNvSpPr/>
            <p:nvPr/>
          </p:nvSpPr>
          <p:spPr>
            <a:xfrm>
              <a:off x="0" y="0"/>
              <a:ext cx="2357470" cy="1861801"/>
            </a:xfrm>
            <a:custGeom>
              <a:avLst/>
              <a:gdLst/>
              <a:ahLst/>
              <a:cxnLst/>
              <a:rect l="l" t="t" r="r" b="b"/>
              <a:pathLst>
                <a:path w="2357470" h="1861801">
                  <a:moveTo>
                    <a:pt x="46572" y="0"/>
                  </a:moveTo>
                  <a:lnTo>
                    <a:pt x="2310898" y="0"/>
                  </a:lnTo>
                  <a:cubicBezTo>
                    <a:pt x="2323250" y="0"/>
                    <a:pt x="2335095" y="4907"/>
                    <a:pt x="2343829" y="13641"/>
                  </a:cubicBezTo>
                  <a:cubicBezTo>
                    <a:pt x="2352563" y="22374"/>
                    <a:pt x="2357470" y="34220"/>
                    <a:pt x="2357470" y="46572"/>
                  </a:cubicBezTo>
                  <a:lnTo>
                    <a:pt x="2357470" y="1815229"/>
                  </a:lnTo>
                  <a:cubicBezTo>
                    <a:pt x="2357470" y="1840950"/>
                    <a:pt x="2336619" y="1861801"/>
                    <a:pt x="2310898" y="1861801"/>
                  </a:cubicBezTo>
                  <a:lnTo>
                    <a:pt x="46572" y="1861801"/>
                  </a:lnTo>
                  <a:cubicBezTo>
                    <a:pt x="34220" y="1861801"/>
                    <a:pt x="22374" y="1856894"/>
                    <a:pt x="13641" y="1848160"/>
                  </a:cubicBezTo>
                  <a:cubicBezTo>
                    <a:pt x="4907" y="1839426"/>
                    <a:pt x="0" y="1827581"/>
                    <a:pt x="0" y="1815229"/>
                  </a:cubicBezTo>
                  <a:lnTo>
                    <a:pt x="0" y="46572"/>
                  </a:lnTo>
                  <a:cubicBezTo>
                    <a:pt x="0" y="34220"/>
                    <a:pt x="4907" y="22374"/>
                    <a:pt x="13641" y="13641"/>
                  </a:cubicBezTo>
                  <a:cubicBezTo>
                    <a:pt x="22374" y="4907"/>
                    <a:pt x="34220" y="0"/>
                    <a:pt x="46572" y="0"/>
                  </a:cubicBezTo>
                  <a:close/>
                </a:path>
              </a:pathLst>
            </a:custGeom>
            <a:solidFill>
              <a:srgbClr val="EFF1E7"/>
            </a:solidFill>
            <a:ln w="38100" cap="rnd">
              <a:solidFill>
                <a:srgbClr val="000000"/>
              </a:solidFill>
              <a:prstDash val="solid"/>
              <a:round/>
            </a:ln>
          </p:spPr>
          <p:txBody>
            <a:bodyPr/>
            <a:lstStyle/>
            <a:p>
              <a:endParaRPr lang="en-US"/>
            </a:p>
          </p:txBody>
        </p:sp>
        <p:sp>
          <p:nvSpPr>
            <p:cNvPr id="42" name="TextBox 42"/>
            <p:cNvSpPr txBox="1"/>
            <p:nvPr/>
          </p:nvSpPr>
          <p:spPr>
            <a:xfrm>
              <a:off x="0" y="-38100"/>
              <a:ext cx="2357470" cy="1899901"/>
            </a:xfrm>
            <a:prstGeom prst="rect">
              <a:avLst/>
            </a:prstGeom>
          </p:spPr>
          <p:txBody>
            <a:bodyPr lIns="50800" tIns="50800" rIns="50800" bIns="50800" rtlCol="0" anchor="ctr"/>
            <a:lstStyle/>
            <a:p>
              <a:pPr algn="ctr">
                <a:lnSpc>
                  <a:spcPts val="2659"/>
                </a:lnSpc>
              </a:pPr>
              <a:endParaRPr/>
            </a:p>
          </p:txBody>
        </p:sp>
      </p:grpSp>
      <p:grpSp>
        <p:nvGrpSpPr>
          <p:cNvPr id="43" name="Group 43"/>
          <p:cNvGrpSpPr/>
          <p:nvPr/>
        </p:nvGrpSpPr>
        <p:grpSpPr>
          <a:xfrm>
            <a:off x="11581826" y="2412245"/>
            <a:ext cx="3991996" cy="5521340"/>
            <a:chOff x="0" y="0"/>
            <a:chExt cx="1004050" cy="1388704"/>
          </a:xfrm>
        </p:grpSpPr>
        <p:sp>
          <p:nvSpPr>
            <p:cNvPr id="44" name="Freeform 44"/>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45" name="TextBox 45"/>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46" name="Group 46"/>
          <p:cNvGrpSpPr/>
          <p:nvPr/>
        </p:nvGrpSpPr>
        <p:grpSpPr>
          <a:xfrm>
            <a:off x="3103740" y="2412245"/>
            <a:ext cx="8478086" cy="6695529"/>
            <a:chOff x="0" y="0"/>
            <a:chExt cx="986287" cy="778916"/>
          </a:xfrm>
        </p:grpSpPr>
        <p:sp>
          <p:nvSpPr>
            <p:cNvPr id="47" name="Freeform 47"/>
            <p:cNvSpPr/>
            <p:nvPr/>
          </p:nvSpPr>
          <p:spPr>
            <a:xfrm rot="-5400000">
              <a:off x="103686" y="-103686"/>
              <a:ext cx="778915" cy="986287"/>
            </a:xfrm>
            <a:custGeom>
              <a:avLst/>
              <a:gdLst/>
              <a:ahLst/>
              <a:cxnLst/>
              <a:rect l="l" t="t" r="r" b="b"/>
              <a:pathLst>
                <a:path w="778915" h="986287">
                  <a:moveTo>
                    <a:pt x="778915" y="52051"/>
                  </a:moveTo>
                  <a:lnTo>
                    <a:pt x="778915" y="934237"/>
                  </a:lnTo>
                  <a:cubicBezTo>
                    <a:pt x="778915" y="962983"/>
                    <a:pt x="755611" y="986287"/>
                    <a:pt x="726865" y="986287"/>
                  </a:cubicBezTo>
                  <a:lnTo>
                    <a:pt x="52050" y="986287"/>
                  </a:lnTo>
                  <a:cubicBezTo>
                    <a:pt x="23304" y="986287"/>
                    <a:pt x="0" y="962983"/>
                    <a:pt x="0" y="934237"/>
                  </a:cubicBezTo>
                  <a:lnTo>
                    <a:pt x="0" y="52051"/>
                  </a:lnTo>
                  <a:cubicBezTo>
                    <a:pt x="0" y="23304"/>
                    <a:pt x="23304" y="0"/>
                    <a:pt x="52050" y="0"/>
                  </a:cubicBezTo>
                  <a:lnTo>
                    <a:pt x="726865" y="0"/>
                  </a:lnTo>
                  <a:cubicBezTo>
                    <a:pt x="755611" y="0"/>
                    <a:pt x="778915" y="23304"/>
                    <a:pt x="778915" y="52051"/>
                  </a:cubicBez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48" name="TextBox 48"/>
          <p:cNvSpPr txBox="1"/>
          <p:nvPr/>
        </p:nvSpPr>
        <p:spPr>
          <a:xfrm>
            <a:off x="11741607" y="3323631"/>
            <a:ext cx="3672434" cy="3887388"/>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Title screen where user either logs in or signs up. (For testing, assumed everyone was a new user that needed to sign up.)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965063" y="2919426"/>
            <a:ext cx="4370316" cy="3451437"/>
            <a:chOff x="0" y="0"/>
            <a:chExt cx="1215237" cy="959728"/>
          </a:xfrm>
        </p:grpSpPr>
        <p:sp>
          <p:nvSpPr>
            <p:cNvPr id="4" name="Freeform 4"/>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590160"/>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965063" y="6521007"/>
            <a:ext cx="4370316" cy="3451437"/>
            <a:chOff x="0" y="0"/>
            <a:chExt cx="1215237" cy="959728"/>
          </a:xfrm>
        </p:grpSpPr>
        <p:sp>
          <p:nvSpPr>
            <p:cNvPr id="10" name="Freeform 10"/>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753444" y="2919426"/>
            <a:ext cx="4370316" cy="3451437"/>
            <a:chOff x="0" y="0"/>
            <a:chExt cx="1215237" cy="959728"/>
          </a:xfrm>
        </p:grpSpPr>
        <p:sp>
          <p:nvSpPr>
            <p:cNvPr id="13" name="Freeform 13"/>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3444" y="6521007"/>
            <a:ext cx="4370316" cy="3451437"/>
            <a:chOff x="0" y="0"/>
            <a:chExt cx="1215237" cy="959728"/>
          </a:xfrm>
        </p:grpSpPr>
        <p:sp>
          <p:nvSpPr>
            <p:cNvPr id="16" name="Freeform 16"/>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7" name="TextBox 17"/>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6859254" y="2919426"/>
            <a:ext cx="4370316" cy="3451437"/>
            <a:chOff x="0" y="0"/>
            <a:chExt cx="1215237" cy="959728"/>
          </a:xfrm>
        </p:grpSpPr>
        <p:sp>
          <p:nvSpPr>
            <p:cNvPr id="19" name="Freeform 19"/>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0" name="TextBox 20"/>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859254" y="6521007"/>
            <a:ext cx="4370316" cy="3451437"/>
            <a:chOff x="0" y="0"/>
            <a:chExt cx="1215237" cy="959728"/>
          </a:xfrm>
        </p:grpSpPr>
        <p:sp>
          <p:nvSpPr>
            <p:cNvPr id="22" name="Freeform 22"/>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3" name="TextBox 23"/>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965063" y="2919426"/>
            <a:ext cx="4370316" cy="3451437"/>
            <a:chOff x="0" y="0"/>
            <a:chExt cx="986287" cy="778916"/>
          </a:xfrm>
        </p:grpSpPr>
        <p:sp>
          <p:nvSpPr>
            <p:cNvPr id="25" name="Freeform 25"/>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6859254" y="6485704"/>
            <a:ext cx="4370316" cy="3451437"/>
            <a:chOff x="0" y="0"/>
            <a:chExt cx="986287" cy="778916"/>
          </a:xfrm>
        </p:grpSpPr>
        <p:sp>
          <p:nvSpPr>
            <p:cNvPr id="27" name="Freeform 2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8" name="Group 28"/>
          <p:cNvGrpSpPr/>
          <p:nvPr/>
        </p:nvGrpSpPr>
        <p:grpSpPr>
          <a:xfrm>
            <a:off x="11753444" y="2884123"/>
            <a:ext cx="4370316" cy="3451437"/>
            <a:chOff x="0" y="0"/>
            <a:chExt cx="986287" cy="778916"/>
          </a:xfrm>
        </p:grpSpPr>
        <p:sp>
          <p:nvSpPr>
            <p:cNvPr id="29" name="Freeform 2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1965063" y="6521007"/>
            <a:ext cx="4370316" cy="3451437"/>
            <a:chOff x="0" y="0"/>
            <a:chExt cx="986287" cy="778916"/>
          </a:xfrm>
        </p:grpSpPr>
        <p:sp>
          <p:nvSpPr>
            <p:cNvPr id="31" name="Freeform 31"/>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2" name="Group 32"/>
          <p:cNvGrpSpPr/>
          <p:nvPr/>
        </p:nvGrpSpPr>
        <p:grpSpPr>
          <a:xfrm>
            <a:off x="6859254" y="2884123"/>
            <a:ext cx="4370316" cy="3451437"/>
            <a:chOff x="0" y="0"/>
            <a:chExt cx="986287" cy="778916"/>
          </a:xfrm>
        </p:grpSpPr>
        <p:sp>
          <p:nvSpPr>
            <p:cNvPr id="33" name="Freeform 33"/>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4" name="Group 34"/>
          <p:cNvGrpSpPr/>
          <p:nvPr/>
        </p:nvGrpSpPr>
        <p:grpSpPr>
          <a:xfrm>
            <a:off x="11753444" y="6485704"/>
            <a:ext cx="4370316" cy="3451437"/>
            <a:chOff x="0" y="0"/>
            <a:chExt cx="986287" cy="778916"/>
          </a:xfrm>
        </p:grpSpPr>
        <p:sp>
          <p:nvSpPr>
            <p:cNvPr id="35" name="Freeform 35"/>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6" name="TextBox 36"/>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37" name="Group 37"/>
          <p:cNvGrpSpPr/>
          <p:nvPr/>
        </p:nvGrpSpPr>
        <p:grpSpPr>
          <a:xfrm>
            <a:off x="152400" y="152400"/>
            <a:ext cx="18135600" cy="10134600"/>
            <a:chOff x="0" y="0"/>
            <a:chExt cx="4776454" cy="2669195"/>
          </a:xfrm>
        </p:grpSpPr>
        <p:sp>
          <p:nvSpPr>
            <p:cNvPr id="38" name="Freeform 38"/>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39" name="TextBox 39"/>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3103740" y="2412245"/>
            <a:ext cx="8478086" cy="6695529"/>
            <a:chOff x="0" y="0"/>
            <a:chExt cx="2357470" cy="1861801"/>
          </a:xfrm>
        </p:grpSpPr>
        <p:sp>
          <p:nvSpPr>
            <p:cNvPr id="41" name="Freeform 41"/>
            <p:cNvSpPr/>
            <p:nvPr/>
          </p:nvSpPr>
          <p:spPr>
            <a:xfrm>
              <a:off x="0" y="0"/>
              <a:ext cx="2357470" cy="1861801"/>
            </a:xfrm>
            <a:custGeom>
              <a:avLst/>
              <a:gdLst/>
              <a:ahLst/>
              <a:cxnLst/>
              <a:rect l="l" t="t" r="r" b="b"/>
              <a:pathLst>
                <a:path w="2357470" h="1861801">
                  <a:moveTo>
                    <a:pt x="46572" y="0"/>
                  </a:moveTo>
                  <a:lnTo>
                    <a:pt x="2310898" y="0"/>
                  </a:lnTo>
                  <a:cubicBezTo>
                    <a:pt x="2323250" y="0"/>
                    <a:pt x="2335095" y="4907"/>
                    <a:pt x="2343829" y="13641"/>
                  </a:cubicBezTo>
                  <a:cubicBezTo>
                    <a:pt x="2352563" y="22374"/>
                    <a:pt x="2357470" y="34220"/>
                    <a:pt x="2357470" y="46572"/>
                  </a:cubicBezTo>
                  <a:lnTo>
                    <a:pt x="2357470" y="1815229"/>
                  </a:lnTo>
                  <a:cubicBezTo>
                    <a:pt x="2357470" y="1840950"/>
                    <a:pt x="2336619" y="1861801"/>
                    <a:pt x="2310898" y="1861801"/>
                  </a:cubicBezTo>
                  <a:lnTo>
                    <a:pt x="46572" y="1861801"/>
                  </a:lnTo>
                  <a:cubicBezTo>
                    <a:pt x="34220" y="1861801"/>
                    <a:pt x="22374" y="1856894"/>
                    <a:pt x="13641" y="1848160"/>
                  </a:cubicBezTo>
                  <a:cubicBezTo>
                    <a:pt x="4907" y="1839426"/>
                    <a:pt x="0" y="1827581"/>
                    <a:pt x="0" y="1815229"/>
                  </a:cubicBezTo>
                  <a:lnTo>
                    <a:pt x="0" y="46572"/>
                  </a:lnTo>
                  <a:cubicBezTo>
                    <a:pt x="0" y="34220"/>
                    <a:pt x="4907" y="22374"/>
                    <a:pt x="13641" y="13641"/>
                  </a:cubicBezTo>
                  <a:cubicBezTo>
                    <a:pt x="22374" y="4907"/>
                    <a:pt x="34220" y="0"/>
                    <a:pt x="46572" y="0"/>
                  </a:cubicBezTo>
                  <a:close/>
                </a:path>
              </a:pathLst>
            </a:custGeom>
            <a:solidFill>
              <a:srgbClr val="EFF1E7"/>
            </a:solidFill>
            <a:ln w="38100" cap="rnd">
              <a:solidFill>
                <a:srgbClr val="000000"/>
              </a:solidFill>
              <a:prstDash val="solid"/>
              <a:round/>
            </a:ln>
          </p:spPr>
          <p:txBody>
            <a:bodyPr/>
            <a:lstStyle/>
            <a:p>
              <a:endParaRPr lang="en-US"/>
            </a:p>
          </p:txBody>
        </p:sp>
        <p:sp>
          <p:nvSpPr>
            <p:cNvPr id="42" name="TextBox 42"/>
            <p:cNvSpPr txBox="1"/>
            <p:nvPr/>
          </p:nvSpPr>
          <p:spPr>
            <a:xfrm>
              <a:off x="0" y="-38100"/>
              <a:ext cx="2357470" cy="1899901"/>
            </a:xfrm>
            <a:prstGeom prst="rect">
              <a:avLst/>
            </a:prstGeom>
          </p:spPr>
          <p:txBody>
            <a:bodyPr lIns="50800" tIns="50800" rIns="50800" bIns="50800" rtlCol="0" anchor="ctr"/>
            <a:lstStyle/>
            <a:p>
              <a:pPr algn="ctr">
                <a:lnSpc>
                  <a:spcPts val="2659"/>
                </a:lnSpc>
              </a:pPr>
              <a:endParaRPr/>
            </a:p>
          </p:txBody>
        </p:sp>
      </p:grpSp>
      <p:grpSp>
        <p:nvGrpSpPr>
          <p:cNvPr id="43" name="Group 43"/>
          <p:cNvGrpSpPr/>
          <p:nvPr/>
        </p:nvGrpSpPr>
        <p:grpSpPr>
          <a:xfrm>
            <a:off x="11581826" y="2412245"/>
            <a:ext cx="3991996" cy="5521340"/>
            <a:chOff x="0" y="0"/>
            <a:chExt cx="1004050" cy="1388704"/>
          </a:xfrm>
        </p:grpSpPr>
        <p:sp>
          <p:nvSpPr>
            <p:cNvPr id="44" name="Freeform 44"/>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45" name="TextBox 45"/>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46" name="Group 46"/>
          <p:cNvGrpSpPr/>
          <p:nvPr/>
        </p:nvGrpSpPr>
        <p:grpSpPr>
          <a:xfrm>
            <a:off x="3103740" y="2412245"/>
            <a:ext cx="8478086" cy="6695529"/>
            <a:chOff x="0" y="0"/>
            <a:chExt cx="986287" cy="778916"/>
          </a:xfrm>
        </p:grpSpPr>
        <p:sp>
          <p:nvSpPr>
            <p:cNvPr id="47" name="Freeform 47"/>
            <p:cNvSpPr/>
            <p:nvPr/>
          </p:nvSpPr>
          <p:spPr>
            <a:xfrm rot="-5400000">
              <a:off x="103686" y="-103686"/>
              <a:ext cx="778915" cy="986287"/>
            </a:xfrm>
            <a:custGeom>
              <a:avLst/>
              <a:gdLst/>
              <a:ahLst/>
              <a:cxnLst/>
              <a:rect l="l" t="t" r="r" b="b"/>
              <a:pathLst>
                <a:path w="778915" h="986287">
                  <a:moveTo>
                    <a:pt x="778915" y="52051"/>
                  </a:moveTo>
                  <a:lnTo>
                    <a:pt x="778915" y="934237"/>
                  </a:lnTo>
                  <a:cubicBezTo>
                    <a:pt x="778915" y="962983"/>
                    <a:pt x="755611" y="986287"/>
                    <a:pt x="726865" y="986287"/>
                  </a:cubicBezTo>
                  <a:lnTo>
                    <a:pt x="52050" y="986287"/>
                  </a:lnTo>
                  <a:cubicBezTo>
                    <a:pt x="23304" y="986287"/>
                    <a:pt x="0" y="962983"/>
                    <a:pt x="0" y="934237"/>
                  </a:cubicBezTo>
                  <a:lnTo>
                    <a:pt x="0" y="52051"/>
                  </a:lnTo>
                  <a:cubicBezTo>
                    <a:pt x="0" y="23304"/>
                    <a:pt x="23304" y="0"/>
                    <a:pt x="52050" y="0"/>
                  </a:cubicBezTo>
                  <a:lnTo>
                    <a:pt x="726865" y="0"/>
                  </a:lnTo>
                  <a:cubicBezTo>
                    <a:pt x="755611" y="0"/>
                    <a:pt x="778915" y="23304"/>
                    <a:pt x="778915" y="52051"/>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48" name="TextBox 48"/>
          <p:cNvSpPr txBox="1"/>
          <p:nvPr/>
        </p:nvSpPr>
        <p:spPr>
          <a:xfrm>
            <a:off x="11741607" y="3109319"/>
            <a:ext cx="3672434" cy="431601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Enter information to create your profile. Asks for cultural background (which will be used to curate recommended events in later screens.)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965063" y="2919426"/>
            <a:ext cx="4370316" cy="3451437"/>
            <a:chOff x="0" y="0"/>
            <a:chExt cx="1215237" cy="959728"/>
          </a:xfrm>
        </p:grpSpPr>
        <p:sp>
          <p:nvSpPr>
            <p:cNvPr id="4" name="Freeform 4"/>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590160"/>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965063" y="6521007"/>
            <a:ext cx="4370316" cy="3451437"/>
            <a:chOff x="0" y="0"/>
            <a:chExt cx="1215237" cy="959728"/>
          </a:xfrm>
        </p:grpSpPr>
        <p:sp>
          <p:nvSpPr>
            <p:cNvPr id="10" name="Freeform 10"/>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753444" y="2919426"/>
            <a:ext cx="4370316" cy="3451437"/>
            <a:chOff x="0" y="0"/>
            <a:chExt cx="1215237" cy="959728"/>
          </a:xfrm>
        </p:grpSpPr>
        <p:sp>
          <p:nvSpPr>
            <p:cNvPr id="13" name="Freeform 13"/>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3444" y="6521007"/>
            <a:ext cx="4370316" cy="3451437"/>
            <a:chOff x="0" y="0"/>
            <a:chExt cx="1215237" cy="959728"/>
          </a:xfrm>
        </p:grpSpPr>
        <p:sp>
          <p:nvSpPr>
            <p:cNvPr id="16" name="Freeform 16"/>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7" name="TextBox 17"/>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6859254" y="2919426"/>
            <a:ext cx="4370316" cy="3451437"/>
            <a:chOff x="0" y="0"/>
            <a:chExt cx="1215237" cy="959728"/>
          </a:xfrm>
        </p:grpSpPr>
        <p:sp>
          <p:nvSpPr>
            <p:cNvPr id="19" name="Freeform 19"/>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0" name="TextBox 20"/>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859254" y="6521007"/>
            <a:ext cx="4370316" cy="3451437"/>
            <a:chOff x="0" y="0"/>
            <a:chExt cx="1215237" cy="959728"/>
          </a:xfrm>
        </p:grpSpPr>
        <p:sp>
          <p:nvSpPr>
            <p:cNvPr id="22" name="Freeform 22"/>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3" name="TextBox 23"/>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965063" y="2919426"/>
            <a:ext cx="4370316" cy="3451437"/>
            <a:chOff x="0" y="0"/>
            <a:chExt cx="986287" cy="778916"/>
          </a:xfrm>
        </p:grpSpPr>
        <p:sp>
          <p:nvSpPr>
            <p:cNvPr id="25" name="Freeform 25"/>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6859254" y="6485704"/>
            <a:ext cx="4370316" cy="3451437"/>
            <a:chOff x="0" y="0"/>
            <a:chExt cx="986287" cy="778916"/>
          </a:xfrm>
        </p:grpSpPr>
        <p:sp>
          <p:nvSpPr>
            <p:cNvPr id="27" name="Freeform 2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8" name="Group 28"/>
          <p:cNvGrpSpPr/>
          <p:nvPr/>
        </p:nvGrpSpPr>
        <p:grpSpPr>
          <a:xfrm>
            <a:off x="11753444" y="2884123"/>
            <a:ext cx="4370316" cy="3451437"/>
            <a:chOff x="0" y="0"/>
            <a:chExt cx="986287" cy="778916"/>
          </a:xfrm>
        </p:grpSpPr>
        <p:sp>
          <p:nvSpPr>
            <p:cNvPr id="29" name="Freeform 2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1965063" y="6521007"/>
            <a:ext cx="4370316" cy="3451437"/>
            <a:chOff x="0" y="0"/>
            <a:chExt cx="986287" cy="778916"/>
          </a:xfrm>
        </p:grpSpPr>
        <p:sp>
          <p:nvSpPr>
            <p:cNvPr id="31" name="Freeform 31"/>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2" name="Group 32"/>
          <p:cNvGrpSpPr/>
          <p:nvPr/>
        </p:nvGrpSpPr>
        <p:grpSpPr>
          <a:xfrm>
            <a:off x="6859254" y="2884123"/>
            <a:ext cx="4370316" cy="3451437"/>
            <a:chOff x="0" y="0"/>
            <a:chExt cx="986287" cy="778916"/>
          </a:xfrm>
        </p:grpSpPr>
        <p:sp>
          <p:nvSpPr>
            <p:cNvPr id="33" name="Freeform 33"/>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4" name="Group 34"/>
          <p:cNvGrpSpPr/>
          <p:nvPr/>
        </p:nvGrpSpPr>
        <p:grpSpPr>
          <a:xfrm>
            <a:off x="11753444" y="6485704"/>
            <a:ext cx="4370316" cy="3451437"/>
            <a:chOff x="0" y="0"/>
            <a:chExt cx="986287" cy="778916"/>
          </a:xfrm>
        </p:grpSpPr>
        <p:sp>
          <p:nvSpPr>
            <p:cNvPr id="35" name="Freeform 35"/>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6" name="TextBox 36"/>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37" name="Group 37"/>
          <p:cNvGrpSpPr/>
          <p:nvPr/>
        </p:nvGrpSpPr>
        <p:grpSpPr>
          <a:xfrm>
            <a:off x="152400" y="152400"/>
            <a:ext cx="18135600" cy="10134600"/>
            <a:chOff x="0" y="0"/>
            <a:chExt cx="4776454" cy="2669195"/>
          </a:xfrm>
        </p:grpSpPr>
        <p:sp>
          <p:nvSpPr>
            <p:cNvPr id="38" name="Freeform 38"/>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39" name="TextBox 39"/>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3103740" y="2412245"/>
            <a:ext cx="8478086" cy="6695529"/>
            <a:chOff x="0" y="0"/>
            <a:chExt cx="2357470" cy="1861801"/>
          </a:xfrm>
        </p:grpSpPr>
        <p:sp>
          <p:nvSpPr>
            <p:cNvPr id="41" name="Freeform 41"/>
            <p:cNvSpPr/>
            <p:nvPr/>
          </p:nvSpPr>
          <p:spPr>
            <a:xfrm>
              <a:off x="0" y="0"/>
              <a:ext cx="2357470" cy="1861801"/>
            </a:xfrm>
            <a:custGeom>
              <a:avLst/>
              <a:gdLst/>
              <a:ahLst/>
              <a:cxnLst/>
              <a:rect l="l" t="t" r="r" b="b"/>
              <a:pathLst>
                <a:path w="2357470" h="1861801">
                  <a:moveTo>
                    <a:pt x="46572" y="0"/>
                  </a:moveTo>
                  <a:lnTo>
                    <a:pt x="2310898" y="0"/>
                  </a:lnTo>
                  <a:cubicBezTo>
                    <a:pt x="2323250" y="0"/>
                    <a:pt x="2335095" y="4907"/>
                    <a:pt x="2343829" y="13641"/>
                  </a:cubicBezTo>
                  <a:cubicBezTo>
                    <a:pt x="2352563" y="22374"/>
                    <a:pt x="2357470" y="34220"/>
                    <a:pt x="2357470" y="46572"/>
                  </a:cubicBezTo>
                  <a:lnTo>
                    <a:pt x="2357470" y="1815229"/>
                  </a:lnTo>
                  <a:cubicBezTo>
                    <a:pt x="2357470" y="1840950"/>
                    <a:pt x="2336619" y="1861801"/>
                    <a:pt x="2310898" y="1861801"/>
                  </a:cubicBezTo>
                  <a:lnTo>
                    <a:pt x="46572" y="1861801"/>
                  </a:lnTo>
                  <a:cubicBezTo>
                    <a:pt x="34220" y="1861801"/>
                    <a:pt x="22374" y="1856894"/>
                    <a:pt x="13641" y="1848160"/>
                  </a:cubicBezTo>
                  <a:cubicBezTo>
                    <a:pt x="4907" y="1839426"/>
                    <a:pt x="0" y="1827581"/>
                    <a:pt x="0" y="1815229"/>
                  </a:cubicBezTo>
                  <a:lnTo>
                    <a:pt x="0" y="46572"/>
                  </a:lnTo>
                  <a:cubicBezTo>
                    <a:pt x="0" y="34220"/>
                    <a:pt x="4907" y="22374"/>
                    <a:pt x="13641" y="13641"/>
                  </a:cubicBezTo>
                  <a:cubicBezTo>
                    <a:pt x="22374" y="4907"/>
                    <a:pt x="34220" y="0"/>
                    <a:pt x="46572" y="0"/>
                  </a:cubicBezTo>
                  <a:close/>
                </a:path>
              </a:pathLst>
            </a:custGeom>
            <a:solidFill>
              <a:srgbClr val="EFF1E7"/>
            </a:solidFill>
            <a:ln w="38100" cap="rnd">
              <a:solidFill>
                <a:srgbClr val="000000"/>
              </a:solidFill>
              <a:prstDash val="solid"/>
              <a:round/>
            </a:ln>
          </p:spPr>
          <p:txBody>
            <a:bodyPr/>
            <a:lstStyle/>
            <a:p>
              <a:endParaRPr lang="en-US"/>
            </a:p>
          </p:txBody>
        </p:sp>
        <p:sp>
          <p:nvSpPr>
            <p:cNvPr id="42" name="TextBox 42"/>
            <p:cNvSpPr txBox="1"/>
            <p:nvPr/>
          </p:nvSpPr>
          <p:spPr>
            <a:xfrm>
              <a:off x="0" y="-38100"/>
              <a:ext cx="2357470" cy="1899901"/>
            </a:xfrm>
            <a:prstGeom prst="rect">
              <a:avLst/>
            </a:prstGeom>
          </p:spPr>
          <p:txBody>
            <a:bodyPr lIns="50800" tIns="50800" rIns="50800" bIns="50800" rtlCol="0" anchor="ctr"/>
            <a:lstStyle/>
            <a:p>
              <a:pPr algn="ctr">
                <a:lnSpc>
                  <a:spcPts val="2659"/>
                </a:lnSpc>
              </a:pPr>
              <a:endParaRPr/>
            </a:p>
          </p:txBody>
        </p:sp>
      </p:grpSp>
      <p:grpSp>
        <p:nvGrpSpPr>
          <p:cNvPr id="43" name="Group 43"/>
          <p:cNvGrpSpPr/>
          <p:nvPr/>
        </p:nvGrpSpPr>
        <p:grpSpPr>
          <a:xfrm>
            <a:off x="11581826" y="2412245"/>
            <a:ext cx="3991996" cy="5521340"/>
            <a:chOff x="0" y="0"/>
            <a:chExt cx="1004050" cy="1388704"/>
          </a:xfrm>
        </p:grpSpPr>
        <p:sp>
          <p:nvSpPr>
            <p:cNvPr id="44" name="Freeform 44"/>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45" name="TextBox 45"/>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46" name="Group 46"/>
          <p:cNvGrpSpPr/>
          <p:nvPr/>
        </p:nvGrpSpPr>
        <p:grpSpPr>
          <a:xfrm>
            <a:off x="3103740" y="2412245"/>
            <a:ext cx="8478086" cy="6695529"/>
            <a:chOff x="0" y="0"/>
            <a:chExt cx="986287" cy="778916"/>
          </a:xfrm>
        </p:grpSpPr>
        <p:sp>
          <p:nvSpPr>
            <p:cNvPr id="47" name="Freeform 47"/>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48" name="TextBox 48"/>
          <p:cNvSpPr txBox="1"/>
          <p:nvPr/>
        </p:nvSpPr>
        <p:spPr>
          <a:xfrm>
            <a:off x="11741607" y="4318994"/>
            <a:ext cx="3672434" cy="174426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Shows all events and options for how you can filter/sort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965063" y="2919426"/>
            <a:ext cx="4370316" cy="3451437"/>
            <a:chOff x="0" y="0"/>
            <a:chExt cx="1215237" cy="959728"/>
          </a:xfrm>
        </p:grpSpPr>
        <p:sp>
          <p:nvSpPr>
            <p:cNvPr id="4" name="Freeform 4"/>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590160"/>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965063" y="6521007"/>
            <a:ext cx="4370316" cy="3451437"/>
            <a:chOff x="0" y="0"/>
            <a:chExt cx="1215237" cy="959728"/>
          </a:xfrm>
        </p:grpSpPr>
        <p:sp>
          <p:nvSpPr>
            <p:cNvPr id="10" name="Freeform 10"/>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753444" y="2919426"/>
            <a:ext cx="4370316" cy="3451437"/>
            <a:chOff x="0" y="0"/>
            <a:chExt cx="1215237" cy="959728"/>
          </a:xfrm>
        </p:grpSpPr>
        <p:sp>
          <p:nvSpPr>
            <p:cNvPr id="13" name="Freeform 13"/>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3444" y="6521007"/>
            <a:ext cx="4370316" cy="3451437"/>
            <a:chOff x="0" y="0"/>
            <a:chExt cx="1215237" cy="959728"/>
          </a:xfrm>
        </p:grpSpPr>
        <p:sp>
          <p:nvSpPr>
            <p:cNvPr id="16" name="Freeform 16"/>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7" name="TextBox 17"/>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6859254" y="2919426"/>
            <a:ext cx="4370316" cy="3451437"/>
            <a:chOff x="0" y="0"/>
            <a:chExt cx="1215237" cy="959728"/>
          </a:xfrm>
        </p:grpSpPr>
        <p:sp>
          <p:nvSpPr>
            <p:cNvPr id="19" name="Freeform 19"/>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0" name="TextBox 20"/>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859254" y="6521007"/>
            <a:ext cx="4370316" cy="3451437"/>
            <a:chOff x="0" y="0"/>
            <a:chExt cx="1215237" cy="959728"/>
          </a:xfrm>
        </p:grpSpPr>
        <p:sp>
          <p:nvSpPr>
            <p:cNvPr id="22" name="Freeform 22"/>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3" name="TextBox 23"/>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965063" y="2919426"/>
            <a:ext cx="4370316" cy="3451437"/>
            <a:chOff x="0" y="0"/>
            <a:chExt cx="986287" cy="778916"/>
          </a:xfrm>
        </p:grpSpPr>
        <p:sp>
          <p:nvSpPr>
            <p:cNvPr id="25" name="Freeform 25"/>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6859254" y="6485704"/>
            <a:ext cx="4370316" cy="3451437"/>
            <a:chOff x="0" y="0"/>
            <a:chExt cx="986287" cy="778916"/>
          </a:xfrm>
        </p:grpSpPr>
        <p:sp>
          <p:nvSpPr>
            <p:cNvPr id="27" name="Freeform 2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8" name="Group 28"/>
          <p:cNvGrpSpPr/>
          <p:nvPr/>
        </p:nvGrpSpPr>
        <p:grpSpPr>
          <a:xfrm>
            <a:off x="11753444" y="2884123"/>
            <a:ext cx="4370316" cy="3451437"/>
            <a:chOff x="0" y="0"/>
            <a:chExt cx="986287" cy="778916"/>
          </a:xfrm>
        </p:grpSpPr>
        <p:sp>
          <p:nvSpPr>
            <p:cNvPr id="29" name="Freeform 2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1965063" y="6521007"/>
            <a:ext cx="4370316" cy="3451437"/>
            <a:chOff x="0" y="0"/>
            <a:chExt cx="986287" cy="778916"/>
          </a:xfrm>
        </p:grpSpPr>
        <p:sp>
          <p:nvSpPr>
            <p:cNvPr id="31" name="Freeform 31"/>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2" name="Group 32"/>
          <p:cNvGrpSpPr/>
          <p:nvPr/>
        </p:nvGrpSpPr>
        <p:grpSpPr>
          <a:xfrm>
            <a:off x="6859254" y="2884123"/>
            <a:ext cx="4370316" cy="3451437"/>
            <a:chOff x="0" y="0"/>
            <a:chExt cx="986287" cy="778916"/>
          </a:xfrm>
        </p:grpSpPr>
        <p:sp>
          <p:nvSpPr>
            <p:cNvPr id="33" name="Freeform 33"/>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4" name="Group 34"/>
          <p:cNvGrpSpPr/>
          <p:nvPr/>
        </p:nvGrpSpPr>
        <p:grpSpPr>
          <a:xfrm>
            <a:off x="11753444" y="6485704"/>
            <a:ext cx="4370316" cy="3451437"/>
            <a:chOff x="0" y="0"/>
            <a:chExt cx="986287" cy="778916"/>
          </a:xfrm>
        </p:grpSpPr>
        <p:sp>
          <p:nvSpPr>
            <p:cNvPr id="35" name="Freeform 35"/>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6" name="TextBox 36"/>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37" name="Group 37"/>
          <p:cNvGrpSpPr/>
          <p:nvPr/>
        </p:nvGrpSpPr>
        <p:grpSpPr>
          <a:xfrm>
            <a:off x="152400" y="152400"/>
            <a:ext cx="18135600" cy="10134600"/>
            <a:chOff x="0" y="0"/>
            <a:chExt cx="4776454" cy="2669195"/>
          </a:xfrm>
        </p:grpSpPr>
        <p:sp>
          <p:nvSpPr>
            <p:cNvPr id="38" name="Freeform 38"/>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39" name="TextBox 39"/>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3103740" y="2412245"/>
            <a:ext cx="8478086" cy="6695529"/>
            <a:chOff x="0" y="0"/>
            <a:chExt cx="2357470" cy="1861801"/>
          </a:xfrm>
        </p:grpSpPr>
        <p:sp>
          <p:nvSpPr>
            <p:cNvPr id="41" name="Freeform 41"/>
            <p:cNvSpPr/>
            <p:nvPr/>
          </p:nvSpPr>
          <p:spPr>
            <a:xfrm>
              <a:off x="0" y="0"/>
              <a:ext cx="2357470" cy="1861801"/>
            </a:xfrm>
            <a:custGeom>
              <a:avLst/>
              <a:gdLst/>
              <a:ahLst/>
              <a:cxnLst/>
              <a:rect l="l" t="t" r="r" b="b"/>
              <a:pathLst>
                <a:path w="2357470" h="1861801">
                  <a:moveTo>
                    <a:pt x="46572" y="0"/>
                  </a:moveTo>
                  <a:lnTo>
                    <a:pt x="2310898" y="0"/>
                  </a:lnTo>
                  <a:cubicBezTo>
                    <a:pt x="2323250" y="0"/>
                    <a:pt x="2335095" y="4907"/>
                    <a:pt x="2343829" y="13641"/>
                  </a:cubicBezTo>
                  <a:cubicBezTo>
                    <a:pt x="2352563" y="22374"/>
                    <a:pt x="2357470" y="34220"/>
                    <a:pt x="2357470" y="46572"/>
                  </a:cubicBezTo>
                  <a:lnTo>
                    <a:pt x="2357470" y="1815229"/>
                  </a:lnTo>
                  <a:cubicBezTo>
                    <a:pt x="2357470" y="1840950"/>
                    <a:pt x="2336619" y="1861801"/>
                    <a:pt x="2310898" y="1861801"/>
                  </a:cubicBezTo>
                  <a:lnTo>
                    <a:pt x="46572" y="1861801"/>
                  </a:lnTo>
                  <a:cubicBezTo>
                    <a:pt x="34220" y="1861801"/>
                    <a:pt x="22374" y="1856894"/>
                    <a:pt x="13641" y="1848160"/>
                  </a:cubicBezTo>
                  <a:cubicBezTo>
                    <a:pt x="4907" y="1839426"/>
                    <a:pt x="0" y="1827581"/>
                    <a:pt x="0" y="1815229"/>
                  </a:cubicBezTo>
                  <a:lnTo>
                    <a:pt x="0" y="46572"/>
                  </a:lnTo>
                  <a:cubicBezTo>
                    <a:pt x="0" y="34220"/>
                    <a:pt x="4907" y="22374"/>
                    <a:pt x="13641" y="13641"/>
                  </a:cubicBezTo>
                  <a:cubicBezTo>
                    <a:pt x="22374" y="4907"/>
                    <a:pt x="34220" y="0"/>
                    <a:pt x="46572" y="0"/>
                  </a:cubicBezTo>
                  <a:close/>
                </a:path>
              </a:pathLst>
            </a:custGeom>
            <a:solidFill>
              <a:srgbClr val="EFF1E7"/>
            </a:solidFill>
            <a:ln w="38100" cap="rnd">
              <a:solidFill>
                <a:srgbClr val="000000"/>
              </a:solidFill>
              <a:prstDash val="solid"/>
              <a:round/>
            </a:ln>
          </p:spPr>
          <p:txBody>
            <a:bodyPr/>
            <a:lstStyle/>
            <a:p>
              <a:endParaRPr lang="en-US"/>
            </a:p>
          </p:txBody>
        </p:sp>
        <p:sp>
          <p:nvSpPr>
            <p:cNvPr id="42" name="TextBox 42"/>
            <p:cNvSpPr txBox="1"/>
            <p:nvPr/>
          </p:nvSpPr>
          <p:spPr>
            <a:xfrm>
              <a:off x="0" y="-38100"/>
              <a:ext cx="2357470" cy="1899901"/>
            </a:xfrm>
            <a:prstGeom prst="rect">
              <a:avLst/>
            </a:prstGeom>
          </p:spPr>
          <p:txBody>
            <a:bodyPr lIns="50800" tIns="50800" rIns="50800" bIns="50800" rtlCol="0" anchor="ctr"/>
            <a:lstStyle/>
            <a:p>
              <a:pPr algn="ctr">
                <a:lnSpc>
                  <a:spcPts val="2659"/>
                </a:lnSpc>
              </a:pPr>
              <a:endParaRPr/>
            </a:p>
          </p:txBody>
        </p:sp>
      </p:grpSp>
      <p:grpSp>
        <p:nvGrpSpPr>
          <p:cNvPr id="43" name="Group 43"/>
          <p:cNvGrpSpPr/>
          <p:nvPr/>
        </p:nvGrpSpPr>
        <p:grpSpPr>
          <a:xfrm>
            <a:off x="11581826" y="2412245"/>
            <a:ext cx="3991996" cy="5521340"/>
            <a:chOff x="0" y="0"/>
            <a:chExt cx="1004050" cy="1388704"/>
          </a:xfrm>
        </p:grpSpPr>
        <p:sp>
          <p:nvSpPr>
            <p:cNvPr id="44" name="Freeform 44"/>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45" name="TextBox 45"/>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46" name="Group 46"/>
          <p:cNvGrpSpPr/>
          <p:nvPr/>
        </p:nvGrpSpPr>
        <p:grpSpPr>
          <a:xfrm>
            <a:off x="3103740" y="2412245"/>
            <a:ext cx="8478086" cy="6695529"/>
            <a:chOff x="0" y="0"/>
            <a:chExt cx="986287" cy="778916"/>
          </a:xfrm>
        </p:grpSpPr>
        <p:sp>
          <p:nvSpPr>
            <p:cNvPr id="47" name="Freeform 47"/>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48" name="TextBox 48"/>
          <p:cNvSpPr txBox="1"/>
          <p:nvPr/>
        </p:nvSpPr>
        <p:spPr>
          <a:xfrm>
            <a:off x="11741607" y="3109319"/>
            <a:ext cx="3672434" cy="3887388"/>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Events are sorted by recommended based on cultural background. </a:t>
            </a:r>
          </a:p>
          <a:p>
            <a:pPr algn="ctr">
              <a:lnSpc>
                <a:spcPts val="3390"/>
              </a:lnSpc>
            </a:pPr>
            <a:endParaRPr lang="en-US" sz="3645">
              <a:solidFill>
                <a:srgbClr val="483A00"/>
              </a:solidFill>
              <a:latin typeface="Kurale"/>
              <a:ea typeface="Kurale"/>
              <a:cs typeface="Kurale"/>
              <a:sym typeface="Kurale"/>
            </a:endParaRPr>
          </a:p>
          <a:p>
            <a:pPr algn="ctr">
              <a:lnSpc>
                <a:spcPts val="3390"/>
              </a:lnSpc>
            </a:pPr>
            <a:r>
              <a:rPr lang="en-US" sz="3645">
                <a:solidFill>
                  <a:srgbClr val="483A00"/>
                </a:solidFill>
                <a:latin typeface="Kurale"/>
                <a:ea typeface="Kurale"/>
                <a:cs typeface="Kurale"/>
                <a:sym typeface="Kurale"/>
              </a:rPr>
              <a:t>Here, user can add Mahjong (first event) to their calendar.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965063" y="2919426"/>
            <a:ext cx="4370316" cy="3451437"/>
            <a:chOff x="0" y="0"/>
            <a:chExt cx="1215237" cy="959728"/>
          </a:xfrm>
        </p:grpSpPr>
        <p:sp>
          <p:nvSpPr>
            <p:cNvPr id="4" name="Freeform 4"/>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590160"/>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965063" y="6521007"/>
            <a:ext cx="4370316" cy="3451437"/>
            <a:chOff x="0" y="0"/>
            <a:chExt cx="1215237" cy="959728"/>
          </a:xfrm>
        </p:grpSpPr>
        <p:sp>
          <p:nvSpPr>
            <p:cNvPr id="10" name="Freeform 10"/>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753444" y="2919426"/>
            <a:ext cx="4370316" cy="3451437"/>
            <a:chOff x="0" y="0"/>
            <a:chExt cx="1215237" cy="959728"/>
          </a:xfrm>
        </p:grpSpPr>
        <p:sp>
          <p:nvSpPr>
            <p:cNvPr id="13" name="Freeform 13"/>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3444" y="6521007"/>
            <a:ext cx="4370316" cy="3451437"/>
            <a:chOff x="0" y="0"/>
            <a:chExt cx="1215237" cy="959728"/>
          </a:xfrm>
        </p:grpSpPr>
        <p:sp>
          <p:nvSpPr>
            <p:cNvPr id="16" name="Freeform 16"/>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7" name="TextBox 17"/>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6859254" y="2919426"/>
            <a:ext cx="4370316" cy="3451437"/>
            <a:chOff x="0" y="0"/>
            <a:chExt cx="1215237" cy="959728"/>
          </a:xfrm>
        </p:grpSpPr>
        <p:sp>
          <p:nvSpPr>
            <p:cNvPr id="19" name="Freeform 19"/>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0" name="TextBox 20"/>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859254" y="6521007"/>
            <a:ext cx="4370316" cy="3451437"/>
            <a:chOff x="0" y="0"/>
            <a:chExt cx="1215237" cy="959728"/>
          </a:xfrm>
        </p:grpSpPr>
        <p:sp>
          <p:nvSpPr>
            <p:cNvPr id="22" name="Freeform 22"/>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3" name="TextBox 23"/>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965063" y="2919426"/>
            <a:ext cx="4370316" cy="3451437"/>
            <a:chOff x="0" y="0"/>
            <a:chExt cx="986287" cy="778916"/>
          </a:xfrm>
        </p:grpSpPr>
        <p:sp>
          <p:nvSpPr>
            <p:cNvPr id="25" name="Freeform 25"/>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6859254" y="6485704"/>
            <a:ext cx="4370316" cy="3451437"/>
            <a:chOff x="0" y="0"/>
            <a:chExt cx="986287" cy="778916"/>
          </a:xfrm>
        </p:grpSpPr>
        <p:sp>
          <p:nvSpPr>
            <p:cNvPr id="27" name="Freeform 2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8" name="Group 28"/>
          <p:cNvGrpSpPr/>
          <p:nvPr/>
        </p:nvGrpSpPr>
        <p:grpSpPr>
          <a:xfrm>
            <a:off x="11753444" y="2884123"/>
            <a:ext cx="4370316" cy="3451437"/>
            <a:chOff x="0" y="0"/>
            <a:chExt cx="986287" cy="778916"/>
          </a:xfrm>
        </p:grpSpPr>
        <p:sp>
          <p:nvSpPr>
            <p:cNvPr id="29" name="Freeform 2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1965063" y="6521007"/>
            <a:ext cx="4370316" cy="3451437"/>
            <a:chOff x="0" y="0"/>
            <a:chExt cx="986287" cy="778916"/>
          </a:xfrm>
        </p:grpSpPr>
        <p:sp>
          <p:nvSpPr>
            <p:cNvPr id="31" name="Freeform 31"/>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2" name="Group 32"/>
          <p:cNvGrpSpPr/>
          <p:nvPr/>
        </p:nvGrpSpPr>
        <p:grpSpPr>
          <a:xfrm>
            <a:off x="6859254" y="2884123"/>
            <a:ext cx="4370316" cy="3451437"/>
            <a:chOff x="0" y="0"/>
            <a:chExt cx="986287" cy="778916"/>
          </a:xfrm>
        </p:grpSpPr>
        <p:sp>
          <p:nvSpPr>
            <p:cNvPr id="33" name="Freeform 33"/>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4" name="Group 34"/>
          <p:cNvGrpSpPr/>
          <p:nvPr/>
        </p:nvGrpSpPr>
        <p:grpSpPr>
          <a:xfrm>
            <a:off x="11753444" y="6485704"/>
            <a:ext cx="4370316" cy="3451437"/>
            <a:chOff x="0" y="0"/>
            <a:chExt cx="986287" cy="778916"/>
          </a:xfrm>
        </p:grpSpPr>
        <p:sp>
          <p:nvSpPr>
            <p:cNvPr id="35" name="Freeform 35"/>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6" name="TextBox 36"/>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37" name="Group 37"/>
          <p:cNvGrpSpPr/>
          <p:nvPr/>
        </p:nvGrpSpPr>
        <p:grpSpPr>
          <a:xfrm>
            <a:off x="152400" y="152400"/>
            <a:ext cx="18135600" cy="10134600"/>
            <a:chOff x="0" y="0"/>
            <a:chExt cx="4776454" cy="2669195"/>
          </a:xfrm>
        </p:grpSpPr>
        <p:sp>
          <p:nvSpPr>
            <p:cNvPr id="38" name="Freeform 38"/>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39" name="TextBox 39"/>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3103740" y="2412245"/>
            <a:ext cx="8478086" cy="6695529"/>
            <a:chOff x="0" y="0"/>
            <a:chExt cx="2357470" cy="1861801"/>
          </a:xfrm>
        </p:grpSpPr>
        <p:sp>
          <p:nvSpPr>
            <p:cNvPr id="41" name="Freeform 41"/>
            <p:cNvSpPr/>
            <p:nvPr/>
          </p:nvSpPr>
          <p:spPr>
            <a:xfrm>
              <a:off x="0" y="0"/>
              <a:ext cx="2357470" cy="1861801"/>
            </a:xfrm>
            <a:custGeom>
              <a:avLst/>
              <a:gdLst/>
              <a:ahLst/>
              <a:cxnLst/>
              <a:rect l="l" t="t" r="r" b="b"/>
              <a:pathLst>
                <a:path w="2357470" h="1861801">
                  <a:moveTo>
                    <a:pt x="46572" y="0"/>
                  </a:moveTo>
                  <a:lnTo>
                    <a:pt x="2310898" y="0"/>
                  </a:lnTo>
                  <a:cubicBezTo>
                    <a:pt x="2323250" y="0"/>
                    <a:pt x="2335095" y="4907"/>
                    <a:pt x="2343829" y="13641"/>
                  </a:cubicBezTo>
                  <a:cubicBezTo>
                    <a:pt x="2352563" y="22374"/>
                    <a:pt x="2357470" y="34220"/>
                    <a:pt x="2357470" y="46572"/>
                  </a:cubicBezTo>
                  <a:lnTo>
                    <a:pt x="2357470" y="1815229"/>
                  </a:lnTo>
                  <a:cubicBezTo>
                    <a:pt x="2357470" y="1840950"/>
                    <a:pt x="2336619" y="1861801"/>
                    <a:pt x="2310898" y="1861801"/>
                  </a:cubicBezTo>
                  <a:lnTo>
                    <a:pt x="46572" y="1861801"/>
                  </a:lnTo>
                  <a:cubicBezTo>
                    <a:pt x="34220" y="1861801"/>
                    <a:pt x="22374" y="1856894"/>
                    <a:pt x="13641" y="1848160"/>
                  </a:cubicBezTo>
                  <a:cubicBezTo>
                    <a:pt x="4907" y="1839426"/>
                    <a:pt x="0" y="1827581"/>
                    <a:pt x="0" y="1815229"/>
                  </a:cubicBezTo>
                  <a:lnTo>
                    <a:pt x="0" y="46572"/>
                  </a:lnTo>
                  <a:cubicBezTo>
                    <a:pt x="0" y="34220"/>
                    <a:pt x="4907" y="22374"/>
                    <a:pt x="13641" y="13641"/>
                  </a:cubicBezTo>
                  <a:cubicBezTo>
                    <a:pt x="22374" y="4907"/>
                    <a:pt x="34220" y="0"/>
                    <a:pt x="46572" y="0"/>
                  </a:cubicBezTo>
                  <a:close/>
                </a:path>
              </a:pathLst>
            </a:custGeom>
            <a:solidFill>
              <a:srgbClr val="EFF1E7"/>
            </a:solidFill>
            <a:ln w="38100" cap="rnd">
              <a:solidFill>
                <a:srgbClr val="000000"/>
              </a:solidFill>
              <a:prstDash val="solid"/>
              <a:round/>
            </a:ln>
          </p:spPr>
          <p:txBody>
            <a:bodyPr/>
            <a:lstStyle/>
            <a:p>
              <a:endParaRPr lang="en-US"/>
            </a:p>
          </p:txBody>
        </p:sp>
        <p:sp>
          <p:nvSpPr>
            <p:cNvPr id="42" name="TextBox 42"/>
            <p:cNvSpPr txBox="1"/>
            <p:nvPr/>
          </p:nvSpPr>
          <p:spPr>
            <a:xfrm>
              <a:off x="0" y="-38100"/>
              <a:ext cx="2357470" cy="1899901"/>
            </a:xfrm>
            <a:prstGeom prst="rect">
              <a:avLst/>
            </a:prstGeom>
          </p:spPr>
          <p:txBody>
            <a:bodyPr lIns="50800" tIns="50800" rIns="50800" bIns="50800" rtlCol="0" anchor="ctr"/>
            <a:lstStyle/>
            <a:p>
              <a:pPr algn="ctr">
                <a:lnSpc>
                  <a:spcPts val="2659"/>
                </a:lnSpc>
              </a:pPr>
              <a:endParaRPr/>
            </a:p>
          </p:txBody>
        </p:sp>
      </p:grpSp>
      <p:grpSp>
        <p:nvGrpSpPr>
          <p:cNvPr id="43" name="Group 43"/>
          <p:cNvGrpSpPr/>
          <p:nvPr/>
        </p:nvGrpSpPr>
        <p:grpSpPr>
          <a:xfrm>
            <a:off x="11581826" y="2412245"/>
            <a:ext cx="3991996" cy="5521340"/>
            <a:chOff x="0" y="0"/>
            <a:chExt cx="1004050" cy="1388704"/>
          </a:xfrm>
        </p:grpSpPr>
        <p:sp>
          <p:nvSpPr>
            <p:cNvPr id="44" name="Freeform 44"/>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45" name="TextBox 45"/>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46" name="Group 46"/>
          <p:cNvGrpSpPr/>
          <p:nvPr/>
        </p:nvGrpSpPr>
        <p:grpSpPr>
          <a:xfrm>
            <a:off x="3071365" y="2412245"/>
            <a:ext cx="8478086" cy="6695529"/>
            <a:chOff x="0" y="0"/>
            <a:chExt cx="986287" cy="778916"/>
          </a:xfrm>
        </p:grpSpPr>
        <p:sp>
          <p:nvSpPr>
            <p:cNvPr id="47" name="Freeform 47"/>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48" name="TextBox 48"/>
          <p:cNvSpPr txBox="1"/>
          <p:nvPr/>
        </p:nvSpPr>
        <p:spPr>
          <a:xfrm>
            <a:off x="11741607" y="3109319"/>
            <a:ext cx="3672434" cy="345876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Highlights specific day that Mahjong event is selected for.</a:t>
            </a:r>
          </a:p>
          <a:p>
            <a:pPr algn="ctr">
              <a:lnSpc>
                <a:spcPts val="3390"/>
              </a:lnSpc>
            </a:pPr>
            <a:endParaRPr lang="en-US" sz="3645">
              <a:solidFill>
                <a:srgbClr val="483A00"/>
              </a:solidFill>
              <a:latin typeface="Kurale"/>
              <a:ea typeface="Kurale"/>
              <a:cs typeface="Kurale"/>
              <a:sym typeface="Kurale"/>
            </a:endParaRPr>
          </a:p>
          <a:p>
            <a:pPr algn="ctr">
              <a:lnSpc>
                <a:spcPts val="3390"/>
              </a:lnSpc>
            </a:pPr>
            <a:r>
              <a:rPr lang="en-US" sz="3645">
                <a:solidFill>
                  <a:srgbClr val="483A00"/>
                </a:solidFill>
                <a:latin typeface="Kurale"/>
                <a:ea typeface="Kurale"/>
                <a:cs typeface="Kurale"/>
                <a:sym typeface="Kurale"/>
              </a:rPr>
              <a:t>This event is added to the user’s calendar.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965063" y="2919426"/>
            <a:ext cx="4370316" cy="3451437"/>
            <a:chOff x="0" y="0"/>
            <a:chExt cx="1215237" cy="959728"/>
          </a:xfrm>
        </p:grpSpPr>
        <p:sp>
          <p:nvSpPr>
            <p:cNvPr id="4" name="Freeform 4"/>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37711" y="590160"/>
            <a:ext cx="10212578"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8" name="TextBox 8"/>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965063" y="6521007"/>
            <a:ext cx="4370316" cy="3451437"/>
            <a:chOff x="0" y="0"/>
            <a:chExt cx="1215237" cy="959728"/>
          </a:xfrm>
        </p:grpSpPr>
        <p:sp>
          <p:nvSpPr>
            <p:cNvPr id="10" name="Freeform 10"/>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753444" y="2919426"/>
            <a:ext cx="4370316" cy="3451437"/>
            <a:chOff x="0" y="0"/>
            <a:chExt cx="1215237" cy="959728"/>
          </a:xfrm>
        </p:grpSpPr>
        <p:sp>
          <p:nvSpPr>
            <p:cNvPr id="13" name="Freeform 13"/>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1753444" y="6521007"/>
            <a:ext cx="4370316" cy="3451437"/>
            <a:chOff x="0" y="0"/>
            <a:chExt cx="1215237" cy="959728"/>
          </a:xfrm>
        </p:grpSpPr>
        <p:sp>
          <p:nvSpPr>
            <p:cNvPr id="16" name="Freeform 16"/>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17" name="TextBox 17"/>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6859254" y="2919426"/>
            <a:ext cx="4370316" cy="3451437"/>
            <a:chOff x="0" y="0"/>
            <a:chExt cx="1215237" cy="959728"/>
          </a:xfrm>
        </p:grpSpPr>
        <p:sp>
          <p:nvSpPr>
            <p:cNvPr id="19" name="Freeform 19"/>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0" name="TextBox 20"/>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859254" y="6521007"/>
            <a:ext cx="4370316" cy="3451437"/>
            <a:chOff x="0" y="0"/>
            <a:chExt cx="1215237" cy="959728"/>
          </a:xfrm>
        </p:grpSpPr>
        <p:sp>
          <p:nvSpPr>
            <p:cNvPr id="22" name="Freeform 22"/>
            <p:cNvSpPr/>
            <p:nvPr/>
          </p:nvSpPr>
          <p:spPr>
            <a:xfrm>
              <a:off x="0" y="0"/>
              <a:ext cx="1215237" cy="959728"/>
            </a:xfrm>
            <a:custGeom>
              <a:avLst/>
              <a:gdLst/>
              <a:ahLst/>
              <a:cxnLst/>
              <a:rect l="l" t="t" r="r" b="b"/>
              <a:pathLst>
                <a:path w="1215237" h="959728">
                  <a:moveTo>
                    <a:pt x="90345" y="0"/>
                  </a:moveTo>
                  <a:lnTo>
                    <a:pt x="1124892" y="0"/>
                  </a:lnTo>
                  <a:cubicBezTo>
                    <a:pt x="1174788" y="0"/>
                    <a:pt x="1215237" y="40449"/>
                    <a:pt x="1215237" y="90345"/>
                  </a:cubicBezTo>
                  <a:lnTo>
                    <a:pt x="1215237" y="869383"/>
                  </a:lnTo>
                  <a:cubicBezTo>
                    <a:pt x="1215237" y="919279"/>
                    <a:pt x="1174788" y="959728"/>
                    <a:pt x="1124892" y="959728"/>
                  </a:cubicBezTo>
                  <a:lnTo>
                    <a:pt x="90345" y="959728"/>
                  </a:lnTo>
                  <a:cubicBezTo>
                    <a:pt x="40449" y="959728"/>
                    <a:pt x="0" y="919279"/>
                    <a:pt x="0" y="869383"/>
                  </a:cubicBezTo>
                  <a:lnTo>
                    <a:pt x="0" y="90345"/>
                  </a:lnTo>
                  <a:cubicBezTo>
                    <a:pt x="0" y="40449"/>
                    <a:pt x="40449" y="0"/>
                    <a:pt x="90345" y="0"/>
                  </a:cubicBezTo>
                  <a:close/>
                </a:path>
              </a:pathLst>
            </a:custGeom>
            <a:solidFill>
              <a:srgbClr val="EFF1E7"/>
            </a:solidFill>
            <a:ln w="38100" cap="rnd">
              <a:solidFill>
                <a:srgbClr val="000000"/>
              </a:solidFill>
              <a:prstDash val="solid"/>
              <a:round/>
            </a:ln>
          </p:spPr>
          <p:txBody>
            <a:bodyPr/>
            <a:lstStyle/>
            <a:p>
              <a:endParaRPr lang="en-US"/>
            </a:p>
          </p:txBody>
        </p:sp>
        <p:sp>
          <p:nvSpPr>
            <p:cNvPr id="23" name="TextBox 23"/>
            <p:cNvSpPr txBox="1"/>
            <p:nvPr/>
          </p:nvSpPr>
          <p:spPr>
            <a:xfrm>
              <a:off x="0" y="-38100"/>
              <a:ext cx="1215237" cy="99782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965063" y="2919426"/>
            <a:ext cx="4370316" cy="3451437"/>
            <a:chOff x="0" y="0"/>
            <a:chExt cx="986287" cy="778916"/>
          </a:xfrm>
        </p:grpSpPr>
        <p:sp>
          <p:nvSpPr>
            <p:cNvPr id="25" name="Freeform 25"/>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6859254" y="6485704"/>
            <a:ext cx="4370316" cy="3451437"/>
            <a:chOff x="0" y="0"/>
            <a:chExt cx="986287" cy="778916"/>
          </a:xfrm>
        </p:grpSpPr>
        <p:sp>
          <p:nvSpPr>
            <p:cNvPr id="27" name="Freeform 2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8" name="Group 28"/>
          <p:cNvGrpSpPr/>
          <p:nvPr/>
        </p:nvGrpSpPr>
        <p:grpSpPr>
          <a:xfrm>
            <a:off x="11753444" y="2884123"/>
            <a:ext cx="4370316" cy="3451437"/>
            <a:chOff x="0" y="0"/>
            <a:chExt cx="986287" cy="778916"/>
          </a:xfrm>
        </p:grpSpPr>
        <p:sp>
          <p:nvSpPr>
            <p:cNvPr id="29" name="Freeform 2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1965063" y="6521007"/>
            <a:ext cx="4370316" cy="3451437"/>
            <a:chOff x="0" y="0"/>
            <a:chExt cx="986287" cy="778916"/>
          </a:xfrm>
        </p:grpSpPr>
        <p:sp>
          <p:nvSpPr>
            <p:cNvPr id="31" name="Freeform 31"/>
            <p:cNvSpPr/>
            <p:nvPr/>
          </p:nvSpPr>
          <p:spPr>
            <a:xfrm rot="-5400000">
              <a:off x="103686" y="-103686"/>
              <a:ext cx="778915" cy="986287"/>
            </a:xfrm>
            <a:custGeom>
              <a:avLst/>
              <a:gdLst/>
              <a:ahLst/>
              <a:cxnLst/>
              <a:rect l="l" t="t" r="r" b="b"/>
              <a:pathLst>
                <a:path w="778915" h="986287">
                  <a:moveTo>
                    <a:pt x="778915" y="100975"/>
                  </a:moveTo>
                  <a:lnTo>
                    <a:pt x="778915" y="885313"/>
                  </a:lnTo>
                  <a:cubicBezTo>
                    <a:pt x="778915" y="941079"/>
                    <a:pt x="733707" y="986287"/>
                    <a:pt x="677941" y="986287"/>
                  </a:cubicBezTo>
                  <a:lnTo>
                    <a:pt x="100974" y="986287"/>
                  </a:lnTo>
                  <a:cubicBezTo>
                    <a:pt x="45207" y="986287"/>
                    <a:pt x="0" y="941079"/>
                    <a:pt x="0" y="885313"/>
                  </a:cubicBezTo>
                  <a:lnTo>
                    <a:pt x="0" y="100975"/>
                  </a:lnTo>
                  <a:cubicBezTo>
                    <a:pt x="0" y="74195"/>
                    <a:pt x="10638" y="48511"/>
                    <a:pt x="29574" y="29575"/>
                  </a:cubicBezTo>
                  <a:cubicBezTo>
                    <a:pt x="48511" y="10639"/>
                    <a:pt x="74194" y="0"/>
                    <a:pt x="100974" y="0"/>
                  </a:cubicBezTo>
                  <a:lnTo>
                    <a:pt x="677941" y="0"/>
                  </a:lnTo>
                  <a:cubicBezTo>
                    <a:pt x="733707" y="0"/>
                    <a:pt x="778915" y="45208"/>
                    <a:pt x="778915" y="100975"/>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2" name="Group 32"/>
          <p:cNvGrpSpPr/>
          <p:nvPr/>
        </p:nvGrpSpPr>
        <p:grpSpPr>
          <a:xfrm>
            <a:off x="6859254" y="2884123"/>
            <a:ext cx="4370316" cy="3451437"/>
            <a:chOff x="0" y="0"/>
            <a:chExt cx="986287" cy="778916"/>
          </a:xfrm>
        </p:grpSpPr>
        <p:sp>
          <p:nvSpPr>
            <p:cNvPr id="33" name="Freeform 33"/>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4" name="Group 34"/>
          <p:cNvGrpSpPr/>
          <p:nvPr/>
        </p:nvGrpSpPr>
        <p:grpSpPr>
          <a:xfrm>
            <a:off x="11753444" y="6485704"/>
            <a:ext cx="4370316" cy="3451437"/>
            <a:chOff x="0" y="0"/>
            <a:chExt cx="986287" cy="778916"/>
          </a:xfrm>
        </p:grpSpPr>
        <p:sp>
          <p:nvSpPr>
            <p:cNvPr id="35" name="Freeform 35"/>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6" name="TextBox 36"/>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37" name="Group 37"/>
          <p:cNvGrpSpPr/>
          <p:nvPr/>
        </p:nvGrpSpPr>
        <p:grpSpPr>
          <a:xfrm>
            <a:off x="152400" y="152400"/>
            <a:ext cx="18135600" cy="10134600"/>
            <a:chOff x="0" y="0"/>
            <a:chExt cx="4776454" cy="2669195"/>
          </a:xfrm>
        </p:grpSpPr>
        <p:sp>
          <p:nvSpPr>
            <p:cNvPr id="38" name="Freeform 38"/>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39" name="TextBox 39"/>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3103740" y="2412245"/>
            <a:ext cx="8478086" cy="6695529"/>
            <a:chOff x="0" y="0"/>
            <a:chExt cx="2357470" cy="1861801"/>
          </a:xfrm>
        </p:grpSpPr>
        <p:sp>
          <p:nvSpPr>
            <p:cNvPr id="41" name="Freeform 41"/>
            <p:cNvSpPr/>
            <p:nvPr/>
          </p:nvSpPr>
          <p:spPr>
            <a:xfrm>
              <a:off x="0" y="0"/>
              <a:ext cx="2357470" cy="1861801"/>
            </a:xfrm>
            <a:custGeom>
              <a:avLst/>
              <a:gdLst/>
              <a:ahLst/>
              <a:cxnLst/>
              <a:rect l="l" t="t" r="r" b="b"/>
              <a:pathLst>
                <a:path w="2357470" h="1861801">
                  <a:moveTo>
                    <a:pt x="46572" y="0"/>
                  </a:moveTo>
                  <a:lnTo>
                    <a:pt x="2310898" y="0"/>
                  </a:lnTo>
                  <a:cubicBezTo>
                    <a:pt x="2323250" y="0"/>
                    <a:pt x="2335095" y="4907"/>
                    <a:pt x="2343829" y="13641"/>
                  </a:cubicBezTo>
                  <a:cubicBezTo>
                    <a:pt x="2352563" y="22374"/>
                    <a:pt x="2357470" y="34220"/>
                    <a:pt x="2357470" y="46572"/>
                  </a:cubicBezTo>
                  <a:lnTo>
                    <a:pt x="2357470" y="1815229"/>
                  </a:lnTo>
                  <a:cubicBezTo>
                    <a:pt x="2357470" y="1840950"/>
                    <a:pt x="2336619" y="1861801"/>
                    <a:pt x="2310898" y="1861801"/>
                  </a:cubicBezTo>
                  <a:lnTo>
                    <a:pt x="46572" y="1861801"/>
                  </a:lnTo>
                  <a:cubicBezTo>
                    <a:pt x="34220" y="1861801"/>
                    <a:pt x="22374" y="1856894"/>
                    <a:pt x="13641" y="1848160"/>
                  </a:cubicBezTo>
                  <a:cubicBezTo>
                    <a:pt x="4907" y="1839426"/>
                    <a:pt x="0" y="1827581"/>
                    <a:pt x="0" y="1815229"/>
                  </a:cubicBezTo>
                  <a:lnTo>
                    <a:pt x="0" y="46572"/>
                  </a:lnTo>
                  <a:cubicBezTo>
                    <a:pt x="0" y="34220"/>
                    <a:pt x="4907" y="22374"/>
                    <a:pt x="13641" y="13641"/>
                  </a:cubicBezTo>
                  <a:cubicBezTo>
                    <a:pt x="22374" y="4907"/>
                    <a:pt x="34220" y="0"/>
                    <a:pt x="46572" y="0"/>
                  </a:cubicBezTo>
                  <a:close/>
                </a:path>
              </a:pathLst>
            </a:custGeom>
            <a:solidFill>
              <a:srgbClr val="EFF1E7"/>
            </a:solidFill>
            <a:ln w="38100" cap="rnd">
              <a:solidFill>
                <a:srgbClr val="000000"/>
              </a:solidFill>
              <a:prstDash val="solid"/>
              <a:round/>
            </a:ln>
          </p:spPr>
          <p:txBody>
            <a:bodyPr/>
            <a:lstStyle/>
            <a:p>
              <a:endParaRPr lang="en-US"/>
            </a:p>
          </p:txBody>
        </p:sp>
        <p:sp>
          <p:nvSpPr>
            <p:cNvPr id="42" name="TextBox 42"/>
            <p:cNvSpPr txBox="1"/>
            <p:nvPr/>
          </p:nvSpPr>
          <p:spPr>
            <a:xfrm>
              <a:off x="0" y="-38100"/>
              <a:ext cx="2357470" cy="1899901"/>
            </a:xfrm>
            <a:prstGeom prst="rect">
              <a:avLst/>
            </a:prstGeom>
          </p:spPr>
          <p:txBody>
            <a:bodyPr lIns="50800" tIns="50800" rIns="50800" bIns="50800" rtlCol="0" anchor="ctr"/>
            <a:lstStyle/>
            <a:p>
              <a:pPr algn="ctr">
                <a:lnSpc>
                  <a:spcPts val="2659"/>
                </a:lnSpc>
              </a:pPr>
              <a:endParaRPr/>
            </a:p>
          </p:txBody>
        </p:sp>
      </p:grpSp>
      <p:grpSp>
        <p:nvGrpSpPr>
          <p:cNvPr id="43" name="Group 43"/>
          <p:cNvGrpSpPr/>
          <p:nvPr/>
        </p:nvGrpSpPr>
        <p:grpSpPr>
          <a:xfrm>
            <a:off x="11581826" y="2412245"/>
            <a:ext cx="3991996" cy="5521340"/>
            <a:chOff x="0" y="0"/>
            <a:chExt cx="1004050" cy="1388704"/>
          </a:xfrm>
        </p:grpSpPr>
        <p:sp>
          <p:nvSpPr>
            <p:cNvPr id="44" name="Freeform 44"/>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45" name="TextBox 45"/>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46" name="Group 46"/>
          <p:cNvGrpSpPr/>
          <p:nvPr/>
        </p:nvGrpSpPr>
        <p:grpSpPr>
          <a:xfrm>
            <a:off x="3103740" y="2412245"/>
            <a:ext cx="8478086" cy="6695529"/>
            <a:chOff x="0" y="0"/>
            <a:chExt cx="986287" cy="778916"/>
          </a:xfrm>
        </p:grpSpPr>
        <p:sp>
          <p:nvSpPr>
            <p:cNvPr id="47" name="Freeform 47"/>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48" name="TextBox 48"/>
          <p:cNvSpPr txBox="1"/>
          <p:nvPr/>
        </p:nvSpPr>
        <p:spPr>
          <a:xfrm>
            <a:off x="11741607" y="3939486"/>
            <a:ext cx="3672434" cy="3030138"/>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User creates their own event by filling in details and posting.</a:t>
            </a:r>
          </a:p>
          <a:p>
            <a:pPr algn="ctr">
              <a:lnSpc>
                <a:spcPts val="3390"/>
              </a:lnSpc>
            </a:pPr>
            <a:endParaRPr lang="en-US" sz="3645">
              <a:solidFill>
                <a:srgbClr val="483A00"/>
              </a:solidFill>
              <a:latin typeface="Kurale"/>
              <a:ea typeface="Kurale"/>
              <a:cs typeface="Kurale"/>
              <a:sym typeface="Kurale"/>
            </a:endParaRPr>
          </a:p>
          <a:p>
            <a:pPr algn="ctr">
              <a:lnSpc>
                <a:spcPts val="3390"/>
              </a:lnSpc>
            </a:pPr>
            <a:r>
              <a:rPr lang="en-US" sz="3645">
                <a:solidFill>
                  <a:srgbClr val="483A00"/>
                </a:solidFill>
                <a:latin typeface="Kurale"/>
                <a:ea typeface="Kurale"/>
                <a:cs typeface="Kurale"/>
                <a:sym typeface="Kurale"/>
              </a:rPr>
              <a:t>(Complicated task!)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037711" y="590160"/>
            <a:ext cx="10212578" cy="2108515"/>
            <a:chOff x="0" y="0"/>
            <a:chExt cx="952587" cy="196673"/>
          </a:xfrm>
        </p:grpSpPr>
        <p:sp>
          <p:nvSpPr>
            <p:cNvPr id="4" name="Freeform 4"/>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5" name="TextBox 5"/>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405112" y="6445935"/>
            <a:ext cx="4370316" cy="3451437"/>
            <a:chOff x="0" y="0"/>
            <a:chExt cx="986287" cy="778916"/>
          </a:xfrm>
        </p:grpSpPr>
        <p:sp>
          <p:nvSpPr>
            <p:cNvPr id="7" name="Freeform 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8" name="Group 8"/>
          <p:cNvGrpSpPr/>
          <p:nvPr/>
        </p:nvGrpSpPr>
        <p:grpSpPr>
          <a:xfrm>
            <a:off x="4510921" y="2844353"/>
            <a:ext cx="4370316" cy="3451437"/>
            <a:chOff x="0" y="0"/>
            <a:chExt cx="986287" cy="778916"/>
          </a:xfrm>
        </p:grpSpPr>
        <p:sp>
          <p:nvSpPr>
            <p:cNvPr id="9" name="Freeform 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4510921" y="6445935"/>
            <a:ext cx="4370316" cy="3451437"/>
            <a:chOff x="0" y="0"/>
            <a:chExt cx="986287" cy="778916"/>
          </a:xfrm>
        </p:grpSpPr>
        <p:sp>
          <p:nvSpPr>
            <p:cNvPr id="11" name="Freeform 11"/>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9406763" y="2879656"/>
            <a:ext cx="4370316" cy="3451437"/>
            <a:chOff x="0" y="0"/>
            <a:chExt cx="986287" cy="778916"/>
          </a:xfrm>
        </p:grpSpPr>
        <p:sp>
          <p:nvSpPr>
            <p:cNvPr id="13" name="Freeform 13"/>
            <p:cNvSpPr/>
            <p:nvPr/>
          </p:nvSpPr>
          <p:spPr>
            <a:xfrm rot="244367">
              <a:off x="-23205" y="-30831"/>
              <a:ext cx="1032696" cy="838518"/>
            </a:xfrm>
            <a:custGeom>
              <a:avLst/>
              <a:gdLst/>
              <a:ahLst/>
              <a:cxnLst/>
              <a:rect l="l" t="t" r="r" b="b"/>
              <a:pathLst>
                <a:path w="1032696" h="838518">
                  <a:moveTo>
                    <a:pt x="97509" y="59668"/>
                  </a:moveTo>
                  <a:lnTo>
                    <a:pt x="879867" y="3961"/>
                  </a:lnTo>
                  <a:cubicBezTo>
                    <a:pt x="935492" y="0"/>
                    <a:pt x="983797" y="41883"/>
                    <a:pt x="987757" y="97509"/>
                  </a:cubicBezTo>
                  <a:lnTo>
                    <a:pt x="1028736" y="673019"/>
                  </a:lnTo>
                  <a:cubicBezTo>
                    <a:pt x="1032696" y="728645"/>
                    <a:pt x="990814" y="776949"/>
                    <a:pt x="935188" y="780910"/>
                  </a:cubicBezTo>
                  <a:lnTo>
                    <a:pt x="152830" y="836616"/>
                  </a:lnTo>
                  <a:cubicBezTo>
                    <a:pt x="126118" y="838518"/>
                    <a:pt x="99744" y="829731"/>
                    <a:pt x="79511" y="812187"/>
                  </a:cubicBezTo>
                  <a:cubicBezTo>
                    <a:pt x="59277" y="794644"/>
                    <a:pt x="46842" y="769781"/>
                    <a:pt x="44940" y="743069"/>
                  </a:cubicBezTo>
                  <a:lnTo>
                    <a:pt x="3961" y="167559"/>
                  </a:lnTo>
                  <a:cubicBezTo>
                    <a:pt x="0" y="111933"/>
                    <a:pt x="41883" y="63629"/>
                    <a:pt x="97509" y="59668"/>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15" name="Group 15"/>
          <p:cNvGrpSpPr/>
          <p:nvPr/>
        </p:nvGrpSpPr>
        <p:grpSpPr>
          <a:xfrm>
            <a:off x="152400" y="152400"/>
            <a:ext cx="18135600" cy="10134600"/>
            <a:chOff x="0" y="0"/>
            <a:chExt cx="4776454" cy="2669195"/>
          </a:xfrm>
        </p:grpSpPr>
        <p:sp>
          <p:nvSpPr>
            <p:cNvPr id="16" name="Freeform 16"/>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17" name="TextBox 17"/>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1581826" y="2412245"/>
            <a:ext cx="3991996" cy="5521340"/>
            <a:chOff x="0" y="0"/>
            <a:chExt cx="1004050" cy="1388704"/>
          </a:xfrm>
        </p:grpSpPr>
        <p:sp>
          <p:nvSpPr>
            <p:cNvPr id="19" name="Freeform 19"/>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20" name="TextBox 20"/>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3071365" y="2412245"/>
            <a:ext cx="8478086" cy="6695529"/>
            <a:chOff x="0" y="0"/>
            <a:chExt cx="986287" cy="778916"/>
          </a:xfrm>
        </p:grpSpPr>
        <p:sp>
          <p:nvSpPr>
            <p:cNvPr id="22" name="Freeform 22"/>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solidFill>
              <a:srgbClr val="000000">
                <a:alpha val="0"/>
              </a:srgbClr>
            </a:solidFill>
            <a:ln w="12700">
              <a:solidFill>
                <a:srgbClr val="000000"/>
              </a:solidFill>
            </a:ln>
          </p:spPr>
          <p:txBody>
            <a:bodyPr/>
            <a:lstStyle/>
            <a:p>
              <a:endParaRPr lang="en-US"/>
            </a:p>
          </p:txBody>
        </p:sp>
      </p:grpSp>
      <p:sp>
        <p:nvSpPr>
          <p:cNvPr id="23" name="TextBox 23"/>
          <p:cNvSpPr txBox="1"/>
          <p:nvPr/>
        </p:nvSpPr>
        <p:spPr>
          <a:xfrm>
            <a:off x="11741607" y="3966569"/>
            <a:ext cx="3672434" cy="260151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Scrolling mechanism (press arrow to see the next month’s calendar).</a:t>
            </a:r>
          </a:p>
        </p:txBody>
      </p:sp>
      <p:grpSp>
        <p:nvGrpSpPr>
          <p:cNvPr id="24" name="Group 24"/>
          <p:cNvGrpSpPr/>
          <p:nvPr/>
        </p:nvGrpSpPr>
        <p:grpSpPr>
          <a:xfrm>
            <a:off x="3071365" y="2412245"/>
            <a:ext cx="8478086" cy="6695529"/>
            <a:chOff x="0" y="0"/>
            <a:chExt cx="986287" cy="778916"/>
          </a:xfrm>
        </p:grpSpPr>
        <p:sp>
          <p:nvSpPr>
            <p:cNvPr id="25" name="Freeform 25"/>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037711" y="590160"/>
            <a:ext cx="10212578" cy="2108515"/>
            <a:chOff x="0" y="0"/>
            <a:chExt cx="952587" cy="196673"/>
          </a:xfrm>
        </p:grpSpPr>
        <p:sp>
          <p:nvSpPr>
            <p:cNvPr id="4" name="Freeform 4"/>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5" name="TextBox 5"/>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405112" y="6445935"/>
            <a:ext cx="4370316" cy="3451437"/>
            <a:chOff x="0" y="0"/>
            <a:chExt cx="986287" cy="778916"/>
          </a:xfrm>
        </p:grpSpPr>
        <p:sp>
          <p:nvSpPr>
            <p:cNvPr id="7" name="Freeform 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8" name="Group 8"/>
          <p:cNvGrpSpPr/>
          <p:nvPr/>
        </p:nvGrpSpPr>
        <p:grpSpPr>
          <a:xfrm>
            <a:off x="4510921" y="2844353"/>
            <a:ext cx="4370316" cy="3451437"/>
            <a:chOff x="0" y="0"/>
            <a:chExt cx="986287" cy="778916"/>
          </a:xfrm>
        </p:grpSpPr>
        <p:sp>
          <p:nvSpPr>
            <p:cNvPr id="9" name="Freeform 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4510921" y="6445935"/>
            <a:ext cx="4370316" cy="3451437"/>
            <a:chOff x="0" y="0"/>
            <a:chExt cx="986287" cy="778916"/>
          </a:xfrm>
        </p:grpSpPr>
        <p:sp>
          <p:nvSpPr>
            <p:cNvPr id="11" name="Freeform 11"/>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9406763" y="2879656"/>
            <a:ext cx="4370316" cy="3451437"/>
            <a:chOff x="0" y="0"/>
            <a:chExt cx="986287" cy="778916"/>
          </a:xfrm>
        </p:grpSpPr>
        <p:sp>
          <p:nvSpPr>
            <p:cNvPr id="13" name="Freeform 13"/>
            <p:cNvSpPr/>
            <p:nvPr/>
          </p:nvSpPr>
          <p:spPr>
            <a:xfrm rot="244367">
              <a:off x="-23205" y="-30831"/>
              <a:ext cx="1032696" cy="838518"/>
            </a:xfrm>
            <a:custGeom>
              <a:avLst/>
              <a:gdLst/>
              <a:ahLst/>
              <a:cxnLst/>
              <a:rect l="l" t="t" r="r" b="b"/>
              <a:pathLst>
                <a:path w="1032696" h="838518">
                  <a:moveTo>
                    <a:pt x="97509" y="59668"/>
                  </a:moveTo>
                  <a:lnTo>
                    <a:pt x="879867" y="3961"/>
                  </a:lnTo>
                  <a:cubicBezTo>
                    <a:pt x="935492" y="0"/>
                    <a:pt x="983797" y="41883"/>
                    <a:pt x="987757" y="97509"/>
                  </a:cubicBezTo>
                  <a:lnTo>
                    <a:pt x="1028736" y="673019"/>
                  </a:lnTo>
                  <a:cubicBezTo>
                    <a:pt x="1032696" y="728645"/>
                    <a:pt x="990814" y="776949"/>
                    <a:pt x="935188" y="780910"/>
                  </a:cubicBezTo>
                  <a:lnTo>
                    <a:pt x="152830" y="836616"/>
                  </a:lnTo>
                  <a:cubicBezTo>
                    <a:pt x="126118" y="838518"/>
                    <a:pt x="99744" y="829731"/>
                    <a:pt x="79511" y="812187"/>
                  </a:cubicBezTo>
                  <a:cubicBezTo>
                    <a:pt x="59277" y="794644"/>
                    <a:pt x="46842" y="769781"/>
                    <a:pt x="44940" y="743069"/>
                  </a:cubicBezTo>
                  <a:lnTo>
                    <a:pt x="3961" y="167559"/>
                  </a:lnTo>
                  <a:cubicBezTo>
                    <a:pt x="0" y="111933"/>
                    <a:pt x="41883" y="63629"/>
                    <a:pt x="97509" y="59668"/>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15" name="Group 15"/>
          <p:cNvGrpSpPr/>
          <p:nvPr/>
        </p:nvGrpSpPr>
        <p:grpSpPr>
          <a:xfrm>
            <a:off x="152400" y="152400"/>
            <a:ext cx="18135600" cy="10134600"/>
            <a:chOff x="0" y="0"/>
            <a:chExt cx="4776454" cy="2669195"/>
          </a:xfrm>
        </p:grpSpPr>
        <p:sp>
          <p:nvSpPr>
            <p:cNvPr id="16" name="Freeform 16"/>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17" name="TextBox 17"/>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1581826" y="2412245"/>
            <a:ext cx="3991996" cy="5521340"/>
            <a:chOff x="0" y="0"/>
            <a:chExt cx="1004050" cy="1388704"/>
          </a:xfrm>
        </p:grpSpPr>
        <p:sp>
          <p:nvSpPr>
            <p:cNvPr id="19" name="Freeform 19"/>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20" name="TextBox 20"/>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3071365" y="2412245"/>
            <a:ext cx="8478086" cy="6695529"/>
            <a:chOff x="0" y="0"/>
            <a:chExt cx="986287" cy="778916"/>
          </a:xfrm>
        </p:grpSpPr>
        <p:sp>
          <p:nvSpPr>
            <p:cNvPr id="22" name="Freeform 22"/>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solidFill>
              <a:srgbClr val="000000">
                <a:alpha val="0"/>
              </a:srgbClr>
            </a:solidFill>
            <a:ln w="12700">
              <a:solidFill>
                <a:srgbClr val="000000"/>
              </a:solidFill>
            </a:ln>
          </p:spPr>
          <p:txBody>
            <a:bodyPr/>
            <a:lstStyle/>
            <a:p>
              <a:endParaRPr lang="en-US"/>
            </a:p>
          </p:txBody>
        </p:sp>
      </p:grpSp>
      <p:sp>
        <p:nvSpPr>
          <p:cNvPr id="23" name="TextBox 23"/>
          <p:cNvSpPr txBox="1"/>
          <p:nvPr/>
        </p:nvSpPr>
        <p:spPr>
          <a:xfrm>
            <a:off x="11741607" y="3966569"/>
            <a:ext cx="3672434" cy="88701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Scrolling </a:t>
            </a:r>
          </a:p>
          <a:p>
            <a:pPr algn="ctr">
              <a:lnSpc>
                <a:spcPts val="3390"/>
              </a:lnSpc>
            </a:pPr>
            <a:r>
              <a:rPr lang="en-US" sz="3645">
                <a:solidFill>
                  <a:srgbClr val="483A00"/>
                </a:solidFill>
                <a:latin typeface="Kurale"/>
                <a:ea typeface="Kurale"/>
                <a:cs typeface="Kurale"/>
                <a:sym typeface="Kurale"/>
              </a:rPr>
              <a:t>Exhibit B.</a:t>
            </a:r>
          </a:p>
        </p:txBody>
      </p:sp>
      <p:grpSp>
        <p:nvGrpSpPr>
          <p:cNvPr id="24" name="Group 24"/>
          <p:cNvGrpSpPr/>
          <p:nvPr/>
        </p:nvGrpSpPr>
        <p:grpSpPr>
          <a:xfrm>
            <a:off x="3071365" y="2412245"/>
            <a:ext cx="8478086" cy="6695529"/>
            <a:chOff x="0" y="0"/>
            <a:chExt cx="986287" cy="778916"/>
          </a:xfrm>
        </p:grpSpPr>
        <p:sp>
          <p:nvSpPr>
            <p:cNvPr id="25" name="Freeform 25"/>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3071365" y="2412245"/>
            <a:ext cx="8396509" cy="6631104"/>
            <a:chOff x="0" y="0"/>
            <a:chExt cx="986287" cy="778916"/>
          </a:xfrm>
        </p:grpSpPr>
        <p:sp>
          <p:nvSpPr>
            <p:cNvPr id="27" name="Freeform 27"/>
            <p:cNvSpPr/>
            <p:nvPr/>
          </p:nvSpPr>
          <p:spPr>
            <a:xfrm>
              <a:off x="0" y="0"/>
              <a:ext cx="986287" cy="778915"/>
            </a:xfrm>
            <a:custGeom>
              <a:avLst/>
              <a:gdLst/>
              <a:ahLst/>
              <a:cxnLst/>
              <a:rect l="l" t="t" r="r" b="b"/>
              <a:pathLst>
                <a:path w="986287" h="778915">
                  <a:moveTo>
                    <a:pt x="52556" y="0"/>
                  </a:moveTo>
                  <a:lnTo>
                    <a:pt x="933731" y="0"/>
                  </a:lnTo>
                  <a:cubicBezTo>
                    <a:pt x="947669" y="0"/>
                    <a:pt x="961037" y="5537"/>
                    <a:pt x="970894" y="15393"/>
                  </a:cubicBezTo>
                  <a:cubicBezTo>
                    <a:pt x="980750" y="25250"/>
                    <a:pt x="986287" y="38618"/>
                    <a:pt x="986287" y="52556"/>
                  </a:cubicBezTo>
                  <a:lnTo>
                    <a:pt x="986287" y="726359"/>
                  </a:lnTo>
                  <a:cubicBezTo>
                    <a:pt x="986287" y="740298"/>
                    <a:pt x="980750" y="753666"/>
                    <a:pt x="970894" y="763522"/>
                  </a:cubicBezTo>
                  <a:cubicBezTo>
                    <a:pt x="961037" y="773378"/>
                    <a:pt x="947669" y="778915"/>
                    <a:pt x="933731" y="778915"/>
                  </a:cubicBezTo>
                  <a:lnTo>
                    <a:pt x="52556" y="778915"/>
                  </a:lnTo>
                  <a:cubicBezTo>
                    <a:pt x="38618" y="778915"/>
                    <a:pt x="25250" y="773378"/>
                    <a:pt x="15393" y="763522"/>
                  </a:cubicBezTo>
                  <a:cubicBezTo>
                    <a:pt x="5537" y="753666"/>
                    <a:pt x="0" y="740298"/>
                    <a:pt x="0" y="726359"/>
                  </a:cubicBezTo>
                  <a:lnTo>
                    <a:pt x="0" y="52556"/>
                  </a:lnTo>
                  <a:cubicBezTo>
                    <a:pt x="0" y="38618"/>
                    <a:pt x="5537" y="25250"/>
                    <a:pt x="15393" y="15393"/>
                  </a:cubicBezTo>
                  <a:cubicBezTo>
                    <a:pt x="25250" y="5537"/>
                    <a:pt x="38618" y="0"/>
                    <a:pt x="52556" y="0"/>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037711" y="590160"/>
            <a:ext cx="10212578" cy="2108515"/>
            <a:chOff x="0" y="0"/>
            <a:chExt cx="952587" cy="196673"/>
          </a:xfrm>
        </p:grpSpPr>
        <p:sp>
          <p:nvSpPr>
            <p:cNvPr id="4" name="Freeform 4"/>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5" name="TextBox 5"/>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405112" y="6445935"/>
            <a:ext cx="4370316" cy="3451437"/>
            <a:chOff x="0" y="0"/>
            <a:chExt cx="986287" cy="778916"/>
          </a:xfrm>
        </p:grpSpPr>
        <p:sp>
          <p:nvSpPr>
            <p:cNvPr id="7" name="Freeform 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8" name="Group 8"/>
          <p:cNvGrpSpPr/>
          <p:nvPr/>
        </p:nvGrpSpPr>
        <p:grpSpPr>
          <a:xfrm>
            <a:off x="4510921" y="2844353"/>
            <a:ext cx="4370316" cy="3451437"/>
            <a:chOff x="0" y="0"/>
            <a:chExt cx="986287" cy="778916"/>
          </a:xfrm>
        </p:grpSpPr>
        <p:sp>
          <p:nvSpPr>
            <p:cNvPr id="9" name="Freeform 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4510921" y="6445935"/>
            <a:ext cx="4370316" cy="3451437"/>
            <a:chOff x="0" y="0"/>
            <a:chExt cx="986287" cy="778916"/>
          </a:xfrm>
        </p:grpSpPr>
        <p:sp>
          <p:nvSpPr>
            <p:cNvPr id="11" name="Freeform 11"/>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9406763" y="2879656"/>
            <a:ext cx="4370316" cy="3451437"/>
            <a:chOff x="0" y="0"/>
            <a:chExt cx="986287" cy="778916"/>
          </a:xfrm>
        </p:grpSpPr>
        <p:sp>
          <p:nvSpPr>
            <p:cNvPr id="13" name="Freeform 13"/>
            <p:cNvSpPr/>
            <p:nvPr/>
          </p:nvSpPr>
          <p:spPr>
            <a:xfrm rot="244367">
              <a:off x="-23205" y="-30831"/>
              <a:ext cx="1032696" cy="838518"/>
            </a:xfrm>
            <a:custGeom>
              <a:avLst/>
              <a:gdLst/>
              <a:ahLst/>
              <a:cxnLst/>
              <a:rect l="l" t="t" r="r" b="b"/>
              <a:pathLst>
                <a:path w="1032696" h="838518">
                  <a:moveTo>
                    <a:pt x="97509" y="59668"/>
                  </a:moveTo>
                  <a:lnTo>
                    <a:pt x="879867" y="3961"/>
                  </a:lnTo>
                  <a:cubicBezTo>
                    <a:pt x="935492" y="0"/>
                    <a:pt x="983797" y="41883"/>
                    <a:pt x="987757" y="97509"/>
                  </a:cubicBezTo>
                  <a:lnTo>
                    <a:pt x="1028736" y="673019"/>
                  </a:lnTo>
                  <a:cubicBezTo>
                    <a:pt x="1032696" y="728645"/>
                    <a:pt x="990814" y="776949"/>
                    <a:pt x="935188" y="780910"/>
                  </a:cubicBezTo>
                  <a:lnTo>
                    <a:pt x="152830" y="836616"/>
                  </a:lnTo>
                  <a:cubicBezTo>
                    <a:pt x="126118" y="838518"/>
                    <a:pt x="99744" y="829731"/>
                    <a:pt x="79511" y="812187"/>
                  </a:cubicBezTo>
                  <a:cubicBezTo>
                    <a:pt x="59277" y="794644"/>
                    <a:pt x="46842" y="769781"/>
                    <a:pt x="44940" y="743069"/>
                  </a:cubicBezTo>
                  <a:lnTo>
                    <a:pt x="3961" y="167559"/>
                  </a:lnTo>
                  <a:cubicBezTo>
                    <a:pt x="0" y="111933"/>
                    <a:pt x="41883" y="63629"/>
                    <a:pt x="97509" y="59668"/>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15" name="Group 15"/>
          <p:cNvGrpSpPr/>
          <p:nvPr/>
        </p:nvGrpSpPr>
        <p:grpSpPr>
          <a:xfrm>
            <a:off x="152400" y="152400"/>
            <a:ext cx="18135600" cy="10134600"/>
            <a:chOff x="0" y="0"/>
            <a:chExt cx="4776454" cy="2669195"/>
          </a:xfrm>
        </p:grpSpPr>
        <p:sp>
          <p:nvSpPr>
            <p:cNvPr id="16" name="Freeform 16"/>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17" name="TextBox 17"/>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1581826" y="2412245"/>
            <a:ext cx="3991996" cy="5521340"/>
            <a:chOff x="0" y="0"/>
            <a:chExt cx="1004050" cy="1388704"/>
          </a:xfrm>
        </p:grpSpPr>
        <p:sp>
          <p:nvSpPr>
            <p:cNvPr id="19" name="Freeform 19"/>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20" name="TextBox 20"/>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3071365" y="2412245"/>
            <a:ext cx="8478086" cy="6695529"/>
            <a:chOff x="0" y="0"/>
            <a:chExt cx="986287" cy="778916"/>
          </a:xfrm>
        </p:grpSpPr>
        <p:sp>
          <p:nvSpPr>
            <p:cNvPr id="22" name="Freeform 22"/>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solidFill>
              <a:srgbClr val="000000">
                <a:alpha val="0"/>
              </a:srgbClr>
            </a:solidFill>
            <a:ln w="12700">
              <a:solidFill>
                <a:srgbClr val="000000"/>
              </a:solidFill>
            </a:ln>
          </p:spPr>
          <p:txBody>
            <a:bodyPr/>
            <a:lstStyle/>
            <a:p>
              <a:endParaRPr lang="en-US"/>
            </a:p>
          </p:txBody>
        </p:sp>
      </p:grpSp>
      <p:sp>
        <p:nvSpPr>
          <p:cNvPr id="23" name="TextBox 23"/>
          <p:cNvSpPr txBox="1"/>
          <p:nvPr/>
        </p:nvSpPr>
        <p:spPr>
          <a:xfrm>
            <a:off x="11741607" y="3966569"/>
            <a:ext cx="3672434" cy="260151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Finished scrolling to next month’s calendar. Can now see December’s events.</a:t>
            </a:r>
          </a:p>
        </p:txBody>
      </p:sp>
      <p:grpSp>
        <p:nvGrpSpPr>
          <p:cNvPr id="24" name="Group 24"/>
          <p:cNvGrpSpPr/>
          <p:nvPr/>
        </p:nvGrpSpPr>
        <p:grpSpPr>
          <a:xfrm>
            <a:off x="3071365" y="2412245"/>
            <a:ext cx="8478086" cy="6695529"/>
            <a:chOff x="0" y="0"/>
            <a:chExt cx="986287" cy="778916"/>
          </a:xfrm>
        </p:grpSpPr>
        <p:sp>
          <p:nvSpPr>
            <p:cNvPr id="25" name="Freeform 25"/>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3071365" y="2412245"/>
            <a:ext cx="8396509" cy="6631104"/>
            <a:chOff x="0" y="0"/>
            <a:chExt cx="986287" cy="778916"/>
          </a:xfrm>
        </p:grpSpPr>
        <p:sp>
          <p:nvSpPr>
            <p:cNvPr id="27" name="Freeform 27"/>
            <p:cNvSpPr/>
            <p:nvPr/>
          </p:nvSpPr>
          <p:spPr>
            <a:xfrm>
              <a:off x="0" y="0"/>
              <a:ext cx="986287" cy="778915"/>
            </a:xfrm>
            <a:custGeom>
              <a:avLst/>
              <a:gdLst/>
              <a:ahLst/>
              <a:cxnLst/>
              <a:rect l="l" t="t" r="r" b="b"/>
              <a:pathLst>
                <a:path w="986287" h="778915">
                  <a:moveTo>
                    <a:pt x="52556" y="0"/>
                  </a:moveTo>
                  <a:lnTo>
                    <a:pt x="933731" y="0"/>
                  </a:lnTo>
                  <a:cubicBezTo>
                    <a:pt x="947669" y="0"/>
                    <a:pt x="961037" y="5537"/>
                    <a:pt x="970894" y="15393"/>
                  </a:cubicBezTo>
                  <a:cubicBezTo>
                    <a:pt x="980750" y="25250"/>
                    <a:pt x="986287" y="38618"/>
                    <a:pt x="986287" y="52556"/>
                  </a:cubicBezTo>
                  <a:lnTo>
                    <a:pt x="986287" y="726359"/>
                  </a:lnTo>
                  <a:cubicBezTo>
                    <a:pt x="986287" y="740298"/>
                    <a:pt x="980750" y="753666"/>
                    <a:pt x="970894" y="763522"/>
                  </a:cubicBezTo>
                  <a:cubicBezTo>
                    <a:pt x="961037" y="773378"/>
                    <a:pt x="947669" y="778915"/>
                    <a:pt x="933731" y="778915"/>
                  </a:cubicBezTo>
                  <a:lnTo>
                    <a:pt x="52556" y="778915"/>
                  </a:lnTo>
                  <a:cubicBezTo>
                    <a:pt x="38618" y="778915"/>
                    <a:pt x="25250" y="773378"/>
                    <a:pt x="15393" y="763522"/>
                  </a:cubicBezTo>
                  <a:cubicBezTo>
                    <a:pt x="5537" y="753666"/>
                    <a:pt x="0" y="740298"/>
                    <a:pt x="0" y="726359"/>
                  </a:cubicBezTo>
                  <a:lnTo>
                    <a:pt x="0" y="52556"/>
                  </a:lnTo>
                  <a:cubicBezTo>
                    <a:pt x="0" y="38618"/>
                    <a:pt x="5537" y="25250"/>
                    <a:pt x="15393" y="15393"/>
                  </a:cubicBezTo>
                  <a:cubicBezTo>
                    <a:pt x="25250" y="5537"/>
                    <a:pt x="38618" y="0"/>
                    <a:pt x="52556" y="0"/>
                  </a:cubicBezTo>
                  <a:close/>
                </a:path>
              </a:pathLst>
            </a:custGeom>
            <a:solidFill>
              <a:srgbClr val="000000">
                <a:alpha val="0"/>
              </a:srgbClr>
            </a:solidFill>
            <a:ln w="12700">
              <a:solidFill>
                <a:srgbClr val="000000"/>
              </a:solidFill>
            </a:ln>
          </p:spPr>
          <p:txBody>
            <a:bodyPr/>
            <a:lstStyle/>
            <a:p>
              <a:endParaRPr lang="en-US"/>
            </a:p>
          </p:txBody>
        </p:sp>
      </p:grpSp>
      <p:grpSp>
        <p:nvGrpSpPr>
          <p:cNvPr id="28" name="Group 28"/>
          <p:cNvGrpSpPr/>
          <p:nvPr/>
        </p:nvGrpSpPr>
        <p:grpSpPr>
          <a:xfrm>
            <a:off x="3071365" y="2412245"/>
            <a:ext cx="8396509" cy="6631104"/>
            <a:chOff x="0" y="0"/>
            <a:chExt cx="986287" cy="778916"/>
          </a:xfrm>
        </p:grpSpPr>
        <p:sp>
          <p:nvSpPr>
            <p:cNvPr id="29" name="Freeform 29"/>
            <p:cNvSpPr/>
            <p:nvPr/>
          </p:nvSpPr>
          <p:spPr>
            <a:xfrm rot="244367">
              <a:off x="-23673" y="-31299"/>
              <a:ext cx="1033632" cy="841513"/>
            </a:xfrm>
            <a:custGeom>
              <a:avLst/>
              <a:gdLst/>
              <a:ahLst/>
              <a:cxnLst/>
              <a:rect l="l" t="t" r="r" b="b"/>
              <a:pathLst>
                <a:path w="1033632" h="841513">
                  <a:moveTo>
                    <a:pt x="49681" y="63575"/>
                  </a:moveTo>
                  <a:lnTo>
                    <a:pt x="928630" y="990"/>
                  </a:lnTo>
                  <a:cubicBezTo>
                    <a:pt x="942534" y="0"/>
                    <a:pt x="956261" y="4574"/>
                    <a:pt x="966793" y="13705"/>
                  </a:cubicBezTo>
                  <a:cubicBezTo>
                    <a:pt x="977324" y="22837"/>
                    <a:pt x="983797" y="35778"/>
                    <a:pt x="984787" y="49681"/>
                  </a:cubicBezTo>
                  <a:lnTo>
                    <a:pt x="1032643" y="721783"/>
                  </a:lnTo>
                  <a:cubicBezTo>
                    <a:pt x="1033632" y="735686"/>
                    <a:pt x="1029059" y="749414"/>
                    <a:pt x="1019927" y="759945"/>
                  </a:cubicBezTo>
                  <a:cubicBezTo>
                    <a:pt x="1010796" y="770476"/>
                    <a:pt x="997855" y="776949"/>
                    <a:pt x="983952" y="777939"/>
                  </a:cubicBezTo>
                  <a:lnTo>
                    <a:pt x="105003" y="840523"/>
                  </a:lnTo>
                  <a:cubicBezTo>
                    <a:pt x="91099" y="841513"/>
                    <a:pt x="77372" y="836939"/>
                    <a:pt x="66840" y="827808"/>
                  </a:cubicBezTo>
                  <a:cubicBezTo>
                    <a:pt x="56309" y="818677"/>
                    <a:pt x="49836" y="805736"/>
                    <a:pt x="48846" y="791832"/>
                  </a:cubicBezTo>
                  <a:lnTo>
                    <a:pt x="990" y="119731"/>
                  </a:lnTo>
                  <a:cubicBezTo>
                    <a:pt x="0" y="105827"/>
                    <a:pt x="4574" y="92100"/>
                    <a:pt x="13705" y="81569"/>
                  </a:cubicBezTo>
                  <a:cubicBezTo>
                    <a:pt x="22837" y="71037"/>
                    <a:pt x="35778" y="64565"/>
                    <a:pt x="49681" y="63575"/>
                  </a:cubicBez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152400" y="1524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037711" y="590160"/>
            <a:ext cx="10212578" cy="2108515"/>
            <a:chOff x="0" y="0"/>
            <a:chExt cx="952587" cy="196673"/>
          </a:xfrm>
        </p:grpSpPr>
        <p:sp>
          <p:nvSpPr>
            <p:cNvPr id="4" name="Freeform 4"/>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FF5D3"/>
            </a:solidFill>
            <a:ln w="38100" cap="sq">
              <a:solidFill>
                <a:srgbClr val="000000"/>
              </a:solidFill>
              <a:prstDash val="solid"/>
              <a:miter/>
            </a:ln>
          </p:spPr>
          <p:txBody>
            <a:bodyPr/>
            <a:lstStyle/>
            <a:p>
              <a:endParaRPr lang="en-US"/>
            </a:p>
          </p:txBody>
        </p:sp>
        <p:sp>
          <p:nvSpPr>
            <p:cNvPr id="5" name="TextBox 5"/>
            <p:cNvSpPr txBox="1"/>
            <p:nvPr/>
          </p:nvSpPr>
          <p:spPr>
            <a:xfrm>
              <a:off x="88900" y="-38100"/>
              <a:ext cx="774787" cy="23477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405112" y="6445935"/>
            <a:ext cx="4370316" cy="3451437"/>
            <a:chOff x="0" y="0"/>
            <a:chExt cx="986287" cy="778916"/>
          </a:xfrm>
        </p:grpSpPr>
        <p:sp>
          <p:nvSpPr>
            <p:cNvPr id="7" name="Freeform 7"/>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8" name="Group 8"/>
          <p:cNvGrpSpPr/>
          <p:nvPr/>
        </p:nvGrpSpPr>
        <p:grpSpPr>
          <a:xfrm>
            <a:off x="4510921" y="2844353"/>
            <a:ext cx="4370316" cy="3451437"/>
            <a:chOff x="0" y="0"/>
            <a:chExt cx="986287" cy="778916"/>
          </a:xfrm>
        </p:grpSpPr>
        <p:sp>
          <p:nvSpPr>
            <p:cNvPr id="9" name="Freeform 9"/>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4510921" y="6445935"/>
            <a:ext cx="4370316" cy="3451437"/>
            <a:chOff x="0" y="0"/>
            <a:chExt cx="986287" cy="778916"/>
          </a:xfrm>
        </p:grpSpPr>
        <p:sp>
          <p:nvSpPr>
            <p:cNvPr id="11" name="Freeform 11"/>
            <p:cNvSpPr/>
            <p:nvPr/>
          </p:nvSpPr>
          <p:spPr>
            <a:xfrm>
              <a:off x="0" y="0"/>
              <a:ext cx="986287" cy="778915"/>
            </a:xfrm>
            <a:custGeom>
              <a:avLst/>
              <a:gdLst/>
              <a:ahLst/>
              <a:cxnLst/>
              <a:rect l="l" t="t" r="r" b="b"/>
              <a:pathLst>
                <a:path w="986287" h="778915">
                  <a:moveTo>
                    <a:pt x="100974" y="0"/>
                  </a:moveTo>
                  <a:lnTo>
                    <a:pt x="885313" y="0"/>
                  </a:lnTo>
                  <a:cubicBezTo>
                    <a:pt x="941079" y="0"/>
                    <a:pt x="986287" y="45208"/>
                    <a:pt x="986287" y="100974"/>
                  </a:cubicBezTo>
                  <a:lnTo>
                    <a:pt x="986287" y="677941"/>
                  </a:lnTo>
                  <a:cubicBezTo>
                    <a:pt x="986287" y="733708"/>
                    <a:pt x="941079" y="778915"/>
                    <a:pt x="885313" y="778915"/>
                  </a:cubicBezTo>
                  <a:lnTo>
                    <a:pt x="100974" y="778915"/>
                  </a:lnTo>
                  <a:cubicBezTo>
                    <a:pt x="74194" y="778915"/>
                    <a:pt x="48511" y="768277"/>
                    <a:pt x="29575" y="749341"/>
                  </a:cubicBezTo>
                  <a:cubicBezTo>
                    <a:pt x="10638" y="730404"/>
                    <a:pt x="0" y="704721"/>
                    <a:pt x="0" y="677941"/>
                  </a:cubicBezTo>
                  <a:lnTo>
                    <a:pt x="0" y="100974"/>
                  </a:lnTo>
                  <a:cubicBezTo>
                    <a:pt x="0" y="45208"/>
                    <a:pt x="45208" y="0"/>
                    <a:pt x="100974"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9406763" y="2879656"/>
            <a:ext cx="4370316" cy="3451437"/>
            <a:chOff x="0" y="0"/>
            <a:chExt cx="986287" cy="778916"/>
          </a:xfrm>
        </p:grpSpPr>
        <p:sp>
          <p:nvSpPr>
            <p:cNvPr id="13" name="Freeform 13"/>
            <p:cNvSpPr/>
            <p:nvPr/>
          </p:nvSpPr>
          <p:spPr>
            <a:xfrm rot="244367">
              <a:off x="-23205" y="-30831"/>
              <a:ext cx="1032696" cy="838518"/>
            </a:xfrm>
            <a:custGeom>
              <a:avLst/>
              <a:gdLst/>
              <a:ahLst/>
              <a:cxnLst/>
              <a:rect l="l" t="t" r="r" b="b"/>
              <a:pathLst>
                <a:path w="1032696" h="838518">
                  <a:moveTo>
                    <a:pt x="97509" y="59668"/>
                  </a:moveTo>
                  <a:lnTo>
                    <a:pt x="879867" y="3961"/>
                  </a:lnTo>
                  <a:cubicBezTo>
                    <a:pt x="935492" y="0"/>
                    <a:pt x="983797" y="41883"/>
                    <a:pt x="987757" y="97509"/>
                  </a:cubicBezTo>
                  <a:lnTo>
                    <a:pt x="1028736" y="673019"/>
                  </a:lnTo>
                  <a:cubicBezTo>
                    <a:pt x="1032696" y="728645"/>
                    <a:pt x="990814" y="776949"/>
                    <a:pt x="935188" y="780910"/>
                  </a:cubicBezTo>
                  <a:lnTo>
                    <a:pt x="152830" y="836616"/>
                  </a:lnTo>
                  <a:cubicBezTo>
                    <a:pt x="126118" y="838518"/>
                    <a:pt x="99744" y="829731"/>
                    <a:pt x="79511" y="812187"/>
                  </a:cubicBezTo>
                  <a:cubicBezTo>
                    <a:pt x="59277" y="794644"/>
                    <a:pt x="46842" y="769781"/>
                    <a:pt x="44940" y="743069"/>
                  </a:cubicBezTo>
                  <a:lnTo>
                    <a:pt x="3961" y="167559"/>
                  </a:lnTo>
                  <a:cubicBezTo>
                    <a:pt x="0" y="111933"/>
                    <a:pt x="41883" y="63629"/>
                    <a:pt x="97509" y="59668"/>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5256523" y="1133854"/>
            <a:ext cx="7579080"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SCREENS</a:t>
            </a:r>
          </a:p>
        </p:txBody>
      </p:sp>
      <p:grpSp>
        <p:nvGrpSpPr>
          <p:cNvPr id="15" name="Group 15"/>
          <p:cNvGrpSpPr/>
          <p:nvPr/>
        </p:nvGrpSpPr>
        <p:grpSpPr>
          <a:xfrm>
            <a:off x="152400" y="152400"/>
            <a:ext cx="18135600" cy="10134600"/>
            <a:chOff x="0" y="0"/>
            <a:chExt cx="4776454" cy="2669195"/>
          </a:xfrm>
        </p:grpSpPr>
        <p:sp>
          <p:nvSpPr>
            <p:cNvPr id="16" name="Freeform 16"/>
            <p:cNvSpPr/>
            <p:nvPr/>
          </p:nvSpPr>
          <p:spPr>
            <a:xfrm>
              <a:off x="0" y="0"/>
              <a:ext cx="4776454" cy="2669195"/>
            </a:xfrm>
            <a:custGeom>
              <a:avLst/>
              <a:gdLst/>
              <a:ahLst/>
              <a:cxnLst/>
              <a:rect l="l" t="t" r="r" b="b"/>
              <a:pathLst>
                <a:path w="4776454" h="2669195">
                  <a:moveTo>
                    <a:pt x="0" y="0"/>
                  </a:moveTo>
                  <a:lnTo>
                    <a:pt x="4776454" y="0"/>
                  </a:lnTo>
                  <a:lnTo>
                    <a:pt x="4776454" y="2669195"/>
                  </a:lnTo>
                  <a:lnTo>
                    <a:pt x="0" y="2669195"/>
                  </a:lnTo>
                  <a:close/>
                </a:path>
              </a:pathLst>
            </a:custGeom>
            <a:solidFill>
              <a:srgbClr val="000000">
                <a:alpha val="32941"/>
              </a:srgbClr>
            </a:solidFill>
          </p:spPr>
          <p:txBody>
            <a:bodyPr/>
            <a:lstStyle/>
            <a:p>
              <a:endParaRPr lang="en-US"/>
            </a:p>
          </p:txBody>
        </p:sp>
        <p:sp>
          <p:nvSpPr>
            <p:cNvPr id="17" name="TextBox 17"/>
            <p:cNvSpPr txBox="1"/>
            <p:nvPr/>
          </p:nvSpPr>
          <p:spPr>
            <a:xfrm>
              <a:off x="0" y="-38100"/>
              <a:ext cx="4776454" cy="2707295"/>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1581826" y="2412245"/>
            <a:ext cx="3991996" cy="5521340"/>
            <a:chOff x="0" y="0"/>
            <a:chExt cx="1004050" cy="1388704"/>
          </a:xfrm>
        </p:grpSpPr>
        <p:sp>
          <p:nvSpPr>
            <p:cNvPr id="19" name="Freeform 19"/>
            <p:cNvSpPr/>
            <p:nvPr/>
          </p:nvSpPr>
          <p:spPr>
            <a:xfrm>
              <a:off x="0" y="0"/>
              <a:ext cx="1004050" cy="1388704"/>
            </a:xfrm>
            <a:custGeom>
              <a:avLst/>
              <a:gdLst/>
              <a:ahLst/>
              <a:cxnLst/>
              <a:rect l="l" t="t" r="r" b="b"/>
              <a:pathLst>
                <a:path w="1004050" h="1388704">
                  <a:moveTo>
                    <a:pt x="98907" y="0"/>
                  </a:moveTo>
                  <a:lnTo>
                    <a:pt x="905143" y="0"/>
                  </a:lnTo>
                  <a:cubicBezTo>
                    <a:pt x="959768" y="0"/>
                    <a:pt x="1004050" y="44282"/>
                    <a:pt x="1004050" y="98907"/>
                  </a:cubicBezTo>
                  <a:lnTo>
                    <a:pt x="1004050" y="1289797"/>
                  </a:lnTo>
                  <a:cubicBezTo>
                    <a:pt x="1004050" y="1316029"/>
                    <a:pt x="993630" y="1341186"/>
                    <a:pt x="975081" y="1359735"/>
                  </a:cubicBezTo>
                  <a:cubicBezTo>
                    <a:pt x="956532" y="1378284"/>
                    <a:pt x="931375" y="1388704"/>
                    <a:pt x="905143" y="1388704"/>
                  </a:cubicBezTo>
                  <a:lnTo>
                    <a:pt x="98907" y="1388704"/>
                  </a:lnTo>
                  <a:cubicBezTo>
                    <a:pt x="44282" y="1388704"/>
                    <a:pt x="0" y="1344422"/>
                    <a:pt x="0" y="1289797"/>
                  </a:cubicBezTo>
                  <a:lnTo>
                    <a:pt x="0" y="98907"/>
                  </a:lnTo>
                  <a:cubicBezTo>
                    <a:pt x="0" y="72676"/>
                    <a:pt x="10421" y="47518"/>
                    <a:pt x="28969" y="28969"/>
                  </a:cubicBezTo>
                  <a:cubicBezTo>
                    <a:pt x="47518" y="10421"/>
                    <a:pt x="72676" y="0"/>
                    <a:pt x="98907" y="0"/>
                  </a:cubicBezTo>
                  <a:close/>
                </a:path>
              </a:pathLst>
            </a:custGeom>
            <a:solidFill>
              <a:srgbClr val="FFF5D3"/>
            </a:solidFill>
            <a:ln w="38100" cap="rnd">
              <a:solidFill>
                <a:srgbClr val="000000"/>
              </a:solidFill>
              <a:prstDash val="solid"/>
              <a:round/>
            </a:ln>
          </p:spPr>
          <p:txBody>
            <a:bodyPr/>
            <a:lstStyle/>
            <a:p>
              <a:endParaRPr lang="en-US"/>
            </a:p>
          </p:txBody>
        </p:sp>
        <p:sp>
          <p:nvSpPr>
            <p:cNvPr id="20" name="TextBox 20"/>
            <p:cNvSpPr txBox="1"/>
            <p:nvPr/>
          </p:nvSpPr>
          <p:spPr>
            <a:xfrm>
              <a:off x="0" y="-38100"/>
              <a:ext cx="1004050" cy="1426804"/>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3071365" y="2412245"/>
            <a:ext cx="8478086" cy="6695529"/>
            <a:chOff x="0" y="0"/>
            <a:chExt cx="986287" cy="778916"/>
          </a:xfrm>
        </p:grpSpPr>
        <p:sp>
          <p:nvSpPr>
            <p:cNvPr id="22" name="Freeform 22"/>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solidFill>
              <a:srgbClr val="000000">
                <a:alpha val="0"/>
              </a:srgbClr>
            </a:solidFill>
            <a:ln w="12700">
              <a:solidFill>
                <a:srgbClr val="000000"/>
              </a:solidFill>
            </a:ln>
          </p:spPr>
          <p:txBody>
            <a:bodyPr/>
            <a:lstStyle/>
            <a:p>
              <a:endParaRPr lang="en-US"/>
            </a:p>
          </p:txBody>
        </p:sp>
      </p:grpSp>
      <p:sp>
        <p:nvSpPr>
          <p:cNvPr id="23" name="TextBox 23"/>
          <p:cNvSpPr txBox="1"/>
          <p:nvPr/>
        </p:nvSpPr>
        <p:spPr>
          <a:xfrm>
            <a:off x="11741607" y="3966569"/>
            <a:ext cx="3672434" cy="1744263"/>
          </a:xfrm>
          <a:prstGeom prst="rect">
            <a:avLst/>
          </a:prstGeom>
        </p:spPr>
        <p:txBody>
          <a:bodyPr lIns="0" tIns="0" rIns="0" bIns="0" rtlCol="0" anchor="t">
            <a:spAutoFit/>
          </a:bodyPr>
          <a:lstStyle/>
          <a:p>
            <a:pPr algn="ctr">
              <a:lnSpc>
                <a:spcPts val="3390"/>
              </a:lnSpc>
            </a:pPr>
            <a:r>
              <a:rPr lang="en-US" sz="3645">
                <a:solidFill>
                  <a:srgbClr val="483A00"/>
                </a:solidFill>
                <a:latin typeface="Kurale"/>
                <a:ea typeface="Kurale"/>
                <a:cs typeface="Kurale"/>
                <a:sym typeface="Kurale"/>
              </a:rPr>
              <a:t>Screen shown for any links clicked that are not ready.</a:t>
            </a:r>
          </a:p>
        </p:txBody>
      </p:sp>
      <p:grpSp>
        <p:nvGrpSpPr>
          <p:cNvPr id="24" name="Group 24"/>
          <p:cNvGrpSpPr/>
          <p:nvPr/>
        </p:nvGrpSpPr>
        <p:grpSpPr>
          <a:xfrm>
            <a:off x="3071365" y="2412245"/>
            <a:ext cx="8478086" cy="6695529"/>
            <a:chOff x="0" y="0"/>
            <a:chExt cx="986287" cy="778916"/>
          </a:xfrm>
        </p:grpSpPr>
        <p:sp>
          <p:nvSpPr>
            <p:cNvPr id="25" name="Freeform 25"/>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6" name="Group 26"/>
          <p:cNvGrpSpPr/>
          <p:nvPr/>
        </p:nvGrpSpPr>
        <p:grpSpPr>
          <a:xfrm>
            <a:off x="3071365" y="2412245"/>
            <a:ext cx="8396509" cy="6631104"/>
            <a:chOff x="0" y="0"/>
            <a:chExt cx="986287" cy="778916"/>
          </a:xfrm>
        </p:grpSpPr>
        <p:sp>
          <p:nvSpPr>
            <p:cNvPr id="27" name="Freeform 27"/>
            <p:cNvSpPr/>
            <p:nvPr/>
          </p:nvSpPr>
          <p:spPr>
            <a:xfrm>
              <a:off x="0" y="0"/>
              <a:ext cx="986287" cy="778915"/>
            </a:xfrm>
            <a:custGeom>
              <a:avLst/>
              <a:gdLst/>
              <a:ahLst/>
              <a:cxnLst/>
              <a:rect l="l" t="t" r="r" b="b"/>
              <a:pathLst>
                <a:path w="986287" h="778915">
                  <a:moveTo>
                    <a:pt x="52556" y="0"/>
                  </a:moveTo>
                  <a:lnTo>
                    <a:pt x="933731" y="0"/>
                  </a:lnTo>
                  <a:cubicBezTo>
                    <a:pt x="947669" y="0"/>
                    <a:pt x="961037" y="5537"/>
                    <a:pt x="970894" y="15393"/>
                  </a:cubicBezTo>
                  <a:cubicBezTo>
                    <a:pt x="980750" y="25250"/>
                    <a:pt x="986287" y="38618"/>
                    <a:pt x="986287" y="52556"/>
                  </a:cubicBezTo>
                  <a:lnTo>
                    <a:pt x="986287" y="726359"/>
                  </a:lnTo>
                  <a:cubicBezTo>
                    <a:pt x="986287" y="740298"/>
                    <a:pt x="980750" y="753666"/>
                    <a:pt x="970894" y="763522"/>
                  </a:cubicBezTo>
                  <a:cubicBezTo>
                    <a:pt x="961037" y="773378"/>
                    <a:pt x="947669" y="778915"/>
                    <a:pt x="933731" y="778915"/>
                  </a:cubicBezTo>
                  <a:lnTo>
                    <a:pt x="52556" y="778915"/>
                  </a:lnTo>
                  <a:cubicBezTo>
                    <a:pt x="38618" y="778915"/>
                    <a:pt x="25250" y="773378"/>
                    <a:pt x="15393" y="763522"/>
                  </a:cubicBezTo>
                  <a:cubicBezTo>
                    <a:pt x="5537" y="753666"/>
                    <a:pt x="0" y="740298"/>
                    <a:pt x="0" y="726359"/>
                  </a:cubicBezTo>
                  <a:lnTo>
                    <a:pt x="0" y="52556"/>
                  </a:lnTo>
                  <a:cubicBezTo>
                    <a:pt x="0" y="38618"/>
                    <a:pt x="5537" y="25250"/>
                    <a:pt x="15393" y="15393"/>
                  </a:cubicBezTo>
                  <a:cubicBezTo>
                    <a:pt x="25250" y="5537"/>
                    <a:pt x="38618" y="0"/>
                    <a:pt x="52556" y="0"/>
                  </a:cubicBezTo>
                  <a:close/>
                </a:path>
              </a:pathLst>
            </a:custGeom>
            <a:solidFill>
              <a:srgbClr val="000000">
                <a:alpha val="0"/>
              </a:srgbClr>
            </a:solidFill>
            <a:ln w="12700">
              <a:solidFill>
                <a:srgbClr val="000000"/>
              </a:solidFill>
            </a:ln>
          </p:spPr>
          <p:txBody>
            <a:bodyPr/>
            <a:lstStyle/>
            <a:p>
              <a:endParaRPr lang="en-US"/>
            </a:p>
          </p:txBody>
        </p:sp>
      </p:grpSp>
      <p:grpSp>
        <p:nvGrpSpPr>
          <p:cNvPr id="28" name="Group 28"/>
          <p:cNvGrpSpPr/>
          <p:nvPr/>
        </p:nvGrpSpPr>
        <p:grpSpPr>
          <a:xfrm>
            <a:off x="3071365" y="2412245"/>
            <a:ext cx="8396509" cy="6631104"/>
            <a:chOff x="0" y="0"/>
            <a:chExt cx="986287" cy="778916"/>
          </a:xfrm>
        </p:grpSpPr>
        <p:sp>
          <p:nvSpPr>
            <p:cNvPr id="29" name="Freeform 29"/>
            <p:cNvSpPr/>
            <p:nvPr/>
          </p:nvSpPr>
          <p:spPr>
            <a:xfrm>
              <a:off x="0" y="0"/>
              <a:ext cx="986287" cy="778915"/>
            </a:xfrm>
            <a:custGeom>
              <a:avLst/>
              <a:gdLst/>
              <a:ahLst/>
              <a:cxnLst/>
              <a:rect l="l" t="t" r="r" b="b"/>
              <a:pathLst>
                <a:path w="986287" h="778915">
                  <a:moveTo>
                    <a:pt x="52556" y="0"/>
                  </a:moveTo>
                  <a:lnTo>
                    <a:pt x="933731" y="0"/>
                  </a:lnTo>
                  <a:cubicBezTo>
                    <a:pt x="947669" y="0"/>
                    <a:pt x="961037" y="5537"/>
                    <a:pt x="970894" y="15393"/>
                  </a:cubicBezTo>
                  <a:cubicBezTo>
                    <a:pt x="980750" y="25250"/>
                    <a:pt x="986287" y="38618"/>
                    <a:pt x="986287" y="52556"/>
                  </a:cubicBezTo>
                  <a:lnTo>
                    <a:pt x="986287" y="726359"/>
                  </a:lnTo>
                  <a:cubicBezTo>
                    <a:pt x="986287" y="740298"/>
                    <a:pt x="980750" y="753666"/>
                    <a:pt x="970894" y="763522"/>
                  </a:cubicBezTo>
                  <a:cubicBezTo>
                    <a:pt x="961037" y="773378"/>
                    <a:pt x="947669" y="778915"/>
                    <a:pt x="933731" y="778915"/>
                  </a:cubicBezTo>
                  <a:lnTo>
                    <a:pt x="52556" y="778915"/>
                  </a:lnTo>
                  <a:cubicBezTo>
                    <a:pt x="38618" y="778915"/>
                    <a:pt x="25250" y="773378"/>
                    <a:pt x="15393" y="763522"/>
                  </a:cubicBezTo>
                  <a:cubicBezTo>
                    <a:pt x="5537" y="753666"/>
                    <a:pt x="0" y="740298"/>
                    <a:pt x="0" y="726359"/>
                  </a:cubicBezTo>
                  <a:lnTo>
                    <a:pt x="0" y="52556"/>
                  </a:lnTo>
                  <a:cubicBezTo>
                    <a:pt x="0" y="38618"/>
                    <a:pt x="5537" y="25250"/>
                    <a:pt x="15393" y="15393"/>
                  </a:cubicBezTo>
                  <a:cubicBezTo>
                    <a:pt x="25250" y="5537"/>
                    <a:pt x="38618" y="0"/>
                    <a:pt x="52556" y="0"/>
                  </a:cubicBezTo>
                  <a:close/>
                </a:path>
              </a:pathLst>
            </a:custGeom>
            <a:solidFill>
              <a:srgbClr val="000000">
                <a:alpha val="0"/>
              </a:srgbClr>
            </a:solidFill>
            <a:ln w="12700">
              <a:solidFill>
                <a:srgbClr val="000000"/>
              </a:solidFill>
            </a:ln>
          </p:spPr>
          <p:txBody>
            <a:bodyPr/>
            <a:lstStyle/>
            <a:p>
              <a:endParaRPr lang="en-US"/>
            </a:p>
          </p:txBody>
        </p:sp>
      </p:grpSp>
      <p:grpSp>
        <p:nvGrpSpPr>
          <p:cNvPr id="30" name="Group 30"/>
          <p:cNvGrpSpPr/>
          <p:nvPr/>
        </p:nvGrpSpPr>
        <p:grpSpPr>
          <a:xfrm>
            <a:off x="3071365" y="2412245"/>
            <a:ext cx="8478086" cy="6695529"/>
            <a:chOff x="0" y="0"/>
            <a:chExt cx="986287" cy="778916"/>
          </a:xfrm>
        </p:grpSpPr>
        <p:sp>
          <p:nvSpPr>
            <p:cNvPr id="31" name="Freeform 31"/>
            <p:cNvSpPr/>
            <p:nvPr/>
          </p:nvSpPr>
          <p:spPr>
            <a:xfrm>
              <a:off x="0" y="0"/>
              <a:ext cx="986287" cy="778915"/>
            </a:xfrm>
            <a:custGeom>
              <a:avLst/>
              <a:gdLst/>
              <a:ahLst/>
              <a:cxnLst/>
              <a:rect l="l" t="t" r="r" b="b"/>
              <a:pathLst>
                <a:path w="986287" h="778915">
                  <a:moveTo>
                    <a:pt x="52051" y="0"/>
                  </a:moveTo>
                  <a:lnTo>
                    <a:pt x="934236" y="0"/>
                  </a:lnTo>
                  <a:cubicBezTo>
                    <a:pt x="962983" y="0"/>
                    <a:pt x="986287" y="23304"/>
                    <a:pt x="986287" y="52051"/>
                  </a:cubicBezTo>
                  <a:lnTo>
                    <a:pt x="986287" y="726865"/>
                  </a:lnTo>
                  <a:cubicBezTo>
                    <a:pt x="986287" y="755612"/>
                    <a:pt x="962983" y="778915"/>
                    <a:pt x="934236" y="778915"/>
                  </a:cubicBezTo>
                  <a:lnTo>
                    <a:pt x="52051" y="778915"/>
                  </a:lnTo>
                  <a:cubicBezTo>
                    <a:pt x="23304" y="778915"/>
                    <a:pt x="0" y="755612"/>
                    <a:pt x="0" y="726865"/>
                  </a:cubicBezTo>
                  <a:lnTo>
                    <a:pt x="0" y="52051"/>
                  </a:lnTo>
                  <a:cubicBezTo>
                    <a:pt x="0" y="23304"/>
                    <a:pt x="23304" y="0"/>
                    <a:pt x="52051" y="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177824"/>
            <a:ext cx="9078787" cy="2305811"/>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TESTING METHODOLOGY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028700"/>
            <a:ext cx="9837068" cy="8229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2107975"/>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41483" y="8111844"/>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11963836" y="1811880"/>
            <a:ext cx="5149967" cy="6043243"/>
            <a:chOff x="0" y="0"/>
            <a:chExt cx="812800" cy="953782"/>
          </a:xfrm>
        </p:grpSpPr>
        <p:sp>
          <p:nvSpPr>
            <p:cNvPr id="8" name="Freeform 8"/>
            <p:cNvSpPr/>
            <p:nvPr/>
          </p:nvSpPr>
          <p:spPr>
            <a:xfrm>
              <a:off x="0" y="0"/>
              <a:ext cx="812800" cy="953782"/>
            </a:xfrm>
            <a:custGeom>
              <a:avLst/>
              <a:gdLst/>
              <a:ahLst/>
              <a:cxnLst/>
              <a:rect l="l" t="t" r="r" b="b"/>
              <a:pathLst>
                <a:path w="812800" h="953782">
                  <a:moveTo>
                    <a:pt x="34576" y="0"/>
                  </a:moveTo>
                  <a:lnTo>
                    <a:pt x="778224" y="0"/>
                  </a:lnTo>
                  <a:cubicBezTo>
                    <a:pt x="787394" y="0"/>
                    <a:pt x="796189" y="3643"/>
                    <a:pt x="802673" y="10127"/>
                  </a:cubicBezTo>
                  <a:cubicBezTo>
                    <a:pt x="809157" y="16611"/>
                    <a:pt x="812800" y="25406"/>
                    <a:pt x="812800" y="34576"/>
                  </a:cubicBezTo>
                  <a:lnTo>
                    <a:pt x="812800" y="919206"/>
                  </a:lnTo>
                  <a:cubicBezTo>
                    <a:pt x="812800" y="928377"/>
                    <a:pt x="809157" y="937171"/>
                    <a:pt x="802673" y="943655"/>
                  </a:cubicBezTo>
                  <a:cubicBezTo>
                    <a:pt x="796189" y="950139"/>
                    <a:pt x="787394" y="953782"/>
                    <a:pt x="778224" y="953782"/>
                  </a:cubicBezTo>
                  <a:lnTo>
                    <a:pt x="34576" y="953782"/>
                  </a:lnTo>
                  <a:cubicBezTo>
                    <a:pt x="15480" y="953782"/>
                    <a:pt x="0" y="938302"/>
                    <a:pt x="0" y="919206"/>
                  </a:cubicBezTo>
                  <a:lnTo>
                    <a:pt x="0" y="34576"/>
                  </a:lnTo>
                  <a:cubicBezTo>
                    <a:pt x="0" y="25406"/>
                    <a:pt x="3643" y="16611"/>
                    <a:pt x="10127" y="10127"/>
                  </a:cubicBezTo>
                  <a:cubicBezTo>
                    <a:pt x="16611" y="3643"/>
                    <a:pt x="25406" y="0"/>
                    <a:pt x="34576"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9" name="TextBox 9"/>
          <p:cNvSpPr txBox="1"/>
          <p:nvPr/>
        </p:nvSpPr>
        <p:spPr>
          <a:xfrm>
            <a:off x="1840221" y="4308321"/>
            <a:ext cx="8785239" cy="3764810"/>
          </a:xfrm>
          <a:prstGeom prst="rect">
            <a:avLst/>
          </a:prstGeom>
        </p:spPr>
        <p:txBody>
          <a:bodyPr lIns="0" tIns="0" rIns="0" bIns="0" rtlCol="0" anchor="t">
            <a:spAutoFit/>
          </a:bodyPr>
          <a:lstStyle/>
          <a:p>
            <a:pPr algn="l">
              <a:lnSpc>
                <a:spcPts val="3682"/>
              </a:lnSpc>
            </a:pPr>
            <a:r>
              <a:rPr lang="en-US" sz="3959" u="sng">
                <a:solidFill>
                  <a:srgbClr val="483A00"/>
                </a:solidFill>
                <a:latin typeface="Kurale"/>
                <a:ea typeface="Kurale"/>
                <a:cs typeface="Kurale"/>
                <a:sym typeface="Kurale"/>
              </a:rPr>
              <a:t>Demographics:</a:t>
            </a:r>
            <a:r>
              <a:rPr lang="en-US" sz="3959">
                <a:solidFill>
                  <a:srgbClr val="483A00"/>
                </a:solidFill>
                <a:latin typeface="Kurale"/>
                <a:ea typeface="Kurale"/>
                <a:cs typeface="Kurale"/>
                <a:sym typeface="Kurale"/>
              </a:rPr>
              <a:t> age 65+, female, part Irish and Vietnamese, fluent in English</a:t>
            </a:r>
          </a:p>
          <a:p>
            <a:pPr algn="l">
              <a:lnSpc>
                <a:spcPts val="3682"/>
              </a:lnSpc>
            </a:pPr>
            <a:r>
              <a:rPr lang="en-US" sz="3959" u="sng">
                <a:solidFill>
                  <a:srgbClr val="483A00"/>
                </a:solidFill>
                <a:latin typeface="Kurale"/>
                <a:ea typeface="Kurale"/>
                <a:cs typeface="Kurale"/>
                <a:sym typeface="Kurale"/>
              </a:rPr>
              <a:t>Recruitment:</a:t>
            </a:r>
            <a:r>
              <a:rPr lang="en-US" sz="3959">
                <a:solidFill>
                  <a:srgbClr val="483A00"/>
                </a:solidFill>
                <a:latin typeface="Kurale"/>
                <a:ea typeface="Kurale"/>
                <a:cs typeface="Kurale"/>
                <a:sym typeface="Kurale"/>
              </a:rPr>
              <a:t> cold outreach on street, verbal screening questionnaire</a:t>
            </a:r>
          </a:p>
          <a:p>
            <a:pPr algn="l">
              <a:lnSpc>
                <a:spcPts val="3682"/>
              </a:lnSpc>
            </a:pPr>
            <a:r>
              <a:rPr lang="en-US" sz="3959" u="sng">
                <a:solidFill>
                  <a:srgbClr val="483A00"/>
                </a:solidFill>
                <a:latin typeface="Kurale"/>
                <a:ea typeface="Kurale"/>
                <a:cs typeface="Kurale"/>
                <a:sym typeface="Kurale"/>
              </a:rPr>
              <a:t>Compensation:</a:t>
            </a:r>
            <a:r>
              <a:rPr lang="en-US" sz="3959">
                <a:solidFill>
                  <a:srgbClr val="483A00"/>
                </a:solidFill>
                <a:latin typeface="Kurale"/>
                <a:ea typeface="Kurale"/>
                <a:cs typeface="Kurale"/>
                <a:sym typeface="Kurale"/>
              </a:rPr>
              <a:t> none</a:t>
            </a:r>
          </a:p>
          <a:p>
            <a:pPr algn="l">
              <a:lnSpc>
                <a:spcPts val="3682"/>
              </a:lnSpc>
            </a:pPr>
            <a:r>
              <a:rPr lang="en-US" sz="3959" u="sng">
                <a:solidFill>
                  <a:srgbClr val="483A00"/>
                </a:solidFill>
                <a:latin typeface="Kurale"/>
                <a:ea typeface="Kurale"/>
                <a:cs typeface="Kurale"/>
                <a:sym typeface="Kurale"/>
              </a:rPr>
              <a:t>Environment:</a:t>
            </a:r>
            <a:r>
              <a:rPr lang="en-US" sz="3959">
                <a:solidFill>
                  <a:srgbClr val="483A00"/>
                </a:solidFill>
                <a:latin typeface="Kurale"/>
                <a:ea typeface="Kurale"/>
                <a:cs typeface="Kurale"/>
                <a:sym typeface="Kurale"/>
              </a:rPr>
              <a:t> in-person; natural setting (outside in public mall)</a:t>
            </a:r>
          </a:p>
          <a:p>
            <a:pPr algn="l">
              <a:lnSpc>
                <a:spcPts val="3682"/>
              </a:lnSpc>
            </a:pPr>
            <a:r>
              <a:rPr lang="en-US" sz="3959" u="sng">
                <a:solidFill>
                  <a:srgbClr val="483A00"/>
                </a:solidFill>
                <a:latin typeface="Kurale"/>
                <a:ea typeface="Kurale"/>
                <a:cs typeface="Kurale"/>
                <a:sym typeface="Kurale"/>
              </a:rPr>
              <a:t>Apparatus:</a:t>
            </a:r>
            <a:r>
              <a:rPr lang="en-US" sz="3959">
                <a:solidFill>
                  <a:srgbClr val="483A00"/>
                </a:solidFill>
                <a:latin typeface="Kurale"/>
                <a:ea typeface="Kurale"/>
                <a:cs typeface="Kurale"/>
                <a:sym typeface="Kurale"/>
              </a:rPr>
              <a:t> lofi prototype</a:t>
            </a:r>
          </a:p>
        </p:txBody>
      </p:sp>
      <p:sp>
        <p:nvSpPr>
          <p:cNvPr id="10" name="TextBox 10"/>
          <p:cNvSpPr txBox="1"/>
          <p:nvPr/>
        </p:nvSpPr>
        <p:spPr>
          <a:xfrm>
            <a:off x="1840221" y="1897735"/>
            <a:ext cx="9078787"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PARTICIPANT 1:</a:t>
            </a:r>
          </a:p>
          <a:p>
            <a:pPr algn="l">
              <a:lnSpc>
                <a:spcPts val="8803"/>
              </a:lnSpc>
            </a:pPr>
            <a:r>
              <a:rPr lang="en-US" sz="9466">
                <a:solidFill>
                  <a:srgbClr val="483A00"/>
                </a:solidFill>
                <a:latin typeface="Baloo Thambi"/>
                <a:ea typeface="Baloo Thambi"/>
                <a:cs typeface="Baloo Thambi"/>
                <a:sym typeface="Baloo Thambi"/>
              </a:rPr>
              <a:t>VALERIE*</a:t>
            </a:r>
          </a:p>
        </p:txBody>
      </p:sp>
      <p:sp>
        <p:nvSpPr>
          <p:cNvPr id="11" name="TextBox 11"/>
          <p:cNvSpPr txBox="1"/>
          <p:nvPr/>
        </p:nvSpPr>
        <p:spPr>
          <a:xfrm>
            <a:off x="2521007" y="8841480"/>
            <a:ext cx="9078787" cy="240030"/>
          </a:xfrm>
          <a:prstGeom prst="rect">
            <a:avLst/>
          </a:prstGeom>
        </p:spPr>
        <p:txBody>
          <a:bodyPr lIns="0" tIns="0" rIns="0" bIns="0" rtlCol="0" anchor="t">
            <a:spAutoFit/>
          </a:bodyPr>
          <a:lstStyle/>
          <a:p>
            <a:pPr algn="l">
              <a:lnSpc>
                <a:spcPts val="1860"/>
              </a:lnSpc>
            </a:pPr>
            <a:r>
              <a:rPr lang="en-US" sz="2000">
                <a:solidFill>
                  <a:srgbClr val="483A00"/>
                </a:solidFill>
                <a:latin typeface="Kurale"/>
                <a:ea typeface="Kurale"/>
                <a:cs typeface="Kurale"/>
                <a:sym typeface="Kurale"/>
              </a:rPr>
              <a:t>*Name changed for anonymity. </a:t>
            </a:r>
          </a:p>
        </p:txBody>
      </p:sp>
      <p:sp>
        <p:nvSpPr>
          <p:cNvPr id="12" name="Freeform 12"/>
          <p:cNvSpPr/>
          <p:nvPr/>
        </p:nvSpPr>
        <p:spPr>
          <a:xfrm>
            <a:off x="10919008" y="10287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028700"/>
            <a:ext cx="9837068" cy="8229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2107975"/>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41483" y="8111844"/>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11963836" y="1811880"/>
            <a:ext cx="5149967" cy="6043243"/>
            <a:chOff x="0" y="0"/>
            <a:chExt cx="812800" cy="953782"/>
          </a:xfrm>
        </p:grpSpPr>
        <p:sp>
          <p:nvSpPr>
            <p:cNvPr id="8" name="Freeform 8"/>
            <p:cNvSpPr/>
            <p:nvPr/>
          </p:nvSpPr>
          <p:spPr>
            <a:xfrm>
              <a:off x="0" y="0"/>
              <a:ext cx="812800" cy="953782"/>
            </a:xfrm>
            <a:custGeom>
              <a:avLst/>
              <a:gdLst/>
              <a:ahLst/>
              <a:cxnLst/>
              <a:rect l="l" t="t" r="r" b="b"/>
              <a:pathLst>
                <a:path w="812800" h="953782">
                  <a:moveTo>
                    <a:pt x="34576" y="0"/>
                  </a:moveTo>
                  <a:lnTo>
                    <a:pt x="778224" y="0"/>
                  </a:lnTo>
                  <a:cubicBezTo>
                    <a:pt x="787394" y="0"/>
                    <a:pt x="796189" y="3643"/>
                    <a:pt x="802673" y="10127"/>
                  </a:cubicBezTo>
                  <a:cubicBezTo>
                    <a:pt x="809157" y="16611"/>
                    <a:pt x="812800" y="25406"/>
                    <a:pt x="812800" y="34576"/>
                  </a:cubicBezTo>
                  <a:lnTo>
                    <a:pt x="812800" y="919206"/>
                  </a:lnTo>
                  <a:cubicBezTo>
                    <a:pt x="812800" y="928377"/>
                    <a:pt x="809157" y="937171"/>
                    <a:pt x="802673" y="943655"/>
                  </a:cubicBezTo>
                  <a:cubicBezTo>
                    <a:pt x="796189" y="950139"/>
                    <a:pt x="787394" y="953782"/>
                    <a:pt x="778224" y="953782"/>
                  </a:cubicBezTo>
                  <a:lnTo>
                    <a:pt x="34576" y="953782"/>
                  </a:lnTo>
                  <a:cubicBezTo>
                    <a:pt x="15480" y="953782"/>
                    <a:pt x="0" y="938302"/>
                    <a:pt x="0" y="919206"/>
                  </a:cubicBezTo>
                  <a:lnTo>
                    <a:pt x="0" y="34576"/>
                  </a:lnTo>
                  <a:cubicBezTo>
                    <a:pt x="0" y="25406"/>
                    <a:pt x="3643" y="16611"/>
                    <a:pt x="10127" y="10127"/>
                  </a:cubicBezTo>
                  <a:cubicBezTo>
                    <a:pt x="16611" y="3643"/>
                    <a:pt x="25406" y="0"/>
                    <a:pt x="34576" y="0"/>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9" name="TextBox 9"/>
          <p:cNvSpPr txBox="1"/>
          <p:nvPr/>
        </p:nvSpPr>
        <p:spPr>
          <a:xfrm>
            <a:off x="1840221" y="4308321"/>
            <a:ext cx="8785239" cy="3764810"/>
          </a:xfrm>
          <a:prstGeom prst="rect">
            <a:avLst/>
          </a:prstGeom>
        </p:spPr>
        <p:txBody>
          <a:bodyPr lIns="0" tIns="0" rIns="0" bIns="0" rtlCol="0" anchor="t">
            <a:spAutoFit/>
          </a:bodyPr>
          <a:lstStyle/>
          <a:p>
            <a:pPr algn="l">
              <a:lnSpc>
                <a:spcPts val="3682"/>
              </a:lnSpc>
            </a:pPr>
            <a:r>
              <a:rPr lang="en-US" sz="3959" u="sng">
                <a:solidFill>
                  <a:srgbClr val="483A00"/>
                </a:solidFill>
                <a:latin typeface="Kurale"/>
                <a:ea typeface="Kurale"/>
                <a:cs typeface="Kurale"/>
                <a:sym typeface="Kurale"/>
              </a:rPr>
              <a:t>Demographics:</a:t>
            </a:r>
            <a:r>
              <a:rPr lang="en-US" sz="3959">
                <a:solidFill>
                  <a:srgbClr val="483A00"/>
                </a:solidFill>
                <a:latin typeface="Kurale"/>
                <a:ea typeface="Kurale"/>
                <a:cs typeface="Kurale"/>
                <a:sym typeface="Kurale"/>
              </a:rPr>
              <a:t> age 55+, female, German, fluent in English</a:t>
            </a:r>
          </a:p>
          <a:p>
            <a:pPr algn="l">
              <a:lnSpc>
                <a:spcPts val="3682"/>
              </a:lnSpc>
            </a:pPr>
            <a:r>
              <a:rPr lang="en-US" sz="3959" u="sng">
                <a:solidFill>
                  <a:srgbClr val="483A00"/>
                </a:solidFill>
                <a:latin typeface="Kurale"/>
                <a:ea typeface="Kurale"/>
                <a:cs typeface="Kurale"/>
                <a:sym typeface="Kurale"/>
              </a:rPr>
              <a:t>Recruitment:</a:t>
            </a:r>
            <a:r>
              <a:rPr lang="en-US" sz="3959">
                <a:solidFill>
                  <a:srgbClr val="483A00"/>
                </a:solidFill>
                <a:latin typeface="Kurale"/>
                <a:ea typeface="Kurale"/>
                <a:cs typeface="Kurale"/>
                <a:sym typeface="Kurale"/>
              </a:rPr>
              <a:t> cold outreach on street, verbal screening questionnaire</a:t>
            </a:r>
          </a:p>
          <a:p>
            <a:pPr algn="l">
              <a:lnSpc>
                <a:spcPts val="3682"/>
              </a:lnSpc>
            </a:pPr>
            <a:r>
              <a:rPr lang="en-US" sz="3959" u="sng">
                <a:solidFill>
                  <a:srgbClr val="483A00"/>
                </a:solidFill>
                <a:latin typeface="Kurale"/>
                <a:ea typeface="Kurale"/>
                <a:cs typeface="Kurale"/>
                <a:sym typeface="Kurale"/>
              </a:rPr>
              <a:t>Compensation:</a:t>
            </a:r>
            <a:r>
              <a:rPr lang="en-US" sz="3959">
                <a:solidFill>
                  <a:srgbClr val="483A00"/>
                </a:solidFill>
                <a:latin typeface="Kurale"/>
                <a:ea typeface="Kurale"/>
                <a:cs typeface="Kurale"/>
                <a:sym typeface="Kurale"/>
              </a:rPr>
              <a:t> none</a:t>
            </a:r>
          </a:p>
          <a:p>
            <a:pPr algn="l">
              <a:lnSpc>
                <a:spcPts val="3682"/>
              </a:lnSpc>
            </a:pPr>
            <a:r>
              <a:rPr lang="en-US" sz="3959" u="sng">
                <a:solidFill>
                  <a:srgbClr val="483A00"/>
                </a:solidFill>
                <a:latin typeface="Kurale"/>
                <a:ea typeface="Kurale"/>
                <a:cs typeface="Kurale"/>
                <a:sym typeface="Kurale"/>
              </a:rPr>
              <a:t>Environment:</a:t>
            </a:r>
            <a:r>
              <a:rPr lang="en-US" sz="3959">
                <a:solidFill>
                  <a:srgbClr val="483A00"/>
                </a:solidFill>
                <a:latin typeface="Kurale"/>
                <a:ea typeface="Kurale"/>
                <a:cs typeface="Kurale"/>
                <a:sym typeface="Kurale"/>
              </a:rPr>
              <a:t> in-person; natural setting (outside in public mall)</a:t>
            </a:r>
          </a:p>
          <a:p>
            <a:pPr algn="l">
              <a:lnSpc>
                <a:spcPts val="3682"/>
              </a:lnSpc>
            </a:pPr>
            <a:r>
              <a:rPr lang="en-US" sz="3959" u="sng">
                <a:solidFill>
                  <a:srgbClr val="483A00"/>
                </a:solidFill>
                <a:latin typeface="Kurale"/>
                <a:ea typeface="Kurale"/>
                <a:cs typeface="Kurale"/>
                <a:sym typeface="Kurale"/>
              </a:rPr>
              <a:t>Apparatus:</a:t>
            </a:r>
            <a:r>
              <a:rPr lang="en-US" sz="3959">
                <a:solidFill>
                  <a:srgbClr val="483A00"/>
                </a:solidFill>
                <a:latin typeface="Kurale"/>
                <a:ea typeface="Kurale"/>
                <a:cs typeface="Kurale"/>
                <a:sym typeface="Kurale"/>
              </a:rPr>
              <a:t> lofi prototype</a:t>
            </a:r>
          </a:p>
        </p:txBody>
      </p:sp>
      <p:sp>
        <p:nvSpPr>
          <p:cNvPr id="10" name="TextBox 10"/>
          <p:cNvSpPr txBox="1"/>
          <p:nvPr/>
        </p:nvSpPr>
        <p:spPr>
          <a:xfrm>
            <a:off x="1840221" y="1897735"/>
            <a:ext cx="9078787"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PARTICIPANT 2:</a:t>
            </a:r>
          </a:p>
          <a:p>
            <a:pPr algn="l">
              <a:lnSpc>
                <a:spcPts val="8803"/>
              </a:lnSpc>
            </a:pPr>
            <a:r>
              <a:rPr lang="en-US" sz="9466">
                <a:solidFill>
                  <a:srgbClr val="483A00"/>
                </a:solidFill>
                <a:latin typeface="Baloo Thambi"/>
                <a:ea typeface="Baloo Thambi"/>
                <a:cs typeface="Baloo Thambi"/>
                <a:sym typeface="Baloo Thambi"/>
              </a:rPr>
              <a:t>BELLA*</a:t>
            </a:r>
          </a:p>
        </p:txBody>
      </p:sp>
      <p:sp>
        <p:nvSpPr>
          <p:cNvPr id="11" name="TextBox 11"/>
          <p:cNvSpPr txBox="1"/>
          <p:nvPr/>
        </p:nvSpPr>
        <p:spPr>
          <a:xfrm>
            <a:off x="2521007" y="8841480"/>
            <a:ext cx="9078787" cy="240030"/>
          </a:xfrm>
          <a:prstGeom prst="rect">
            <a:avLst/>
          </a:prstGeom>
        </p:spPr>
        <p:txBody>
          <a:bodyPr lIns="0" tIns="0" rIns="0" bIns="0" rtlCol="0" anchor="t">
            <a:spAutoFit/>
          </a:bodyPr>
          <a:lstStyle/>
          <a:p>
            <a:pPr algn="l">
              <a:lnSpc>
                <a:spcPts val="1860"/>
              </a:lnSpc>
            </a:pPr>
            <a:r>
              <a:rPr lang="en-US" sz="2000">
                <a:solidFill>
                  <a:srgbClr val="483A00"/>
                </a:solidFill>
                <a:latin typeface="Kurale"/>
                <a:ea typeface="Kurale"/>
                <a:cs typeface="Kurale"/>
                <a:sym typeface="Kurale"/>
              </a:rPr>
              <a:t>*Name changed for anonymity. </a:t>
            </a:r>
          </a:p>
        </p:txBody>
      </p:sp>
      <p:sp>
        <p:nvSpPr>
          <p:cNvPr id="12" name="Freeform 12"/>
          <p:cNvSpPr/>
          <p:nvPr/>
        </p:nvSpPr>
        <p:spPr>
          <a:xfrm>
            <a:off x="10919008" y="10287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028700"/>
            <a:ext cx="9837068" cy="8229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2107975"/>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41483" y="8111844"/>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0919008" y="10287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8" name="Group 8"/>
          <p:cNvGrpSpPr/>
          <p:nvPr/>
        </p:nvGrpSpPr>
        <p:grpSpPr>
          <a:xfrm>
            <a:off x="11963836" y="1811880"/>
            <a:ext cx="5295464" cy="6213976"/>
            <a:chOff x="0" y="0"/>
            <a:chExt cx="812800" cy="953782"/>
          </a:xfrm>
        </p:grpSpPr>
        <p:sp>
          <p:nvSpPr>
            <p:cNvPr id="9" name="Freeform 9"/>
            <p:cNvSpPr/>
            <p:nvPr/>
          </p:nvSpPr>
          <p:spPr>
            <a:xfrm>
              <a:off x="0" y="0"/>
              <a:ext cx="812800" cy="953782"/>
            </a:xfrm>
            <a:custGeom>
              <a:avLst/>
              <a:gdLst/>
              <a:ahLst/>
              <a:cxnLst/>
              <a:rect l="l" t="t" r="r" b="b"/>
              <a:pathLst>
                <a:path w="812800" h="953782">
                  <a:moveTo>
                    <a:pt x="33626" y="0"/>
                  </a:moveTo>
                  <a:lnTo>
                    <a:pt x="779174" y="0"/>
                  </a:lnTo>
                  <a:cubicBezTo>
                    <a:pt x="788092" y="0"/>
                    <a:pt x="796645" y="3543"/>
                    <a:pt x="802951" y="9849"/>
                  </a:cubicBezTo>
                  <a:cubicBezTo>
                    <a:pt x="809257" y="16155"/>
                    <a:pt x="812800" y="24708"/>
                    <a:pt x="812800" y="33626"/>
                  </a:cubicBezTo>
                  <a:lnTo>
                    <a:pt x="812800" y="920157"/>
                  </a:lnTo>
                  <a:cubicBezTo>
                    <a:pt x="812800" y="929075"/>
                    <a:pt x="809257" y="937627"/>
                    <a:pt x="802951" y="943934"/>
                  </a:cubicBezTo>
                  <a:cubicBezTo>
                    <a:pt x="796645" y="950240"/>
                    <a:pt x="788092" y="953782"/>
                    <a:pt x="779174" y="953782"/>
                  </a:cubicBezTo>
                  <a:lnTo>
                    <a:pt x="33626" y="953782"/>
                  </a:lnTo>
                  <a:cubicBezTo>
                    <a:pt x="15055" y="953782"/>
                    <a:pt x="0" y="938727"/>
                    <a:pt x="0" y="920157"/>
                  </a:cubicBezTo>
                  <a:lnTo>
                    <a:pt x="0" y="33626"/>
                  </a:lnTo>
                  <a:cubicBezTo>
                    <a:pt x="0" y="24708"/>
                    <a:pt x="3543" y="16155"/>
                    <a:pt x="9849" y="9849"/>
                  </a:cubicBezTo>
                  <a:cubicBezTo>
                    <a:pt x="16155" y="3543"/>
                    <a:pt x="24708" y="0"/>
                    <a:pt x="33626"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0" name="TextBox 10"/>
          <p:cNvSpPr txBox="1"/>
          <p:nvPr/>
        </p:nvSpPr>
        <p:spPr>
          <a:xfrm>
            <a:off x="1840221" y="4308321"/>
            <a:ext cx="8785239" cy="4231535"/>
          </a:xfrm>
          <a:prstGeom prst="rect">
            <a:avLst/>
          </a:prstGeom>
        </p:spPr>
        <p:txBody>
          <a:bodyPr lIns="0" tIns="0" rIns="0" bIns="0" rtlCol="0" anchor="t">
            <a:spAutoFit/>
          </a:bodyPr>
          <a:lstStyle/>
          <a:p>
            <a:pPr algn="l">
              <a:lnSpc>
                <a:spcPts val="3682"/>
              </a:lnSpc>
            </a:pPr>
            <a:r>
              <a:rPr lang="en-US" sz="3959" u="sng">
                <a:solidFill>
                  <a:srgbClr val="483A00"/>
                </a:solidFill>
                <a:latin typeface="Kurale"/>
                <a:ea typeface="Kurale"/>
                <a:cs typeface="Kurale"/>
                <a:sym typeface="Kurale"/>
              </a:rPr>
              <a:t>Demographics:</a:t>
            </a:r>
            <a:r>
              <a:rPr lang="en-US" sz="3959">
                <a:solidFill>
                  <a:srgbClr val="483A00"/>
                </a:solidFill>
                <a:latin typeface="Kurale"/>
                <a:ea typeface="Kurale"/>
                <a:cs typeface="Kurale"/>
                <a:sym typeface="Kurale"/>
              </a:rPr>
              <a:t> age 50+, male, half Argentinian and Bolivian, fluent in English</a:t>
            </a:r>
          </a:p>
          <a:p>
            <a:pPr algn="l">
              <a:lnSpc>
                <a:spcPts val="3682"/>
              </a:lnSpc>
            </a:pPr>
            <a:r>
              <a:rPr lang="en-US" sz="3959" u="sng">
                <a:solidFill>
                  <a:srgbClr val="483A00"/>
                </a:solidFill>
                <a:latin typeface="Kurale"/>
                <a:ea typeface="Kurale"/>
                <a:cs typeface="Kurale"/>
                <a:sym typeface="Kurale"/>
              </a:rPr>
              <a:t>Recruitment:</a:t>
            </a:r>
            <a:r>
              <a:rPr lang="en-US" sz="3959">
                <a:solidFill>
                  <a:srgbClr val="483A00"/>
                </a:solidFill>
                <a:latin typeface="Kurale"/>
                <a:ea typeface="Kurale"/>
                <a:cs typeface="Kurale"/>
                <a:sym typeface="Kurale"/>
              </a:rPr>
              <a:t> cold outreach on street, verbal screening questionnaire</a:t>
            </a:r>
          </a:p>
          <a:p>
            <a:pPr algn="l">
              <a:lnSpc>
                <a:spcPts val="3682"/>
              </a:lnSpc>
            </a:pPr>
            <a:r>
              <a:rPr lang="en-US" sz="3959" u="sng">
                <a:solidFill>
                  <a:srgbClr val="483A00"/>
                </a:solidFill>
                <a:latin typeface="Kurale"/>
                <a:ea typeface="Kurale"/>
                <a:cs typeface="Kurale"/>
                <a:sym typeface="Kurale"/>
              </a:rPr>
              <a:t>Compensation:</a:t>
            </a:r>
            <a:r>
              <a:rPr lang="en-US" sz="3959">
                <a:solidFill>
                  <a:srgbClr val="483A00"/>
                </a:solidFill>
                <a:latin typeface="Kurale"/>
                <a:ea typeface="Kurale"/>
                <a:cs typeface="Kurale"/>
                <a:sym typeface="Kurale"/>
              </a:rPr>
              <a:t> none</a:t>
            </a:r>
          </a:p>
          <a:p>
            <a:pPr algn="l">
              <a:lnSpc>
                <a:spcPts val="3682"/>
              </a:lnSpc>
            </a:pPr>
            <a:r>
              <a:rPr lang="en-US" sz="3959" u="sng">
                <a:solidFill>
                  <a:srgbClr val="483A00"/>
                </a:solidFill>
                <a:latin typeface="Kurale"/>
                <a:ea typeface="Kurale"/>
                <a:cs typeface="Kurale"/>
                <a:sym typeface="Kurale"/>
              </a:rPr>
              <a:t>Environment:</a:t>
            </a:r>
            <a:r>
              <a:rPr lang="en-US" sz="3959">
                <a:solidFill>
                  <a:srgbClr val="483A00"/>
                </a:solidFill>
                <a:latin typeface="Kurale"/>
                <a:ea typeface="Kurale"/>
                <a:cs typeface="Kurale"/>
                <a:sym typeface="Kurale"/>
              </a:rPr>
              <a:t> in-person; natural setting; inside store (CVS)</a:t>
            </a:r>
          </a:p>
          <a:p>
            <a:pPr algn="l">
              <a:lnSpc>
                <a:spcPts val="3682"/>
              </a:lnSpc>
            </a:pPr>
            <a:r>
              <a:rPr lang="en-US" sz="3959" u="sng">
                <a:solidFill>
                  <a:srgbClr val="483A00"/>
                </a:solidFill>
                <a:latin typeface="Kurale"/>
                <a:ea typeface="Kurale"/>
                <a:cs typeface="Kurale"/>
                <a:sym typeface="Kurale"/>
              </a:rPr>
              <a:t>Apparatus:</a:t>
            </a:r>
            <a:r>
              <a:rPr lang="en-US" sz="3959">
                <a:solidFill>
                  <a:srgbClr val="483A00"/>
                </a:solidFill>
                <a:latin typeface="Kurale"/>
                <a:ea typeface="Kurale"/>
                <a:cs typeface="Kurale"/>
                <a:sym typeface="Kurale"/>
              </a:rPr>
              <a:t> lofi prototype</a:t>
            </a:r>
          </a:p>
        </p:txBody>
      </p:sp>
      <p:sp>
        <p:nvSpPr>
          <p:cNvPr id="11" name="TextBox 11"/>
          <p:cNvSpPr txBox="1"/>
          <p:nvPr/>
        </p:nvSpPr>
        <p:spPr>
          <a:xfrm>
            <a:off x="1840221" y="1897735"/>
            <a:ext cx="9078787"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PARTICIPANT 3:</a:t>
            </a:r>
          </a:p>
          <a:p>
            <a:pPr algn="l">
              <a:lnSpc>
                <a:spcPts val="8803"/>
              </a:lnSpc>
            </a:pPr>
            <a:r>
              <a:rPr lang="en-US" sz="9466">
                <a:solidFill>
                  <a:srgbClr val="483A00"/>
                </a:solidFill>
                <a:latin typeface="Baloo Thambi"/>
                <a:ea typeface="Baloo Thambi"/>
                <a:cs typeface="Baloo Thambi"/>
                <a:sym typeface="Baloo Thambi"/>
              </a:rPr>
              <a:t>FINN*</a:t>
            </a:r>
          </a:p>
        </p:txBody>
      </p:sp>
      <p:sp>
        <p:nvSpPr>
          <p:cNvPr id="12" name="TextBox 12"/>
          <p:cNvSpPr txBox="1"/>
          <p:nvPr/>
        </p:nvSpPr>
        <p:spPr>
          <a:xfrm>
            <a:off x="2521007" y="8841480"/>
            <a:ext cx="9078787" cy="240030"/>
          </a:xfrm>
          <a:prstGeom prst="rect">
            <a:avLst/>
          </a:prstGeom>
        </p:spPr>
        <p:txBody>
          <a:bodyPr lIns="0" tIns="0" rIns="0" bIns="0" rtlCol="0" anchor="t">
            <a:spAutoFit/>
          </a:bodyPr>
          <a:lstStyle/>
          <a:p>
            <a:pPr algn="l">
              <a:lnSpc>
                <a:spcPts val="1860"/>
              </a:lnSpc>
            </a:pPr>
            <a:r>
              <a:rPr lang="en-US" sz="2000">
                <a:solidFill>
                  <a:srgbClr val="483A00"/>
                </a:solidFill>
                <a:latin typeface="Kurale"/>
                <a:ea typeface="Kurale"/>
                <a:cs typeface="Kurale"/>
                <a:sym typeface="Kurale"/>
              </a:rPr>
              <a:t>*Name changed for anonymity. </a:t>
            </a:r>
          </a:p>
        </p:txBody>
      </p:sp>
      <p:sp>
        <p:nvSpPr>
          <p:cNvPr id="13" name="Freeform 13"/>
          <p:cNvSpPr/>
          <p:nvPr/>
        </p:nvSpPr>
        <p:spPr>
          <a:xfrm>
            <a:off x="11071408" y="11811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028700"/>
            <a:ext cx="9837068" cy="8229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2107975"/>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41483" y="8111844"/>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0919008" y="10287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8" name="Group 8"/>
          <p:cNvGrpSpPr/>
          <p:nvPr/>
        </p:nvGrpSpPr>
        <p:grpSpPr>
          <a:xfrm>
            <a:off x="11963836" y="1811880"/>
            <a:ext cx="5295464" cy="6213976"/>
            <a:chOff x="0" y="0"/>
            <a:chExt cx="812800" cy="953782"/>
          </a:xfrm>
        </p:grpSpPr>
        <p:sp>
          <p:nvSpPr>
            <p:cNvPr id="9" name="Freeform 9"/>
            <p:cNvSpPr/>
            <p:nvPr/>
          </p:nvSpPr>
          <p:spPr>
            <a:xfrm>
              <a:off x="0" y="0"/>
              <a:ext cx="812800" cy="953782"/>
            </a:xfrm>
            <a:custGeom>
              <a:avLst/>
              <a:gdLst/>
              <a:ahLst/>
              <a:cxnLst/>
              <a:rect l="l" t="t" r="r" b="b"/>
              <a:pathLst>
                <a:path w="812800" h="953782">
                  <a:moveTo>
                    <a:pt x="33626" y="0"/>
                  </a:moveTo>
                  <a:lnTo>
                    <a:pt x="779174" y="0"/>
                  </a:lnTo>
                  <a:cubicBezTo>
                    <a:pt x="788092" y="0"/>
                    <a:pt x="796645" y="3543"/>
                    <a:pt x="802951" y="9849"/>
                  </a:cubicBezTo>
                  <a:cubicBezTo>
                    <a:pt x="809257" y="16155"/>
                    <a:pt x="812800" y="24708"/>
                    <a:pt x="812800" y="33626"/>
                  </a:cubicBezTo>
                  <a:lnTo>
                    <a:pt x="812800" y="920157"/>
                  </a:lnTo>
                  <a:cubicBezTo>
                    <a:pt x="812800" y="929075"/>
                    <a:pt x="809257" y="937627"/>
                    <a:pt x="802951" y="943934"/>
                  </a:cubicBezTo>
                  <a:cubicBezTo>
                    <a:pt x="796645" y="950240"/>
                    <a:pt x="788092" y="953782"/>
                    <a:pt x="779174" y="953782"/>
                  </a:cubicBezTo>
                  <a:lnTo>
                    <a:pt x="33626" y="953782"/>
                  </a:lnTo>
                  <a:cubicBezTo>
                    <a:pt x="15055" y="953782"/>
                    <a:pt x="0" y="938727"/>
                    <a:pt x="0" y="920157"/>
                  </a:cubicBezTo>
                  <a:lnTo>
                    <a:pt x="0" y="33626"/>
                  </a:lnTo>
                  <a:cubicBezTo>
                    <a:pt x="0" y="24708"/>
                    <a:pt x="3543" y="16155"/>
                    <a:pt x="9849" y="9849"/>
                  </a:cubicBezTo>
                  <a:cubicBezTo>
                    <a:pt x="16155" y="3543"/>
                    <a:pt x="24708" y="0"/>
                    <a:pt x="33626" y="0"/>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0" name="TextBox 10"/>
          <p:cNvSpPr txBox="1"/>
          <p:nvPr/>
        </p:nvSpPr>
        <p:spPr>
          <a:xfrm>
            <a:off x="1840221" y="4308321"/>
            <a:ext cx="8785239" cy="4231535"/>
          </a:xfrm>
          <a:prstGeom prst="rect">
            <a:avLst/>
          </a:prstGeom>
        </p:spPr>
        <p:txBody>
          <a:bodyPr lIns="0" tIns="0" rIns="0" bIns="0" rtlCol="0" anchor="t">
            <a:spAutoFit/>
          </a:bodyPr>
          <a:lstStyle/>
          <a:p>
            <a:pPr algn="l">
              <a:lnSpc>
                <a:spcPts val="3682"/>
              </a:lnSpc>
            </a:pPr>
            <a:r>
              <a:rPr lang="en-US" sz="3959" u="sng">
                <a:solidFill>
                  <a:srgbClr val="483A00"/>
                </a:solidFill>
                <a:latin typeface="Kurale"/>
                <a:ea typeface="Kurale"/>
                <a:cs typeface="Kurale"/>
                <a:sym typeface="Kurale"/>
              </a:rPr>
              <a:t>Demographics:</a:t>
            </a:r>
            <a:r>
              <a:rPr lang="en-US" sz="3959">
                <a:solidFill>
                  <a:srgbClr val="483A00"/>
                </a:solidFill>
                <a:latin typeface="Kurale"/>
                <a:ea typeface="Kurale"/>
                <a:cs typeface="Kurale"/>
                <a:sym typeface="Kurale"/>
              </a:rPr>
              <a:t> age 60+, female, primary language Spanish (not fluent in English)</a:t>
            </a:r>
          </a:p>
          <a:p>
            <a:pPr algn="l">
              <a:lnSpc>
                <a:spcPts val="3682"/>
              </a:lnSpc>
            </a:pPr>
            <a:r>
              <a:rPr lang="en-US" sz="3959" u="sng">
                <a:solidFill>
                  <a:srgbClr val="483A00"/>
                </a:solidFill>
                <a:latin typeface="Kurale"/>
                <a:ea typeface="Kurale"/>
                <a:cs typeface="Kurale"/>
                <a:sym typeface="Kurale"/>
              </a:rPr>
              <a:t>Recruitment:</a:t>
            </a:r>
            <a:r>
              <a:rPr lang="en-US" sz="3959">
                <a:solidFill>
                  <a:srgbClr val="483A00"/>
                </a:solidFill>
                <a:latin typeface="Kurale"/>
                <a:ea typeface="Kurale"/>
                <a:cs typeface="Kurale"/>
                <a:sym typeface="Kurale"/>
              </a:rPr>
              <a:t> cold outreach, verbal screening questionnaire</a:t>
            </a:r>
          </a:p>
          <a:p>
            <a:pPr algn="l">
              <a:lnSpc>
                <a:spcPts val="3682"/>
              </a:lnSpc>
            </a:pPr>
            <a:r>
              <a:rPr lang="en-US" sz="3959" u="sng">
                <a:solidFill>
                  <a:srgbClr val="483A00"/>
                </a:solidFill>
                <a:latin typeface="Kurale"/>
                <a:ea typeface="Kurale"/>
                <a:cs typeface="Kurale"/>
                <a:sym typeface="Kurale"/>
              </a:rPr>
              <a:t>Compensation:</a:t>
            </a:r>
            <a:r>
              <a:rPr lang="en-US" sz="3959">
                <a:solidFill>
                  <a:srgbClr val="483A00"/>
                </a:solidFill>
                <a:latin typeface="Kurale"/>
                <a:ea typeface="Kurale"/>
                <a:cs typeface="Kurale"/>
                <a:sym typeface="Kurale"/>
              </a:rPr>
              <a:t> none</a:t>
            </a:r>
          </a:p>
          <a:p>
            <a:pPr algn="l">
              <a:lnSpc>
                <a:spcPts val="3682"/>
              </a:lnSpc>
            </a:pPr>
            <a:r>
              <a:rPr lang="en-US" sz="3959" u="sng">
                <a:solidFill>
                  <a:srgbClr val="483A00"/>
                </a:solidFill>
                <a:latin typeface="Kurale"/>
                <a:ea typeface="Kurale"/>
                <a:cs typeface="Kurale"/>
                <a:sym typeface="Kurale"/>
              </a:rPr>
              <a:t>Environment:</a:t>
            </a:r>
            <a:r>
              <a:rPr lang="en-US" sz="3959">
                <a:solidFill>
                  <a:srgbClr val="483A00"/>
                </a:solidFill>
                <a:latin typeface="Kurale"/>
                <a:ea typeface="Kurale"/>
                <a:cs typeface="Kurale"/>
                <a:sym typeface="Kurale"/>
              </a:rPr>
              <a:t> in-person; natural setting; at Stanford (EVGR)</a:t>
            </a:r>
          </a:p>
          <a:p>
            <a:pPr algn="l">
              <a:lnSpc>
                <a:spcPts val="3682"/>
              </a:lnSpc>
            </a:pPr>
            <a:r>
              <a:rPr lang="en-US" sz="3959" u="sng">
                <a:solidFill>
                  <a:srgbClr val="483A00"/>
                </a:solidFill>
                <a:latin typeface="Kurale"/>
                <a:ea typeface="Kurale"/>
                <a:cs typeface="Kurale"/>
                <a:sym typeface="Kurale"/>
              </a:rPr>
              <a:t>Apparatus:</a:t>
            </a:r>
            <a:r>
              <a:rPr lang="en-US" sz="3959">
                <a:solidFill>
                  <a:srgbClr val="483A00"/>
                </a:solidFill>
                <a:latin typeface="Kurale"/>
                <a:ea typeface="Kurale"/>
                <a:cs typeface="Kurale"/>
                <a:sym typeface="Kurale"/>
              </a:rPr>
              <a:t> lofi prototype</a:t>
            </a:r>
          </a:p>
        </p:txBody>
      </p:sp>
      <p:sp>
        <p:nvSpPr>
          <p:cNvPr id="11" name="TextBox 11"/>
          <p:cNvSpPr txBox="1"/>
          <p:nvPr/>
        </p:nvSpPr>
        <p:spPr>
          <a:xfrm>
            <a:off x="1840221" y="1897735"/>
            <a:ext cx="9078787"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PARTICIPANT 4:</a:t>
            </a:r>
          </a:p>
          <a:p>
            <a:pPr algn="l">
              <a:lnSpc>
                <a:spcPts val="8803"/>
              </a:lnSpc>
            </a:pPr>
            <a:r>
              <a:rPr lang="en-US" sz="9466">
                <a:solidFill>
                  <a:srgbClr val="483A00"/>
                </a:solidFill>
                <a:latin typeface="Baloo Thambi"/>
                <a:ea typeface="Baloo Thambi"/>
                <a:cs typeface="Baloo Thambi"/>
                <a:sym typeface="Baloo Thambi"/>
              </a:rPr>
              <a:t>MADDY*</a:t>
            </a:r>
          </a:p>
        </p:txBody>
      </p:sp>
      <p:sp>
        <p:nvSpPr>
          <p:cNvPr id="12" name="TextBox 12"/>
          <p:cNvSpPr txBox="1"/>
          <p:nvPr/>
        </p:nvSpPr>
        <p:spPr>
          <a:xfrm>
            <a:off x="2521007" y="8841480"/>
            <a:ext cx="9078787" cy="240030"/>
          </a:xfrm>
          <a:prstGeom prst="rect">
            <a:avLst/>
          </a:prstGeom>
        </p:spPr>
        <p:txBody>
          <a:bodyPr lIns="0" tIns="0" rIns="0" bIns="0" rtlCol="0" anchor="t">
            <a:spAutoFit/>
          </a:bodyPr>
          <a:lstStyle/>
          <a:p>
            <a:pPr algn="l">
              <a:lnSpc>
                <a:spcPts val="1860"/>
              </a:lnSpc>
            </a:pPr>
            <a:r>
              <a:rPr lang="en-US" sz="2000">
                <a:solidFill>
                  <a:srgbClr val="483A00"/>
                </a:solidFill>
                <a:latin typeface="Kurale"/>
                <a:ea typeface="Kurale"/>
                <a:cs typeface="Kurale"/>
                <a:sym typeface="Kurale"/>
              </a:rPr>
              <a:t>*Name changed for anonymity. </a:t>
            </a:r>
          </a:p>
        </p:txBody>
      </p:sp>
      <p:sp>
        <p:nvSpPr>
          <p:cNvPr id="13" name="Freeform 13"/>
          <p:cNvSpPr/>
          <p:nvPr/>
        </p:nvSpPr>
        <p:spPr>
          <a:xfrm>
            <a:off x="11071408" y="11811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028700"/>
            <a:ext cx="9837068" cy="8229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2107975"/>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41483" y="8111844"/>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0919008" y="10287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8" name="Group 8"/>
          <p:cNvGrpSpPr/>
          <p:nvPr/>
        </p:nvGrpSpPr>
        <p:grpSpPr>
          <a:xfrm>
            <a:off x="11963836" y="1811880"/>
            <a:ext cx="5295464" cy="6213976"/>
            <a:chOff x="0" y="0"/>
            <a:chExt cx="812800" cy="953782"/>
          </a:xfrm>
        </p:grpSpPr>
        <p:sp>
          <p:nvSpPr>
            <p:cNvPr id="9" name="Freeform 9"/>
            <p:cNvSpPr/>
            <p:nvPr/>
          </p:nvSpPr>
          <p:spPr>
            <a:xfrm rot="5400000">
              <a:off x="-70491" y="70491"/>
              <a:ext cx="953782" cy="812800"/>
            </a:xfrm>
            <a:custGeom>
              <a:avLst/>
              <a:gdLst/>
              <a:ahLst/>
              <a:cxnLst/>
              <a:rect l="l" t="t" r="r" b="b"/>
              <a:pathLst>
                <a:path w="953782" h="812800">
                  <a:moveTo>
                    <a:pt x="0" y="779174"/>
                  </a:moveTo>
                  <a:lnTo>
                    <a:pt x="0" y="33626"/>
                  </a:lnTo>
                  <a:cubicBezTo>
                    <a:pt x="0" y="24708"/>
                    <a:pt x="3543" y="16155"/>
                    <a:pt x="9849" y="9849"/>
                  </a:cubicBezTo>
                  <a:cubicBezTo>
                    <a:pt x="16155" y="3543"/>
                    <a:pt x="24708" y="0"/>
                    <a:pt x="33626" y="0"/>
                  </a:cubicBezTo>
                  <a:lnTo>
                    <a:pt x="920156" y="0"/>
                  </a:lnTo>
                  <a:cubicBezTo>
                    <a:pt x="929074" y="0"/>
                    <a:pt x="937627" y="3543"/>
                    <a:pt x="943933" y="9849"/>
                  </a:cubicBezTo>
                  <a:cubicBezTo>
                    <a:pt x="950239" y="16155"/>
                    <a:pt x="953782" y="24708"/>
                    <a:pt x="953782" y="33626"/>
                  </a:cubicBezTo>
                  <a:lnTo>
                    <a:pt x="953782" y="779174"/>
                  </a:lnTo>
                  <a:cubicBezTo>
                    <a:pt x="953782" y="797745"/>
                    <a:pt x="938727" y="812800"/>
                    <a:pt x="920156" y="812800"/>
                  </a:cubicBezTo>
                  <a:lnTo>
                    <a:pt x="33626" y="812800"/>
                  </a:lnTo>
                  <a:cubicBezTo>
                    <a:pt x="24708" y="812800"/>
                    <a:pt x="16155" y="809257"/>
                    <a:pt x="9849" y="802951"/>
                  </a:cubicBezTo>
                  <a:cubicBezTo>
                    <a:pt x="3543" y="796645"/>
                    <a:pt x="0" y="788092"/>
                    <a:pt x="0" y="779174"/>
                  </a:cubicBez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0" name="TextBox 10"/>
          <p:cNvSpPr txBox="1"/>
          <p:nvPr/>
        </p:nvSpPr>
        <p:spPr>
          <a:xfrm>
            <a:off x="1840221" y="4308321"/>
            <a:ext cx="8785239" cy="3764810"/>
          </a:xfrm>
          <a:prstGeom prst="rect">
            <a:avLst/>
          </a:prstGeom>
        </p:spPr>
        <p:txBody>
          <a:bodyPr lIns="0" tIns="0" rIns="0" bIns="0" rtlCol="0" anchor="t">
            <a:spAutoFit/>
          </a:bodyPr>
          <a:lstStyle/>
          <a:p>
            <a:pPr algn="l">
              <a:lnSpc>
                <a:spcPts val="3682"/>
              </a:lnSpc>
            </a:pPr>
            <a:r>
              <a:rPr lang="en-US" sz="3959" u="sng">
                <a:solidFill>
                  <a:srgbClr val="483A00"/>
                </a:solidFill>
                <a:latin typeface="Kurale"/>
                <a:ea typeface="Kurale"/>
                <a:cs typeface="Kurale"/>
                <a:sym typeface="Kurale"/>
              </a:rPr>
              <a:t>Demographics:</a:t>
            </a:r>
            <a:r>
              <a:rPr lang="en-US" sz="3959">
                <a:solidFill>
                  <a:srgbClr val="483A00"/>
                </a:solidFill>
                <a:latin typeface="Kurale"/>
                <a:ea typeface="Kurale"/>
                <a:cs typeface="Kurale"/>
                <a:sym typeface="Kurale"/>
              </a:rPr>
              <a:t> age 65+, male, Japanese, semi-fluent in English</a:t>
            </a:r>
          </a:p>
          <a:p>
            <a:pPr algn="l">
              <a:lnSpc>
                <a:spcPts val="3682"/>
              </a:lnSpc>
            </a:pPr>
            <a:r>
              <a:rPr lang="en-US" sz="3959" u="sng">
                <a:solidFill>
                  <a:srgbClr val="483A00"/>
                </a:solidFill>
                <a:latin typeface="Kurale"/>
                <a:ea typeface="Kurale"/>
                <a:cs typeface="Kurale"/>
                <a:sym typeface="Kurale"/>
              </a:rPr>
              <a:t>Recruitment:</a:t>
            </a:r>
            <a:r>
              <a:rPr lang="en-US" sz="3959">
                <a:solidFill>
                  <a:srgbClr val="483A00"/>
                </a:solidFill>
                <a:latin typeface="Kurale"/>
                <a:ea typeface="Kurale"/>
                <a:cs typeface="Kurale"/>
                <a:sym typeface="Kurale"/>
              </a:rPr>
              <a:t> cold outreach on street, verbal screening questionnaire</a:t>
            </a:r>
          </a:p>
          <a:p>
            <a:pPr algn="l">
              <a:lnSpc>
                <a:spcPts val="3682"/>
              </a:lnSpc>
            </a:pPr>
            <a:r>
              <a:rPr lang="en-US" sz="3959" u="sng">
                <a:solidFill>
                  <a:srgbClr val="483A00"/>
                </a:solidFill>
                <a:latin typeface="Kurale"/>
                <a:ea typeface="Kurale"/>
                <a:cs typeface="Kurale"/>
                <a:sym typeface="Kurale"/>
              </a:rPr>
              <a:t>Compensation:</a:t>
            </a:r>
            <a:r>
              <a:rPr lang="en-US" sz="3959">
                <a:solidFill>
                  <a:srgbClr val="483A00"/>
                </a:solidFill>
                <a:latin typeface="Kurale"/>
                <a:ea typeface="Kurale"/>
                <a:cs typeface="Kurale"/>
                <a:sym typeface="Kurale"/>
              </a:rPr>
              <a:t> none</a:t>
            </a:r>
          </a:p>
          <a:p>
            <a:pPr algn="l">
              <a:lnSpc>
                <a:spcPts val="3682"/>
              </a:lnSpc>
            </a:pPr>
            <a:r>
              <a:rPr lang="en-US" sz="3959" u="sng">
                <a:solidFill>
                  <a:srgbClr val="483A00"/>
                </a:solidFill>
                <a:latin typeface="Kurale"/>
                <a:ea typeface="Kurale"/>
                <a:cs typeface="Kurale"/>
                <a:sym typeface="Kurale"/>
              </a:rPr>
              <a:t>Environment:</a:t>
            </a:r>
            <a:r>
              <a:rPr lang="en-US" sz="3959">
                <a:solidFill>
                  <a:srgbClr val="483A00"/>
                </a:solidFill>
                <a:latin typeface="Kurale"/>
                <a:ea typeface="Kurale"/>
                <a:cs typeface="Kurale"/>
                <a:sym typeface="Kurale"/>
              </a:rPr>
              <a:t> in-person; natural setting; inside store (CVS)</a:t>
            </a:r>
          </a:p>
          <a:p>
            <a:pPr algn="l">
              <a:lnSpc>
                <a:spcPts val="3682"/>
              </a:lnSpc>
            </a:pPr>
            <a:r>
              <a:rPr lang="en-US" sz="3959" u="sng">
                <a:solidFill>
                  <a:srgbClr val="483A00"/>
                </a:solidFill>
                <a:latin typeface="Kurale"/>
                <a:ea typeface="Kurale"/>
                <a:cs typeface="Kurale"/>
                <a:sym typeface="Kurale"/>
              </a:rPr>
              <a:t>Apparatus:</a:t>
            </a:r>
            <a:r>
              <a:rPr lang="en-US" sz="3959">
                <a:solidFill>
                  <a:srgbClr val="483A00"/>
                </a:solidFill>
                <a:latin typeface="Kurale"/>
                <a:ea typeface="Kurale"/>
                <a:cs typeface="Kurale"/>
                <a:sym typeface="Kurale"/>
              </a:rPr>
              <a:t> lofi prototype</a:t>
            </a:r>
          </a:p>
        </p:txBody>
      </p:sp>
      <p:sp>
        <p:nvSpPr>
          <p:cNvPr id="11" name="TextBox 11"/>
          <p:cNvSpPr txBox="1"/>
          <p:nvPr/>
        </p:nvSpPr>
        <p:spPr>
          <a:xfrm>
            <a:off x="1840221" y="1897735"/>
            <a:ext cx="9078787"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PARTICIPANT 5:</a:t>
            </a:r>
          </a:p>
          <a:p>
            <a:pPr algn="l">
              <a:lnSpc>
                <a:spcPts val="8803"/>
              </a:lnSpc>
            </a:pPr>
            <a:r>
              <a:rPr lang="en-US" sz="9466">
                <a:solidFill>
                  <a:srgbClr val="483A00"/>
                </a:solidFill>
                <a:latin typeface="Baloo Thambi"/>
                <a:ea typeface="Baloo Thambi"/>
                <a:cs typeface="Baloo Thambi"/>
                <a:sym typeface="Baloo Thambi"/>
              </a:rPr>
              <a:t>TAY*</a:t>
            </a:r>
          </a:p>
        </p:txBody>
      </p:sp>
      <p:sp>
        <p:nvSpPr>
          <p:cNvPr id="12" name="TextBox 12"/>
          <p:cNvSpPr txBox="1"/>
          <p:nvPr/>
        </p:nvSpPr>
        <p:spPr>
          <a:xfrm>
            <a:off x="2521007" y="8841480"/>
            <a:ext cx="9078787" cy="240030"/>
          </a:xfrm>
          <a:prstGeom prst="rect">
            <a:avLst/>
          </a:prstGeom>
        </p:spPr>
        <p:txBody>
          <a:bodyPr lIns="0" tIns="0" rIns="0" bIns="0" rtlCol="0" anchor="t">
            <a:spAutoFit/>
          </a:bodyPr>
          <a:lstStyle/>
          <a:p>
            <a:pPr algn="l">
              <a:lnSpc>
                <a:spcPts val="1860"/>
              </a:lnSpc>
            </a:pPr>
            <a:r>
              <a:rPr lang="en-US" sz="2000">
                <a:solidFill>
                  <a:srgbClr val="483A00"/>
                </a:solidFill>
                <a:latin typeface="Kurale"/>
                <a:ea typeface="Kurale"/>
                <a:cs typeface="Kurale"/>
                <a:sym typeface="Kurale"/>
              </a:rPr>
              <a:t>*Name changed for anonymity. </a:t>
            </a:r>
          </a:p>
        </p:txBody>
      </p:sp>
      <p:sp>
        <p:nvSpPr>
          <p:cNvPr id="13" name="Freeform 13"/>
          <p:cNvSpPr/>
          <p:nvPr/>
        </p:nvSpPr>
        <p:spPr>
          <a:xfrm>
            <a:off x="11071408" y="1181100"/>
            <a:ext cx="7108107" cy="8229600"/>
          </a:xfrm>
          <a:custGeom>
            <a:avLst/>
            <a:gdLst/>
            <a:ahLst/>
            <a:cxnLst/>
            <a:rect l="l" t="t" r="r" b="b"/>
            <a:pathLst>
              <a:path w="7108107" h="8229600">
                <a:moveTo>
                  <a:pt x="0" y="0"/>
                </a:moveTo>
                <a:lnTo>
                  <a:pt x="7108107" y="0"/>
                </a:lnTo>
                <a:lnTo>
                  <a:pt x="7108107" y="8229600"/>
                </a:lnTo>
                <a:lnTo>
                  <a:pt x="0" y="822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02598" y="3852896"/>
            <a:ext cx="5232108"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Facilitator</a:t>
            </a:r>
          </a:p>
          <a:p>
            <a:pPr algn="l">
              <a:lnSpc>
                <a:spcPts val="2636"/>
              </a:lnSpc>
            </a:pPr>
            <a:r>
              <a:rPr lang="en-US" sz="2835">
                <a:solidFill>
                  <a:srgbClr val="483A00"/>
                </a:solidFill>
                <a:latin typeface="Kurale"/>
                <a:ea typeface="Kurale"/>
                <a:cs typeface="Kurale"/>
                <a:sym typeface="Kurale"/>
              </a:rPr>
              <a:t>Screening questions; explains gist of app; walks user through each task.</a:t>
            </a:r>
          </a:p>
          <a:p>
            <a:pPr algn="l">
              <a:lnSpc>
                <a:spcPts val="2636"/>
              </a:lnSpc>
            </a:pPr>
            <a:endParaRPr lang="en-US" sz="2835">
              <a:solidFill>
                <a:srgbClr val="483A00"/>
              </a:solidFill>
              <a:latin typeface="Kurale"/>
              <a:ea typeface="Kurale"/>
              <a:cs typeface="Kurale"/>
              <a:sym typeface="Kurale"/>
            </a:endParaRPr>
          </a:p>
        </p:txBody>
      </p:sp>
      <p:grpSp>
        <p:nvGrpSpPr>
          <p:cNvPr id="7" name="Group 7"/>
          <p:cNvGrpSpPr/>
          <p:nvPr/>
        </p:nvGrpSpPr>
        <p:grpSpPr>
          <a:xfrm>
            <a:off x="1599964" y="3757646"/>
            <a:ext cx="1400589" cy="14005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689237" y="3846920"/>
            <a:ext cx="1222042" cy="122204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599964" y="5852224"/>
            <a:ext cx="1400589" cy="14005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689237" y="5941497"/>
            <a:ext cx="1222042" cy="122204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9046063" y="3757646"/>
            <a:ext cx="1400589" cy="14005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9135336" y="3846920"/>
            <a:ext cx="1222042" cy="122204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9046063" y="5852224"/>
            <a:ext cx="1400589" cy="140058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9135336" y="5941497"/>
            <a:ext cx="1222042" cy="1222042"/>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1" name="Freeform 31"/>
          <p:cNvSpPr/>
          <p:nvPr/>
        </p:nvSpPr>
        <p:spPr>
          <a:xfrm>
            <a:off x="327610" y="616156"/>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2" name="Freeform 32"/>
          <p:cNvSpPr/>
          <p:nvPr/>
        </p:nvSpPr>
        <p:spPr>
          <a:xfrm rot="1347170">
            <a:off x="15925726" y="7662105"/>
            <a:ext cx="2049937" cy="2042483"/>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Freeform 33"/>
          <p:cNvSpPr/>
          <p:nvPr/>
        </p:nvSpPr>
        <p:spPr>
          <a:xfrm>
            <a:off x="434224" y="7747727"/>
            <a:ext cx="2687160" cy="1871240"/>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4" name="TextBox 34"/>
          <p:cNvSpPr txBox="1"/>
          <p:nvPr/>
        </p:nvSpPr>
        <p:spPr>
          <a:xfrm>
            <a:off x="2334550" y="2101176"/>
            <a:ext cx="13762964"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TEAM ROLES</a:t>
            </a:r>
          </a:p>
        </p:txBody>
      </p:sp>
      <p:sp>
        <p:nvSpPr>
          <p:cNvPr id="35" name="TextBox 35"/>
          <p:cNvSpPr txBox="1"/>
          <p:nvPr/>
        </p:nvSpPr>
        <p:spPr>
          <a:xfrm>
            <a:off x="1422221" y="4136947"/>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01</a:t>
            </a:r>
          </a:p>
        </p:txBody>
      </p:sp>
      <p:sp>
        <p:nvSpPr>
          <p:cNvPr id="36" name="TextBox 36"/>
          <p:cNvSpPr txBox="1"/>
          <p:nvPr/>
        </p:nvSpPr>
        <p:spPr>
          <a:xfrm>
            <a:off x="1479132"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02</a:t>
            </a:r>
          </a:p>
        </p:txBody>
      </p:sp>
      <p:sp>
        <p:nvSpPr>
          <p:cNvPr id="37" name="TextBox 37"/>
          <p:cNvSpPr txBox="1"/>
          <p:nvPr/>
        </p:nvSpPr>
        <p:spPr>
          <a:xfrm>
            <a:off x="8925231" y="4182731"/>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03</a:t>
            </a:r>
          </a:p>
        </p:txBody>
      </p:sp>
      <p:sp>
        <p:nvSpPr>
          <p:cNvPr id="38" name="TextBox 38"/>
          <p:cNvSpPr txBox="1"/>
          <p:nvPr/>
        </p:nvSpPr>
        <p:spPr>
          <a:xfrm>
            <a:off x="8925231"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04</a:t>
            </a:r>
          </a:p>
        </p:txBody>
      </p:sp>
      <p:sp>
        <p:nvSpPr>
          <p:cNvPr id="39" name="TextBox 39"/>
          <p:cNvSpPr txBox="1"/>
          <p:nvPr/>
        </p:nvSpPr>
        <p:spPr>
          <a:xfrm>
            <a:off x="3302598" y="6200061"/>
            <a:ext cx="5232108" cy="1466914"/>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Note-taker</a:t>
            </a:r>
          </a:p>
          <a:p>
            <a:pPr algn="l">
              <a:lnSpc>
                <a:spcPts val="2636"/>
              </a:lnSpc>
            </a:pPr>
            <a:r>
              <a:rPr lang="en-US" sz="2835">
                <a:solidFill>
                  <a:srgbClr val="483A00"/>
                </a:solidFill>
                <a:latin typeface="Kurale"/>
                <a:ea typeface="Kurale"/>
                <a:cs typeface="Kurale"/>
                <a:sym typeface="Kurale"/>
              </a:rPr>
              <a:t>Transcribes interactions and dialogue; records any feedback given by user.</a:t>
            </a:r>
          </a:p>
        </p:txBody>
      </p:sp>
      <p:sp>
        <p:nvSpPr>
          <p:cNvPr id="40" name="TextBox 40"/>
          <p:cNvSpPr txBox="1"/>
          <p:nvPr/>
        </p:nvSpPr>
        <p:spPr>
          <a:xfrm>
            <a:off x="10748458" y="4016210"/>
            <a:ext cx="5913434" cy="113353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Computer/iPad</a:t>
            </a:r>
          </a:p>
          <a:p>
            <a:pPr algn="l">
              <a:lnSpc>
                <a:spcPts val="2636"/>
              </a:lnSpc>
            </a:pPr>
            <a:r>
              <a:rPr lang="en-US" sz="2835">
                <a:solidFill>
                  <a:srgbClr val="483A00"/>
                </a:solidFill>
                <a:latin typeface="Kurale"/>
                <a:ea typeface="Kurale"/>
                <a:cs typeface="Kurale"/>
                <a:sym typeface="Kurale"/>
              </a:rPr>
              <a:t>Moves pieces around; changes user’s screens.</a:t>
            </a:r>
          </a:p>
        </p:txBody>
      </p:sp>
      <p:sp>
        <p:nvSpPr>
          <p:cNvPr id="41" name="TextBox 41"/>
          <p:cNvSpPr txBox="1"/>
          <p:nvPr/>
        </p:nvSpPr>
        <p:spPr>
          <a:xfrm>
            <a:off x="10748458" y="6363375"/>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Data Collector</a:t>
            </a:r>
          </a:p>
          <a:p>
            <a:pPr algn="l">
              <a:lnSpc>
                <a:spcPts val="2636"/>
              </a:lnSpc>
            </a:pPr>
            <a:r>
              <a:rPr lang="en-US" sz="2835">
                <a:solidFill>
                  <a:srgbClr val="483A00"/>
                </a:solidFill>
                <a:latin typeface="Kurale"/>
                <a:ea typeface="Kurale"/>
                <a:cs typeface="Kurale"/>
                <a:sym typeface="Kurale"/>
              </a:rPr>
              <a:t>Sets a stopwatch to measure how long it takes to complete all tasks. (Can also count how many steps taken to complete each task.)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02598" y="3852896"/>
            <a:ext cx="5913434" cy="2133664"/>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Facilitator</a:t>
            </a:r>
          </a:p>
          <a:p>
            <a:pPr algn="l">
              <a:lnSpc>
                <a:spcPts val="2636"/>
              </a:lnSpc>
            </a:pPr>
            <a:r>
              <a:rPr lang="en-US" sz="2835">
                <a:solidFill>
                  <a:srgbClr val="483A00"/>
                </a:solidFill>
                <a:latin typeface="Kurale"/>
                <a:ea typeface="Kurale"/>
                <a:cs typeface="Kurale"/>
                <a:sym typeface="Kurale"/>
              </a:rPr>
              <a:t>Round 1: Lianne</a:t>
            </a:r>
          </a:p>
          <a:p>
            <a:pPr algn="l">
              <a:lnSpc>
                <a:spcPts val="2636"/>
              </a:lnSpc>
            </a:pPr>
            <a:r>
              <a:rPr lang="en-US" sz="2835">
                <a:solidFill>
                  <a:srgbClr val="483A00"/>
                </a:solidFill>
                <a:latin typeface="Kurale"/>
                <a:ea typeface="Kurale"/>
                <a:cs typeface="Kurale"/>
                <a:sym typeface="Kurale"/>
              </a:rPr>
              <a:t>Round 2: Clare</a:t>
            </a:r>
          </a:p>
          <a:p>
            <a:pPr algn="l">
              <a:lnSpc>
                <a:spcPts val="2636"/>
              </a:lnSpc>
            </a:pPr>
            <a:r>
              <a:rPr lang="en-US" sz="2835">
                <a:solidFill>
                  <a:srgbClr val="483A00"/>
                </a:solidFill>
                <a:latin typeface="Kurale"/>
                <a:ea typeface="Kurale"/>
                <a:cs typeface="Kurale"/>
                <a:sym typeface="Kurale"/>
              </a:rPr>
              <a:t>Round 3: Ethan</a:t>
            </a:r>
          </a:p>
          <a:p>
            <a:pPr algn="l">
              <a:lnSpc>
                <a:spcPts val="2636"/>
              </a:lnSpc>
            </a:pPr>
            <a:r>
              <a:rPr lang="en-US" sz="2835">
                <a:solidFill>
                  <a:srgbClr val="483A00"/>
                </a:solidFill>
                <a:latin typeface="Kurale"/>
                <a:ea typeface="Kurale"/>
                <a:cs typeface="Kurale"/>
                <a:sym typeface="Kurale"/>
              </a:rPr>
              <a:t>Round 4: Em</a:t>
            </a:r>
          </a:p>
          <a:p>
            <a:pPr algn="l">
              <a:lnSpc>
                <a:spcPts val="2636"/>
              </a:lnSpc>
            </a:pPr>
            <a:endParaRPr lang="en-US" sz="2835">
              <a:solidFill>
                <a:srgbClr val="483A00"/>
              </a:solidFill>
              <a:latin typeface="Kurale"/>
              <a:ea typeface="Kurale"/>
              <a:cs typeface="Kurale"/>
              <a:sym typeface="Kurale"/>
            </a:endParaRPr>
          </a:p>
        </p:txBody>
      </p:sp>
      <p:grpSp>
        <p:nvGrpSpPr>
          <p:cNvPr id="7" name="Group 7"/>
          <p:cNvGrpSpPr/>
          <p:nvPr/>
        </p:nvGrpSpPr>
        <p:grpSpPr>
          <a:xfrm>
            <a:off x="1599964" y="3757646"/>
            <a:ext cx="1400589" cy="14005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689237" y="3846920"/>
            <a:ext cx="1222042" cy="122204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599964" y="5852224"/>
            <a:ext cx="1400589" cy="14005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689237" y="5941497"/>
            <a:ext cx="1222042" cy="122204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9046063" y="3757646"/>
            <a:ext cx="1400589" cy="14005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9135336" y="3846920"/>
            <a:ext cx="1222042" cy="122204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9046063" y="5852224"/>
            <a:ext cx="1400589" cy="140058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9135336" y="5941497"/>
            <a:ext cx="1222042" cy="1222042"/>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1" name="Freeform 31"/>
          <p:cNvSpPr/>
          <p:nvPr/>
        </p:nvSpPr>
        <p:spPr>
          <a:xfrm>
            <a:off x="327610" y="616156"/>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2" name="Freeform 32"/>
          <p:cNvSpPr/>
          <p:nvPr/>
        </p:nvSpPr>
        <p:spPr>
          <a:xfrm rot="1347170">
            <a:off x="15925726" y="7662105"/>
            <a:ext cx="2049937" cy="2042483"/>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Freeform 33"/>
          <p:cNvSpPr/>
          <p:nvPr/>
        </p:nvSpPr>
        <p:spPr>
          <a:xfrm>
            <a:off x="434224" y="7747727"/>
            <a:ext cx="2687160" cy="1871240"/>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4" name="TextBox 34"/>
          <p:cNvSpPr txBox="1"/>
          <p:nvPr/>
        </p:nvSpPr>
        <p:spPr>
          <a:xfrm>
            <a:off x="2334550" y="2101176"/>
            <a:ext cx="13762964"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TEAM ROLES</a:t>
            </a:r>
          </a:p>
        </p:txBody>
      </p:sp>
      <p:sp>
        <p:nvSpPr>
          <p:cNvPr id="35" name="TextBox 35"/>
          <p:cNvSpPr txBox="1"/>
          <p:nvPr/>
        </p:nvSpPr>
        <p:spPr>
          <a:xfrm>
            <a:off x="1422221" y="4136947"/>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01</a:t>
            </a:r>
          </a:p>
        </p:txBody>
      </p:sp>
      <p:sp>
        <p:nvSpPr>
          <p:cNvPr id="36" name="TextBox 36"/>
          <p:cNvSpPr txBox="1"/>
          <p:nvPr/>
        </p:nvSpPr>
        <p:spPr>
          <a:xfrm>
            <a:off x="1479132"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02</a:t>
            </a:r>
          </a:p>
        </p:txBody>
      </p:sp>
      <p:sp>
        <p:nvSpPr>
          <p:cNvPr id="37" name="TextBox 37"/>
          <p:cNvSpPr txBox="1"/>
          <p:nvPr/>
        </p:nvSpPr>
        <p:spPr>
          <a:xfrm>
            <a:off x="8925231" y="4182731"/>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03</a:t>
            </a:r>
          </a:p>
        </p:txBody>
      </p:sp>
      <p:sp>
        <p:nvSpPr>
          <p:cNvPr id="38" name="TextBox 38"/>
          <p:cNvSpPr txBox="1"/>
          <p:nvPr/>
        </p:nvSpPr>
        <p:spPr>
          <a:xfrm>
            <a:off x="8925231"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04</a:t>
            </a:r>
          </a:p>
        </p:txBody>
      </p:sp>
      <p:sp>
        <p:nvSpPr>
          <p:cNvPr id="39" name="TextBox 39"/>
          <p:cNvSpPr txBox="1"/>
          <p:nvPr/>
        </p:nvSpPr>
        <p:spPr>
          <a:xfrm>
            <a:off x="3302598" y="6200061"/>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Note-taker</a:t>
            </a:r>
          </a:p>
          <a:p>
            <a:pPr algn="l">
              <a:lnSpc>
                <a:spcPts val="2636"/>
              </a:lnSpc>
            </a:pPr>
            <a:r>
              <a:rPr lang="en-US" sz="2835">
                <a:solidFill>
                  <a:srgbClr val="483A00"/>
                </a:solidFill>
                <a:latin typeface="Kurale"/>
                <a:ea typeface="Kurale"/>
                <a:cs typeface="Kurale"/>
                <a:sym typeface="Kurale"/>
              </a:rPr>
              <a:t>Round 1: Clare</a:t>
            </a:r>
          </a:p>
          <a:p>
            <a:pPr algn="l">
              <a:lnSpc>
                <a:spcPts val="2636"/>
              </a:lnSpc>
            </a:pPr>
            <a:r>
              <a:rPr lang="en-US" sz="2835">
                <a:solidFill>
                  <a:srgbClr val="483A00"/>
                </a:solidFill>
                <a:latin typeface="Kurale"/>
                <a:ea typeface="Kurale"/>
                <a:cs typeface="Kurale"/>
                <a:sym typeface="Kurale"/>
              </a:rPr>
              <a:t>Round 2: Ethan</a:t>
            </a:r>
          </a:p>
          <a:p>
            <a:pPr algn="l">
              <a:lnSpc>
                <a:spcPts val="2636"/>
              </a:lnSpc>
            </a:pPr>
            <a:r>
              <a:rPr lang="en-US" sz="2835">
                <a:solidFill>
                  <a:srgbClr val="483A00"/>
                </a:solidFill>
                <a:latin typeface="Kurale"/>
                <a:ea typeface="Kurale"/>
                <a:cs typeface="Kurale"/>
                <a:sym typeface="Kurale"/>
              </a:rPr>
              <a:t>Round 3: Em</a:t>
            </a:r>
          </a:p>
          <a:p>
            <a:pPr algn="l">
              <a:lnSpc>
                <a:spcPts val="2636"/>
              </a:lnSpc>
            </a:pPr>
            <a:r>
              <a:rPr lang="en-US" sz="2835">
                <a:solidFill>
                  <a:srgbClr val="483A00"/>
                </a:solidFill>
                <a:latin typeface="Kurale"/>
                <a:ea typeface="Kurale"/>
                <a:cs typeface="Kurale"/>
                <a:sym typeface="Kurale"/>
              </a:rPr>
              <a:t>Round 4: Lianne</a:t>
            </a:r>
          </a:p>
        </p:txBody>
      </p:sp>
      <p:sp>
        <p:nvSpPr>
          <p:cNvPr id="40" name="TextBox 40"/>
          <p:cNvSpPr txBox="1"/>
          <p:nvPr/>
        </p:nvSpPr>
        <p:spPr>
          <a:xfrm>
            <a:off x="10748458" y="4016210"/>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Computer/iPad</a:t>
            </a:r>
          </a:p>
          <a:p>
            <a:pPr algn="l">
              <a:lnSpc>
                <a:spcPts val="2636"/>
              </a:lnSpc>
            </a:pPr>
            <a:r>
              <a:rPr lang="en-US" sz="2835">
                <a:solidFill>
                  <a:srgbClr val="483A00"/>
                </a:solidFill>
                <a:latin typeface="Kurale"/>
                <a:ea typeface="Kurale"/>
                <a:cs typeface="Kurale"/>
                <a:sym typeface="Kurale"/>
              </a:rPr>
              <a:t>Round 1: Ethan</a:t>
            </a:r>
          </a:p>
          <a:p>
            <a:pPr algn="l">
              <a:lnSpc>
                <a:spcPts val="2636"/>
              </a:lnSpc>
            </a:pPr>
            <a:r>
              <a:rPr lang="en-US" sz="2835">
                <a:solidFill>
                  <a:srgbClr val="483A00"/>
                </a:solidFill>
                <a:latin typeface="Kurale"/>
                <a:ea typeface="Kurale"/>
                <a:cs typeface="Kurale"/>
                <a:sym typeface="Kurale"/>
              </a:rPr>
              <a:t>Round 2: Em</a:t>
            </a:r>
          </a:p>
          <a:p>
            <a:pPr algn="l">
              <a:lnSpc>
                <a:spcPts val="2636"/>
              </a:lnSpc>
            </a:pPr>
            <a:r>
              <a:rPr lang="en-US" sz="2835">
                <a:solidFill>
                  <a:srgbClr val="483A00"/>
                </a:solidFill>
                <a:latin typeface="Kurale"/>
                <a:ea typeface="Kurale"/>
                <a:cs typeface="Kurale"/>
                <a:sym typeface="Kurale"/>
              </a:rPr>
              <a:t>Round 3: Lianne</a:t>
            </a:r>
          </a:p>
          <a:p>
            <a:pPr algn="l">
              <a:lnSpc>
                <a:spcPts val="2636"/>
              </a:lnSpc>
            </a:pPr>
            <a:r>
              <a:rPr lang="en-US" sz="2835">
                <a:solidFill>
                  <a:srgbClr val="483A00"/>
                </a:solidFill>
                <a:latin typeface="Kurale"/>
                <a:ea typeface="Kurale"/>
                <a:cs typeface="Kurale"/>
                <a:sym typeface="Kurale"/>
              </a:rPr>
              <a:t>Round 4: Clare</a:t>
            </a:r>
          </a:p>
        </p:txBody>
      </p:sp>
      <p:sp>
        <p:nvSpPr>
          <p:cNvPr id="41" name="TextBox 41"/>
          <p:cNvSpPr txBox="1"/>
          <p:nvPr/>
        </p:nvSpPr>
        <p:spPr>
          <a:xfrm>
            <a:off x="10748458" y="6363375"/>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Data Collector </a:t>
            </a:r>
          </a:p>
          <a:p>
            <a:pPr algn="l">
              <a:lnSpc>
                <a:spcPts val="2636"/>
              </a:lnSpc>
            </a:pPr>
            <a:r>
              <a:rPr lang="en-US" sz="2835">
                <a:solidFill>
                  <a:srgbClr val="483A00"/>
                </a:solidFill>
                <a:latin typeface="Kurale"/>
                <a:ea typeface="Kurale"/>
                <a:cs typeface="Kurale"/>
                <a:sym typeface="Kurale"/>
              </a:rPr>
              <a:t>Round 1: Em</a:t>
            </a:r>
          </a:p>
          <a:p>
            <a:pPr algn="l">
              <a:lnSpc>
                <a:spcPts val="2636"/>
              </a:lnSpc>
            </a:pPr>
            <a:r>
              <a:rPr lang="en-US" sz="2835">
                <a:solidFill>
                  <a:srgbClr val="483A00"/>
                </a:solidFill>
                <a:latin typeface="Kurale"/>
                <a:ea typeface="Kurale"/>
                <a:cs typeface="Kurale"/>
                <a:sym typeface="Kurale"/>
              </a:rPr>
              <a:t>Round 2: Lianne</a:t>
            </a:r>
          </a:p>
          <a:p>
            <a:pPr algn="l">
              <a:lnSpc>
                <a:spcPts val="2636"/>
              </a:lnSpc>
            </a:pPr>
            <a:r>
              <a:rPr lang="en-US" sz="2835">
                <a:solidFill>
                  <a:srgbClr val="483A00"/>
                </a:solidFill>
                <a:latin typeface="Kurale"/>
                <a:ea typeface="Kurale"/>
                <a:cs typeface="Kurale"/>
                <a:sym typeface="Kurale"/>
              </a:rPr>
              <a:t>Round 3: Clare</a:t>
            </a:r>
          </a:p>
          <a:p>
            <a:pPr algn="l">
              <a:lnSpc>
                <a:spcPts val="2636"/>
              </a:lnSpc>
            </a:pPr>
            <a:r>
              <a:rPr lang="en-US" sz="2835">
                <a:solidFill>
                  <a:srgbClr val="483A00"/>
                </a:solidFill>
                <a:latin typeface="Kurale"/>
                <a:ea typeface="Kurale"/>
                <a:cs typeface="Kurale"/>
                <a:sym typeface="Kurale"/>
              </a:rPr>
              <a:t>Round 4: Ethan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10287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513182" cy="232647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02598" y="3852896"/>
            <a:ext cx="5913434" cy="1800289"/>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Pre-screening/Consent</a:t>
            </a:r>
          </a:p>
          <a:p>
            <a:pPr algn="l">
              <a:lnSpc>
                <a:spcPts val="2636"/>
              </a:lnSpc>
            </a:pPr>
            <a:r>
              <a:rPr lang="en-US" sz="2835">
                <a:solidFill>
                  <a:srgbClr val="483A00"/>
                </a:solidFill>
                <a:latin typeface="Kurale"/>
                <a:ea typeface="Kurale"/>
                <a:cs typeface="Kurale"/>
                <a:sym typeface="Kurale"/>
              </a:rPr>
              <a:t>Begin by asking pre-screening questions (follow script). If participant matches target user profile, provide consent form to sign.</a:t>
            </a:r>
          </a:p>
        </p:txBody>
      </p:sp>
      <p:grpSp>
        <p:nvGrpSpPr>
          <p:cNvPr id="7" name="Group 7"/>
          <p:cNvGrpSpPr/>
          <p:nvPr/>
        </p:nvGrpSpPr>
        <p:grpSpPr>
          <a:xfrm>
            <a:off x="1599964" y="3757646"/>
            <a:ext cx="1400589" cy="14005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689237" y="3846920"/>
            <a:ext cx="1222042" cy="122204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599964" y="5852224"/>
            <a:ext cx="1400589" cy="14005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689237" y="5941497"/>
            <a:ext cx="1222042" cy="122204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9046063" y="3757646"/>
            <a:ext cx="1400589" cy="14005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9135336" y="3846920"/>
            <a:ext cx="1222042" cy="122204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9046063" y="5852224"/>
            <a:ext cx="1400589" cy="140058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9135336" y="5941497"/>
            <a:ext cx="1222042" cy="1222042"/>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0D494"/>
            </a:solidFill>
            <a:ln w="38100" cap="sq">
              <a:solidFill>
                <a:srgbClr val="000000"/>
              </a:solidFill>
              <a:prstDash val="solid"/>
              <a:miter/>
            </a:ln>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1" name="Freeform 31"/>
          <p:cNvSpPr/>
          <p:nvPr/>
        </p:nvSpPr>
        <p:spPr>
          <a:xfrm>
            <a:off x="327610" y="616156"/>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2" name="Freeform 32"/>
          <p:cNvSpPr/>
          <p:nvPr/>
        </p:nvSpPr>
        <p:spPr>
          <a:xfrm rot="1347170">
            <a:off x="15925726" y="7662105"/>
            <a:ext cx="2049937" cy="2042483"/>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Freeform 33"/>
          <p:cNvSpPr/>
          <p:nvPr/>
        </p:nvSpPr>
        <p:spPr>
          <a:xfrm>
            <a:off x="434224" y="7747727"/>
            <a:ext cx="2687160" cy="1871240"/>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4" name="TextBox 34"/>
          <p:cNvSpPr txBox="1"/>
          <p:nvPr/>
        </p:nvSpPr>
        <p:spPr>
          <a:xfrm>
            <a:off x="2334550" y="2101176"/>
            <a:ext cx="13762964" cy="1278391"/>
          </a:xfrm>
          <a:prstGeom prst="rect">
            <a:avLst/>
          </a:prstGeom>
        </p:spPr>
        <p:txBody>
          <a:bodyPr lIns="0" tIns="0" rIns="0" bIns="0" rtlCol="0" anchor="t">
            <a:spAutoFit/>
          </a:bodyPr>
          <a:lstStyle/>
          <a:p>
            <a:pPr algn="ctr">
              <a:lnSpc>
                <a:spcPts val="9375"/>
              </a:lnSpc>
            </a:pPr>
            <a:r>
              <a:rPr lang="en-US" sz="10081">
                <a:solidFill>
                  <a:srgbClr val="483A00"/>
                </a:solidFill>
                <a:latin typeface="Baloo Thambi"/>
                <a:ea typeface="Baloo Thambi"/>
                <a:cs typeface="Baloo Thambi"/>
                <a:sym typeface="Baloo Thambi"/>
              </a:rPr>
              <a:t>PROCEDURE</a:t>
            </a:r>
          </a:p>
        </p:txBody>
      </p:sp>
      <p:sp>
        <p:nvSpPr>
          <p:cNvPr id="35" name="TextBox 35"/>
          <p:cNvSpPr txBox="1"/>
          <p:nvPr/>
        </p:nvSpPr>
        <p:spPr>
          <a:xfrm>
            <a:off x="1422221" y="4136947"/>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01</a:t>
            </a:r>
          </a:p>
        </p:txBody>
      </p:sp>
      <p:sp>
        <p:nvSpPr>
          <p:cNvPr id="36" name="TextBox 36"/>
          <p:cNvSpPr txBox="1"/>
          <p:nvPr/>
        </p:nvSpPr>
        <p:spPr>
          <a:xfrm>
            <a:off x="1479132"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02</a:t>
            </a:r>
          </a:p>
        </p:txBody>
      </p:sp>
      <p:sp>
        <p:nvSpPr>
          <p:cNvPr id="37" name="TextBox 37"/>
          <p:cNvSpPr txBox="1"/>
          <p:nvPr/>
        </p:nvSpPr>
        <p:spPr>
          <a:xfrm>
            <a:off x="8925231" y="4182731"/>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03</a:t>
            </a:r>
          </a:p>
        </p:txBody>
      </p:sp>
      <p:sp>
        <p:nvSpPr>
          <p:cNvPr id="38" name="TextBox 38"/>
          <p:cNvSpPr txBox="1"/>
          <p:nvPr/>
        </p:nvSpPr>
        <p:spPr>
          <a:xfrm>
            <a:off x="8925231" y="6231525"/>
            <a:ext cx="1642252" cy="813436"/>
          </a:xfrm>
          <a:prstGeom prst="rect">
            <a:avLst/>
          </a:prstGeom>
        </p:spPr>
        <p:txBody>
          <a:bodyPr lIns="0" tIns="0" rIns="0" bIns="0" rtlCol="0" anchor="t">
            <a:spAutoFit/>
          </a:bodyPr>
          <a:lstStyle/>
          <a:p>
            <a:pPr algn="ctr">
              <a:lnSpc>
                <a:spcPts val="6045"/>
              </a:lnSpc>
            </a:pPr>
            <a:r>
              <a:rPr lang="en-US" sz="6500">
                <a:solidFill>
                  <a:srgbClr val="483A00"/>
                </a:solidFill>
                <a:latin typeface="Baloo Thambi"/>
                <a:ea typeface="Baloo Thambi"/>
                <a:cs typeface="Baloo Thambi"/>
                <a:sym typeface="Baloo Thambi"/>
              </a:rPr>
              <a:t>04</a:t>
            </a:r>
          </a:p>
        </p:txBody>
      </p:sp>
      <p:sp>
        <p:nvSpPr>
          <p:cNvPr id="39" name="TextBox 39"/>
          <p:cNvSpPr txBox="1"/>
          <p:nvPr/>
        </p:nvSpPr>
        <p:spPr>
          <a:xfrm>
            <a:off x="3302598" y="6200061"/>
            <a:ext cx="5913434" cy="2133664"/>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Project Background</a:t>
            </a:r>
          </a:p>
          <a:p>
            <a:pPr algn="l">
              <a:lnSpc>
                <a:spcPts val="2636"/>
              </a:lnSpc>
            </a:pPr>
            <a:r>
              <a:rPr lang="en-US" sz="2835">
                <a:solidFill>
                  <a:srgbClr val="483A00"/>
                </a:solidFill>
                <a:latin typeface="Kurale"/>
                <a:ea typeface="Kurale"/>
                <a:cs typeface="Kurale"/>
                <a:sym typeface="Kurale"/>
              </a:rPr>
              <a:t>Give brief introduction to team and overview of the project/app (according to the script). Outline the three main features that will be tested. </a:t>
            </a:r>
          </a:p>
        </p:txBody>
      </p:sp>
      <p:sp>
        <p:nvSpPr>
          <p:cNvPr id="40" name="TextBox 40"/>
          <p:cNvSpPr txBox="1"/>
          <p:nvPr/>
        </p:nvSpPr>
        <p:spPr>
          <a:xfrm>
            <a:off x="10748458" y="4016210"/>
            <a:ext cx="5913434" cy="1466914"/>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Test Features</a:t>
            </a:r>
          </a:p>
          <a:p>
            <a:pPr algn="l">
              <a:lnSpc>
                <a:spcPts val="2636"/>
              </a:lnSpc>
            </a:pPr>
            <a:r>
              <a:rPr lang="en-US" sz="2835">
                <a:solidFill>
                  <a:srgbClr val="483A00"/>
                </a:solidFill>
                <a:latin typeface="Kurale"/>
                <a:ea typeface="Kurale"/>
                <a:cs typeface="Kurale"/>
                <a:sym typeface="Kurale"/>
              </a:rPr>
              <a:t>Go through screen by screen and have the user test the features on the lofi prototype.</a:t>
            </a:r>
          </a:p>
        </p:txBody>
      </p:sp>
      <p:sp>
        <p:nvSpPr>
          <p:cNvPr id="41" name="TextBox 41"/>
          <p:cNvSpPr txBox="1"/>
          <p:nvPr/>
        </p:nvSpPr>
        <p:spPr>
          <a:xfrm>
            <a:off x="10748458" y="6363375"/>
            <a:ext cx="5913434" cy="1466914"/>
          </a:xfrm>
          <a:prstGeom prst="rect">
            <a:avLst/>
          </a:prstGeom>
        </p:spPr>
        <p:txBody>
          <a:bodyPr lIns="0" tIns="0" rIns="0" bIns="0" rtlCol="0" anchor="t">
            <a:spAutoFit/>
          </a:bodyPr>
          <a:lstStyle/>
          <a:p>
            <a:pPr algn="l">
              <a:lnSpc>
                <a:spcPts val="3566"/>
              </a:lnSpc>
            </a:pPr>
            <a:r>
              <a:rPr lang="en-US" sz="3835">
                <a:solidFill>
                  <a:srgbClr val="483A00"/>
                </a:solidFill>
                <a:latin typeface="Kurale"/>
                <a:ea typeface="Kurale"/>
                <a:cs typeface="Kurale"/>
                <a:sym typeface="Kurale"/>
              </a:rPr>
              <a:t>Ask for Feedback</a:t>
            </a:r>
          </a:p>
          <a:p>
            <a:pPr algn="l">
              <a:lnSpc>
                <a:spcPts val="2636"/>
              </a:lnSpc>
            </a:pPr>
            <a:r>
              <a:rPr lang="en-US" sz="2835">
                <a:solidFill>
                  <a:srgbClr val="483A00"/>
                </a:solidFill>
                <a:latin typeface="Kurale"/>
                <a:ea typeface="Kurale"/>
                <a:cs typeface="Kurale"/>
                <a:sym typeface="Kurale"/>
              </a:rPr>
              <a:t>Finish by asking for any feedback on design or the user experience and thank them for their time.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870236" y="3273726"/>
            <a:ext cx="12583742" cy="5334000"/>
          </a:xfrm>
          <a:prstGeom prst="rect">
            <a:avLst/>
          </a:prstGeom>
        </p:spPr>
        <p:txBody>
          <a:bodyPr lIns="0" tIns="0" rIns="0" bIns="0" rtlCol="0" anchor="t">
            <a:spAutoFit/>
          </a:bodyPr>
          <a:lstStyle/>
          <a:p>
            <a:pPr marL="948187" lvl="1" indent="-474094" algn="l">
              <a:lnSpc>
                <a:spcPts val="5270"/>
              </a:lnSpc>
              <a:buAutoNum type="arabicPeriod"/>
            </a:pPr>
            <a:r>
              <a:rPr lang="en-US" sz="4391">
                <a:solidFill>
                  <a:srgbClr val="483A00"/>
                </a:solidFill>
                <a:latin typeface="Kurale"/>
                <a:ea typeface="Kurale"/>
                <a:cs typeface="Kurale"/>
                <a:sym typeface="Kurale"/>
              </a:rPr>
              <a:t>User can easily navigate between the different sections (calendar view to panel view).</a:t>
            </a:r>
          </a:p>
          <a:p>
            <a:pPr marL="948187" lvl="1" indent="-474094" algn="l">
              <a:lnSpc>
                <a:spcPts val="5270"/>
              </a:lnSpc>
              <a:buAutoNum type="arabicPeriod"/>
            </a:pPr>
            <a:r>
              <a:rPr lang="en-US" sz="4391">
                <a:solidFill>
                  <a:srgbClr val="483A00"/>
                </a:solidFill>
                <a:latin typeface="Kurale"/>
                <a:ea typeface="Kurale"/>
                <a:cs typeface="Kurale"/>
                <a:sym typeface="Kurale"/>
              </a:rPr>
              <a:t>The text and icon sizes are easily readable for users with varying vision abilities.</a:t>
            </a:r>
          </a:p>
          <a:p>
            <a:pPr marL="948187" lvl="1" indent="-474094" algn="l">
              <a:lnSpc>
                <a:spcPts val="5270"/>
              </a:lnSpc>
              <a:buAutoNum type="arabicPeriod"/>
            </a:pPr>
            <a:r>
              <a:rPr lang="en-US" sz="4391">
                <a:solidFill>
                  <a:srgbClr val="483A00"/>
                </a:solidFill>
                <a:latin typeface="Kurale"/>
                <a:ea typeface="Kurale"/>
                <a:cs typeface="Kurale"/>
                <a:sym typeface="Kurale"/>
              </a:rPr>
              <a:t>Users can easily recover from mistakes (e.g. press back button).</a:t>
            </a:r>
          </a:p>
          <a:p>
            <a:pPr marL="948187" lvl="1" indent="-474094" algn="l">
              <a:lnSpc>
                <a:spcPts val="5270"/>
              </a:lnSpc>
              <a:buAutoNum type="arabicPeriod"/>
            </a:pPr>
            <a:r>
              <a:rPr lang="en-US" sz="4391">
                <a:solidFill>
                  <a:srgbClr val="483A00"/>
                </a:solidFill>
                <a:latin typeface="Kurale"/>
                <a:ea typeface="Kurale"/>
                <a:cs typeface="Kurale"/>
                <a:sym typeface="Kurale"/>
              </a:rPr>
              <a:t>Users can complete all three key tasks in a minimal number of steps and amount of time.</a:t>
            </a: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USABILITY GOALS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FFEDED"/>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6694494" y="3256125"/>
            <a:ext cx="1723600" cy="1778574"/>
          </a:xfrm>
          <a:custGeom>
            <a:avLst/>
            <a:gdLst/>
            <a:ahLst/>
            <a:cxnLst/>
            <a:rect l="l" t="t" r="r" b="b"/>
            <a:pathLst>
              <a:path w="1723600" h="1778574">
                <a:moveTo>
                  <a:pt x="0" y="0"/>
                </a:moveTo>
                <a:lnTo>
                  <a:pt x="1723601" y="0"/>
                </a:lnTo>
                <a:lnTo>
                  <a:pt x="1723601" y="1778575"/>
                </a:lnTo>
                <a:lnTo>
                  <a:pt x="0" y="17785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0076986" y="2535212"/>
            <a:ext cx="6462545" cy="6195006"/>
          </a:xfrm>
          <a:prstGeom prst="rect">
            <a:avLst/>
          </a:prstGeom>
        </p:spPr>
        <p:txBody>
          <a:bodyPr lIns="0" tIns="0" rIns="0" bIns="0" rtlCol="0" anchor="t">
            <a:spAutoFit/>
          </a:bodyPr>
          <a:lstStyle/>
          <a:p>
            <a:pPr marL="873472" lvl="1" indent="-436736" algn="l">
              <a:lnSpc>
                <a:spcPts val="4450"/>
              </a:lnSpc>
              <a:buFont typeface="Arial"/>
              <a:buChar char="•"/>
            </a:pPr>
            <a:r>
              <a:rPr lang="en-US" sz="4045">
                <a:solidFill>
                  <a:srgbClr val="483A00"/>
                </a:solidFill>
                <a:latin typeface="Kurale"/>
                <a:ea typeface="Kurale"/>
                <a:cs typeface="Kurale"/>
                <a:sym typeface="Kurale"/>
              </a:rPr>
              <a:t>Number of participants who successfully completed all tasks.</a:t>
            </a:r>
          </a:p>
          <a:p>
            <a:pPr marL="873472" lvl="1" indent="-436736" algn="l">
              <a:lnSpc>
                <a:spcPts val="4450"/>
              </a:lnSpc>
              <a:buFont typeface="Arial"/>
              <a:buChar char="•"/>
            </a:pPr>
            <a:r>
              <a:rPr lang="en-US" sz="4045">
                <a:solidFill>
                  <a:srgbClr val="483A00"/>
                </a:solidFill>
                <a:latin typeface="Kurale"/>
                <a:ea typeface="Kurale"/>
                <a:cs typeface="Kurale"/>
                <a:sym typeface="Kurale"/>
              </a:rPr>
              <a:t>Number of times user asks to go back to a previous screen.</a:t>
            </a:r>
          </a:p>
          <a:p>
            <a:pPr marL="873472" lvl="1" indent="-436736" algn="l">
              <a:lnSpc>
                <a:spcPts val="4450"/>
              </a:lnSpc>
              <a:buFont typeface="Arial"/>
              <a:buChar char="•"/>
            </a:pPr>
            <a:r>
              <a:rPr lang="en-US" sz="4045">
                <a:solidFill>
                  <a:srgbClr val="483A00"/>
                </a:solidFill>
                <a:latin typeface="Kurale"/>
                <a:ea typeface="Kurale"/>
                <a:cs typeface="Kurale"/>
                <a:sym typeface="Kurale"/>
              </a:rPr>
              <a:t>Amount of time taken for user to complete all tasks.</a:t>
            </a:r>
          </a:p>
          <a:p>
            <a:pPr marL="873472" lvl="1" indent="-436736" algn="l">
              <a:lnSpc>
                <a:spcPts val="4450"/>
              </a:lnSpc>
              <a:buFont typeface="Arial"/>
              <a:buChar char="•"/>
            </a:pPr>
            <a:r>
              <a:rPr lang="en-US" sz="4045">
                <a:solidFill>
                  <a:srgbClr val="483A00"/>
                </a:solidFill>
                <a:latin typeface="Kurale"/>
                <a:ea typeface="Kurale"/>
                <a:cs typeface="Kurale"/>
                <a:sym typeface="Kurale"/>
              </a:rPr>
              <a:t>Number of times user stops to ask questions.</a:t>
            </a:r>
          </a:p>
        </p:txBody>
      </p:sp>
      <p:sp>
        <p:nvSpPr>
          <p:cNvPr id="12" name="TextBox 12"/>
          <p:cNvSpPr txBox="1"/>
          <p:nvPr/>
        </p:nvSpPr>
        <p:spPr>
          <a:xfrm>
            <a:off x="1997629" y="4248414"/>
            <a:ext cx="6230682" cy="3011399"/>
          </a:xfrm>
          <a:prstGeom prst="rect">
            <a:avLst/>
          </a:prstGeom>
        </p:spPr>
        <p:txBody>
          <a:bodyPr lIns="0" tIns="0" rIns="0" bIns="0" rtlCol="0" anchor="t">
            <a:spAutoFit/>
          </a:bodyPr>
          <a:lstStyle/>
          <a:p>
            <a:pPr algn="ctr">
              <a:lnSpc>
                <a:spcPts val="11407"/>
              </a:lnSpc>
            </a:pPr>
            <a:r>
              <a:rPr lang="en-US" sz="12265">
                <a:solidFill>
                  <a:srgbClr val="483A00"/>
                </a:solidFill>
                <a:latin typeface="Baloo Thambi"/>
                <a:ea typeface="Baloo Thambi"/>
                <a:cs typeface="Baloo Thambi"/>
                <a:sym typeface="Baloo Thambi"/>
              </a:rPr>
              <a:t>KEY</a:t>
            </a:r>
          </a:p>
          <a:p>
            <a:pPr algn="ctr">
              <a:lnSpc>
                <a:spcPts val="11407"/>
              </a:lnSpc>
            </a:pPr>
            <a:r>
              <a:rPr lang="en-US" sz="12265">
                <a:solidFill>
                  <a:srgbClr val="483A00"/>
                </a:solidFill>
                <a:latin typeface="Baloo Thambi"/>
                <a:ea typeface="Baloo Thambi"/>
                <a:cs typeface="Baloo Thambi"/>
                <a:sym typeface="Baloo Thambi"/>
              </a:rPr>
              <a:t>METRICS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114419"/>
            <a:ext cx="9078787" cy="2305811"/>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TESTING</a:t>
            </a:r>
          </a:p>
          <a:p>
            <a:pPr algn="ctr">
              <a:lnSpc>
                <a:spcPts val="8803"/>
              </a:lnSpc>
            </a:pPr>
            <a:r>
              <a:rPr lang="en-US" sz="9466">
                <a:solidFill>
                  <a:srgbClr val="483A00"/>
                </a:solidFill>
                <a:latin typeface="Baloo Thambi"/>
                <a:ea typeface="Baloo Thambi"/>
                <a:cs typeface="Baloo Thambi"/>
                <a:sym typeface="Baloo Thambi"/>
              </a:rPr>
              <a:t>RESULTS</a:t>
            </a:r>
          </a:p>
        </p:txBody>
      </p:sp>
      <p:sp>
        <p:nvSpPr>
          <p:cNvPr id="11" name="Freeform 11"/>
          <p:cNvSpPr/>
          <p:nvPr/>
        </p:nvSpPr>
        <p:spPr>
          <a:xfrm>
            <a:off x="14387895" y="903271"/>
            <a:ext cx="2299046" cy="2211264"/>
          </a:xfrm>
          <a:custGeom>
            <a:avLst/>
            <a:gdLst/>
            <a:ahLst/>
            <a:cxnLst/>
            <a:rect l="l" t="t" r="r" b="b"/>
            <a:pathLst>
              <a:path w="2299046" h="2211264">
                <a:moveTo>
                  <a:pt x="0" y="0"/>
                </a:moveTo>
                <a:lnTo>
                  <a:pt x="2299045" y="0"/>
                </a:lnTo>
                <a:lnTo>
                  <a:pt x="2299045" y="2211264"/>
                </a:lnTo>
                <a:lnTo>
                  <a:pt x="0" y="22112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870236" y="3083226"/>
            <a:ext cx="12583742" cy="5743575"/>
          </a:xfrm>
          <a:prstGeom prst="rect">
            <a:avLst/>
          </a:prstGeom>
        </p:spPr>
        <p:txBody>
          <a:bodyPr lIns="0" tIns="0" rIns="0" bIns="0" rtlCol="0" anchor="t">
            <a:spAutoFit/>
          </a:bodyPr>
          <a:lstStyle/>
          <a:p>
            <a:pPr marL="905009" lvl="1" indent="-452504" algn="l">
              <a:lnSpc>
                <a:spcPts val="5030"/>
              </a:lnSpc>
              <a:buAutoNum type="arabicPeriod"/>
            </a:pPr>
            <a:r>
              <a:rPr lang="en-US" sz="4191" u="sng">
                <a:solidFill>
                  <a:srgbClr val="483A00"/>
                </a:solidFill>
                <a:latin typeface="Kurale"/>
                <a:ea typeface="Kurale"/>
                <a:cs typeface="Kurale"/>
                <a:sym typeface="Kurale"/>
              </a:rPr>
              <a:t>Engagement:</a:t>
            </a:r>
            <a:r>
              <a:rPr lang="en-US" sz="4191">
                <a:solidFill>
                  <a:srgbClr val="483A00"/>
                </a:solidFill>
                <a:latin typeface="Kurale"/>
                <a:ea typeface="Kurale"/>
                <a:cs typeface="Kurale"/>
                <a:sym typeface="Kurale"/>
              </a:rPr>
              <a:t> All users were extremely engaged and excited to test out our prototype. They readily gave feedback at the end and wholeheartedly participated.</a:t>
            </a:r>
          </a:p>
          <a:p>
            <a:pPr marL="905009" lvl="1" indent="-452504" algn="l">
              <a:lnSpc>
                <a:spcPts val="5030"/>
              </a:lnSpc>
              <a:buAutoNum type="arabicPeriod"/>
            </a:pPr>
            <a:r>
              <a:rPr lang="en-US" sz="4191" u="sng">
                <a:solidFill>
                  <a:srgbClr val="483A00"/>
                </a:solidFill>
                <a:latin typeface="Kurale"/>
                <a:ea typeface="Kurale"/>
                <a:cs typeface="Kurale"/>
                <a:sym typeface="Kurale"/>
              </a:rPr>
              <a:t>Timing:</a:t>
            </a:r>
            <a:r>
              <a:rPr lang="en-US" sz="4191">
                <a:solidFill>
                  <a:srgbClr val="483A00"/>
                </a:solidFill>
                <a:latin typeface="Kurale"/>
                <a:ea typeface="Kurale"/>
                <a:cs typeface="Kurale"/>
                <a:sym typeface="Kurale"/>
              </a:rPr>
              <a:t> Surprisingly, the screen that took the longest time was the sign-up and profile creation.</a:t>
            </a:r>
          </a:p>
          <a:p>
            <a:pPr marL="905009" lvl="1" indent="-452504" algn="l">
              <a:lnSpc>
                <a:spcPts val="5030"/>
              </a:lnSpc>
              <a:buAutoNum type="arabicPeriod"/>
            </a:pPr>
            <a:r>
              <a:rPr lang="en-US" sz="4191" u="sng">
                <a:solidFill>
                  <a:srgbClr val="483A00"/>
                </a:solidFill>
                <a:latin typeface="Kurale"/>
                <a:ea typeface="Kurale"/>
                <a:cs typeface="Kurale"/>
                <a:sym typeface="Kurale"/>
              </a:rPr>
              <a:t>Design:</a:t>
            </a:r>
            <a:r>
              <a:rPr lang="en-US" sz="4191">
                <a:solidFill>
                  <a:srgbClr val="483A00"/>
                </a:solidFill>
                <a:latin typeface="Kurale"/>
                <a:ea typeface="Kurale"/>
                <a:cs typeface="Kurale"/>
                <a:sym typeface="Kurale"/>
              </a:rPr>
              <a:t> Users appreciated the landscape layout of the app and found all features were easy to navigate since they are on one screen. </a:t>
            </a: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PROCESS DATA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EFF1E7"/>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7099249" y="2165092"/>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881697" y="5378355"/>
            <a:ext cx="6462545" cy="2352333"/>
          </a:xfrm>
          <a:prstGeom prst="rect">
            <a:avLst/>
          </a:prstGeom>
        </p:spPr>
        <p:txBody>
          <a:bodyPr lIns="0" tIns="0" rIns="0" bIns="0" rtlCol="0" anchor="t">
            <a:spAutoFit/>
          </a:bodyPr>
          <a:lstStyle/>
          <a:p>
            <a:pPr algn="l">
              <a:lnSpc>
                <a:spcPts val="4599"/>
              </a:lnSpc>
            </a:pPr>
            <a:r>
              <a:rPr lang="en-US" sz="4945">
                <a:solidFill>
                  <a:srgbClr val="483A00"/>
                </a:solidFill>
                <a:latin typeface="Kurale"/>
                <a:ea typeface="Kurale"/>
                <a:cs typeface="Kurale"/>
                <a:sym typeface="Kurale"/>
              </a:rPr>
              <a:t>Goal 1: Users can easily navigate between different sections of the app.</a:t>
            </a:r>
          </a:p>
        </p:txBody>
      </p:sp>
      <p:sp>
        <p:nvSpPr>
          <p:cNvPr id="12" name="TextBox 12"/>
          <p:cNvSpPr txBox="1"/>
          <p:nvPr/>
        </p:nvSpPr>
        <p:spPr>
          <a:xfrm>
            <a:off x="1997629" y="2914585"/>
            <a:ext cx="6230682"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BOTTOM- LINE DATA</a:t>
            </a:r>
          </a:p>
        </p:txBody>
      </p:sp>
      <p:sp>
        <p:nvSpPr>
          <p:cNvPr id="13" name="TextBox 13"/>
          <p:cNvSpPr txBox="1"/>
          <p:nvPr/>
        </p:nvSpPr>
        <p:spPr>
          <a:xfrm>
            <a:off x="10233853" y="3851059"/>
            <a:ext cx="6462545" cy="3505617"/>
          </a:xfrm>
          <a:prstGeom prst="rect">
            <a:avLst/>
          </a:prstGeom>
        </p:spPr>
        <p:txBody>
          <a:bodyPr lIns="0" tIns="0" rIns="0" bIns="0" rtlCol="0" anchor="t">
            <a:spAutoFit/>
          </a:bodyPr>
          <a:lstStyle/>
          <a:p>
            <a:pPr algn="l">
              <a:lnSpc>
                <a:spcPts val="4599"/>
              </a:lnSpc>
            </a:pPr>
            <a:r>
              <a:rPr lang="en-US" sz="4945">
                <a:solidFill>
                  <a:srgbClr val="483A00"/>
                </a:solidFill>
                <a:latin typeface="Kurale"/>
                <a:ea typeface="Kurale"/>
                <a:cs typeface="Kurale"/>
                <a:sym typeface="Kurale"/>
              </a:rPr>
              <a:t>According to our post-testing verbal feedback survey, all four participants found the app easy to navigate with intuitive features.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EFF1E7"/>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7099249" y="2165092"/>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881697" y="5378355"/>
            <a:ext cx="6462545" cy="2352333"/>
          </a:xfrm>
          <a:prstGeom prst="rect">
            <a:avLst/>
          </a:prstGeom>
        </p:spPr>
        <p:txBody>
          <a:bodyPr lIns="0" tIns="0" rIns="0" bIns="0" rtlCol="0" anchor="t">
            <a:spAutoFit/>
          </a:bodyPr>
          <a:lstStyle/>
          <a:p>
            <a:pPr algn="l">
              <a:lnSpc>
                <a:spcPts val="4599"/>
              </a:lnSpc>
            </a:pPr>
            <a:r>
              <a:rPr lang="en-US" sz="4945">
                <a:solidFill>
                  <a:srgbClr val="483A00"/>
                </a:solidFill>
                <a:latin typeface="Kurale"/>
                <a:ea typeface="Kurale"/>
                <a:cs typeface="Kurale"/>
                <a:sym typeface="Kurale"/>
              </a:rPr>
              <a:t>Goal 2: The text and icon sizes are easily readable for users with varying vision abilities.</a:t>
            </a:r>
          </a:p>
        </p:txBody>
      </p:sp>
      <p:sp>
        <p:nvSpPr>
          <p:cNvPr id="12" name="TextBox 12"/>
          <p:cNvSpPr txBox="1"/>
          <p:nvPr/>
        </p:nvSpPr>
        <p:spPr>
          <a:xfrm>
            <a:off x="1997629" y="2914585"/>
            <a:ext cx="6230682"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BOTTOM- LINE DATA</a:t>
            </a:r>
          </a:p>
        </p:txBody>
      </p:sp>
      <p:sp>
        <p:nvSpPr>
          <p:cNvPr id="13" name="TextBox 13"/>
          <p:cNvSpPr txBox="1"/>
          <p:nvPr/>
        </p:nvSpPr>
        <p:spPr>
          <a:xfrm>
            <a:off x="10233853" y="3334175"/>
            <a:ext cx="6462545" cy="4658902"/>
          </a:xfrm>
          <a:prstGeom prst="rect">
            <a:avLst/>
          </a:prstGeom>
        </p:spPr>
        <p:txBody>
          <a:bodyPr lIns="0" tIns="0" rIns="0" bIns="0" rtlCol="0" anchor="t">
            <a:spAutoFit/>
          </a:bodyPr>
          <a:lstStyle/>
          <a:p>
            <a:pPr algn="l">
              <a:lnSpc>
                <a:spcPts val="4599"/>
              </a:lnSpc>
            </a:pPr>
            <a:r>
              <a:rPr lang="en-US" sz="4945">
                <a:solidFill>
                  <a:srgbClr val="483A00"/>
                </a:solidFill>
                <a:latin typeface="Kurale"/>
                <a:ea typeface="Kurale"/>
                <a:cs typeface="Kurale"/>
                <a:sym typeface="Kurale"/>
              </a:rPr>
              <a:t>According to our post-testing verbal feedback survey, two of four participants wished the text was larger. There were no comments about changing the icon sizes.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EFF1E7"/>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7099249" y="2165092"/>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881697" y="5378355"/>
            <a:ext cx="6462545" cy="2352333"/>
          </a:xfrm>
          <a:prstGeom prst="rect">
            <a:avLst/>
          </a:prstGeom>
        </p:spPr>
        <p:txBody>
          <a:bodyPr lIns="0" tIns="0" rIns="0" bIns="0" rtlCol="0" anchor="t">
            <a:spAutoFit/>
          </a:bodyPr>
          <a:lstStyle/>
          <a:p>
            <a:pPr algn="l">
              <a:lnSpc>
                <a:spcPts val="4599"/>
              </a:lnSpc>
            </a:pPr>
            <a:r>
              <a:rPr lang="en-US" sz="4945">
                <a:solidFill>
                  <a:srgbClr val="483A00"/>
                </a:solidFill>
                <a:latin typeface="Kurale"/>
                <a:ea typeface="Kurale"/>
                <a:cs typeface="Kurale"/>
                <a:sym typeface="Kurale"/>
              </a:rPr>
              <a:t>Goal 3: Users can easily recover from mistakes (e.g. press back button).</a:t>
            </a:r>
          </a:p>
        </p:txBody>
      </p:sp>
      <p:sp>
        <p:nvSpPr>
          <p:cNvPr id="12" name="TextBox 12"/>
          <p:cNvSpPr txBox="1"/>
          <p:nvPr/>
        </p:nvSpPr>
        <p:spPr>
          <a:xfrm>
            <a:off x="1997629" y="2914585"/>
            <a:ext cx="6230682"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BOTTOM- LINE DATA</a:t>
            </a:r>
          </a:p>
        </p:txBody>
      </p:sp>
      <p:sp>
        <p:nvSpPr>
          <p:cNvPr id="13" name="TextBox 13"/>
          <p:cNvSpPr txBox="1"/>
          <p:nvPr/>
        </p:nvSpPr>
        <p:spPr>
          <a:xfrm>
            <a:off x="10233853" y="2855354"/>
            <a:ext cx="6462545" cy="5235545"/>
          </a:xfrm>
          <a:prstGeom prst="rect">
            <a:avLst/>
          </a:prstGeom>
        </p:spPr>
        <p:txBody>
          <a:bodyPr lIns="0" tIns="0" rIns="0" bIns="0" rtlCol="0" anchor="t">
            <a:spAutoFit/>
          </a:bodyPr>
          <a:lstStyle/>
          <a:p>
            <a:pPr algn="l">
              <a:lnSpc>
                <a:spcPts val="4599"/>
              </a:lnSpc>
            </a:pPr>
            <a:r>
              <a:rPr lang="en-US" sz="4945">
                <a:solidFill>
                  <a:srgbClr val="483A00"/>
                </a:solidFill>
                <a:latin typeface="Kurale"/>
                <a:ea typeface="Kurale"/>
                <a:cs typeface="Kurale"/>
                <a:sym typeface="Kurale"/>
              </a:rPr>
              <a:t>None of our four participants made any mistakes in completing the tasks. We provided a back and cancel button in the event of a mistake, but neither were used during testing.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EFF1E7"/>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pic>
        <p:nvPicPr>
          <p:cNvPr id="9" name="Picture 9"/>
          <p:cNvPicPr>
            <a:picLocks noChangeAspect="1"/>
          </p:cNvPicPr>
          <p:nvPr/>
        </p:nvPicPr>
        <p:blipFill>
          <a:blip r:embed="rId4"/>
          <a:stretch>
            <a:fillRect/>
          </a:stretch>
        </p:blipFill>
        <p:spPr>
          <a:xfrm>
            <a:off x="9742314" y="1607200"/>
            <a:ext cx="7451606" cy="7489476"/>
          </a:xfrm>
          <a:prstGeom prst="rect">
            <a:avLst/>
          </a:prstGeom>
        </p:spPr>
      </p:pic>
      <p:sp>
        <p:nvSpPr>
          <p:cNvPr id="10" name="Freeform 10"/>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7099249" y="2165092"/>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1881697" y="5378355"/>
            <a:ext cx="6462545" cy="2928975"/>
          </a:xfrm>
          <a:prstGeom prst="rect">
            <a:avLst/>
          </a:prstGeom>
        </p:spPr>
        <p:txBody>
          <a:bodyPr lIns="0" tIns="0" rIns="0" bIns="0" rtlCol="0" anchor="t">
            <a:spAutoFit/>
          </a:bodyPr>
          <a:lstStyle/>
          <a:p>
            <a:pPr algn="l">
              <a:lnSpc>
                <a:spcPts val="4599"/>
              </a:lnSpc>
            </a:pPr>
            <a:r>
              <a:rPr lang="en-US" sz="4945">
                <a:solidFill>
                  <a:srgbClr val="483A00"/>
                </a:solidFill>
                <a:latin typeface="Kurale"/>
                <a:ea typeface="Kurale"/>
                <a:cs typeface="Kurale"/>
                <a:sym typeface="Kurale"/>
              </a:rPr>
              <a:t>Goal 4: Users can complete all three key tasks in a minimal number of steps and amount of time.</a:t>
            </a:r>
          </a:p>
        </p:txBody>
      </p:sp>
      <p:sp>
        <p:nvSpPr>
          <p:cNvPr id="13" name="TextBox 13"/>
          <p:cNvSpPr txBox="1"/>
          <p:nvPr/>
        </p:nvSpPr>
        <p:spPr>
          <a:xfrm>
            <a:off x="1997629" y="2914585"/>
            <a:ext cx="6230682" cy="2305811"/>
          </a:xfrm>
          <a:prstGeom prst="rect">
            <a:avLst/>
          </a:prstGeom>
        </p:spPr>
        <p:txBody>
          <a:bodyPr lIns="0" tIns="0" rIns="0" bIns="0" rtlCol="0" anchor="t">
            <a:spAutoFit/>
          </a:bodyPr>
          <a:lstStyle/>
          <a:p>
            <a:pPr algn="l">
              <a:lnSpc>
                <a:spcPts val="8803"/>
              </a:lnSpc>
            </a:pPr>
            <a:r>
              <a:rPr lang="en-US" sz="9466">
                <a:solidFill>
                  <a:srgbClr val="483A00"/>
                </a:solidFill>
                <a:latin typeface="Baloo Thambi"/>
                <a:ea typeface="Baloo Thambi"/>
                <a:cs typeface="Baloo Thambi"/>
                <a:sym typeface="Baloo Thambi"/>
              </a:rPr>
              <a:t>BOTTOM- LINE DATA</a:t>
            </a:r>
          </a:p>
        </p:txBody>
      </p:sp>
      <p:sp>
        <p:nvSpPr>
          <p:cNvPr id="14" name="TextBox 14"/>
          <p:cNvSpPr txBox="1"/>
          <p:nvPr/>
        </p:nvSpPr>
        <p:spPr>
          <a:xfrm>
            <a:off x="1784150" y="8564291"/>
            <a:ext cx="6795975" cy="468630"/>
          </a:xfrm>
          <a:prstGeom prst="rect">
            <a:avLst/>
          </a:prstGeom>
        </p:spPr>
        <p:txBody>
          <a:bodyPr lIns="0" tIns="0" rIns="0" bIns="0" rtlCol="0" anchor="t">
            <a:spAutoFit/>
          </a:bodyPr>
          <a:lstStyle/>
          <a:p>
            <a:pPr algn="l">
              <a:lnSpc>
                <a:spcPts val="1860"/>
              </a:lnSpc>
            </a:pPr>
            <a:r>
              <a:rPr lang="en-US" sz="2000">
                <a:solidFill>
                  <a:srgbClr val="483A00"/>
                </a:solidFill>
                <a:latin typeface="Kurale"/>
                <a:ea typeface="Kurale"/>
                <a:cs typeface="Kurale"/>
                <a:sym typeface="Kurale"/>
              </a:rPr>
              <a:t>*User 3 was on shift and pre-occupied during our testing, leading to an outlying high data point.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EFF1E7"/>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8500448" y="1377863"/>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0076986" y="2535212"/>
            <a:ext cx="6462545" cy="5633031"/>
          </a:xfrm>
          <a:prstGeom prst="rect">
            <a:avLst/>
          </a:prstGeom>
        </p:spPr>
        <p:txBody>
          <a:bodyPr lIns="0" tIns="0" rIns="0" bIns="0" rtlCol="0" anchor="t">
            <a:spAutoFit/>
          </a:bodyPr>
          <a:lstStyle/>
          <a:p>
            <a:pPr marL="873472" lvl="1" indent="-436736" algn="l">
              <a:lnSpc>
                <a:spcPts val="4450"/>
              </a:lnSpc>
              <a:buFont typeface="Arial"/>
              <a:buChar char="•"/>
            </a:pPr>
            <a:r>
              <a:rPr lang="en-US" sz="4045">
                <a:solidFill>
                  <a:srgbClr val="483A00"/>
                </a:solidFill>
                <a:latin typeface="Kurale"/>
                <a:ea typeface="Kurale"/>
                <a:cs typeface="Kurale"/>
                <a:sym typeface="Kurale"/>
              </a:rPr>
              <a:t>“Cultural background” can be confusing for users, especially if they identify with multiple countries and cultures.</a:t>
            </a:r>
          </a:p>
          <a:p>
            <a:pPr marL="873472" lvl="1" indent="-436736" algn="l">
              <a:lnSpc>
                <a:spcPts val="4450"/>
              </a:lnSpc>
              <a:buFont typeface="Arial"/>
              <a:buChar char="•"/>
            </a:pPr>
            <a:r>
              <a:rPr lang="en-US" sz="4045">
                <a:solidFill>
                  <a:srgbClr val="483A00"/>
                </a:solidFill>
                <a:latin typeface="Kurale"/>
                <a:ea typeface="Kurale"/>
                <a:cs typeface="Kurale"/>
                <a:sym typeface="Kurale"/>
              </a:rPr>
              <a:t>For those hosting events, would like to have a funding/pooling option to pay for venues and other costs.</a:t>
            </a:r>
          </a:p>
        </p:txBody>
      </p:sp>
      <p:sp>
        <p:nvSpPr>
          <p:cNvPr id="12" name="TextBox 12"/>
          <p:cNvSpPr txBox="1"/>
          <p:nvPr/>
        </p:nvSpPr>
        <p:spPr>
          <a:xfrm>
            <a:off x="1276309" y="4721167"/>
            <a:ext cx="7673322" cy="1994546"/>
          </a:xfrm>
          <a:prstGeom prst="rect">
            <a:avLst/>
          </a:prstGeom>
        </p:spPr>
        <p:txBody>
          <a:bodyPr lIns="0" tIns="0" rIns="0" bIns="0" rtlCol="0" anchor="t">
            <a:spAutoFit/>
          </a:bodyPr>
          <a:lstStyle/>
          <a:p>
            <a:pPr algn="ctr">
              <a:lnSpc>
                <a:spcPts val="7595"/>
              </a:lnSpc>
            </a:pPr>
            <a:r>
              <a:rPr lang="en-US" sz="8166">
                <a:solidFill>
                  <a:srgbClr val="483A00"/>
                </a:solidFill>
                <a:latin typeface="Baloo Thambi"/>
                <a:ea typeface="Baloo Thambi"/>
                <a:cs typeface="Baloo Thambi"/>
                <a:sym typeface="Baloo Thambi"/>
              </a:rPr>
              <a:t>ADDITIONAL</a:t>
            </a:r>
          </a:p>
          <a:p>
            <a:pPr algn="ctr">
              <a:lnSpc>
                <a:spcPts val="7595"/>
              </a:lnSpc>
            </a:pPr>
            <a:r>
              <a:rPr lang="en-US" sz="8166">
                <a:solidFill>
                  <a:srgbClr val="483A00"/>
                </a:solidFill>
                <a:latin typeface="Baloo Thambi"/>
                <a:ea typeface="Baloo Thambi"/>
                <a:cs typeface="Baloo Thambi"/>
                <a:sym typeface="Baloo Thambi"/>
              </a:rPr>
              <a:t>OBSERVATIONS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EFF1E7"/>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8500448" y="1377863"/>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0076986" y="2344712"/>
            <a:ext cx="6462545" cy="6756981"/>
          </a:xfrm>
          <a:prstGeom prst="rect">
            <a:avLst/>
          </a:prstGeom>
        </p:spPr>
        <p:txBody>
          <a:bodyPr lIns="0" tIns="0" rIns="0" bIns="0" rtlCol="0" anchor="t">
            <a:spAutoFit/>
          </a:bodyPr>
          <a:lstStyle/>
          <a:p>
            <a:pPr marL="873472" lvl="1" indent="-436736" algn="l">
              <a:lnSpc>
                <a:spcPts val="4450"/>
              </a:lnSpc>
              <a:buFont typeface="Arial"/>
              <a:buChar char="•"/>
            </a:pPr>
            <a:r>
              <a:rPr lang="en-US" sz="4045">
                <a:solidFill>
                  <a:srgbClr val="483A00"/>
                </a:solidFill>
                <a:latin typeface="Kurale"/>
                <a:ea typeface="Kurale"/>
                <a:cs typeface="Kurale"/>
                <a:sym typeface="Kurale"/>
              </a:rPr>
              <a:t>Front logo was pressed like a button (is not actually a button) on the login/sign-up page.</a:t>
            </a:r>
          </a:p>
          <a:p>
            <a:pPr marL="873472" lvl="1" indent="-436736" algn="l">
              <a:lnSpc>
                <a:spcPts val="4450"/>
              </a:lnSpc>
              <a:buFont typeface="Arial"/>
              <a:buChar char="•"/>
            </a:pPr>
            <a:r>
              <a:rPr lang="en-US" sz="4045">
                <a:solidFill>
                  <a:srgbClr val="483A00"/>
                </a:solidFill>
                <a:latin typeface="Kurale"/>
                <a:ea typeface="Kurale"/>
                <a:cs typeface="Kurale"/>
                <a:sym typeface="Kurale"/>
              </a:rPr>
              <a:t>Would like to invite friends to events and wonders how to message people on app.</a:t>
            </a:r>
          </a:p>
          <a:p>
            <a:pPr marL="873472" lvl="1" indent="-436736" algn="l">
              <a:lnSpc>
                <a:spcPts val="4450"/>
              </a:lnSpc>
              <a:buFont typeface="Arial"/>
              <a:buChar char="•"/>
            </a:pPr>
            <a:r>
              <a:rPr lang="en-US" sz="4045">
                <a:solidFill>
                  <a:srgbClr val="483A00"/>
                </a:solidFill>
                <a:latin typeface="Kurale"/>
                <a:ea typeface="Kurale"/>
                <a:cs typeface="Kurale"/>
                <a:sym typeface="Kurale"/>
              </a:rPr>
              <a:t>Users either hold iPad up in the air to read screen or put it down on table to type.</a:t>
            </a:r>
          </a:p>
        </p:txBody>
      </p:sp>
      <p:sp>
        <p:nvSpPr>
          <p:cNvPr id="12" name="TextBox 12"/>
          <p:cNvSpPr txBox="1"/>
          <p:nvPr/>
        </p:nvSpPr>
        <p:spPr>
          <a:xfrm>
            <a:off x="1276309" y="4721167"/>
            <a:ext cx="7673322" cy="1994546"/>
          </a:xfrm>
          <a:prstGeom prst="rect">
            <a:avLst/>
          </a:prstGeom>
        </p:spPr>
        <p:txBody>
          <a:bodyPr lIns="0" tIns="0" rIns="0" bIns="0" rtlCol="0" anchor="t">
            <a:spAutoFit/>
          </a:bodyPr>
          <a:lstStyle/>
          <a:p>
            <a:pPr algn="ctr">
              <a:lnSpc>
                <a:spcPts val="7595"/>
              </a:lnSpc>
            </a:pPr>
            <a:r>
              <a:rPr lang="en-US" sz="8166">
                <a:solidFill>
                  <a:srgbClr val="483A00"/>
                </a:solidFill>
                <a:latin typeface="Baloo Thambi"/>
                <a:ea typeface="Baloo Thambi"/>
                <a:cs typeface="Baloo Thambi"/>
                <a:sym typeface="Baloo Thambi"/>
              </a:rPr>
              <a:t>ADDITIONAL</a:t>
            </a:r>
          </a:p>
          <a:p>
            <a:pPr algn="ctr">
              <a:lnSpc>
                <a:spcPts val="7595"/>
              </a:lnSpc>
            </a:pPr>
            <a:r>
              <a:rPr lang="en-US" sz="8166">
                <a:solidFill>
                  <a:srgbClr val="483A00"/>
                </a:solidFill>
                <a:latin typeface="Baloo Thambi"/>
                <a:ea typeface="Baloo Thambi"/>
                <a:cs typeface="Baloo Thambi"/>
                <a:sym typeface="Baloo Thambi"/>
              </a:rPr>
              <a:t>OBSERVATIONS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9525"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878749" y="3334764"/>
            <a:ext cx="12583742" cy="4533900"/>
          </a:xfrm>
          <a:prstGeom prst="rect">
            <a:avLst/>
          </a:prstGeom>
        </p:spPr>
        <p:txBody>
          <a:bodyPr lIns="0" tIns="0" rIns="0" bIns="0" rtlCol="0" anchor="t">
            <a:spAutoFit/>
          </a:bodyPr>
          <a:lstStyle/>
          <a:p>
            <a:pPr algn="l">
              <a:lnSpc>
                <a:spcPts val="5150"/>
              </a:lnSpc>
            </a:pPr>
            <a:r>
              <a:rPr lang="en-US" sz="4291">
                <a:solidFill>
                  <a:srgbClr val="483A00"/>
                </a:solidFill>
                <a:latin typeface="Kurale"/>
                <a:ea typeface="Kurale"/>
                <a:cs typeface="Kurale"/>
                <a:sym typeface="Kurale"/>
              </a:rPr>
              <a:t>Overall, our lofi prototype was a </a:t>
            </a:r>
            <a:r>
              <a:rPr lang="en-US" sz="4291" u="sng">
                <a:solidFill>
                  <a:srgbClr val="483A00"/>
                </a:solidFill>
                <a:latin typeface="Kurale"/>
                <a:ea typeface="Kurale"/>
                <a:cs typeface="Kurale"/>
                <a:sym typeface="Kurale"/>
              </a:rPr>
              <a:t>success</a:t>
            </a:r>
            <a:r>
              <a:rPr lang="en-US" sz="4291">
                <a:solidFill>
                  <a:srgbClr val="483A00"/>
                </a:solidFill>
                <a:latin typeface="Kurale"/>
                <a:ea typeface="Kurale"/>
                <a:cs typeface="Kurale"/>
                <a:sym typeface="Kurale"/>
              </a:rPr>
              <a:t> since all four participants </a:t>
            </a:r>
            <a:r>
              <a:rPr lang="en-US" sz="4291" u="sng">
                <a:solidFill>
                  <a:srgbClr val="483A00"/>
                </a:solidFill>
                <a:latin typeface="Kurale"/>
                <a:ea typeface="Kurale"/>
                <a:cs typeface="Kurale"/>
                <a:sym typeface="Kurale"/>
              </a:rPr>
              <a:t>completed all tasks</a:t>
            </a:r>
            <a:r>
              <a:rPr lang="en-US" sz="4291">
                <a:solidFill>
                  <a:srgbClr val="483A00"/>
                </a:solidFill>
                <a:latin typeface="Kurale"/>
                <a:ea typeface="Kurale"/>
                <a:cs typeface="Kurale"/>
                <a:sym typeface="Kurale"/>
              </a:rPr>
              <a:t>. Users found it </a:t>
            </a:r>
            <a:r>
              <a:rPr lang="en-US" sz="4291" u="sng">
                <a:solidFill>
                  <a:srgbClr val="483A00"/>
                </a:solidFill>
                <a:latin typeface="Kurale"/>
                <a:ea typeface="Kurale"/>
                <a:cs typeface="Kurale"/>
                <a:sym typeface="Kurale"/>
              </a:rPr>
              <a:t>intuitive</a:t>
            </a:r>
            <a:r>
              <a:rPr lang="en-US" sz="4291">
                <a:solidFill>
                  <a:srgbClr val="483A00"/>
                </a:solidFill>
                <a:latin typeface="Kurale"/>
                <a:ea typeface="Kurale"/>
                <a:cs typeface="Kurale"/>
                <a:sym typeface="Kurale"/>
              </a:rPr>
              <a:t> to use and understood the different parts of the screen. When in an undistracted environment, the tasks took a </a:t>
            </a:r>
            <a:r>
              <a:rPr lang="en-US" sz="4291" u="sng">
                <a:solidFill>
                  <a:srgbClr val="483A00"/>
                </a:solidFill>
                <a:latin typeface="Kurale"/>
                <a:ea typeface="Kurale"/>
                <a:cs typeface="Kurale"/>
                <a:sym typeface="Kurale"/>
              </a:rPr>
              <a:t>reasonable time</a:t>
            </a:r>
            <a:r>
              <a:rPr lang="en-US" sz="4291">
                <a:solidFill>
                  <a:srgbClr val="483A00"/>
                </a:solidFill>
                <a:latin typeface="Kurale"/>
                <a:ea typeface="Kurale"/>
                <a:cs typeface="Kurale"/>
                <a:sym typeface="Kurale"/>
              </a:rPr>
              <a:t> to complete. No major mistakes were made. Some text was </a:t>
            </a:r>
            <a:r>
              <a:rPr lang="en-US" sz="4291" u="sng">
                <a:solidFill>
                  <a:srgbClr val="483A00"/>
                </a:solidFill>
                <a:latin typeface="Kurale"/>
                <a:ea typeface="Kurale"/>
                <a:cs typeface="Kurale"/>
                <a:sym typeface="Kurale"/>
              </a:rPr>
              <a:t>hard to read</a:t>
            </a:r>
            <a:r>
              <a:rPr lang="en-US" sz="4291">
                <a:solidFill>
                  <a:srgbClr val="483A00"/>
                </a:solidFill>
                <a:latin typeface="Kurale"/>
                <a:ea typeface="Kurale"/>
                <a:cs typeface="Kurale"/>
                <a:sym typeface="Kurale"/>
              </a:rPr>
              <a:t>, so we will enlarge all text on the app.</a:t>
            </a: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HOW DID WE 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671686"/>
            <a:ext cx="9078787" cy="1191386"/>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IMPLICATIONS</a:t>
            </a:r>
          </a:p>
        </p:txBody>
      </p:sp>
      <p:sp>
        <p:nvSpPr>
          <p:cNvPr id="11" name="Freeform 11"/>
          <p:cNvSpPr/>
          <p:nvPr/>
        </p:nvSpPr>
        <p:spPr>
          <a:xfrm>
            <a:off x="12832485" y="5254530"/>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FEEB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878749" y="3982464"/>
            <a:ext cx="12583742" cy="3238500"/>
          </a:xfrm>
          <a:prstGeom prst="rect">
            <a:avLst/>
          </a:prstGeom>
        </p:spPr>
        <p:txBody>
          <a:bodyPr lIns="0" tIns="0" rIns="0" bIns="0" rtlCol="0" anchor="t">
            <a:spAutoFit/>
          </a:bodyPr>
          <a:lstStyle/>
          <a:p>
            <a:pPr algn="l">
              <a:lnSpc>
                <a:spcPts val="5150"/>
              </a:lnSpc>
            </a:pPr>
            <a:r>
              <a:rPr lang="en-US" sz="4291">
                <a:solidFill>
                  <a:srgbClr val="483A00"/>
                </a:solidFill>
                <a:latin typeface="Kurale"/>
                <a:ea typeface="Kurale"/>
                <a:cs typeface="Kurale"/>
                <a:sym typeface="Kurale"/>
              </a:rPr>
              <a:t>The fact that all participants completed the tasks without major mistakes indicates that the interface design is user-friendly and intuitive. This suggests that future iterations should maintain this simplicity to ensure a positive user experience.</a:t>
            </a: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IMPLICATIONS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FEEB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878749" y="3982464"/>
            <a:ext cx="12583742" cy="3238500"/>
          </a:xfrm>
          <a:prstGeom prst="rect">
            <a:avLst/>
          </a:prstGeom>
        </p:spPr>
        <p:txBody>
          <a:bodyPr lIns="0" tIns="0" rIns="0" bIns="0" rtlCol="0" anchor="t">
            <a:spAutoFit/>
          </a:bodyPr>
          <a:lstStyle/>
          <a:p>
            <a:pPr algn="l">
              <a:lnSpc>
                <a:spcPts val="5150"/>
              </a:lnSpc>
            </a:pPr>
            <a:r>
              <a:rPr lang="en-US" sz="4291">
                <a:solidFill>
                  <a:srgbClr val="483A00"/>
                </a:solidFill>
                <a:latin typeface="Kurale"/>
                <a:ea typeface="Kurale"/>
                <a:cs typeface="Kurale"/>
                <a:sym typeface="Kurale"/>
              </a:rPr>
              <a:t>The users' ability to understand different parts of the screen highlights the effectiveness of the current layout and visual hierarchy. Any new features or elements introduced should align with this intuitive understanding to avoid confusion.</a:t>
            </a: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IMPLICATIONS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FEEB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2878749" y="3334764"/>
            <a:ext cx="12583742" cy="4533900"/>
          </a:xfrm>
          <a:prstGeom prst="rect">
            <a:avLst/>
          </a:prstGeom>
        </p:spPr>
        <p:txBody>
          <a:bodyPr lIns="0" tIns="0" rIns="0" bIns="0" rtlCol="0" anchor="t">
            <a:spAutoFit/>
          </a:bodyPr>
          <a:lstStyle/>
          <a:p>
            <a:pPr algn="l">
              <a:lnSpc>
                <a:spcPts val="5150"/>
              </a:lnSpc>
            </a:pPr>
            <a:r>
              <a:rPr lang="en-US" sz="4291">
                <a:solidFill>
                  <a:srgbClr val="483A00"/>
                </a:solidFill>
                <a:latin typeface="Kurale"/>
                <a:ea typeface="Kurale"/>
                <a:cs typeface="Kurale"/>
                <a:sym typeface="Kurale"/>
              </a:rPr>
              <a:t>The user’s environment factors into the usability of the app. If the user is in a distracted environment, they may find it difficult to handle the features of the app. We can have the app automatically save any progress and send gentle reminders to remind the user they have an ongoing task/event to finish adding/creating.</a:t>
            </a: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28727" y="1443282"/>
            <a:ext cx="12066761" cy="1194284"/>
          </a:xfrm>
          <a:prstGeom prst="rect">
            <a:avLst/>
          </a:prstGeom>
        </p:spPr>
        <p:txBody>
          <a:bodyPr lIns="0" tIns="0" rIns="0" bIns="0" rtlCol="0" anchor="t">
            <a:spAutoFit/>
          </a:bodyPr>
          <a:lstStyle/>
          <a:p>
            <a:pPr algn="ctr">
              <a:lnSpc>
                <a:spcPts val="8804"/>
              </a:lnSpc>
            </a:pPr>
            <a:r>
              <a:rPr lang="en-US" sz="9466">
                <a:solidFill>
                  <a:srgbClr val="483A00"/>
                </a:solidFill>
                <a:latin typeface="Baloo Thambi"/>
                <a:ea typeface="Baloo Thambi"/>
                <a:cs typeface="Baloo Thambi"/>
                <a:sym typeface="Baloo Thambi"/>
              </a:rPr>
              <a:t>IMPLICATIONS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452386"/>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36108" y="498352"/>
            <a:ext cx="8683487" cy="9290297"/>
            <a:chOff x="0" y="0"/>
            <a:chExt cx="2629519" cy="2813272"/>
          </a:xfrm>
        </p:grpSpPr>
        <p:sp>
          <p:nvSpPr>
            <p:cNvPr id="4" name="Freeform 4"/>
            <p:cNvSpPr/>
            <p:nvPr/>
          </p:nvSpPr>
          <p:spPr>
            <a:xfrm>
              <a:off x="0" y="0"/>
              <a:ext cx="2629519" cy="2813272"/>
            </a:xfrm>
            <a:custGeom>
              <a:avLst/>
              <a:gdLst/>
              <a:ahLst/>
              <a:cxnLst/>
              <a:rect l="l" t="t" r="r" b="b"/>
              <a:pathLst>
                <a:path w="2629519" h="2813272">
                  <a:moveTo>
                    <a:pt x="0" y="0"/>
                  </a:moveTo>
                  <a:lnTo>
                    <a:pt x="2629519" y="0"/>
                  </a:lnTo>
                  <a:lnTo>
                    <a:pt x="2629519" y="2813272"/>
                  </a:lnTo>
                  <a:lnTo>
                    <a:pt x="0" y="2813272"/>
                  </a:lnTo>
                  <a:close/>
                </a:path>
              </a:pathLst>
            </a:custGeom>
            <a:solidFill>
              <a:srgbClr val="FFE1E1"/>
            </a:solidFill>
          </p:spPr>
          <p:txBody>
            <a:bodyPr/>
            <a:lstStyle/>
            <a:p>
              <a:endParaRPr lang="en-US"/>
            </a:p>
          </p:txBody>
        </p:sp>
        <p:sp>
          <p:nvSpPr>
            <p:cNvPr id="5" name="TextBox 5"/>
            <p:cNvSpPr txBox="1"/>
            <p:nvPr/>
          </p:nvSpPr>
          <p:spPr>
            <a:xfrm>
              <a:off x="0" y="-38100"/>
              <a:ext cx="2629519" cy="2851372"/>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144000" y="498352"/>
            <a:ext cx="8607892" cy="9290297"/>
            <a:chOff x="0" y="0"/>
            <a:chExt cx="2606627" cy="2813272"/>
          </a:xfrm>
        </p:grpSpPr>
        <p:sp>
          <p:nvSpPr>
            <p:cNvPr id="7" name="Freeform 7"/>
            <p:cNvSpPr/>
            <p:nvPr/>
          </p:nvSpPr>
          <p:spPr>
            <a:xfrm>
              <a:off x="0" y="0"/>
              <a:ext cx="2606627" cy="2813272"/>
            </a:xfrm>
            <a:custGeom>
              <a:avLst/>
              <a:gdLst/>
              <a:ahLst/>
              <a:cxnLst/>
              <a:rect l="l" t="t" r="r" b="b"/>
              <a:pathLst>
                <a:path w="2606627" h="2813272">
                  <a:moveTo>
                    <a:pt x="0" y="0"/>
                  </a:moveTo>
                  <a:lnTo>
                    <a:pt x="2606627" y="0"/>
                  </a:lnTo>
                  <a:lnTo>
                    <a:pt x="2606627" y="2813272"/>
                  </a:lnTo>
                  <a:lnTo>
                    <a:pt x="0" y="2813272"/>
                  </a:lnTo>
                  <a:close/>
                </a:path>
              </a:pathLst>
            </a:custGeom>
            <a:solidFill>
              <a:srgbClr val="FEE27E"/>
            </a:solidFill>
          </p:spPr>
          <p:txBody>
            <a:bodyPr/>
            <a:lstStyle/>
            <a:p>
              <a:endParaRPr lang="en-US"/>
            </a:p>
          </p:txBody>
        </p:sp>
        <p:sp>
          <p:nvSpPr>
            <p:cNvPr id="8" name="TextBox 8"/>
            <p:cNvSpPr txBox="1"/>
            <p:nvPr/>
          </p:nvSpPr>
          <p:spPr>
            <a:xfrm>
              <a:off x="0" y="-38100"/>
              <a:ext cx="2606627" cy="2851372"/>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1140849" y="1730172"/>
            <a:ext cx="6155189" cy="1708151"/>
          </a:xfrm>
          <a:prstGeom prst="rect">
            <a:avLst/>
          </a:prstGeom>
        </p:spPr>
        <p:txBody>
          <a:bodyPr lIns="0" tIns="0" rIns="0" bIns="0" rtlCol="0" anchor="t">
            <a:spAutoFit/>
          </a:bodyPr>
          <a:lstStyle/>
          <a:p>
            <a:pPr algn="ctr">
              <a:lnSpc>
                <a:spcPts val="13999"/>
              </a:lnSpc>
            </a:pPr>
            <a:r>
              <a:rPr lang="en-US" sz="9999">
                <a:solidFill>
                  <a:srgbClr val="000000"/>
                </a:solidFill>
                <a:latin typeface="Baloo Thambi"/>
                <a:ea typeface="Baloo Thambi"/>
                <a:cs typeface="Baloo Thambi"/>
                <a:sym typeface="Baloo Thambi"/>
              </a:rPr>
              <a:t>FEEDBACK</a:t>
            </a:r>
          </a:p>
        </p:txBody>
      </p:sp>
      <p:sp>
        <p:nvSpPr>
          <p:cNvPr id="10" name="TextBox 10"/>
          <p:cNvSpPr txBox="1"/>
          <p:nvPr/>
        </p:nvSpPr>
        <p:spPr>
          <a:xfrm>
            <a:off x="11696486" y="1580131"/>
            <a:ext cx="5562814" cy="1708151"/>
          </a:xfrm>
          <a:prstGeom prst="rect">
            <a:avLst/>
          </a:prstGeom>
        </p:spPr>
        <p:txBody>
          <a:bodyPr lIns="0" tIns="0" rIns="0" bIns="0" rtlCol="0" anchor="t">
            <a:spAutoFit/>
          </a:bodyPr>
          <a:lstStyle/>
          <a:p>
            <a:pPr algn="ctr">
              <a:lnSpc>
                <a:spcPts val="13999"/>
              </a:lnSpc>
            </a:pPr>
            <a:r>
              <a:rPr lang="en-US" sz="9999">
                <a:solidFill>
                  <a:srgbClr val="000000"/>
                </a:solidFill>
                <a:latin typeface="Baloo Thambi"/>
                <a:ea typeface="Baloo Thambi"/>
                <a:cs typeface="Baloo Thambi"/>
                <a:sym typeface="Baloo Thambi"/>
              </a:rPr>
              <a:t>CHANGES</a:t>
            </a:r>
          </a:p>
        </p:txBody>
      </p:sp>
      <p:sp>
        <p:nvSpPr>
          <p:cNvPr id="11" name="Freeform 11"/>
          <p:cNvSpPr/>
          <p:nvPr/>
        </p:nvSpPr>
        <p:spPr>
          <a:xfrm>
            <a:off x="15769540" y="8323401"/>
            <a:ext cx="2410668" cy="1963599"/>
          </a:xfrm>
          <a:custGeom>
            <a:avLst/>
            <a:gdLst/>
            <a:ahLst/>
            <a:cxnLst/>
            <a:rect l="l" t="t" r="r" b="b"/>
            <a:pathLst>
              <a:path w="2410668" h="1963599">
                <a:moveTo>
                  <a:pt x="0" y="0"/>
                </a:moveTo>
                <a:lnTo>
                  <a:pt x="2410668" y="0"/>
                </a:lnTo>
                <a:lnTo>
                  <a:pt x="2410668" y="1963599"/>
                </a:lnTo>
                <a:lnTo>
                  <a:pt x="0" y="19635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88064" y="2713"/>
            <a:ext cx="2105570" cy="2051974"/>
          </a:xfrm>
          <a:custGeom>
            <a:avLst/>
            <a:gdLst/>
            <a:ahLst/>
            <a:cxnLst/>
            <a:rect l="l" t="t" r="r" b="b"/>
            <a:pathLst>
              <a:path w="2105570" h="2051974">
                <a:moveTo>
                  <a:pt x="0" y="0"/>
                </a:moveTo>
                <a:lnTo>
                  <a:pt x="2105570" y="0"/>
                </a:lnTo>
                <a:lnTo>
                  <a:pt x="2105570" y="2051974"/>
                </a:lnTo>
                <a:lnTo>
                  <a:pt x="0" y="20519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1019175" y="3614219"/>
            <a:ext cx="7053857" cy="5625412"/>
          </a:xfrm>
          <a:prstGeom prst="rect">
            <a:avLst/>
          </a:prstGeom>
        </p:spPr>
        <p:txBody>
          <a:bodyPr lIns="0" tIns="0" rIns="0" bIns="0" rtlCol="0" anchor="t">
            <a:spAutoFit/>
          </a:bodyPr>
          <a:lstStyle/>
          <a:p>
            <a:pPr marL="768585" lvl="1" indent="-384293" algn="l">
              <a:lnSpc>
                <a:spcPts val="3702"/>
              </a:lnSpc>
              <a:buFont typeface="Arial"/>
              <a:buChar char="•"/>
            </a:pPr>
            <a:r>
              <a:rPr lang="en-US" sz="3559">
                <a:solidFill>
                  <a:srgbClr val="483A00"/>
                </a:solidFill>
                <a:latin typeface="Kurale"/>
                <a:ea typeface="Kurale"/>
                <a:cs typeface="Kurale"/>
                <a:sym typeface="Kurale"/>
              </a:rPr>
              <a:t>“It’s hard to read some text.”</a:t>
            </a:r>
          </a:p>
          <a:p>
            <a:pPr algn="l">
              <a:lnSpc>
                <a:spcPts val="3702"/>
              </a:lnSpc>
            </a:pPr>
            <a:endParaRPr lang="en-US" sz="3559">
              <a:solidFill>
                <a:srgbClr val="483A00"/>
              </a:solidFill>
              <a:latin typeface="Kurale"/>
              <a:ea typeface="Kurale"/>
              <a:cs typeface="Kurale"/>
              <a:sym typeface="Kurale"/>
            </a:endParaRPr>
          </a:p>
          <a:p>
            <a:pPr marL="768585" lvl="1" indent="-384293" algn="l">
              <a:lnSpc>
                <a:spcPts val="3702"/>
              </a:lnSpc>
              <a:buFont typeface="Arial"/>
              <a:buChar char="•"/>
            </a:pPr>
            <a:r>
              <a:rPr lang="en-US" sz="3559">
                <a:solidFill>
                  <a:srgbClr val="483A00"/>
                </a:solidFill>
                <a:latin typeface="Kurale"/>
                <a:ea typeface="Kurale"/>
                <a:cs typeface="Kurale"/>
                <a:sym typeface="Kurale"/>
              </a:rPr>
              <a:t>“‘Cultural background’ on sign-up page is confusing.”</a:t>
            </a:r>
          </a:p>
          <a:p>
            <a:pPr algn="l">
              <a:lnSpc>
                <a:spcPts val="3702"/>
              </a:lnSpc>
            </a:pPr>
            <a:endParaRPr lang="en-US" sz="3559">
              <a:solidFill>
                <a:srgbClr val="483A00"/>
              </a:solidFill>
              <a:latin typeface="Kurale"/>
              <a:ea typeface="Kurale"/>
              <a:cs typeface="Kurale"/>
              <a:sym typeface="Kurale"/>
            </a:endParaRPr>
          </a:p>
          <a:p>
            <a:pPr marL="768585" lvl="1" indent="-384293" algn="l">
              <a:lnSpc>
                <a:spcPts val="3702"/>
              </a:lnSpc>
              <a:buFont typeface="Arial"/>
              <a:buChar char="•"/>
            </a:pPr>
            <a:r>
              <a:rPr lang="en-US" sz="3559">
                <a:solidFill>
                  <a:srgbClr val="483A00"/>
                </a:solidFill>
                <a:latin typeface="Kurale"/>
                <a:ea typeface="Kurale"/>
                <a:cs typeface="Kurale"/>
                <a:sym typeface="Kurale"/>
              </a:rPr>
              <a:t>“What if I don’t want location services on?”</a:t>
            </a:r>
          </a:p>
          <a:p>
            <a:pPr algn="l">
              <a:lnSpc>
                <a:spcPts val="3702"/>
              </a:lnSpc>
            </a:pPr>
            <a:endParaRPr lang="en-US" sz="3559">
              <a:solidFill>
                <a:srgbClr val="483A00"/>
              </a:solidFill>
              <a:latin typeface="Kurale"/>
              <a:ea typeface="Kurale"/>
              <a:cs typeface="Kurale"/>
              <a:sym typeface="Kurale"/>
            </a:endParaRPr>
          </a:p>
          <a:p>
            <a:pPr marL="768585" lvl="1" indent="-384293" algn="l">
              <a:lnSpc>
                <a:spcPts val="3702"/>
              </a:lnSpc>
              <a:buFont typeface="Arial"/>
              <a:buChar char="•"/>
            </a:pPr>
            <a:r>
              <a:rPr lang="en-US" sz="3559">
                <a:solidFill>
                  <a:srgbClr val="483A00"/>
                </a:solidFill>
                <a:latin typeface="Kurale"/>
                <a:ea typeface="Kurale"/>
                <a:cs typeface="Kurale"/>
                <a:sym typeface="Kurale"/>
              </a:rPr>
              <a:t>“The calendar takes up a lot of space when I can see the event on the panel without the whole calendar.”</a:t>
            </a:r>
          </a:p>
        </p:txBody>
      </p:sp>
      <p:sp>
        <p:nvSpPr>
          <p:cNvPr id="14" name="TextBox 14"/>
          <p:cNvSpPr txBox="1"/>
          <p:nvPr/>
        </p:nvSpPr>
        <p:spPr>
          <a:xfrm>
            <a:off x="9921017" y="3604694"/>
            <a:ext cx="7053857" cy="5158687"/>
          </a:xfrm>
          <a:prstGeom prst="rect">
            <a:avLst/>
          </a:prstGeom>
        </p:spPr>
        <p:txBody>
          <a:bodyPr lIns="0" tIns="0" rIns="0" bIns="0" rtlCol="0" anchor="t">
            <a:spAutoFit/>
          </a:bodyPr>
          <a:lstStyle/>
          <a:p>
            <a:pPr marL="768585" lvl="1" indent="-384293" algn="l">
              <a:lnSpc>
                <a:spcPts val="3702"/>
              </a:lnSpc>
              <a:buFont typeface="Arial"/>
              <a:buChar char="•"/>
            </a:pPr>
            <a:r>
              <a:rPr lang="en-US" sz="3559">
                <a:solidFill>
                  <a:srgbClr val="483A00"/>
                </a:solidFill>
                <a:latin typeface="Kurale"/>
                <a:ea typeface="Kurale"/>
                <a:cs typeface="Kurale"/>
                <a:sym typeface="Kurale"/>
              </a:rPr>
              <a:t>Enlarge font on all text.</a:t>
            </a:r>
          </a:p>
          <a:p>
            <a:pPr algn="l">
              <a:lnSpc>
                <a:spcPts val="3702"/>
              </a:lnSpc>
            </a:pPr>
            <a:endParaRPr lang="en-US" sz="3559">
              <a:solidFill>
                <a:srgbClr val="483A00"/>
              </a:solidFill>
              <a:latin typeface="Kurale"/>
              <a:ea typeface="Kurale"/>
              <a:cs typeface="Kurale"/>
              <a:sym typeface="Kurale"/>
            </a:endParaRPr>
          </a:p>
          <a:p>
            <a:pPr marL="768585" lvl="1" indent="-384293" algn="l">
              <a:lnSpc>
                <a:spcPts val="3702"/>
              </a:lnSpc>
              <a:buFont typeface="Arial"/>
              <a:buChar char="•"/>
            </a:pPr>
            <a:r>
              <a:rPr lang="en-US" sz="3559">
                <a:solidFill>
                  <a:srgbClr val="483A00"/>
                </a:solidFill>
                <a:latin typeface="Kurale"/>
                <a:ea typeface="Kurale"/>
                <a:cs typeface="Kurale"/>
                <a:sym typeface="Kurale"/>
              </a:rPr>
              <a:t>Allow user to choose as many cultures as wanted.</a:t>
            </a:r>
          </a:p>
          <a:p>
            <a:pPr algn="l">
              <a:lnSpc>
                <a:spcPts val="3702"/>
              </a:lnSpc>
            </a:pPr>
            <a:endParaRPr lang="en-US" sz="3559">
              <a:solidFill>
                <a:srgbClr val="483A00"/>
              </a:solidFill>
              <a:latin typeface="Kurale"/>
              <a:ea typeface="Kurale"/>
              <a:cs typeface="Kurale"/>
              <a:sym typeface="Kurale"/>
            </a:endParaRPr>
          </a:p>
          <a:p>
            <a:pPr marL="768585" lvl="1" indent="-384293" algn="l">
              <a:lnSpc>
                <a:spcPts val="3702"/>
              </a:lnSpc>
              <a:buFont typeface="Arial"/>
              <a:buChar char="•"/>
            </a:pPr>
            <a:r>
              <a:rPr lang="en-US" sz="3559">
                <a:solidFill>
                  <a:srgbClr val="483A00"/>
                </a:solidFill>
                <a:latin typeface="Kurale"/>
                <a:ea typeface="Kurale"/>
                <a:cs typeface="Kurale"/>
                <a:sym typeface="Kurale"/>
              </a:rPr>
              <a:t>Create option to manually put in address/location.</a:t>
            </a:r>
          </a:p>
          <a:p>
            <a:pPr algn="l">
              <a:lnSpc>
                <a:spcPts val="3702"/>
              </a:lnSpc>
            </a:pPr>
            <a:endParaRPr lang="en-US" sz="3559">
              <a:solidFill>
                <a:srgbClr val="483A00"/>
              </a:solidFill>
              <a:latin typeface="Kurale"/>
              <a:ea typeface="Kurale"/>
              <a:cs typeface="Kurale"/>
              <a:sym typeface="Kurale"/>
            </a:endParaRPr>
          </a:p>
          <a:p>
            <a:pPr marL="768585" lvl="1" indent="-384293" algn="l">
              <a:lnSpc>
                <a:spcPts val="3702"/>
              </a:lnSpc>
              <a:buFont typeface="Arial"/>
              <a:buChar char="•"/>
            </a:pPr>
            <a:r>
              <a:rPr lang="en-US" sz="3559">
                <a:solidFill>
                  <a:srgbClr val="483A00"/>
                </a:solidFill>
                <a:latin typeface="Kurale"/>
                <a:ea typeface="Kurale"/>
                <a:cs typeface="Kurale"/>
                <a:sym typeface="Kurale"/>
              </a:rPr>
              <a:t>Potentially consider shrinking the calendar when using side panel.</a:t>
            </a:r>
          </a:p>
        </p:txBody>
      </p:sp>
      <p:sp>
        <p:nvSpPr>
          <p:cNvPr id="15" name="AutoShape 15"/>
          <p:cNvSpPr/>
          <p:nvPr/>
        </p:nvSpPr>
        <p:spPr>
          <a:xfrm>
            <a:off x="8635495" y="4762575"/>
            <a:ext cx="1017011" cy="0"/>
          </a:xfrm>
          <a:prstGeom prst="line">
            <a:avLst/>
          </a:prstGeom>
          <a:ln w="38100" cap="flat">
            <a:solidFill>
              <a:srgbClr val="000000"/>
            </a:solidFill>
            <a:prstDash val="solid"/>
            <a:headEnd type="none" w="sm" len="sm"/>
            <a:tailEnd type="arrow" w="med" len="sm"/>
          </a:ln>
        </p:spPr>
        <p:txBody>
          <a:bodyPr/>
          <a:lstStyle/>
          <a:p>
            <a:endParaRPr lang="en-US"/>
          </a:p>
        </p:txBody>
      </p:sp>
      <p:sp>
        <p:nvSpPr>
          <p:cNvPr id="16" name="AutoShape 16"/>
          <p:cNvSpPr/>
          <p:nvPr/>
        </p:nvSpPr>
        <p:spPr>
          <a:xfrm>
            <a:off x="8635495" y="3842666"/>
            <a:ext cx="1017011" cy="0"/>
          </a:xfrm>
          <a:prstGeom prst="line">
            <a:avLst/>
          </a:prstGeom>
          <a:ln w="38100" cap="flat">
            <a:solidFill>
              <a:srgbClr val="000000"/>
            </a:solidFill>
            <a:prstDash val="solid"/>
            <a:headEnd type="none" w="sm" len="sm"/>
            <a:tailEnd type="arrow" w="med" len="sm"/>
          </a:ln>
        </p:spPr>
        <p:txBody>
          <a:bodyPr/>
          <a:lstStyle/>
          <a:p>
            <a:endParaRPr lang="en-US"/>
          </a:p>
        </p:txBody>
      </p:sp>
      <p:sp>
        <p:nvSpPr>
          <p:cNvPr id="17" name="AutoShape 17"/>
          <p:cNvSpPr/>
          <p:nvPr/>
        </p:nvSpPr>
        <p:spPr>
          <a:xfrm>
            <a:off x="8635495" y="6119486"/>
            <a:ext cx="1017011" cy="0"/>
          </a:xfrm>
          <a:prstGeom prst="line">
            <a:avLst/>
          </a:prstGeom>
          <a:ln w="38100" cap="flat">
            <a:solidFill>
              <a:srgbClr val="000000"/>
            </a:solidFill>
            <a:prstDash val="solid"/>
            <a:headEnd type="none" w="sm" len="sm"/>
            <a:tailEnd type="arrow" w="med" len="sm"/>
          </a:ln>
        </p:spPr>
        <p:txBody>
          <a:bodyPr/>
          <a:lstStyle/>
          <a:p>
            <a:endParaRPr lang="en-US"/>
          </a:p>
        </p:txBody>
      </p:sp>
      <p:sp>
        <p:nvSpPr>
          <p:cNvPr id="18" name="AutoShape 18"/>
          <p:cNvSpPr/>
          <p:nvPr/>
        </p:nvSpPr>
        <p:spPr>
          <a:xfrm>
            <a:off x="8635495" y="7472036"/>
            <a:ext cx="1017011" cy="0"/>
          </a:xfrm>
          <a:prstGeom prst="line">
            <a:avLst/>
          </a:prstGeom>
          <a:ln w="38100" cap="flat">
            <a:solidFill>
              <a:srgbClr val="000000"/>
            </a:solidFill>
            <a:prstDash val="solid"/>
            <a:headEnd type="none" w="sm" len="sm"/>
            <a:tailEnd type="arrow" w="med" len="sm"/>
          </a:ln>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8062060" cy="7313173"/>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027736"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70951" y="1945127"/>
            <a:ext cx="7588349" cy="7313173"/>
            <a:chOff x="0" y="0"/>
            <a:chExt cx="1908590" cy="1839379"/>
          </a:xfrm>
        </p:grpSpPr>
        <p:sp>
          <p:nvSpPr>
            <p:cNvPr id="7" name="Freeform 7"/>
            <p:cNvSpPr/>
            <p:nvPr/>
          </p:nvSpPr>
          <p:spPr>
            <a:xfrm>
              <a:off x="0" y="0"/>
              <a:ext cx="1908590" cy="1839379"/>
            </a:xfrm>
            <a:custGeom>
              <a:avLst/>
              <a:gdLst/>
              <a:ahLst/>
              <a:cxnLst/>
              <a:rect l="l" t="t" r="r" b="b"/>
              <a:pathLst>
                <a:path w="1908590" h="1839379">
                  <a:moveTo>
                    <a:pt x="52032" y="0"/>
                  </a:moveTo>
                  <a:lnTo>
                    <a:pt x="1856558" y="0"/>
                  </a:lnTo>
                  <a:cubicBezTo>
                    <a:pt x="1870358" y="0"/>
                    <a:pt x="1883592" y="5482"/>
                    <a:pt x="1893350" y="15240"/>
                  </a:cubicBezTo>
                  <a:cubicBezTo>
                    <a:pt x="1903108" y="24998"/>
                    <a:pt x="1908590" y="38232"/>
                    <a:pt x="1908590" y="52032"/>
                  </a:cubicBezTo>
                  <a:lnTo>
                    <a:pt x="1908590" y="1787347"/>
                  </a:lnTo>
                  <a:cubicBezTo>
                    <a:pt x="1908590" y="1816083"/>
                    <a:pt x="1885295" y="1839379"/>
                    <a:pt x="1856558" y="1839379"/>
                  </a:cubicBezTo>
                  <a:lnTo>
                    <a:pt x="52032" y="1839379"/>
                  </a:lnTo>
                  <a:cubicBezTo>
                    <a:pt x="23296" y="1839379"/>
                    <a:pt x="0" y="1816083"/>
                    <a:pt x="0" y="1787347"/>
                  </a:cubicBezTo>
                  <a:lnTo>
                    <a:pt x="0" y="52032"/>
                  </a:lnTo>
                  <a:cubicBezTo>
                    <a:pt x="0" y="23296"/>
                    <a:pt x="23296" y="0"/>
                    <a:pt x="52032" y="0"/>
                  </a:cubicBezTo>
                  <a:close/>
                </a:path>
              </a:pathLst>
            </a:custGeom>
            <a:solidFill>
              <a:srgbClr val="FFF5D3"/>
            </a:solidFill>
            <a:ln w="38100" cap="rnd">
              <a:solidFill>
                <a:srgbClr val="000000"/>
              </a:solidFill>
              <a:prstDash val="solid"/>
              <a:round/>
            </a:ln>
          </p:spPr>
          <p:txBody>
            <a:bodyPr/>
            <a:lstStyle/>
            <a:p>
              <a:endParaRPr lang="en-US"/>
            </a:p>
          </p:txBody>
        </p:sp>
        <p:sp>
          <p:nvSpPr>
            <p:cNvPr id="8" name="TextBox 8"/>
            <p:cNvSpPr txBox="1"/>
            <p:nvPr/>
          </p:nvSpPr>
          <p:spPr>
            <a:xfrm>
              <a:off x="0" y="-38100"/>
              <a:ext cx="1908590" cy="187747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418095" y="73566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7164547" y="3270815"/>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0076986" y="2912772"/>
            <a:ext cx="6462545" cy="5071056"/>
          </a:xfrm>
          <a:prstGeom prst="rect">
            <a:avLst/>
          </a:prstGeom>
        </p:spPr>
        <p:txBody>
          <a:bodyPr lIns="0" tIns="0" rIns="0" bIns="0" rtlCol="0" anchor="t">
            <a:spAutoFit/>
          </a:bodyPr>
          <a:lstStyle/>
          <a:p>
            <a:pPr marL="873472" lvl="1" indent="-436736" algn="l">
              <a:lnSpc>
                <a:spcPts val="4450"/>
              </a:lnSpc>
              <a:buFont typeface="Arial"/>
              <a:buChar char="•"/>
            </a:pPr>
            <a:r>
              <a:rPr lang="en-US" sz="4045">
                <a:solidFill>
                  <a:srgbClr val="483A00"/>
                </a:solidFill>
                <a:latin typeface="Kurale"/>
                <a:ea typeface="Kurale"/>
                <a:cs typeface="Kurale"/>
                <a:sym typeface="Kurale"/>
              </a:rPr>
              <a:t>Did not reveal how people react when users make mistakes.</a:t>
            </a:r>
          </a:p>
          <a:p>
            <a:pPr marL="873472" lvl="1" indent="-436736" algn="l">
              <a:lnSpc>
                <a:spcPts val="4450"/>
              </a:lnSpc>
              <a:buFont typeface="Arial"/>
              <a:buChar char="•"/>
            </a:pPr>
            <a:r>
              <a:rPr lang="en-US" sz="4045">
                <a:solidFill>
                  <a:srgbClr val="483A00"/>
                </a:solidFill>
                <a:latin typeface="Kurale"/>
                <a:ea typeface="Kurale"/>
                <a:cs typeface="Kurale"/>
                <a:sym typeface="Kurale"/>
              </a:rPr>
              <a:t>Did not a to manage the cold start problem (especially for users who are interested in more uncommon cultures in their area)</a:t>
            </a:r>
          </a:p>
        </p:txBody>
      </p:sp>
      <p:sp>
        <p:nvSpPr>
          <p:cNvPr id="12" name="TextBox 12"/>
          <p:cNvSpPr txBox="1"/>
          <p:nvPr/>
        </p:nvSpPr>
        <p:spPr>
          <a:xfrm>
            <a:off x="1490853" y="4562106"/>
            <a:ext cx="7244234" cy="2350768"/>
          </a:xfrm>
          <a:prstGeom prst="rect">
            <a:avLst/>
          </a:prstGeom>
        </p:spPr>
        <p:txBody>
          <a:bodyPr lIns="0" tIns="0" rIns="0" bIns="0" rtlCol="0" anchor="t">
            <a:spAutoFit/>
          </a:bodyPr>
          <a:lstStyle/>
          <a:p>
            <a:pPr algn="ctr">
              <a:lnSpc>
                <a:spcPts val="8989"/>
              </a:lnSpc>
            </a:pPr>
            <a:r>
              <a:rPr lang="en-US" sz="9666">
                <a:solidFill>
                  <a:srgbClr val="483A00"/>
                </a:solidFill>
                <a:latin typeface="Baloo Thambi"/>
                <a:ea typeface="Baloo Thambi"/>
                <a:cs typeface="Baloo Thambi"/>
                <a:sym typeface="Baloo Thambi"/>
              </a:rPr>
              <a:t>TESTING LIMITATIONS</a:t>
            </a:r>
          </a:p>
        </p:txBody>
      </p:sp>
      <p:sp>
        <p:nvSpPr>
          <p:cNvPr id="13" name="Freeform 13"/>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671686"/>
            <a:ext cx="9078787" cy="1191386"/>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APPENDIX</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195436"/>
            <a:ext cx="9078787" cy="2305811"/>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FULL LIST OF PROS/CONS</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452386"/>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36108" y="498352"/>
            <a:ext cx="8683487" cy="9290297"/>
            <a:chOff x="0" y="0"/>
            <a:chExt cx="2629519" cy="2813272"/>
          </a:xfrm>
        </p:grpSpPr>
        <p:sp>
          <p:nvSpPr>
            <p:cNvPr id="4" name="Freeform 4"/>
            <p:cNvSpPr/>
            <p:nvPr/>
          </p:nvSpPr>
          <p:spPr>
            <a:xfrm>
              <a:off x="0" y="0"/>
              <a:ext cx="2629519" cy="2813272"/>
            </a:xfrm>
            <a:custGeom>
              <a:avLst/>
              <a:gdLst/>
              <a:ahLst/>
              <a:cxnLst/>
              <a:rect l="l" t="t" r="r" b="b"/>
              <a:pathLst>
                <a:path w="2629519" h="2813272">
                  <a:moveTo>
                    <a:pt x="0" y="0"/>
                  </a:moveTo>
                  <a:lnTo>
                    <a:pt x="2629519" y="0"/>
                  </a:lnTo>
                  <a:lnTo>
                    <a:pt x="2629519" y="2813272"/>
                  </a:lnTo>
                  <a:lnTo>
                    <a:pt x="0" y="2813272"/>
                  </a:lnTo>
                  <a:close/>
                </a:path>
              </a:pathLst>
            </a:custGeom>
            <a:solidFill>
              <a:srgbClr val="FEE27E"/>
            </a:solidFill>
          </p:spPr>
          <p:txBody>
            <a:bodyPr/>
            <a:lstStyle/>
            <a:p>
              <a:endParaRPr lang="en-US"/>
            </a:p>
          </p:txBody>
        </p:sp>
        <p:sp>
          <p:nvSpPr>
            <p:cNvPr id="5" name="TextBox 5"/>
            <p:cNvSpPr txBox="1"/>
            <p:nvPr/>
          </p:nvSpPr>
          <p:spPr>
            <a:xfrm>
              <a:off x="0" y="-38100"/>
              <a:ext cx="2629519" cy="2851372"/>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144000" y="498352"/>
            <a:ext cx="8607892" cy="9290297"/>
            <a:chOff x="0" y="0"/>
            <a:chExt cx="2606627" cy="2813272"/>
          </a:xfrm>
        </p:grpSpPr>
        <p:sp>
          <p:nvSpPr>
            <p:cNvPr id="7" name="Freeform 7"/>
            <p:cNvSpPr/>
            <p:nvPr/>
          </p:nvSpPr>
          <p:spPr>
            <a:xfrm>
              <a:off x="0" y="0"/>
              <a:ext cx="2606627" cy="2813272"/>
            </a:xfrm>
            <a:custGeom>
              <a:avLst/>
              <a:gdLst/>
              <a:ahLst/>
              <a:cxnLst/>
              <a:rect l="l" t="t" r="r" b="b"/>
              <a:pathLst>
                <a:path w="2606627" h="2813272">
                  <a:moveTo>
                    <a:pt x="0" y="0"/>
                  </a:moveTo>
                  <a:lnTo>
                    <a:pt x="2606627" y="0"/>
                  </a:lnTo>
                  <a:lnTo>
                    <a:pt x="2606627" y="2813272"/>
                  </a:lnTo>
                  <a:lnTo>
                    <a:pt x="0" y="2813272"/>
                  </a:lnTo>
                  <a:close/>
                </a:path>
              </a:pathLst>
            </a:custGeom>
            <a:solidFill>
              <a:srgbClr val="FFEDED"/>
            </a:solidFill>
          </p:spPr>
          <p:txBody>
            <a:bodyPr/>
            <a:lstStyle/>
            <a:p>
              <a:endParaRPr lang="en-US"/>
            </a:p>
          </p:txBody>
        </p:sp>
        <p:sp>
          <p:nvSpPr>
            <p:cNvPr id="8" name="TextBox 8"/>
            <p:cNvSpPr txBox="1"/>
            <p:nvPr/>
          </p:nvSpPr>
          <p:spPr>
            <a:xfrm>
              <a:off x="0" y="-38100"/>
              <a:ext cx="2606627" cy="2851372"/>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1028700"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PRO</a:t>
            </a:r>
          </a:p>
        </p:txBody>
      </p:sp>
      <p:sp>
        <p:nvSpPr>
          <p:cNvPr id="10" name="TextBox 10"/>
          <p:cNvSpPr txBox="1"/>
          <p:nvPr/>
        </p:nvSpPr>
        <p:spPr>
          <a:xfrm>
            <a:off x="12520032"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CON</a:t>
            </a:r>
          </a:p>
        </p:txBody>
      </p:sp>
      <p:sp>
        <p:nvSpPr>
          <p:cNvPr id="11" name="TextBox 11"/>
          <p:cNvSpPr txBox="1"/>
          <p:nvPr/>
        </p:nvSpPr>
        <p:spPr>
          <a:xfrm>
            <a:off x="6161715" y="2547290"/>
            <a:ext cx="5964570" cy="1497856"/>
          </a:xfrm>
          <a:prstGeom prst="rect">
            <a:avLst/>
          </a:prstGeom>
        </p:spPr>
        <p:txBody>
          <a:bodyPr lIns="0" tIns="0" rIns="0" bIns="0" rtlCol="0" anchor="t">
            <a:spAutoFit/>
          </a:bodyPr>
          <a:lstStyle/>
          <a:p>
            <a:pPr algn="ctr">
              <a:lnSpc>
                <a:spcPts val="5749"/>
              </a:lnSpc>
            </a:pPr>
            <a:r>
              <a:rPr lang="en-US" sz="6182">
                <a:solidFill>
                  <a:srgbClr val="483A00"/>
                </a:solidFill>
                <a:latin typeface="Baloo Thambi"/>
                <a:ea typeface="Baloo Thambi"/>
                <a:cs typeface="Baloo Thambi"/>
                <a:sym typeface="Baloo Thambi"/>
              </a:rPr>
              <a:t>RING PROJECTOR</a:t>
            </a:r>
          </a:p>
        </p:txBody>
      </p:sp>
      <p:sp>
        <p:nvSpPr>
          <p:cNvPr id="12" name="TextBox 12"/>
          <p:cNvSpPr txBox="1"/>
          <p:nvPr/>
        </p:nvSpPr>
        <p:spPr>
          <a:xfrm>
            <a:off x="9477856" y="4547669"/>
            <a:ext cx="7053857" cy="4869636"/>
          </a:xfrm>
          <a:prstGeom prst="rect">
            <a:avLst/>
          </a:prstGeom>
        </p:spPr>
        <p:txBody>
          <a:bodyPr lIns="0" tIns="0" rIns="0" bIns="0" rtlCol="0" anchor="t">
            <a:spAutoFit/>
          </a:bodyPr>
          <a:lstStyle/>
          <a:p>
            <a:pPr marL="531101" lvl="1" indent="-265551" algn="l">
              <a:lnSpc>
                <a:spcPts val="2558"/>
              </a:lnSpc>
              <a:buFont typeface="Arial"/>
              <a:buChar char="•"/>
            </a:pPr>
            <a:r>
              <a:rPr lang="en-US" sz="2459">
                <a:solidFill>
                  <a:srgbClr val="483A00"/>
                </a:solidFill>
                <a:latin typeface="Kurale"/>
                <a:ea typeface="Kurale"/>
                <a:cs typeface="Kurale"/>
                <a:sym typeface="Kurale"/>
              </a:rPr>
              <a:t>Not enough information for joining, posting, or searching for events.</a:t>
            </a:r>
          </a:p>
          <a:p>
            <a:pPr marL="531101" lvl="1" indent="-265551" algn="l">
              <a:lnSpc>
                <a:spcPts val="2558"/>
              </a:lnSpc>
              <a:buFont typeface="Arial"/>
              <a:buChar char="•"/>
            </a:pPr>
            <a:r>
              <a:rPr lang="en-US" sz="2459">
                <a:solidFill>
                  <a:srgbClr val="483A00"/>
                </a:solidFill>
                <a:latin typeface="Kurale"/>
                <a:ea typeface="Kurale"/>
                <a:cs typeface="Kurale"/>
                <a:sym typeface="Kurale"/>
              </a:rPr>
              <a:t>Would function better as an extension to existing infrastructure rather than a standalone device.</a:t>
            </a:r>
          </a:p>
          <a:p>
            <a:pPr marL="531101" lvl="1" indent="-265551" algn="l">
              <a:lnSpc>
                <a:spcPts val="2558"/>
              </a:lnSpc>
              <a:buFont typeface="Arial"/>
              <a:buChar char="•"/>
            </a:pPr>
            <a:r>
              <a:rPr lang="en-US" sz="2459">
                <a:solidFill>
                  <a:srgbClr val="483A00"/>
                </a:solidFill>
                <a:latin typeface="Kurale"/>
                <a:ea typeface="Kurale"/>
                <a:cs typeface="Kurale"/>
                <a:sym typeface="Kurale"/>
              </a:rPr>
              <a:t>Device too small for seniors to read directions.</a:t>
            </a:r>
          </a:p>
          <a:p>
            <a:pPr marL="531101" lvl="1" indent="-265551" algn="l">
              <a:lnSpc>
                <a:spcPts val="2558"/>
              </a:lnSpc>
              <a:buFont typeface="Arial"/>
              <a:buChar char="•"/>
            </a:pPr>
            <a:r>
              <a:rPr lang="en-US" sz="2459">
                <a:solidFill>
                  <a:srgbClr val="483A00"/>
                </a:solidFill>
                <a:latin typeface="Kurale"/>
                <a:ea typeface="Kurale"/>
                <a:cs typeface="Kurale"/>
                <a:sym typeface="Kurale"/>
              </a:rPr>
              <a:t>UI difficult to navigate and construct</a:t>
            </a:r>
          </a:p>
          <a:p>
            <a:pPr marL="531101" lvl="1" indent="-265551" algn="l">
              <a:lnSpc>
                <a:spcPts val="2558"/>
              </a:lnSpc>
              <a:buFont typeface="Arial"/>
              <a:buChar char="•"/>
            </a:pPr>
            <a:r>
              <a:rPr lang="en-US" sz="2459">
                <a:solidFill>
                  <a:srgbClr val="483A00"/>
                </a:solidFill>
                <a:latin typeface="Kurale"/>
                <a:ea typeface="Kurale"/>
                <a:cs typeface="Kurale"/>
                <a:sym typeface="Kurale"/>
              </a:rPr>
              <a:t>Intimidating technology- ring wearable too newfound for older adults</a:t>
            </a:r>
          </a:p>
          <a:p>
            <a:pPr marL="531101" lvl="1" indent="-265551" algn="l">
              <a:lnSpc>
                <a:spcPts val="2558"/>
              </a:lnSpc>
              <a:buFont typeface="Arial"/>
              <a:buChar char="•"/>
            </a:pPr>
            <a:r>
              <a:rPr lang="en-US" sz="2459">
                <a:solidFill>
                  <a:srgbClr val="483A00"/>
                </a:solidFill>
                <a:latin typeface="Kurale"/>
                <a:ea typeface="Kurale"/>
                <a:cs typeface="Kurale"/>
                <a:sym typeface="Kurale"/>
              </a:rPr>
              <a:t>Accessibility and relevancy- not many seniors use wearables / affordability</a:t>
            </a:r>
          </a:p>
          <a:p>
            <a:pPr marL="531101" lvl="1" indent="-265551" algn="l">
              <a:lnSpc>
                <a:spcPts val="2558"/>
              </a:lnSpc>
              <a:buFont typeface="Arial"/>
              <a:buChar char="•"/>
            </a:pPr>
            <a:r>
              <a:rPr lang="en-US" sz="2459">
                <a:solidFill>
                  <a:srgbClr val="483A00"/>
                </a:solidFill>
                <a:latin typeface="Kurale"/>
                <a:ea typeface="Kurale"/>
                <a:cs typeface="Kurale"/>
                <a:sym typeface="Kurale"/>
              </a:rPr>
              <a:t>Prone to damage or loss due to size and wear</a:t>
            </a:r>
          </a:p>
          <a:p>
            <a:pPr marL="531101" lvl="1" indent="-265551" algn="l">
              <a:lnSpc>
                <a:spcPts val="2558"/>
              </a:lnSpc>
              <a:buFont typeface="Arial"/>
              <a:buChar char="•"/>
            </a:pPr>
            <a:r>
              <a:rPr lang="en-US" sz="2459">
                <a:solidFill>
                  <a:srgbClr val="483A00"/>
                </a:solidFill>
                <a:latin typeface="Kurale"/>
                <a:ea typeface="Kurale"/>
                <a:cs typeface="Kurale"/>
                <a:sym typeface="Kurale"/>
              </a:rPr>
              <a:t>Single-function device would not be popular</a:t>
            </a:r>
          </a:p>
          <a:p>
            <a:pPr marL="531101" lvl="1" indent="-265551" algn="l">
              <a:lnSpc>
                <a:spcPts val="2558"/>
              </a:lnSpc>
              <a:buFont typeface="Arial"/>
              <a:buChar char="•"/>
            </a:pPr>
            <a:r>
              <a:rPr lang="en-US" sz="2459">
                <a:solidFill>
                  <a:srgbClr val="483A00"/>
                </a:solidFill>
                <a:latin typeface="Kurale"/>
                <a:ea typeface="Kurale"/>
                <a:cs typeface="Kurale"/>
                <a:sym typeface="Kurale"/>
              </a:rPr>
              <a:t>Difficult to wear for seniors with rheumatoid and vascular conditions </a:t>
            </a:r>
          </a:p>
        </p:txBody>
      </p:sp>
      <p:sp>
        <p:nvSpPr>
          <p:cNvPr id="13" name="Freeform 13"/>
          <p:cNvSpPr/>
          <p:nvPr/>
        </p:nvSpPr>
        <p:spPr>
          <a:xfrm>
            <a:off x="108713" y="0"/>
            <a:ext cx="1839974" cy="2130496"/>
          </a:xfrm>
          <a:custGeom>
            <a:avLst/>
            <a:gdLst/>
            <a:ahLst/>
            <a:cxnLst/>
            <a:rect l="l" t="t" r="r" b="b"/>
            <a:pathLst>
              <a:path w="1839974" h="2130496">
                <a:moveTo>
                  <a:pt x="0" y="0"/>
                </a:moveTo>
                <a:lnTo>
                  <a:pt x="1839974" y="0"/>
                </a:lnTo>
                <a:lnTo>
                  <a:pt x="1839974" y="2130496"/>
                </a:lnTo>
                <a:lnTo>
                  <a:pt x="0" y="21304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Freeform 14"/>
          <p:cNvSpPr/>
          <p:nvPr/>
        </p:nvSpPr>
        <p:spPr>
          <a:xfrm>
            <a:off x="16789973" y="8689351"/>
            <a:ext cx="1498027" cy="1545806"/>
          </a:xfrm>
          <a:custGeom>
            <a:avLst/>
            <a:gdLst/>
            <a:ahLst/>
            <a:cxnLst/>
            <a:rect l="l" t="t" r="r" b="b"/>
            <a:pathLst>
              <a:path w="1498027" h="1545806">
                <a:moveTo>
                  <a:pt x="0" y="0"/>
                </a:moveTo>
                <a:lnTo>
                  <a:pt x="1498027" y="0"/>
                </a:lnTo>
                <a:lnTo>
                  <a:pt x="1498027" y="1545806"/>
                </a:lnTo>
                <a:lnTo>
                  <a:pt x="0" y="15458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350924" y="4547669"/>
            <a:ext cx="7053857" cy="5085282"/>
          </a:xfrm>
          <a:prstGeom prst="rect">
            <a:avLst/>
          </a:prstGeom>
        </p:spPr>
        <p:txBody>
          <a:bodyPr lIns="0" tIns="0" rIns="0" bIns="0" rtlCol="0" anchor="t">
            <a:spAutoFit/>
          </a:bodyPr>
          <a:lstStyle/>
          <a:p>
            <a:pPr marL="595869" lvl="1" indent="-297935" algn="l">
              <a:lnSpc>
                <a:spcPts val="2870"/>
              </a:lnSpc>
              <a:buFont typeface="Arial"/>
              <a:buChar char="•"/>
            </a:pPr>
            <a:r>
              <a:rPr lang="en-US" sz="2759">
                <a:solidFill>
                  <a:srgbClr val="483A00"/>
                </a:solidFill>
                <a:latin typeface="Kurale"/>
                <a:ea typeface="Kurale"/>
                <a:cs typeface="Kurale"/>
                <a:sym typeface="Kurale"/>
              </a:rPr>
              <a:t>Straightforward and serves a single purpose, making it easy to learn and use.</a:t>
            </a:r>
          </a:p>
          <a:p>
            <a:pPr marL="595869" lvl="1" indent="-297935" algn="l">
              <a:lnSpc>
                <a:spcPts val="2870"/>
              </a:lnSpc>
              <a:buFont typeface="Arial"/>
              <a:buChar char="•"/>
            </a:pPr>
            <a:r>
              <a:rPr lang="en-US" sz="2759">
                <a:solidFill>
                  <a:srgbClr val="483A00"/>
                </a:solidFill>
                <a:latin typeface="Kurale"/>
                <a:ea typeface="Kurale"/>
                <a:cs typeface="Kurale"/>
                <a:sym typeface="Kurale"/>
              </a:rPr>
              <a:t>Helps seniors avoid getting lost by providing simple, step-by-step directions.</a:t>
            </a:r>
          </a:p>
          <a:p>
            <a:pPr marL="595869" lvl="1" indent="-297935" algn="l">
              <a:lnSpc>
                <a:spcPts val="2870"/>
              </a:lnSpc>
              <a:buFont typeface="Arial"/>
              <a:buChar char="•"/>
            </a:pPr>
            <a:r>
              <a:rPr lang="en-US" sz="2759">
                <a:solidFill>
                  <a:srgbClr val="483A00"/>
                </a:solidFill>
                <a:latin typeface="Kurale"/>
                <a:ea typeface="Kurale"/>
                <a:cs typeface="Kurale"/>
                <a:sym typeface="Kurale"/>
              </a:rPr>
              <a:t>Especially helpful for those who can’t read signs in English.</a:t>
            </a:r>
          </a:p>
          <a:p>
            <a:pPr marL="595869" lvl="1" indent="-297935" algn="l">
              <a:lnSpc>
                <a:spcPts val="2870"/>
              </a:lnSpc>
              <a:buFont typeface="Arial"/>
              <a:buChar char="•"/>
            </a:pPr>
            <a:r>
              <a:rPr lang="en-US" sz="2759">
                <a:solidFill>
                  <a:srgbClr val="483A00"/>
                </a:solidFill>
                <a:latin typeface="Kurale"/>
                <a:ea typeface="Kurale"/>
                <a:cs typeface="Kurale"/>
                <a:sym typeface="Kurale"/>
              </a:rPr>
              <a:t>Location-based design that facilitates finding events in a physical space</a:t>
            </a:r>
          </a:p>
          <a:p>
            <a:pPr marL="595869" lvl="1" indent="-297935" algn="l">
              <a:lnSpc>
                <a:spcPts val="2870"/>
              </a:lnSpc>
              <a:buFont typeface="Arial"/>
              <a:buChar char="•"/>
            </a:pPr>
            <a:r>
              <a:rPr lang="en-US" sz="2759">
                <a:solidFill>
                  <a:srgbClr val="483A00"/>
                </a:solidFill>
                <a:latin typeface="Kurale"/>
                <a:ea typeface="Kurale"/>
                <a:cs typeface="Kurale"/>
                <a:sym typeface="Kurale"/>
              </a:rPr>
              <a:t>Location services for seniors to navigate streets and for caretakers to track them</a:t>
            </a:r>
          </a:p>
          <a:p>
            <a:pPr marL="595869" lvl="1" indent="-297935" algn="l">
              <a:lnSpc>
                <a:spcPts val="2870"/>
              </a:lnSpc>
              <a:buFont typeface="Arial"/>
              <a:buChar char="•"/>
            </a:pPr>
            <a:r>
              <a:rPr lang="en-US" sz="2759">
                <a:solidFill>
                  <a:srgbClr val="483A00"/>
                </a:solidFill>
                <a:latin typeface="Kurale"/>
                <a:ea typeface="Kurale"/>
                <a:cs typeface="Kurale"/>
                <a:sym typeface="Kurale"/>
              </a:rPr>
              <a:t>Allows seniors to navigate even in newer locations, familiarize them with routes they aren’t already used to so they can attend new events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452386"/>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36108" y="498352"/>
            <a:ext cx="8683487" cy="9290297"/>
            <a:chOff x="0" y="0"/>
            <a:chExt cx="2629519" cy="2813272"/>
          </a:xfrm>
        </p:grpSpPr>
        <p:sp>
          <p:nvSpPr>
            <p:cNvPr id="4" name="Freeform 4"/>
            <p:cNvSpPr/>
            <p:nvPr/>
          </p:nvSpPr>
          <p:spPr>
            <a:xfrm>
              <a:off x="0" y="0"/>
              <a:ext cx="2629519" cy="2813272"/>
            </a:xfrm>
            <a:custGeom>
              <a:avLst/>
              <a:gdLst/>
              <a:ahLst/>
              <a:cxnLst/>
              <a:rect l="l" t="t" r="r" b="b"/>
              <a:pathLst>
                <a:path w="2629519" h="2813272">
                  <a:moveTo>
                    <a:pt x="0" y="0"/>
                  </a:moveTo>
                  <a:lnTo>
                    <a:pt x="2629519" y="0"/>
                  </a:lnTo>
                  <a:lnTo>
                    <a:pt x="2629519" y="2813272"/>
                  </a:lnTo>
                  <a:lnTo>
                    <a:pt x="0" y="2813272"/>
                  </a:lnTo>
                  <a:close/>
                </a:path>
              </a:pathLst>
            </a:custGeom>
            <a:solidFill>
              <a:srgbClr val="FFE1E1"/>
            </a:solidFill>
          </p:spPr>
          <p:txBody>
            <a:bodyPr/>
            <a:lstStyle/>
            <a:p>
              <a:endParaRPr lang="en-US"/>
            </a:p>
          </p:txBody>
        </p:sp>
        <p:sp>
          <p:nvSpPr>
            <p:cNvPr id="5" name="TextBox 5"/>
            <p:cNvSpPr txBox="1"/>
            <p:nvPr/>
          </p:nvSpPr>
          <p:spPr>
            <a:xfrm>
              <a:off x="0" y="-38100"/>
              <a:ext cx="2629519" cy="2851372"/>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144000" y="498352"/>
            <a:ext cx="8607892" cy="9290297"/>
            <a:chOff x="0" y="0"/>
            <a:chExt cx="2606627" cy="2813272"/>
          </a:xfrm>
        </p:grpSpPr>
        <p:sp>
          <p:nvSpPr>
            <p:cNvPr id="7" name="Freeform 7"/>
            <p:cNvSpPr/>
            <p:nvPr/>
          </p:nvSpPr>
          <p:spPr>
            <a:xfrm>
              <a:off x="0" y="0"/>
              <a:ext cx="2606627" cy="2813272"/>
            </a:xfrm>
            <a:custGeom>
              <a:avLst/>
              <a:gdLst/>
              <a:ahLst/>
              <a:cxnLst/>
              <a:rect l="l" t="t" r="r" b="b"/>
              <a:pathLst>
                <a:path w="2606627" h="2813272">
                  <a:moveTo>
                    <a:pt x="0" y="0"/>
                  </a:moveTo>
                  <a:lnTo>
                    <a:pt x="2606627" y="0"/>
                  </a:lnTo>
                  <a:lnTo>
                    <a:pt x="2606627" y="2813272"/>
                  </a:lnTo>
                  <a:lnTo>
                    <a:pt x="0" y="2813272"/>
                  </a:lnTo>
                  <a:close/>
                </a:path>
              </a:pathLst>
            </a:custGeom>
            <a:solidFill>
              <a:srgbClr val="FEE27E"/>
            </a:solidFill>
          </p:spPr>
          <p:txBody>
            <a:bodyPr/>
            <a:lstStyle/>
            <a:p>
              <a:endParaRPr lang="en-US"/>
            </a:p>
          </p:txBody>
        </p:sp>
        <p:sp>
          <p:nvSpPr>
            <p:cNvPr id="8" name="TextBox 8"/>
            <p:cNvSpPr txBox="1"/>
            <p:nvPr/>
          </p:nvSpPr>
          <p:spPr>
            <a:xfrm>
              <a:off x="0" y="-38100"/>
              <a:ext cx="2606627" cy="2851372"/>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1028700"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PRO</a:t>
            </a:r>
          </a:p>
        </p:txBody>
      </p:sp>
      <p:sp>
        <p:nvSpPr>
          <p:cNvPr id="10" name="TextBox 10"/>
          <p:cNvSpPr txBox="1"/>
          <p:nvPr/>
        </p:nvSpPr>
        <p:spPr>
          <a:xfrm>
            <a:off x="12520032" y="1418206"/>
            <a:ext cx="4739268" cy="3241676"/>
          </a:xfrm>
          <a:prstGeom prst="rect">
            <a:avLst/>
          </a:prstGeom>
        </p:spPr>
        <p:txBody>
          <a:bodyPr lIns="0" tIns="0" rIns="0" bIns="0" rtlCol="0" anchor="t">
            <a:spAutoFit/>
          </a:bodyPr>
          <a:lstStyle/>
          <a:p>
            <a:pPr algn="ctr">
              <a:lnSpc>
                <a:spcPts val="26599"/>
              </a:lnSpc>
            </a:pPr>
            <a:r>
              <a:rPr lang="en-US" sz="18999">
                <a:solidFill>
                  <a:srgbClr val="000000"/>
                </a:solidFill>
                <a:latin typeface="Baloo Thambi"/>
                <a:ea typeface="Baloo Thambi"/>
                <a:cs typeface="Baloo Thambi"/>
                <a:sym typeface="Baloo Thambi"/>
              </a:rPr>
              <a:t>CON</a:t>
            </a:r>
          </a:p>
        </p:txBody>
      </p:sp>
      <p:sp>
        <p:nvSpPr>
          <p:cNvPr id="11" name="Freeform 11"/>
          <p:cNvSpPr/>
          <p:nvPr/>
        </p:nvSpPr>
        <p:spPr>
          <a:xfrm>
            <a:off x="15769540" y="8323401"/>
            <a:ext cx="2410668" cy="1963599"/>
          </a:xfrm>
          <a:custGeom>
            <a:avLst/>
            <a:gdLst/>
            <a:ahLst/>
            <a:cxnLst/>
            <a:rect l="l" t="t" r="r" b="b"/>
            <a:pathLst>
              <a:path w="2410668" h="1963599">
                <a:moveTo>
                  <a:pt x="0" y="0"/>
                </a:moveTo>
                <a:lnTo>
                  <a:pt x="2410668" y="0"/>
                </a:lnTo>
                <a:lnTo>
                  <a:pt x="2410668" y="1963599"/>
                </a:lnTo>
                <a:lnTo>
                  <a:pt x="0" y="19635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88064" y="2713"/>
            <a:ext cx="2105570" cy="2051974"/>
          </a:xfrm>
          <a:custGeom>
            <a:avLst/>
            <a:gdLst/>
            <a:ahLst/>
            <a:cxnLst/>
            <a:rect l="l" t="t" r="r" b="b"/>
            <a:pathLst>
              <a:path w="2105570" h="2051974">
                <a:moveTo>
                  <a:pt x="0" y="0"/>
                </a:moveTo>
                <a:lnTo>
                  <a:pt x="2105570" y="0"/>
                </a:lnTo>
                <a:lnTo>
                  <a:pt x="2105570" y="2051974"/>
                </a:lnTo>
                <a:lnTo>
                  <a:pt x="0" y="20519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5990265" y="2869998"/>
            <a:ext cx="5964570" cy="881016"/>
          </a:xfrm>
          <a:prstGeom prst="rect">
            <a:avLst/>
          </a:prstGeom>
        </p:spPr>
        <p:txBody>
          <a:bodyPr lIns="0" tIns="0" rIns="0" bIns="0" rtlCol="0" anchor="t">
            <a:spAutoFit/>
          </a:bodyPr>
          <a:lstStyle/>
          <a:p>
            <a:pPr algn="ctr">
              <a:lnSpc>
                <a:spcPts val="6586"/>
              </a:lnSpc>
            </a:pPr>
            <a:r>
              <a:rPr lang="en-US" sz="7081">
                <a:solidFill>
                  <a:srgbClr val="483A00"/>
                </a:solidFill>
                <a:latin typeface="Baloo Thambi"/>
                <a:ea typeface="Baloo Thambi"/>
                <a:cs typeface="Baloo Thambi"/>
                <a:sym typeface="Baloo Thambi"/>
              </a:rPr>
              <a:t>IPAD APP</a:t>
            </a:r>
          </a:p>
        </p:txBody>
      </p:sp>
      <p:sp>
        <p:nvSpPr>
          <p:cNvPr id="14" name="TextBox 14"/>
          <p:cNvSpPr txBox="1"/>
          <p:nvPr/>
        </p:nvSpPr>
        <p:spPr>
          <a:xfrm>
            <a:off x="1019175" y="4576244"/>
            <a:ext cx="7953375" cy="5268924"/>
          </a:xfrm>
          <a:prstGeom prst="rect">
            <a:avLst/>
          </a:prstGeom>
        </p:spPr>
        <p:txBody>
          <a:bodyPr lIns="0" tIns="0" rIns="0" bIns="0" rtlCol="0" anchor="t">
            <a:spAutoFit/>
          </a:bodyPr>
          <a:lstStyle/>
          <a:p>
            <a:pPr marL="725406" lvl="1" indent="-362703" algn="l">
              <a:lnSpc>
                <a:spcPts val="3494"/>
              </a:lnSpc>
              <a:buFont typeface="Arial"/>
              <a:buChar char="•"/>
            </a:pPr>
            <a:r>
              <a:rPr lang="en-US" sz="3359">
                <a:solidFill>
                  <a:srgbClr val="483A00"/>
                </a:solidFill>
                <a:latin typeface="Kurale"/>
                <a:ea typeface="Kurale"/>
                <a:cs typeface="Kurale"/>
                <a:sym typeface="Kurale"/>
              </a:rPr>
              <a:t>Can use while propped up on a stand or in a case (comfortable for at home use).</a:t>
            </a:r>
          </a:p>
          <a:p>
            <a:pPr marL="725406" lvl="1" indent="-362703" algn="l">
              <a:lnSpc>
                <a:spcPts val="3494"/>
              </a:lnSpc>
              <a:buFont typeface="Arial"/>
              <a:buChar char="•"/>
            </a:pPr>
            <a:r>
              <a:rPr lang="en-US" sz="3359">
                <a:solidFill>
                  <a:srgbClr val="483A00"/>
                </a:solidFill>
                <a:latin typeface="Kurale"/>
                <a:ea typeface="Kurale"/>
                <a:cs typeface="Kurale"/>
                <a:sym typeface="Kurale"/>
              </a:rPr>
              <a:t>Easier for typing; less frustrating than small keyboard on phone.</a:t>
            </a:r>
          </a:p>
          <a:p>
            <a:pPr marL="725406" lvl="1" indent="-362703" algn="l">
              <a:lnSpc>
                <a:spcPts val="3494"/>
              </a:lnSpc>
              <a:buFont typeface="Arial"/>
              <a:buChar char="•"/>
            </a:pPr>
            <a:r>
              <a:rPr lang="en-US" sz="3359">
                <a:solidFill>
                  <a:srgbClr val="483A00"/>
                </a:solidFill>
                <a:latin typeface="Kurale"/>
                <a:ea typeface="Kurale"/>
                <a:cs typeface="Kurale"/>
                <a:sym typeface="Kurale"/>
              </a:rPr>
              <a:t>Large surface allows for more features on the screen and larger text (easier to see).</a:t>
            </a:r>
          </a:p>
          <a:p>
            <a:pPr marL="725406" lvl="1" indent="-362703" algn="l">
              <a:lnSpc>
                <a:spcPts val="3494"/>
              </a:lnSpc>
              <a:buFont typeface="Arial"/>
              <a:buChar char="•"/>
            </a:pPr>
            <a:r>
              <a:rPr lang="en-US" sz="3359">
                <a:solidFill>
                  <a:srgbClr val="483A00"/>
                </a:solidFill>
                <a:latin typeface="Kurale"/>
                <a:ea typeface="Kurale"/>
                <a:cs typeface="Kurale"/>
                <a:sym typeface="Kurale"/>
              </a:rPr>
              <a:t>Relevancy- seniors utilise iPads for ease of use over mobile devices</a:t>
            </a:r>
          </a:p>
          <a:p>
            <a:pPr marL="725406" lvl="1" indent="-362703" algn="l">
              <a:lnSpc>
                <a:spcPts val="3494"/>
              </a:lnSpc>
              <a:buFont typeface="Arial"/>
              <a:buChar char="•"/>
            </a:pPr>
            <a:r>
              <a:rPr lang="en-US" sz="3359">
                <a:solidFill>
                  <a:srgbClr val="483A00"/>
                </a:solidFill>
                <a:latin typeface="Kurale"/>
                <a:ea typeface="Kurale"/>
                <a:cs typeface="Kurale"/>
                <a:sym typeface="Kurale"/>
              </a:rPr>
              <a:t>Universal popularity of iPads/tablets amongst seniors</a:t>
            </a:r>
          </a:p>
        </p:txBody>
      </p:sp>
      <p:sp>
        <p:nvSpPr>
          <p:cNvPr id="15" name="TextBox 15"/>
          <p:cNvSpPr txBox="1"/>
          <p:nvPr/>
        </p:nvSpPr>
        <p:spPr>
          <a:xfrm>
            <a:off x="9921017" y="4557194"/>
            <a:ext cx="7053857" cy="5089346"/>
          </a:xfrm>
          <a:prstGeom prst="rect">
            <a:avLst/>
          </a:prstGeom>
        </p:spPr>
        <p:txBody>
          <a:bodyPr lIns="0" tIns="0" rIns="0" bIns="0" rtlCol="0" anchor="t">
            <a:spAutoFit/>
          </a:bodyPr>
          <a:lstStyle/>
          <a:p>
            <a:pPr marL="639048" lvl="1" indent="-319524" algn="l">
              <a:lnSpc>
                <a:spcPts val="3078"/>
              </a:lnSpc>
              <a:buFont typeface="Arial"/>
              <a:buChar char="•"/>
            </a:pPr>
            <a:r>
              <a:rPr lang="en-US" sz="2959">
                <a:solidFill>
                  <a:srgbClr val="483A00"/>
                </a:solidFill>
                <a:latin typeface="Kurale"/>
                <a:ea typeface="Kurale"/>
                <a:cs typeface="Kurale"/>
                <a:sym typeface="Kurale"/>
              </a:rPr>
              <a:t>Bulkier and less convenient to carry around an iPad.</a:t>
            </a:r>
          </a:p>
          <a:p>
            <a:pPr marL="639048" lvl="1" indent="-319524" algn="l">
              <a:lnSpc>
                <a:spcPts val="3078"/>
              </a:lnSpc>
              <a:buFont typeface="Arial"/>
              <a:buChar char="•"/>
            </a:pPr>
            <a:r>
              <a:rPr lang="en-US" sz="2959">
                <a:solidFill>
                  <a:srgbClr val="483A00"/>
                </a:solidFill>
                <a:latin typeface="Kurale"/>
                <a:ea typeface="Kurale"/>
                <a:cs typeface="Kurale"/>
                <a:sym typeface="Kurale"/>
              </a:rPr>
              <a:t>Potentially no access to data while in transit, which could be crucial for last-minute updates or changes to events.</a:t>
            </a:r>
          </a:p>
          <a:p>
            <a:pPr marL="639048" lvl="1" indent="-319524" algn="l">
              <a:lnSpc>
                <a:spcPts val="3078"/>
              </a:lnSpc>
              <a:buFont typeface="Arial"/>
              <a:buChar char="•"/>
            </a:pPr>
            <a:r>
              <a:rPr lang="en-US" sz="2959">
                <a:solidFill>
                  <a:srgbClr val="483A00"/>
                </a:solidFill>
                <a:latin typeface="Kurale"/>
                <a:ea typeface="Kurale"/>
                <a:cs typeface="Kurale"/>
                <a:sym typeface="Kurale"/>
              </a:rPr>
              <a:t>Less hands-free usage; needs more user interaction.</a:t>
            </a:r>
          </a:p>
          <a:p>
            <a:pPr marL="639048" lvl="1" indent="-319524" algn="l">
              <a:lnSpc>
                <a:spcPts val="3078"/>
              </a:lnSpc>
              <a:buFont typeface="Arial"/>
              <a:buChar char="•"/>
            </a:pPr>
            <a:r>
              <a:rPr lang="en-US" sz="2959">
                <a:solidFill>
                  <a:srgbClr val="483A00"/>
                </a:solidFill>
                <a:latin typeface="Kurale"/>
                <a:ea typeface="Kurale"/>
                <a:cs typeface="Kurale"/>
                <a:sym typeface="Kurale"/>
              </a:rPr>
              <a:t>Accessibility- not all have the ability to afford iPad</a:t>
            </a:r>
          </a:p>
          <a:p>
            <a:pPr marL="639048" lvl="1" indent="-319524" algn="l">
              <a:lnSpc>
                <a:spcPts val="3078"/>
              </a:lnSpc>
              <a:buFont typeface="Arial"/>
              <a:buChar char="•"/>
            </a:pPr>
            <a:r>
              <a:rPr lang="en-US" sz="2959">
                <a:solidFill>
                  <a:srgbClr val="483A00"/>
                </a:solidFill>
                <a:latin typeface="Kurale"/>
                <a:ea typeface="Kurale"/>
                <a:cs typeface="Kurale"/>
                <a:sym typeface="Kurale"/>
              </a:rPr>
              <a:t>Requires more tech literacy</a:t>
            </a:r>
          </a:p>
          <a:p>
            <a:pPr marL="639048" lvl="1" indent="-319524" algn="l">
              <a:lnSpc>
                <a:spcPts val="3078"/>
              </a:lnSpc>
              <a:buFont typeface="Arial"/>
              <a:buChar char="•"/>
            </a:pPr>
            <a:r>
              <a:rPr lang="en-US" sz="2959">
                <a:solidFill>
                  <a:srgbClr val="483A00"/>
                </a:solidFill>
                <a:latin typeface="Kurale"/>
                <a:ea typeface="Kurale"/>
                <a:cs typeface="Kurale"/>
                <a:sym typeface="Kurale"/>
              </a:rPr>
              <a:t>On-the-go usage may cause dangers for seniors (lower situational awareness during usage)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671686"/>
            <a:ext cx="9078787" cy="1191386"/>
          </a:xfrm>
          <a:prstGeom prst="rect">
            <a:avLst/>
          </a:prstGeom>
        </p:spPr>
        <p:txBody>
          <a:bodyPr lIns="0" tIns="0" rIns="0" bIns="0" rtlCol="0" anchor="t">
            <a:spAutoFit/>
          </a:bodyPr>
          <a:lstStyle/>
          <a:p>
            <a:pPr algn="ctr">
              <a:lnSpc>
                <a:spcPts val="8803"/>
              </a:lnSpc>
            </a:pPr>
            <a:r>
              <a:rPr lang="en-US" sz="9466">
                <a:solidFill>
                  <a:srgbClr val="483A00"/>
                </a:solidFill>
                <a:latin typeface="Baloo Thambi"/>
                <a:ea typeface="Baloo Thambi"/>
                <a:cs typeface="Baloo Thambi"/>
                <a:sym typeface="Baloo Thambi"/>
              </a:rPr>
              <a:t>SCRIPTS</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5425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9352723" y="3317248"/>
            <a:ext cx="5953005" cy="4568931"/>
          </a:xfrm>
          <a:custGeom>
            <a:avLst/>
            <a:gdLst/>
            <a:ahLst/>
            <a:cxnLst/>
            <a:rect l="l" t="t" r="r" b="b"/>
            <a:pathLst>
              <a:path w="5953005" h="4568931">
                <a:moveTo>
                  <a:pt x="0" y="0"/>
                </a:moveTo>
                <a:lnTo>
                  <a:pt x="5953005" y="0"/>
                </a:lnTo>
                <a:lnTo>
                  <a:pt x="5953005" y="4568931"/>
                </a:lnTo>
                <a:lnTo>
                  <a:pt x="0" y="4568931"/>
                </a:lnTo>
                <a:lnTo>
                  <a:pt x="0" y="0"/>
                </a:lnTo>
                <a:close/>
              </a:path>
            </a:pathLst>
          </a:custGeom>
          <a:blipFill>
            <a:blip r:embed="rId8"/>
            <a:stretch>
              <a:fillRect/>
            </a:stretch>
          </a:blipFill>
        </p:spPr>
        <p:txBody>
          <a:bodyPr/>
          <a:lstStyle/>
          <a:p>
            <a:endParaRPr lang="en-US"/>
          </a:p>
        </p:txBody>
      </p:sp>
      <p:sp>
        <p:nvSpPr>
          <p:cNvPr id="12" name="TextBox 12"/>
          <p:cNvSpPr txBox="1"/>
          <p:nvPr/>
        </p:nvSpPr>
        <p:spPr>
          <a:xfrm>
            <a:off x="2497499" y="3939382"/>
            <a:ext cx="6702825" cy="3315138"/>
          </a:xfrm>
          <a:prstGeom prst="rect">
            <a:avLst/>
          </a:prstGeom>
        </p:spPr>
        <p:txBody>
          <a:bodyPr lIns="0" tIns="0" rIns="0" bIns="0" rtlCol="0" anchor="t">
            <a:spAutoFit/>
          </a:bodyPr>
          <a:lstStyle/>
          <a:p>
            <a:pPr algn="l">
              <a:lnSpc>
                <a:spcPts val="4364"/>
              </a:lnSpc>
            </a:pPr>
            <a:r>
              <a:rPr lang="en-US" sz="3577">
                <a:solidFill>
                  <a:srgbClr val="483A00"/>
                </a:solidFill>
                <a:latin typeface="Kurale"/>
                <a:ea typeface="Kurale"/>
                <a:cs typeface="Kurale"/>
                <a:sym typeface="Kurale"/>
              </a:rPr>
              <a:t>Questions asked:</a:t>
            </a:r>
          </a:p>
          <a:p>
            <a:pPr marL="772390" lvl="1" indent="-386195" algn="l">
              <a:lnSpc>
                <a:spcPts val="4364"/>
              </a:lnSpc>
              <a:buAutoNum type="arabicPeriod"/>
            </a:pPr>
            <a:r>
              <a:rPr lang="en-US" sz="3577">
                <a:solidFill>
                  <a:srgbClr val="483A00"/>
                </a:solidFill>
                <a:latin typeface="Kurale"/>
                <a:ea typeface="Kurale"/>
                <a:cs typeface="Kurale"/>
                <a:sym typeface="Kurale"/>
              </a:rPr>
              <a:t>Age?</a:t>
            </a:r>
          </a:p>
          <a:p>
            <a:pPr marL="772390" lvl="1" indent="-386195" algn="l">
              <a:lnSpc>
                <a:spcPts val="4364"/>
              </a:lnSpc>
              <a:buAutoNum type="arabicPeriod"/>
            </a:pPr>
            <a:r>
              <a:rPr lang="en-US" sz="3577">
                <a:solidFill>
                  <a:srgbClr val="483A00"/>
                </a:solidFill>
                <a:latin typeface="Kurale"/>
                <a:ea typeface="Kurale"/>
                <a:cs typeface="Kurale"/>
                <a:sym typeface="Kurale"/>
              </a:rPr>
              <a:t>Gender?</a:t>
            </a:r>
          </a:p>
          <a:p>
            <a:pPr marL="772390" lvl="1" indent="-386195" algn="l">
              <a:lnSpc>
                <a:spcPts val="4364"/>
              </a:lnSpc>
              <a:buAutoNum type="arabicPeriod"/>
            </a:pPr>
            <a:r>
              <a:rPr lang="en-US" sz="3577">
                <a:solidFill>
                  <a:srgbClr val="483A00"/>
                </a:solidFill>
                <a:latin typeface="Kurale"/>
                <a:ea typeface="Kurale"/>
                <a:cs typeface="Kurale"/>
                <a:sym typeface="Kurale"/>
              </a:rPr>
              <a:t>Cultural background?</a:t>
            </a:r>
          </a:p>
          <a:p>
            <a:pPr marL="772390" lvl="1" indent="-386195" algn="l">
              <a:lnSpc>
                <a:spcPts val="4364"/>
              </a:lnSpc>
              <a:buAutoNum type="arabicPeriod"/>
            </a:pPr>
            <a:r>
              <a:rPr lang="en-US" sz="3577">
                <a:solidFill>
                  <a:srgbClr val="483A00"/>
                </a:solidFill>
                <a:latin typeface="Kurale"/>
                <a:ea typeface="Kurale"/>
                <a:cs typeface="Kurale"/>
                <a:sym typeface="Kurale"/>
              </a:rPr>
              <a:t>Familiarity with technology?</a:t>
            </a:r>
          </a:p>
          <a:p>
            <a:pPr marL="772390" lvl="1" indent="-386195" algn="l">
              <a:lnSpc>
                <a:spcPts val="4364"/>
              </a:lnSpc>
              <a:buAutoNum type="arabicPeriod"/>
            </a:pPr>
            <a:r>
              <a:rPr lang="en-US" sz="3577">
                <a:solidFill>
                  <a:srgbClr val="483A00"/>
                </a:solidFill>
                <a:latin typeface="Kurale"/>
                <a:ea typeface="Kurale"/>
                <a:cs typeface="Kurale"/>
                <a:sym typeface="Kurale"/>
              </a:rPr>
              <a:t>Use of tablet?</a:t>
            </a:r>
          </a:p>
        </p:txBody>
      </p:sp>
      <p:sp>
        <p:nvSpPr>
          <p:cNvPr id="13" name="TextBox 13"/>
          <p:cNvSpPr txBox="1"/>
          <p:nvPr/>
        </p:nvSpPr>
        <p:spPr>
          <a:xfrm>
            <a:off x="3128727" y="1610029"/>
            <a:ext cx="12066761" cy="928894"/>
          </a:xfrm>
          <a:prstGeom prst="rect">
            <a:avLst/>
          </a:prstGeom>
        </p:spPr>
        <p:txBody>
          <a:bodyPr lIns="0" tIns="0" rIns="0" bIns="0" rtlCol="0" anchor="t">
            <a:spAutoFit/>
          </a:bodyPr>
          <a:lstStyle/>
          <a:p>
            <a:pPr algn="ctr">
              <a:lnSpc>
                <a:spcPts val="6851"/>
              </a:lnSpc>
            </a:pPr>
            <a:r>
              <a:rPr lang="en-US" sz="7367">
                <a:solidFill>
                  <a:srgbClr val="483A00"/>
                </a:solidFill>
                <a:latin typeface="Baloo Thambi"/>
                <a:ea typeface="Baloo Thambi"/>
                <a:cs typeface="Baloo Thambi"/>
                <a:sym typeface="Baloo Thambi"/>
              </a:rPr>
              <a:t>SCREENING QUESTIONNAIRE</a:t>
            </a:r>
          </a:p>
        </p:txBody>
      </p:sp>
      <p:sp>
        <p:nvSpPr>
          <p:cNvPr id="14" name="TextBox 14"/>
          <p:cNvSpPr txBox="1"/>
          <p:nvPr/>
        </p:nvSpPr>
        <p:spPr>
          <a:xfrm>
            <a:off x="3128727" y="8171929"/>
            <a:ext cx="13407125" cy="1327969"/>
          </a:xfrm>
          <a:prstGeom prst="rect">
            <a:avLst/>
          </a:prstGeom>
        </p:spPr>
        <p:txBody>
          <a:bodyPr lIns="0" tIns="0" rIns="0" bIns="0" rtlCol="0" anchor="t">
            <a:spAutoFit/>
          </a:bodyPr>
          <a:lstStyle/>
          <a:p>
            <a:pPr algn="l">
              <a:lnSpc>
                <a:spcPts val="2656"/>
              </a:lnSpc>
            </a:pPr>
            <a:r>
              <a:rPr lang="en-US" sz="2177">
                <a:solidFill>
                  <a:srgbClr val="483A00"/>
                </a:solidFill>
                <a:latin typeface="Kurale"/>
                <a:ea typeface="Kurale"/>
                <a:cs typeface="Kurale"/>
                <a:sym typeface="Kurale"/>
              </a:rPr>
              <a:t>If the participant answers that they are at least somewhat comfortable and have used a tablet before, we will proceed to ask if they are comfortable being a participant in our user study and give them a consent form.</a:t>
            </a:r>
          </a:p>
          <a:p>
            <a:pPr algn="l">
              <a:lnSpc>
                <a:spcPts val="2656"/>
              </a:lnSpc>
            </a:pPr>
            <a:endParaRPr lang="en-US" sz="2177">
              <a:solidFill>
                <a:srgbClr val="483A00"/>
              </a:solidFill>
              <a:latin typeface="Kurale"/>
              <a:ea typeface="Kurale"/>
              <a:cs typeface="Kurale"/>
              <a:sym typeface="Kurale"/>
            </a:endParaRPr>
          </a:p>
          <a:p>
            <a:pPr algn="l">
              <a:lnSpc>
                <a:spcPts val="2656"/>
              </a:lnSpc>
            </a:pPr>
            <a:endParaRPr lang="en-US" sz="2177">
              <a:solidFill>
                <a:srgbClr val="483A00"/>
              </a:solidFill>
              <a:latin typeface="Kurale"/>
              <a:ea typeface="Kurale"/>
              <a:cs typeface="Kurale"/>
              <a:sym typeface="Kurale"/>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060852" y="3071252"/>
            <a:ext cx="12583742" cy="5671184"/>
          </a:xfrm>
          <a:prstGeom prst="rect">
            <a:avLst/>
          </a:prstGeom>
        </p:spPr>
        <p:txBody>
          <a:bodyPr lIns="0" tIns="0" rIns="0" bIns="0" rtlCol="0" anchor="t">
            <a:spAutoFit/>
          </a:bodyPr>
          <a:lstStyle/>
          <a:p>
            <a:pPr algn="ctr">
              <a:lnSpc>
                <a:spcPts val="1394"/>
              </a:lnSpc>
            </a:pPr>
            <a:r>
              <a:rPr lang="en-US" sz="1499">
                <a:solidFill>
                  <a:srgbClr val="483A00"/>
                </a:solidFill>
                <a:latin typeface="Kurale"/>
                <a:ea typeface="Kurale"/>
                <a:cs typeface="Kurale"/>
                <a:sym typeface="Kurale"/>
              </a:rPr>
              <a:t>Hi, my name is ____. I’m a student at Stanford working on a project to design a social event calendar app for seniors. Do you have 5-10 minutes to help test out our initial prototype?</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Thanks so much for helping out! I would love to get to know you a bit better before starting, do you mind if I ask a few preliminary questions? You don’t have to answer anything you aren’t comfortable with.</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First, can I get your name?</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So nice to meet you, ____! Since we’re running a product for seniors, do you mind telling me how old you are or what age range you’re in?</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Our app also has special features regarding selecting what cultural events you might be interested in. I’d love to know where you’re from and what your cultural background is.</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Just a couple last questions… how comfortable are you with technology and have you used an iPad or some sort of tablet before?</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(If they answer “no,” can try to compare usage to a smartphone, but otherwise it might be a bit difficult to continue. Can just say “thank you for your time and chatting with me.”)</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Great! Glad to hear that you’re already familiar with using tablets. Before we begin testing, do you mind filling out this consent form? It outlines what kind of data we might collect and what it’ll be used for. In today’s testing experience, we won’t be audio recording or video recording, but we might take some pictures and will be taking notes if you are comfortable with that.</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Thank you for signing the consent form! As a quick overview of what we’ll be doing today, we’ve created a mock up of our app on paper to test its most important features and see if they’re intuitive for the user. The app will be a social calendar for seniors with language support and culturally-tailored activities, enabling seniors to easily discover, join, and organize events that resonate with their cultural background. The three features we will have you test are (0) signing up from the main page, (1) viewing and adding events to your calendar, (2) swiping through to the following month and tapping on a new day to pull up more recommended events and then adding a non-cultural event, and (3) creating and publishing your own event with the right tags.</a:t>
            </a:r>
          </a:p>
          <a:p>
            <a:pPr algn="ctr">
              <a:lnSpc>
                <a:spcPts val="1394"/>
              </a:lnSpc>
            </a:pPr>
            <a:endParaRPr lang="en-US" sz="1499">
              <a:solidFill>
                <a:srgbClr val="483A00"/>
              </a:solidFill>
              <a:latin typeface="Kurale"/>
              <a:ea typeface="Kurale"/>
              <a:cs typeface="Kurale"/>
              <a:sym typeface="Kurale"/>
            </a:endParaRPr>
          </a:p>
          <a:p>
            <a:pPr algn="ctr">
              <a:lnSpc>
                <a:spcPts val="1394"/>
              </a:lnSpc>
            </a:pPr>
            <a:r>
              <a:rPr lang="en-US" sz="1499">
                <a:solidFill>
                  <a:srgbClr val="483A00"/>
                </a:solidFill>
                <a:latin typeface="Kurale"/>
                <a:ea typeface="Kurale"/>
                <a:cs typeface="Kurale"/>
                <a:sym typeface="Kurale"/>
              </a:rPr>
              <a:t>(At this point, hand over the prototype and see if they can figure it out. Give them reminders what task they are completing and explain the next one after they finish each task.)</a:t>
            </a:r>
          </a:p>
          <a:p>
            <a:pPr algn="ctr">
              <a:lnSpc>
                <a:spcPts val="1394"/>
              </a:lnSpc>
            </a:pPr>
            <a:endParaRPr lang="en-US" sz="1499">
              <a:solidFill>
                <a:srgbClr val="483A00"/>
              </a:solidFill>
              <a:latin typeface="Kurale"/>
              <a:ea typeface="Kurale"/>
              <a:cs typeface="Kurale"/>
              <a:sym typeface="Kurale"/>
            </a:endParaRPr>
          </a:p>
          <a:p>
            <a:pPr algn="ctr">
              <a:lnSpc>
                <a:spcPts val="1394"/>
              </a:lnSpc>
            </a:pPr>
            <a:endParaRPr lang="en-US" sz="1499">
              <a:solidFill>
                <a:srgbClr val="483A00"/>
              </a:solidFill>
              <a:latin typeface="Kurale"/>
              <a:ea typeface="Kurale"/>
              <a:cs typeface="Kurale"/>
              <a:sym typeface="Kurale"/>
            </a:endParaRP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10620" y="1509070"/>
            <a:ext cx="12066761" cy="1100714"/>
          </a:xfrm>
          <a:prstGeom prst="rect">
            <a:avLst/>
          </a:prstGeom>
        </p:spPr>
        <p:txBody>
          <a:bodyPr lIns="0" tIns="0" rIns="0" bIns="0" rtlCol="0" anchor="t">
            <a:spAutoFit/>
          </a:bodyPr>
          <a:lstStyle/>
          <a:p>
            <a:pPr algn="ctr">
              <a:lnSpc>
                <a:spcPts val="8153"/>
              </a:lnSpc>
            </a:pPr>
            <a:r>
              <a:rPr lang="en-US" sz="8766">
                <a:solidFill>
                  <a:srgbClr val="483A00"/>
                </a:solidFill>
                <a:latin typeface="Baloo Thambi"/>
                <a:ea typeface="Baloo Thambi"/>
                <a:cs typeface="Baloo Thambi"/>
                <a:sym typeface="Baloo Thambi"/>
              </a:rPr>
              <a:t>DEMO SCRIPT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259166"/>
            <a:ext cx="9078787" cy="2228852"/>
          </a:xfrm>
          <a:prstGeom prst="rect">
            <a:avLst/>
          </a:prstGeom>
        </p:spPr>
        <p:txBody>
          <a:bodyPr lIns="0" tIns="0" rIns="0" bIns="0" rtlCol="0" anchor="t">
            <a:spAutoFit/>
          </a:bodyPr>
          <a:lstStyle/>
          <a:p>
            <a:pPr algn="ctr">
              <a:lnSpc>
                <a:spcPts val="8525"/>
              </a:lnSpc>
            </a:pPr>
            <a:r>
              <a:rPr lang="en-US" sz="9166">
                <a:solidFill>
                  <a:srgbClr val="483A00"/>
                </a:solidFill>
                <a:latin typeface="Baloo Thambi"/>
                <a:ea typeface="Baloo Thambi"/>
                <a:cs typeface="Baloo Thambi"/>
                <a:sym typeface="Baloo Thambi"/>
              </a:rPr>
              <a:t>LOG OF CRITICAL EVENTS</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128727" y="3080777"/>
            <a:ext cx="12583742" cy="5461627"/>
          </a:xfrm>
          <a:prstGeom prst="rect">
            <a:avLst/>
          </a:prstGeom>
        </p:spPr>
        <p:txBody>
          <a:bodyPr lIns="0" tIns="0" rIns="0" bIns="0" rtlCol="0" anchor="t">
            <a:spAutoFit/>
          </a:bodyPr>
          <a:lstStyle/>
          <a:p>
            <a:pPr algn="l">
              <a:lnSpc>
                <a:spcPts val="3950"/>
              </a:lnSpc>
            </a:pPr>
            <a:r>
              <a:rPr lang="en-US" sz="3691">
                <a:solidFill>
                  <a:srgbClr val="483A00"/>
                </a:solidFill>
                <a:latin typeface="Kurale"/>
                <a:ea typeface="Kurale"/>
                <a:cs typeface="Kurale"/>
                <a:sym typeface="Kurale"/>
              </a:rPr>
              <a:t>(2) “I’d rather see what I’m signing up for than the big calendar on most screens.” (Bella)</a:t>
            </a:r>
          </a:p>
          <a:p>
            <a:pPr algn="l">
              <a:lnSpc>
                <a:spcPts val="3950"/>
              </a:lnSpc>
            </a:pPr>
            <a:r>
              <a:rPr lang="en-US" sz="3691">
                <a:solidFill>
                  <a:srgbClr val="483A00"/>
                </a:solidFill>
                <a:latin typeface="Kurale"/>
                <a:ea typeface="Kurale"/>
                <a:cs typeface="Kurale"/>
                <a:sym typeface="Kurale"/>
              </a:rPr>
              <a:t>(2) “I’m Argentinian and Bolivian and I’d want to go to both kinds of events if I can select multiple cultures.” (Finn)</a:t>
            </a:r>
          </a:p>
          <a:p>
            <a:pPr algn="l">
              <a:lnSpc>
                <a:spcPts val="3950"/>
              </a:lnSpc>
            </a:pPr>
            <a:r>
              <a:rPr lang="en-US" sz="3691">
                <a:solidFill>
                  <a:srgbClr val="483A00"/>
                </a:solidFill>
                <a:latin typeface="Kurale"/>
                <a:ea typeface="Kurale"/>
                <a:cs typeface="Kurale"/>
                <a:sym typeface="Kurale"/>
              </a:rPr>
              <a:t>(1) “I want to go shopping and invite friends over to cook. Can there be a feature to add money to help fund the event?” (Valerie)</a:t>
            </a:r>
          </a:p>
          <a:p>
            <a:pPr algn="l">
              <a:lnSpc>
                <a:spcPts val="3950"/>
              </a:lnSpc>
            </a:pPr>
            <a:r>
              <a:rPr lang="en-US" sz="3691">
                <a:solidFill>
                  <a:srgbClr val="483A00"/>
                </a:solidFill>
                <a:latin typeface="Kurale"/>
                <a:ea typeface="Kurale"/>
                <a:cs typeface="Kurale"/>
                <a:sym typeface="Kurale"/>
              </a:rPr>
              <a:t>(0) “I really like the ‘your next event’ pop up so that I don’t have to go to a separate screen to see it.” (Finn)</a:t>
            </a:r>
          </a:p>
          <a:p>
            <a:pPr algn="l">
              <a:lnSpc>
                <a:spcPts val="3950"/>
              </a:lnSpc>
            </a:pPr>
            <a:r>
              <a:rPr lang="en-US" sz="3691">
                <a:solidFill>
                  <a:srgbClr val="483A00"/>
                </a:solidFill>
                <a:latin typeface="Kurale"/>
                <a:ea typeface="Kurale"/>
                <a:cs typeface="Kurale"/>
                <a:sym typeface="Kurale"/>
              </a:rPr>
              <a:t>(0) “I wanna play mahjong! Do you play mahjong?” (Valerie)</a:t>
            </a:r>
          </a:p>
        </p:txBody>
      </p:sp>
      <p:sp>
        <p:nvSpPr>
          <p:cNvPr id="10" name="Freeform 10"/>
          <p:cNvSpPr/>
          <p:nvPr/>
        </p:nvSpPr>
        <p:spPr>
          <a:xfrm>
            <a:off x="15453978" y="3033152"/>
            <a:ext cx="2489169" cy="2568561"/>
          </a:xfrm>
          <a:custGeom>
            <a:avLst/>
            <a:gdLst/>
            <a:ahLst/>
            <a:cxnLst/>
            <a:rect l="l" t="t" r="r" b="b"/>
            <a:pathLst>
              <a:path w="2489169" h="2568561">
                <a:moveTo>
                  <a:pt x="0" y="0"/>
                </a:moveTo>
                <a:lnTo>
                  <a:pt x="2489170" y="0"/>
                </a:lnTo>
                <a:lnTo>
                  <a:pt x="2489170" y="2568562"/>
                </a:lnTo>
                <a:lnTo>
                  <a:pt x="0" y="25685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9501" y="7026236"/>
            <a:ext cx="2779226" cy="2673110"/>
          </a:xfrm>
          <a:custGeom>
            <a:avLst/>
            <a:gdLst/>
            <a:ahLst/>
            <a:cxnLst/>
            <a:rect l="l" t="t" r="r" b="b"/>
            <a:pathLst>
              <a:path w="2779226" h="2673110">
                <a:moveTo>
                  <a:pt x="0" y="0"/>
                </a:moveTo>
                <a:lnTo>
                  <a:pt x="2779226" y="0"/>
                </a:lnTo>
                <a:lnTo>
                  <a:pt x="2779226" y="2673110"/>
                </a:lnTo>
                <a:lnTo>
                  <a:pt x="0" y="26731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3110620" y="1512118"/>
            <a:ext cx="12066761" cy="1104143"/>
          </a:xfrm>
          <a:prstGeom prst="rect">
            <a:avLst/>
          </a:prstGeom>
        </p:spPr>
        <p:txBody>
          <a:bodyPr lIns="0" tIns="0" rIns="0" bIns="0" rtlCol="0" anchor="t">
            <a:spAutoFit/>
          </a:bodyPr>
          <a:lstStyle/>
          <a:p>
            <a:pPr algn="ctr">
              <a:lnSpc>
                <a:spcPts val="8246"/>
              </a:lnSpc>
            </a:pPr>
            <a:r>
              <a:rPr lang="en-US" sz="8866">
                <a:solidFill>
                  <a:srgbClr val="483A00"/>
                </a:solidFill>
                <a:latin typeface="Baloo Thambi"/>
                <a:ea typeface="Baloo Thambi"/>
                <a:cs typeface="Baloo Thambi"/>
                <a:sym typeface="Baloo Thambi"/>
              </a:rPr>
              <a:t>CRITICAL EVENTS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2474178" cy="830247"/>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259166"/>
            <a:ext cx="9078787" cy="2228852"/>
          </a:xfrm>
          <a:prstGeom prst="rect">
            <a:avLst/>
          </a:prstGeom>
        </p:spPr>
        <p:txBody>
          <a:bodyPr lIns="0" tIns="0" rIns="0" bIns="0" rtlCol="0" anchor="t">
            <a:spAutoFit/>
          </a:bodyPr>
          <a:lstStyle/>
          <a:p>
            <a:pPr algn="ctr">
              <a:lnSpc>
                <a:spcPts val="8525"/>
              </a:lnSpc>
            </a:pPr>
            <a:r>
              <a:rPr lang="en-US" sz="9166">
                <a:solidFill>
                  <a:srgbClr val="483A00"/>
                </a:solidFill>
                <a:latin typeface="Baloo Thambi"/>
                <a:ea typeface="Baloo Thambi"/>
                <a:cs typeface="Baloo Thambi"/>
                <a:sym typeface="Baloo Thambi"/>
              </a:rPr>
              <a:t>ADDITIONAL</a:t>
            </a:r>
          </a:p>
          <a:p>
            <a:pPr algn="ctr">
              <a:lnSpc>
                <a:spcPts val="8525"/>
              </a:lnSpc>
            </a:pPr>
            <a:r>
              <a:rPr lang="en-US" sz="9166">
                <a:solidFill>
                  <a:srgbClr val="483A00"/>
                </a:solidFill>
                <a:latin typeface="Baloo Thambi"/>
                <a:ea typeface="Baloo Thambi"/>
                <a:cs typeface="Baloo Thambi"/>
                <a:sym typeface="Baloo Thambi"/>
              </a:rPr>
              <a:t>FIGURES</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779145" y="398837"/>
            <a:ext cx="5246370" cy="5246370"/>
            <a:chOff x="0" y="0"/>
            <a:chExt cx="812800" cy="812800"/>
          </a:xfrm>
        </p:grpSpPr>
        <p:sp>
          <p:nvSpPr>
            <p:cNvPr id="4" name="Freeform 4"/>
            <p:cNvSpPr/>
            <p:nvPr/>
          </p:nvSpPr>
          <p:spPr>
            <a:xfrm>
              <a:off x="0" y="0"/>
              <a:ext cx="812800" cy="812800"/>
            </a:xfrm>
            <a:custGeom>
              <a:avLst/>
              <a:gdLst/>
              <a:ahLst/>
              <a:cxnLst/>
              <a:rect l="l" t="t" r="r" b="b"/>
              <a:pathLst>
                <a:path w="812800" h="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5" name="Group 5"/>
          <p:cNvGrpSpPr/>
          <p:nvPr/>
        </p:nvGrpSpPr>
        <p:grpSpPr>
          <a:xfrm>
            <a:off x="6520815" y="4690892"/>
            <a:ext cx="5246370" cy="5246370"/>
            <a:chOff x="0" y="0"/>
            <a:chExt cx="812800" cy="812800"/>
          </a:xfrm>
        </p:grpSpPr>
        <p:sp>
          <p:nvSpPr>
            <p:cNvPr id="6" name="Freeform 6"/>
            <p:cNvSpPr/>
            <p:nvPr/>
          </p:nvSpPr>
          <p:spPr>
            <a:xfrm>
              <a:off x="0" y="0"/>
              <a:ext cx="812800" cy="812800"/>
            </a:xfrm>
            <a:custGeom>
              <a:avLst/>
              <a:gdLst/>
              <a:ahLst/>
              <a:cxnLst/>
              <a:rect l="l" t="t" r="r" b="b"/>
              <a:pathLst>
                <a:path w="812800" h="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5" cstate="screen">
                <a:extLst>
                  <a:ext uri="{28A0092B-C50C-407E-A947-70E740481C1C}">
                    <a14:useLocalDpi xmlns:a14="http://schemas.microsoft.com/office/drawing/2010/main"/>
                  </a:ext>
                </a:extLst>
              </a:blip>
              <a:stretch>
                <a:fillRect l="-22859" r="-22859"/>
              </a:stretch>
            </a:blipFill>
          </p:spPr>
          <p:txBody>
            <a:bodyPr/>
            <a:lstStyle/>
            <a:p>
              <a:endParaRPr lang="en-US"/>
            </a:p>
          </p:txBody>
        </p:sp>
      </p:grpSp>
      <p:grpSp>
        <p:nvGrpSpPr>
          <p:cNvPr id="7" name="Group 7"/>
          <p:cNvGrpSpPr/>
          <p:nvPr/>
        </p:nvGrpSpPr>
        <p:grpSpPr>
          <a:xfrm>
            <a:off x="12258334" y="398837"/>
            <a:ext cx="5246370" cy="5246370"/>
            <a:chOff x="0" y="0"/>
            <a:chExt cx="812800" cy="812800"/>
          </a:xfrm>
        </p:grpSpPr>
        <p:sp>
          <p:nvSpPr>
            <p:cNvPr id="8" name="Freeform 8"/>
            <p:cNvSpPr/>
            <p:nvPr/>
          </p:nvSpPr>
          <p:spPr>
            <a:xfrm rot="298163">
              <a:off x="-32360" y="-32360"/>
              <a:ext cx="877520" cy="877520"/>
            </a:xfrm>
            <a:custGeom>
              <a:avLst/>
              <a:gdLst/>
              <a:ahLst/>
              <a:cxnLst/>
              <a:rect l="l" t="t" r="r" b="b"/>
              <a:pathLst>
                <a:path w="877520" h="877520">
                  <a:moveTo>
                    <a:pt x="32497" y="66151"/>
                  </a:moveTo>
                  <a:lnTo>
                    <a:pt x="774616" y="1624"/>
                  </a:lnTo>
                  <a:cubicBezTo>
                    <a:pt x="793290" y="0"/>
                    <a:pt x="809745" y="13822"/>
                    <a:pt x="811369" y="32497"/>
                  </a:cubicBezTo>
                  <a:lnTo>
                    <a:pt x="875896" y="774616"/>
                  </a:lnTo>
                  <a:cubicBezTo>
                    <a:pt x="877520" y="793290"/>
                    <a:pt x="863698" y="809745"/>
                    <a:pt x="845023" y="811369"/>
                  </a:cubicBezTo>
                  <a:lnTo>
                    <a:pt x="102904" y="875896"/>
                  </a:lnTo>
                  <a:cubicBezTo>
                    <a:pt x="84230" y="877520"/>
                    <a:pt x="67775" y="863698"/>
                    <a:pt x="66151" y="845023"/>
                  </a:cubicBezTo>
                  <a:lnTo>
                    <a:pt x="1624" y="102904"/>
                  </a:lnTo>
                  <a:cubicBezTo>
                    <a:pt x="0" y="84230"/>
                    <a:pt x="13822" y="67775"/>
                    <a:pt x="32497" y="66151"/>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9" name="TextBox 9"/>
          <p:cNvSpPr txBox="1"/>
          <p:nvPr/>
        </p:nvSpPr>
        <p:spPr>
          <a:xfrm>
            <a:off x="858272" y="5996457"/>
            <a:ext cx="5088117" cy="1431185"/>
          </a:xfrm>
          <a:prstGeom prst="rect">
            <a:avLst/>
          </a:prstGeom>
        </p:spPr>
        <p:txBody>
          <a:bodyPr lIns="0" tIns="0" rIns="0" bIns="0" rtlCol="0" anchor="t">
            <a:spAutoFit/>
          </a:bodyPr>
          <a:lstStyle/>
          <a:p>
            <a:pPr algn="ctr">
              <a:lnSpc>
                <a:spcPts val="3682"/>
              </a:lnSpc>
            </a:pPr>
            <a:r>
              <a:rPr lang="en-US" sz="3959">
                <a:solidFill>
                  <a:srgbClr val="483A00"/>
                </a:solidFill>
                <a:latin typeface="Kurale"/>
                <a:ea typeface="Kurale"/>
                <a:cs typeface="Kurale"/>
                <a:sym typeface="Kurale"/>
              </a:rPr>
              <a:t>Feedback notes from testing. (Summarized in slides.)</a:t>
            </a:r>
          </a:p>
        </p:txBody>
      </p:sp>
      <p:sp>
        <p:nvSpPr>
          <p:cNvPr id="10" name="TextBox 10"/>
          <p:cNvSpPr txBox="1"/>
          <p:nvPr/>
        </p:nvSpPr>
        <p:spPr>
          <a:xfrm>
            <a:off x="6599942" y="2553386"/>
            <a:ext cx="5088117" cy="1897910"/>
          </a:xfrm>
          <a:prstGeom prst="rect">
            <a:avLst/>
          </a:prstGeom>
        </p:spPr>
        <p:txBody>
          <a:bodyPr lIns="0" tIns="0" rIns="0" bIns="0" rtlCol="0" anchor="t">
            <a:spAutoFit/>
          </a:bodyPr>
          <a:lstStyle/>
          <a:p>
            <a:pPr algn="ctr">
              <a:lnSpc>
                <a:spcPts val="3682"/>
              </a:lnSpc>
            </a:pPr>
            <a:r>
              <a:rPr lang="en-US" sz="3959">
                <a:solidFill>
                  <a:srgbClr val="483A00"/>
                </a:solidFill>
                <a:latin typeface="Kurale"/>
                <a:ea typeface="Kurale"/>
                <a:cs typeface="Kurale"/>
                <a:sym typeface="Kurale"/>
              </a:rPr>
              <a:t>Time-keeping for participant 1 during testing to complete all tasks. </a:t>
            </a:r>
          </a:p>
        </p:txBody>
      </p:sp>
      <p:sp>
        <p:nvSpPr>
          <p:cNvPr id="11" name="TextBox 11"/>
          <p:cNvSpPr txBox="1"/>
          <p:nvPr/>
        </p:nvSpPr>
        <p:spPr>
          <a:xfrm>
            <a:off x="12416588" y="5996457"/>
            <a:ext cx="5088117" cy="1897910"/>
          </a:xfrm>
          <a:prstGeom prst="rect">
            <a:avLst/>
          </a:prstGeom>
        </p:spPr>
        <p:txBody>
          <a:bodyPr lIns="0" tIns="0" rIns="0" bIns="0" rtlCol="0" anchor="t">
            <a:spAutoFit/>
          </a:bodyPr>
          <a:lstStyle/>
          <a:p>
            <a:pPr algn="ctr">
              <a:lnSpc>
                <a:spcPts val="3682"/>
              </a:lnSpc>
            </a:pPr>
            <a:r>
              <a:rPr lang="en-US" sz="3959">
                <a:solidFill>
                  <a:srgbClr val="483A00"/>
                </a:solidFill>
                <a:latin typeface="Kurale"/>
                <a:ea typeface="Kurale"/>
                <a:cs typeface="Kurale"/>
                <a:sym typeface="Kurale"/>
              </a:rPr>
              <a:t>Very nice GT3RS we saw on the street while scouting for old people.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3258</Words>
  <Application>Microsoft Macintosh PowerPoint</Application>
  <PresentationFormat>Custom</PresentationFormat>
  <Paragraphs>346</Paragraphs>
  <Slides>71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71</vt:i4>
      </vt:variant>
    </vt:vector>
  </HeadingPairs>
  <TitlesOfParts>
    <vt:vector size="76" baseType="lpstr">
      <vt:lpstr>Kurale</vt:lpstr>
      <vt:lpstr>Arial</vt:lpstr>
      <vt:lpstr>Baloo Thambi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147 a5</dc:title>
  <cp:lastModifiedBy>Clare Chua</cp:lastModifiedBy>
  <cp:revision>2</cp:revision>
  <dcterms:created xsi:type="dcterms:W3CDTF">2006-08-16T00:00:00Z</dcterms:created>
  <dcterms:modified xsi:type="dcterms:W3CDTF">2024-12-09T08:48:54Z</dcterms:modified>
  <dc:identifier>DAGUVmuM6rg</dc:identifier>
</cp:coreProperties>
</file>