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5143500" cx="9144000"/>
  <p:notesSz cx="6858000" cy="9144000"/>
  <p:embeddedFontLst>
    <p:embeddedFont>
      <p:font typeface="Catamaran"/>
      <p:regular r:id="rId52"/>
      <p:bold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Bebas Neue"/>
      <p:regular r:id="rId58"/>
    </p:embeddedFont>
    <p:embeddedFont>
      <p:font typeface="Alata"/>
      <p:regular r:id="rId59"/>
    </p:embeddedFont>
    <p:embeddedFont>
      <p:font typeface="Advent Pro Medium"/>
      <p:regular r:id="rId60"/>
      <p:bold r:id="rId61"/>
      <p:italic r:id="rId62"/>
      <p:boldItalic r:id="rId63"/>
    </p:embeddedFont>
    <p:embeddedFont>
      <p:font typeface="Catamaran Medium"/>
      <p:regular r:id="rId64"/>
      <p:bold r:id="rId65"/>
    </p:embeddedFont>
    <p:embeddedFont>
      <p:font typeface="Advent Pro"/>
      <p:regular r:id="rId66"/>
      <p:bold r:id="rId67"/>
      <p:italic r:id="rId68"/>
      <p:boldItalic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0" roundtripDataSignature="AMtx7mjmeTJNRfwB+ljHRkjQOuoMsVkE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0" Type="http://customschemas.google.com/relationships/presentationmetadata" Target="meta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AdventProMedium-italic.fntdata"/><Relationship Id="rId61" Type="http://schemas.openxmlformats.org/officeDocument/2006/relationships/font" Target="fonts/AdventProMedium-bold.fntdata"/><Relationship Id="rId20" Type="http://schemas.openxmlformats.org/officeDocument/2006/relationships/slide" Target="slides/slide16.xml"/><Relationship Id="rId64" Type="http://schemas.openxmlformats.org/officeDocument/2006/relationships/font" Target="fonts/CatamaranMedium-regular.fntdata"/><Relationship Id="rId63" Type="http://schemas.openxmlformats.org/officeDocument/2006/relationships/font" Target="fonts/AdventProMedium-boldItalic.fntdata"/><Relationship Id="rId22" Type="http://schemas.openxmlformats.org/officeDocument/2006/relationships/slide" Target="slides/slide18.xml"/><Relationship Id="rId66" Type="http://schemas.openxmlformats.org/officeDocument/2006/relationships/font" Target="fonts/AdventPro-regular.fntdata"/><Relationship Id="rId21" Type="http://schemas.openxmlformats.org/officeDocument/2006/relationships/slide" Target="slides/slide17.xml"/><Relationship Id="rId65" Type="http://schemas.openxmlformats.org/officeDocument/2006/relationships/font" Target="fonts/CatamaranMedium-bold.fntdata"/><Relationship Id="rId24" Type="http://schemas.openxmlformats.org/officeDocument/2006/relationships/slide" Target="slides/slide20.xml"/><Relationship Id="rId68" Type="http://schemas.openxmlformats.org/officeDocument/2006/relationships/font" Target="fonts/AdventPro-italic.fntdata"/><Relationship Id="rId23" Type="http://schemas.openxmlformats.org/officeDocument/2006/relationships/slide" Target="slides/slide19.xml"/><Relationship Id="rId67" Type="http://schemas.openxmlformats.org/officeDocument/2006/relationships/font" Target="fonts/AdventPro-bold.fntdata"/><Relationship Id="rId60" Type="http://schemas.openxmlformats.org/officeDocument/2006/relationships/font" Target="fonts/AdventProMedium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AdventPro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Catamaran-bold.fntdata"/><Relationship Id="rId52" Type="http://schemas.openxmlformats.org/officeDocument/2006/relationships/font" Target="fonts/Catamaran-regular.fntdata"/><Relationship Id="rId11" Type="http://schemas.openxmlformats.org/officeDocument/2006/relationships/slide" Target="slides/slide7.xml"/><Relationship Id="rId55" Type="http://schemas.openxmlformats.org/officeDocument/2006/relationships/font" Target="fonts/Montserrat-bold.fntdata"/><Relationship Id="rId10" Type="http://schemas.openxmlformats.org/officeDocument/2006/relationships/slide" Target="slides/slide6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9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8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11.xml"/><Relationship Id="rId59" Type="http://schemas.openxmlformats.org/officeDocument/2006/relationships/font" Target="fonts/Alata-regular.fntdata"/><Relationship Id="rId14" Type="http://schemas.openxmlformats.org/officeDocument/2006/relationships/slide" Target="slides/slide10.xml"/><Relationship Id="rId58" Type="http://schemas.openxmlformats.org/officeDocument/2006/relationships/font" Target="fonts/BebasNeue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moshcam.com/feature/the-future-of-concert-going-balancing-digital-and-physical-experiences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0e5cc19364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0e5cc19364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0e5cc19364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0e5cc19364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0e5cc19364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30e5cc19364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0d41ab8c3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0d41ab8c3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 concerns: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Privacy  -&gt; people don’t always consent to be filmed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0dbae9eb2a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30dbae9eb2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Pros: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Fun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Controlling drones is new and exciting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Live cameras are exciting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If drones get hacked into, could be a extreme threat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Very hard to implement syncing motion of hands with the drone movement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0d41ab8c3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0d41ab8c3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0e5cc19364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0e5cc19364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0e5cc19364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0e5cc19364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0d1a5276e7_2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0d1a5276e7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Additional Pros: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Innovative technology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New avenue of promoting social interactions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Feel connected to other concert goers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Additional Cons: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Stalking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Hard to implement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0d41ab8c3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0d41ab8c3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0dbae9eb2a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g30dbae9eb2a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Additional Pros: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Novel App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Additional Cons: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Matching is hard to implement on the development side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Stalking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0e5cc19364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g30e5cc19364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Augmented Reality boosts fan interaction by 30%, offering immersive elements like virtual effects and meet-and-greets.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Drones are enhancing concerts through aerial light shows and live streaming, contributing to the $30.6 billion global drone market.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With the smartwatch market reaching $96.31 billion by 2027, wearables are key for contactless payments and hands-free navigation.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CITATIONS FOR DATA: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https://learn.g2.com/augmented-reality-statistics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https://pixelplex.io/blog/web-accessibility-statistics/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https://www.moshcam.com/feature/the-future-of-concert-going-balancing-digital-and-physical-experiences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0e5cc19364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g30e5cc19364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CITATIONS FOR DATA: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https://learn.g2.com/augmented-reality-statistics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https://pixelplex.io/blog/web-accessibility-statistics/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https://www.moshcam.com/feature/the-future-of-concert-going-balancing-digital-and-physical-experiences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0e5cc19364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g30e5cc19364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CITATIONS FOR DATA: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https://learn.g2.com/augmented-reality-statistics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https://pixelplex.io/blog/web-accessibility-statistics/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https://www.moshcam.com/feature/the-future-of-concert-going-balancing-digital-and-physical-experiences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0e5cc19364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0e5cc19364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0e936fba29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0e936fba29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0e936fba29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0e936fba29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0e5cc19364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g30e5cc19364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CITATIONS FOR DATA: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https://learn.g2.com/augmented-reality-statistics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https://pixelplex.io/blog/web-accessibility-statistics/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https://www.moshcam.com/feature/the-future-of-concert-going-balancing-digital-and-physical-experiences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0e936fba2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g30e936fba2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CITATIONS FOR DATA: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https://learn.g2.com/augmented-reality-statistics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https://pixelplex.io/blog/web-accessibility-statistics/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https://www.moshcam.com/feature/the-future-of-concert-going-balancing-digital-and-physical-experiences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0E2124"/>
                </a:solidFill>
                <a:latin typeface="Catamaran"/>
                <a:ea typeface="Catamaran"/>
                <a:cs typeface="Catamaran"/>
                <a:sym typeface="Catamaran"/>
              </a:rPr>
              <a:t>Time for task completion</a:t>
            </a:r>
            <a:endParaRPr sz="1400">
              <a:solidFill>
                <a:srgbClr val="0E212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E212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0E2124"/>
                </a:solidFill>
                <a:latin typeface="Catamaran"/>
                <a:ea typeface="Catamaran"/>
                <a:cs typeface="Catamaran"/>
                <a:sym typeface="Catamaran"/>
              </a:rPr>
              <a:t>Overall intuition (was there overcrowding? Were the necessary visual prompts there?)</a:t>
            </a:r>
            <a:endParaRPr sz="1400">
              <a:solidFill>
                <a:srgbClr val="0E212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E212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0E2124"/>
                </a:solidFill>
                <a:latin typeface="Catamaran"/>
                <a:ea typeface="Catamaran"/>
                <a:cs typeface="Catamaran"/>
                <a:sym typeface="Catamaran"/>
              </a:rPr>
              <a:t>Desire to explore different functionalities within the app (i.e. joining the group chat, meeting up with other ConcertBuds) </a:t>
            </a:r>
            <a:endParaRPr sz="1400">
              <a:solidFill>
                <a:srgbClr val="0E212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E212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0E2124"/>
                </a:solidFill>
                <a:latin typeface="Catamaran"/>
                <a:ea typeface="Catamaran"/>
                <a:cs typeface="Catamaran"/>
                <a:sym typeface="Catamaran"/>
              </a:rPr>
              <a:t>Were there any misclicks? How many?</a:t>
            </a:r>
            <a:endParaRPr sz="1400">
              <a:solidFill>
                <a:srgbClr val="0E212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0e5cc19364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0e5cc19364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0e835e2b9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0e835e2b9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0e835e2b9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0e835e2b9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0e835e2b9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0e835e2b9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0e936fba29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0e936fba29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0e5cc19364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0e5cc19364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0e5cc19364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0e5cc19364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0e936fba2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0e936fba2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0e835e2b9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0e835e2b9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Process data (what’s happening in the big picture) b. Bottom-line data (usability goal key measurements) c. Other relevant observations d. How well did you achieve your usability goals based on the key measurements?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0e936fba2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0e936fba2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Process data (what’s happening in the big picture) b. Bottom-line data (usability goal key measurements) c. Other relevant observations d. How well did you achieve your usability goals based on the key measurements?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0e5cc19364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0e5cc19364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0eb1d1e9a9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0eb1d1e9a9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0eb1d1e9a9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0eb1d1e9a9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0d1a5276e7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0d1a5276e7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0eb1d1e9a9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30eb1d1e9a9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0eb1d1e9a9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g30eb1d1e9a9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Additional Pros: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Novel App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Additional Cons: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Matching is hard to implement on the development side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Stalking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0d1a5276e7_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0d1a5276e7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0e936fba29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0e936fba29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40e09d56395b9da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40e09d56395b9da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0d4a1977e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0d4a1977e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0e936fba29_1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0e936fba29_1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0eb1d1e9a9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0eb1d1e9a9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0e61d0ef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0e61d0ef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0" name="Google Shape;6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0e5cc19364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9" name="Google Shape;629;g30e5cc19364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3"/>
          <p:cNvSpPr txBox="1"/>
          <p:nvPr>
            <p:ph type="ctrTitle"/>
          </p:nvPr>
        </p:nvSpPr>
        <p:spPr>
          <a:xfrm>
            <a:off x="713225" y="1083550"/>
            <a:ext cx="3370200" cy="21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53"/>
          <p:cNvSpPr txBox="1"/>
          <p:nvPr>
            <p:ph idx="1" type="subTitle"/>
          </p:nvPr>
        </p:nvSpPr>
        <p:spPr>
          <a:xfrm>
            <a:off x="713225" y="3368675"/>
            <a:ext cx="2671800" cy="6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4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cxnSp>
        <p:nvCxnSpPr>
          <p:cNvPr id="13" name="Google Shape;13;p54"/>
          <p:cNvCxnSpPr/>
          <p:nvPr/>
        </p:nvCxnSpPr>
        <p:spPr>
          <a:xfrm>
            <a:off x="-3460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5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6" name="Google Shape;16;p55"/>
          <p:cNvSpPr txBox="1"/>
          <p:nvPr>
            <p:ph idx="2" type="title"/>
          </p:nvPr>
        </p:nvSpPr>
        <p:spPr>
          <a:xfrm>
            <a:off x="765007" y="1314138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1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" name="Google Shape;17;p55"/>
          <p:cNvSpPr txBox="1"/>
          <p:nvPr>
            <p:ph idx="1" type="subTitle"/>
          </p:nvPr>
        </p:nvSpPr>
        <p:spPr>
          <a:xfrm>
            <a:off x="765009" y="1790575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18" name="Google Shape;18;p55"/>
          <p:cNvSpPr txBox="1"/>
          <p:nvPr>
            <p:ph idx="3" type="subTitle"/>
          </p:nvPr>
        </p:nvSpPr>
        <p:spPr>
          <a:xfrm>
            <a:off x="765000" y="2134621"/>
            <a:ext cx="27000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4" type="title"/>
          </p:nvPr>
        </p:nvSpPr>
        <p:spPr>
          <a:xfrm>
            <a:off x="3703521" y="1314138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1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0" name="Google Shape;20;p55"/>
          <p:cNvSpPr txBox="1"/>
          <p:nvPr>
            <p:ph idx="5" type="subTitle"/>
          </p:nvPr>
        </p:nvSpPr>
        <p:spPr>
          <a:xfrm>
            <a:off x="3703525" y="1790575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21" name="Google Shape;21;p55"/>
          <p:cNvSpPr txBox="1"/>
          <p:nvPr>
            <p:ph idx="6" type="subTitle"/>
          </p:nvPr>
        </p:nvSpPr>
        <p:spPr>
          <a:xfrm>
            <a:off x="3703526" y="2134625"/>
            <a:ext cx="27000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5"/>
          <p:cNvSpPr txBox="1"/>
          <p:nvPr>
            <p:ph idx="7" type="title"/>
          </p:nvPr>
        </p:nvSpPr>
        <p:spPr>
          <a:xfrm>
            <a:off x="765007" y="3016338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1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3" name="Google Shape;23;p55"/>
          <p:cNvSpPr txBox="1"/>
          <p:nvPr>
            <p:ph idx="8" type="subTitle"/>
          </p:nvPr>
        </p:nvSpPr>
        <p:spPr>
          <a:xfrm>
            <a:off x="765009" y="3492678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24" name="Google Shape;24;p55"/>
          <p:cNvSpPr txBox="1"/>
          <p:nvPr>
            <p:ph idx="9" type="subTitle"/>
          </p:nvPr>
        </p:nvSpPr>
        <p:spPr>
          <a:xfrm>
            <a:off x="765000" y="3836849"/>
            <a:ext cx="27000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5"/>
          <p:cNvSpPr txBox="1"/>
          <p:nvPr>
            <p:ph idx="13" type="title"/>
          </p:nvPr>
        </p:nvSpPr>
        <p:spPr>
          <a:xfrm>
            <a:off x="3703521" y="3016338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31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" name="Google Shape;26;p55"/>
          <p:cNvSpPr txBox="1"/>
          <p:nvPr>
            <p:ph idx="14" type="subTitle"/>
          </p:nvPr>
        </p:nvSpPr>
        <p:spPr>
          <a:xfrm>
            <a:off x="3703525" y="3492675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27" name="Google Shape;27;p55"/>
          <p:cNvSpPr txBox="1"/>
          <p:nvPr>
            <p:ph idx="15" type="subTitle"/>
          </p:nvPr>
        </p:nvSpPr>
        <p:spPr>
          <a:xfrm>
            <a:off x="3703526" y="3836850"/>
            <a:ext cx="27000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/>
          <p:nvPr>
            <p:ph type="title"/>
          </p:nvPr>
        </p:nvSpPr>
        <p:spPr>
          <a:xfrm>
            <a:off x="760850" y="2359587"/>
            <a:ext cx="3858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sz="51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56"/>
          <p:cNvSpPr txBox="1"/>
          <p:nvPr>
            <p:ph idx="2" type="title"/>
          </p:nvPr>
        </p:nvSpPr>
        <p:spPr>
          <a:xfrm>
            <a:off x="760850" y="1457125"/>
            <a:ext cx="1112100" cy="89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b="1" sz="6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1" name="Google Shape;31;p56"/>
          <p:cNvSpPr txBox="1"/>
          <p:nvPr>
            <p:ph idx="1" type="subTitle"/>
          </p:nvPr>
        </p:nvSpPr>
        <p:spPr>
          <a:xfrm>
            <a:off x="760850" y="3181132"/>
            <a:ext cx="3858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2" name="Google Shape;32;p56"/>
          <p:cNvCxnSpPr/>
          <p:nvPr/>
        </p:nvCxnSpPr>
        <p:spPr>
          <a:xfrm>
            <a:off x="-536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7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35" name="Google Shape;35;p57"/>
          <p:cNvSpPr txBox="1"/>
          <p:nvPr>
            <p:ph idx="1" type="subTitle"/>
          </p:nvPr>
        </p:nvSpPr>
        <p:spPr>
          <a:xfrm>
            <a:off x="1201928" y="1914325"/>
            <a:ext cx="3052200" cy="19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7"/>
          <p:cNvSpPr txBox="1"/>
          <p:nvPr>
            <p:ph idx="2" type="subTitle"/>
          </p:nvPr>
        </p:nvSpPr>
        <p:spPr>
          <a:xfrm>
            <a:off x="4889872" y="1914325"/>
            <a:ext cx="3052200" cy="19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7" name="Google Shape;37;p57"/>
          <p:cNvCxnSpPr/>
          <p:nvPr/>
        </p:nvCxnSpPr>
        <p:spPr>
          <a:xfrm rot="10800000">
            <a:off x="528035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_1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8"/>
          <p:cNvSpPr txBox="1"/>
          <p:nvPr>
            <p:ph type="title"/>
          </p:nvPr>
        </p:nvSpPr>
        <p:spPr>
          <a:xfrm>
            <a:off x="3900122" y="3508775"/>
            <a:ext cx="45306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40" name="Google Shape;40;p58"/>
          <p:cNvSpPr txBox="1"/>
          <p:nvPr>
            <p:ph idx="1" type="subTitle"/>
          </p:nvPr>
        </p:nvSpPr>
        <p:spPr>
          <a:xfrm>
            <a:off x="3900025" y="1275025"/>
            <a:ext cx="4530600" cy="22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1" name="Google Shape;41;p58"/>
          <p:cNvCxnSpPr/>
          <p:nvPr/>
        </p:nvCxnSpPr>
        <p:spPr>
          <a:xfrm rot="10800000">
            <a:off x="52803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9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44" name="Google Shape;44;p59"/>
          <p:cNvSpPr txBox="1"/>
          <p:nvPr>
            <p:ph idx="1" type="subTitle"/>
          </p:nvPr>
        </p:nvSpPr>
        <p:spPr>
          <a:xfrm>
            <a:off x="759015" y="2384225"/>
            <a:ext cx="3323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45" name="Google Shape;45;p59"/>
          <p:cNvSpPr txBox="1"/>
          <p:nvPr>
            <p:ph idx="2" type="subTitle"/>
          </p:nvPr>
        </p:nvSpPr>
        <p:spPr>
          <a:xfrm>
            <a:off x="759009" y="2693440"/>
            <a:ext cx="33234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9"/>
          <p:cNvSpPr txBox="1"/>
          <p:nvPr>
            <p:ph idx="3" type="subTitle"/>
          </p:nvPr>
        </p:nvSpPr>
        <p:spPr>
          <a:xfrm>
            <a:off x="4375788" y="2384225"/>
            <a:ext cx="3323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47" name="Google Shape;47;p59"/>
          <p:cNvSpPr txBox="1"/>
          <p:nvPr>
            <p:ph idx="4" type="subTitle"/>
          </p:nvPr>
        </p:nvSpPr>
        <p:spPr>
          <a:xfrm>
            <a:off x="4375791" y="2693440"/>
            <a:ext cx="33234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_2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0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50" name="Google Shape;50;p60"/>
          <p:cNvSpPr txBox="1"/>
          <p:nvPr>
            <p:ph idx="1" type="subTitle"/>
          </p:nvPr>
        </p:nvSpPr>
        <p:spPr>
          <a:xfrm>
            <a:off x="1744968" y="3638249"/>
            <a:ext cx="61779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51" name="Google Shape;51;p60"/>
          <p:cNvSpPr txBox="1"/>
          <p:nvPr>
            <p:ph idx="2" type="subTitle"/>
          </p:nvPr>
        </p:nvSpPr>
        <p:spPr>
          <a:xfrm>
            <a:off x="1744968" y="3953600"/>
            <a:ext cx="61779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0"/>
          <p:cNvSpPr txBox="1"/>
          <p:nvPr>
            <p:ph idx="3" type="subTitle"/>
          </p:nvPr>
        </p:nvSpPr>
        <p:spPr>
          <a:xfrm>
            <a:off x="1744968" y="2466025"/>
            <a:ext cx="61779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53" name="Google Shape;53;p60"/>
          <p:cNvSpPr txBox="1"/>
          <p:nvPr>
            <p:ph idx="4" type="subTitle"/>
          </p:nvPr>
        </p:nvSpPr>
        <p:spPr>
          <a:xfrm>
            <a:off x="1744968" y="2781376"/>
            <a:ext cx="61779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0"/>
          <p:cNvSpPr txBox="1"/>
          <p:nvPr>
            <p:ph idx="5" type="subTitle"/>
          </p:nvPr>
        </p:nvSpPr>
        <p:spPr>
          <a:xfrm>
            <a:off x="1744984" y="1294450"/>
            <a:ext cx="61779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55" name="Google Shape;55;p60"/>
          <p:cNvSpPr txBox="1"/>
          <p:nvPr>
            <p:ph idx="6" type="subTitle"/>
          </p:nvPr>
        </p:nvSpPr>
        <p:spPr>
          <a:xfrm>
            <a:off x="1744984" y="1609801"/>
            <a:ext cx="61779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56" name="Google Shape;56;p60"/>
          <p:cNvCxnSpPr/>
          <p:nvPr/>
        </p:nvCxnSpPr>
        <p:spPr>
          <a:xfrm>
            <a:off x="-3460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_2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1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59" name="Google Shape;59;p61"/>
          <p:cNvSpPr txBox="1"/>
          <p:nvPr>
            <p:ph idx="1" type="subTitle"/>
          </p:nvPr>
        </p:nvSpPr>
        <p:spPr>
          <a:xfrm>
            <a:off x="1331462" y="1653475"/>
            <a:ext cx="2074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60" name="Google Shape;60;p61"/>
          <p:cNvSpPr txBox="1"/>
          <p:nvPr>
            <p:ph idx="2" type="subTitle"/>
          </p:nvPr>
        </p:nvSpPr>
        <p:spPr>
          <a:xfrm>
            <a:off x="1331450" y="1968835"/>
            <a:ext cx="20748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1"/>
          <p:cNvSpPr txBox="1"/>
          <p:nvPr>
            <p:ph idx="3" type="subTitle"/>
          </p:nvPr>
        </p:nvSpPr>
        <p:spPr>
          <a:xfrm>
            <a:off x="4461384" y="1653475"/>
            <a:ext cx="2074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62" name="Google Shape;62;p61"/>
          <p:cNvSpPr txBox="1"/>
          <p:nvPr>
            <p:ph idx="4" type="subTitle"/>
          </p:nvPr>
        </p:nvSpPr>
        <p:spPr>
          <a:xfrm>
            <a:off x="4461379" y="1968835"/>
            <a:ext cx="20748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1"/>
          <p:cNvSpPr txBox="1"/>
          <p:nvPr>
            <p:ph idx="5" type="subTitle"/>
          </p:nvPr>
        </p:nvSpPr>
        <p:spPr>
          <a:xfrm>
            <a:off x="1331471" y="3184075"/>
            <a:ext cx="2074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64" name="Google Shape;64;p61"/>
          <p:cNvSpPr txBox="1"/>
          <p:nvPr>
            <p:ph idx="6" type="subTitle"/>
          </p:nvPr>
        </p:nvSpPr>
        <p:spPr>
          <a:xfrm>
            <a:off x="1331468" y="3499435"/>
            <a:ext cx="20748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1"/>
          <p:cNvSpPr txBox="1"/>
          <p:nvPr>
            <p:ph idx="7" type="subTitle"/>
          </p:nvPr>
        </p:nvSpPr>
        <p:spPr>
          <a:xfrm>
            <a:off x="4461393" y="3184075"/>
            <a:ext cx="2074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66" name="Google Shape;66;p61"/>
          <p:cNvSpPr txBox="1"/>
          <p:nvPr>
            <p:ph idx="8" type="subTitle"/>
          </p:nvPr>
        </p:nvSpPr>
        <p:spPr>
          <a:xfrm>
            <a:off x="4461397" y="3499435"/>
            <a:ext cx="20748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2_2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2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69" name="Google Shape;69;p62"/>
          <p:cNvSpPr txBox="1"/>
          <p:nvPr>
            <p:ph idx="1" type="subTitle"/>
          </p:nvPr>
        </p:nvSpPr>
        <p:spPr>
          <a:xfrm>
            <a:off x="867529" y="2989900"/>
            <a:ext cx="2269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70" name="Google Shape;70;p62"/>
          <p:cNvSpPr txBox="1"/>
          <p:nvPr>
            <p:ph idx="2" type="subTitle"/>
          </p:nvPr>
        </p:nvSpPr>
        <p:spPr>
          <a:xfrm>
            <a:off x="867525" y="3317550"/>
            <a:ext cx="22698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2"/>
          <p:cNvSpPr txBox="1"/>
          <p:nvPr>
            <p:ph idx="3" type="subTitle"/>
          </p:nvPr>
        </p:nvSpPr>
        <p:spPr>
          <a:xfrm>
            <a:off x="3383700" y="2989900"/>
            <a:ext cx="2269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72" name="Google Shape;72;p62"/>
          <p:cNvSpPr txBox="1"/>
          <p:nvPr>
            <p:ph idx="4" type="subTitle"/>
          </p:nvPr>
        </p:nvSpPr>
        <p:spPr>
          <a:xfrm>
            <a:off x="3383702" y="3317550"/>
            <a:ext cx="22698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2"/>
          <p:cNvSpPr txBox="1"/>
          <p:nvPr>
            <p:ph idx="5" type="subTitle"/>
          </p:nvPr>
        </p:nvSpPr>
        <p:spPr>
          <a:xfrm>
            <a:off x="5899875" y="2989900"/>
            <a:ext cx="2269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74" name="Google Shape;74;p62"/>
          <p:cNvSpPr txBox="1"/>
          <p:nvPr>
            <p:ph idx="6" type="subTitle"/>
          </p:nvPr>
        </p:nvSpPr>
        <p:spPr>
          <a:xfrm>
            <a:off x="5899877" y="3317550"/>
            <a:ext cx="22698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75" name="Google Shape;75;p62"/>
          <p:cNvCxnSpPr/>
          <p:nvPr/>
        </p:nvCxnSpPr>
        <p:spPr>
          <a:xfrm rot="10800000">
            <a:off x="52803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2_2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Google Shape;77;p63"/>
          <p:cNvCxnSpPr/>
          <p:nvPr/>
        </p:nvCxnSpPr>
        <p:spPr>
          <a:xfrm rot="10800000">
            <a:off x="528035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" name="Google Shape;78;p63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79" name="Google Shape;79;p63"/>
          <p:cNvSpPr txBox="1"/>
          <p:nvPr>
            <p:ph idx="1" type="subTitle"/>
          </p:nvPr>
        </p:nvSpPr>
        <p:spPr>
          <a:xfrm>
            <a:off x="1146117" y="1884750"/>
            <a:ext cx="2006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80" name="Google Shape;80;p63"/>
          <p:cNvSpPr txBox="1"/>
          <p:nvPr>
            <p:ph idx="2" type="subTitle"/>
          </p:nvPr>
        </p:nvSpPr>
        <p:spPr>
          <a:xfrm>
            <a:off x="1146117" y="2174915"/>
            <a:ext cx="20064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3"/>
          <p:cNvSpPr txBox="1"/>
          <p:nvPr>
            <p:ph idx="3" type="subTitle"/>
          </p:nvPr>
        </p:nvSpPr>
        <p:spPr>
          <a:xfrm>
            <a:off x="3568799" y="1884750"/>
            <a:ext cx="2006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82" name="Google Shape;82;p63"/>
          <p:cNvSpPr txBox="1"/>
          <p:nvPr>
            <p:ph idx="4" type="subTitle"/>
          </p:nvPr>
        </p:nvSpPr>
        <p:spPr>
          <a:xfrm>
            <a:off x="3568799" y="2174915"/>
            <a:ext cx="20064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3"/>
          <p:cNvSpPr txBox="1"/>
          <p:nvPr>
            <p:ph idx="5" type="subTitle"/>
          </p:nvPr>
        </p:nvSpPr>
        <p:spPr>
          <a:xfrm>
            <a:off x="5991483" y="1884750"/>
            <a:ext cx="2006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84" name="Google Shape;84;p63"/>
          <p:cNvSpPr txBox="1"/>
          <p:nvPr>
            <p:ph idx="6" type="subTitle"/>
          </p:nvPr>
        </p:nvSpPr>
        <p:spPr>
          <a:xfrm>
            <a:off x="5991483" y="2174915"/>
            <a:ext cx="20064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3"/>
          <p:cNvSpPr txBox="1"/>
          <p:nvPr>
            <p:ph idx="7" type="subTitle"/>
          </p:nvPr>
        </p:nvSpPr>
        <p:spPr>
          <a:xfrm>
            <a:off x="1146117" y="3600700"/>
            <a:ext cx="2006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86" name="Google Shape;86;p63"/>
          <p:cNvSpPr txBox="1"/>
          <p:nvPr>
            <p:ph idx="8" type="subTitle"/>
          </p:nvPr>
        </p:nvSpPr>
        <p:spPr>
          <a:xfrm>
            <a:off x="1146117" y="3890865"/>
            <a:ext cx="20064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63"/>
          <p:cNvSpPr txBox="1"/>
          <p:nvPr>
            <p:ph idx="9" type="subTitle"/>
          </p:nvPr>
        </p:nvSpPr>
        <p:spPr>
          <a:xfrm>
            <a:off x="3568799" y="3600700"/>
            <a:ext cx="2006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88" name="Google Shape;88;p63"/>
          <p:cNvSpPr txBox="1"/>
          <p:nvPr>
            <p:ph idx="13" type="subTitle"/>
          </p:nvPr>
        </p:nvSpPr>
        <p:spPr>
          <a:xfrm>
            <a:off x="3568799" y="3890865"/>
            <a:ext cx="20064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63"/>
          <p:cNvSpPr txBox="1"/>
          <p:nvPr>
            <p:ph idx="14" type="subTitle"/>
          </p:nvPr>
        </p:nvSpPr>
        <p:spPr>
          <a:xfrm>
            <a:off x="5991483" y="3600700"/>
            <a:ext cx="2006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90" name="Google Shape;90;p63"/>
          <p:cNvSpPr txBox="1"/>
          <p:nvPr>
            <p:ph idx="15" type="subTitle"/>
          </p:nvPr>
        </p:nvSpPr>
        <p:spPr>
          <a:xfrm>
            <a:off x="5991483" y="3890865"/>
            <a:ext cx="20064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4"/>
          <p:cNvSpPr txBox="1"/>
          <p:nvPr>
            <p:ph type="title"/>
          </p:nvPr>
        </p:nvSpPr>
        <p:spPr>
          <a:xfrm>
            <a:off x="957960" y="1069508"/>
            <a:ext cx="3829500" cy="18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3" name="Google Shape;93;p64"/>
          <p:cNvSpPr txBox="1"/>
          <p:nvPr>
            <p:ph idx="1" type="subTitle"/>
          </p:nvPr>
        </p:nvSpPr>
        <p:spPr>
          <a:xfrm>
            <a:off x="957960" y="2928525"/>
            <a:ext cx="3829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4" name="Google Shape;94;p64"/>
          <p:cNvSpPr/>
          <p:nvPr>
            <p:ph idx="2" type="pic"/>
          </p:nvPr>
        </p:nvSpPr>
        <p:spPr>
          <a:xfrm>
            <a:off x="5067689" y="539500"/>
            <a:ext cx="3118500" cy="406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cxnSp>
        <p:nvCxnSpPr>
          <p:cNvPr id="95" name="Google Shape;95;p64"/>
          <p:cNvCxnSpPr/>
          <p:nvPr/>
        </p:nvCxnSpPr>
        <p:spPr>
          <a:xfrm>
            <a:off x="-536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5"/>
          <p:cNvSpPr txBox="1"/>
          <p:nvPr>
            <p:ph hasCustomPrompt="1" type="title"/>
          </p:nvPr>
        </p:nvSpPr>
        <p:spPr>
          <a:xfrm>
            <a:off x="5443175" y="1783275"/>
            <a:ext cx="2987100" cy="102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8" name="Google Shape;98;p65"/>
          <p:cNvSpPr txBox="1"/>
          <p:nvPr>
            <p:ph idx="1" type="subTitle"/>
          </p:nvPr>
        </p:nvSpPr>
        <p:spPr>
          <a:xfrm>
            <a:off x="6146850" y="2706825"/>
            <a:ext cx="22830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99" name="Google Shape;99;p65"/>
          <p:cNvCxnSpPr/>
          <p:nvPr/>
        </p:nvCxnSpPr>
        <p:spPr>
          <a:xfrm>
            <a:off x="-3460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6"/>
          <p:cNvSpPr txBox="1"/>
          <p:nvPr>
            <p:ph type="title"/>
          </p:nvPr>
        </p:nvSpPr>
        <p:spPr>
          <a:xfrm>
            <a:off x="865625" y="1916645"/>
            <a:ext cx="3858900" cy="87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02" name="Google Shape;102;p66"/>
          <p:cNvSpPr txBox="1"/>
          <p:nvPr>
            <p:ph idx="1" type="subTitle"/>
          </p:nvPr>
        </p:nvSpPr>
        <p:spPr>
          <a:xfrm>
            <a:off x="865625" y="2754938"/>
            <a:ext cx="38589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66"/>
          <p:cNvSpPr txBox="1"/>
          <p:nvPr>
            <p:ph idx="2" type="title"/>
          </p:nvPr>
        </p:nvSpPr>
        <p:spPr>
          <a:xfrm>
            <a:off x="865625" y="554592"/>
            <a:ext cx="3858900" cy="87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04" name="Google Shape;104;p66"/>
          <p:cNvSpPr txBox="1"/>
          <p:nvPr>
            <p:ph idx="3" type="subTitle"/>
          </p:nvPr>
        </p:nvSpPr>
        <p:spPr>
          <a:xfrm>
            <a:off x="865625" y="1392886"/>
            <a:ext cx="38589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66"/>
          <p:cNvSpPr txBox="1"/>
          <p:nvPr>
            <p:ph idx="4" type="title"/>
          </p:nvPr>
        </p:nvSpPr>
        <p:spPr>
          <a:xfrm>
            <a:off x="865625" y="3278697"/>
            <a:ext cx="3858900" cy="87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06" name="Google Shape;106;p66"/>
          <p:cNvSpPr txBox="1"/>
          <p:nvPr>
            <p:ph idx="5" type="subTitle"/>
          </p:nvPr>
        </p:nvSpPr>
        <p:spPr>
          <a:xfrm>
            <a:off x="865625" y="4116991"/>
            <a:ext cx="38589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07" name="Google Shape;107;p66"/>
          <p:cNvCxnSpPr/>
          <p:nvPr/>
        </p:nvCxnSpPr>
        <p:spPr>
          <a:xfrm rot="10800000">
            <a:off x="52803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7"/>
          <p:cNvSpPr txBox="1"/>
          <p:nvPr>
            <p:ph type="title"/>
          </p:nvPr>
        </p:nvSpPr>
        <p:spPr>
          <a:xfrm>
            <a:off x="3273200" y="2110075"/>
            <a:ext cx="3350100" cy="17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110" name="Google Shape;110;p67"/>
          <p:cNvCxnSpPr/>
          <p:nvPr/>
        </p:nvCxnSpPr>
        <p:spPr>
          <a:xfrm rot="10800000">
            <a:off x="528035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8"/>
          <p:cNvSpPr/>
          <p:nvPr>
            <p:ph idx="2" type="pic"/>
          </p:nvPr>
        </p:nvSpPr>
        <p:spPr>
          <a:xfrm>
            <a:off x="-38100" y="-38100"/>
            <a:ext cx="9220200" cy="52197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68"/>
          <p:cNvSpPr txBox="1"/>
          <p:nvPr>
            <p:ph type="title"/>
          </p:nvPr>
        </p:nvSpPr>
        <p:spPr>
          <a:xfrm>
            <a:off x="713225" y="3247691"/>
            <a:ext cx="3858900" cy="135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9"/>
          <p:cNvSpPr txBox="1"/>
          <p:nvPr>
            <p:ph idx="1" type="body"/>
          </p:nvPr>
        </p:nvSpPr>
        <p:spPr>
          <a:xfrm>
            <a:off x="713225" y="1146350"/>
            <a:ext cx="77175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AutoNum type="arabicPeriod"/>
              <a:defRPr/>
            </a:lvl1pPr>
            <a:lvl2pPr indent="-279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alphaLcPeriod"/>
              <a:defRPr sz="1200"/>
            </a:lvl2pPr>
            <a:lvl3pPr indent="-279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romanLcPeriod"/>
              <a:defRPr sz="1200"/>
            </a:lvl3pPr>
            <a:lvl4pPr indent="-279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arabicPeriod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AutoNum type="alphaLcPeriod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AutoNum type="romanLcPeriod"/>
              <a:defRPr sz="1200"/>
            </a:lvl6pPr>
            <a:lvl7pPr indent="-2730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AutoNum type="arabicPeriod"/>
              <a:defRPr sz="1200"/>
            </a:lvl7pPr>
            <a:lvl8pPr indent="-2730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AutoNum type="alphaLcPeriod"/>
              <a:defRPr sz="1200"/>
            </a:lvl8pPr>
            <a:lvl9pPr indent="-2667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AutoNum type="romanLcPeriod"/>
              <a:defRPr sz="1200"/>
            </a:lvl9pPr>
          </a:lstStyle>
          <a:p/>
        </p:txBody>
      </p:sp>
      <p:sp>
        <p:nvSpPr>
          <p:cNvPr id="116" name="Google Shape;116;p69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cxnSp>
        <p:nvCxnSpPr>
          <p:cNvPr id="117" name="Google Shape;117;p69"/>
          <p:cNvCxnSpPr/>
          <p:nvPr/>
        </p:nvCxnSpPr>
        <p:spPr>
          <a:xfrm>
            <a:off x="-536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0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cxnSp>
        <p:nvCxnSpPr>
          <p:cNvPr id="120" name="Google Shape;120;p70"/>
          <p:cNvCxnSpPr/>
          <p:nvPr/>
        </p:nvCxnSpPr>
        <p:spPr>
          <a:xfrm rot="10800000">
            <a:off x="528035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1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cxnSp>
        <p:nvCxnSpPr>
          <p:cNvPr id="123" name="Google Shape;123;p71"/>
          <p:cNvCxnSpPr/>
          <p:nvPr/>
        </p:nvCxnSpPr>
        <p:spPr>
          <a:xfrm>
            <a:off x="-536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2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cxnSp>
        <p:nvCxnSpPr>
          <p:cNvPr id="126" name="Google Shape;126;p72"/>
          <p:cNvCxnSpPr/>
          <p:nvPr/>
        </p:nvCxnSpPr>
        <p:spPr>
          <a:xfrm rot="10800000">
            <a:off x="52803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_3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3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29" name="Google Shape;129;p73"/>
          <p:cNvSpPr txBox="1"/>
          <p:nvPr>
            <p:ph idx="1" type="subTitle"/>
          </p:nvPr>
        </p:nvSpPr>
        <p:spPr>
          <a:xfrm>
            <a:off x="1413504" y="1633125"/>
            <a:ext cx="47961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130" name="Google Shape;130;p73"/>
          <p:cNvSpPr txBox="1"/>
          <p:nvPr>
            <p:ph idx="2" type="subTitle"/>
          </p:nvPr>
        </p:nvSpPr>
        <p:spPr>
          <a:xfrm>
            <a:off x="1413494" y="1936273"/>
            <a:ext cx="4796100" cy="6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73"/>
          <p:cNvSpPr txBox="1"/>
          <p:nvPr>
            <p:ph idx="3" type="subTitle"/>
          </p:nvPr>
        </p:nvSpPr>
        <p:spPr>
          <a:xfrm>
            <a:off x="1413483" y="3147227"/>
            <a:ext cx="47961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 sz="25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dvent Pro"/>
              <a:buNone/>
              <a:defRPr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132" name="Google Shape;132;p73"/>
          <p:cNvSpPr txBox="1"/>
          <p:nvPr>
            <p:ph idx="4" type="subTitle"/>
          </p:nvPr>
        </p:nvSpPr>
        <p:spPr>
          <a:xfrm>
            <a:off x="1413494" y="3450375"/>
            <a:ext cx="4796100" cy="6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4"/>
          <p:cNvSpPr txBox="1"/>
          <p:nvPr>
            <p:ph type="title"/>
          </p:nvPr>
        </p:nvSpPr>
        <p:spPr>
          <a:xfrm>
            <a:off x="865643" y="1744475"/>
            <a:ext cx="28083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135" name="Google Shape;135;p74"/>
          <p:cNvSpPr txBox="1"/>
          <p:nvPr>
            <p:ph idx="1" type="subTitle"/>
          </p:nvPr>
        </p:nvSpPr>
        <p:spPr>
          <a:xfrm>
            <a:off x="865625" y="2350401"/>
            <a:ext cx="2808300" cy="11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36" name="Google Shape;136;p74"/>
          <p:cNvCxnSpPr/>
          <p:nvPr/>
        </p:nvCxnSpPr>
        <p:spPr>
          <a:xfrm rot="10800000">
            <a:off x="52803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5"/>
          <p:cNvSpPr txBox="1"/>
          <p:nvPr/>
        </p:nvSpPr>
        <p:spPr>
          <a:xfrm>
            <a:off x="5007627" y="3455411"/>
            <a:ext cx="31182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CREDITS:</a:t>
            </a:r>
            <a:r>
              <a:rPr b="0" i="0" lang="en" sz="1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This presentation template was created by </a:t>
            </a:r>
            <a:r>
              <a:rPr b="1" i="0" lang="en" sz="10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 and includes icons by </a:t>
            </a:r>
            <a:r>
              <a:rPr b="1" i="0" lang="en" sz="10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1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 infographics &amp; images by </a:t>
            </a:r>
            <a:r>
              <a:rPr b="1" i="0" lang="en" sz="10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0" i="0" lang="en" sz="1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and illustrations by </a:t>
            </a:r>
            <a:r>
              <a:rPr b="1" i="0" lang="en" sz="10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Storyset</a:t>
            </a:r>
            <a:endParaRPr b="1" i="0" sz="1000" u="sng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39" name="Google Shape;139;p75"/>
          <p:cNvSpPr txBox="1"/>
          <p:nvPr>
            <p:ph type="title"/>
          </p:nvPr>
        </p:nvSpPr>
        <p:spPr>
          <a:xfrm>
            <a:off x="5007600" y="636875"/>
            <a:ext cx="3118200" cy="10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140" name="Google Shape;140;p75"/>
          <p:cNvSpPr txBox="1"/>
          <p:nvPr>
            <p:ph idx="1" type="subTitle"/>
          </p:nvPr>
        </p:nvSpPr>
        <p:spPr>
          <a:xfrm>
            <a:off x="5007735" y="1509253"/>
            <a:ext cx="3118200" cy="12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41" name="Google Shape;141;p75"/>
          <p:cNvCxnSpPr/>
          <p:nvPr/>
        </p:nvCxnSpPr>
        <p:spPr>
          <a:xfrm rot="10800000">
            <a:off x="528035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6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44" name="Google Shape;144;p76"/>
          <p:cNvSpPr txBox="1"/>
          <p:nvPr>
            <p:ph idx="1" type="body"/>
          </p:nvPr>
        </p:nvSpPr>
        <p:spPr>
          <a:xfrm>
            <a:off x="713225" y="1006100"/>
            <a:ext cx="7717500" cy="13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45" name="Google Shape;145;p76"/>
          <p:cNvCxnSpPr/>
          <p:nvPr/>
        </p:nvCxnSpPr>
        <p:spPr>
          <a:xfrm rot="10800000">
            <a:off x="52803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7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5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48" name="Google Shape;148;p77"/>
          <p:cNvSpPr txBox="1"/>
          <p:nvPr>
            <p:ph idx="1" type="body"/>
          </p:nvPr>
        </p:nvSpPr>
        <p:spPr>
          <a:xfrm>
            <a:off x="713300" y="1152500"/>
            <a:ext cx="3622800" cy="34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9" name="Google Shape;149;p77"/>
          <p:cNvSpPr txBox="1"/>
          <p:nvPr>
            <p:ph idx="2" type="body"/>
          </p:nvPr>
        </p:nvSpPr>
        <p:spPr>
          <a:xfrm>
            <a:off x="4807852" y="1152500"/>
            <a:ext cx="3622800" cy="34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cxnSp>
        <p:nvCxnSpPr>
          <p:cNvPr id="150" name="Google Shape;150;p77"/>
          <p:cNvCxnSpPr/>
          <p:nvPr/>
        </p:nvCxnSpPr>
        <p:spPr>
          <a:xfrm>
            <a:off x="-53650" y="4894125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6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Google Shape;153;p82"/>
          <p:cNvCxnSpPr/>
          <p:nvPr/>
        </p:nvCxnSpPr>
        <p:spPr>
          <a:xfrm>
            <a:off x="-34600" y="274500"/>
            <a:ext cx="3900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6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83"/>
          <p:cNvGrpSpPr/>
          <p:nvPr/>
        </p:nvGrpSpPr>
        <p:grpSpPr>
          <a:xfrm>
            <a:off x="6639119" y="3740275"/>
            <a:ext cx="3149935" cy="825624"/>
            <a:chOff x="6639119" y="3740275"/>
            <a:chExt cx="3149935" cy="825624"/>
          </a:xfrm>
        </p:grpSpPr>
        <p:sp>
          <p:nvSpPr>
            <p:cNvPr id="156" name="Google Shape;156;p83"/>
            <p:cNvSpPr/>
            <p:nvPr/>
          </p:nvSpPr>
          <p:spPr>
            <a:xfrm>
              <a:off x="6976450" y="4217634"/>
              <a:ext cx="106567" cy="189571"/>
            </a:xfrm>
            <a:custGeom>
              <a:rect b="b" l="l" r="r" t="t"/>
              <a:pathLst>
                <a:path extrusionOk="0" h="5426" w="3050">
                  <a:moveTo>
                    <a:pt x="1" y="1"/>
                  </a:moveTo>
                  <a:lnTo>
                    <a:pt x="73" y="5425"/>
                  </a:lnTo>
                  <a:lnTo>
                    <a:pt x="3049" y="5425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83"/>
            <p:cNvSpPr/>
            <p:nvPr/>
          </p:nvSpPr>
          <p:spPr>
            <a:xfrm>
              <a:off x="6978127" y="4256045"/>
              <a:ext cx="95666" cy="3249"/>
            </a:xfrm>
            <a:custGeom>
              <a:rect b="b" l="l" r="r" t="t"/>
              <a:pathLst>
                <a:path extrusionOk="0" h="93" w="2738">
                  <a:moveTo>
                    <a:pt x="968" y="1"/>
                  </a:moveTo>
                  <a:cubicBezTo>
                    <a:pt x="646" y="1"/>
                    <a:pt x="323" y="18"/>
                    <a:pt x="1" y="35"/>
                  </a:cubicBezTo>
                  <a:cubicBezTo>
                    <a:pt x="335" y="70"/>
                    <a:pt x="669" y="92"/>
                    <a:pt x="1002" y="92"/>
                  </a:cubicBezTo>
                  <a:cubicBezTo>
                    <a:pt x="1125" y="92"/>
                    <a:pt x="1247" y="89"/>
                    <a:pt x="1369" y="83"/>
                  </a:cubicBezTo>
                  <a:cubicBezTo>
                    <a:pt x="1491" y="89"/>
                    <a:pt x="1613" y="92"/>
                    <a:pt x="1736" y="92"/>
                  </a:cubicBezTo>
                  <a:cubicBezTo>
                    <a:pt x="2069" y="92"/>
                    <a:pt x="2403" y="70"/>
                    <a:pt x="2737" y="35"/>
                  </a:cubicBezTo>
                  <a:cubicBezTo>
                    <a:pt x="2415" y="18"/>
                    <a:pt x="2092" y="1"/>
                    <a:pt x="1770" y="1"/>
                  </a:cubicBezTo>
                  <a:cubicBezTo>
                    <a:pt x="1636" y="1"/>
                    <a:pt x="1503" y="4"/>
                    <a:pt x="1369" y="11"/>
                  </a:cubicBezTo>
                  <a:cubicBezTo>
                    <a:pt x="1235" y="4"/>
                    <a:pt x="1102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83"/>
            <p:cNvSpPr/>
            <p:nvPr/>
          </p:nvSpPr>
          <p:spPr>
            <a:xfrm>
              <a:off x="6978127" y="4284904"/>
              <a:ext cx="95666" cy="3738"/>
            </a:xfrm>
            <a:custGeom>
              <a:rect b="b" l="l" r="r" t="t"/>
              <a:pathLst>
                <a:path extrusionOk="0" h="107" w="2738">
                  <a:moveTo>
                    <a:pt x="1369" y="1"/>
                  </a:moveTo>
                  <a:cubicBezTo>
                    <a:pt x="913" y="1"/>
                    <a:pt x="457" y="1"/>
                    <a:pt x="1" y="49"/>
                  </a:cubicBezTo>
                  <a:cubicBezTo>
                    <a:pt x="335" y="84"/>
                    <a:pt x="669" y="106"/>
                    <a:pt x="1002" y="106"/>
                  </a:cubicBezTo>
                  <a:cubicBezTo>
                    <a:pt x="1125" y="106"/>
                    <a:pt x="1247" y="103"/>
                    <a:pt x="1369" y="97"/>
                  </a:cubicBezTo>
                  <a:cubicBezTo>
                    <a:pt x="1491" y="103"/>
                    <a:pt x="1613" y="106"/>
                    <a:pt x="1736" y="106"/>
                  </a:cubicBezTo>
                  <a:cubicBezTo>
                    <a:pt x="2069" y="106"/>
                    <a:pt x="2403" y="84"/>
                    <a:pt x="2737" y="49"/>
                  </a:cubicBezTo>
                  <a:cubicBezTo>
                    <a:pt x="2281" y="1"/>
                    <a:pt x="1825" y="1"/>
                    <a:pt x="1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83"/>
            <p:cNvSpPr/>
            <p:nvPr/>
          </p:nvSpPr>
          <p:spPr>
            <a:xfrm>
              <a:off x="6978127" y="4314251"/>
              <a:ext cx="95666" cy="3738"/>
            </a:xfrm>
            <a:custGeom>
              <a:rect b="b" l="l" r="r" t="t"/>
              <a:pathLst>
                <a:path extrusionOk="0" h="107" w="2738">
                  <a:moveTo>
                    <a:pt x="1369" y="1"/>
                  </a:moveTo>
                  <a:cubicBezTo>
                    <a:pt x="913" y="1"/>
                    <a:pt x="457" y="1"/>
                    <a:pt x="1" y="49"/>
                  </a:cubicBezTo>
                  <a:cubicBezTo>
                    <a:pt x="335" y="84"/>
                    <a:pt x="669" y="106"/>
                    <a:pt x="1002" y="106"/>
                  </a:cubicBezTo>
                  <a:cubicBezTo>
                    <a:pt x="1125" y="106"/>
                    <a:pt x="1247" y="103"/>
                    <a:pt x="1369" y="97"/>
                  </a:cubicBezTo>
                  <a:cubicBezTo>
                    <a:pt x="1491" y="103"/>
                    <a:pt x="1613" y="106"/>
                    <a:pt x="1736" y="106"/>
                  </a:cubicBezTo>
                  <a:cubicBezTo>
                    <a:pt x="2069" y="106"/>
                    <a:pt x="2403" y="84"/>
                    <a:pt x="2737" y="49"/>
                  </a:cubicBezTo>
                  <a:cubicBezTo>
                    <a:pt x="2281" y="1"/>
                    <a:pt x="1825" y="1"/>
                    <a:pt x="1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83"/>
            <p:cNvSpPr/>
            <p:nvPr/>
          </p:nvSpPr>
          <p:spPr>
            <a:xfrm>
              <a:off x="6978127" y="4344123"/>
              <a:ext cx="95666" cy="3703"/>
            </a:xfrm>
            <a:custGeom>
              <a:rect b="b" l="l" r="r" t="t"/>
              <a:pathLst>
                <a:path extrusionOk="0" h="106" w="2738">
                  <a:moveTo>
                    <a:pt x="1002" y="1"/>
                  </a:moveTo>
                  <a:cubicBezTo>
                    <a:pt x="669" y="1"/>
                    <a:pt x="335" y="23"/>
                    <a:pt x="1" y="58"/>
                  </a:cubicBezTo>
                  <a:cubicBezTo>
                    <a:pt x="457" y="106"/>
                    <a:pt x="913" y="106"/>
                    <a:pt x="1369" y="106"/>
                  </a:cubicBezTo>
                  <a:cubicBezTo>
                    <a:pt x="1825" y="106"/>
                    <a:pt x="2281" y="106"/>
                    <a:pt x="2737" y="58"/>
                  </a:cubicBezTo>
                  <a:cubicBezTo>
                    <a:pt x="2403" y="23"/>
                    <a:pt x="2069" y="1"/>
                    <a:pt x="1736" y="1"/>
                  </a:cubicBezTo>
                  <a:cubicBezTo>
                    <a:pt x="1613" y="1"/>
                    <a:pt x="1491" y="4"/>
                    <a:pt x="1369" y="10"/>
                  </a:cubicBezTo>
                  <a:cubicBezTo>
                    <a:pt x="1247" y="4"/>
                    <a:pt x="1125" y="1"/>
                    <a:pt x="1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83"/>
            <p:cNvSpPr/>
            <p:nvPr/>
          </p:nvSpPr>
          <p:spPr>
            <a:xfrm>
              <a:off x="8473225" y="4257166"/>
              <a:ext cx="123965" cy="66212"/>
            </a:xfrm>
            <a:custGeom>
              <a:rect b="b" l="l" r="r" t="t"/>
              <a:pathLst>
                <a:path extrusionOk="0" h="2129" w="3986">
                  <a:moveTo>
                    <a:pt x="2558" y="0"/>
                  </a:moveTo>
                  <a:cubicBezTo>
                    <a:pt x="1318" y="0"/>
                    <a:pt x="237" y="881"/>
                    <a:pt x="1" y="2126"/>
                  </a:cubicBezTo>
                  <a:lnTo>
                    <a:pt x="97" y="2102"/>
                  </a:lnTo>
                  <a:cubicBezTo>
                    <a:pt x="257" y="2120"/>
                    <a:pt x="417" y="2129"/>
                    <a:pt x="577" y="2129"/>
                  </a:cubicBezTo>
                  <a:cubicBezTo>
                    <a:pt x="1899" y="2129"/>
                    <a:pt x="3171" y="1517"/>
                    <a:pt x="3985" y="446"/>
                  </a:cubicBezTo>
                  <a:cubicBezTo>
                    <a:pt x="3697" y="254"/>
                    <a:pt x="3361" y="110"/>
                    <a:pt x="3001" y="38"/>
                  </a:cubicBezTo>
                  <a:cubicBezTo>
                    <a:pt x="2852" y="12"/>
                    <a:pt x="2704" y="0"/>
                    <a:pt x="25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83"/>
            <p:cNvSpPr/>
            <p:nvPr/>
          </p:nvSpPr>
          <p:spPr>
            <a:xfrm>
              <a:off x="8417988" y="4332958"/>
              <a:ext cx="82882" cy="104558"/>
            </a:xfrm>
            <a:custGeom>
              <a:rect b="b" l="l" r="r" t="t"/>
              <a:pathLst>
                <a:path extrusionOk="0" h="3362" w="2665">
                  <a:moveTo>
                    <a:pt x="2353" y="1"/>
                  </a:moveTo>
                  <a:cubicBezTo>
                    <a:pt x="937" y="481"/>
                    <a:pt x="1" y="1873"/>
                    <a:pt x="97" y="3361"/>
                  </a:cubicBezTo>
                  <a:cubicBezTo>
                    <a:pt x="793" y="3145"/>
                    <a:pt x="1441" y="2761"/>
                    <a:pt x="1993" y="2257"/>
                  </a:cubicBezTo>
                  <a:cubicBezTo>
                    <a:pt x="2521" y="1705"/>
                    <a:pt x="2665" y="889"/>
                    <a:pt x="2353" y="193"/>
                  </a:cubicBezTo>
                  <a:lnTo>
                    <a:pt x="23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83"/>
            <p:cNvSpPr/>
            <p:nvPr/>
          </p:nvSpPr>
          <p:spPr>
            <a:xfrm>
              <a:off x="8314979" y="4235054"/>
              <a:ext cx="120948" cy="71872"/>
            </a:xfrm>
            <a:custGeom>
              <a:rect b="b" l="l" r="r" t="t"/>
              <a:pathLst>
                <a:path extrusionOk="0" h="2311" w="3889">
                  <a:moveTo>
                    <a:pt x="3889" y="269"/>
                  </a:moveTo>
                  <a:cubicBezTo>
                    <a:pt x="3869" y="331"/>
                    <a:pt x="3847" y="392"/>
                    <a:pt x="3824" y="452"/>
                  </a:cubicBezTo>
                  <a:lnTo>
                    <a:pt x="3824" y="452"/>
                  </a:lnTo>
                  <a:cubicBezTo>
                    <a:pt x="3846" y="470"/>
                    <a:pt x="3867" y="489"/>
                    <a:pt x="3889" y="509"/>
                  </a:cubicBezTo>
                  <a:lnTo>
                    <a:pt x="3889" y="269"/>
                  </a:lnTo>
                  <a:close/>
                  <a:moveTo>
                    <a:pt x="2584" y="0"/>
                  </a:moveTo>
                  <a:cubicBezTo>
                    <a:pt x="2247" y="0"/>
                    <a:pt x="1909" y="89"/>
                    <a:pt x="1608" y="269"/>
                  </a:cubicBezTo>
                  <a:cubicBezTo>
                    <a:pt x="888" y="701"/>
                    <a:pt x="336" y="1349"/>
                    <a:pt x="0" y="2117"/>
                  </a:cubicBezTo>
                  <a:lnTo>
                    <a:pt x="120" y="2141"/>
                  </a:lnTo>
                  <a:cubicBezTo>
                    <a:pt x="445" y="2256"/>
                    <a:pt x="777" y="2311"/>
                    <a:pt x="1102" y="2311"/>
                  </a:cubicBezTo>
                  <a:cubicBezTo>
                    <a:pt x="2277" y="2311"/>
                    <a:pt x="3375" y="1599"/>
                    <a:pt x="3824" y="452"/>
                  </a:cubicBezTo>
                  <a:lnTo>
                    <a:pt x="3824" y="452"/>
                  </a:lnTo>
                  <a:cubicBezTo>
                    <a:pt x="3470" y="153"/>
                    <a:pt x="3027" y="0"/>
                    <a:pt x="25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83"/>
            <p:cNvSpPr/>
            <p:nvPr/>
          </p:nvSpPr>
          <p:spPr>
            <a:xfrm>
              <a:off x="8442621" y="4188963"/>
              <a:ext cx="115008" cy="51937"/>
            </a:xfrm>
            <a:custGeom>
              <a:rect b="b" l="l" r="r" t="t"/>
              <a:pathLst>
                <a:path extrusionOk="0" h="1670" w="3698">
                  <a:moveTo>
                    <a:pt x="1569" y="1"/>
                  </a:moveTo>
                  <a:cubicBezTo>
                    <a:pt x="986" y="1"/>
                    <a:pt x="445" y="284"/>
                    <a:pt x="122" y="753"/>
                  </a:cubicBezTo>
                  <a:lnTo>
                    <a:pt x="122" y="753"/>
                  </a:lnTo>
                  <a:cubicBezTo>
                    <a:pt x="105" y="734"/>
                    <a:pt x="89" y="714"/>
                    <a:pt x="73" y="695"/>
                  </a:cubicBezTo>
                  <a:lnTo>
                    <a:pt x="1" y="959"/>
                  </a:lnTo>
                  <a:cubicBezTo>
                    <a:pt x="37" y="887"/>
                    <a:pt x="77" y="818"/>
                    <a:pt x="122" y="753"/>
                  </a:cubicBezTo>
                  <a:lnTo>
                    <a:pt x="122" y="753"/>
                  </a:lnTo>
                  <a:cubicBezTo>
                    <a:pt x="645" y="1353"/>
                    <a:pt x="1390" y="1669"/>
                    <a:pt x="2144" y="1669"/>
                  </a:cubicBezTo>
                  <a:cubicBezTo>
                    <a:pt x="2683" y="1669"/>
                    <a:pt x="3226" y="1508"/>
                    <a:pt x="3697" y="1175"/>
                  </a:cubicBezTo>
                  <a:cubicBezTo>
                    <a:pt x="3241" y="575"/>
                    <a:pt x="2569" y="167"/>
                    <a:pt x="1849" y="23"/>
                  </a:cubicBezTo>
                  <a:cubicBezTo>
                    <a:pt x="1755" y="8"/>
                    <a:pt x="1661" y="1"/>
                    <a:pt x="1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83"/>
            <p:cNvSpPr/>
            <p:nvPr/>
          </p:nvSpPr>
          <p:spPr>
            <a:xfrm>
              <a:off x="8441874" y="4427784"/>
              <a:ext cx="87391" cy="138115"/>
            </a:xfrm>
            <a:custGeom>
              <a:rect b="b" l="l" r="r" t="t"/>
              <a:pathLst>
                <a:path extrusionOk="0" h="4441" w="2810">
                  <a:moveTo>
                    <a:pt x="2425" y="0"/>
                  </a:moveTo>
                  <a:lnTo>
                    <a:pt x="2425" y="0"/>
                  </a:lnTo>
                  <a:cubicBezTo>
                    <a:pt x="1513" y="216"/>
                    <a:pt x="769" y="864"/>
                    <a:pt x="433" y="1728"/>
                  </a:cubicBezTo>
                  <a:cubicBezTo>
                    <a:pt x="121" y="2593"/>
                    <a:pt x="1" y="3529"/>
                    <a:pt x="145" y="4441"/>
                  </a:cubicBezTo>
                  <a:cubicBezTo>
                    <a:pt x="1009" y="4153"/>
                    <a:pt x="1777" y="3577"/>
                    <a:pt x="2305" y="2809"/>
                  </a:cubicBezTo>
                  <a:cubicBezTo>
                    <a:pt x="2809" y="2017"/>
                    <a:pt x="2809" y="984"/>
                    <a:pt x="2305" y="192"/>
                  </a:cubicBezTo>
                  <a:lnTo>
                    <a:pt x="24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83"/>
            <p:cNvSpPr/>
            <p:nvPr/>
          </p:nvSpPr>
          <p:spPr>
            <a:xfrm>
              <a:off x="8359019" y="4114912"/>
              <a:ext cx="101541" cy="59836"/>
            </a:xfrm>
            <a:custGeom>
              <a:rect b="b" l="l" r="r" t="t"/>
              <a:pathLst>
                <a:path extrusionOk="0" h="1924" w="3265">
                  <a:moveTo>
                    <a:pt x="3241" y="1275"/>
                  </a:moveTo>
                  <a:cubicBezTo>
                    <a:pt x="3237" y="1280"/>
                    <a:pt x="3234" y="1284"/>
                    <a:pt x="3230" y="1288"/>
                  </a:cubicBezTo>
                  <a:lnTo>
                    <a:pt x="3230" y="1288"/>
                  </a:lnTo>
                  <a:cubicBezTo>
                    <a:pt x="3242" y="1315"/>
                    <a:pt x="3254" y="1343"/>
                    <a:pt x="3265" y="1371"/>
                  </a:cubicBezTo>
                  <a:lnTo>
                    <a:pt x="3241" y="1275"/>
                  </a:lnTo>
                  <a:close/>
                  <a:moveTo>
                    <a:pt x="1258" y="0"/>
                  </a:moveTo>
                  <a:cubicBezTo>
                    <a:pt x="999" y="0"/>
                    <a:pt x="736" y="47"/>
                    <a:pt x="481" y="147"/>
                  </a:cubicBezTo>
                  <a:cubicBezTo>
                    <a:pt x="312" y="219"/>
                    <a:pt x="144" y="315"/>
                    <a:pt x="0" y="411"/>
                  </a:cubicBezTo>
                  <a:cubicBezTo>
                    <a:pt x="180" y="1368"/>
                    <a:pt x="1001" y="1924"/>
                    <a:pt x="1838" y="1924"/>
                  </a:cubicBezTo>
                  <a:cubicBezTo>
                    <a:pt x="2342" y="1924"/>
                    <a:pt x="2851" y="1723"/>
                    <a:pt x="3230" y="1288"/>
                  </a:cubicBezTo>
                  <a:lnTo>
                    <a:pt x="3230" y="1288"/>
                  </a:lnTo>
                  <a:cubicBezTo>
                    <a:pt x="2878" y="488"/>
                    <a:pt x="2090" y="0"/>
                    <a:pt x="1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3"/>
            <p:cNvSpPr/>
            <p:nvPr/>
          </p:nvSpPr>
          <p:spPr>
            <a:xfrm>
              <a:off x="8449339" y="4035575"/>
              <a:ext cx="123965" cy="64657"/>
            </a:xfrm>
            <a:custGeom>
              <a:rect b="b" l="l" r="r" t="t"/>
              <a:pathLst>
                <a:path extrusionOk="0" h="2079" w="3986">
                  <a:moveTo>
                    <a:pt x="2135" y="1"/>
                  </a:moveTo>
                  <a:cubicBezTo>
                    <a:pt x="1637" y="1"/>
                    <a:pt x="1161" y="143"/>
                    <a:pt x="721" y="394"/>
                  </a:cubicBezTo>
                  <a:cubicBezTo>
                    <a:pt x="289" y="658"/>
                    <a:pt x="1" y="1162"/>
                    <a:pt x="25" y="1690"/>
                  </a:cubicBezTo>
                  <a:lnTo>
                    <a:pt x="1" y="1690"/>
                  </a:lnTo>
                  <a:cubicBezTo>
                    <a:pt x="447" y="1953"/>
                    <a:pt x="936" y="2079"/>
                    <a:pt x="1418" y="2079"/>
                  </a:cubicBezTo>
                  <a:cubicBezTo>
                    <a:pt x="2387" y="2079"/>
                    <a:pt x="3328" y="1572"/>
                    <a:pt x="3841" y="658"/>
                  </a:cubicBezTo>
                  <a:cubicBezTo>
                    <a:pt x="3913" y="562"/>
                    <a:pt x="3961" y="466"/>
                    <a:pt x="3985" y="370"/>
                  </a:cubicBezTo>
                  <a:cubicBezTo>
                    <a:pt x="3457" y="178"/>
                    <a:pt x="2905" y="58"/>
                    <a:pt x="2353" y="10"/>
                  </a:cubicBezTo>
                  <a:cubicBezTo>
                    <a:pt x="2280" y="4"/>
                    <a:pt x="2207" y="1"/>
                    <a:pt x="2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3"/>
            <p:cNvSpPr/>
            <p:nvPr/>
          </p:nvSpPr>
          <p:spPr>
            <a:xfrm>
              <a:off x="8378426" y="3953749"/>
              <a:ext cx="76164" cy="106051"/>
            </a:xfrm>
            <a:custGeom>
              <a:rect b="b" l="l" r="r" t="t"/>
              <a:pathLst>
                <a:path extrusionOk="0" h="3410" w="2449">
                  <a:moveTo>
                    <a:pt x="1657" y="1"/>
                  </a:moveTo>
                  <a:cubicBezTo>
                    <a:pt x="1033" y="481"/>
                    <a:pt x="529" y="1105"/>
                    <a:pt x="193" y="1849"/>
                  </a:cubicBezTo>
                  <a:cubicBezTo>
                    <a:pt x="73" y="2113"/>
                    <a:pt x="1" y="2401"/>
                    <a:pt x="1" y="2713"/>
                  </a:cubicBezTo>
                  <a:cubicBezTo>
                    <a:pt x="25" y="3001"/>
                    <a:pt x="193" y="3289"/>
                    <a:pt x="481" y="3409"/>
                  </a:cubicBezTo>
                  <a:lnTo>
                    <a:pt x="841" y="3409"/>
                  </a:lnTo>
                  <a:cubicBezTo>
                    <a:pt x="1969" y="2857"/>
                    <a:pt x="2449" y="1489"/>
                    <a:pt x="1873" y="361"/>
                  </a:cubicBezTo>
                  <a:cubicBezTo>
                    <a:pt x="1825" y="217"/>
                    <a:pt x="1753" y="97"/>
                    <a:pt x="1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83"/>
            <p:cNvSpPr/>
            <p:nvPr/>
          </p:nvSpPr>
          <p:spPr>
            <a:xfrm>
              <a:off x="8282135" y="4056195"/>
              <a:ext cx="241118" cy="415651"/>
            </a:xfrm>
            <a:custGeom>
              <a:rect b="b" l="l" r="r" t="t"/>
              <a:pathLst>
                <a:path extrusionOk="0" h="13365" w="7753">
                  <a:moveTo>
                    <a:pt x="3491" y="1"/>
                  </a:moveTo>
                  <a:cubicBezTo>
                    <a:pt x="3050" y="1"/>
                    <a:pt x="2606" y="108"/>
                    <a:pt x="2208" y="307"/>
                  </a:cubicBezTo>
                  <a:cubicBezTo>
                    <a:pt x="1728" y="571"/>
                    <a:pt x="1296" y="955"/>
                    <a:pt x="984" y="1411"/>
                  </a:cubicBezTo>
                  <a:cubicBezTo>
                    <a:pt x="720" y="1771"/>
                    <a:pt x="528" y="2179"/>
                    <a:pt x="384" y="2611"/>
                  </a:cubicBezTo>
                  <a:cubicBezTo>
                    <a:pt x="264" y="2947"/>
                    <a:pt x="168" y="3259"/>
                    <a:pt x="120" y="3595"/>
                  </a:cubicBezTo>
                  <a:cubicBezTo>
                    <a:pt x="48" y="3883"/>
                    <a:pt x="24" y="4099"/>
                    <a:pt x="0" y="4243"/>
                  </a:cubicBezTo>
                  <a:lnTo>
                    <a:pt x="0" y="4412"/>
                  </a:lnTo>
                  <a:cubicBezTo>
                    <a:pt x="0" y="4436"/>
                    <a:pt x="24" y="4460"/>
                    <a:pt x="24" y="4484"/>
                  </a:cubicBezTo>
                  <a:lnTo>
                    <a:pt x="24" y="4412"/>
                  </a:lnTo>
                  <a:cubicBezTo>
                    <a:pt x="24" y="4364"/>
                    <a:pt x="48" y="4316"/>
                    <a:pt x="48" y="4267"/>
                  </a:cubicBezTo>
                  <a:cubicBezTo>
                    <a:pt x="72" y="4099"/>
                    <a:pt x="120" y="3907"/>
                    <a:pt x="168" y="3619"/>
                  </a:cubicBezTo>
                  <a:cubicBezTo>
                    <a:pt x="312" y="2851"/>
                    <a:pt x="624" y="2107"/>
                    <a:pt x="1080" y="1459"/>
                  </a:cubicBezTo>
                  <a:cubicBezTo>
                    <a:pt x="1392" y="1003"/>
                    <a:pt x="1800" y="643"/>
                    <a:pt x="2280" y="379"/>
                  </a:cubicBezTo>
                  <a:cubicBezTo>
                    <a:pt x="2648" y="187"/>
                    <a:pt x="3049" y="91"/>
                    <a:pt x="3452" y="91"/>
                  </a:cubicBezTo>
                  <a:cubicBezTo>
                    <a:pt x="3654" y="91"/>
                    <a:pt x="3857" y="115"/>
                    <a:pt x="4057" y="163"/>
                  </a:cubicBezTo>
                  <a:cubicBezTo>
                    <a:pt x="4393" y="259"/>
                    <a:pt x="4681" y="403"/>
                    <a:pt x="4945" y="619"/>
                  </a:cubicBezTo>
                  <a:cubicBezTo>
                    <a:pt x="5209" y="859"/>
                    <a:pt x="5401" y="1147"/>
                    <a:pt x="5497" y="1483"/>
                  </a:cubicBezTo>
                  <a:cubicBezTo>
                    <a:pt x="5689" y="2203"/>
                    <a:pt x="5665" y="2947"/>
                    <a:pt x="5425" y="3643"/>
                  </a:cubicBezTo>
                  <a:cubicBezTo>
                    <a:pt x="5185" y="4364"/>
                    <a:pt x="4993" y="5084"/>
                    <a:pt x="4873" y="5828"/>
                  </a:cubicBezTo>
                  <a:cubicBezTo>
                    <a:pt x="4825" y="6188"/>
                    <a:pt x="4825" y="6548"/>
                    <a:pt x="4897" y="6908"/>
                  </a:cubicBezTo>
                  <a:cubicBezTo>
                    <a:pt x="4969" y="7244"/>
                    <a:pt x="5113" y="7556"/>
                    <a:pt x="5329" y="7844"/>
                  </a:cubicBezTo>
                  <a:cubicBezTo>
                    <a:pt x="5545" y="8084"/>
                    <a:pt x="5785" y="8300"/>
                    <a:pt x="6073" y="8468"/>
                  </a:cubicBezTo>
                  <a:cubicBezTo>
                    <a:pt x="6337" y="8636"/>
                    <a:pt x="6601" y="8828"/>
                    <a:pt x="6817" y="9020"/>
                  </a:cubicBezTo>
                  <a:cubicBezTo>
                    <a:pt x="7174" y="9378"/>
                    <a:pt x="7449" y="9818"/>
                    <a:pt x="7601" y="10304"/>
                  </a:cubicBezTo>
                  <a:lnTo>
                    <a:pt x="7601" y="10304"/>
                  </a:lnTo>
                  <a:cubicBezTo>
                    <a:pt x="7469" y="9804"/>
                    <a:pt x="7216" y="9349"/>
                    <a:pt x="6841" y="8996"/>
                  </a:cubicBezTo>
                  <a:cubicBezTo>
                    <a:pt x="6433" y="8540"/>
                    <a:pt x="5809" y="8300"/>
                    <a:pt x="5401" y="7796"/>
                  </a:cubicBezTo>
                  <a:cubicBezTo>
                    <a:pt x="4993" y="7220"/>
                    <a:pt x="4849" y="6524"/>
                    <a:pt x="4969" y="5852"/>
                  </a:cubicBezTo>
                  <a:cubicBezTo>
                    <a:pt x="5089" y="5108"/>
                    <a:pt x="5281" y="4388"/>
                    <a:pt x="5521" y="3691"/>
                  </a:cubicBezTo>
                  <a:cubicBezTo>
                    <a:pt x="5761" y="2971"/>
                    <a:pt x="5785" y="2179"/>
                    <a:pt x="5593" y="1459"/>
                  </a:cubicBezTo>
                  <a:cubicBezTo>
                    <a:pt x="5473" y="1099"/>
                    <a:pt x="5281" y="787"/>
                    <a:pt x="4993" y="547"/>
                  </a:cubicBezTo>
                  <a:cubicBezTo>
                    <a:pt x="4729" y="331"/>
                    <a:pt x="4417" y="163"/>
                    <a:pt x="4081" y="67"/>
                  </a:cubicBezTo>
                  <a:cubicBezTo>
                    <a:pt x="3887" y="22"/>
                    <a:pt x="3690" y="1"/>
                    <a:pt x="3491" y="1"/>
                  </a:cubicBezTo>
                  <a:close/>
                  <a:moveTo>
                    <a:pt x="7601" y="10304"/>
                  </a:moveTo>
                  <a:cubicBezTo>
                    <a:pt x="7613" y="10347"/>
                    <a:pt x="7623" y="10392"/>
                    <a:pt x="7633" y="10436"/>
                  </a:cubicBezTo>
                  <a:cubicBezTo>
                    <a:pt x="7640" y="10460"/>
                    <a:pt x="7646" y="10484"/>
                    <a:pt x="7652" y="10508"/>
                  </a:cubicBezTo>
                  <a:lnTo>
                    <a:pt x="7652" y="10508"/>
                  </a:lnTo>
                  <a:cubicBezTo>
                    <a:pt x="7646" y="10476"/>
                    <a:pt x="7640" y="10444"/>
                    <a:pt x="7633" y="10412"/>
                  </a:cubicBezTo>
                  <a:cubicBezTo>
                    <a:pt x="7623" y="10376"/>
                    <a:pt x="7612" y="10340"/>
                    <a:pt x="7601" y="10304"/>
                  </a:cubicBezTo>
                  <a:close/>
                  <a:moveTo>
                    <a:pt x="7652" y="10508"/>
                  </a:moveTo>
                  <a:lnTo>
                    <a:pt x="7652" y="10508"/>
                  </a:lnTo>
                  <a:cubicBezTo>
                    <a:pt x="7729" y="10932"/>
                    <a:pt x="7722" y="11355"/>
                    <a:pt x="7633" y="11756"/>
                  </a:cubicBezTo>
                  <a:cubicBezTo>
                    <a:pt x="7537" y="12092"/>
                    <a:pt x="7417" y="12404"/>
                    <a:pt x="7225" y="12692"/>
                  </a:cubicBezTo>
                  <a:cubicBezTo>
                    <a:pt x="7057" y="12956"/>
                    <a:pt x="6889" y="13172"/>
                    <a:pt x="6673" y="13364"/>
                  </a:cubicBezTo>
                  <a:lnTo>
                    <a:pt x="6721" y="13340"/>
                  </a:lnTo>
                  <a:cubicBezTo>
                    <a:pt x="6769" y="13292"/>
                    <a:pt x="6793" y="13268"/>
                    <a:pt x="6841" y="13220"/>
                  </a:cubicBezTo>
                  <a:cubicBezTo>
                    <a:pt x="7249" y="12836"/>
                    <a:pt x="7513" y="12332"/>
                    <a:pt x="7633" y="11780"/>
                  </a:cubicBezTo>
                  <a:cubicBezTo>
                    <a:pt x="7746" y="11372"/>
                    <a:pt x="7753" y="10921"/>
                    <a:pt x="7652" y="105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3"/>
            <p:cNvSpPr/>
            <p:nvPr/>
          </p:nvSpPr>
          <p:spPr>
            <a:xfrm>
              <a:off x="7850629" y="4101353"/>
              <a:ext cx="335196" cy="230140"/>
            </a:xfrm>
            <a:custGeom>
              <a:rect b="b" l="l" r="r" t="t"/>
              <a:pathLst>
                <a:path extrusionOk="0" h="7400" w="10778">
                  <a:moveTo>
                    <a:pt x="7233" y="1"/>
                  </a:moveTo>
                  <a:cubicBezTo>
                    <a:pt x="6740" y="1"/>
                    <a:pt x="6252" y="158"/>
                    <a:pt x="5857" y="463"/>
                  </a:cubicBezTo>
                  <a:cubicBezTo>
                    <a:pt x="5569" y="655"/>
                    <a:pt x="5353" y="943"/>
                    <a:pt x="5209" y="1255"/>
                  </a:cubicBezTo>
                  <a:cubicBezTo>
                    <a:pt x="4945" y="1903"/>
                    <a:pt x="5065" y="2599"/>
                    <a:pt x="4897" y="3200"/>
                  </a:cubicBezTo>
                  <a:cubicBezTo>
                    <a:pt x="4825" y="3512"/>
                    <a:pt x="4657" y="3776"/>
                    <a:pt x="4417" y="3944"/>
                  </a:cubicBezTo>
                  <a:cubicBezTo>
                    <a:pt x="4177" y="4112"/>
                    <a:pt x="3889" y="4208"/>
                    <a:pt x="3601" y="4232"/>
                  </a:cubicBezTo>
                  <a:cubicBezTo>
                    <a:pt x="3461" y="4249"/>
                    <a:pt x="3323" y="4255"/>
                    <a:pt x="3186" y="4255"/>
                  </a:cubicBezTo>
                  <a:cubicBezTo>
                    <a:pt x="2858" y="4255"/>
                    <a:pt x="2538" y="4220"/>
                    <a:pt x="2226" y="4220"/>
                  </a:cubicBezTo>
                  <a:cubicBezTo>
                    <a:pt x="2132" y="4220"/>
                    <a:pt x="2038" y="4223"/>
                    <a:pt x="1945" y="4232"/>
                  </a:cubicBezTo>
                  <a:cubicBezTo>
                    <a:pt x="1681" y="4256"/>
                    <a:pt x="1441" y="4304"/>
                    <a:pt x="1201" y="4400"/>
                  </a:cubicBezTo>
                  <a:cubicBezTo>
                    <a:pt x="985" y="4496"/>
                    <a:pt x="769" y="4616"/>
                    <a:pt x="601" y="4784"/>
                  </a:cubicBezTo>
                  <a:cubicBezTo>
                    <a:pt x="409" y="4976"/>
                    <a:pt x="259" y="5210"/>
                    <a:pt x="160" y="5466"/>
                  </a:cubicBezTo>
                  <a:lnTo>
                    <a:pt x="160" y="5466"/>
                  </a:lnTo>
                  <a:cubicBezTo>
                    <a:pt x="259" y="5226"/>
                    <a:pt x="409" y="5008"/>
                    <a:pt x="601" y="4832"/>
                  </a:cubicBezTo>
                  <a:cubicBezTo>
                    <a:pt x="769" y="4664"/>
                    <a:pt x="961" y="4544"/>
                    <a:pt x="1177" y="4448"/>
                  </a:cubicBezTo>
                  <a:cubicBezTo>
                    <a:pt x="1417" y="4352"/>
                    <a:pt x="1657" y="4304"/>
                    <a:pt x="1897" y="4304"/>
                  </a:cubicBezTo>
                  <a:cubicBezTo>
                    <a:pt x="1946" y="4301"/>
                    <a:pt x="1996" y="4300"/>
                    <a:pt x="2046" y="4300"/>
                  </a:cubicBezTo>
                  <a:cubicBezTo>
                    <a:pt x="2403" y="4300"/>
                    <a:pt x="2772" y="4351"/>
                    <a:pt x="3159" y="4351"/>
                  </a:cubicBezTo>
                  <a:cubicBezTo>
                    <a:pt x="3296" y="4351"/>
                    <a:pt x="3435" y="4345"/>
                    <a:pt x="3577" y="4328"/>
                  </a:cubicBezTo>
                  <a:cubicBezTo>
                    <a:pt x="3889" y="4304"/>
                    <a:pt x="4177" y="4208"/>
                    <a:pt x="4441" y="4040"/>
                  </a:cubicBezTo>
                  <a:cubicBezTo>
                    <a:pt x="4705" y="3824"/>
                    <a:pt x="4897" y="3560"/>
                    <a:pt x="4969" y="3224"/>
                  </a:cubicBezTo>
                  <a:cubicBezTo>
                    <a:pt x="5137" y="2599"/>
                    <a:pt x="5017" y="1903"/>
                    <a:pt x="5281" y="1279"/>
                  </a:cubicBezTo>
                  <a:cubicBezTo>
                    <a:pt x="5425" y="991"/>
                    <a:pt x="5617" y="727"/>
                    <a:pt x="5905" y="559"/>
                  </a:cubicBezTo>
                  <a:cubicBezTo>
                    <a:pt x="6145" y="367"/>
                    <a:pt x="6457" y="223"/>
                    <a:pt x="6769" y="175"/>
                  </a:cubicBezTo>
                  <a:cubicBezTo>
                    <a:pt x="6936" y="142"/>
                    <a:pt x="7105" y="125"/>
                    <a:pt x="7272" y="125"/>
                  </a:cubicBezTo>
                  <a:cubicBezTo>
                    <a:pt x="7707" y="125"/>
                    <a:pt x="8134" y="238"/>
                    <a:pt x="8498" y="463"/>
                  </a:cubicBezTo>
                  <a:cubicBezTo>
                    <a:pt x="8978" y="751"/>
                    <a:pt x="9386" y="1135"/>
                    <a:pt x="9674" y="1591"/>
                  </a:cubicBezTo>
                  <a:cubicBezTo>
                    <a:pt x="9962" y="1999"/>
                    <a:pt x="10154" y="2431"/>
                    <a:pt x="10274" y="2912"/>
                  </a:cubicBezTo>
                  <a:cubicBezTo>
                    <a:pt x="10466" y="3584"/>
                    <a:pt x="10586" y="4280"/>
                    <a:pt x="10682" y="4976"/>
                  </a:cubicBezTo>
                  <a:cubicBezTo>
                    <a:pt x="10730" y="5216"/>
                    <a:pt x="10754" y="5408"/>
                    <a:pt x="10754" y="5528"/>
                  </a:cubicBezTo>
                  <a:lnTo>
                    <a:pt x="10778" y="5696"/>
                  </a:lnTo>
                  <a:lnTo>
                    <a:pt x="10778" y="5528"/>
                  </a:lnTo>
                  <a:cubicBezTo>
                    <a:pt x="10778" y="5408"/>
                    <a:pt x="10754" y="5216"/>
                    <a:pt x="10730" y="4976"/>
                  </a:cubicBezTo>
                  <a:cubicBezTo>
                    <a:pt x="10658" y="4256"/>
                    <a:pt x="10538" y="3560"/>
                    <a:pt x="10370" y="2888"/>
                  </a:cubicBezTo>
                  <a:cubicBezTo>
                    <a:pt x="10250" y="2407"/>
                    <a:pt x="10058" y="1951"/>
                    <a:pt x="9770" y="1543"/>
                  </a:cubicBezTo>
                  <a:cubicBezTo>
                    <a:pt x="9482" y="1087"/>
                    <a:pt x="9074" y="679"/>
                    <a:pt x="8570" y="391"/>
                  </a:cubicBezTo>
                  <a:cubicBezTo>
                    <a:pt x="8306" y="223"/>
                    <a:pt x="8018" y="127"/>
                    <a:pt x="7730" y="55"/>
                  </a:cubicBezTo>
                  <a:cubicBezTo>
                    <a:pt x="7566" y="19"/>
                    <a:pt x="7399" y="1"/>
                    <a:pt x="7233" y="1"/>
                  </a:cubicBezTo>
                  <a:close/>
                  <a:moveTo>
                    <a:pt x="160" y="5466"/>
                  </a:moveTo>
                  <a:cubicBezTo>
                    <a:pt x="110" y="5586"/>
                    <a:pt x="73" y="5712"/>
                    <a:pt x="49" y="5840"/>
                  </a:cubicBezTo>
                  <a:cubicBezTo>
                    <a:pt x="1" y="6152"/>
                    <a:pt x="25" y="6440"/>
                    <a:pt x="121" y="6728"/>
                  </a:cubicBezTo>
                  <a:cubicBezTo>
                    <a:pt x="188" y="6896"/>
                    <a:pt x="267" y="7053"/>
                    <a:pt x="367" y="7206"/>
                  </a:cubicBezTo>
                  <a:lnTo>
                    <a:pt x="367" y="7206"/>
                  </a:lnTo>
                  <a:cubicBezTo>
                    <a:pt x="285" y="7063"/>
                    <a:pt x="206" y="6919"/>
                    <a:pt x="145" y="6776"/>
                  </a:cubicBezTo>
                  <a:cubicBezTo>
                    <a:pt x="49" y="6464"/>
                    <a:pt x="1" y="6152"/>
                    <a:pt x="49" y="5864"/>
                  </a:cubicBezTo>
                  <a:cubicBezTo>
                    <a:pt x="73" y="5728"/>
                    <a:pt x="110" y="5594"/>
                    <a:pt x="160" y="5466"/>
                  </a:cubicBezTo>
                  <a:close/>
                  <a:moveTo>
                    <a:pt x="367" y="7206"/>
                  </a:moveTo>
                  <a:cubicBezTo>
                    <a:pt x="381" y="7231"/>
                    <a:pt x="395" y="7255"/>
                    <a:pt x="409" y="7280"/>
                  </a:cubicBezTo>
                  <a:cubicBezTo>
                    <a:pt x="413" y="7282"/>
                    <a:pt x="417" y="7285"/>
                    <a:pt x="421" y="7287"/>
                  </a:cubicBezTo>
                  <a:lnTo>
                    <a:pt x="421" y="7287"/>
                  </a:lnTo>
                  <a:cubicBezTo>
                    <a:pt x="402" y="7260"/>
                    <a:pt x="384" y="7233"/>
                    <a:pt x="367" y="7206"/>
                  </a:cubicBezTo>
                  <a:close/>
                  <a:moveTo>
                    <a:pt x="421" y="7287"/>
                  </a:moveTo>
                  <a:cubicBezTo>
                    <a:pt x="448" y="7325"/>
                    <a:pt x="476" y="7362"/>
                    <a:pt x="505" y="7400"/>
                  </a:cubicBezTo>
                  <a:cubicBezTo>
                    <a:pt x="483" y="7356"/>
                    <a:pt x="461" y="7313"/>
                    <a:pt x="421" y="72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3"/>
            <p:cNvSpPr/>
            <p:nvPr/>
          </p:nvSpPr>
          <p:spPr>
            <a:xfrm>
              <a:off x="7914077" y="4132453"/>
              <a:ext cx="94109" cy="53865"/>
            </a:xfrm>
            <a:custGeom>
              <a:rect b="b" l="l" r="r" t="t"/>
              <a:pathLst>
                <a:path extrusionOk="0" h="1732" w="3026">
                  <a:moveTo>
                    <a:pt x="1420" y="0"/>
                  </a:moveTo>
                  <a:cubicBezTo>
                    <a:pt x="909" y="0"/>
                    <a:pt x="393" y="201"/>
                    <a:pt x="1" y="615"/>
                  </a:cubicBezTo>
                  <a:cubicBezTo>
                    <a:pt x="217" y="1167"/>
                    <a:pt x="721" y="1599"/>
                    <a:pt x="1321" y="1719"/>
                  </a:cubicBezTo>
                  <a:cubicBezTo>
                    <a:pt x="1392" y="1727"/>
                    <a:pt x="1462" y="1731"/>
                    <a:pt x="1532" y="1731"/>
                  </a:cubicBezTo>
                  <a:cubicBezTo>
                    <a:pt x="2103" y="1731"/>
                    <a:pt x="2640" y="1475"/>
                    <a:pt x="3025" y="1047"/>
                  </a:cubicBezTo>
                  <a:lnTo>
                    <a:pt x="3025" y="855"/>
                  </a:lnTo>
                  <a:cubicBezTo>
                    <a:pt x="2645" y="292"/>
                    <a:pt x="2036" y="0"/>
                    <a:pt x="14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3"/>
            <p:cNvSpPr/>
            <p:nvPr/>
          </p:nvSpPr>
          <p:spPr>
            <a:xfrm>
              <a:off x="7902133" y="4232193"/>
              <a:ext cx="70970" cy="76941"/>
            </a:xfrm>
            <a:custGeom>
              <a:rect b="b" l="l" r="r" t="t"/>
              <a:pathLst>
                <a:path extrusionOk="0" h="2474" w="2282">
                  <a:moveTo>
                    <a:pt x="1945" y="1"/>
                  </a:moveTo>
                  <a:cubicBezTo>
                    <a:pt x="1369" y="25"/>
                    <a:pt x="817" y="313"/>
                    <a:pt x="457" y="793"/>
                  </a:cubicBezTo>
                  <a:cubicBezTo>
                    <a:pt x="121" y="1273"/>
                    <a:pt x="1" y="1873"/>
                    <a:pt x="145" y="2449"/>
                  </a:cubicBezTo>
                  <a:cubicBezTo>
                    <a:pt x="246" y="2465"/>
                    <a:pt x="347" y="2473"/>
                    <a:pt x="448" y="2473"/>
                  </a:cubicBezTo>
                  <a:cubicBezTo>
                    <a:pt x="948" y="2473"/>
                    <a:pt x="1438" y="2276"/>
                    <a:pt x="1777" y="1897"/>
                  </a:cubicBezTo>
                  <a:cubicBezTo>
                    <a:pt x="2161" y="1369"/>
                    <a:pt x="2281" y="721"/>
                    <a:pt x="2089" y="97"/>
                  </a:cubicBezTo>
                  <a:lnTo>
                    <a:pt x="1945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3"/>
            <p:cNvSpPr/>
            <p:nvPr/>
          </p:nvSpPr>
          <p:spPr>
            <a:xfrm>
              <a:off x="7772252" y="4217638"/>
              <a:ext cx="93331" cy="54581"/>
            </a:xfrm>
            <a:custGeom>
              <a:rect b="b" l="l" r="r" t="t"/>
              <a:pathLst>
                <a:path extrusionOk="0" h="1755" w="3001">
                  <a:moveTo>
                    <a:pt x="1262" y="1"/>
                  </a:moveTo>
                  <a:cubicBezTo>
                    <a:pt x="821" y="1"/>
                    <a:pt x="374" y="151"/>
                    <a:pt x="0" y="469"/>
                  </a:cubicBezTo>
                  <a:cubicBezTo>
                    <a:pt x="168" y="1045"/>
                    <a:pt x="625" y="1525"/>
                    <a:pt x="1201" y="1717"/>
                  </a:cubicBezTo>
                  <a:cubicBezTo>
                    <a:pt x="1331" y="1742"/>
                    <a:pt x="1463" y="1754"/>
                    <a:pt x="1594" y="1754"/>
                  </a:cubicBezTo>
                  <a:cubicBezTo>
                    <a:pt x="2095" y="1754"/>
                    <a:pt x="2592" y="1574"/>
                    <a:pt x="2953" y="1213"/>
                  </a:cubicBezTo>
                  <a:lnTo>
                    <a:pt x="3001" y="1045"/>
                  </a:lnTo>
                  <a:cubicBezTo>
                    <a:pt x="2634" y="370"/>
                    <a:pt x="1955" y="1"/>
                    <a:pt x="126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3"/>
            <p:cNvSpPr/>
            <p:nvPr/>
          </p:nvSpPr>
          <p:spPr>
            <a:xfrm>
              <a:off x="8021596" y="4017941"/>
              <a:ext cx="71685" cy="86645"/>
            </a:xfrm>
            <a:custGeom>
              <a:rect b="b" l="l" r="r" t="t"/>
              <a:pathLst>
                <a:path extrusionOk="0" h="2786" w="2305">
                  <a:moveTo>
                    <a:pt x="576" y="1"/>
                  </a:moveTo>
                  <a:cubicBezTo>
                    <a:pt x="0" y="1105"/>
                    <a:pt x="576" y="2449"/>
                    <a:pt x="1776" y="2785"/>
                  </a:cubicBezTo>
                  <a:lnTo>
                    <a:pt x="1897" y="2761"/>
                  </a:lnTo>
                  <a:cubicBezTo>
                    <a:pt x="2233" y="2209"/>
                    <a:pt x="2305" y="1513"/>
                    <a:pt x="2065" y="913"/>
                  </a:cubicBezTo>
                  <a:cubicBezTo>
                    <a:pt x="1752" y="385"/>
                    <a:pt x="1200" y="25"/>
                    <a:pt x="5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83"/>
            <p:cNvSpPr/>
            <p:nvPr/>
          </p:nvSpPr>
          <p:spPr>
            <a:xfrm>
              <a:off x="8185813" y="3843125"/>
              <a:ext cx="268766" cy="379389"/>
            </a:xfrm>
            <a:custGeom>
              <a:rect b="b" l="l" r="r" t="t"/>
              <a:pathLst>
                <a:path extrusionOk="0" h="12199" w="8642">
                  <a:moveTo>
                    <a:pt x="5261" y="1"/>
                  </a:moveTo>
                  <a:cubicBezTo>
                    <a:pt x="5204" y="1"/>
                    <a:pt x="5146" y="2"/>
                    <a:pt x="5089" y="5"/>
                  </a:cubicBezTo>
                  <a:cubicBezTo>
                    <a:pt x="4537" y="5"/>
                    <a:pt x="4009" y="173"/>
                    <a:pt x="3553" y="437"/>
                  </a:cubicBezTo>
                  <a:cubicBezTo>
                    <a:pt x="3025" y="749"/>
                    <a:pt x="2617" y="1229"/>
                    <a:pt x="2425" y="1782"/>
                  </a:cubicBezTo>
                  <a:cubicBezTo>
                    <a:pt x="2257" y="2406"/>
                    <a:pt x="2161" y="3030"/>
                    <a:pt x="2161" y="3678"/>
                  </a:cubicBezTo>
                  <a:cubicBezTo>
                    <a:pt x="2137" y="3990"/>
                    <a:pt x="2065" y="4302"/>
                    <a:pt x="1945" y="4590"/>
                  </a:cubicBezTo>
                  <a:cubicBezTo>
                    <a:pt x="1801" y="4854"/>
                    <a:pt x="1633" y="5118"/>
                    <a:pt x="1417" y="5334"/>
                  </a:cubicBezTo>
                  <a:cubicBezTo>
                    <a:pt x="1201" y="5550"/>
                    <a:pt x="985" y="5742"/>
                    <a:pt x="793" y="5982"/>
                  </a:cubicBezTo>
                  <a:cubicBezTo>
                    <a:pt x="601" y="6198"/>
                    <a:pt x="433" y="6438"/>
                    <a:pt x="313" y="6726"/>
                  </a:cubicBezTo>
                  <a:cubicBezTo>
                    <a:pt x="97" y="7206"/>
                    <a:pt x="1" y="7734"/>
                    <a:pt x="1" y="8286"/>
                  </a:cubicBezTo>
                  <a:cubicBezTo>
                    <a:pt x="1" y="8742"/>
                    <a:pt x="49" y="9222"/>
                    <a:pt x="169" y="9678"/>
                  </a:cubicBezTo>
                  <a:cubicBezTo>
                    <a:pt x="337" y="10326"/>
                    <a:pt x="577" y="10950"/>
                    <a:pt x="889" y="11551"/>
                  </a:cubicBezTo>
                  <a:cubicBezTo>
                    <a:pt x="985" y="11767"/>
                    <a:pt x="1057" y="11959"/>
                    <a:pt x="1129" y="12055"/>
                  </a:cubicBezTo>
                  <a:cubicBezTo>
                    <a:pt x="1153" y="12103"/>
                    <a:pt x="1177" y="12151"/>
                    <a:pt x="1225" y="12199"/>
                  </a:cubicBezTo>
                  <a:cubicBezTo>
                    <a:pt x="1201" y="12151"/>
                    <a:pt x="1177" y="12079"/>
                    <a:pt x="1153" y="12031"/>
                  </a:cubicBezTo>
                  <a:lnTo>
                    <a:pt x="913" y="11551"/>
                  </a:lnTo>
                  <a:cubicBezTo>
                    <a:pt x="649" y="10950"/>
                    <a:pt x="409" y="10326"/>
                    <a:pt x="241" y="9678"/>
                  </a:cubicBezTo>
                  <a:cubicBezTo>
                    <a:pt x="145" y="9222"/>
                    <a:pt x="97" y="8766"/>
                    <a:pt x="97" y="8310"/>
                  </a:cubicBezTo>
                  <a:cubicBezTo>
                    <a:pt x="97" y="7782"/>
                    <a:pt x="217" y="7254"/>
                    <a:pt x="433" y="6774"/>
                  </a:cubicBezTo>
                  <a:cubicBezTo>
                    <a:pt x="529" y="6534"/>
                    <a:pt x="697" y="6294"/>
                    <a:pt x="865" y="6078"/>
                  </a:cubicBezTo>
                  <a:cubicBezTo>
                    <a:pt x="1057" y="5838"/>
                    <a:pt x="1273" y="5646"/>
                    <a:pt x="1489" y="5430"/>
                  </a:cubicBezTo>
                  <a:cubicBezTo>
                    <a:pt x="1729" y="5190"/>
                    <a:pt x="1897" y="4926"/>
                    <a:pt x="2041" y="4638"/>
                  </a:cubicBezTo>
                  <a:cubicBezTo>
                    <a:pt x="2161" y="4350"/>
                    <a:pt x="2233" y="4014"/>
                    <a:pt x="2257" y="3702"/>
                  </a:cubicBezTo>
                  <a:cubicBezTo>
                    <a:pt x="2281" y="3078"/>
                    <a:pt x="2353" y="2454"/>
                    <a:pt x="2521" y="1854"/>
                  </a:cubicBezTo>
                  <a:cubicBezTo>
                    <a:pt x="2713" y="1301"/>
                    <a:pt x="3097" y="845"/>
                    <a:pt x="3601" y="557"/>
                  </a:cubicBezTo>
                  <a:cubicBezTo>
                    <a:pt x="4057" y="293"/>
                    <a:pt x="4561" y="125"/>
                    <a:pt x="5089" y="101"/>
                  </a:cubicBezTo>
                  <a:cubicBezTo>
                    <a:pt x="5545" y="101"/>
                    <a:pt x="6001" y="173"/>
                    <a:pt x="6434" y="317"/>
                  </a:cubicBezTo>
                  <a:cubicBezTo>
                    <a:pt x="7058" y="557"/>
                    <a:pt x="7634" y="917"/>
                    <a:pt x="8114" y="1373"/>
                  </a:cubicBezTo>
                  <a:cubicBezTo>
                    <a:pt x="8258" y="1493"/>
                    <a:pt x="8402" y="1638"/>
                    <a:pt x="8522" y="1782"/>
                  </a:cubicBezTo>
                  <a:lnTo>
                    <a:pt x="8642" y="1878"/>
                  </a:lnTo>
                  <a:lnTo>
                    <a:pt x="8618" y="1830"/>
                  </a:lnTo>
                  <a:lnTo>
                    <a:pt x="8522" y="1734"/>
                  </a:lnTo>
                  <a:cubicBezTo>
                    <a:pt x="8402" y="1590"/>
                    <a:pt x="8282" y="1445"/>
                    <a:pt x="8138" y="1325"/>
                  </a:cubicBezTo>
                  <a:cubicBezTo>
                    <a:pt x="7658" y="845"/>
                    <a:pt x="7082" y="485"/>
                    <a:pt x="6458" y="221"/>
                  </a:cubicBezTo>
                  <a:cubicBezTo>
                    <a:pt x="6080" y="74"/>
                    <a:pt x="5665" y="1"/>
                    <a:pt x="5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83"/>
            <p:cNvSpPr/>
            <p:nvPr/>
          </p:nvSpPr>
          <p:spPr>
            <a:xfrm>
              <a:off x="8218656" y="4011970"/>
              <a:ext cx="82166" cy="86987"/>
            </a:xfrm>
            <a:custGeom>
              <a:rect b="b" l="l" r="r" t="t"/>
              <a:pathLst>
                <a:path extrusionOk="0" h="2797" w="2642">
                  <a:moveTo>
                    <a:pt x="301" y="1"/>
                  </a:moveTo>
                  <a:cubicBezTo>
                    <a:pt x="229" y="1"/>
                    <a:pt x="169" y="25"/>
                    <a:pt x="97" y="121"/>
                  </a:cubicBezTo>
                  <a:lnTo>
                    <a:pt x="169" y="97"/>
                  </a:lnTo>
                  <a:lnTo>
                    <a:pt x="169" y="97"/>
                  </a:lnTo>
                  <a:cubicBezTo>
                    <a:pt x="25" y="481"/>
                    <a:pt x="1" y="889"/>
                    <a:pt x="121" y="1297"/>
                  </a:cubicBezTo>
                  <a:cubicBezTo>
                    <a:pt x="345" y="2194"/>
                    <a:pt x="1175" y="2796"/>
                    <a:pt x="2066" y="2796"/>
                  </a:cubicBezTo>
                  <a:cubicBezTo>
                    <a:pt x="2225" y="2796"/>
                    <a:pt x="2386" y="2777"/>
                    <a:pt x="2545" y="2737"/>
                  </a:cubicBezTo>
                  <a:cubicBezTo>
                    <a:pt x="2641" y="1705"/>
                    <a:pt x="2137" y="721"/>
                    <a:pt x="1225" y="217"/>
                  </a:cubicBezTo>
                  <a:cubicBezTo>
                    <a:pt x="1033" y="97"/>
                    <a:pt x="817" y="49"/>
                    <a:pt x="577" y="25"/>
                  </a:cubicBezTo>
                  <a:cubicBezTo>
                    <a:pt x="457" y="25"/>
                    <a:pt x="373" y="1"/>
                    <a:pt x="3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83"/>
            <p:cNvSpPr/>
            <p:nvPr/>
          </p:nvSpPr>
          <p:spPr>
            <a:xfrm>
              <a:off x="8416495" y="3866979"/>
              <a:ext cx="103034" cy="67300"/>
            </a:xfrm>
            <a:custGeom>
              <a:rect b="b" l="l" r="r" t="t"/>
              <a:pathLst>
                <a:path extrusionOk="0" h="2164" w="3313">
                  <a:moveTo>
                    <a:pt x="944" y="0"/>
                  </a:moveTo>
                  <a:cubicBezTo>
                    <a:pt x="759" y="0"/>
                    <a:pt x="564" y="47"/>
                    <a:pt x="385" y="126"/>
                  </a:cubicBezTo>
                  <a:cubicBezTo>
                    <a:pt x="169" y="222"/>
                    <a:pt x="25" y="174"/>
                    <a:pt x="1" y="414"/>
                  </a:cubicBezTo>
                  <a:lnTo>
                    <a:pt x="49" y="342"/>
                  </a:lnTo>
                  <a:cubicBezTo>
                    <a:pt x="73" y="751"/>
                    <a:pt x="241" y="1135"/>
                    <a:pt x="505" y="1447"/>
                  </a:cubicBezTo>
                  <a:cubicBezTo>
                    <a:pt x="896" y="1919"/>
                    <a:pt x="1462" y="2164"/>
                    <a:pt x="2036" y="2164"/>
                  </a:cubicBezTo>
                  <a:cubicBezTo>
                    <a:pt x="2483" y="2164"/>
                    <a:pt x="2935" y="2015"/>
                    <a:pt x="3313" y="1711"/>
                  </a:cubicBezTo>
                  <a:cubicBezTo>
                    <a:pt x="2953" y="751"/>
                    <a:pt x="2089" y="78"/>
                    <a:pt x="1057" y="6"/>
                  </a:cubicBezTo>
                  <a:cubicBezTo>
                    <a:pt x="1020" y="2"/>
                    <a:pt x="982" y="0"/>
                    <a:pt x="9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83"/>
            <p:cNvSpPr/>
            <p:nvPr/>
          </p:nvSpPr>
          <p:spPr>
            <a:xfrm>
              <a:off x="8197010" y="4118458"/>
              <a:ext cx="115754" cy="55700"/>
            </a:xfrm>
            <a:custGeom>
              <a:rect b="b" l="l" r="r" t="t"/>
              <a:pathLst>
                <a:path extrusionOk="0" h="1791" w="3722">
                  <a:moveTo>
                    <a:pt x="2086" y="0"/>
                  </a:moveTo>
                  <a:cubicBezTo>
                    <a:pt x="1286" y="0"/>
                    <a:pt x="504" y="411"/>
                    <a:pt x="73" y="1161"/>
                  </a:cubicBezTo>
                  <a:lnTo>
                    <a:pt x="1" y="1353"/>
                  </a:lnTo>
                  <a:cubicBezTo>
                    <a:pt x="480" y="1641"/>
                    <a:pt x="1020" y="1790"/>
                    <a:pt x="1572" y="1790"/>
                  </a:cubicBezTo>
                  <a:cubicBezTo>
                    <a:pt x="1712" y="1790"/>
                    <a:pt x="1852" y="1781"/>
                    <a:pt x="1993" y="1761"/>
                  </a:cubicBezTo>
                  <a:cubicBezTo>
                    <a:pt x="2689" y="1617"/>
                    <a:pt x="3289" y="1233"/>
                    <a:pt x="3721" y="681"/>
                  </a:cubicBezTo>
                  <a:cubicBezTo>
                    <a:pt x="3601" y="537"/>
                    <a:pt x="3433" y="417"/>
                    <a:pt x="3265" y="321"/>
                  </a:cubicBezTo>
                  <a:cubicBezTo>
                    <a:pt x="2896" y="104"/>
                    <a:pt x="2488" y="0"/>
                    <a:pt x="20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83"/>
            <p:cNvSpPr/>
            <p:nvPr/>
          </p:nvSpPr>
          <p:spPr>
            <a:xfrm>
              <a:off x="8109769" y="3975800"/>
              <a:ext cx="98338" cy="79647"/>
            </a:xfrm>
            <a:custGeom>
              <a:rect b="b" l="l" r="r" t="t"/>
              <a:pathLst>
                <a:path extrusionOk="0" h="2561" w="3162">
                  <a:moveTo>
                    <a:pt x="863" y="1"/>
                  </a:moveTo>
                  <a:cubicBezTo>
                    <a:pt x="587" y="1"/>
                    <a:pt x="302" y="57"/>
                    <a:pt x="22" y="180"/>
                  </a:cubicBezTo>
                  <a:cubicBezTo>
                    <a:pt x="0" y="1521"/>
                    <a:pt x="1093" y="2560"/>
                    <a:pt x="2362" y="2560"/>
                  </a:cubicBezTo>
                  <a:cubicBezTo>
                    <a:pt x="2524" y="2560"/>
                    <a:pt x="2688" y="2543"/>
                    <a:pt x="2854" y="2508"/>
                  </a:cubicBezTo>
                  <a:lnTo>
                    <a:pt x="2926" y="2460"/>
                  </a:lnTo>
                  <a:cubicBezTo>
                    <a:pt x="3161" y="1126"/>
                    <a:pt x="2098" y="1"/>
                    <a:pt x="8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83"/>
            <p:cNvSpPr/>
            <p:nvPr/>
          </p:nvSpPr>
          <p:spPr>
            <a:xfrm>
              <a:off x="8144759" y="3868876"/>
              <a:ext cx="109037" cy="67300"/>
            </a:xfrm>
            <a:custGeom>
              <a:rect b="b" l="l" r="r" t="t"/>
              <a:pathLst>
                <a:path extrusionOk="0" h="2164" w="3506">
                  <a:moveTo>
                    <a:pt x="1421" y="0"/>
                  </a:moveTo>
                  <a:cubicBezTo>
                    <a:pt x="923" y="0"/>
                    <a:pt x="416" y="179"/>
                    <a:pt x="1" y="569"/>
                  </a:cubicBezTo>
                  <a:cubicBezTo>
                    <a:pt x="49" y="738"/>
                    <a:pt x="121" y="882"/>
                    <a:pt x="217" y="1050"/>
                  </a:cubicBezTo>
                  <a:cubicBezTo>
                    <a:pt x="655" y="1770"/>
                    <a:pt x="1430" y="2163"/>
                    <a:pt x="2223" y="2163"/>
                  </a:cubicBezTo>
                  <a:cubicBezTo>
                    <a:pt x="2646" y="2163"/>
                    <a:pt x="3073" y="2051"/>
                    <a:pt x="3457" y="1818"/>
                  </a:cubicBezTo>
                  <a:lnTo>
                    <a:pt x="3505" y="1770"/>
                  </a:lnTo>
                  <a:cubicBezTo>
                    <a:pt x="3331" y="675"/>
                    <a:pt x="2392" y="0"/>
                    <a:pt x="1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83"/>
            <p:cNvSpPr/>
            <p:nvPr/>
          </p:nvSpPr>
          <p:spPr>
            <a:xfrm>
              <a:off x="8268699" y="3872515"/>
              <a:ext cx="109752" cy="67300"/>
            </a:xfrm>
            <a:custGeom>
              <a:rect b="b" l="l" r="r" t="t"/>
              <a:pathLst>
                <a:path extrusionOk="0" h="2164" w="3529">
                  <a:moveTo>
                    <a:pt x="1291" y="0"/>
                  </a:moveTo>
                  <a:cubicBezTo>
                    <a:pt x="870" y="0"/>
                    <a:pt x="440" y="115"/>
                    <a:pt x="48" y="356"/>
                  </a:cubicBezTo>
                  <a:lnTo>
                    <a:pt x="0" y="404"/>
                  </a:lnTo>
                  <a:cubicBezTo>
                    <a:pt x="190" y="1498"/>
                    <a:pt x="1124" y="2163"/>
                    <a:pt x="2096" y="2163"/>
                  </a:cubicBezTo>
                  <a:cubicBezTo>
                    <a:pt x="2595" y="2163"/>
                    <a:pt x="3105" y="1988"/>
                    <a:pt x="3529" y="1605"/>
                  </a:cubicBezTo>
                  <a:cubicBezTo>
                    <a:pt x="3457" y="1437"/>
                    <a:pt x="3385" y="1269"/>
                    <a:pt x="3288" y="1125"/>
                  </a:cubicBezTo>
                  <a:cubicBezTo>
                    <a:pt x="2850" y="404"/>
                    <a:pt x="2084" y="0"/>
                    <a:pt x="12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83"/>
            <p:cNvSpPr/>
            <p:nvPr/>
          </p:nvSpPr>
          <p:spPr>
            <a:xfrm>
              <a:off x="8228391" y="3758811"/>
              <a:ext cx="96379" cy="98680"/>
            </a:xfrm>
            <a:custGeom>
              <a:rect b="b" l="l" r="r" t="t"/>
              <a:pathLst>
                <a:path extrusionOk="0" h="3173" w="3099">
                  <a:moveTo>
                    <a:pt x="463" y="0"/>
                  </a:moveTo>
                  <a:cubicBezTo>
                    <a:pt x="421" y="0"/>
                    <a:pt x="379" y="2"/>
                    <a:pt x="336" y="4"/>
                  </a:cubicBezTo>
                  <a:cubicBezTo>
                    <a:pt x="264" y="172"/>
                    <a:pt x="216" y="340"/>
                    <a:pt x="192" y="508"/>
                  </a:cubicBezTo>
                  <a:cubicBezTo>
                    <a:pt x="0" y="1804"/>
                    <a:pt x="912" y="3004"/>
                    <a:pt x="2184" y="3172"/>
                  </a:cubicBezTo>
                  <a:lnTo>
                    <a:pt x="2256" y="3172"/>
                  </a:lnTo>
                  <a:cubicBezTo>
                    <a:pt x="3098" y="1746"/>
                    <a:pt x="2049" y="0"/>
                    <a:pt x="4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83"/>
            <p:cNvSpPr/>
            <p:nvPr/>
          </p:nvSpPr>
          <p:spPr>
            <a:xfrm>
              <a:off x="8353047" y="3740275"/>
              <a:ext cx="96317" cy="109006"/>
            </a:xfrm>
            <a:custGeom>
              <a:rect b="b" l="l" r="r" t="t"/>
              <a:pathLst>
                <a:path extrusionOk="0" h="3505" w="3097">
                  <a:moveTo>
                    <a:pt x="1993" y="0"/>
                  </a:moveTo>
                  <a:lnTo>
                    <a:pt x="1993" y="0"/>
                  </a:lnTo>
                  <a:cubicBezTo>
                    <a:pt x="1825" y="48"/>
                    <a:pt x="1657" y="120"/>
                    <a:pt x="1489" y="216"/>
                  </a:cubicBezTo>
                  <a:cubicBezTo>
                    <a:pt x="384" y="864"/>
                    <a:pt x="0" y="2328"/>
                    <a:pt x="673" y="3432"/>
                  </a:cubicBezTo>
                  <a:lnTo>
                    <a:pt x="721" y="3504"/>
                  </a:lnTo>
                  <a:cubicBezTo>
                    <a:pt x="2377" y="3240"/>
                    <a:pt x="3097" y="1248"/>
                    <a:pt x="19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83"/>
            <p:cNvSpPr/>
            <p:nvPr/>
          </p:nvSpPr>
          <p:spPr>
            <a:xfrm>
              <a:off x="8053693" y="4167255"/>
              <a:ext cx="334449" cy="58997"/>
            </a:xfrm>
            <a:custGeom>
              <a:rect b="b" l="l" r="r" t="t"/>
              <a:pathLst>
                <a:path extrusionOk="0" h="1897" w="10754">
                  <a:moveTo>
                    <a:pt x="0" y="0"/>
                  </a:moveTo>
                  <a:lnTo>
                    <a:pt x="0" y="1897"/>
                  </a:lnTo>
                  <a:lnTo>
                    <a:pt x="10754" y="1897"/>
                  </a:lnTo>
                  <a:lnTo>
                    <a:pt x="107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83"/>
            <p:cNvSpPr/>
            <p:nvPr/>
          </p:nvSpPr>
          <p:spPr>
            <a:xfrm>
              <a:off x="8078325" y="4215025"/>
              <a:ext cx="284441" cy="183677"/>
            </a:xfrm>
            <a:custGeom>
              <a:rect b="b" l="l" r="r" t="t"/>
              <a:pathLst>
                <a:path extrusionOk="0" h="5906" w="9146">
                  <a:moveTo>
                    <a:pt x="1" y="1"/>
                  </a:moveTo>
                  <a:lnTo>
                    <a:pt x="1441" y="5905"/>
                  </a:lnTo>
                  <a:lnTo>
                    <a:pt x="8065" y="5905"/>
                  </a:lnTo>
                  <a:lnTo>
                    <a:pt x="9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83"/>
            <p:cNvSpPr/>
            <p:nvPr/>
          </p:nvSpPr>
          <p:spPr>
            <a:xfrm>
              <a:off x="8050707" y="4226221"/>
              <a:ext cx="337435" cy="2270"/>
            </a:xfrm>
            <a:custGeom>
              <a:rect b="b" l="l" r="r" t="t"/>
              <a:pathLst>
                <a:path extrusionOk="0" h="73" w="10850">
                  <a:moveTo>
                    <a:pt x="5425" y="1"/>
                  </a:moveTo>
                  <a:cubicBezTo>
                    <a:pt x="2425" y="1"/>
                    <a:pt x="0" y="1"/>
                    <a:pt x="0" y="25"/>
                  </a:cubicBezTo>
                  <a:cubicBezTo>
                    <a:pt x="0" y="73"/>
                    <a:pt x="2449" y="73"/>
                    <a:pt x="5425" y="73"/>
                  </a:cubicBezTo>
                  <a:cubicBezTo>
                    <a:pt x="8425" y="73"/>
                    <a:pt x="10850" y="25"/>
                    <a:pt x="10850" y="25"/>
                  </a:cubicBezTo>
                  <a:cubicBezTo>
                    <a:pt x="10850" y="1"/>
                    <a:pt x="8425" y="1"/>
                    <a:pt x="54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83"/>
            <p:cNvSpPr/>
            <p:nvPr/>
          </p:nvSpPr>
          <p:spPr>
            <a:xfrm>
              <a:off x="7776857" y="3900447"/>
              <a:ext cx="95666" cy="4053"/>
            </a:xfrm>
            <a:custGeom>
              <a:rect b="b" l="l" r="r" t="t"/>
              <a:pathLst>
                <a:path extrusionOk="0" h="116" w="2738">
                  <a:moveTo>
                    <a:pt x="1002" y="1"/>
                  </a:moveTo>
                  <a:cubicBezTo>
                    <a:pt x="669" y="1"/>
                    <a:pt x="335" y="23"/>
                    <a:pt x="1" y="58"/>
                  </a:cubicBezTo>
                  <a:cubicBezTo>
                    <a:pt x="335" y="93"/>
                    <a:pt x="669" y="115"/>
                    <a:pt x="1002" y="115"/>
                  </a:cubicBezTo>
                  <a:cubicBezTo>
                    <a:pt x="1125" y="115"/>
                    <a:pt x="1247" y="112"/>
                    <a:pt x="1369" y="106"/>
                  </a:cubicBezTo>
                  <a:cubicBezTo>
                    <a:pt x="1491" y="112"/>
                    <a:pt x="1613" y="115"/>
                    <a:pt x="1736" y="115"/>
                  </a:cubicBezTo>
                  <a:cubicBezTo>
                    <a:pt x="2069" y="115"/>
                    <a:pt x="2403" y="93"/>
                    <a:pt x="2737" y="58"/>
                  </a:cubicBezTo>
                  <a:cubicBezTo>
                    <a:pt x="2403" y="23"/>
                    <a:pt x="2069" y="1"/>
                    <a:pt x="1736" y="1"/>
                  </a:cubicBezTo>
                  <a:cubicBezTo>
                    <a:pt x="1613" y="1"/>
                    <a:pt x="1491" y="4"/>
                    <a:pt x="1369" y="10"/>
                  </a:cubicBezTo>
                  <a:cubicBezTo>
                    <a:pt x="1247" y="4"/>
                    <a:pt x="1125" y="1"/>
                    <a:pt x="1002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83"/>
            <p:cNvSpPr/>
            <p:nvPr/>
          </p:nvSpPr>
          <p:spPr>
            <a:xfrm>
              <a:off x="6976451" y="4212786"/>
              <a:ext cx="1027948" cy="182184"/>
            </a:xfrm>
            <a:custGeom>
              <a:rect b="b" l="l" r="r" t="t"/>
              <a:pathLst>
                <a:path extrusionOk="0" h="5858" w="33053">
                  <a:moveTo>
                    <a:pt x="1" y="1"/>
                  </a:moveTo>
                  <a:lnTo>
                    <a:pt x="1" y="337"/>
                  </a:lnTo>
                  <a:lnTo>
                    <a:pt x="2161" y="337"/>
                  </a:lnTo>
                  <a:cubicBezTo>
                    <a:pt x="2665" y="337"/>
                    <a:pt x="3097" y="745"/>
                    <a:pt x="3097" y="1273"/>
                  </a:cubicBezTo>
                  <a:lnTo>
                    <a:pt x="3097" y="4513"/>
                  </a:lnTo>
                  <a:cubicBezTo>
                    <a:pt x="3097" y="5041"/>
                    <a:pt x="2665" y="5449"/>
                    <a:pt x="2161" y="5449"/>
                  </a:cubicBezTo>
                  <a:lnTo>
                    <a:pt x="145" y="5449"/>
                  </a:lnTo>
                  <a:lnTo>
                    <a:pt x="145" y="5857"/>
                  </a:lnTo>
                  <a:lnTo>
                    <a:pt x="32668" y="5857"/>
                  </a:lnTo>
                  <a:cubicBezTo>
                    <a:pt x="33052" y="3913"/>
                    <a:pt x="33052" y="1921"/>
                    <a:pt x="326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83"/>
            <p:cNvSpPr/>
            <p:nvPr/>
          </p:nvSpPr>
          <p:spPr>
            <a:xfrm>
              <a:off x="7956655" y="4211293"/>
              <a:ext cx="3017" cy="186662"/>
            </a:xfrm>
            <a:custGeom>
              <a:rect b="b" l="l" r="r" t="t"/>
              <a:pathLst>
                <a:path extrusionOk="0" h="6002" w="97">
                  <a:moveTo>
                    <a:pt x="48" y="1"/>
                  </a:moveTo>
                  <a:cubicBezTo>
                    <a:pt x="24" y="1"/>
                    <a:pt x="0" y="1345"/>
                    <a:pt x="0" y="3001"/>
                  </a:cubicBezTo>
                  <a:cubicBezTo>
                    <a:pt x="0" y="4657"/>
                    <a:pt x="24" y="6001"/>
                    <a:pt x="48" y="6001"/>
                  </a:cubicBezTo>
                  <a:cubicBezTo>
                    <a:pt x="96" y="6001"/>
                    <a:pt x="96" y="4657"/>
                    <a:pt x="96" y="3001"/>
                  </a:cubicBezTo>
                  <a:cubicBezTo>
                    <a:pt x="96" y="1345"/>
                    <a:pt x="72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83"/>
            <p:cNvSpPr/>
            <p:nvPr/>
          </p:nvSpPr>
          <p:spPr>
            <a:xfrm>
              <a:off x="7974570" y="4211293"/>
              <a:ext cx="3017" cy="186662"/>
            </a:xfrm>
            <a:custGeom>
              <a:rect b="b" l="l" r="r" t="t"/>
              <a:pathLst>
                <a:path extrusionOk="0" h="6002" w="97">
                  <a:moveTo>
                    <a:pt x="48" y="1"/>
                  </a:moveTo>
                  <a:cubicBezTo>
                    <a:pt x="24" y="1"/>
                    <a:pt x="0" y="1345"/>
                    <a:pt x="0" y="3001"/>
                  </a:cubicBezTo>
                  <a:cubicBezTo>
                    <a:pt x="0" y="4657"/>
                    <a:pt x="24" y="6001"/>
                    <a:pt x="48" y="6001"/>
                  </a:cubicBezTo>
                  <a:cubicBezTo>
                    <a:pt x="72" y="6001"/>
                    <a:pt x="96" y="4657"/>
                    <a:pt x="96" y="3001"/>
                  </a:cubicBezTo>
                  <a:cubicBezTo>
                    <a:pt x="96" y="1345"/>
                    <a:pt x="72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83"/>
            <p:cNvSpPr/>
            <p:nvPr/>
          </p:nvSpPr>
          <p:spPr>
            <a:xfrm>
              <a:off x="7278045" y="4275485"/>
              <a:ext cx="577060" cy="49293"/>
            </a:xfrm>
            <a:custGeom>
              <a:rect b="b" l="l" r="r" t="t"/>
              <a:pathLst>
                <a:path extrusionOk="0" h="1585" w="18555">
                  <a:moveTo>
                    <a:pt x="793" y="1"/>
                  </a:moveTo>
                  <a:cubicBezTo>
                    <a:pt x="361" y="1"/>
                    <a:pt x="1" y="361"/>
                    <a:pt x="1" y="793"/>
                  </a:cubicBezTo>
                  <a:lnTo>
                    <a:pt x="1" y="817"/>
                  </a:lnTo>
                  <a:cubicBezTo>
                    <a:pt x="1" y="1249"/>
                    <a:pt x="361" y="1585"/>
                    <a:pt x="793" y="1585"/>
                  </a:cubicBezTo>
                  <a:lnTo>
                    <a:pt x="17763" y="1585"/>
                  </a:lnTo>
                  <a:cubicBezTo>
                    <a:pt x="18195" y="1585"/>
                    <a:pt x="18555" y="1249"/>
                    <a:pt x="18555" y="817"/>
                  </a:cubicBezTo>
                  <a:lnTo>
                    <a:pt x="18555" y="793"/>
                  </a:lnTo>
                  <a:cubicBezTo>
                    <a:pt x="18555" y="361"/>
                    <a:pt x="18195" y="1"/>
                    <a:pt x="177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83"/>
            <p:cNvSpPr/>
            <p:nvPr/>
          </p:nvSpPr>
          <p:spPr>
            <a:xfrm>
              <a:off x="7158614" y="4064250"/>
              <a:ext cx="132144" cy="140354"/>
            </a:xfrm>
            <a:custGeom>
              <a:rect b="b" l="l" r="r" t="t"/>
              <a:pathLst>
                <a:path extrusionOk="0" h="4513" w="4249">
                  <a:moveTo>
                    <a:pt x="0" y="0"/>
                  </a:moveTo>
                  <a:lnTo>
                    <a:pt x="0" y="4513"/>
                  </a:lnTo>
                  <a:lnTo>
                    <a:pt x="4249" y="4513"/>
                  </a:lnTo>
                  <a:lnTo>
                    <a:pt x="424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83"/>
            <p:cNvSpPr/>
            <p:nvPr/>
          </p:nvSpPr>
          <p:spPr>
            <a:xfrm>
              <a:off x="7148910" y="4049321"/>
              <a:ext cx="756196" cy="165732"/>
            </a:xfrm>
            <a:custGeom>
              <a:rect b="b" l="l" r="r" t="t"/>
              <a:pathLst>
                <a:path extrusionOk="0" h="5329" w="24315">
                  <a:moveTo>
                    <a:pt x="0" y="0"/>
                  </a:moveTo>
                  <a:lnTo>
                    <a:pt x="0" y="480"/>
                  </a:lnTo>
                  <a:lnTo>
                    <a:pt x="1585" y="480"/>
                  </a:lnTo>
                  <a:cubicBezTo>
                    <a:pt x="2857" y="480"/>
                    <a:pt x="3865" y="1488"/>
                    <a:pt x="3865" y="2736"/>
                  </a:cubicBezTo>
                  <a:cubicBezTo>
                    <a:pt x="3865" y="3984"/>
                    <a:pt x="2857" y="4993"/>
                    <a:pt x="1585" y="4993"/>
                  </a:cubicBezTo>
                  <a:lnTo>
                    <a:pt x="96" y="4993"/>
                  </a:lnTo>
                  <a:lnTo>
                    <a:pt x="96" y="5329"/>
                  </a:lnTo>
                  <a:lnTo>
                    <a:pt x="23667" y="5329"/>
                  </a:lnTo>
                  <a:cubicBezTo>
                    <a:pt x="24219" y="3456"/>
                    <a:pt x="24315" y="1680"/>
                    <a:pt x="23667" y="9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83"/>
            <p:cNvSpPr/>
            <p:nvPr/>
          </p:nvSpPr>
          <p:spPr>
            <a:xfrm>
              <a:off x="7236990" y="4073207"/>
              <a:ext cx="654686" cy="3017"/>
            </a:xfrm>
            <a:custGeom>
              <a:rect b="b" l="l" r="r" t="t"/>
              <a:pathLst>
                <a:path extrusionOk="0" h="97" w="21051">
                  <a:moveTo>
                    <a:pt x="10514" y="0"/>
                  </a:moveTo>
                  <a:cubicBezTo>
                    <a:pt x="4705" y="0"/>
                    <a:pt x="1" y="24"/>
                    <a:pt x="1" y="48"/>
                  </a:cubicBezTo>
                  <a:cubicBezTo>
                    <a:pt x="1" y="72"/>
                    <a:pt x="4705" y="96"/>
                    <a:pt x="10514" y="96"/>
                  </a:cubicBezTo>
                  <a:cubicBezTo>
                    <a:pt x="16346" y="96"/>
                    <a:pt x="21051" y="96"/>
                    <a:pt x="21051" y="48"/>
                  </a:cubicBezTo>
                  <a:cubicBezTo>
                    <a:pt x="21051" y="0"/>
                    <a:pt x="16346" y="0"/>
                    <a:pt x="105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83"/>
            <p:cNvSpPr/>
            <p:nvPr/>
          </p:nvSpPr>
          <p:spPr>
            <a:xfrm>
              <a:off x="7230272" y="4195618"/>
              <a:ext cx="658418" cy="3017"/>
            </a:xfrm>
            <a:custGeom>
              <a:rect b="b" l="l" r="r" t="t"/>
              <a:pathLst>
                <a:path extrusionOk="0" h="97" w="21171">
                  <a:moveTo>
                    <a:pt x="10586" y="1"/>
                  </a:moveTo>
                  <a:cubicBezTo>
                    <a:pt x="4753" y="1"/>
                    <a:pt x="1" y="25"/>
                    <a:pt x="1" y="49"/>
                  </a:cubicBezTo>
                  <a:cubicBezTo>
                    <a:pt x="1" y="73"/>
                    <a:pt x="4753" y="97"/>
                    <a:pt x="10586" y="97"/>
                  </a:cubicBezTo>
                  <a:cubicBezTo>
                    <a:pt x="16442" y="97"/>
                    <a:pt x="21171" y="97"/>
                    <a:pt x="21171" y="49"/>
                  </a:cubicBezTo>
                  <a:cubicBezTo>
                    <a:pt x="21171" y="1"/>
                    <a:pt x="16442" y="1"/>
                    <a:pt x="105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83"/>
            <p:cNvSpPr/>
            <p:nvPr/>
          </p:nvSpPr>
          <p:spPr>
            <a:xfrm>
              <a:off x="7158614" y="4135159"/>
              <a:ext cx="110498" cy="3017"/>
            </a:xfrm>
            <a:custGeom>
              <a:rect b="b" l="l" r="r" t="t"/>
              <a:pathLst>
                <a:path extrusionOk="0" h="97" w="3553">
                  <a:moveTo>
                    <a:pt x="1777" y="0"/>
                  </a:moveTo>
                  <a:cubicBezTo>
                    <a:pt x="816" y="0"/>
                    <a:pt x="0" y="24"/>
                    <a:pt x="0" y="48"/>
                  </a:cubicBezTo>
                  <a:cubicBezTo>
                    <a:pt x="600" y="96"/>
                    <a:pt x="1201" y="96"/>
                    <a:pt x="1777" y="96"/>
                  </a:cubicBezTo>
                  <a:cubicBezTo>
                    <a:pt x="2377" y="96"/>
                    <a:pt x="2953" y="96"/>
                    <a:pt x="3553" y="48"/>
                  </a:cubicBezTo>
                  <a:cubicBezTo>
                    <a:pt x="3553" y="24"/>
                    <a:pt x="2737" y="0"/>
                    <a:pt x="1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83"/>
            <p:cNvSpPr/>
            <p:nvPr/>
          </p:nvSpPr>
          <p:spPr>
            <a:xfrm>
              <a:off x="7158614" y="4166508"/>
              <a:ext cx="100049" cy="3297"/>
            </a:xfrm>
            <a:custGeom>
              <a:rect b="b" l="l" r="r" t="t"/>
              <a:pathLst>
                <a:path extrusionOk="0" h="106" w="3217">
                  <a:moveTo>
                    <a:pt x="1609" y="0"/>
                  </a:moveTo>
                  <a:cubicBezTo>
                    <a:pt x="1081" y="0"/>
                    <a:pt x="552" y="0"/>
                    <a:pt x="0" y="48"/>
                  </a:cubicBezTo>
                  <a:cubicBezTo>
                    <a:pt x="405" y="84"/>
                    <a:pt x="796" y="106"/>
                    <a:pt x="1184" y="106"/>
                  </a:cubicBezTo>
                  <a:cubicBezTo>
                    <a:pt x="1326" y="106"/>
                    <a:pt x="1467" y="103"/>
                    <a:pt x="1609" y="96"/>
                  </a:cubicBezTo>
                  <a:cubicBezTo>
                    <a:pt x="1750" y="103"/>
                    <a:pt x="1893" y="106"/>
                    <a:pt x="2037" y="106"/>
                  </a:cubicBezTo>
                  <a:cubicBezTo>
                    <a:pt x="2431" y="106"/>
                    <a:pt x="2830" y="84"/>
                    <a:pt x="3217" y="48"/>
                  </a:cubicBezTo>
                  <a:cubicBezTo>
                    <a:pt x="2689" y="0"/>
                    <a:pt x="2137" y="0"/>
                    <a:pt x="1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83"/>
            <p:cNvSpPr/>
            <p:nvPr/>
          </p:nvSpPr>
          <p:spPr>
            <a:xfrm>
              <a:off x="7158614" y="4195338"/>
              <a:ext cx="73178" cy="3576"/>
            </a:xfrm>
            <a:custGeom>
              <a:rect b="b" l="l" r="r" t="t"/>
              <a:pathLst>
                <a:path extrusionOk="0" h="115" w="2353">
                  <a:moveTo>
                    <a:pt x="853" y="0"/>
                  </a:moveTo>
                  <a:cubicBezTo>
                    <a:pt x="563" y="0"/>
                    <a:pt x="282" y="22"/>
                    <a:pt x="0" y="58"/>
                  </a:cubicBezTo>
                  <a:cubicBezTo>
                    <a:pt x="282" y="93"/>
                    <a:pt x="563" y="115"/>
                    <a:pt x="853" y="115"/>
                  </a:cubicBezTo>
                  <a:cubicBezTo>
                    <a:pt x="960" y="115"/>
                    <a:pt x="1067" y="112"/>
                    <a:pt x="1177" y="106"/>
                  </a:cubicBezTo>
                  <a:cubicBezTo>
                    <a:pt x="1279" y="112"/>
                    <a:pt x="1382" y="115"/>
                    <a:pt x="1486" y="115"/>
                  </a:cubicBezTo>
                  <a:cubicBezTo>
                    <a:pt x="1768" y="115"/>
                    <a:pt x="2054" y="93"/>
                    <a:pt x="2353" y="58"/>
                  </a:cubicBezTo>
                  <a:cubicBezTo>
                    <a:pt x="2054" y="22"/>
                    <a:pt x="1768" y="0"/>
                    <a:pt x="1486" y="0"/>
                  </a:cubicBezTo>
                  <a:cubicBezTo>
                    <a:pt x="1382" y="0"/>
                    <a:pt x="1279" y="3"/>
                    <a:pt x="1177" y="10"/>
                  </a:cubicBezTo>
                  <a:cubicBezTo>
                    <a:pt x="1067" y="3"/>
                    <a:pt x="960" y="0"/>
                    <a:pt x="8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83"/>
            <p:cNvSpPr/>
            <p:nvPr/>
          </p:nvSpPr>
          <p:spPr>
            <a:xfrm>
              <a:off x="7157867" y="4106484"/>
              <a:ext cx="106020" cy="2861"/>
            </a:xfrm>
            <a:custGeom>
              <a:rect b="b" l="l" r="r" t="t"/>
              <a:pathLst>
                <a:path extrusionOk="0" h="92" w="3409">
                  <a:moveTo>
                    <a:pt x="1203" y="0"/>
                  </a:moveTo>
                  <a:cubicBezTo>
                    <a:pt x="803" y="0"/>
                    <a:pt x="408" y="17"/>
                    <a:pt x="0" y="34"/>
                  </a:cubicBezTo>
                  <a:cubicBezTo>
                    <a:pt x="422" y="69"/>
                    <a:pt x="831" y="92"/>
                    <a:pt x="1246" y="92"/>
                  </a:cubicBezTo>
                  <a:cubicBezTo>
                    <a:pt x="1398" y="92"/>
                    <a:pt x="1550" y="89"/>
                    <a:pt x="1705" y="82"/>
                  </a:cubicBezTo>
                  <a:cubicBezTo>
                    <a:pt x="1859" y="89"/>
                    <a:pt x="2012" y="92"/>
                    <a:pt x="2163" y="92"/>
                  </a:cubicBezTo>
                  <a:cubicBezTo>
                    <a:pt x="2578" y="92"/>
                    <a:pt x="2987" y="69"/>
                    <a:pt x="3409" y="34"/>
                  </a:cubicBezTo>
                  <a:cubicBezTo>
                    <a:pt x="3001" y="17"/>
                    <a:pt x="2606" y="0"/>
                    <a:pt x="2206" y="0"/>
                  </a:cubicBezTo>
                  <a:cubicBezTo>
                    <a:pt x="2040" y="0"/>
                    <a:pt x="1873" y="3"/>
                    <a:pt x="1705" y="10"/>
                  </a:cubicBezTo>
                  <a:cubicBezTo>
                    <a:pt x="1536" y="3"/>
                    <a:pt x="1369" y="0"/>
                    <a:pt x="1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83"/>
            <p:cNvSpPr/>
            <p:nvPr/>
          </p:nvSpPr>
          <p:spPr>
            <a:xfrm>
              <a:off x="7158614" y="4077685"/>
              <a:ext cx="82135" cy="3297"/>
            </a:xfrm>
            <a:custGeom>
              <a:rect b="b" l="l" r="r" t="t"/>
              <a:pathLst>
                <a:path extrusionOk="0" h="106" w="2641">
                  <a:moveTo>
                    <a:pt x="1345" y="0"/>
                  </a:moveTo>
                  <a:cubicBezTo>
                    <a:pt x="888" y="0"/>
                    <a:pt x="456" y="0"/>
                    <a:pt x="0" y="48"/>
                  </a:cubicBezTo>
                  <a:cubicBezTo>
                    <a:pt x="334" y="83"/>
                    <a:pt x="655" y="106"/>
                    <a:pt x="973" y="106"/>
                  </a:cubicBezTo>
                  <a:cubicBezTo>
                    <a:pt x="1089" y="106"/>
                    <a:pt x="1205" y="103"/>
                    <a:pt x="1321" y="96"/>
                  </a:cubicBezTo>
                  <a:cubicBezTo>
                    <a:pt x="1443" y="103"/>
                    <a:pt x="1563" y="106"/>
                    <a:pt x="1682" y="106"/>
                  </a:cubicBezTo>
                  <a:cubicBezTo>
                    <a:pt x="2008" y="106"/>
                    <a:pt x="2324" y="83"/>
                    <a:pt x="2641" y="48"/>
                  </a:cubicBezTo>
                  <a:cubicBezTo>
                    <a:pt x="2209" y="0"/>
                    <a:pt x="1777" y="0"/>
                    <a:pt x="13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83"/>
            <p:cNvSpPr/>
            <p:nvPr/>
          </p:nvSpPr>
          <p:spPr>
            <a:xfrm>
              <a:off x="7085462" y="3900754"/>
              <a:ext cx="272498" cy="140385"/>
            </a:xfrm>
            <a:custGeom>
              <a:rect b="b" l="l" r="r" t="t"/>
              <a:pathLst>
                <a:path extrusionOk="0" h="4514" w="8762">
                  <a:moveTo>
                    <a:pt x="0" y="1"/>
                  </a:moveTo>
                  <a:lnTo>
                    <a:pt x="0" y="4513"/>
                  </a:lnTo>
                  <a:lnTo>
                    <a:pt x="8761" y="4513"/>
                  </a:lnTo>
                  <a:lnTo>
                    <a:pt x="876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83"/>
            <p:cNvSpPr/>
            <p:nvPr/>
          </p:nvSpPr>
          <p:spPr>
            <a:xfrm>
              <a:off x="7072773" y="3885826"/>
              <a:ext cx="892819" cy="165763"/>
            </a:xfrm>
            <a:custGeom>
              <a:rect b="b" l="l" r="r" t="t"/>
              <a:pathLst>
                <a:path extrusionOk="0" h="5330" w="28708">
                  <a:moveTo>
                    <a:pt x="0" y="0"/>
                  </a:moveTo>
                  <a:lnTo>
                    <a:pt x="0" y="481"/>
                  </a:lnTo>
                  <a:lnTo>
                    <a:pt x="6193" y="481"/>
                  </a:lnTo>
                  <a:cubicBezTo>
                    <a:pt x="7441" y="481"/>
                    <a:pt x="8449" y="1489"/>
                    <a:pt x="8473" y="2737"/>
                  </a:cubicBezTo>
                  <a:cubicBezTo>
                    <a:pt x="8473" y="3985"/>
                    <a:pt x="7441" y="4993"/>
                    <a:pt x="6193" y="4993"/>
                  </a:cubicBezTo>
                  <a:lnTo>
                    <a:pt x="0" y="4993"/>
                  </a:lnTo>
                  <a:lnTo>
                    <a:pt x="0" y="5329"/>
                  </a:lnTo>
                  <a:lnTo>
                    <a:pt x="26115" y="5329"/>
                  </a:lnTo>
                  <a:cubicBezTo>
                    <a:pt x="27483" y="5329"/>
                    <a:pt x="28611" y="4273"/>
                    <a:pt x="28707" y="2905"/>
                  </a:cubicBezTo>
                  <a:lnTo>
                    <a:pt x="28707" y="2785"/>
                  </a:lnTo>
                  <a:lnTo>
                    <a:pt x="28707" y="2689"/>
                  </a:lnTo>
                  <a:cubicBezTo>
                    <a:pt x="28707" y="1249"/>
                    <a:pt x="27531" y="72"/>
                    <a:pt x="26091" y="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83"/>
            <p:cNvSpPr/>
            <p:nvPr/>
          </p:nvSpPr>
          <p:spPr>
            <a:xfrm>
              <a:off x="7085462" y="3971477"/>
              <a:ext cx="249329" cy="2457"/>
            </a:xfrm>
            <a:custGeom>
              <a:rect b="b" l="l" r="r" t="t"/>
              <a:pathLst>
                <a:path extrusionOk="0" h="79" w="8017">
                  <a:moveTo>
                    <a:pt x="6841" y="1"/>
                  </a:moveTo>
                  <a:cubicBezTo>
                    <a:pt x="6115" y="1"/>
                    <a:pt x="5113" y="7"/>
                    <a:pt x="4009" y="7"/>
                  </a:cubicBezTo>
                  <a:cubicBezTo>
                    <a:pt x="1800" y="7"/>
                    <a:pt x="0" y="7"/>
                    <a:pt x="0" y="31"/>
                  </a:cubicBezTo>
                  <a:cubicBezTo>
                    <a:pt x="0" y="79"/>
                    <a:pt x="1800" y="79"/>
                    <a:pt x="4009" y="79"/>
                  </a:cubicBezTo>
                  <a:cubicBezTo>
                    <a:pt x="6217" y="79"/>
                    <a:pt x="8017" y="79"/>
                    <a:pt x="8017" y="31"/>
                  </a:cubicBezTo>
                  <a:cubicBezTo>
                    <a:pt x="8017" y="7"/>
                    <a:pt x="7567" y="1"/>
                    <a:pt x="68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83"/>
            <p:cNvSpPr/>
            <p:nvPr/>
          </p:nvSpPr>
          <p:spPr>
            <a:xfrm>
              <a:off x="7089941" y="4003013"/>
              <a:ext cx="236640" cy="3017"/>
            </a:xfrm>
            <a:custGeom>
              <a:rect b="b" l="l" r="r" t="t"/>
              <a:pathLst>
                <a:path extrusionOk="0" h="97" w="7609">
                  <a:moveTo>
                    <a:pt x="3793" y="1"/>
                  </a:moveTo>
                  <a:cubicBezTo>
                    <a:pt x="1680" y="1"/>
                    <a:pt x="0" y="1"/>
                    <a:pt x="0" y="49"/>
                  </a:cubicBezTo>
                  <a:cubicBezTo>
                    <a:pt x="0" y="73"/>
                    <a:pt x="1704" y="97"/>
                    <a:pt x="3793" y="97"/>
                  </a:cubicBezTo>
                  <a:cubicBezTo>
                    <a:pt x="5905" y="97"/>
                    <a:pt x="7609" y="73"/>
                    <a:pt x="7609" y="49"/>
                  </a:cubicBezTo>
                  <a:cubicBezTo>
                    <a:pt x="7609" y="25"/>
                    <a:pt x="5905" y="1"/>
                    <a:pt x="37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83"/>
            <p:cNvSpPr/>
            <p:nvPr/>
          </p:nvSpPr>
          <p:spPr>
            <a:xfrm>
              <a:off x="7085462" y="4032123"/>
              <a:ext cx="212755" cy="3017"/>
            </a:xfrm>
            <a:custGeom>
              <a:rect b="b" l="l" r="r" t="t"/>
              <a:pathLst>
                <a:path extrusionOk="0" h="97" w="6841">
                  <a:moveTo>
                    <a:pt x="3433" y="1"/>
                  </a:moveTo>
                  <a:cubicBezTo>
                    <a:pt x="1536" y="1"/>
                    <a:pt x="0" y="25"/>
                    <a:pt x="0" y="49"/>
                  </a:cubicBezTo>
                  <a:cubicBezTo>
                    <a:pt x="0" y="73"/>
                    <a:pt x="1536" y="97"/>
                    <a:pt x="3433" y="97"/>
                  </a:cubicBezTo>
                  <a:cubicBezTo>
                    <a:pt x="5329" y="97"/>
                    <a:pt x="6841" y="97"/>
                    <a:pt x="6841" y="49"/>
                  </a:cubicBezTo>
                  <a:cubicBezTo>
                    <a:pt x="6841" y="1"/>
                    <a:pt x="5329" y="1"/>
                    <a:pt x="3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83"/>
            <p:cNvSpPr/>
            <p:nvPr/>
          </p:nvSpPr>
          <p:spPr>
            <a:xfrm>
              <a:off x="7085462" y="3942553"/>
              <a:ext cx="245597" cy="3017"/>
            </a:xfrm>
            <a:custGeom>
              <a:rect b="b" l="l" r="r" t="t"/>
              <a:pathLst>
                <a:path extrusionOk="0" h="97" w="7897">
                  <a:moveTo>
                    <a:pt x="3937" y="1"/>
                  </a:moveTo>
                  <a:cubicBezTo>
                    <a:pt x="1776" y="1"/>
                    <a:pt x="0" y="25"/>
                    <a:pt x="0" y="49"/>
                  </a:cubicBezTo>
                  <a:cubicBezTo>
                    <a:pt x="0" y="73"/>
                    <a:pt x="1776" y="97"/>
                    <a:pt x="3937" y="97"/>
                  </a:cubicBezTo>
                  <a:cubicBezTo>
                    <a:pt x="6121" y="97"/>
                    <a:pt x="7897" y="97"/>
                    <a:pt x="7897" y="49"/>
                  </a:cubicBezTo>
                  <a:cubicBezTo>
                    <a:pt x="7897" y="1"/>
                    <a:pt x="6121" y="1"/>
                    <a:pt x="3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83"/>
            <p:cNvSpPr/>
            <p:nvPr/>
          </p:nvSpPr>
          <p:spPr>
            <a:xfrm>
              <a:off x="7089941" y="3914936"/>
              <a:ext cx="217980" cy="3017"/>
            </a:xfrm>
            <a:custGeom>
              <a:rect b="b" l="l" r="r" t="t"/>
              <a:pathLst>
                <a:path extrusionOk="0" h="97" w="7009">
                  <a:moveTo>
                    <a:pt x="3505" y="1"/>
                  </a:moveTo>
                  <a:cubicBezTo>
                    <a:pt x="1560" y="1"/>
                    <a:pt x="0" y="1"/>
                    <a:pt x="0" y="49"/>
                  </a:cubicBezTo>
                  <a:cubicBezTo>
                    <a:pt x="0" y="73"/>
                    <a:pt x="1560" y="97"/>
                    <a:pt x="3505" y="97"/>
                  </a:cubicBezTo>
                  <a:cubicBezTo>
                    <a:pt x="5425" y="97"/>
                    <a:pt x="7009" y="97"/>
                    <a:pt x="7009" y="49"/>
                  </a:cubicBezTo>
                  <a:cubicBezTo>
                    <a:pt x="7009" y="1"/>
                    <a:pt x="5425" y="1"/>
                    <a:pt x="3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83"/>
            <p:cNvSpPr/>
            <p:nvPr/>
          </p:nvSpPr>
          <p:spPr>
            <a:xfrm>
              <a:off x="7328803" y="4119484"/>
              <a:ext cx="462115" cy="25409"/>
            </a:xfrm>
            <a:custGeom>
              <a:rect b="b" l="l" r="r" t="t"/>
              <a:pathLst>
                <a:path extrusionOk="0" h="817" w="14859">
                  <a:moveTo>
                    <a:pt x="409" y="0"/>
                  </a:moveTo>
                  <a:cubicBezTo>
                    <a:pt x="193" y="0"/>
                    <a:pt x="1" y="168"/>
                    <a:pt x="1" y="408"/>
                  </a:cubicBezTo>
                  <a:cubicBezTo>
                    <a:pt x="1" y="624"/>
                    <a:pt x="193" y="816"/>
                    <a:pt x="409" y="816"/>
                  </a:cubicBezTo>
                  <a:lnTo>
                    <a:pt x="14450" y="816"/>
                  </a:lnTo>
                  <a:cubicBezTo>
                    <a:pt x="14667" y="816"/>
                    <a:pt x="14859" y="624"/>
                    <a:pt x="14859" y="408"/>
                  </a:cubicBezTo>
                  <a:cubicBezTo>
                    <a:pt x="14859" y="168"/>
                    <a:pt x="14667" y="0"/>
                    <a:pt x="144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83"/>
            <p:cNvSpPr/>
            <p:nvPr/>
          </p:nvSpPr>
          <p:spPr>
            <a:xfrm>
              <a:off x="7421393" y="3958228"/>
              <a:ext cx="461337" cy="26155"/>
            </a:xfrm>
            <a:custGeom>
              <a:rect b="b" l="l" r="r" t="t"/>
              <a:pathLst>
                <a:path extrusionOk="0" h="841" w="14834">
                  <a:moveTo>
                    <a:pt x="408" y="1"/>
                  </a:moveTo>
                  <a:cubicBezTo>
                    <a:pt x="168" y="1"/>
                    <a:pt x="0" y="193"/>
                    <a:pt x="0" y="409"/>
                  </a:cubicBezTo>
                  <a:lnTo>
                    <a:pt x="0" y="433"/>
                  </a:lnTo>
                  <a:cubicBezTo>
                    <a:pt x="0" y="649"/>
                    <a:pt x="168" y="841"/>
                    <a:pt x="408" y="841"/>
                  </a:cubicBezTo>
                  <a:lnTo>
                    <a:pt x="14426" y="841"/>
                  </a:lnTo>
                  <a:cubicBezTo>
                    <a:pt x="14666" y="841"/>
                    <a:pt x="14834" y="649"/>
                    <a:pt x="14834" y="433"/>
                  </a:cubicBezTo>
                  <a:lnTo>
                    <a:pt x="14834" y="409"/>
                  </a:lnTo>
                  <a:cubicBezTo>
                    <a:pt x="14834" y="193"/>
                    <a:pt x="14666" y="1"/>
                    <a:pt x="14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83"/>
            <p:cNvSpPr/>
            <p:nvPr/>
          </p:nvSpPr>
          <p:spPr>
            <a:xfrm>
              <a:off x="6639119" y="4404504"/>
              <a:ext cx="3149935" cy="3589"/>
            </a:xfrm>
            <a:custGeom>
              <a:rect b="b" l="l" r="r" t="t"/>
              <a:pathLst>
                <a:path extrusionOk="0" h="250" w="219393">
                  <a:moveTo>
                    <a:pt x="109710" y="0"/>
                  </a:moveTo>
                  <a:cubicBezTo>
                    <a:pt x="49102" y="0"/>
                    <a:pt x="0" y="56"/>
                    <a:pt x="0" y="139"/>
                  </a:cubicBezTo>
                  <a:cubicBezTo>
                    <a:pt x="0" y="194"/>
                    <a:pt x="49130" y="250"/>
                    <a:pt x="109710" y="250"/>
                  </a:cubicBezTo>
                  <a:cubicBezTo>
                    <a:pt x="170290" y="250"/>
                    <a:pt x="219392" y="194"/>
                    <a:pt x="219392" y="139"/>
                  </a:cubicBezTo>
                  <a:cubicBezTo>
                    <a:pt x="219392" y="56"/>
                    <a:pt x="170318" y="0"/>
                    <a:pt x="10971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2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dvent Pro"/>
              <a:buNone/>
              <a:defRPr b="1" i="0" sz="3800" u="none" cap="none" strike="noStrike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/>
        </p:txBody>
      </p:sp>
      <p:sp>
        <p:nvSpPr>
          <p:cNvPr id="7" name="Google Shape;7;p52"/>
          <p:cNvSpPr txBox="1"/>
          <p:nvPr>
            <p:ph idx="1" type="body"/>
          </p:nvPr>
        </p:nvSpPr>
        <p:spPr>
          <a:xfrm>
            <a:off x="713225" y="1158501"/>
            <a:ext cx="77175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 b="0" i="0" sz="1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jpg"/><Relationship Id="rId4" Type="http://schemas.openxmlformats.org/officeDocument/2006/relationships/image" Target="../media/image18.jpg"/><Relationship Id="rId9" Type="http://schemas.openxmlformats.org/officeDocument/2006/relationships/image" Target="../media/image21.png"/><Relationship Id="rId5" Type="http://schemas.openxmlformats.org/officeDocument/2006/relationships/image" Target="../media/image42.png"/><Relationship Id="rId6" Type="http://schemas.openxmlformats.org/officeDocument/2006/relationships/image" Target="../media/image41.png"/><Relationship Id="rId7" Type="http://schemas.openxmlformats.org/officeDocument/2006/relationships/image" Target="../media/image17.jpg"/><Relationship Id="rId8" Type="http://schemas.openxmlformats.org/officeDocument/2006/relationships/image" Target="../media/image15.jp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13" Type="http://schemas.openxmlformats.org/officeDocument/2006/relationships/image" Target="../media/image11.png"/><Relationship Id="rId12" Type="http://schemas.openxmlformats.org/officeDocument/2006/relationships/image" Target="../media/image13.png"/><Relationship Id="rId15" Type="http://schemas.openxmlformats.org/officeDocument/2006/relationships/image" Target="../media/image7.png"/><Relationship Id="rId14" Type="http://schemas.openxmlformats.org/officeDocument/2006/relationships/image" Target="../media/image14.png"/><Relationship Id="rId17" Type="http://schemas.openxmlformats.org/officeDocument/2006/relationships/image" Target="../media/image12.png"/><Relationship Id="rId1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Relationship Id="rId4" Type="http://schemas.openxmlformats.org/officeDocument/2006/relationships/image" Target="../media/image20.png"/><Relationship Id="rId5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figma.com/board/GedqG1YsNXGDhTHpWmO4K0/lofi-prototype?node-id=0-1&amp;node-type=canvas&amp;t=F8wyXYfUNjrvDW1X-0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2.jpg"/><Relationship Id="rId4" Type="http://schemas.openxmlformats.org/officeDocument/2006/relationships/image" Target="../media/image18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7.jpg"/><Relationship Id="rId4" Type="http://schemas.openxmlformats.org/officeDocument/2006/relationships/image" Target="../media/image15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Relationship Id="rId8" Type="http://schemas.openxmlformats.org/officeDocument/2006/relationships/image" Target="../media/image14.png"/><Relationship Id="rId11" Type="http://schemas.openxmlformats.org/officeDocument/2006/relationships/image" Target="../media/image12.png"/><Relationship Id="rId10" Type="http://schemas.openxmlformats.org/officeDocument/2006/relationships/image" Target="../media/image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4.jpg"/><Relationship Id="rId4" Type="http://schemas.openxmlformats.org/officeDocument/2006/relationships/image" Target="../media/image35.png"/><Relationship Id="rId5" Type="http://schemas.openxmlformats.org/officeDocument/2006/relationships/image" Target="../media/image40.png"/><Relationship Id="rId6" Type="http://schemas.openxmlformats.org/officeDocument/2006/relationships/image" Target="../media/image3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docs.google.com/document/d/1Gt2Kk55MlI2AGGK2Ucgc3F2xInZAvnZPbqW-h9om3NM/ed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"/>
          <p:cNvSpPr txBox="1"/>
          <p:nvPr>
            <p:ph type="ctrTitle"/>
          </p:nvPr>
        </p:nvSpPr>
        <p:spPr>
          <a:xfrm>
            <a:off x="713225" y="1083550"/>
            <a:ext cx="3370200" cy="21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800"/>
              <a:t>Lo-fi Prototyping</a:t>
            </a:r>
            <a:endParaRPr b="0" sz="4200"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216" name="Google Shape;216;p1"/>
          <p:cNvSpPr txBox="1"/>
          <p:nvPr>
            <p:ph idx="1" type="subTitle"/>
          </p:nvPr>
        </p:nvSpPr>
        <p:spPr>
          <a:xfrm>
            <a:off x="713225" y="2728300"/>
            <a:ext cx="2676900" cy="9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Henry Greenman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Izzy Meyerson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Sarah Teaw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Matthew </a:t>
            </a:r>
            <a:r>
              <a:rPr lang="en"/>
              <a:t>Vilaysack</a:t>
            </a:r>
            <a:endParaRPr/>
          </a:p>
        </p:txBody>
      </p:sp>
      <p:sp>
        <p:nvSpPr>
          <p:cNvPr id="217" name="Google Shape;217;p1"/>
          <p:cNvSpPr/>
          <p:nvPr/>
        </p:nvSpPr>
        <p:spPr>
          <a:xfrm>
            <a:off x="4261426" y="1083551"/>
            <a:ext cx="4472420" cy="2489389"/>
          </a:xfrm>
          <a:custGeom>
            <a:rect b="b" l="l" r="r" t="t"/>
            <a:pathLst>
              <a:path extrusionOk="0" h="8890676" w="15972930">
                <a:moveTo>
                  <a:pt x="0" y="0"/>
                </a:moveTo>
                <a:lnTo>
                  <a:pt x="15972930" y="0"/>
                </a:lnTo>
                <a:lnTo>
                  <a:pt x="15972930" y="8890676"/>
                </a:lnTo>
                <a:lnTo>
                  <a:pt x="0" y="8890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1"/>
          <p:cNvSpPr/>
          <p:nvPr/>
        </p:nvSpPr>
        <p:spPr>
          <a:xfrm>
            <a:off x="7194920" y="1218567"/>
            <a:ext cx="103933" cy="101613"/>
          </a:xfrm>
          <a:custGeom>
            <a:rect b="b" l="l" r="r" t="t"/>
            <a:pathLst>
              <a:path extrusionOk="0" h="483870" w="494919">
                <a:moveTo>
                  <a:pt x="243459" y="0"/>
                </a:moveTo>
                <a:lnTo>
                  <a:pt x="219202" y="58420"/>
                </a:lnTo>
                <a:cubicBezTo>
                  <a:pt x="188087" y="133096"/>
                  <a:pt x="130556" y="193929"/>
                  <a:pt x="57785" y="229108"/>
                </a:cubicBezTo>
                <a:lnTo>
                  <a:pt x="0" y="257175"/>
                </a:lnTo>
                <a:lnTo>
                  <a:pt x="44196" y="273304"/>
                </a:lnTo>
                <a:cubicBezTo>
                  <a:pt x="125349" y="303022"/>
                  <a:pt x="191770" y="363220"/>
                  <a:pt x="229235" y="441071"/>
                </a:cubicBezTo>
                <a:lnTo>
                  <a:pt x="249809" y="483870"/>
                </a:lnTo>
                <a:lnTo>
                  <a:pt x="263525" y="449834"/>
                </a:lnTo>
                <a:cubicBezTo>
                  <a:pt x="297053" y="366522"/>
                  <a:pt x="362966" y="300482"/>
                  <a:pt x="446151" y="266700"/>
                </a:cubicBezTo>
                <a:lnTo>
                  <a:pt x="494919" y="246888"/>
                </a:lnTo>
                <a:lnTo>
                  <a:pt x="444119" y="226187"/>
                </a:lnTo>
                <a:cubicBezTo>
                  <a:pt x="362077" y="193040"/>
                  <a:pt x="296926" y="128397"/>
                  <a:pt x="262890" y="46736"/>
                </a:cubicBezTo>
                <a:lnTo>
                  <a:pt x="243459" y="0"/>
                </a:lnTo>
                <a:close/>
              </a:path>
            </a:pathLst>
          </a:custGeom>
          <a:solidFill>
            <a:srgbClr val="B3B2E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"/>
          <p:cNvSpPr/>
          <p:nvPr/>
        </p:nvSpPr>
        <p:spPr>
          <a:xfrm>
            <a:off x="5089069" y="3384105"/>
            <a:ext cx="52007" cy="50806"/>
          </a:xfrm>
          <a:custGeom>
            <a:rect b="b" l="l" r="r" t="t"/>
            <a:pathLst>
              <a:path extrusionOk="0" h="241935" w="247650">
                <a:moveTo>
                  <a:pt x="121793" y="0"/>
                </a:moveTo>
                <a:lnTo>
                  <a:pt x="109601" y="29083"/>
                </a:lnTo>
                <a:cubicBezTo>
                  <a:pt x="94107" y="66421"/>
                  <a:pt x="65405" y="96774"/>
                  <a:pt x="28956" y="114554"/>
                </a:cubicBezTo>
                <a:lnTo>
                  <a:pt x="0" y="128524"/>
                </a:lnTo>
                <a:lnTo>
                  <a:pt x="22225" y="136652"/>
                </a:lnTo>
                <a:cubicBezTo>
                  <a:pt x="62865" y="151511"/>
                  <a:pt x="96012" y="181610"/>
                  <a:pt x="114681" y="220472"/>
                </a:cubicBezTo>
                <a:lnTo>
                  <a:pt x="125095" y="241935"/>
                </a:lnTo>
                <a:lnTo>
                  <a:pt x="131953" y="224917"/>
                </a:lnTo>
                <a:cubicBezTo>
                  <a:pt x="148844" y="183261"/>
                  <a:pt x="181737" y="150241"/>
                  <a:pt x="223266" y="133350"/>
                </a:cubicBezTo>
                <a:lnTo>
                  <a:pt x="247650" y="123444"/>
                </a:lnTo>
                <a:lnTo>
                  <a:pt x="222377" y="113157"/>
                </a:lnTo>
                <a:cubicBezTo>
                  <a:pt x="181356" y="96520"/>
                  <a:pt x="148590" y="64262"/>
                  <a:pt x="131699" y="23368"/>
                </a:cubicBezTo>
                <a:lnTo>
                  <a:pt x="121793" y="0"/>
                </a:lnTo>
                <a:close/>
              </a:path>
            </a:pathLst>
          </a:custGeom>
          <a:solidFill>
            <a:srgbClr val="B3B2E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"/>
          <p:cNvSpPr/>
          <p:nvPr/>
        </p:nvSpPr>
        <p:spPr>
          <a:xfrm>
            <a:off x="4892868" y="2076743"/>
            <a:ext cx="103960" cy="101559"/>
          </a:xfrm>
          <a:custGeom>
            <a:rect b="b" l="l" r="r" t="t"/>
            <a:pathLst>
              <a:path extrusionOk="0" h="483616" w="495046">
                <a:moveTo>
                  <a:pt x="243586" y="0"/>
                </a:moveTo>
                <a:lnTo>
                  <a:pt x="219329" y="58293"/>
                </a:lnTo>
                <a:cubicBezTo>
                  <a:pt x="188214" y="132969"/>
                  <a:pt x="130683" y="193802"/>
                  <a:pt x="57912" y="228981"/>
                </a:cubicBezTo>
                <a:lnTo>
                  <a:pt x="0" y="257048"/>
                </a:lnTo>
                <a:lnTo>
                  <a:pt x="44323" y="273177"/>
                </a:lnTo>
                <a:cubicBezTo>
                  <a:pt x="125476" y="302768"/>
                  <a:pt x="191897" y="362966"/>
                  <a:pt x="229235" y="440944"/>
                </a:cubicBezTo>
                <a:lnTo>
                  <a:pt x="249809" y="483616"/>
                </a:lnTo>
                <a:lnTo>
                  <a:pt x="263652" y="449580"/>
                </a:lnTo>
                <a:cubicBezTo>
                  <a:pt x="297180" y="366395"/>
                  <a:pt x="362966" y="300355"/>
                  <a:pt x="446278" y="266573"/>
                </a:cubicBezTo>
                <a:lnTo>
                  <a:pt x="495046" y="246761"/>
                </a:lnTo>
                <a:lnTo>
                  <a:pt x="444373" y="226060"/>
                </a:lnTo>
                <a:cubicBezTo>
                  <a:pt x="362204" y="193040"/>
                  <a:pt x="297053" y="128270"/>
                  <a:pt x="262890" y="46609"/>
                </a:cubicBezTo>
                <a:lnTo>
                  <a:pt x="243586" y="0"/>
                </a:lnTo>
                <a:close/>
              </a:path>
            </a:pathLst>
          </a:custGeom>
          <a:solidFill>
            <a:srgbClr val="B3B2E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" name="Google Shape;221;p1"/>
          <p:cNvGrpSpPr/>
          <p:nvPr/>
        </p:nvGrpSpPr>
        <p:grpSpPr>
          <a:xfrm>
            <a:off x="4711112" y="1104725"/>
            <a:ext cx="3146263" cy="2331720"/>
            <a:chOff x="0" y="0"/>
            <a:chExt cx="14975075" cy="10972800"/>
          </a:xfrm>
        </p:grpSpPr>
        <p:sp>
          <p:nvSpPr>
            <p:cNvPr id="222" name="Google Shape;222;p1"/>
            <p:cNvSpPr/>
            <p:nvPr/>
          </p:nvSpPr>
          <p:spPr>
            <a:xfrm>
              <a:off x="0" y="0"/>
              <a:ext cx="14954412" cy="10972800"/>
            </a:xfrm>
            <a:custGeom>
              <a:rect b="b" l="l" r="r" t="t"/>
              <a:pathLst>
                <a:path extrusionOk="0" h="10972800" w="14954412">
                  <a:moveTo>
                    <a:pt x="0" y="0"/>
                  </a:moveTo>
                  <a:lnTo>
                    <a:pt x="14954412" y="0"/>
                  </a:lnTo>
                  <a:lnTo>
                    <a:pt x="14954412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3" name="Google Shape;223;p1"/>
            <p:cNvSpPr/>
            <p:nvPr/>
          </p:nvSpPr>
          <p:spPr>
            <a:xfrm>
              <a:off x="1259191" y="3175107"/>
              <a:ext cx="12999658" cy="3592633"/>
            </a:xfrm>
            <a:custGeom>
              <a:rect b="b" l="l" r="r" t="t"/>
              <a:pathLst>
                <a:path extrusionOk="0" h="3592633" w="12999658">
                  <a:moveTo>
                    <a:pt x="0" y="0"/>
                  </a:moveTo>
                  <a:lnTo>
                    <a:pt x="12999658" y="0"/>
                  </a:lnTo>
                  <a:lnTo>
                    <a:pt x="12999658" y="3592633"/>
                  </a:lnTo>
                  <a:lnTo>
                    <a:pt x="0" y="35926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4" name="Google Shape;224;p1"/>
            <p:cNvSpPr txBox="1"/>
            <p:nvPr/>
          </p:nvSpPr>
          <p:spPr>
            <a:xfrm>
              <a:off x="386075" y="3618454"/>
              <a:ext cx="14589000" cy="188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2600" u="none" cap="none" strike="noStrike">
                  <a:solidFill>
                    <a:srgbClr val="1E1E8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ConcertBuds</a:t>
              </a:r>
              <a:endParaRPr b="1" sz="1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25" name="Google Shape;225;p1"/>
          <p:cNvSpPr txBox="1"/>
          <p:nvPr/>
        </p:nvSpPr>
        <p:spPr>
          <a:xfrm rot="168980">
            <a:off x="4764039" y="2763693"/>
            <a:ext cx="1453155" cy="4926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1F497D"/>
                </a:solidFill>
                <a:latin typeface="Alata"/>
                <a:ea typeface="Alata"/>
                <a:cs typeface="Alata"/>
                <a:sym typeface="Alata"/>
              </a:rPr>
              <a:t>Make your commute part of the concert</a:t>
            </a:r>
            <a:endParaRPr i="1" sz="1000">
              <a:solidFill>
                <a:srgbClr val="1F497D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0e5cc19364_0_141"/>
          <p:cNvSpPr txBox="1"/>
          <p:nvPr>
            <p:ph type="title"/>
          </p:nvPr>
        </p:nvSpPr>
        <p:spPr>
          <a:xfrm>
            <a:off x="3940975" y="4733050"/>
            <a:ext cx="5741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Value Proposition</a:t>
            </a:r>
            <a:endParaRPr sz="1800"/>
          </a:p>
        </p:txBody>
      </p:sp>
      <p:sp>
        <p:nvSpPr>
          <p:cNvPr id="231" name="Google Shape;231;g30e5cc19364_0_141"/>
          <p:cNvSpPr txBox="1"/>
          <p:nvPr>
            <p:ph type="title"/>
          </p:nvPr>
        </p:nvSpPr>
        <p:spPr>
          <a:xfrm>
            <a:off x="565200" y="1389175"/>
            <a:ext cx="7521900" cy="23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Catamaran"/>
                <a:ea typeface="Catamaran"/>
                <a:cs typeface="Catamaran"/>
                <a:sym typeface="Catamaran"/>
              </a:rPr>
              <a:t>Connect with concert-goers on your ride and start the fun before the show!</a:t>
            </a:r>
            <a:endParaRPr b="1" sz="2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atamaran Medium"/>
                <a:ea typeface="Catamaran Medium"/>
                <a:cs typeface="Catamaran Medium"/>
                <a:sym typeface="Catamaran Medium"/>
              </a:rPr>
              <a:t>Our app connects you with fellow concert-goers on the same public transport, so you can share the ride, plan meetups, and start the party early.</a:t>
            </a:r>
            <a:endParaRPr sz="2500">
              <a:latin typeface="Catamaran Medium"/>
              <a:ea typeface="Catamaran Medium"/>
              <a:cs typeface="Catamaran Medium"/>
              <a:sym typeface="Catamaran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0e5cc19364_0_178"/>
          <p:cNvSpPr txBox="1"/>
          <p:nvPr>
            <p:ph type="title"/>
          </p:nvPr>
        </p:nvSpPr>
        <p:spPr>
          <a:xfrm>
            <a:off x="3940975" y="4733050"/>
            <a:ext cx="5741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Problem/solution overview</a:t>
            </a:r>
            <a:endParaRPr sz="1800"/>
          </a:p>
        </p:txBody>
      </p:sp>
      <p:sp>
        <p:nvSpPr>
          <p:cNvPr id="237" name="Google Shape;237;g30e5cc19364_0_178"/>
          <p:cNvSpPr txBox="1"/>
          <p:nvPr>
            <p:ph type="title"/>
          </p:nvPr>
        </p:nvSpPr>
        <p:spPr>
          <a:xfrm>
            <a:off x="791850" y="570875"/>
            <a:ext cx="35652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Catamaran Medium"/>
                <a:ea typeface="Catamaran Medium"/>
                <a:cs typeface="Catamaran Medium"/>
                <a:sym typeface="Catamaran Medium"/>
              </a:rPr>
              <a:t>Problem</a:t>
            </a:r>
            <a:endParaRPr sz="2500"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238" name="Google Shape;238;g30e5cc19364_0_178"/>
          <p:cNvSpPr txBox="1"/>
          <p:nvPr/>
        </p:nvSpPr>
        <p:spPr>
          <a:xfrm>
            <a:off x="791850" y="1500450"/>
            <a:ext cx="3565200" cy="28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Concert goers have trouble finding people to go to concerts with.</a:t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39" name="Google Shape;239;g30e5cc19364_0_178"/>
          <p:cNvSpPr txBox="1"/>
          <p:nvPr>
            <p:ph type="title"/>
          </p:nvPr>
        </p:nvSpPr>
        <p:spPr>
          <a:xfrm>
            <a:off x="4589325" y="570875"/>
            <a:ext cx="35652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Catamaran Medium"/>
                <a:ea typeface="Catamaran Medium"/>
                <a:cs typeface="Catamaran Medium"/>
                <a:sym typeface="Catamaran Medium"/>
              </a:rPr>
              <a:t>Solution</a:t>
            </a:r>
            <a:endParaRPr sz="2500"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240" name="Google Shape;240;g30e5cc19364_0_178"/>
          <p:cNvSpPr txBox="1"/>
          <p:nvPr/>
        </p:nvSpPr>
        <p:spPr>
          <a:xfrm>
            <a:off x="4589325" y="1500438"/>
            <a:ext cx="3565200" cy="28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ConcertBuds connects people in near proximity going to the same concert to share a commute—and memories.</a:t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Outline of Talk</a:t>
            </a:r>
            <a:endParaRPr/>
          </a:p>
        </p:txBody>
      </p:sp>
      <p:sp>
        <p:nvSpPr>
          <p:cNvPr id="246" name="Google Shape;246;p3"/>
          <p:cNvSpPr txBox="1"/>
          <p:nvPr>
            <p:ph idx="2" type="title"/>
          </p:nvPr>
        </p:nvSpPr>
        <p:spPr>
          <a:xfrm>
            <a:off x="502507" y="1377526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47" name="Google Shape;247;p3"/>
          <p:cNvSpPr txBox="1"/>
          <p:nvPr>
            <p:ph idx="1" type="subTitle"/>
          </p:nvPr>
        </p:nvSpPr>
        <p:spPr>
          <a:xfrm>
            <a:off x="502509" y="1853963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Concept Sketches</a:t>
            </a:r>
            <a:endParaRPr/>
          </a:p>
        </p:txBody>
      </p:sp>
      <p:sp>
        <p:nvSpPr>
          <p:cNvPr id="248" name="Google Shape;248;p3"/>
          <p:cNvSpPr txBox="1"/>
          <p:nvPr>
            <p:ph idx="4" type="title"/>
          </p:nvPr>
        </p:nvSpPr>
        <p:spPr>
          <a:xfrm>
            <a:off x="3221971" y="1377526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49" name="Google Shape;249;p3"/>
          <p:cNvSpPr txBox="1"/>
          <p:nvPr>
            <p:ph idx="5" type="subTitle"/>
          </p:nvPr>
        </p:nvSpPr>
        <p:spPr>
          <a:xfrm>
            <a:off x="3221975" y="1853963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Selected Solution</a:t>
            </a:r>
            <a:endParaRPr/>
          </a:p>
        </p:txBody>
      </p:sp>
      <p:sp>
        <p:nvSpPr>
          <p:cNvPr id="250" name="Google Shape;250;p3"/>
          <p:cNvSpPr txBox="1"/>
          <p:nvPr>
            <p:ph idx="4" type="title"/>
          </p:nvPr>
        </p:nvSpPr>
        <p:spPr>
          <a:xfrm>
            <a:off x="5941446" y="1377526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51" name="Google Shape;251;p3"/>
          <p:cNvSpPr txBox="1"/>
          <p:nvPr>
            <p:ph idx="5" type="subTitle"/>
          </p:nvPr>
        </p:nvSpPr>
        <p:spPr>
          <a:xfrm>
            <a:off x="5941450" y="1853963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Low-fi Prototype</a:t>
            </a:r>
            <a:endParaRPr/>
          </a:p>
        </p:txBody>
      </p:sp>
      <p:sp>
        <p:nvSpPr>
          <p:cNvPr id="252" name="Google Shape;252;p3"/>
          <p:cNvSpPr txBox="1"/>
          <p:nvPr>
            <p:ph idx="1" type="subTitle"/>
          </p:nvPr>
        </p:nvSpPr>
        <p:spPr>
          <a:xfrm>
            <a:off x="502509" y="3176363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Task Flows</a:t>
            </a:r>
            <a:endParaRPr/>
          </a:p>
        </p:txBody>
      </p:sp>
      <p:sp>
        <p:nvSpPr>
          <p:cNvPr id="253" name="Google Shape;253;p3"/>
          <p:cNvSpPr txBox="1"/>
          <p:nvPr>
            <p:ph idx="4" type="title"/>
          </p:nvPr>
        </p:nvSpPr>
        <p:spPr>
          <a:xfrm>
            <a:off x="3221971" y="2699926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254" name="Google Shape;254;p3"/>
          <p:cNvSpPr txBox="1"/>
          <p:nvPr>
            <p:ph idx="5" type="subTitle"/>
          </p:nvPr>
        </p:nvSpPr>
        <p:spPr>
          <a:xfrm>
            <a:off x="3221975" y="3176363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Testing Methodology</a:t>
            </a:r>
            <a:endParaRPr/>
          </a:p>
        </p:txBody>
      </p:sp>
      <p:sp>
        <p:nvSpPr>
          <p:cNvPr id="255" name="Google Shape;255;p3"/>
          <p:cNvSpPr txBox="1"/>
          <p:nvPr>
            <p:ph idx="4" type="title"/>
          </p:nvPr>
        </p:nvSpPr>
        <p:spPr>
          <a:xfrm>
            <a:off x="5941446" y="2699926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256" name="Google Shape;256;p3"/>
          <p:cNvSpPr txBox="1"/>
          <p:nvPr>
            <p:ph idx="5" type="subTitle"/>
          </p:nvPr>
        </p:nvSpPr>
        <p:spPr>
          <a:xfrm>
            <a:off x="5941450" y="3176363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Testing Results</a:t>
            </a:r>
            <a:endParaRPr/>
          </a:p>
        </p:txBody>
      </p:sp>
      <p:sp>
        <p:nvSpPr>
          <p:cNvPr id="257" name="Google Shape;257;p3"/>
          <p:cNvSpPr txBox="1"/>
          <p:nvPr>
            <p:ph idx="4" type="title"/>
          </p:nvPr>
        </p:nvSpPr>
        <p:spPr>
          <a:xfrm>
            <a:off x="1862259" y="4022313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07</a:t>
            </a:r>
            <a:endParaRPr/>
          </a:p>
        </p:txBody>
      </p:sp>
      <p:sp>
        <p:nvSpPr>
          <p:cNvPr id="258" name="Google Shape;258;p3"/>
          <p:cNvSpPr txBox="1"/>
          <p:nvPr>
            <p:ph idx="5" type="subTitle"/>
          </p:nvPr>
        </p:nvSpPr>
        <p:spPr>
          <a:xfrm>
            <a:off x="1862263" y="4498750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Discussion</a:t>
            </a:r>
            <a:endParaRPr/>
          </a:p>
        </p:txBody>
      </p:sp>
      <p:sp>
        <p:nvSpPr>
          <p:cNvPr id="259" name="Google Shape;259;p3"/>
          <p:cNvSpPr txBox="1"/>
          <p:nvPr>
            <p:ph idx="4" type="title"/>
          </p:nvPr>
        </p:nvSpPr>
        <p:spPr>
          <a:xfrm>
            <a:off x="4581734" y="4022313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08</a:t>
            </a:r>
            <a:endParaRPr/>
          </a:p>
        </p:txBody>
      </p:sp>
      <p:sp>
        <p:nvSpPr>
          <p:cNvPr id="260" name="Google Shape;260;p3"/>
          <p:cNvSpPr txBox="1"/>
          <p:nvPr>
            <p:ph idx="5" type="subTitle"/>
          </p:nvPr>
        </p:nvSpPr>
        <p:spPr>
          <a:xfrm>
            <a:off x="4581738" y="4498750"/>
            <a:ext cx="2700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261" name="Google Shape;261;p3"/>
          <p:cNvSpPr txBox="1"/>
          <p:nvPr>
            <p:ph idx="4" type="title"/>
          </p:nvPr>
        </p:nvSpPr>
        <p:spPr>
          <a:xfrm>
            <a:off x="572246" y="2757851"/>
            <a:ext cx="9726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0e5cc19364_0_172"/>
          <p:cNvSpPr txBox="1"/>
          <p:nvPr>
            <p:ph type="title"/>
          </p:nvPr>
        </p:nvSpPr>
        <p:spPr>
          <a:xfrm>
            <a:off x="3940975" y="4733050"/>
            <a:ext cx="5741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Sketching Exploration</a:t>
            </a:r>
            <a:endParaRPr sz="1800"/>
          </a:p>
        </p:txBody>
      </p:sp>
      <p:pic>
        <p:nvPicPr>
          <p:cNvPr id="267" name="Google Shape;267;g30e5cc19364_0_172" title="IMG_9955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625" y="570351"/>
            <a:ext cx="1954396" cy="1465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30e5cc19364_0_172" title="IMG_9954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6705" y="570350"/>
            <a:ext cx="1954396" cy="1465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30e5cc19364_0_1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5551" y="2805534"/>
            <a:ext cx="1895548" cy="133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0e5cc19364_0_1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6625" y="2805526"/>
            <a:ext cx="1895538" cy="1339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30e5cc19364_0_1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5305" y="446776"/>
            <a:ext cx="1692880" cy="230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30e5cc19364_0_17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96911" y="446776"/>
            <a:ext cx="2121768" cy="2309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30e5cc19364_0_172"/>
          <p:cNvPicPr preferRelativeResize="0"/>
          <p:nvPr/>
        </p:nvPicPr>
        <p:blipFill rotWithShape="1">
          <a:blip r:embed="rId9">
            <a:alphaModFix/>
          </a:blip>
          <a:srcRect b="5276" l="0" r="0" t="0"/>
          <a:stretch/>
        </p:blipFill>
        <p:spPr>
          <a:xfrm>
            <a:off x="5003480" y="3004602"/>
            <a:ext cx="885820" cy="573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30e5cc19364_0_17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24744" y="4031454"/>
            <a:ext cx="553152" cy="63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30e5cc19364_0_17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24142" y="3259639"/>
            <a:ext cx="1232686" cy="67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30e5cc19364_0_17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25026" y="3931836"/>
            <a:ext cx="603204" cy="724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30e5cc19364_0_17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77901" y="3936670"/>
            <a:ext cx="447125" cy="715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30e5cc19364_0_17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91692" y="2821965"/>
            <a:ext cx="603202" cy="63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30e5cc19364_0_17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813607" y="3457401"/>
            <a:ext cx="1009923" cy="672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30e5cc19364_0_17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04588" y="4113333"/>
            <a:ext cx="921604" cy="553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30e5cc19364_0_17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003480" y="3577769"/>
            <a:ext cx="801107" cy="1089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0d41ab8c3e_0_17"/>
          <p:cNvSpPr txBox="1"/>
          <p:nvPr>
            <p:ph type="title"/>
          </p:nvPr>
        </p:nvSpPr>
        <p:spPr>
          <a:xfrm>
            <a:off x="623375" y="39527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1: Wearable Watch App + Drones</a:t>
            </a:r>
            <a:endParaRPr/>
          </a:p>
        </p:txBody>
      </p:sp>
      <p:pic>
        <p:nvPicPr>
          <p:cNvPr id="287" name="Google Shape;287;g30d41ab8c3e_0_17"/>
          <p:cNvPicPr preferRelativeResize="0"/>
          <p:nvPr/>
        </p:nvPicPr>
        <p:blipFill rotWithShape="1">
          <a:blip r:embed="rId3">
            <a:alphaModFix/>
          </a:blip>
          <a:srcRect b="40293" l="10386" r="2988" t="4366"/>
          <a:stretch/>
        </p:blipFill>
        <p:spPr>
          <a:xfrm>
            <a:off x="431250" y="1194175"/>
            <a:ext cx="2239594" cy="1777418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8" name="Google Shape;288;g30d41ab8c3e_0_17"/>
          <p:cNvPicPr preferRelativeResize="0"/>
          <p:nvPr/>
        </p:nvPicPr>
        <p:blipFill rotWithShape="1">
          <a:blip r:embed="rId4">
            <a:alphaModFix/>
          </a:blip>
          <a:srcRect b="17658" l="3233" r="5425" t="21365"/>
          <a:stretch/>
        </p:blipFill>
        <p:spPr>
          <a:xfrm>
            <a:off x="3366175" y="1125167"/>
            <a:ext cx="2281574" cy="1892335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9" name="Google Shape;289;g30d41ab8c3e_0_17"/>
          <p:cNvPicPr preferRelativeResize="0"/>
          <p:nvPr/>
        </p:nvPicPr>
        <p:blipFill rotWithShape="1">
          <a:blip r:embed="rId5">
            <a:alphaModFix/>
          </a:blip>
          <a:srcRect b="0" l="3325" r="0" t="0"/>
          <a:stretch/>
        </p:blipFill>
        <p:spPr>
          <a:xfrm>
            <a:off x="6318100" y="1125175"/>
            <a:ext cx="2614548" cy="1892324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0" name="Google Shape;290;g30d41ab8c3e_0_17"/>
          <p:cNvSpPr txBox="1"/>
          <p:nvPr/>
        </p:nvSpPr>
        <p:spPr>
          <a:xfrm>
            <a:off x="431175" y="3127688"/>
            <a:ext cx="22395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Add self to list of people going to concert on 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watch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 find buddies going to the same concert nearby!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91" name="Google Shape;291;g30d41ab8c3e_0_17"/>
          <p:cNvSpPr txBox="1"/>
          <p:nvPr/>
        </p:nvSpPr>
        <p:spPr>
          <a:xfrm>
            <a:off x="3547059" y="3169898"/>
            <a:ext cx="2049900" cy="16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User locations are easy to visualize, and route-mapping to the concert is optimized by distance and similarity to keep in mind user public transportation preferences and location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92" name="Google Shape;292;g30d41ab8c3e_0_17"/>
          <p:cNvSpPr txBox="1"/>
          <p:nvPr/>
        </p:nvSpPr>
        <p:spPr>
          <a:xfrm>
            <a:off x="6343069" y="3031473"/>
            <a:ext cx="2281500" cy="17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With a group at the concert, wave at drones as they move in the same direction. They will be taking live shorts of the group, making memories unforgettable.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93" name="Google Shape;293;g30d41ab8c3e_0_17"/>
          <p:cNvSpPr txBox="1"/>
          <p:nvPr/>
        </p:nvSpPr>
        <p:spPr>
          <a:xfrm>
            <a:off x="431250" y="4698800"/>
            <a:ext cx="24285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Sketches by Matt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cxnSp>
        <p:nvCxnSpPr>
          <p:cNvPr id="294" name="Google Shape;294;g30d41ab8c3e_0_17"/>
          <p:cNvCxnSpPr/>
          <p:nvPr/>
        </p:nvCxnSpPr>
        <p:spPr>
          <a:xfrm rot="10800000">
            <a:off x="5078620" y="1882744"/>
            <a:ext cx="0" cy="2352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5" name="Google Shape;295;g30d41ab8c3e_0_17"/>
          <p:cNvCxnSpPr/>
          <p:nvPr/>
        </p:nvCxnSpPr>
        <p:spPr>
          <a:xfrm flipH="1" rot="10800000">
            <a:off x="5717567" y="2081657"/>
            <a:ext cx="530700" cy="2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6" name="Google Shape;296;g30d41ab8c3e_0_17"/>
          <p:cNvCxnSpPr/>
          <p:nvPr/>
        </p:nvCxnSpPr>
        <p:spPr>
          <a:xfrm flipH="1" rot="10800000">
            <a:off x="2753157" y="2081657"/>
            <a:ext cx="530700" cy="2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7" name="Google Shape;297;g30d41ab8c3e_0_17"/>
          <p:cNvCxnSpPr/>
          <p:nvPr/>
        </p:nvCxnSpPr>
        <p:spPr>
          <a:xfrm>
            <a:off x="2394875" y="1881875"/>
            <a:ext cx="0" cy="232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0dbae9eb2a_2_0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Wearable Watch App + Drones</a:t>
            </a:r>
            <a:endParaRPr/>
          </a:p>
        </p:txBody>
      </p:sp>
      <p:sp>
        <p:nvSpPr>
          <p:cNvPr id="303" name="Google Shape;303;g30dbae9eb2a_2_0"/>
          <p:cNvSpPr txBox="1"/>
          <p:nvPr>
            <p:ph type="title"/>
          </p:nvPr>
        </p:nvSpPr>
        <p:spPr>
          <a:xfrm>
            <a:off x="1066875" y="1555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PROS</a:t>
            </a:r>
            <a:endParaRPr b="0" sz="20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04" name="Google Shape;304;g30dbae9eb2a_2_0"/>
          <p:cNvSpPr txBox="1"/>
          <p:nvPr>
            <p:ph type="title"/>
          </p:nvPr>
        </p:nvSpPr>
        <p:spPr>
          <a:xfrm>
            <a:off x="4889875" y="1555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rPr>
              <a:t>CONS</a:t>
            </a:r>
            <a:endParaRPr b="0" sz="2000">
              <a:solidFill>
                <a:schemeClr val="accent4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05" name="Google Shape;305;g30dbae9eb2a_2_0"/>
          <p:cNvSpPr/>
          <p:nvPr/>
        </p:nvSpPr>
        <p:spPr>
          <a:xfrm>
            <a:off x="1066875" y="1909150"/>
            <a:ext cx="3052200" cy="1774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Very interactive, allowing attendees to interact with a live concert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Innovative and futuristic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No competition on the market (i.e. we can corner the market)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06" name="Google Shape;306;g30dbae9eb2a_2_0"/>
          <p:cNvSpPr/>
          <p:nvPr/>
        </p:nvSpPr>
        <p:spPr>
          <a:xfrm>
            <a:off x="4889875" y="1909150"/>
            <a:ext cx="3162300" cy="1774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Lots of expensive hardware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Super disruptive at a live music show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Probably violates some aviation/drone laws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0d41ab8c3e_0_36"/>
          <p:cNvSpPr txBox="1"/>
          <p:nvPr>
            <p:ph type="title"/>
          </p:nvPr>
        </p:nvSpPr>
        <p:spPr>
          <a:xfrm>
            <a:off x="623375" y="39527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2: Augmented Reality Goggles</a:t>
            </a:r>
            <a:endParaRPr/>
          </a:p>
        </p:txBody>
      </p:sp>
      <p:pic>
        <p:nvPicPr>
          <p:cNvPr id="312" name="Google Shape;312;g30d41ab8c3e_0_36"/>
          <p:cNvPicPr preferRelativeResize="0"/>
          <p:nvPr/>
        </p:nvPicPr>
        <p:blipFill rotWithShape="1">
          <a:blip r:embed="rId3">
            <a:alphaModFix/>
          </a:blip>
          <a:srcRect b="19949" l="0" r="0" t="21802"/>
          <a:stretch/>
        </p:blipFill>
        <p:spPr>
          <a:xfrm>
            <a:off x="68725" y="972775"/>
            <a:ext cx="9006551" cy="3934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0e5cc19364_0_131"/>
          <p:cNvSpPr txBox="1"/>
          <p:nvPr>
            <p:ph type="title"/>
          </p:nvPr>
        </p:nvSpPr>
        <p:spPr>
          <a:xfrm>
            <a:off x="623375" y="39527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 Glasses</a:t>
            </a:r>
            <a:endParaRPr/>
          </a:p>
        </p:txBody>
      </p:sp>
      <p:pic>
        <p:nvPicPr>
          <p:cNvPr id="318" name="Google Shape;318;g30e5cc19364_0_131"/>
          <p:cNvPicPr preferRelativeResize="0"/>
          <p:nvPr/>
        </p:nvPicPr>
        <p:blipFill rotWithShape="1">
          <a:blip r:embed="rId3">
            <a:alphaModFix/>
          </a:blip>
          <a:srcRect b="20841" l="5121" r="63916" t="13204"/>
          <a:stretch/>
        </p:blipFill>
        <p:spPr>
          <a:xfrm>
            <a:off x="3598950" y="395275"/>
            <a:ext cx="4335099" cy="4684474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30e5cc19364_0_131"/>
          <p:cNvSpPr txBox="1"/>
          <p:nvPr/>
        </p:nvSpPr>
        <p:spPr>
          <a:xfrm>
            <a:off x="431175" y="1234194"/>
            <a:ext cx="2239500" cy="31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Wearing glasses will allow user to view what other users are listening to.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Help users find their ConcertBud more easily in a crowd.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Record memories through snapping photos on the glasses at random times/doesn’t need to be prompted by the user.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0e5cc19364_0_136"/>
          <p:cNvSpPr txBox="1"/>
          <p:nvPr>
            <p:ph type="title"/>
          </p:nvPr>
        </p:nvSpPr>
        <p:spPr>
          <a:xfrm>
            <a:off x="623375" y="39527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 Glasses</a:t>
            </a:r>
            <a:endParaRPr/>
          </a:p>
        </p:txBody>
      </p:sp>
      <p:pic>
        <p:nvPicPr>
          <p:cNvPr id="325" name="Google Shape;325;g30e5cc19364_0_136"/>
          <p:cNvPicPr preferRelativeResize="0"/>
          <p:nvPr/>
        </p:nvPicPr>
        <p:blipFill rotWithShape="1">
          <a:blip r:embed="rId3">
            <a:alphaModFix/>
          </a:blip>
          <a:srcRect b="10606" l="34028" r="31546" t="18208"/>
          <a:stretch/>
        </p:blipFill>
        <p:spPr>
          <a:xfrm>
            <a:off x="3939700" y="395275"/>
            <a:ext cx="4338801" cy="4551976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g30e5cc19364_0_136"/>
          <p:cNvSpPr txBox="1"/>
          <p:nvPr/>
        </p:nvSpPr>
        <p:spPr>
          <a:xfrm>
            <a:off x="431175" y="1234163"/>
            <a:ext cx="22395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View in detail what other user is listening to, as well as the recent concerts others have been to.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This screen can be 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exited easily to view “reality” again.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0d1a5276e7_2_159"/>
          <p:cNvSpPr txBox="1"/>
          <p:nvPr>
            <p:ph type="title"/>
          </p:nvPr>
        </p:nvSpPr>
        <p:spPr>
          <a:xfrm>
            <a:off x="623375" y="39527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 Glasses</a:t>
            </a:r>
            <a:endParaRPr/>
          </a:p>
        </p:txBody>
      </p:sp>
      <p:pic>
        <p:nvPicPr>
          <p:cNvPr id="332" name="Google Shape;332;g30d1a5276e7_2_159"/>
          <p:cNvPicPr preferRelativeResize="0"/>
          <p:nvPr/>
        </p:nvPicPr>
        <p:blipFill rotWithShape="1">
          <a:blip r:embed="rId3">
            <a:alphaModFix/>
          </a:blip>
          <a:srcRect b="17032" l="63500" r="0" t="24395"/>
          <a:stretch/>
        </p:blipFill>
        <p:spPr>
          <a:xfrm>
            <a:off x="3209375" y="395275"/>
            <a:ext cx="5356052" cy="4360374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30d1a5276e7_2_159"/>
          <p:cNvSpPr txBox="1"/>
          <p:nvPr/>
        </p:nvSpPr>
        <p:spPr>
          <a:xfrm>
            <a:off x="431175" y="1234163"/>
            <a:ext cx="22395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View the most recent listened songs on glasses, with the option of adding to a playlist.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AR Glasses</a:t>
            </a:r>
            <a:endParaRPr/>
          </a:p>
        </p:txBody>
      </p:sp>
      <p:sp>
        <p:nvSpPr>
          <p:cNvPr id="339" name="Google Shape;339;p5"/>
          <p:cNvSpPr txBox="1"/>
          <p:nvPr>
            <p:ph type="title"/>
          </p:nvPr>
        </p:nvSpPr>
        <p:spPr>
          <a:xfrm>
            <a:off x="1066875" y="1555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PROS</a:t>
            </a:r>
            <a:endParaRPr b="0" sz="20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40" name="Google Shape;340;p5"/>
          <p:cNvSpPr txBox="1"/>
          <p:nvPr>
            <p:ph type="title"/>
          </p:nvPr>
        </p:nvSpPr>
        <p:spPr>
          <a:xfrm>
            <a:off x="4889875" y="1555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rPr>
              <a:t>CONS</a:t>
            </a:r>
            <a:endParaRPr b="0" sz="2000">
              <a:solidFill>
                <a:schemeClr val="accent4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41" name="Google Shape;341;p5"/>
          <p:cNvSpPr/>
          <p:nvPr/>
        </p:nvSpPr>
        <p:spPr>
          <a:xfrm>
            <a:off x="1066875" y="1909150"/>
            <a:ext cx="3052200" cy="1774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Fun interaction module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More immersive and interactive visuals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Break the ice with other concert goers easier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42" name="Google Shape;342;p5"/>
          <p:cNvSpPr/>
          <p:nvPr/>
        </p:nvSpPr>
        <p:spPr>
          <a:xfrm>
            <a:off x="4889875" y="1909150"/>
            <a:ext cx="3162300" cy="1774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Steep learning curve to use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Privacy concerns 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Relies on AR technology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0d41ab8c3e_0_47"/>
          <p:cNvSpPr txBox="1"/>
          <p:nvPr>
            <p:ph type="title"/>
          </p:nvPr>
        </p:nvSpPr>
        <p:spPr>
          <a:xfrm>
            <a:off x="623375" y="39527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3: Mobile App</a:t>
            </a:r>
            <a:endParaRPr/>
          </a:p>
        </p:txBody>
      </p:sp>
      <p:pic>
        <p:nvPicPr>
          <p:cNvPr id="348" name="Google Shape;348;g30d41ab8c3e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1660" y="1200401"/>
            <a:ext cx="3300926" cy="336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0dbae9eb2a_2_8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Mobile App</a:t>
            </a:r>
            <a:endParaRPr/>
          </a:p>
        </p:txBody>
      </p:sp>
      <p:sp>
        <p:nvSpPr>
          <p:cNvPr id="354" name="Google Shape;354;g30dbae9eb2a_2_8"/>
          <p:cNvSpPr txBox="1"/>
          <p:nvPr>
            <p:ph type="title"/>
          </p:nvPr>
        </p:nvSpPr>
        <p:spPr>
          <a:xfrm>
            <a:off x="1066875" y="1555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PROS</a:t>
            </a:r>
            <a:endParaRPr b="0" sz="20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55" name="Google Shape;355;g30dbae9eb2a_2_8"/>
          <p:cNvSpPr txBox="1"/>
          <p:nvPr>
            <p:ph type="title"/>
          </p:nvPr>
        </p:nvSpPr>
        <p:spPr>
          <a:xfrm>
            <a:off x="4889875" y="1555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rPr>
              <a:t>CONS</a:t>
            </a:r>
            <a:endParaRPr b="0" sz="2000">
              <a:solidFill>
                <a:schemeClr val="accent4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56" name="Google Shape;356;g30dbae9eb2a_2_8"/>
          <p:cNvSpPr/>
          <p:nvPr/>
        </p:nvSpPr>
        <p:spPr>
          <a:xfrm>
            <a:off x="1066875" y="1909150"/>
            <a:ext cx="3052200" cy="203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Easier to use 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Accessible to our user base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Good method of communication and sharing media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High functionality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57" name="Google Shape;357;g30dbae9eb2a_2_8"/>
          <p:cNvSpPr/>
          <p:nvPr/>
        </p:nvSpPr>
        <p:spPr>
          <a:xfrm>
            <a:off x="4889875" y="1909150"/>
            <a:ext cx="3162300" cy="203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Barrier of having to download an app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Data storage limitations on phone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Crowded apps market makes it harder to stand out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Safety concerns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0e5cc19364_0_216"/>
          <p:cNvSpPr txBox="1"/>
          <p:nvPr>
            <p:ph type="title"/>
          </p:nvPr>
        </p:nvSpPr>
        <p:spPr>
          <a:xfrm>
            <a:off x="791850" y="570875"/>
            <a:ext cx="75603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Advent Pro"/>
                <a:ea typeface="Advent Pro"/>
                <a:cs typeface="Advent Pro"/>
                <a:sym typeface="Advent Pro"/>
              </a:rPr>
              <a:t>Selected Interface and Rationale</a:t>
            </a:r>
            <a:endParaRPr b="1" sz="2500"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363" name="Google Shape;363;g30e5cc19364_0_216"/>
          <p:cNvSpPr txBox="1"/>
          <p:nvPr/>
        </p:nvSpPr>
        <p:spPr>
          <a:xfrm>
            <a:off x="811050" y="1136977"/>
            <a:ext cx="7521900" cy="3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Findings: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 mobile app: most feasible and accessible to broad range of individuals (lower income, older populations, etc.)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Data: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latin typeface="Catamaran"/>
                <a:ea typeface="Catamaran"/>
                <a:cs typeface="Catamaran"/>
                <a:sym typeface="Catamaran"/>
              </a:rPr>
              <a:t>81% of concert-goers</a:t>
            </a:r>
            <a:r>
              <a:rPr lang="en">
                <a:latin typeface="Catamaran"/>
                <a:ea typeface="Catamaran"/>
                <a:cs typeface="Catamaran"/>
                <a:sym typeface="Catamaran"/>
              </a:rPr>
              <a:t> say mobile apps improve their experience with features like digital tickets and real-time updates.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0e5cc19364_0_231"/>
          <p:cNvSpPr txBox="1"/>
          <p:nvPr>
            <p:ph type="title"/>
          </p:nvPr>
        </p:nvSpPr>
        <p:spPr>
          <a:xfrm>
            <a:off x="791850" y="570875"/>
            <a:ext cx="75603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Advent Pro"/>
                <a:ea typeface="Advent Pro"/>
                <a:cs typeface="Advent Pro"/>
                <a:sym typeface="Advent Pro"/>
              </a:rPr>
              <a:t>Lo-fi Prototype Construction</a:t>
            </a:r>
            <a:endParaRPr b="1" sz="2500"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369" name="Google Shape;369;g30e5cc19364_0_231"/>
          <p:cNvSpPr txBox="1"/>
          <p:nvPr/>
        </p:nvSpPr>
        <p:spPr>
          <a:xfrm>
            <a:off x="811050" y="1136977"/>
            <a:ext cx="7521900" cy="3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Prototype drawn on iPad and printed on paper</a:t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Printed at different sizes to test how different buttons would be clicked and text would be read (simulate large and small screen sizes)</a:t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Pages implemented: landing page, chat page, navigation page</a:t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One screen per page to imitate a real app!</a:t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Manually responded to user input</a:t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0e5cc19364_0_254"/>
          <p:cNvSpPr txBox="1"/>
          <p:nvPr>
            <p:ph type="title"/>
          </p:nvPr>
        </p:nvSpPr>
        <p:spPr>
          <a:xfrm>
            <a:off x="791850" y="570875"/>
            <a:ext cx="75603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Advent Pro"/>
                <a:ea typeface="Advent Pro"/>
                <a:cs typeface="Advent Pro"/>
                <a:sym typeface="Advent Pro"/>
              </a:rPr>
              <a:t>Lo-fi Prototype: 3 task flows</a:t>
            </a:r>
            <a:endParaRPr b="1" sz="2500"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375" name="Google Shape;375;g30e5cc19364_0_254"/>
          <p:cNvSpPr txBox="1"/>
          <p:nvPr/>
        </p:nvSpPr>
        <p:spPr>
          <a:xfrm>
            <a:off x="811050" y="1136977"/>
            <a:ext cx="7521900" cy="3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tamaran"/>
              <a:buAutoNum type="arabicPeriod"/>
            </a:pP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Simple: </a:t>
            </a: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RSVP to a concert and see who else is going</a:t>
            </a:r>
            <a:endParaRPr sz="17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tamaran"/>
              <a:buAutoNum type="arabicPeriod"/>
            </a:pP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Moderate: </a:t>
            </a: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Connect with</a:t>
            </a: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others going to the concert</a:t>
            </a:r>
            <a:endParaRPr sz="17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tamaran"/>
              <a:buAutoNum type="arabicPeriod"/>
            </a:pP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Complex: </a:t>
            </a: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Plan a commute and get matched with concert buddie(s)</a:t>
            </a:r>
            <a:endParaRPr sz="17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0e5cc19364_0_269"/>
          <p:cNvSpPr txBox="1"/>
          <p:nvPr/>
        </p:nvSpPr>
        <p:spPr>
          <a:xfrm>
            <a:off x="3072000" y="78425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tamaran"/>
              <a:buAutoNum type="arabicPeriod"/>
            </a:pP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Simple: RSVP to a concert and see who else is going</a:t>
            </a:r>
            <a:endParaRPr sz="17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381" name="Google Shape;381;g30e5cc19364_0_269"/>
          <p:cNvPicPr preferRelativeResize="0"/>
          <p:nvPr/>
        </p:nvPicPr>
        <p:blipFill rotWithShape="1">
          <a:blip r:embed="rId3">
            <a:alphaModFix/>
          </a:blip>
          <a:srcRect b="14106" l="67886" r="666" t="1269"/>
          <a:stretch/>
        </p:blipFill>
        <p:spPr>
          <a:xfrm>
            <a:off x="7668225" y="2457000"/>
            <a:ext cx="1220849" cy="2321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30e5cc19364_0_269"/>
          <p:cNvPicPr preferRelativeResize="0"/>
          <p:nvPr/>
        </p:nvPicPr>
        <p:blipFill rotWithShape="1">
          <a:blip r:embed="rId4">
            <a:alphaModFix/>
          </a:blip>
          <a:srcRect b="13441" l="1103" r="66545" t="2862"/>
          <a:stretch/>
        </p:blipFill>
        <p:spPr>
          <a:xfrm>
            <a:off x="129575" y="78425"/>
            <a:ext cx="1253601" cy="229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30e5cc19364_0_269"/>
          <p:cNvPicPr preferRelativeResize="0"/>
          <p:nvPr/>
        </p:nvPicPr>
        <p:blipFill rotWithShape="1">
          <a:blip r:embed="rId4">
            <a:alphaModFix/>
          </a:blip>
          <a:srcRect b="12636" l="36611" r="32291" t="3173"/>
          <a:stretch/>
        </p:blipFill>
        <p:spPr>
          <a:xfrm>
            <a:off x="129575" y="2418575"/>
            <a:ext cx="1253601" cy="239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30e5cc19364_0_269"/>
          <p:cNvPicPr preferRelativeResize="0"/>
          <p:nvPr/>
        </p:nvPicPr>
        <p:blipFill rotWithShape="1">
          <a:blip r:embed="rId3">
            <a:alphaModFix/>
          </a:blip>
          <a:srcRect b="13985" l="36132" r="33026" t="1612"/>
          <a:stretch/>
        </p:blipFill>
        <p:spPr>
          <a:xfrm>
            <a:off x="3898900" y="1359793"/>
            <a:ext cx="1253601" cy="242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30e5cc19364_0_269"/>
          <p:cNvPicPr preferRelativeResize="0"/>
          <p:nvPr/>
        </p:nvPicPr>
        <p:blipFill rotWithShape="1">
          <a:blip r:embed="rId3">
            <a:alphaModFix/>
          </a:blip>
          <a:srcRect b="12723" l="2077" r="66954" t="3235"/>
          <a:stretch/>
        </p:blipFill>
        <p:spPr>
          <a:xfrm>
            <a:off x="7668213" y="100075"/>
            <a:ext cx="1220874" cy="234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6" name="Google Shape;386;g30e5cc19364_0_269"/>
          <p:cNvCxnSpPr/>
          <p:nvPr/>
        </p:nvCxnSpPr>
        <p:spPr>
          <a:xfrm>
            <a:off x="1124150" y="1012525"/>
            <a:ext cx="387900" cy="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g30e5cc19364_0_269"/>
          <p:cNvCxnSpPr/>
          <p:nvPr/>
        </p:nvCxnSpPr>
        <p:spPr>
          <a:xfrm>
            <a:off x="1512050" y="1010500"/>
            <a:ext cx="8100" cy="17688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g30e5cc19364_0_269"/>
          <p:cNvCxnSpPr/>
          <p:nvPr/>
        </p:nvCxnSpPr>
        <p:spPr>
          <a:xfrm rot="10800000">
            <a:off x="1412450" y="2764925"/>
            <a:ext cx="1116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9" name="Google Shape;389;g30e5cc19364_0_269"/>
          <p:cNvCxnSpPr/>
          <p:nvPr/>
        </p:nvCxnSpPr>
        <p:spPr>
          <a:xfrm rot="10800000">
            <a:off x="3738300" y="2455925"/>
            <a:ext cx="337200" cy="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0" name="Google Shape;390;g30e5cc19364_0_269"/>
          <p:cNvCxnSpPr/>
          <p:nvPr/>
        </p:nvCxnSpPr>
        <p:spPr>
          <a:xfrm flipH="1" rot="10800000">
            <a:off x="3738300" y="1077900"/>
            <a:ext cx="19800" cy="13791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1" name="Google Shape;391;g30e5cc19364_0_269"/>
          <p:cNvCxnSpPr/>
          <p:nvPr/>
        </p:nvCxnSpPr>
        <p:spPr>
          <a:xfrm>
            <a:off x="3767900" y="1096650"/>
            <a:ext cx="3750600" cy="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2" name="Google Shape;392;g30e5cc19364_0_269"/>
          <p:cNvCxnSpPr/>
          <p:nvPr/>
        </p:nvCxnSpPr>
        <p:spPr>
          <a:xfrm flipH="1" rot="10800000">
            <a:off x="4978375" y="2436250"/>
            <a:ext cx="451500" cy="48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3" name="Google Shape;393;g30e5cc19364_0_269"/>
          <p:cNvCxnSpPr/>
          <p:nvPr/>
        </p:nvCxnSpPr>
        <p:spPr>
          <a:xfrm>
            <a:off x="5429825" y="2436100"/>
            <a:ext cx="9900" cy="6003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4" name="Google Shape;394;g30e5cc19364_0_269"/>
          <p:cNvCxnSpPr/>
          <p:nvPr/>
        </p:nvCxnSpPr>
        <p:spPr>
          <a:xfrm flipH="1" rot="10800000">
            <a:off x="5429825" y="3011200"/>
            <a:ext cx="2233200" cy="252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5" name="Google Shape;395;g30e5cc19364_0_269"/>
          <p:cNvCxnSpPr/>
          <p:nvPr/>
        </p:nvCxnSpPr>
        <p:spPr>
          <a:xfrm>
            <a:off x="1039400" y="4475025"/>
            <a:ext cx="2683800" cy="150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6" name="Google Shape;396;g30e5cc19364_0_269"/>
          <p:cNvCxnSpPr/>
          <p:nvPr/>
        </p:nvCxnSpPr>
        <p:spPr>
          <a:xfrm rot="10800000">
            <a:off x="3693550" y="3492700"/>
            <a:ext cx="19800" cy="9873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7" name="Google Shape;397;g30e5cc19364_0_269"/>
          <p:cNvCxnSpPr/>
          <p:nvPr/>
        </p:nvCxnSpPr>
        <p:spPr>
          <a:xfrm>
            <a:off x="3693600" y="3492700"/>
            <a:ext cx="109200" cy="51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8" name="Google Shape;398;g30e5cc19364_0_269"/>
          <p:cNvSpPr txBox="1"/>
          <p:nvPr/>
        </p:nvSpPr>
        <p:spPr>
          <a:xfrm>
            <a:off x="1620850" y="680250"/>
            <a:ext cx="1921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App opens to upcoming concerts nearby. User clicks on “Zedd” concert tomorrow to navigate to the concert RSVP screen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99" name="Google Shape;399;g30e5cc19364_0_269"/>
          <p:cNvSpPr txBox="1"/>
          <p:nvPr/>
        </p:nvSpPr>
        <p:spPr>
          <a:xfrm>
            <a:off x="1620850" y="3016600"/>
            <a:ext cx="1921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User can view concert information including number of people going and their profile picture icons. User then clicks RSVP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00" name="Google Shape;400;g30e5cc19364_0_269"/>
          <p:cNvSpPr txBox="1"/>
          <p:nvPr/>
        </p:nvSpPr>
        <p:spPr>
          <a:xfrm>
            <a:off x="3738300" y="3863550"/>
            <a:ext cx="192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Modal pops up for RSVP decision. 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01" name="Google Shape;401;g30e5cc19364_0_269"/>
          <p:cNvSpPr txBox="1"/>
          <p:nvPr/>
        </p:nvSpPr>
        <p:spPr>
          <a:xfrm>
            <a:off x="5746725" y="1286700"/>
            <a:ext cx="170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App goes to the MAYBE screen for user who is undecided. Allow user to change their mind if they click HERE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02" name="Google Shape;402;g30e5cc19364_0_269"/>
          <p:cNvSpPr txBox="1"/>
          <p:nvPr/>
        </p:nvSpPr>
        <p:spPr>
          <a:xfrm>
            <a:off x="5746725" y="3225038"/>
            <a:ext cx="1921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App goes to the GOING screen for concert-going user. They are now able to Find Buds for Zedd by clicking the Find Buds button.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cxnSp>
        <p:nvCxnSpPr>
          <p:cNvPr id="403" name="Google Shape;403;g30e5cc19364_0_269"/>
          <p:cNvCxnSpPr/>
          <p:nvPr/>
        </p:nvCxnSpPr>
        <p:spPr>
          <a:xfrm flipH="1">
            <a:off x="7516750" y="2001150"/>
            <a:ext cx="19800" cy="10065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g30e5cc19364_0_269"/>
          <p:cNvCxnSpPr/>
          <p:nvPr/>
        </p:nvCxnSpPr>
        <p:spPr>
          <a:xfrm>
            <a:off x="8645450" y="1468050"/>
            <a:ext cx="7200" cy="5403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g30e5cc19364_0_269"/>
          <p:cNvCxnSpPr/>
          <p:nvPr/>
        </p:nvCxnSpPr>
        <p:spPr>
          <a:xfrm flipH="1" rot="10800000">
            <a:off x="7522350" y="1994175"/>
            <a:ext cx="1126500" cy="141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0e936fba29_1_55"/>
          <p:cNvSpPr txBox="1"/>
          <p:nvPr/>
        </p:nvSpPr>
        <p:spPr>
          <a:xfrm>
            <a:off x="3072000" y="78425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2. </a:t>
            </a:r>
            <a:r>
              <a:rPr lang="en" sz="16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Moderate: Connect with others going to the concert</a:t>
            </a:r>
            <a:endParaRPr sz="16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cxnSp>
        <p:nvCxnSpPr>
          <p:cNvPr id="411" name="Google Shape;411;g30e936fba29_1_55"/>
          <p:cNvCxnSpPr/>
          <p:nvPr/>
        </p:nvCxnSpPr>
        <p:spPr>
          <a:xfrm>
            <a:off x="8645450" y="1468050"/>
            <a:ext cx="7200" cy="5403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12" name="Google Shape;412;g30e936fba29_1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0275" y="1006775"/>
            <a:ext cx="5029200" cy="30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g30e936fba29_1_55"/>
          <p:cNvSpPr txBox="1"/>
          <p:nvPr/>
        </p:nvSpPr>
        <p:spPr>
          <a:xfrm>
            <a:off x="61175" y="1757675"/>
            <a:ext cx="143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App prompts user to join concert specific chat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14" name="Google Shape;414;g30e936fba29_1_55"/>
          <p:cNvSpPr txBox="1"/>
          <p:nvPr/>
        </p:nvSpPr>
        <p:spPr>
          <a:xfrm>
            <a:off x="6656425" y="1721575"/>
            <a:ext cx="143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15" name="Google Shape;415;g30e936fba29_1_55"/>
          <p:cNvSpPr txBox="1"/>
          <p:nvPr/>
        </p:nvSpPr>
        <p:spPr>
          <a:xfrm>
            <a:off x="6589075" y="1536775"/>
            <a:ext cx="143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All going users to Zedd can chat on this screen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0e936fba29_1_84"/>
          <p:cNvSpPr txBox="1"/>
          <p:nvPr/>
        </p:nvSpPr>
        <p:spPr>
          <a:xfrm>
            <a:off x="3072000" y="78425"/>
            <a:ext cx="30000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3. </a:t>
            </a:r>
            <a:r>
              <a:rPr lang="en" sz="17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Complex: Plan a commute and get matched with concert buddie(s)</a:t>
            </a:r>
            <a:endParaRPr sz="17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421" name="Google Shape;421;g30e936fba29_1_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8863" y="1050625"/>
            <a:ext cx="4086275" cy="3809251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g30e936fba29_1_84"/>
          <p:cNvSpPr txBox="1"/>
          <p:nvPr/>
        </p:nvSpPr>
        <p:spPr>
          <a:xfrm>
            <a:off x="929025" y="1593650"/>
            <a:ext cx="14391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-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User can find buds with their own preferences in the settings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- 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User can input their own preferred transportation settings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23" name="Google Shape;423;g30e936fba29_1_84"/>
          <p:cNvSpPr txBox="1"/>
          <p:nvPr/>
        </p:nvSpPr>
        <p:spPr>
          <a:xfrm>
            <a:off x="6830250" y="1593650"/>
            <a:ext cx="14391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- Users get matched based on all preferences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- Buddy Group is formed, all people in the same Buddy Group can see each other on a map within a specific radius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- Buddy 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Group specific chat allows users to connect and share more about each other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0e5cc19364_0_236"/>
          <p:cNvSpPr txBox="1"/>
          <p:nvPr>
            <p:ph type="title"/>
          </p:nvPr>
        </p:nvSpPr>
        <p:spPr>
          <a:xfrm>
            <a:off x="791850" y="570875"/>
            <a:ext cx="75603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Advent Pro"/>
                <a:ea typeface="Advent Pro"/>
                <a:cs typeface="Advent Pro"/>
                <a:sym typeface="Advent Pro"/>
              </a:rPr>
              <a:t>Testing Methodology</a:t>
            </a:r>
            <a:endParaRPr b="1" sz="2500"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429" name="Google Shape;429;g30e5cc19364_0_236"/>
          <p:cNvSpPr txBox="1"/>
          <p:nvPr/>
        </p:nvSpPr>
        <p:spPr>
          <a:xfrm>
            <a:off x="811050" y="1136977"/>
            <a:ext cx="7521900" cy="3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Participants</a:t>
            </a: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found random participants in SF and around campus; cold-recruited a diverse set of strictly non-Stanford student participants who we did not know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Environment</a:t>
            </a: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SF, Stanford Campus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Procedure</a:t>
            </a: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approached them politely, asked for a couple minutes of their time, ensured they were concert goers, asked them to explain thought process as they were using our prototype, final feedback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We had them complete one or two tasks by </a:t>
            </a: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explaining</a:t>
            </a: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the app idea to them and presenting them with a prototype. We then asked about their experience using our prototype. There was </a:t>
            </a:r>
            <a:r>
              <a:rPr lang="en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no</a:t>
            </a: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guidance on usability from the tester.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Member Roles:</a:t>
            </a:r>
            <a:endParaRPr u="sng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Izzy: tester for SF participants, Matt: notetaker for all participants, Henry: tester for Stanford Campus participants, Sarah: tester for Stanford campus participants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0e936fba29_0_15"/>
          <p:cNvSpPr txBox="1"/>
          <p:nvPr>
            <p:ph type="title"/>
          </p:nvPr>
        </p:nvSpPr>
        <p:spPr>
          <a:xfrm>
            <a:off x="791850" y="570875"/>
            <a:ext cx="75603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Advent Pro"/>
                <a:ea typeface="Advent Pro"/>
                <a:cs typeface="Advent Pro"/>
                <a:sym typeface="Advent Pro"/>
              </a:rPr>
              <a:t>Usability Goals</a:t>
            </a:r>
            <a:endParaRPr b="1" sz="2500"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435" name="Google Shape;435;g30e936fba29_0_15"/>
          <p:cNvSpPr/>
          <p:nvPr/>
        </p:nvSpPr>
        <p:spPr>
          <a:xfrm>
            <a:off x="894047" y="1168000"/>
            <a:ext cx="2554500" cy="47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64000" lIns="54000" spcFirstLastPara="1" rIns="540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rPr>
              <a:t>Time for Task Completion</a:t>
            </a:r>
            <a:endParaRPr b="1" i="0" sz="1700" u="none" cap="none" strike="noStrike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436" name="Google Shape;436;g30e936fba29_0_15"/>
          <p:cNvSpPr/>
          <p:nvPr/>
        </p:nvSpPr>
        <p:spPr>
          <a:xfrm>
            <a:off x="3774925" y="1168000"/>
            <a:ext cx="3640800" cy="47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64000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How much time did each task take?</a:t>
            </a:r>
            <a:endParaRPr b="0" i="0" sz="1700" u="none" cap="none" strike="noStrike">
              <a:solidFill>
                <a:schemeClr val="dk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cxnSp>
        <p:nvCxnSpPr>
          <p:cNvPr id="437" name="Google Shape;437;g30e936fba29_0_15"/>
          <p:cNvCxnSpPr>
            <a:stCxn id="435" idx="3"/>
            <a:endCxn id="436" idx="1"/>
          </p:cNvCxnSpPr>
          <p:nvPr/>
        </p:nvCxnSpPr>
        <p:spPr>
          <a:xfrm>
            <a:off x="3448547" y="1404400"/>
            <a:ext cx="326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38" name="Google Shape;438;g30e936fba29_0_15"/>
          <p:cNvSpPr/>
          <p:nvPr/>
        </p:nvSpPr>
        <p:spPr>
          <a:xfrm>
            <a:off x="3774925" y="1888375"/>
            <a:ext cx="3640800" cy="899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2286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Was there overcrowding? Were there necessary visual prompts?</a:t>
            </a:r>
            <a:endParaRPr b="0" i="0" sz="14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39" name="Google Shape;439;g30e936fba29_0_15"/>
          <p:cNvSpPr/>
          <p:nvPr/>
        </p:nvSpPr>
        <p:spPr>
          <a:xfrm>
            <a:off x="894050" y="2131325"/>
            <a:ext cx="2554500" cy="45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64000" lIns="54000" spcFirstLastPara="1" rIns="540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rPr>
              <a:t>Intuitive</a:t>
            </a:r>
            <a:endParaRPr b="1" i="0" sz="1700" u="none" cap="none" strike="noStrike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cxnSp>
        <p:nvCxnSpPr>
          <p:cNvPr id="440" name="Google Shape;440;g30e936fba29_0_15"/>
          <p:cNvCxnSpPr/>
          <p:nvPr/>
        </p:nvCxnSpPr>
        <p:spPr>
          <a:xfrm>
            <a:off x="3448547" y="2343875"/>
            <a:ext cx="326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1" name="Google Shape;441;g30e936fba29_0_15"/>
          <p:cNvSpPr/>
          <p:nvPr/>
        </p:nvSpPr>
        <p:spPr>
          <a:xfrm>
            <a:off x="3774925" y="2976400"/>
            <a:ext cx="3640800" cy="899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2286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I.e. How likely were they to join a group chat, or meet up with other Concertbuds?</a:t>
            </a:r>
            <a:endParaRPr b="0" i="0" sz="14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42" name="Google Shape;442;g30e936fba29_0_15"/>
          <p:cNvSpPr/>
          <p:nvPr/>
        </p:nvSpPr>
        <p:spPr>
          <a:xfrm>
            <a:off x="894050" y="3219350"/>
            <a:ext cx="2554500" cy="454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64000" lIns="54000" spcFirstLastPara="1" rIns="540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rPr>
              <a:t>Desire to Explore App</a:t>
            </a:r>
            <a:endParaRPr b="1" i="0" sz="1700" u="none" cap="none" strike="noStrike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cxnSp>
        <p:nvCxnSpPr>
          <p:cNvPr id="443" name="Google Shape;443;g30e936fba29_0_15"/>
          <p:cNvCxnSpPr/>
          <p:nvPr/>
        </p:nvCxnSpPr>
        <p:spPr>
          <a:xfrm>
            <a:off x="3448547" y="3431900"/>
            <a:ext cx="326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4" name="Google Shape;444;g30e936fba29_0_15"/>
          <p:cNvSpPr/>
          <p:nvPr/>
        </p:nvSpPr>
        <p:spPr>
          <a:xfrm>
            <a:off x="894047" y="4140625"/>
            <a:ext cx="2554500" cy="47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64000" lIns="54000" spcFirstLastPara="1" rIns="540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rPr>
              <a:t># of Errors</a:t>
            </a:r>
            <a:endParaRPr b="1" i="0" sz="1700" u="none" cap="none" strike="noStrike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445" name="Google Shape;445;g30e936fba29_0_15"/>
          <p:cNvSpPr/>
          <p:nvPr/>
        </p:nvSpPr>
        <p:spPr>
          <a:xfrm>
            <a:off x="3774925" y="4140625"/>
            <a:ext cx="3640800" cy="472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64000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Were there misclicks? How many?</a:t>
            </a:r>
            <a:endParaRPr b="0" i="0" sz="1700" u="none" cap="none" strike="noStrike">
              <a:solidFill>
                <a:schemeClr val="dk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cxnSp>
        <p:nvCxnSpPr>
          <p:cNvPr id="446" name="Google Shape;446;g30e936fba29_0_15"/>
          <p:cNvCxnSpPr>
            <a:stCxn id="444" idx="3"/>
            <a:endCxn id="445" idx="1"/>
          </p:cNvCxnSpPr>
          <p:nvPr/>
        </p:nvCxnSpPr>
        <p:spPr>
          <a:xfrm>
            <a:off x="3448547" y="4377025"/>
            <a:ext cx="326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0e5cc19364_0_210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Lo-fi Prototype Testing </a:t>
            </a:r>
            <a:endParaRPr/>
          </a:p>
        </p:txBody>
      </p:sp>
      <p:sp>
        <p:nvSpPr>
          <p:cNvPr id="452" name="Google Shape;452;g30e5cc19364_0_210"/>
          <p:cNvSpPr txBox="1"/>
          <p:nvPr/>
        </p:nvSpPr>
        <p:spPr>
          <a:xfrm>
            <a:off x="542450" y="1307675"/>
            <a:ext cx="7506900" cy="29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We tested our UI prototype with 4 individuals: Jason, Janelle, Sarah, and Ben.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453" name="Google Shape;453;g30e5cc19364_0_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200" y="1710525"/>
            <a:ext cx="4445499" cy="333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0e835e2b93_0_4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Jason (pt 1)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9" name="Google Shape;459;g30e835e2b93_0_4" title="IMG_9990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525" y="1177500"/>
            <a:ext cx="3531674" cy="300745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g30e835e2b93_0_4"/>
          <p:cNvSpPr txBox="1"/>
          <p:nvPr/>
        </p:nvSpPr>
        <p:spPr>
          <a:xfrm>
            <a:off x="3671150" y="784600"/>
            <a:ext cx="4930500" cy="37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Simple Task: </a:t>
            </a:r>
            <a:r>
              <a:rPr lang="en" sz="1800">
                <a:latin typeface="Catamaran"/>
                <a:ea typeface="Catamaran"/>
                <a:cs typeface="Catamaran"/>
                <a:sym typeface="Catamaran"/>
              </a:rPr>
              <a:t> </a:t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tamaran"/>
              <a:buChar char="-"/>
            </a:pPr>
            <a:r>
              <a:rPr lang="en" sz="1600">
                <a:latin typeface="Catamaran"/>
                <a:ea typeface="Catamaran"/>
                <a:cs typeface="Catamaran"/>
                <a:sym typeface="Catamaran"/>
              </a:rPr>
              <a:t>Jason first clicked to sign up for Zedd’s event, and then RSVP’d. </a:t>
            </a:r>
            <a:endParaRPr sz="1600"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tamaran"/>
              <a:buChar char="-"/>
            </a:pPr>
            <a:r>
              <a:rPr lang="en" sz="1600">
                <a:latin typeface="Catamaran"/>
                <a:ea typeface="Catamaran"/>
                <a:cs typeface="Catamaran"/>
                <a:sym typeface="Catamaran"/>
              </a:rPr>
              <a:t>Wished the yes/no/maybe was more distinct, perhaps with green, red, and yellow color. </a:t>
            </a:r>
            <a:endParaRPr sz="1600"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tamaran"/>
              <a:buChar char="-"/>
            </a:pPr>
            <a:r>
              <a:rPr lang="en" sz="1600">
                <a:latin typeface="Catamaran"/>
                <a:ea typeface="Catamaran"/>
                <a:cs typeface="Catamaran"/>
                <a:sym typeface="Catamaran"/>
              </a:rPr>
              <a:t>Curious why “RSVP” was still shown again on the yes/no/maybe page.</a:t>
            </a:r>
            <a:endParaRPr sz="1600"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tamaran"/>
              <a:buChar char="-"/>
            </a:pPr>
            <a:r>
              <a:rPr lang="en" sz="1600">
                <a:latin typeface="Catamaran"/>
                <a:ea typeface="Catamaran"/>
                <a:cs typeface="Catamaran"/>
                <a:sym typeface="Catamaran"/>
              </a:rPr>
              <a:t>“I want an indicator of what you marked (yes/no/maybe) that takes you back to your main page with all the concerts”. He also wanted a status page that was on the home page, with all planned concerts and one’s status.</a:t>
            </a:r>
            <a:endParaRPr sz="16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61" name="Google Shape;461;g30e835e2b93_0_4"/>
          <p:cNvSpPr txBox="1"/>
          <p:nvPr/>
        </p:nvSpPr>
        <p:spPr>
          <a:xfrm>
            <a:off x="399150" y="4339925"/>
            <a:ext cx="29754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Jason only wanted his hands </a:t>
            </a:r>
            <a:r>
              <a:rPr i="1"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pictured</a:t>
            </a:r>
            <a:endParaRPr i="1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0e835e2b93_0_13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Jason (pt 2) </a:t>
            </a:r>
            <a:endParaRPr/>
          </a:p>
        </p:txBody>
      </p:sp>
      <p:sp>
        <p:nvSpPr>
          <p:cNvPr id="467" name="Google Shape;467;g30e835e2b93_0_13"/>
          <p:cNvSpPr txBox="1"/>
          <p:nvPr/>
        </p:nvSpPr>
        <p:spPr>
          <a:xfrm>
            <a:off x="280900" y="1055825"/>
            <a:ext cx="4601100" cy="35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Moderate Task</a:t>
            </a:r>
            <a:endParaRPr b="1" sz="18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Helvetica Neue"/>
              <a:buChar char="-"/>
            </a:pPr>
            <a:r>
              <a:rPr b="1" lang="en" sz="1500">
                <a:latin typeface="Catamaran"/>
                <a:ea typeface="Catamaran"/>
                <a:cs typeface="Catamaran"/>
                <a:sym typeface="Catamaran"/>
              </a:rPr>
              <a:t>Insightful quote: 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“If I’m not with anyone yet, I can’t use the concert chat yet, right?” — shows flaw in our UI that makes concert chat seem exclusive, when it is not 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Wanted to add his own friends and send out invitations (instinctual)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Wanted frequent/regular “Concert Buds” 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Asked: “Does it know your seat number?” Wants to see if his other friends are at the same concert. Wanted to see that on a map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Wishes “Concert Chat” said “All-Concert Chat” because it was unclear 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68" name="Google Shape;468;g30e835e2b93_0_13"/>
          <p:cNvSpPr txBox="1"/>
          <p:nvPr/>
        </p:nvSpPr>
        <p:spPr>
          <a:xfrm>
            <a:off x="5066000" y="1046125"/>
            <a:ext cx="3913200" cy="3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Complex Task</a:t>
            </a:r>
            <a:endParaRPr b="1" sz="1800"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tamaran"/>
              <a:buChar char="-"/>
            </a:pPr>
            <a:r>
              <a:rPr lang="en" sz="1600">
                <a:latin typeface="Catamaran"/>
                <a:ea typeface="Catamaran"/>
                <a:cs typeface="Catamaran"/>
                <a:sym typeface="Catamaran"/>
              </a:rPr>
              <a:t>This was the easiest task for Jason to complete</a:t>
            </a:r>
            <a:endParaRPr sz="1600"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tamaran"/>
              <a:buChar char="-"/>
            </a:pPr>
            <a:r>
              <a:rPr lang="en" sz="1600">
                <a:latin typeface="Catamaran"/>
                <a:ea typeface="Catamaran"/>
                <a:cs typeface="Catamaran"/>
                <a:sym typeface="Catamaran"/>
              </a:rPr>
              <a:t>Though the “ETD” label was unclear/not useful — “I think inputting ETA would be helpful as people need to know when to leave so as to arrive on time.”</a:t>
            </a:r>
            <a:endParaRPr sz="1600"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tamaran"/>
              <a:buChar char="-"/>
            </a:pPr>
            <a:r>
              <a:rPr lang="en" sz="1600">
                <a:latin typeface="Catamaran"/>
                <a:ea typeface="Catamaran"/>
                <a:cs typeface="Catamaran"/>
                <a:sym typeface="Catamaran"/>
              </a:rPr>
              <a:t>Wanted (in the chat) information about openers and when headliner shows up, with a countdown timer to the main act</a:t>
            </a:r>
            <a:endParaRPr sz="16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0e835e2b93_0_23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Sarah: Person in Hayes Valley (pt 1)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g30e835e2b93_0_23"/>
          <p:cNvSpPr txBox="1"/>
          <p:nvPr/>
        </p:nvSpPr>
        <p:spPr>
          <a:xfrm>
            <a:off x="621625" y="1233225"/>
            <a:ext cx="2826000" cy="28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Simple Task: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Very straightforward layout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Little to no confusion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Was 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excited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 by our app idea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Slightly 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hesitant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 to click/describe buttons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Points to our drawing capabilities :O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75" name="Google Shape;475;g30e835e2b93_0_23"/>
          <p:cNvSpPr txBox="1"/>
          <p:nvPr/>
        </p:nvSpPr>
        <p:spPr>
          <a:xfrm>
            <a:off x="4266675" y="1233225"/>
            <a:ext cx="28260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Moderate</a:t>
            </a: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 Task:</a:t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Had some 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confusion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 and hesitation about joining a big group of concert goers but seemed on board when I explained motivations 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76" name="Google Shape;476;g30e835e2b93_0_23"/>
          <p:cNvSpPr txBox="1"/>
          <p:nvPr/>
        </p:nvSpPr>
        <p:spPr>
          <a:xfrm>
            <a:off x="3433575" y="3772725"/>
            <a:ext cx="4492200" cy="9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** Sarah declined to take a picture :(</a:t>
            </a:r>
            <a:endParaRPr i="1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477" name="Google Shape;477;g30e835e2b93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4626" y="3316516"/>
            <a:ext cx="2762474" cy="1844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0e936fba29_1_157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Sarah: Person in Hayes Valley (pt 2)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g30e936fba29_1_157"/>
          <p:cNvSpPr txBox="1"/>
          <p:nvPr/>
        </p:nvSpPr>
        <p:spPr>
          <a:xfrm>
            <a:off x="621625" y="1233225"/>
            <a:ext cx="28260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Complex</a:t>
            </a:r>
            <a:r>
              <a:rPr b="1" lang="en" sz="1800">
                <a:latin typeface="Catamaran"/>
                <a:ea typeface="Catamaran"/>
                <a:cs typeface="Catamaran"/>
                <a:sym typeface="Catamaran"/>
              </a:rPr>
              <a:t> Task:</a:t>
            </a:r>
            <a:endParaRPr b="1" sz="1800"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Char char="-"/>
            </a:pPr>
            <a:r>
              <a:rPr lang="en" sz="1800">
                <a:latin typeface="Catamaran"/>
                <a:ea typeface="Catamaran"/>
                <a:cs typeface="Catamaran"/>
                <a:sym typeface="Catamaran"/>
              </a:rPr>
              <a:t>Fast to figure out</a:t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Char char="-"/>
            </a:pPr>
            <a:r>
              <a:rPr lang="en" sz="1800">
                <a:latin typeface="Catamaran"/>
                <a:ea typeface="Catamaran"/>
                <a:cs typeface="Catamaran"/>
                <a:sym typeface="Catamaran"/>
              </a:rPr>
              <a:t>Liked the map</a:t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Char char="-"/>
            </a:pPr>
            <a:r>
              <a:rPr lang="en" sz="1800">
                <a:latin typeface="Catamaran"/>
                <a:ea typeface="Catamaran"/>
                <a:cs typeface="Catamaran"/>
                <a:sym typeface="Catamaran"/>
              </a:rPr>
              <a:t>Thought the matching process was cool</a:t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84" name="Google Shape;484;g30e936fba29_1_157"/>
          <p:cNvSpPr txBox="1"/>
          <p:nvPr/>
        </p:nvSpPr>
        <p:spPr>
          <a:xfrm>
            <a:off x="4266675" y="1233225"/>
            <a:ext cx="2826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-"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85" name="Google Shape;485;g30e936fba29_1_157"/>
          <p:cNvSpPr txBox="1"/>
          <p:nvPr/>
        </p:nvSpPr>
        <p:spPr>
          <a:xfrm>
            <a:off x="3433575" y="3772738"/>
            <a:ext cx="4492200" cy="9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** Sarah declined to take a picture :(</a:t>
            </a:r>
            <a:endParaRPr i="1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486" name="Google Shape;486;g30e936fba29_1_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4626" y="3316516"/>
            <a:ext cx="2762474" cy="1844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0e5cc19364_0_126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Janelle (pt 1)</a:t>
            </a:r>
            <a:endParaRPr/>
          </a:p>
        </p:txBody>
      </p:sp>
      <p:pic>
        <p:nvPicPr>
          <p:cNvPr id="492" name="Google Shape;492;g30e5cc19364_0_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300" y="1022525"/>
            <a:ext cx="2862132" cy="3816177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g30e5cc19364_0_126"/>
          <p:cNvSpPr txBox="1"/>
          <p:nvPr/>
        </p:nvSpPr>
        <p:spPr>
          <a:xfrm>
            <a:off x="3406900" y="445013"/>
            <a:ext cx="4842900" cy="3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Tried to click on the calendar icon when asked to find a concert buddy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Immediately clicked yes on the RSVP even though instructed to rsvp “unsure but then deciding to go”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Tried to change ETA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Liked the exclusive map, wondered what the </a:t>
            </a:r>
            <a:r>
              <a:rPr b="1" lang="en" sz="1200">
                <a:latin typeface="Catamaran"/>
                <a:ea typeface="Catamaran"/>
                <a:cs typeface="Catamaran"/>
                <a:sym typeface="Catamaran"/>
              </a:rPr>
              <a:t>chatbot</a:t>
            </a: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 did – clicked on the location button and liked the exclusive map but noted it was </a:t>
            </a:r>
            <a:r>
              <a:rPr b="1" lang="en" sz="1200">
                <a:latin typeface="Catamaran"/>
                <a:ea typeface="Catamaran"/>
                <a:cs typeface="Catamaran"/>
                <a:sym typeface="Catamaran"/>
              </a:rPr>
              <a:t>hard to find</a:t>
            </a:r>
            <a:endParaRPr b="1"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Found the general chat </a:t>
            </a:r>
            <a:r>
              <a:rPr b="1" lang="en" sz="1200">
                <a:latin typeface="Catamaran"/>
                <a:ea typeface="Catamaran"/>
                <a:cs typeface="Catamaran"/>
                <a:sym typeface="Catamaran"/>
              </a:rPr>
              <a:t>more engaging</a:t>
            </a: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 than the exclusive chat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Was curious to see what would happen if she clicked on a profile picture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FEEDBACK: wanting to plan a concert journey in the far future + not at the location they are physically at, giving users the ability to add a concert they don’t see on the list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Number of questions asked: 3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Confusions: 4 (a lot in general for </a:t>
            </a: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moderate</a:t>
            </a: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 and complex)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0e5cc19364_0_259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Janelle (pt 2)</a:t>
            </a:r>
            <a:r>
              <a:rPr b="0" lang="en">
                <a:latin typeface="Advent Pro"/>
                <a:ea typeface="Advent Pro"/>
                <a:cs typeface="Advent Pro"/>
                <a:sym typeface="Advent Pro"/>
              </a:rPr>
              <a:t> - map of user’s clicks</a:t>
            </a:r>
            <a:endParaRPr b="0">
              <a:latin typeface="Advent Pro"/>
              <a:ea typeface="Advent Pro"/>
              <a:cs typeface="Advent Pro"/>
              <a:sym typeface="Advent Pro"/>
            </a:endParaRPr>
          </a:p>
        </p:txBody>
      </p:sp>
      <p:pic>
        <p:nvPicPr>
          <p:cNvPr id="499" name="Google Shape;499;g30e5cc19364_0_2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6125" y="1143050"/>
            <a:ext cx="2906853" cy="3816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g30e5cc19364_0_2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0628" y="1143050"/>
            <a:ext cx="2906853" cy="3816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0e936fba29_0_2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Ben: person in Hayes Valley (pt 1)</a:t>
            </a:r>
            <a:endParaRPr/>
          </a:p>
        </p:txBody>
      </p:sp>
      <p:pic>
        <p:nvPicPr>
          <p:cNvPr id="506" name="Google Shape;506;g30e936fba29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2525" y="1280249"/>
            <a:ext cx="3615124" cy="2711351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g30e936fba29_0_2"/>
          <p:cNvSpPr txBox="1"/>
          <p:nvPr/>
        </p:nvSpPr>
        <p:spPr>
          <a:xfrm>
            <a:off x="5222100" y="4200150"/>
            <a:ext cx="34755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Ben clicking away!!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08" name="Google Shape;508;g30e936fba29_0_2"/>
          <p:cNvSpPr txBox="1"/>
          <p:nvPr/>
        </p:nvSpPr>
        <p:spPr>
          <a:xfrm>
            <a:off x="381825" y="1313950"/>
            <a:ext cx="3953100" cy="31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Complex Task:</a:t>
            </a:r>
            <a:endParaRPr b="1" sz="1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Char char="-"/>
            </a:pPr>
            <a:r>
              <a:rPr lang="en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Most functionality was intuitive to Ben</a:t>
            </a:r>
            <a:endParaRPr sz="1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Char char="-"/>
            </a:pPr>
            <a:r>
              <a:rPr lang="en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He was confused by the acronym “ETD”</a:t>
            </a:r>
            <a:endParaRPr sz="1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Char char="-"/>
            </a:pPr>
            <a:r>
              <a:rPr lang="en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Also seemed hesitant to join a group chat after matching with concert going group</a:t>
            </a:r>
            <a:endParaRPr sz="1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Char char="-"/>
            </a:pPr>
            <a:r>
              <a:rPr lang="en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Confused by “swirly button” in the top left (it was our settings button)</a:t>
            </a:r>
            <a:endParaRPr sz="1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0e835e2b93_0_19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Lo-fi Prototype Testing Takeaways </a:t>
            </a:r>
            <a:endParaRPr/>
          </a:p>
        </p:txBody>
      </p:sp>
      <p:sp>
        <p:nvSpPr>
          <p:cNvPr id="514" name="Google Shape;514;g30e835e2b93_0_19"/>
          <p:cNvSpPr txBox="1"/>
          <p:nvPr/>
        </p:nvSpPr>
        <p:spPr>
          <a:xfrm>
            <a:off x="713225" y="1122800"/>
            <a:ext cx="72879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a. Process data (what’s happening in the big picture)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Most users are confused by the RSVP feature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b. Bottom-line data (usability goal key measurements)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Usability goals: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Quick, easy use: 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simple task was easy to navigate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moderate and complex tasks were harder to navigate due to ambiguity in labeling buttons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Defined, clear tasks: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yes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Intuitive Interface &amp; Workflows: 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Missing steps in navigation, more customizable, 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0e936fba29_0_20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Lo-fi Prototype Testing Results </a:t>
            </a:r>
            <a:endParaRPr/>
          </a:p>
        </p:txBody>
      </p:sp>
      <p:sp>
        <p:nvSpPr>
          <p:cNvPr id="520" name="Google Shape;520;g30e936fba29_0_20"/>
          <p:cNvSpPr txBox="1"/>
          <p:nvPr/>
        </p:nvSpPr>
        <p:spPr>
          <a:xfrm>
            <a:off x="713225" y="970400"/>
            <a:ext cx="72879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atamaran"/>
                <a:ea typeface="Catamaran"/>
                <a:cs typeface="Catamaran"/>
                <a:sym typeface="Catamaran"/>
              </a:rPr>
              <a:t>Process data</a:t>
            </a:r>
            <a:r>
              <a:rPr lang="en">
                <a:latin typeface="Catamaran"/>
                <a:ea typeface="Catamaran"/>
                <a:cs typeface="Catamaran"/>
                <a:sym typeface="Catamaran"/>
              </a:rPr>
              <a:t> 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Most users are confused by the RSVP feature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Confusion on “swirly button” (i.e. settings)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Hesitation and lack of motivation for </a:t>
            </a:r>
            <a:r>
              <a:rPr lang="en">
                <a:latin typeface="Catamaran"/>
                <a:ea typeface="Catamaran"/>
                <a:cs typeface="Catamaran"/>
                <a:sym typeface="Catamaran"/>
              </a:rPr>
              <a:t>joining</a:t>
            </a:r>
            <a:r>
              <a:rPr lang="en">
                <a:latin typeface="Catamaran"/>
                <a:ea typeface="Catamaran"/>
                <a:cs typeface="Catamaran"/>
                <a:sym typeface="Catamaran"/>
              </a:rPr>
              <a:t> a big group chat of concert goers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Users want to see additional features (e.g. history, adding an unpopular artist) that our simple, moderate, complex tasks do not cover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atamaran"/>
                <a:ea typeface="Catamaran"/>
                <a:cs typeface="Catamaran"/>
                <a:sym typeface="Catamaran"/>
              </a:rPr>
              <a:t>Bottom-line data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Some misclicks! (4 total)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Quickly managed task flows, especially for simple and moderate tasks (average total time: 15 minutes)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atamaran"/>
                <a:ea typeface="Catamaran"/>
                <a:cs typeface="Catamaran"/>
                <a:sym typeface="Catamaran"/>
              </a:rPr>
              <a:t>Usability goals: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Simple task was easy to navigate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Moderate and complex tasks were harder to navigate due to ambiguity in labeling buttons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Missing steps in navigation, more customizable options for user searching concerts &amp; locations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0e5cc19364_0_292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Lo-fi Prototype Discussion - Implications</a:t>
            </a:r>
            <a:endParaRPr/>
          </a:p>
        </p:txBody>
      </p:sp>
      <p:sp>
        <p:nvSpPr>
          <p:cNvPr id="526" name="Google Shape;526;g30e5cc19364_0_292"/>
          <p:cNvSpPr txBox="1"/>
          <p:nvPr/>
        </p:nvSpPr>
        <p:spPr>
          <a:xfrm>
            <a:off x="713225" y="1195125"/>
            <a:ext cx="7287900" cy="3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Implications: 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●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The </a:t>
            </a:r>
            <a:r>
              <a:rPr b="1" lang="en" sz="1500">
                <a:latin typeface="Catamaran"/>
                <a:ea typeface="Catamaran"/>
                <a:cs typeface="Catamaran"/>
                <a:sym typeface="Catamaran"/>
              </a:rPr>
              <a:t>social</a:t>
            </a:r>
            <a:r>
              <a:rPr b="1" lang="en" sz="1500">
                <a:latin typeface="Catamaran"/>
                <a:ea typeface="Catamaran"/>
                <a:cs typeface="Catamaran"/>
                <a:sym typeface="Catamaran"/>
              </a:rPr>
              <a:t> feature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 is the most engaging part of our app, while navigation takes the backseat.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●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Multiple screens looked </a:t>
            </a:r>
            <a:r>
              <a:rPr b="1" lang="en" sz="1500">
                <a:latin typeface="Catamaran"/>
                <a:ea typeface="Catamaran"/>
                <a:cs typeface="Catamaran"/>
                <a:sym typeface="Catamaran"/>
              </a:rPr>
              <a:t>similar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 but in the design, are </a:t>
            </a:r>
            <a:r>
              <a:rPr b="1" lang="en" sz="1500">
                <a:latin typeface="Catamaran"/>
                <a:ea typeface="Catamaran"/>
                <a:cs typeface="Catamaran"/>
                <a:sym typeface="Catamaran"/>
              </a:rPr>
              <a:t>different in functionality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 (e.g. exclusive chat + general chat).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●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Icons </a:t>
            </a:r>
            <a:r>
              <a:rPr b="1" lang="en" sz="1500">
                <a:latin typeface="Catamaran"/>
                <a:ea typeface="Catamaran"/>
                <a:cs typeface="Catamaran"/>
                <a:sym typeface="Catamaran"/>
              </a:rPr>
              <a:t>draw attention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 but if their meaning/functionality is </a:t>
            </a:r>
            <a:r>
              <a:rPr b="1" lang="en" sz="1500">
                <a:latin typeface="Catamaran"/>
                <a:ea typeface="Catamaran"/>
                <a:cs typeface="Catamaran"/>
                <a:sym typeface="Catamaran"/>
              </a:rPr>
              <a:t>ambiguous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, could confuse users.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0eb1d1e9a9_1_4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Lo-fi Prototype Discussion - Changes</a:t>
            </a:r>
            <a:endParaRPr/>
          </a:p>
        </p:txBody>
      </p:sp>
      <p:sp>
        <p:nvSpPr>
          <p:cNvPr id="532" name="Google Shape;532;g30eb1d1e9a9_1_4"/>
          <p:cNvSpPr txBox="1"/>
          <p:nvPr/>
        </p:nvSpPr>
        <p:spPr>
          <a:xfrm>
            <a:off x="713225" y="1195125"/>
            <a:ext cx="7287900" cy="31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Future changes to our design</a:t>
            </a: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: 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●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We need to update our RSVP functionality and add a back button!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●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We need a clearer distinction between the functionality of finding concert buds and joining the general concert group chat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tamaran"/>
              <a:buChar char="●"/>
            </a:pPr>
            <a:r>
              <a:rPr lang="en" sz="1500">
                <a:latin typeface="Catamaran"/>
                <a:ea typeface="Catamaran"/>
                <a:cs typeface="Catamaran"/>
                <a:sym typeface="Catamaran"/>
              </a:rPr>
              <a:t>Only one participant used our taskbar. We need to add ease of navigation such as back buttons, functionality for searching concerts and viewing countdowns of concerts</a:t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0eb1d1e9a9_1_9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Lo-fi Prototype Discussion - Limitations</a:t>
            </a:r>
            <a:endParaRPr/>
          </a:p>
        </p:txBody>
      </p:sp>
      <p:sp>
        <p:nvSpPr>
          <p:cNvPr id="538" name="Google Shape;538;g30eb1d1e9a9_1_9"/>
          <p:cNvSpPr txBox="1"/>
          <p:nvPr/>
        </p:nvSpPr>
        <p:spPr>
          <a:xfrm>
            <a:off x="713225" y="1195125"/>
            <a:ext cx="72879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Catamaran"/>
                <a:ea typeface="Catamaran"/>
                <a:cs typeface="Catamaran"/>
                <a:sym typeface="Catamaran"/>
              </a:rPr>
              <a:t>Testing couldn’t reveal:</a:t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atamaran"/>
              <a:buChar char="●"/>
            </a:pPr>
            <a:r>
              <a:rPr lang="en" sz="1700">
                <a:latin typeface="Catamaran"/>
                <a:ea typeface="Catamaran"/>
                <a:cs typeface="Catamaran"/>
                <a:sym typeface="Catamaran"/>
              </a:rPr>
              <a:t>Accuracy of using icon buttons – a limitation since they were hand drawn</a:t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atamaran"/>
              <a:buChar char="●"/>
            </a:pPr>
            <a:r>
              <a:rPr lang="en" sz="1700">
                <a:latin typeface="Catamaran"/>
                <a:ea typeface="Catamaran"/>
                <a:cs typeface="Catamaran"/>
                <a:sym typeface="Catamaran"/>
              </a:rPr>
              <a:t>Navigating backwards – how long it would take a user to correct a misclick</a:t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atamaran"/>
              <a:buChar char="●"/>
            </a:pPr>
            <a:r>
              <a:rPr lang="en" sz="1700">
                <a:latin typeface="Catamaran"/>
                <a:ea typeface="Catamaran"/>
                <a:cs typeface="Catamaran"/>
                <a:sym typeface="Catamaran"/>
              </a:rPr>
              <a:t>How likely users would participate in concert chatroom vs passively read messages</a:t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0d1a5276e7_3_0"/>
          <p:cNvSpPr txBox="1"/>
          <p:nvPr>
            <p:ph type="title"/>
          </p:nvPr>
        </p:nvSpPr>
        <p:spPr>
          <a:xfrm>
            <a:off x="3900122" y="3508775"/>
            <a:ext cx="4530600" cy="512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g30d1a5276e7_3_0"/>
          <p:cNvSpPr txBox="1"/>
          <p:nvPr>
            <p:ph idx="1" type="subTitle"/>
          </p:nvPr>
        </p:nvSpPr>
        <p:spPr>
          <a:xfrm>
            <a:off x="839550" y="1275025"/>
            <a:ext cx="7591200" cy="22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300"/>
              <a:t>Appendix</a:t>
            </a:r>
            <a:endParaRPr b="1" sz="123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0eb1d1e9a9_1_15"/>
          <p:cNvSpPr txBox="1"/>
          <p:nvPr>
            <p:ph type="title"/>
          </p:nvPr>
        </p:nvSpPr>
        <p:spPr>
          <a:xfrm>
            <a:off x="605722" y="363175"/>
            <a:ext cx="4530600" cy="512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List of Pros and Cons - AR</a:t>
            </a:r>
            <a:endParaRPr/>
          </a:p>
        </p:txBody>
      </p:sp>
      <p:sp>
        <p:nvSpPr>
          <p:cNvPr id="550" name="Google Shape;550;g30eb1d1e9a9_1_15"/>
          <p:cNvSpPr txBox="1"/>
          <p:nvPr>
            <p:ph type="title"/>
          </p:nvPr>
        </p:nvSpPr>
        <p:spPr>
          <a:xfrm>
            <a:off x="1079350" y="10029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PROS</a:t>
            </a:r>
            <a:endParaRPr b="0" sz="20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1" name="Google Shape;551;g30eb1d1e9a9_1_15"/>
          <p:cNvSpPr txBox="1"/>
          <p:nvPr>
            <p:ph type="title"/>
          </p:nvPr>
        </p:nvSpPr>
        <p:spPr>
          <a:xfrm>
            <a:off x="4902350" y="10029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rPr>
              <a:t>CONS</a:t>
            </a:r>
            <a:endParaRPr b="0" sz="2000">
              <a:solidFill>
                <a:schemeClr val="accent4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2" name="Google Shape;552;g30eb1d1e9a9_1_15"/>
          <p:cNvSpPr/>
          <p:nvPr/>
        </p:nvSpPr>
        <p:spPr>
          <a:xfrm>
            <a:off x="1079350" y="1356550"/>
            <a:ext cx="3052200" cy="3254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Fun planning; feels like part of the concert vibe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Cool, immersive visuals that match the concert theme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Easy way to meet other concert-goers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Real-time directions to transit, meetups, venue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Creates shareable, unique memories (concert-themed filters)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Social boost: group up, share rides, hype each other up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rPr lang="en" sz="1200">
                <a:latin typeface="Catamaran"/>
                <a:ea typeface="Catamaran"/>
                <a:cs typeface="Catamaran"/>
                <a:sym typeface="Catamaran"/>
              </a:rPr>
              <a:t>Real-time transit alerts; no more missed stops</a:t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atamaran"/>
              <a:buChar char="-"/>
            </a:pPr>
            <a:r>
              <a:t/>
            </a:r>
            <a:endParaRPr sz="1200"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53" name="Google Shape;553;g30eb1d1e9a9_1_15"/>
          <p:cNvSpPr/>
          <p:nvPr/>
        </p:nvSpPr>
        <p:spPr>
          <a:xfrm>
            <a:off x="4902350" y="1356550"/>
            <a:ext cx="3162300" cy="3254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tamaran"/>
              <a:buChar char="-"/>
            </a:pPr>
            <a:r>
              <a:rPr lang="en" sz="1300">
                <a:latin typeface="Catamaran"/>
                <a:ea typeface="Catamaran"/>
                <a:cs typeface="Catamaran"/>
                <a:sym typeface="Catamaran"/>
              </a:rPr>
              <a:t>Learning curve—AR isn’t easy for everyone</a:t>
            </a:r>
            <a:endParaRPr sz="1300">
              <a:latin typeface="Catamaran"/>
              <a:ea typeface="Catamaran"/>
              <a:cs typeface="Catamaran"/>
              <a:sym typeface="Catamaran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tamaran"/>
              <a:buChar char="-"/>
            </a:pPr>
            <a:r>
              <a:rPr lang="en" sz="1300">
                <a:latin typeface="Catamaran"/>
                <a:ea typeface="Catamaran"/>
                <a:cs typeface="Catamaran"/>
                <a:sym typeface="Catamaran"/>
              </a:rPr>
              <a:t>Privacy concerns with location sharing</a:t>
            </a:r>
            <a:endParaRPr sz="1300">
              <a:latin typeface="Catamaran"/>
              <a:ea typeface="Catamaran"/>
              <a:cs typeface="Catamaran"/>
              <a:sym typeface="Catamaran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tamaran"/>
              <a:buChar char="-"/>
            </a:pPr>
            <a:r>
              <a:rPr lang="en" sz="1300">
                <a:latin typeface="Catamaran"/>
                <a:ea typeface="Catamaran"/>
                <a:cs typeface="Catamaran"/>
                <a:sym typeface="Catamaran"/>
              </a:rPr>
              <a:t>Dependent on newer phones, good internet</a:t>
            </a:r>
            <a:endParaRPr sz="1300">
              <a:latin typeface="Catamaran"/>
              <a:ea typeface="Catamaran"/>
              <a:cs typeface="Catamaran"/>
              <a:sym typeface="Catamaran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tamaran"/>
              <a:buChar char="-"/>
            </a:pPr>
            <a:r>
              <a:rPr lang="en" sz="1300">
                <a:latin typeface="Catamaran"/>
                <a:ea typeface="Catamaran"/>
                <a:cs typeface="Catamaran"/>
                <a:sym typeface="Catamaran"/>
              </a:rPr>
              <a:t>Major battery drain; need a portable charger</a:t>
            </a:r>
            <a:endParaRPr sz="1300">
              <a:latin typeface="Catamaran"/>
              <a:ea typeface="Catamaran"/>
              <a:cs typeface="Catamaran"/>
              <a:sym typeface="Catamaran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tamaran"/>
              <a:buChar char="-"/>
            </a:pPr>
            <a:r>
              <a:rPr lang="en" sz="1300">
                <a:latin typeface="Catamaran"/>
                <a:ea typeface="Catamaran"/>
                <a:cs typeface="Catamaran"/>
                <a:sym typeface="Catamaran"/>
              </a:rPr>
              <a:t>Can distract from surroundings (public transit)</a:t>
            </a:r>
            <a:endParaRPr sz="1300">
              <a:latin typeface="Catamaran"/>
              <a:ea typeface="Catamaran"/>
              <a:cs typeface="Catamaran"/>
              <a:sym typeface="Catamaran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tamaran"/>
              <a:buChar char="-"/>
            </a:pPr>
            <a:r>
              <a:rPr lang="en" sz="1300">
                <a:latin typeface="Catamaran"/>
                <a:ea typeface="Catamaran"/>
                <a:cs typeface="Catamaran"/>
                <a:sym typeface="Catamaran"/>
              </a:rPr>
              <a:t>Info overload: might get too chaotic</a:t>
            </a:r>
            <a:endParaRPr sz="1300">
              <a:latin typeface="Catamaran"/>
              <a:ea typeface="Catamaran"/>
              <a:cs typeface="Catamaran"/>
              <a:sym typeface="Catamaran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tamaran"/>
              <a:buChar char="-"/>
            </a:pPr>
            <a:r>
              <a:rPr lang="en" sz="1300">
                <a:latin typeface="Catamaran"/>
                <a:ea typeface="Catamaran"/>
                <a:cs typeface="Catamaran"/>
                <a:sym typeface="Catamaran"/>
              </a:rPr>
              <a:t>Limited accessibility; not great for all users</a:t>
            </a:r>
            <a:endParaRPr sz="1300"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0eb1d1e9a9_1_39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Advent Pro Medium"/>
                <a:ea typeface="Advent Pro Medium"/>
                <a:cs typeface="Advent Pro Medium"/>
                <a:sym typeface="Advent Pro Medium"/>
              </a:rPr>
              <a:t>Full List of Pros and Cons - mobile app</a:t>
            </a:r>
            <a:endParaRPr/>
          </a:p>
        </p:txBody>
      </p:sp>
      <p:sp>
        <p:nvSpPr>
          <p:cNvPr id="559" name="Google Shape;559;g30eb1d1e9a9_1_39"/>
          <p:cNvSpPr txBox="1"/>
          <p:nvPr>
            <p:ph type="title"/>
          </p:nvPr>
        </p:nvSpPr>
        <p:spPr>
          <a:xfrm>
            <a:off x="1057975" y="1101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PROS</a:t>
            </a:r>
            <a:endParaRPr b="0" sz="20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60" name="Google Shape;560;g30eb1d1e9a9_1_39"/>
          <p:cNvSpPr txBox="1"/>
          <p:nvPr>
            <p:ph type="title"/>
          </p:nvPr>
        </p:nvSpPr>
        <p:spPr>
          <a:xfrm>
            <a:off x="4872075" y="1101525"/>
            <a:ext cx="118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000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rPr>
              <a:t>CONS</a:t>
            </a:r>
            <a:endParaRPr b="0" sz="2000">
              <a:solidFill>
                <a:schemeClr val="accent4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61" name="Google Shape;561;g30eb1d1e9a9_1_39"/>
          <p:cNvSpPr/>
          <p:nvPr/>
        </p:nvSpPr>
        <p:spPr>
          <a:xfrm>
            <a:off x="1057975" y="1455150"/>
            <a:ext cx="3052200" cy="3565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Easy to use; familiar for most people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Accessible on most smartphones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Great for messaging, media sharing, connecting fans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High functionality—supports navigation, social features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Push notifications for instant updates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Offline access for saved maps, schedules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Customizable profiles, preferences for a personal touch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62" name="Google Shape;562;g30eb1d1e9a9_1_39"/>
          <p:cNvSpPr/>
          <p:nvPr/>
        </p:nvSpPr>
        <p:spPr>
          <a:xfrm>
            <a:off x="4872075" y="1455150"/>
            <a:ext cx="3162300" cy="3182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Requires download; might deter some users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Takes up phone storage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Hard to stand out in crowded app market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Data privacy concerns, especially with location use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Compatibility issues on older devices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Battery drain from GPS, background features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-"/>
            </a:pPr>
            <a:r>
              <a:rPr lang="en">
                <a:latin typeface="Catamaran"/>
                <a:ea typeface="Catamaran"/>
                <a:cs typeface="Catamaran"/>
                <a:sym typeface="Catamaran"/>
              </a:rPr>
              <a:t>Needs frequent updates for OS compatibility</a:t>
            </a: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0d1a5276e7_3_5"/>
          <p:cNvSpPr txBox="1"/>
          <p:nvPr/>
        </p:nvSpPr>
        <p:spPr>
          <a:xfrm>
            <a:off x="526050" y="203425"/>
            <a:ext cx="53178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rPr>
              <a:t>A ton of sketching on Figma and then Notability (Figjam is a pain.)</a:t>
            </a:r>
            <a:endParaRPr b="1" sz="3800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hlink"/>
                </a:solidFill>
                <a:latin typeface="Advent Pro"/>
                <a:ea typeface="Advent Pro"/>
                <a:cs typeface="Advent Pro"/>
                <a:sym typeface="Advent Pro"/>
                <a:hlinkClick r:id="rId3"/>
              </a:rPr>
              <a:t>https://www.figma.com/board/GedqG1YsNXGDhTHpWmO4K0/lofi-prototype?node-id=0-1&amp;node-type=canvas&amp;t=F8wyXYfUNjrvDW1X-0</a:t>
            </a:r>
            <a:endParaRPr b="1" sz="1200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g30e936fba29_1_171" title="IMG_9955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050" y="1122975"/>
            <a:ext cx="4185400" cy="313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g30e936fba29_1_171" title="IMG_9954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0700" y="1122974"/>
            <a:ext cx="4185400" cy="3139058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g30e936fba29_1_171"/>
          <p:cNvSpPr txBox="1"/>
          <p:nvPr/>
        </p:nvSpPr>
        <p:spPr>
          <a:xfrm>
            <a:off x="526050" y="203425"/>
            <a:ext cx="53178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rPr>
              <a:t>Henry’s Sketches</a:t>
            </a:r>
            <a:endParaRPr b="1" sz="3800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40e09d56395b9da0_0"/>
          <p:cNvSpPr txBox="1"/>
          <p:nvPr/>
        </p:nvSpPr>
        <p:spPr>
          <a:xfrm>
            <a:off x="755550" y="387450"/>
            <a:ext cx="25767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sarah</a:t>
            </a:r>
            <a:endParaRPr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580" name="Google Shape;580;g40e09d56395b9da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4650" y="152400"/>
            <a:ext cx="5506943" cy="389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g40e09d56395b9da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246950"/>
            <a:ext cx="3179853" cy="2246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0d4a1977e9_0_18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 Sketches</a:t>
            </a:r>
            <a:endParaRPr/>
          </a:p>
        </p:txBody>
      </p:sp>
      <p:pic>
        <p:nvPicPr>
          <p:cNvPr id="587" name="Google Shape;587;g30d4a1977e9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250" y="1022525"/>
            <a:ext cx="2797863" cy="381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g30d4a1977e9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6663" y="1022525"/>
            <a:ext cx="3506699" cy="3816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0e936fba29_1_178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 Sketches</a:t>
            </a:r>
            <a:endParaRPr/>
          </a:p>
        </p:txBody>
      </p:sp>
      <p:sp>
        <p:nvSpPr>
          <p:cNvPr id="594" name="Google Shape;594;g30e936fba29_1_178"/>
          <p:cNvSpPr txBox="1"/>
          <p:nvPr>
            <p:ph type="title"/>
          </p:nvPr>
        </p:nvSpPr>
        <p:spPr>
          <a:xfrm>
            <a:off x="787911" y="2228035"/>
            <a:ext cx="4853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595" name="Google Shape;595;g30e936fba29_1_178"/>
          <p:cNvSpPr txBox="1"/>
          <p:nvPr/>
        </p:nvSpPr>
        <p:spPr>
          <a:xfrm>
            <a:off x="787911" y="2684866"/>
            <a:ext cx="4828500" cy="14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Content here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596" name="Google Shape;596;g30e936fba29_1_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775" y="1229450"/>
            <a:ext cx="3824000" cy="290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g30e936fba29_1_1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2075" y="1192813"/>
            <a:ext cx="3617550" cy="297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0eb1d1e9a9_2_13"/>
          <p:cNvSpPr txBox="1"/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 Sketches</a:t>
            </a:r>
            <a:endParaRPr/>
          </a:p>
        </p:txBody>
      </p:sp>
      <p:pic>
        <p:nvPicPr>
          <p:cNvPr id="603" name="Google Shape;603;g30eb1d1e9a9_2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5797" y="124200"/>
            <a:ext cx="3546274" cy="482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0e61d0ef31_0_0"/>
          <p:cNvSpPr txBox="1"/>
          <p:nvPr>
            <p:ph type="title"/>
          </p:nvPr>
        </p:nvSpPr>
        <p:spPr>
          <a:xfrm>
            <a:off x="61875" y="0"/>
            <a:ext cx="7717500" cy="577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Izzy Sketches</a:t>
            </a:r>
            <a:endParaRPr/>
          </a:p>
        </p:txBody>
      </p:sp>
      <p:pic>
        <p:nvPicPr>
          <p:cNvPr id="609" name="Google Shape;609;g30e61d0ef31_0_0"/>
          <p:cNvPicPr preferRelativeResize="0"/>
          <p:nvPr/>
        </p:nvPicPr>
        <p:blipFill rotWithShape="1">
          <a:blip r:embed="rId3">
            <a:alphaModFix/>
          </a:blip>
          <a:srcRect b="5276" l="0" r="0" t="0"/>
          <a:stretch/>
        </p:blipFill>
        <p:spPr>
          <a:xfrm>
            <a:off x="0" y="577500"/>
            <a:ext cx="2448224" cy="15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g30e61d0ef31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7225" y="3415527"/>
            <a:ext cx="1528801" cy="175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g30e61d0ef31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700" y="1282375"/>
            <a:ext cx="3406899" cy="185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g30e61d0ef31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21800" y="3140201"/>
            <a:ext cx="1667133" cy="200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g30e61d0ef31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86036" y="3153563"/>
            <a:ext cx="1235764" cy="197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g30e61d0ef31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83975" y="72725"/>
            <a:ext cx="1667126" cy="175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g30e61d0ef31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39025" y="1828950"/>
            <a:ext cx="2791225" cy="18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g30e61d0ef31_0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14100" y="3641825"/>
            <a:ext cx="2547126" cy="1529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g30e61d0ef31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2161625"/>
            <a:ext cx="2214099" cy="3010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"/>
          <p:cNvSpPr txBox="1"/>
          <p:nvPr/>
        </p:nvSpPr>
        <p:spPr>
          <a:xfrm>
            <a:off x="0" y="0"/>
            <a:ext cx="300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Consent Forms </a:t>
            </a:r>
            <a:endParaRPr b="1" sz="3800">
              <a:solidFill>
                <a:schemeClr val="dk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pic>
        <p:nvPicPr>
          <p:cNvPr id="623" name="Google Shape;62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00" y="769501"/>
            <a:ext cx="1850865" cy="2620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5664" y="769500"/>
            <a:ext cx="1946112" cy="2673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0650" y="769500"/>
            <a:ext cx="2066607" cy="267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8502" y="769501"/>
            <a:ext cx="1946112" cy="267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0e5cc19364_0_247"/>
          <p:cNvSpPr txBox="1"/>
          <p:nvPr>
            <p:ph type="title"/>
          </p:nvPr>
        </p:nvSpPr>
        <p:spPr>
          <a:xfrm>
            <a:off x="791850" y="570875"/>
            <a:ext cx="75603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Catamaran Medium"/>
                <a:ea typeface="Catamaran Medium"/>
                <a:cs typeface="Catamaran Medium"/>
                <a:sym typeface="Catamaran Medium"/>
              </a:rPr>
              <a:t>Link to our script</a:t>
            </a:r>
            <a:endParaRPr sz="2500"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632" name="Google Shape;632;g30e5cc19364_0_247"/>
          <p:cNvSpPr txBox="1"/>
          <p:nvPr/>
        </p:nvSpPr>
        <p:spPr>
          <a:xfrm>
            <a:off x="791850" y="1500441"/>
            <a:ext cx="7521900" cy="28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Catamaran"/>
                <a:ea typeface="Catamaran"/>
                <a:cs typeface="Catamaran"/>
                <a:sym typeface="Catamaran"/>
                <a:hlinkClick r:id="rId3"/>
              </a:rPr>
              <a:t>https://docs.google.com/document/d/1Gt2Kk55MlI2AGGK2Ucgc3F2xInZAvnZPbqW-h9om3NM/edit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endParaRPr sz="12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orytelling Techniques Workshop by Slidesgo">
  <a:themeElements>
    <a:clrScheme name="Simple Light">
      <a:dk1>
        <a:srgbClr val="0E2124"/>
      </a:dk1>
      <a:lt1>
        <a:srgbClr val="F2EFEA"/>
      </a:lt1>
      <a:dk2>
        <a:srgbClr val="85756E"/>
      </a:dk2>
      <a:lt2>
        <a:srgbClr val="EBD6C5"/>
      </a:lt2>
      <a:accent1>
        <a:srgbClr val="D28A6C"/>
      </a:accent1>
      <a:accent2>
        <a:srgbClr val="74661E"/>
      </a:accent2>
      <a:accent3>
        <a:srgbClr val="DBD4E8"/>
      </a:accent3>
      <a:accent4>
        <a:srgbClr val="972E08"/>
      </a:accent4>
      <a:accent5>
        <a:srgbClr val="FF725E"/>
      </a:accent5>
      <a:accent6>
        <a:srgbClr val="FFFFFF"/>
      </a:accent6>
      <a:hlink>
        <a:srgbClr val="0E21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