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E8221FF-A177-42F6-A6E7-DAF93B19F573}">
  <a:tblStyle styleId="{9E8221FF-A177-42F6-A6E7-DAF93B19F5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8382180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8382180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838218033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083821803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0838218033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0838218033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Conducted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f998d36eb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f998d36e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998d36eb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f998d36eb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Extreme in that 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they are currently at the boundary of many different industries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r>
              <a:rPr lang="en"/>
              <a:t>hey socially interface </a:t>
            </a:r>
            <a:r>
              <a:rPr lang="en"/>
              <a:t>professionally</a:t>
            </a:r>
            <a:r>
              <a:rPr lang="en"/>
              <a:t> VERY OFTEN across these boundaries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f998d36eb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f998d36e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f998d36eb9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f998d36eb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f998d36eb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f998d36eb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838218033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083821803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f998d36eb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f998d36eb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Rhea’s empathy map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f998d36eb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f998d36eb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Sammy’s empathy map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f998d36eb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f998d36eb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Rhea’s empathy map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f998d36eb9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f998d36eb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Regina’s empathy map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f998d36eb9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f998d36eb9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f998d36eb9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f998d36eb9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f998d36eb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f998d36eb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13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2.jpg"/><Relationship Id="rId6" Type="http://schemas.openxmlformats.org/officeDocument/2006/relationships/image" Target="../media/image11.jpg"/><Relationship Id="rId7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2: Needfinding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Manas, Armita, Alex, Cate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team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575" y="1568100"/>
            <a:ext cx="2040900" cy="2007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 b="21165" l="0" r="0" t="13264"/>
          <a:stretch/>
        </p:blipFill>
        <p:spPr>
          <a:xfrm>
            <a:off x="6744063" y="1568100"/>
            <a:ext cx="2040900" cy="2007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5">
            <a:alphaModFix/>
          </a:blip>
          <a:srcRect b="17227" l="0" r="0" t="17220"/>
          <a:stretch/>
        </p:blipFill>
        <p:spPr>
          <a:xfrm>
            <a:off x="4498417" y="1568100"/>
            <a:ext cx="2040900" cy="2007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786800" y="3908350"/>
            <a:ext cx="13683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Alexander Belfiore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671625" y="3908350"/>
            <a:ext cx="10548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Manas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Khadka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2797950" y="3908350"/>
            <a:ext cx="11220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Armita Hosseini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7194900" y="3908350"/>
            <a:ext cx="10548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Cate Celio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 rotWithShape="1">
          <a:blip r:embed="rId6">
            <a:alphaModFix/>
          </a:blip>
          <a:srcRect b="1857" l="0" r="0" t="29071"/>
          <a:stretch/>
        </p:blipFill>
        <p:spPr>
          <a:xfrm>
            <a:off x="2320500" y="1568100"/>
            <a:ext cx="2076900" cy="2007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Domain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141275"/>
            <a:ext cx="5714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How do people navigate entering / changing fields in their professional lives?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types of social channels do they use for this?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It’s commonly seen as stressful and a hassle - is this actually true and if so, why???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‘success’ in this space for different people?</a:t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375" y="1288625"/>
            <a:ext cx="2812800" cy="281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151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We Interviewed:</a:t>
            </a:r>
            <a:endParaRPr/>
          </a:p>
        </p:txBody>
      </p:sp>
      <p:graphicFrame>
        <p:nvGraphicFramePr>
          <p:cNvPr id="81" name="Google Shape;81;p16"/>
          <p:cNvGraphicFramePr/>
          <p:nvPr/>
        </p:nvGraphicFramePr>
        <p:xfrm>
          <a:off x="436875" y="669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{9E8221FF-A177-42F6-A6E7-DAF93B19F573}</a:tableStyleId>
              </a:tblPr>
              <a:tblGrid>
                <a:gridCol w="1237725"/>
                <a:gridCol w="1977125"/>
                <a:gridCol w="2379500"/>
                <a:gridCol w="2444750"/>
              </a:tblGrid>
              <a:tr h="50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Name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Sammy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Regina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Hannah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0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Occupation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Lawyer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Pre-medical Student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Freelance Artist / Journalist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0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Int. Location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Boba Shop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Zoom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Living Room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796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Description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Previously worked in tech sales for startups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Recently transitioned into a lawyer position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Values important connections and sets networking goals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Experience working with children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Research in pathology and neuro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Preparing for medical school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Considering other options; public health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Works 4 jobs that are temporary in nature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Developing skills and connections in theatre production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Constantly on the lookout for task-based opportunities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Intimate work setting and culture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118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asked: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798175"/>
            <a:ext cx="8520600" cy="37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Generally…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do you do? / what are you working towards professionally?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you navigate looking for opportunities in your profession?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some social aspects to your profession?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Specifically…</a:t>
            </a:r>
            <a:endParaRPr sz="12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Tell me about your journey into law from tech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do you struggle more with digital forms of communication professionally?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Results: Extreme User Hannah</a:t>
            </a:r>
            <a:endParaRPr/>
          </a:p>
        </p:txBody>
      </p:sp>
      <p:grpSp>
        <p:nvGrpSpPr>
          <p:cNvPr id="93" name="Google Shape;93;p18"/>
          <p:cNvGrpSpPr/>
          <p:nvPr/>
        </p:nvGrpSpPr>
        <p:grpSpPr>
          <a:xfrm>
            <a:off x="1611010" y="1137975"/>
            <a:ext cx="5709515" cy="3716902"/>
            <a:chOff x="1611010" y="1137975"/>
            <a:chExt cx="5709515" cy="3716902"/>
          </a:xfrm>
        </p:grpSpPr>
        <p:pic>
          <p:nvPicPr>
            <p:cNvPr id="94" name="Google Shape;94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11013" y="3253390"/>
              <a:ext cx="2325755" cy="16014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117968" y="1170967"/>
              <a:ext cx="1510660" cy="1956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8"/>
            <p:cNvSpPr/>
            <p:nvPr/>
          </p:nvSpPr>
          <p:spPr>
            <a:xfrm>
              <a:off x="4539505" y="1649060"/>
              <a:ext cx="487200" cy="4833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8"/>
            <p:cNvSpPr/>
            <p:nvPr/>
          </p:nvSpPr>
          <p:spPr>
            <a:xfrm>
              <a:off x="1998354" y="3517186"/>
              <a:ext cx="487200" cy="4602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8" name="Google Shape;98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246943" y="3253370"/>
              <a:ext cx="2073574" cy="1540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809865" y="1137975"/>
              <a:ext cx="1510660" cy="1995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611010" y="1271644"/>
              <a:ext cx="2325755" cy="17278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8"/>
            <p:cNvSpPr/>
            <p:nvPr/>
          </p:nvSpPr>
          <p:spPr>
            <a:xfrm>
              <a:off x="6594412" y="3622023"/>
              <a:ext cx="385200" cy="3639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Results - Hannah</a:t>
            </a:r>
            <a:endParaRPr/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461675" y="1130075"/>
            <a:ext cx="7474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Creates a lot of short term plans + goals for her profession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Is constantly thinking: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What am I going to do next? Who am I going to ask to make it happen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Has a negative emotional response to reaching out to connections </a:t>
            </a:r>
            <a:r>
              <a:rPr lang="en" sz="2000">
                <a:highlight>
                  <a:srgbClr val="FFF2CC"/>
                </a:highlight>
              </a:rPr>
              <a:t>through email</a:t>
            </a:r>
            <a:endParaRPr sz="2000">
              <a:highlight>
                <a:srgbClr val="FFF2CC"/>
              </a:highlight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Stressful, therefore averse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“I ask my boyfriend’s dad to help review my professional emails”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highlight>
                  <a:srgbClr val="FFF2CC"/>
                </a:highlight>
              </a:rPr>
              <a:t>“I do not consider my phone a social space”</a:t>
            </a:r>
            <a:endParaRPr sz="2000">
              <a:highlight>
                <a:srgbClr val="FFF2CC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Results - Sammy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461675" y="1130075"/>
            <a:ext cx="7474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Pushes herself to go out of her comfort zone and meet people who are doing what she wants to do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Cold Emailing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Talking to employers after events and career fairs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“It’s my goal to talk to at least 1-2 attorneys from all the most prominent litigation shops in the bay area”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Cares a lot about personal values + aligning it with work</a:t>
            </a:r>
            <a:endParaRPr sz="12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Believes </a:t>
            </a:r>
            <a:r>
              <a:rPr lang="en" sz="2000"/>
              <a:t>that creating a narrative / elevator pitch based on her strengths helped her find a job that was the best fit for her</a:t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Results - Regina</a:t>
            </a:r>
            <a:endParaRPr/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461675" y="1130075"/>
            <a:ext cx="7474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Committed to long-term career prep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Prioritizing 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Education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Portfolio and skill building</a:t>
            </a:r>
            <a:endParaRPr sz="11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Is developing connections with industry members &amp; profs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Char char="●"/>
            </a:pPr>
            <a:r>
              <a:rPr lang="en" sz="2000"/>
              <a:t>Worried about work-life balance and competition in the field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23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Analysis: Needs &amp; Insights</a:t>
            </a: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678" y="864325"/>
            <a:ext cx="6304200" cy="39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30138"/>
            <a:ext cx="8839202" cy="44832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/>
        </p:nvSpPr>
        <p:spPr>
          <a:xfrm>
            <a:off x="159125" y="38100"/>
            <a:ext cx="1568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Sammy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30138"/>
            <a:ext cx="8839202" cy="448321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/>
          <p:nvPr/>
        </p:nvSpPr>
        <p:spPr>
          <a:xfrm>
            <a:off x="580475" y="3025600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38" name="Google Shape;138;p24"/>
          <p:cNvSpPr/>
          <p:nvPr/>
        </p:nvSpPr>
        <p:spPr>
          <a:xfrm>
            <a:off x="5237650" y="3839150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39" name="Google Shape;139;p24"/>
          <p:cNvSpPr/>
          <p:nvPr/>
        </p:nvSpPr>
        <p:spPr>
          <a:xfrm>
            <a:off x="6891625" y="1907250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40" name="Google Shape;140;p24"/>
          <p:cNvSpPr/>
          <p:nvPr/>
        </p:nvSpPr>
        <p:spPr>
          <a:xfrm>
            <a:off x="6364850" y="394250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41" name="Google Shape;141;p24"/>
          <p:cNvSpPr/>
          <p:nvPr/>
        </p:nvSpPr>
        <p:spPr>
          <a:xfrm>
            <a:off x="4758025" y="468425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42" name="Google Shape;142;p24"/>
          <p:cNvSpPr/>
          <p:nvPr/>
        </p:nvSpPr>
        <p:spPr>
          <a:xfrm>
            <a:off x="3599350" y="2144825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43" name="Google Shape;143;p24"/>
          <p:cNvSpPr/>
          <p:nvPr/>
        </p:nvSpPr>
        <p:spPr>
          <a:xfrm>
            <a:off x="748575" y="1266275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44" name="Google Shape;144;p24"/>
          <p:cNvSpPr/>
          <p:nvPr/>
        </p:nvSpPr>
        <p:spPr>
          <a:xfrm>
            <a:off x="2962875" y="656675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45" name="Google Shape;145;p24"/>
          <p:cNvSpPr/>
          <p:nvPr/>
        </p:nvSpPr>
        <p:spPr>
          <a:xfrm>
            <a:off x="1353575" y="3025600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46" name="Google Shape;146;p24"/>
          <p:cNvSpPr txBox="1"/>
          <p:nvPr/>
        </p:nvSpPr>
        <p:spPr>
          <a:xfrm>
            <a:off x="159125" y="38100"/>
            <a:ext cx="1568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Sammy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7" name="Google Shape;147;p24"/>
          <p:cNvSpPr/>
          <p:nvPr/>
        </p:nvSpPr>
        <p:spPr>
          <a:xfrm>
            <a:off x="6010750" y="3088550"/>
            <a:ext cx="773100" cy="7506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/>
        </p:nvSpPr>
        <p:spPr>
          <a:xfrm>
            <a:off x="159125" y="38100"/>
            <a:ext cx="1568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Regina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050" y="519850"/>
            <a:ext cx="7755919" cy="437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/>
        </p:nvSpPr>
        <p:spPr>
          <a:xfrm>
            <a:off x="159125" y="38100"/>
            <a:ext cx="1568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Regina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59" name="Google Shape;15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050" y="519850"/>
            <a:ext cx="7755919" cy="437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6"/>
          <p:cNvSpPr/>
          <p:nvPr/>
        </p:nvSpPr>
        <p:spPr>
          <a:xfrm>
            <a:off x="2801425" y="3222825"/>
            <a:ext cx="1335900" cy="5649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61" name="Google Shape;161;p26"/>
          <p:cNvSpPr/>
          <p:nvPr/>
        </p:nvSpPr>
        <p:spPr>
          <a:xfrm>
            <a:off x="5414675" y="3153325"/>
            <a:ext cx="1335900" cy="4302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62" name="Google Shape;162;p26"/>
          <p:cNvSpPr/>
          <p:nvPr/>
        </p:nvSpPr>
        <p:spPr>
          <a:xfrm>
            <a:off x="5358575" y="3989400"/>
            <a:ext cx="1479300" cy="6879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63" name="Google Shape;163;p26"/>
          <p:cNvSpPr/>
          <p:nvPr/>
        </p:nvSpPr>
        <p:spPr>
          <a:xfrm>
            <a:off x="6770525" y="3917575"/>
            <a:ext cx="1154400" cy="4302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64" name="Google Shape;164;p26"/>
          <p:cNvSpPr/>
          <p:nvPr/>
        </p:nvSpPr>
        <p:spPr>
          <a:xfrm>
            <a:off x="5358575" y="1246075"/>
            <a:ext cx="1411800" cy="4302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65" name="Google Shape;165;p26"/>
          <p:cNvSpPr/>
          <p:nvPr/>
        </p:nvSpPr>
        <p:spPr>
          <a:xfrm>
            <a:off x="1465525" y="596150"/>
            <a:ext cx="1248600" cy="775500"/>
          </a:xfrm>
          <a:prstGeom prst="frame">
            <a:avLst>
              <a:gd fmla="val 12500" name="adj1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66" name="Google Shape;166;p26"/>
          <p:cNvSpPr/>
          <p:nvPr/>
        </p:nvSpPr>
        <p:spPr>
          <a:xfrm>
            <a:off x="1552825" y="4114750"/>
            <a:ext cx="1248600" cy="775500"/>
          </a:xfrm>
          <a:prstGeom prst="frame">
            <a:avLst>
              <a:gd fmla="val 12500" name="adj1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67" name="Google Shape;167;p26"/>
          <p:cNvSpPr/>
          <p:nvPr/>
        </p:nvSpPr>
        <p:spPr>
          <a:xfrm>
            <a:off x="2801425" y="3787725"/>
            <a:ext cx="1335900" cy="643200"/>
          </a:xfrm>
          <a:prstGeom prst="frame">
            <a:avLst>
              <a:gd fmla="val 12500" name="adj1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275525" y="3183675"/>
            <a:ext cx="1335900" cy="687900"/>
          </a:xfrm>
          <a:prstGeom prst="frame">
            <a:avLst>
              <a:gd fmla="val 12500" name="adj1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319175" y="1190050"/>
            <a:ext cx="1248600" cy="643200"/>
          </a:xfrm>
          <a:prstGeom prst="frame">
            <a:avLst>
              <a:gd fmla="val 12500" name="adj1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1465525" y="1320025"/>
            <a:ext cx="1248600" cy="643200"/>
          </a:xfrm>
          <a:prstGeom prst="frame">
            <a:avLst>
              <a:gd fmla="val 12500" name="adj1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EA9999"/>
              </a:highligh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Insights</a:t>
            </a:r>
            <a:endParaRPr/>
          </a:p>
        </p:txBody>
      </p:sp>
      <p:sp>
        <p:nvSpPr>
          <p:cNvPr id="176" name="Google Shape;17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Professional communication is extremely important and people </a:t>
            </a:r>
            <a:r>
              <a:rPr lang="en"/>
              <a:t>prioritize</a:t>
            </a:r>
            <a:r>
              <a:rPr lang="en"/>
              <a:t> that in their professional journeys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Despite a diversity of contexts, preparing for one’s career . . 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Demands a lot of time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be very stressful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Personal connections were the most important factor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Developing Pattern: 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Hard to cold email, hard to put yourself out there at events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Surprise: Everyone understood what they needed to do professionally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Learnings</a:t>
            </a:r>
            <a:endParaRPr/>
          </a:p>
        </p:txBody>
      </p:sp>
      <p:sp>
        <p:nvSpPr>
          <p:cNvPr id="182" name="Google Shape;18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People get stuck at different parts of navigating professional communication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Even when people understand what they need to do, it is hard to bring themselves to do it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Despite strong beliefs for </a:t>
            </a:r>
            <a:r>
              <a:rPr lang="en" sz="1900"/>
              <a:t>connecting with humans . . .</a:t>
            </a:r>
            <a:endParaRPr sz="19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it is hard to cold email or put yourself out there at various events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gaining skills are not as hard as networking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</a:t>
            </a:r>
            <a:endParaRPr/>
          </a:p>
        </p:txBody>
      </p:sp>
      <p:sp>
        <p:nvSpPr>
          <p:cNvPr id="188" name="Google Shape;188;p29"/>
          <p:cNvSpPr txBox="1"/>
          <p:nvPr>
            <p:ph idx="1" type="body"/>
          </p:nvPr>
        </p:nvSpPr>
        <p:spPr>
          <a:xfrm>
            <a:off x="461675" y="1130075"/>
            <a:ext cx="7474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More interviews!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What about people who are figuring out their goals?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What about people who DO NOT primarily rely on personal connections?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Char char="●"/>
            </a:pPr>
            <a:r>
              <a:rPr lang="en" sz="2000"/>
              <a:t>Explore the narratives of older demographics who are in a transient job situation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