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Merriweather Light"/>
      <p:regular r:id="rId26"/>
      <p:bold r:id="rId27"/>
      <p:italic r:id="rId28"/>
      <p:boldItalic r:id="rId29"/>
    </p:embeddedFont>
    <p:embeddedFont>
      <p:font typeface="Montserrat"/>
      <p:regular r:id="rId30"/>
      <p:bold r:id="rId31"/>
      <p:italic r:id="rId32"/>
      <p:boldItalic r:id="rId33"/>
    </p:embeddedFont>
    <p:embeddedFont>
      <p:font typeface="Open Sans SemiBold"/>
      <p:regular r:id="rId34"/>
      <p:bold r:id="rId35"/>
      <p:italic r:id="rId36"/>
      <p:boldItalic r:id="rId37"/>
    </p:embeddedFont>
    <p:embeddedFont>
      <p:font typeface="Vidaloka"/>
      <p:regular r:id="rId38"/>
    </p:embeddedFont>
    <p:embeddedFont>
      <p:font typeface="Russo One"/>
      <p:regular r:id="rId39"/>
    </p:embeddedFont>
    <p:embeddedFont>
      <p:font typeface="Mako"/>
      <p:regular r:id="rId40"/>
    </p:embeddedFont>
    <p:embeddedFont>
      <p:font typeface="Crimson Text"/>
      <p:regular r:id="rId41"/>
      <p:bold r:id="rId42"/>
      <p:italic r:id="rId43"/>
      <p:boldItalic r:id="rId44"/>
    </p:embeddedFont>
    <p:embeddedFont>
      <p:font typeface="Open Sans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572420F-9216-47E6-9D5C-1F7ACE9F7734}">
  <a:tblStyle styleId="{1572420F-9216-47E6-9D5C-1F7ACE9F773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ako-regular.fntdata"/><Relationship Id="rId42" Type="http://schemas.openxmlformats.org/officeDocument/2006/relationships/font" Target="fonts/CrimsonText-bold.fntdata"/><Relationship Id="rId41" Type="http://schemas.openxmlformats.org/officeDocument/2006/relationships/font" Target="fonts/CrimsonText-regular.fntdata"/><Relationship Id="rId44" Type="http://schemas.openxmlformats.org/officeDocument/2006/relationships/font" Target="fonts/CrimsonText-boldItalic.fntdata"/><Relationship Id="rId43" Type="http://schemas.openxmlformats.org/officeDocument/2006/relationships/font" Target="fonts/CrimsonText-italic.fntdata"/><Relationship Id="rId46" Type="http://schemas.openxmlformats.org/officeDocument/2006/relationships/font" Target="fonts/OpenSans-bold.fntdata"/><Relationship Id="rId45" Type="http://schemas.openxmlformats.org/officeDocument/2006/relationships/font" Target="fonts/OpenSans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OpenSans-boldItalic.fntdata"/><Relationship Id="rId47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33" Type="http://schemas.openxmlformats.org/officeDocument/2006/relationships/font" Target="fonts/Montserrat-boldItalic.fntdata"/><Relationship Id="rId32" Type="http://schemas.openxmlformats.org/officeDocument/2006/relationships/font" Target="fonts/Montserrat-italic.fntdata"/><Relationship Id="rId35" Type="http://schemas.openxmlformats.org/officeDocument/2006/relationships/font" Target="fonts/OpenSansSemiBold-bold.fntdata"/><Relationship Id="rId34" Type="http://schemas.openxmlformats.org/officeDocument/2006/relationships/font" Target="fonts/OpenSansSemiBold-regular.fntdata"/><Relationship Id="rId37" Type="http://schemas.openxmlformats.org/officeDocument/2006/relationships/font" Target="fonts/OpenSansSemiBold-boldItalic.fntdata"/><Relationship Id="rId36" Type="http://schemas.openxmlformats.org/officeDocument/2006/relationships/font" Target="fonts/OpenSansSemiBold-italic.fntdata"/><Relationship Id="rId39" Type="http://schemas.openxmlformats.org/officeDocument/2006/relationships/font" Target="fonts/RussoOne-regular.fntdata"/><Relationship Id="rId38" Type="http://schemas.openxmlformats.org/officeDocument/2006/relationships/font" Target="fonts/Vidaloka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font" Target="fonts/MerriweatherLight-regular.fntdata"/><Relationship Id="rId25" Type="http://schemas.openxmlformats.org/officeDocument/2006/relationships/slide" Target="slides/slide20.xml"/><Relationship Id="rId28" Type="http://schemas.openxmlformats.org/officeDocument/2006/relationships/font" Target="fonts/MerriweatherLight-italic.fntdata"/><Relationship Id="rId27" Type="http://schemas.openxmlformats.org/officeDocument/2006/relationships/font" Target="fonts/MerriweatherLight-bold.fntdata"/><Relationship Id="rId29" Type="http://schemas.openxmlformats.org/officeDocument/2006/relationships/font" Target="fonts/MerriweatherLigh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cc7554a049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cc7554a049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05aad17dc0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05aad17dc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cd8a80d6b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cd8a80d6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0c50d9ff1a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0c50d9ff1a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cc7554a049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cc7554a049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0c50d9ff1a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30c50d9ff1a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0c50d9ff1a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0c50d9ff1a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107aaa41fe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107aaa41fe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107aaa41fe9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107aaa41fe9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0c50d9ff1a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30c50d9ff1a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0c50d9ff1a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0c50d9ff1a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0c50d9ff1a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0c50d9ff1a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0c50d9ff1a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30c50d9ff1a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0c50d9ff1a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30c50d9ff1a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d4650a83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d4650a83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30c50d9ff1a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30c50d9ff1a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0c50d9ff1a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30c50d9ff1a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0c50d9ff1a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30c50d9ff1a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1084717712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1084717712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039975" y="1248300"/>
            <a:ext cx="70641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040000" y="330090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2714550" y="2366272"/>
            <a:ext cx="3714900" cy="818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3746550" y="1339163"/>
            <a:ext cx="1650900" cy="9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2291400" y="3076675"/>
            <a:ext cx="4561200" cy="3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" name="Google Shape;19;p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" name="Google Shape;20;p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7948925" y="3979775"/>
            <a:ext cx="1378500" cy="1236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12875" y="-88700"/>
            <a:ext cx="1418700" cy="1064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/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713225" y="445025"/>
            <a:ext cx="568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subTitle"/>
          </p:nvPr>
        </p:nvSpPr>
        <p:spPr>
          <a:xfrm>
            <a:off x="5038975" y="255144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subTitle"/>
          </p:nvPr>
        </p:nvSpPr>
        <p:spPr>
          <a:xfrm>
            <a:off x="50389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3" type="subTitle"/>
          </p:nvPr>
        </p:nvSpPr>
        <p:spPr>
          <a:xfrm>
            <a:off x="1693175" y="255144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4" type="subTitle"/>
          </p:nvPr>
        </p:nvSpPr>
        <p:spPr>
          <a:xfrm>
            <a:off x="16931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5" name="Google Shape;35;p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" name="Google Shape;36;p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" name="Google Shape;37;p5"/>
          <p:cNvCxnSpPr/>
          <p:nvPr/>
        </p:nvCxnSpPr>
        <p:spPr>
          <a:xfrm flipH="1">
            <a:off x="6935750" y="3931325"/>
            <a:ext cx="2549400" cy="13545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0" name="Google Shape;40;p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" name="Google Shape;41;p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idx="1" type="subTitle"/>
          </p:nvPr>
        </p:nvSpPr>
        <p:spPr>
          <a:xfrm>
            <a:off x="2247500" y="1433050"/>
            <a:ext cx="1838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2" type="subTitle"/>
          </p:nvPr>
        </p:nvSpPr>
        <p:spPr>
          <a:xfrm>
            <a:off x="2247500" y="1790050"/>
            <a:ext cx="5160300" cy="27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rgbClr val="374957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6" name="Google Shape;46;p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" name="Google Shape;47;p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type="title"/>
          </p:nvPr>
        </p:nvSpPr>
        <p:spPr>
          <a:xfrm>
            <a:off x="1122500" y="1073000"/>
            <a:ext cx="6899100" cy="28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cxnSp>
        <p:nvCxnSpPr>
          <p:cNvPr id="50" name="Google Shape;50;p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" name="Google Shape;51;p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" name="Google Shape;52;p8"/>
          <p:cNvCxnSpPr/>
          <p:nvPr/>
        </p:nvCxnSpPr>
        <p:spPr>
          <a:xfrm flipH="1">
            <a:off x="7093250" y="3935075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" name="Google Shape;53;p8"/>
          <p:cNvCxnSpPr/>
          <p:nvPr/>
        </p:nvCxnSpPr>
        <p:spPr>
          <a:xfrm flipH="1">
            <a:off x="-420450" y="-121600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713225" y="441927"/>
            <a:ext cx="3557100" cy="9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/>
        </p:txBody>
      </p:sp>
      <p:cxnSp>
        <p:nvCxnSpPr>
          <p:cNvPr id="62" name="Google Shape;62;p1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0"/>
          <p:cNvCxnSpPr/>
          <p:nvPr/>
        </p:nvCxnSpPr>
        <p:spPr>
          <a:xfrm flipH="1" rot="10800000">
            <a:off x="6144975" y="3103725"/>
            <a:ext cx="3118200" cy="22011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hasCustomPrompt="1" type="title"/>
          </p:nvPr>
        </p:nvSpPr>
        <p:spPr>
          <a:xfrm>
            <a:off x="713225" y="1345363"/>
            <a:ext cx="7717500" cy="16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/>
          <p:nvPr>
            <p:ph idx="1" type="subTitle"/>
          </p:nvPr>
        </p:nvSpPr>
        <p:spPr>
          <a:xfrm>
            <a:off x="1514325" y="3188648"/>
            <a:ext cx="61203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cxnSp>
        <p:nvCxnSpPr>
          <p:cNvPr id="68" name="Google Shape;68;p1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1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1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" type="subTitle"/>
          </p:nvPr>
        </p:nvSpPr>
        <p:spPr>
          <a:xfrm>
            <a:off x="5859325" y="1405390"/>
            <a:ext cx="2486100" cy="4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6" name="Google Shape;76;p13"/>
          <p:cNvSpPr txBox="1"/>
          <p:nvPr>
            <p:ph idx="2" type="subTitle"/>
          </p:nvPr>
        </p:nvSpPr>
        <p:spPr>
          <a:xfrm>
            <a:off x="5859325" y="180641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3" type="subTitle"/>
          </p:nvPr>
        </p:nvSpPr>
        <p:spPr>
          <a:xfrm>
            <a:off x="1903925" y="1405390"/>
            <a:ext cx="2486100" cy="4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8" name="Google Shape;78;p13"/>
          <p:cNvSpPr txBox="1"/>
          <p:nvPr>
            <p:ph idx="4" type="subTitle"/>
          </p:nvPr>
        </p:nvSpPr>
        <p:spPr>
          <a:xfrm>
            <a:off x="1903925" y="180641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5" type="subTitle"/>
          </p:nvPr>
        </p:nvSpPr>
        <p:spPr>
          <a:xfrm>
            <a:off x="5859325" y="3171118"/>
            <a:ext cx="24861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80" name="Google Shape;80;p13"/>
          <p:cNvSpPr txBox="1"/>
          <p:nvPr>
            <p:ph idx="6" type="subTitle"/>
          </p:nvPr>
        </p:nvSpPr>
        <p:spPr>
          <a:xfrm>
            <a:off x="5859325" y="356548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7" type="subTitle"/>
          </p:nvPr>
        </p:nvSpPr>
        <p:spPr>
          <a:xfrm>
            <a:off x="1903925" y="3171118"/>
            <a:ext cx="24861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82" name="Google Shape;82;p13"/>
          <p:cNvSpPr txBox="1"/>
          <p:nvPr>
            <p:ph idx="8" type="subTitle"/>
          </p:nvPr>
        </p:nvSpPr>
        <p:spPr>
          <a:xfrm>
            <a:off x="1903975" y="356548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hasCustomPrompt="1" idx="9" type="title"/>
          </p:nvPr>
        </p:nvSpPr>
        <p:spPr>
          <a:xfrm>
            <a:off x="798575" y="1417915"/>
            <a:ext cx="10392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/>
          <p:nvPr>
            <p:ph hasCustomPrompt="1" idx="13" type="title"/>
          </p:nvPr>
        </p:nvSpPr>
        <p:spPr>
          <a:xfrm>
            <a:off x="4753975" y="1403976"/>
            <a:ext cx="10392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/>
          <p:nvPr>
            <p:ph hasCustomPrompt="1" idx="14" type="title"/>
          </p:nvPr>
        </p:nvSpPr>
        <p:spPr>
          <a:xfrm>
            <a:off x="798625" y="3176773"/>
            <a:ext cx="10392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/>
          <p:nvPr>
            <p:ph hasCustomPrompt="1" idx="15" type="title"/>
          </p:nvPr>
        </p:nvSpPr>
        <p:spPr>
          <a:xfrm>
            <a:off x="4753975" y="3162833"/>
            <a:ext cx="10392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CUSTOM_1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720000" y="1677218"/>
            <a:ext cx="23364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1" name="Google Shape;91;p14"/>
          <p:cNvSpPr txBox="1"/>
          <p:nvPr>
            <p:ph hasCustomPrompt="1" idx="2" type="title"/>
          </p:nvPr>
        </p:nvSpPr>
        <p:spPr>
          <a:xfrm>
            <a:off x="1482600" y="1095325"/>
            <a:ext cx="81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2" name="Google Shape;92;p14"/>
          <p:cNvSpPr txBox="1"/>
          <p:nvPr>
            <p:ph idx="1" type="subTitle"/>
          </p:nvPr>
        </p:nvSpPr>
        <p:spPr>
          <a:xfrm>
            <a:off x="720000" y="2081199"/>
            <a:ext cx="233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3" type="title"/>
          </p:nvPr>
        </p:nvSpPr>
        <p:spPr>
          <a:xfrm>
            <a:off x="3403800" y="1677218"/>
            <a:ext cx="23364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14"/>
          <p:cNvSpPr txBox="1"/>
          <p:nvPr>
            <p:ph hasCustomPrompt="1" idx="4" type="title"/>
          </p:nvPr>
        </p:nvSpPr>
        <p:spPr>
          <a:xfrm>
            <a:off x="4166400" y="1095325"/>
            <a:ext cx="81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5" name="Google Shape;95;p14"/>
          <p:cNvSpPr txBox="1"/>
          <p:nvPr>
            <p:ph idx="5" type="subTitle"/>
          </p:nvPr>
        </p:nvSpPr>
        <p:spPr>
          <a:xfrm>
            <a:off x="3403800" y="2081208"/>
            <a:ext cx="233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6" type="title"/>
          </p:nvPr>
        </p:nvSpPr>
        <p:spPr>
          <a:xfrm>
            <a:off x="6087600" y="1677218"/>
            <a:ext cx="23364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7" name="Google Shape;97;p14"/>
          <p:cNvSpPr txBox="1"/>
          <p:nvPr>
            <p:ph hasCustomPrompt="1" idx="7" type="title"/>
          </p:nvPr>
        </p:nvSpPr>
        <p:spPr>
          <a:xfrm>
            <a:off x="6850200" y="1095325"/>
            <a:ext cx="81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8" name="Google Shape;98;p14"/>
          <p:cNvSpPr txBox="1"/>
          <p:nvPr>
            <p:ph idx="8" type="subTitle"/>
          </p:nvPr>
        </p:nvSpPr>
        <p:spPr>
          <a:xfrm>
            <a:off x="6087600" y="2081208"/>
            <a:ext cx="233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9" type="title"/>
          </p:nvPr>
        </p:nvSpPr>
        <p:spPr>
          <a:xfrm>
            <a:off x="720000" y="3313579"/>
            <a:ext cx="23364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p14"/>
          <p:cNvSpPr txBox="1"/>
          <p:nvPr>
            <p:ph hasCustomPrompt="1" idx="13" type="title"/>
          </p:nvPr>
        </p:nvSpPr>
        <p:spPr>
          <a:xfrm>
            <a:off x="1482600" y="2714087"/>
            <a:ext cx="81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1" name="Google Shape;101;p14"/>
          <p:cNvSpPr txBox="1"/>
          <p:nvPr>
            <p:ph idx="14" type="subTitle"/>
          </p:nvPr>
        </p:nvSpPr>
        <p:spPr>
          <a:xfrm>
            <a:off x="720000" y="3705863"/>
            <a:ext cx="233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15" type="title"/>
          </p:nvPr>
        </p:nvSpPr>
        <p:spPr>
          <a:xfrm>
            <a:off x="3403800" y="3313579"/>
            <a:ext cx="23364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3" name="Google Shape;103;p14"/>
          <p:cNvSpPr txBox="1"/>
          <p:nvPr>
            <p:ph hasCustomPrompt="1" idx="16" type="title"/>
          </p:nvPr>
        </p:nvSpPr>
        <p:spPr>
          <a:xfrm>
            <a:off x="4166400" y="2714087"/>
            <a:ext cx="81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4" name="Google Shape;104;p14"/>
          <p:cNvSpPr txBox="1"/>
          <p:nvPr>
            <p:ph idx="17" type="subTitle"/>
          </p:nvPr>
        </p:nvSpPr>
        <p:spPr>
          <a:xfrm>
            <a:off x="3403800" y="3705863"/>
            <a:ext cx="233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idx="18" type="title"/>
          </p:nvPr>
        </p:nvSpPr>
        <p:spPr>
          <a:xfrm>
            <a:off x="6087600" y="3313579"/>
            <a:ext cx="23364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6" name="Google Shape;106;p14"/>
          <p:cNvSpPr txBox="1"/>
          <p:nvPr>
            <p:ph hasCustomPrompt="1" idx="19" type="title"/>
          </p:nvPr>
        </p:nvSpPr>
        <p:spPr>
          <a:xfrm>
            <a:off x="6850200" y="2714087"/>
            <a:ext cx="81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7" name="Google Shape;107;p14"/>
          <p:cNvSpPr txBox="1"/>
          <p:nvPr>
            <p:ph idx="20" type="subTitle"/>
          </p:nvPr>
        </p:nvSpPr>
        <p:spPr>
          <a:xfrm>
            <a:off x="6087600" y="3705863"/>
            <a:ext cx="233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4"/>
          <p:cNvSpPr txBox="1"/>
          <p:nvPr>
            <p:ph idx="21" type="title"/>
          </p:nvPr>
        </p:nvSpPr>
        <p:spPr>
          <a:xfrm>
            <a:off x="2332400" y="445025"/>
            <a:ext cx="447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09" name="Google Shape;109;p1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14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" name="Google Shape;112;p14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/>
          <p:nvPr>
            <p:ph type="title"/>
          </p:nvPr>
        </p:nvSpPr>
        <p:spPr>
          <a:xfrm>
            <a:off x="2410500" y="2808253"/>
            <a:ext cx="4323000" cy="4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/>
        </p:txBody>
      </p:sp>
      <p:sp>
        <p:nvSpPr>
          <p:cNvPr id="115" name="Google Shape;115;p15"/>
          <p:cNvSpPr txBox="1"/>
          <p:nvPr>
            <p:ph idx="1" type="subTitle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16" name="Google Shape;116;p1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1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CUSTOM_12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>
            <p:ph type="title"/>
          </p:nvPr>
        </p:nvSpPr>
        <p:spPr>
          <a:xfrm>
            <a:off x="699900" y="2821263"/>
            <a:ext cx="4323000" cy="4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/>
        </p:txBody>
      </p:sp>
      <p:sp>
        <p:nvSpPr>
          <p:cNvPr id="120" name="Google Shape;120;p16"/>
          <p:cNvSpPr txBox="1"/>
          <p:nvPr>
            <p:ph idx="1" type="subTitle"/>
          </p:nvPr>
        </p:nvSpPr>
        <p:spPr>
          <a:xfrm>
            <a:off x="699900" y="1675902"/>
            <a:ext cx="5458200" cy="9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1" name="Google Shape;121;p1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1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" name="Google Shape;123;p16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16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3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idx="1" type="subTitle"/>
          </p:nvPr>
        </p:nvSpPr>
        <p:spPr>
          <a:xfrm>
            <a:off x="2648400" y="1682000"/>
            <a:ext cx="3847200" cy="23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27" name="Google Shape;127;p17"/>
          <p:cNvSpPr txBox="1"/>
          <p:nvPr>
            <p:ph type="title"/>
          </p:nvPr>
        </p:nvSpPr>
        <p:spPr>
          <a:xfrm>
            <a:off x="1732050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28" name="Google Shape;128;p1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1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" name="Google Shape;130;p17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" name="Google Shape;131;p17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>
            <p:ph type="title"/>
          </p:nvPr>
        </p:nvSpPr>
        <p:spPr>
          <a:xfrm>
            <a:off x="1994850" y="1482825"/>
            <a:ext cx="5154300" cy="12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134" name="Google Shape;134;p18"/>
          <p:cNvSpPr txBox="1"/>
          <p:nvPr>
            <p:ph idx="1" type="subTitle"/>
          </p:nvPr>
        </p:nvSpPr>
        <p:spPr>
          <a:xfrm>
            <a:off x="2299500" y="2972150"/>
            <a:ext cx="4545000" cy="5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135" name="Google Shape;135;p1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1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4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>
            <p:ph type="title"/>
          </p:nvPr>
        </p:nvSpPr>
        <p:spPr>
          <a:xfrm>
            <a:off x="3742850" y="1549875"/>
            <a:ext cx="4545000" cy="12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139" name="Google Shape;139;p19"/>
          <p:cNvSpPr txBox="1"/>
          <p:nvPr>
            <p:ph idx="1" type="subTitle"/>
          </p:nvPr>
        </p:nvSpPr>
        <p:spPr>
          <a:xfrm>
            <a:off x="3742850" y="3039213"/>
            <a:ext cx="4545000" cy="5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140" name="Google Shape;140;p1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1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19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19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19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" name="Google Shape;145;p19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5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>
            <a:off x="1677925" y="2511803"/>
            <a:ext cx="3714900" cy="805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8" name="Google Shape;148;p20"/>
          <p:cNvSpPr txBox="1"/>
          <p:nvPr>
            <p:ph hasCustomPrompt="1" idx="2" type="title"/>
          </p:nvPr>
        </p:nvSpPr>
        <p:spPr>
          <a:xfrm>
            <a:off x="3741925" y="1484693"/>
            <a:ext cx="1650900" cy="9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49" name="Google Shape;149;p20"/>
          <p:cNvSpPr txBox="1"/>
          <p:nvPr>
            <p:ph idx="1" type="subTitle"/>
          </p:nvPr>
        </p:nvSpPr>
        <p:spPr>
          <a:xfrm>
            <a:off x="831625" y="3244000"/>
            <a:ext cx="4561200" cy="3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50" name="Google Shape;150;p20"/>
          <p:cNvCxnSpPr/>
          <p:nvPr/>
        </p:nvCxnSpPr>
        <p:spPr>
          <a:xfrm rot="10800000">
            <a:off x="-30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20"/>
          <p:cNvCxnSpPr/>
          <p:nvPr/>
        </p:nvCxnSpPr>
        <p:spPr>
          <a:xfrm rot="10800000">
            <a:off x="-30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0"/>
          <p:cNvCxnSpPr/>
          <p:nvPr/>
        </p:nvCxnSpPr>
        <p:spPr>
          <a:xfrm>
            <a:off x="-112875" y="3979775"/>
            <a:ext cx="1378500" cy="1236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20"/>
          <p:cNvCxnSpPr/>
          <p:nvPr/>
        </p:nvCxnSpPr>
        <p:spPr>
          <a:xfrm>
            <a:off x="7908725" y="-88700"/>
            <a:ext cx="1418700" cy="1064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56" name="Google Shape;156;p2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2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21"/>
          <p:cNvCxnSpPr/>
          <p:nvPr/>
        </p:nvCxnSpPr>
        <p:spPr>
          <a:xfrm>
            <a:off x="7207350" y="-153175"/>
            <a:ext cx="2120400" cy="12738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6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0" name="Google Shape;160;p2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2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" name="Google Shape;162;p22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" name="Google Shape;163;p22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" name="Google Shape;164;p22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" name="Google Shape;165;p22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6" name="Google Shape;166;p22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7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>
            <p:ph type="title"/>
          </p:nvPr>
        </p:nvSpPr>
        <p:spPr>
          <a:xfrm>
            <a:off x="1877475" y="445025"/>
            <a:ext cx="538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9" name="Google Shape;169;p23"/>
          <p:cNvSpPr txBox="1"/>
          <p:nvPr>
            <p:ph idx="1" type="subTitle"/>
          </p:nvPr>
        </p:nvSpPr>
        <p:spPr>
          <a:xfrm>
            <a:off x="3226708" y="1405390"/>
            <a:ext cx="2486100" cy="4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70" name="Google Shape;170;p23"/>
          <p:cNvSpPr txBox="1"/>
          <p:nvPr>
            <p:ph idx="2" type="subTitle"/>
          </p:nvPr>
        </p:nvSpPr>
        <p:spPr>
          <a:xfrm>
            <a:off x="3226708" y="180641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3"/>
          <p:cNvSpPr txBox="1"/>
          <p:nvPr>
            <p:ph idx="3" type="subTitle"/>
          </p:nvPr>
        </p:nvSpPr>
        <p:spPr>
          <a:xfrm>
            <a:off x="719108" y="1405390"/>
            <a:ext cx="2486100" cy="4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72" name="Google Shape;172;p23"/>
          <p:cNvSpPr txBox="1"/>
          <p:nvPr>
            <p:ph idx="4" type="subTitle"/>
          </p:nvPr>
        </p:nvSpPr>
        <p:spPr>
          <a:xfrm>
            <a:off x="719108" y="180641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3"/>
          <p:cNvSpPr txBox="1"/>
          <p:nvPr>
            <p:ph idx="5" type="subTitle"/>
          </p:nvPr>
        </p:nvSpPr>
        <p:spPr>
          <a:xfrm>
            <a:off x="3226708" y="3171118"/>
            <a:ext cx="24861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74" name="Google Shape;174;p23"/>
          <p:cNvSpPr txBox="1"/>
          <p:nvPr>
            <p:ph idx="6" type="subTitle"/>
          </p:nvPr>
        </p:nvSpPr>
        <p:spPr>
          <a:xfrm>
            <a:off x="3226708" y="356548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3"/>
          <p:cNvSpPr txBox="1"/>
          <p:nvPr>
            <p:ph idx="7" type="subTitle"/>
          </p:nvPr>
        </p:nvSpPr>
        <p:spPr>
          <a:xfrm>
            <a:off x="719108" y="3171118"/>
            <a:ext cx="24861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76" name="Google Shape;176;p23"/>
          <p:cNvSpPr txBox="1"/>
          <p:nvPr>
            <p:ph idx="8" type="subTitle"/>
          </p:nvPr>
        </p:nvSpPr>
        <p:spPr>
          <a:xfrm>
            <a:off x="719158" y="356548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77" name="Google Shape;177;p2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" name="Google Shape;178;p2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8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0" name="Google Shape;180;p2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" name="Google Shape;181;p2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24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24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4" name="Google Shape;184;p24"/>
          <p:cNvSpPr txBox="1"/>
          <p:nvPr>
            <p:ph idx="1" type="body"/>
          </p:nvPr>
        </p:nvSpPr>
        <p:spPr>
          <a:xfrm>
            <a:off x="5547900" y="3007750"/>
            <a:ext cx="2883000" cy="15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000">
                <a:latin typeface="Vidaloka"/>
                <a:ea typeface="Vidaloka"/>
                <a:cs typeface="Vidaloka"/>
                <a:sym typeface="Vidaloka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000">
                <a:latin typeface="Vidaloka"/>
                <a:ea typeface="Vidaloka"/>
                <a:cs typeface="Vidaloka"/>
                <a:sym typeface="Vidaloka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000">
                <a:latin typeface="Vidaloka"/>
                <a:ea typeface="Vidaloka"/>
                <a:cs typeface="Vidaloka"/>
                <a:sym typeface="Vidaloka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000">
                <a:latin typeface="Vidaloka"/>
                <a:ea typeface="Vidaloka"/>
                <a:cs typeface="Vidaloka"/>
                <a:sym typeface="Vidaloka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000">
                <a:latin typeface="Vidaloka"/>
                <a:ea typeface="Vidaloka"/>
                <a:cs typeface="Vidaloka"/>
                <a:sym typeface="Vidaloka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000">
                <a:latin typeface="Vidaloka"/>
                <a:ea typeface="Vidaloka"/>
                <a:cs typeface="Vidaloka"/>
                <a:sym typeface="Vidaloka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000">
                <a:latin typeface="Vidaloka"/>
                <a:ea typeface="Vidaloka"/>
                <a:cs typeface="Vidaloka"/>
                <a:sym typeface="Vidaloka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0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CUSTOM_19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/>
          <p:nvPr>
            <p:ph hasCustomPrompt="1" type="title"/>
          </p:nvPr>
        </p:nvSpPr>
        <p:spPr>
          <a:xfrm>
            <a:off x="713225" y="1345375"/>
            <a:ext cx="6120300" cy="16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7" name="Google Shape;187;p25"/>
          <p:cNvSpPr txBox="1"/>
          <p:nvPr>
            <p:ph idx="1" type="subTitle"/>
          </p:nvPr>
        </p:nvSpPr>
        <p:spPr>
          <a:xfrm>
            <a:off x="713225" y="3188648"/>
            <a:ext cx="61203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cxnSp>
        <p:nvCxnSpPr>
          <p:cNvPr id="188" name="Google Shape;188;p2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2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" name="Google Shape;190;p25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" name="Google Shape;191;p25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>
            <p:ph type="title"/>
          </p:nvPr>
        </p:nvSpPr>
        <p:spPr>
          <a:xfrm>
            <a:off x="4956100" y="2467375"/>
            <a:ext cx="24753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4" name="Google Shape;194;p26"/>
          <p:cNvSpPr txBox="1"/>
          <p:nvPr>
            <p:ph hasCustomPrompt="1" idx="2" type="title"/>
          </p:nvPr>
        </p:nvSpPr>
        <p:spPr>
          <a:xfrm>
            <a:off x="4956100" y="14023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95" name="Google Shape;195;p26"/>
          <p:cNvSpPr txBox="1"/>
          <p:nvPr>
            <p:ph idx="1" type="subTitle"/>
          </p:nvPr>
        </p:nvSpPr>
        <p:spPr>
          <a:xfrm>
            <a:off x="4956100" y="3116275"/>
            <a:ext cx="2475300" cy="62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6" name="Google Shape;196;p2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2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26"/>
          <p:cNvCxnSpPr/>
          <p:nvPr/>
        </p:nvCxnSpPr>
        <p:spPr>
          <a:xfrm>
            <a:off x="-209600" y="2402450"/>
            <a:ext cx="3144300" cy="27897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20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>
            <p:ph type="title"/>
          </p:nvPr>
        </p:nvSpPr>
        <p:spPr>
          <a:xfrm>
            <a:off x="4373850" y="944250"/>
            <a:ext cx="24753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1" name="Google Shape;201;p27"/>
          <p:cNvSpPr txBox="1"/>
          <p:nvPr>
            <p:ph hasCustomPrompt="1" idx="2" type="title"/>
          </p:nvPr>
        </p:nvSpPr>
        <p:spPr>
          <a:xfrm>
            <a:off x="2294850" y="1096650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202" name="Google Shape;202;p27"/>
          <p:cNvSpPr txBox="1"/>
          <p:nvPr>
            <p:ph idx="1" type="subTitle"/>
          </p:nvPr>
        </p:nvSpPr>
        <p:spPr>
          <a:xfrm>
            <a:off x="4373850" y="1593150"/>
            <a:ext cx="2475300" cy="62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03" name="Google Shape;203;p2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" name="Google Shape;204;p2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27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27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27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27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3_1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/>
          <p:nvPr>
            <p:ph type="title"/>
          </p:nvPr>
        </p:nvSpPr>
        <p:spPr>
          <a:xfrm>
            <a:off x="1043725" y="922567"/>
            <a:ext cx="3123000" cy="22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1" name="Google Shape;211;p28"/>
          <p:cNvSpPr txBox="1"/>
          <p:nvPr>
            <p:ph idx="1" type="subTitle"/>
          </p:nvPr>
        </p:nvSpPr>
        <p:spPr>
          <a:xfrm>
            <a:off x="1043725" y="3360938"/>
            <a:ext cx="3013500" cy="7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212" name="Google Shape;212;p2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2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28"/>
          <p:cNvCxnSpPr/>
          <p:nvPr/>
        </p:nvCxnSpPr>
        <p:spPr>
          <a:xfrm>
            <a:off x="5322650" y="-80625"/>
            <a:ext cx="4005000" cy="2007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/>
          <p:nvPr>
            <p:ph type="title"/>
          </p:nvPr>
        </p:nvSpPr>
        <p:spPr>
          <a:xfrm>
            <a:off x="5310925" y="962565"/>
            <a:ext cx="3123000" cy="22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7" name="Google Shape;217;p29"/>
          <p:cNvSpPr txBox="1"/>
          <p:nvPr>
            <p:ph idx="1" type="subTitle"/>
          </p:nvPr>
        </p:nvSpPr>
        <p:spPr>
          <a:xfrm>
            <a:off x="5310925" y="3400935"/>
            <a:ext cx="3013500" cy="7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218" name="Google Shape;218;p2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" name="Google Shape;219;p2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29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29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29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29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4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/>
          <p:nvPr>
            <p:ph idx="1" type="subTitle"/>
          </p:nvPr>
        </p:nvSpPr>
        <p:spPr>
          <a:xfrm>
            <a:off x="3509000" y="25320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26" name="Google Shape;226;p30"/>
          <p:cNvSpPr txBox="1"/>
          <p:nvPr>
            <p:ph idx="2" type="subTitle"/>
          </p:nvPr>
        </p:nvSpPr>
        <p:spPr>
          <a:xfrm>
            <a:off x="3509025" y="2948247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0"/>
          <p:cNvSpPr txBox="1"/>
          <p:nvPr>
            <p:ph idx="3" type="subTitle"/>
          </p:nvPr>
        </p:nvSpPr>
        <p:spPr>
          <a:xfrm>
            <a:off x="953025" y="25320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28" name="Google Shape;228;p30"/>
          <p:cNvSpPr txBox="1"/>
          <p:nvPr>
            <p:ph idx="4" type="subTitle"/>
          </p:nvPr>
        </p:nvSpPr>
        <p:spPr>
          <a:xfrm>
            <a:off x="953125" y="2948247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30"/>
          <p:cNvSpPr txBox="1"/>
          <p:nvPr>
            <p:ph idx="5" type="subTitle"/>
          </p:nvPr>
        </p:nvSpPr>
        <p:spPr>
          <a:xfrm>
            <a:off x="6064875" y="25320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30" name="Google Shape;230;p30"/>
          <p:cNvSpPr txBox="1"/>
          <p:nvPr>
            <p:ph idx="6" type="subTitle"/>
          </p:nvPr>
        </p:nvSpPr>
        <p:spPr>
          <a:xfrm>
            <a:off x="6064875" y="2948247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30"/>
          <p:cNvSpPr txBox="1"/>
          <p:nvPr>
            <p:ph type="title"/>
          </p:nvPr>
        </p:nvSpPr>
        <p:spPr>
          <a:xfrm>
            <a:off x="713225" y="445025"/>
            <a:ext cx="665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32" name="Google Shape;232;p3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3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22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 txBox="1"/>
          <p:nvPr>
            <p:ph idx="1" type="subTitle"/>
          </p:nvPr>
        </p:nvSpPr>
        <p:spPr>
          <a:xfrm>
            <a:off x="3509000" y="16938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36" name="Google Shape;236;p31"/>
          <p:cNvSpPr txBox="1"/>
          <p:nvPr>
            <p:ph idx="2" type="subTitle"/>
          </p:nvPr>
        </p:nvSpPr>
        <p:spPr>
          <a:xfrm>
            <a:off x="3509025" y="2110049"/>
            <a:ext cx="21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31"/>
          <p:cNvSpPr txBox="1"/>
          <p:nvPr>
            <p:ph idx="3" type="subTitle"/>
          </p:nvPr>
        </p:nvSpPr>
        <p:spPr>
          <a:xfrm>
            <a:off x="953025" y="16938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38" name="Google Shape;238;p31"/>
          <p:cNvSpPr txBox="1"/>
          <p:nvPr>
            <p:ph idx="4" type="subTitle"/>
          </p:nvPr>
        </p:nvSpPr>
        <p:spPr>
          <a:xfrm>
            <a:off x="953125" y="2110049"/>
            <a:ext cx="21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31"/>
          <p:cNvSpPr txBox="1"/>
          <p:nvPr>
            <p:ph idx="5" type="subTitle"/>
          </p:nvPr>
        </p:nvSpPr>
        <p:spPr>
          <a:xfrm>
            <a:off x="6064875" y="16938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40" name="Google Shape;240;p31"/>
          <p:cNvSpPr txBox="1"/>
          <p:nvPr>
            <p:ph idx="6" type="subTitle"/>
          </p:nvPr>
        </p:nvSpPr>
        <p:spPr>
          <a:xfrm>
            <a:off x="6064875" y="2110049"/>
            <a:ext cx="21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31"/>
          <p:cNvSpPr txBox="1"/>
          <p:nvPr>
            <p:ph type="title"/>
          </p:nvPr>
        </p:nvSpPr>
        <p:spPr>
          <a:xfrm>
            <a:off x="1244250" y="445025"/>
            <a:ext cx="665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242" name="Google Shape;242;p31"/>
          <p:cNvSpPr txBox="1"/>
          <p:nvPr>
            <p:ph idx="7" type="subTitle"/>
          </p:nvPr>
        </p:nvSpPr>
        <p:spPr>
          <a:xfrm>
            <a:off x="3509000" y="33987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43" name="Google Shape;243;p31"/>
          <p:cNvSpPr txBox="1"/>
          <p:nvPr>
            <p:ph idx="8" type="subTitle"/>
          </p:nvPr>
        </p:nvSpPr>
        <p:spPr>
          <a:xfrm>
            <a:off x="3509025" y="3814949"/>
            <a:ext cx="21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31"/>
          <p:cNvSpPr txBox="1"/>
          <p:nvPr>
            <p:ph idx="9" type="subTitle"/>
          </p:nvPr>
        </p:nvSpPr>
        <p:spPr>
          <a:xfrm>
            <a:off x="953025" y="33987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45" name="Google Shape;245;p31"/>
          <p:cNvSpPr txBox="1"/>
          <p:nvPr>
            <p:ph idx="13" type="subTitle"/>
          </p:nvPr>
        </p:nvSpPr>
        <p:spPr>
          <a:xfrm>
            <a:off x="953125" y="3814949"/>
            <a:ext cx="21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31"/>
          <p:cNvSpPr txBox="1"/>
          <p:nvPr>
            <p:ph idx="14" type="subTitle"/>
          </p:nvPr>
        </p:nvSpPr>
        <p:spPr>
          <a:xfrm>
            <a:off x="6064875" y="33987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47" name="Google Shape;247;p31"/>
          <p:cNvSpPr txBox="1"/>
          <p:nvPr>
            <p:ph idx="15" type="subTitle"/>
          </p:nvPr>
        </p:nvSpPr>
        <p:spPr>
          <a:xfrm>
            <a:off x="6064875" y="3814949"/>
            <a:ext cx="21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48" name="Google Shape;248;p3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3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31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31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 -">
  <p:cSld name="CUSTOM_32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2"/>
          <p:cNvSpPr txBox="1"/>
          <p:nvPr>
            <p:ph idx="1" type="subTitle"/>
          </p:nvPr>
        </p:nvSpPr>
        <p:spPr>
          <a:xfrm>
            <a:off x="3414050" y="1714429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54" name="Google Shape;254;p32"/>
          <p:cNvSpPr txBox="1"/>
          <p:nvPr>
            <p:ph idx="2" type="subTitle"/>
          </p:nvPr>
        </p:nvSpPr>
        <p:spPr>
          <a:xfrm>
            <a:off x="3564200" y="2124122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32"/>
          <p:cNvSpPr txBox="1"/>
          <p:nvPr>
            <p:ph idx="3" type="subTitle"/>
          </p:nvPr>
        </p:nvSpPr>
        <p:spPr>
          <a:xfrm>
            <a:off x="705725" y="1714429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56" name="Google Shape;256;p32"/>
          <p:cNvSpPr txBox="1"/>
          <p:nvPr>
            <p:ph idx="4" type="subTitle"/>
          </p:nvPr>
        </p:nvSpPr>
        <p:spPr>
          <a:xfrm>
            <a:off x="855875" y="2124122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32"/>
          <p:cNvSpPr txBox="1"/>
          <p:nvPr>
            <p:ph idx="5" type="subTitle"/>
          </p:nvPr>
        </p:nvSpPr>
        <p:spPr>
          <a:xfrm>
            <a:off x="6122325" y="1714429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58" name="Google Shape;258;p32"/>
          <p:cNvSpPr txBox="1"/>
          <p:nvPr>
            <p:ph idx="6" type="subTitle"/>
          </p:nvPr>
        </p:nvSpPr>
        <p:spPr>
          <a:xfrm>
            <a:off x="6272475" y="2124122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32"/>
          <p:cNvSpPr txBox="1"/>
          <p:nvPr>
            <p:ph idx="7" type="subTitle"/>
          </p:nvPr>
        </p:nvSpPr>
        <p:spPr>
          <a:xfrm>
            <a:off x="3414050" y="3453326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60" name="Google Shape;260;p32"/>
          <p:cNvSpPr txBox="1"/>
          <p:nvPr>
            <p:ph idx="8" type="subTitle"/>
          </p:nvPr>
        </p:nvSpPr>
        <p:spPr>
          <a:xfrm>
            <a:off x="3564200" y="3869536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32"/>
          <p:cNvSpPr txBox="1"/>
          <p:nvPr>
            <p:ph idx="9" type="subTitle"/>
          </p:nvPr>
        </p:nvSpPr>
        <p:spPr>
          <a:xfrm>
            <a:off x="705725" y="3453326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62" name="Google Shape;262;p32"/>
          <p:cNvSpPr txBox="1"/>
          <p:nvPr>
            <p:ph idx="13" type="subTitle"/>
          </p:nvPr>
        </p:nvSpPr>
        <p:spPr>
          <a:xfrm>
            <a:off x="855875" y="3869536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32"/>
          <p:cNvSpPr txBox="1"/>
          <p:nvPr>
            <p:ph idx="14" type="subTitle"/>
          </p:nvPr>
        </p:nvSpPr>
        <p:spPr>
          <a:xfrm>
            <a:off x="6122325" y="3453326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64" name="Google Shape;264;p32"/>
          <p:cNvSpPr txBox="1"/>
          <p:nvPr>
            <p:ph idx="15" type="subTitle"/>
          </p:nvPr>
        </p:nvSpPr>
        <p:spPr>
          <a:xfrm>
            <a:off x="6272475" y="3869536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32"/>
          <p:cNvSpPr txBox="1"/>
          <p:nvPr>
            <p:ph type="title"/>
          </p:nvPr>
        </p:nvSpPr>
        <p:spPr>
          <a:xfrm>
            <a:off x="713225" y="445025"/>
            <a:ext cx="60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66" name="Google Shape;266;p3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3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CUSTOM_33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/>
          <p:nvPr>
            <p:ph idx="1" type="subTitle"/>
          </p:nvPr>
        </p:nvSpPr>
        <p:spPr>
          <a:xfrm>
            <a:off x="3414050" y="1714429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70" name="Google Shape;270;p33"/>
          <p:cNvSpPr txBox="1"/>
          <p:nvPr>
            <p:ph idx="2" type="subTitle"/>
          </p:nvPr>
        </p:nvSpPr>
        <p:spPr>
          <a:xfrm>
            <a:off x="3564200" y="2124122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33"/>
          <p:cNvSpPr txBox="1"/>
          <p:nvPr>
            <p:ph idx="3" type="subTitle"/>
          </p:nvPr>
        </p:nvSpPr>
        <p:spPr>
          <a:xfrm>
            <a:off x="705725" y="1714429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72" name="Google Shape;272;p33"/>
          <p:cNvSpPr txBox="1"/>
          <p:nvPr>
            <p:ph idx="4" type="subTitle"/>
          </p:nvPr>
        </p:nvSpPr>
        <p:spPr>
          <a:xfrm>
            <a:off x="855875" y="2124122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33"/>
          <p:cNvSpPr txBox="1"/>
          <p:nvPr>
            <p:ph idx="5" type="subTitle"/>
          </p:nvPr>
        </p:nvSpPr>
        <p:spPr>
          <a:xfrm>
            <a:off x="6122325" y="1714429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74" name="Google Shape;274;p33"/>
          <p:cNvSpPr txBox="1"/>
          <p:nvPr>
            <p:ph idx="6" type="subTitle"/>
          </p:nvPr>
        </p:nvSpPr>
        <p:spPr>
          <a:xfrm>
            <a:off x="6272475" y="2124122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33"/>
          <p:cNvSpPr txBox="1"/>
          <p:nvPr>
            <p:ph idx="7" type="subTitle"/>
          </p:nvPr>
        </p:nvSpPr>
        <p:spPr>
          <a:xfrm>
            <a:off x="2059863" y="3148526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76" name="Google Shape;276;p33"/>
          <p:cNvSpPr txBox="1"/>
          <p:nvPr>
            <p:ph idx="8" type="subTitle"/>
          </p:nvPr>
        </p:nvSpPr>
        <p:spPr>
          <a:xfrm>
            <a:off x="2210013" y="3564736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33"/>
          <p:cNvSpPr txBox="1"/>
          <p:nvPr>
            <p:ph idx="9" type="subTitle"/>
          </p:nvPr>
        </p:nvSpPr>
        <p:spPr>
          <a:xfrm>
            <a:off x="4768138" y="3148526"/>
            <a:ext cx="23160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78" name="Google Shape;278;p33"/>
          <p:cNvSpPr txBox="1"/>
          <p:nvPr>
            <p:ph idx="13" type="subTitle"/>
          </p:nvPr>
        </p:nvSpPr>
        <p:spPr>
          <a:xfrm>
            <a:off x="4918288" y="3564736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33"/>
          <p:cNvSpPr txBox="1"/>
          <p:nvPr>
            <p:ph type="title"/>
          </p:nvPr>
        </p:nvSpPr>
        <p:spPr>
          <a:xfrm>
            <a:off x="1531650" y="445025"/>
            <a:ext cx="60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80" name="Google Shape;280;p3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3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" name="Google Shape;282;p33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33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4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 txBox="1"/>
          <p:nvPr>
            <p:ph type="title"/>
          </p:nvPr>
        </p:nvSpPr>
        <p:spPr>
          <a:xfrm>
            <a:off x="716225" y="1073000"/>
            <a:ext cx="5640600" cy="28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cxnSp>
        <p:nvCxnSpPr>
          <p:cNvPr id="286" name="Google Shape;286;p3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3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34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34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34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1" name="Google Shape;291;p34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35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 txBox="1"/>
          <p:nvPr>
            <p:ph idx="1" type="subTitle"/>
          </p:nvPr>
        </p:nvSpPr>
        <p:spPr>
          <a:xfrm>
            <a:off x="4916850" y="1894200"/>
            <a:ext cx="2316000" cy="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94" name="Google Shape;294;p35"/>
          <p:cNvSpPr txBox="1"/>
          <p:nvPr>
            <p:ph idx="2" type="subTitle"/>
          </p:nvPr>
        </p:nvSpPr>
        <p:spPr>
          <a:xfrm>
            <a:off x="5058900" y="229647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35"/>
          <p:cNvSpPr txBox="1"/>
          <p:nvPr>
            <p:ph idx="3" type="subTitle"/>
          </p:nvPr>
        </p:nvSpPr>
        <p:spPr>
          <a:xfrm>
            <a:off x="1911150" y="1894200"/>
            <a:ext cx="2316000" cy="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96" name="Google Shape;296;p35"/>
          <p:cNvSpPr txBox="1"/>
          <p:nvPr>
            <p:ph idx="4" type="subTitle"/>
          </p:nvPr>
        </p:nvSpPr>
        <p:spPr>
          <a:xfrm>
            <a:off x="2053300" y="229647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35"/>
          <p:cNvSpPr txBox="1"/>
          <p:nvPr>
            <p:ph idx="5" type="subTitle"/>
          </p:nvPr>
        </p:nvSpPr>
        <p:spPr>
          <a:xfrm>
            <a:off x="4916850" y="3528902"/>
            <a:ext cx="2316000" cy="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98" name="Google Shape;298;p35"/>
          <p:cNvSpPr txBox="1"/>
          <p:nvPr>
            <p:ph idx="6" type="subTitle"/>
          </p:nvPr>
        </p:nvSpPr>
        <p:spPr>
          <a:xfrm>
            <a:off x="5058900" y="392373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35"/>
          <p:cNvSpPr txBox="1"/>
          <p:nvPr>
            <p:ph idx="7" type="subTitle"/>
          </p:nvPr>
        </p:nvSpPr>
        <p:spPr>
          <a:xfrm>
            <a:off x="1911150" y="3528902"/>
            <a:ext cx="2316000" cy="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00" name="Google Shape;300;p35"/>
          <p:cNvSpPr txBox="1"/>
          <p:nvPr>
            <p:ph idx="8" type="subTitle"/>
          </p:nvPr>
        </p:nvSpPr>
        <p:spPr>
          <a:xfrm>
            <a:off x="2053200" y="392373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35"/>
          <p:cNvSpPr txBox="1"/>
          <p:nvPr>
            <p:ph type="title"/>
          </p:nvPr>
        </p:nvSpPr>
        <p:spPr>
          <a:xfrm>
            <a:off x="713225" y="445025"/>
            <a:ext cx="648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302" name="Google Shape;302;p3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3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36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6"/>
          <p:cNvSpPr txBox="1"/>
          <p:nvPr>
            <p:ph idx="1" type="subTitle"/>
          </p:nvPr>
        </p:nvSpPr>
        <p:spPr>
          <a:xfrm>
            <a:off x="3571925" y="2904446"/>
            <a:ext cx="2015400" cy="4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06" name="Google Shape;306;p36"/>
          <p:cNvSpPr txBox="1"/>
          <p:nvPr>
            <p:ph idx="2" type="subTitle"/>
          </p:nvPr>
        </p:nvSpPr>
        <p:spPr>
          <a:xfrm>
            <a:off x="3571925" y="3306722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6"/>
          <p:cNvSpPr txBox="1"/>
          <p:nvPr>
            <p:ph idx="3" type="subTitle"/>
          </p:nvPr>
        </p:nvSpPr>
        <p:spPr>
          <a:xfrm>
            <a:off x="1088400" y="2904446"/>
            <a:ext cx="2015400" cy="4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08" name="Google Shape;308;p36"/>
          <p:cNvSpPr txBox="1"/>
          <p:nvPr>
            <p:ph idx="4" type="subTitle"/>
          </p:nvPr>
        </p:nvSpPr>
        <p:spPr>
          <a:xfrm>
            <a:off x="1088400" y="3306722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6"/>
          <p:cNvSpPr txBox="1"/>
          <p:nvPr>
            <p:ph idx="5" type="subTitle"/>
          </p:nvPr>
        </p:nvSpPr>
        <p:spPr>
          <a:xfrm>
            <a:off x="6055450" y="2904446"/>
            <a:ext cx="2015400" cy="4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10" name="Google Shape;310;p36"/>
          <p:cNvSpPr txBox="1"/>
          <p:nvPr>
            <p:ph idx="6" type="subTitle"/>
          </p:nvPr>
        </p:nvSpPr>
        <p:spPr>
          <a:xfrm>
            <a:off x="6055450" y="3306722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36"/>
          <p:cNvSpPr txBox="1"/>
          <p:nvPr>
            <p:ph type="title"/>
          </p:nvPr>
        </p:nvSpPr>
        <p:spPr>
          <a:xfrm>
            <a:off x="713225" y="445025"/>
            <a:ext cx="551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312" name="Google Shape;312;p3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" name="Google Shape;313;p3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4" name="Google Shape;314;p36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">
  <p:cSld name="CUSTOM_23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6" name="Google Shape;316;p3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3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37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9" name="Google Shape;319;p37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0" name="Google Shape;320;p37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37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2" name="Google Shape;322;p37"/>
          <p:cNvSpPr txBox="1"/>
          <p:nvPr>
            <p:ph type="title"/>
          </p:nvPr>
        </p:nvSpPr>
        <p:spPr>
          <a:xfrm>
            <a:off x="2780100" y="445025"/>
            <a:ext cx="35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3" name="Google Shape;323;p37"/>
          <p:cNvSpPr txBox="1"/>
          <p:nvPr>
            <p:ph idx="1" type="subTitle"/>
          </p:nvPr>
        </p:nvSpPr>
        <p:spPr>
          <a:xfrm>
            <a:off x="5306650" y="1710190"/>
            <a:ext cx="2486100" cy="4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24" name="Google Shape;324;p37"/>
          <p:cNvSpPr txBox="1"/>
          <p:nvPr>
            <p:ph idx="2" type="subTitle"/>
          </p:nvPr>
        </p:nvSpPr>
        <p:spPr>
          <a:xfrm>
            <a:off x="5306650" y="211121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37"/>
          <p:cNvSpPr txBox="1"/>
          <p:nvPr>
            <p:ph idx="3" type="subTitle"/>
          </p:nvPr>
        </p:nvSpPr>
        <p:spPr>
          <a:xfrm>
            <a:off x="1351250" y="1710190"/>
            <a:ext cx="2486100" cy="4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26" name="Google Shape;326;p37"/>
          <p:cNvSpPr txBox="1"/>
          <p:nvPr>
            <p:ph idx="4" type="subTitle"/>
          </p:nvPr>
        </p:nvSpPr>
        <p:spPr>
          <a:xfrm>
            <a:off x="1351250" y="211121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37"/>
          <p:cNvSpPr txBox="1"/>
          <p:nvPr>
            <p:ph idx="5" type="subTitle"/>
          </p:nvPr>
        </p:nvSpPr>
        <p:spPr>
          <a:xfrm>
            <a:off x="5306650" y="3552118"/>
            <a:ext cx="24861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28" name="Google Shape;328;p37"/>
          <p:cNvSpPr txBox="1"/>
          <p:nvPr>
            <p:ph idx="6" type="subTitle"/>
          </p:nvPr>
        </p:nvSpPr>
        <p:spPr>
          <a:xfrm>
            <a:off x="5306650" y="394648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9" name="Google Shape;329;p37"/>
          <p:cNvSpPr txBox="1"/>
          <p:nvPr>
            <p:ph idx="7" type="subTitle"/>
          </p:nvPr>
        </p:nvSpPr>
        <p:spPr>
          <a:xfrm>
            <a:off x="1351250" y="3552118"/>
            <a:ext cx="24861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30" name="Google Shape;330;p37"/>
          <p:cNvSpPr txBox="1"/>
          <p:nvPr>
            <p:ph idx="8" type="subTitle"/>
          </p:nvPr>
        </p:nvSpPr>
        <p:spPr>
          <a:xfrm>
            <a:off x="1351300" y="3946487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37"/>
          <p:cNvSpPr txBox="1"/>
          <p:nvPr>
            <p:ph hasCustomPrompt="1" idx="9" type="title"/>
          </p:nvPr>
        </p:nvSpPr>
        <p:spPr>
          <a:xfrm>
            <a:off x="1351250" y="1131425"/>
            <a:ext cx="24861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2" name="Google Shape;332;p37"/>
          <p:cNvSpPr txBox="1"/>
          <p:nvPr>
            <p:ph hasCustomPrompt="1" idx="13" type="title"/>
          </p:nvPr>
        </p:nvSpPr>
        <p:spPr>
          <a:xfrm>
            <a:off x="5306650" y="1131425"/>
            <a:ext cx="24861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3" name="Google Shape;333;p37"/>
          <p:cNvSpPr txBox="1"/>
          <p:nvPr>
            <p:ph hasCustomPrompt="1" idx="14" type="title"/>
          </p:nvPr>
        </p:nvSpPr>
        <p:spPr>
          <a:xfrm>
            <a:off x="1351300" y="2964563"/>
            <a:ext cx="24861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4" name="Google Shape;334;p37"/>
          <p:cNvSpPr txBox="1"/>
          <p:nvPr>
            <p:ph hasCustomPrompt="1" idx="15" type="title"/>
          </p:nvPr>
        </p:nvSpPr>
        <p:spPr>
          <a:xfrm>
            <a:off x="5306650" y="2964563"/>
            <a:ext cx="24861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4_2_1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8"/>
          <p:cNvSpPr txBox="1"/>
          <p:nvPr>
            <p:ph idx="1" type="subTitle"/>
          </p:nvPr>
        </p:nvSpPr>
        <p:spPr>
          <a:xfrm>
            <a:off x="3718325" y="3294199"/>
            <a:ext cx="16428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37" name="Google Shape;337;p38"/>
          <p:cNvSpPr txBox="1"/>
          <p:nvPr>
            <p:ph idx="2" type="subTitle"/>
          </p:nvPr>
        </p:nvSpPr>
        <p:spPr>
          <a:xfrm>
            <a:off x="3617675" y="3703897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338" name="Google Shape;338;p38"/>
          <p:cNvSpPr txBox="1"/>
          <p:nvPr>
            <p:ph idx="3" type="subTitle"/>
          </p:nvPr>
        </p:nvSpPr>
        <p:spPr>
          <a:xfrm>
            <a:off x="1328025" y="3294199"/>
            <a:ext cx="16428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39" name="Google Shape;339;p38"/>
          <p:cNvSpPr txBox="1"/>
          <p:nvPr>
            <p:ph idx="4" type="subTitle"/>
          </p:nvPr>
        </p:nvSpPr>
        <p:spPr>
          <a:xfrm>
            <a:off x="1227426" y="3703897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340" name="Google Shape;340;p38"/>
          <p:cNvSpPr txBox="1"/>
          <p:nvPr>
            <p:ph idx="5" type="subTitle"/>
          </p:nvPr>
        </p:nvSpPr>
        <p:spPr>
          <a:xfrm>
            <a:off x="6108550" y="3294199"/>
            <a:ext cx="16431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41" name="Google Shape;341;p38"/>
          <p:cNvSpPr txBox="1"/>
          <p:nvPr>
            <p:ph idx="6" type="subTitle"/>
          </p:nvPr>
        </p:nvSpPr>
        <p:spPr>
          <a:xfrm>
            <a:off x="6008050" y="3703897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342" name="Google Shape;342;p38"/>
          <p:cNvSpPr txBox="1"/>
          <p:nvPr>
            <p:ph type="title"/>
          </p:nvPr>
        </p:nvSpPr>
        <p:spPr>
          <a:xfrm>
            <a:off x="713225" y="445025"/>
            <a:ext cx="318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343" name="Google Shape;343;p3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" name="Google Shape;344;p3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3">
  <p:cSld name="CUSTOM_5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9"/>
          <p:cNvSpPr txBox="1"/>
          <p:nvPr>
            <p:ph idx="1" type="subTitle"/>
          </p:nvPr>
        </p:nvSpPr>
        <p:spPr>
          <a:xfrm>
            <a:off x="4750175" y="1632746"/>
            <a:ext cx="2014800" cy="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47" name="Google Shape;347;p39"/>
          <p:cNvSpPr txBox="1"/>
          <p:nvPr>
            <p:ph idx="2" type="subTitle"/>
          </p:nvPr>
        </p:nvSpPr>
        <p:spPr>
          <a:xfrm>
            <a:off x="4750184" y="2035022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8" name="Google Shape;348;p39"/>
          <p:cNvSpPr txBox="1"/>
          <p:nvPr>
            <p:ph idx="3" type="subTitle"/>
          </p:nvPr>
        </p:nvSpPr>
        <p:spPr>
          <a:xfrm>
            <a:off x="2306450" y="1632746"/>
            <a:ext cx="2014800" cy="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49" name="Google Shape;349;p39"/>
          <p:cNvSpPr txBox="1"/>
          <p:nvPr>
            <p:ph idx="4" type="subTitle"/>
          </p:nvPr>
        </p:nvSpPr>
        <p:spPr>
          <a:xfrm>
            <a:off x="2306462" y="2035022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p39"/>
          <p:cNvSpPr txBox="1"/>
          <p:nvPr>
            <p:ph idx="5" type="subTitle"/>
          </p:nvPr>
        </p:nvSpPr>
        <p:spPr>
          <a:xfrm>
            <a:off x="4750175" y="3062273"/>
            <a:ext cx="2014800" cy="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51" name="Google Shape;351;p39"/>
          <p:cNvSpPr txBox="1"/>
          <p:nvPr>
            <p:ph idx="6" type="subTitle"/>
          </p:nvPr>
        </p:nvSpPr>
        <p:spPr>
          <a:xfrm>
            <a:off x="4750184" y="3471047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39"/>
          <p:cNvSpPr txBox="1"/>
          <p:nvPr>
            <p:ph idx="7" type="subTitle"/>
          </p:nvPr>
        </p:nvSpPr>
        <p:spPr>
          <a:xfrm>
            <a:off x="2306450" y="3062273"/>
            <a:ext cx="2014800" cy="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53" name="Google Shape;353;p39"/>
          <p:cNvSpPr txBox="1"/>
          <p:nvPr>
            <p:ph idx="8" type="subTitle"/>
          </p:nvPr>
        </p:nvSpPr>
        <p:spPr>
          <a:xfrm>
            <a:off x="2306462" y="3471047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39"/>
          <p:cNvSpPr txBox="1"/>
          <p:nvPr>
            <p:ph type="title"/>
          </p:nvPr>
        </p:nvSpPr>
        <p:spPr>
          <a:xfrm>
            <a:off x="713225" y="445025"/>
            <a:ext cx="27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355" name="Google Shape;355;p3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3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3">
  <p:cSld name="CUSTOM_26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8" name="Google Shape;358;p4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9" name="Google Shape;359;p4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" name="Google Shape;360;p40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" name="Google Shape;361;p40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40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40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4" name="Google Shape;364;p40"/>
          <p:cNvSpPr txBox="1"/>
          <p:nvPr>
            <p:ph idx="1" type="subTitle"/>
          </p:nvPr>
        </p:nvSpPr>
        <p:spPr>
          <a:xfrm>
            <a:off x="728750" y="1112872"/>
            <a:ext cx="2014800" cy="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65" name="Google Shape;365;p40"/>
          <p:cNvSpPr txBox="1"/>
          <p:nvPr>
            <p:ph idx="2" type="subTitle"/>
          </p:nvPr>
        </p:nvSpPr>
        <p:spPr>
          <a:xfrm>
            <a:off x="728762" y="1515149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40"/>
          <p:cNvSpPr txBox="1"/>
          <p:nvPr>
            <p:ph idx="3" type="subTitle"/>
          </p:nvPr>
        </p:nvSpPr>
        <p:spPr>
          <a:xfrm>
            <a:off x="728750" y="2036386"/>
            <a:ext cx="2014800" cy="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67" name="Google Shape;367;p40"/>
          <p:cNvSpPr txBox="1"/>
          <p:nvPr>
            <p:ph idx="4" type="subTitle"/>
          </p:nvPr>
        </p:nvSpPr>
        <p:spPr>
          <a:xfrm>
            <a:off x="728762" y="244516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40"/>
          <p:cNvSpPr txBox="1"/>
          <p:nvPr>
            <p:ph type="title"/>
          </p:nvPr>
        </p:nvSpPr>
        <p:spPr>
          <a:xfrm>
            <a:off x="1531650" y="445025"/>
            <a:ext cx="60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369" name="Google Shape;369;p40"/>
          <p:cNvSpPr txBox="1"/>
          <p:nvPr>
            <p:ph idx="5" type="subTitle"/>
          </p:nvPr>
        </p:nvSpPr>
        <p:spPr>
          <a:xfrm>
            <a:off x="728750" y="2997225"/>
            <a:ext cx="2014800" cy="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70" name="Google Shape;370;p40"/>
          <p:cNvSpPr txBox="1"/>
          <p:nvPr>
            <p:ph idx="6" type="subTitle"/>
          </p:nvPr>
        </p:nvSpPr>
        <p:spPr>
          <a:xfrm>
            <a:off x="728762" y="3405999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6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/>
          <p:nvPr>
            <p:ph hasCustomPrompt="1" type="title"/>
          </p:nvPr>
        </p:nvSpPr>
        <p:spPr>
          <a:xfrm>
            <a:off x="2592925" y="71460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73" name="Google Shape;373;p41"/>
          <p:cNvSpPr txBox="1"/>
          <p:nvPr>
            <p:ph idx="1" type="subTitle"/>
          </p:nvPr>
        </p:nvSpPr>
        <p:spPr>
          <a:xfrm>
            <a:off x="2364984" y="134640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41"/>
          <p:cNvSpPr txBox="1"/>
          <p:nvPr>
            <p:ph hasCustomPrompt="1" idx="2" type="title"/>
          </p:nvPr>
        </p:nvSpPr>
        <p:spPr>
          <a:xfrm>
            <a:off x="2592925" y="2063025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75" name="Google Shape;375;p41"/>
          <p:cNvSpPr txBox="1"/>
          <p:nvPr>
            <p:ph idx="3" type="subTitle"/>
          </p:nvPr>
        </p:nvSpPr>
        <p:spPr>
          <a:xfrm>
            <a:off x="2364984" y="2694825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41"/>
          <p:cNvSpPr txBox="1"/>
          <p:nvPr>
            <p:ph hasCustomPrompt="1" idx="4" type="title"/>
          </p:nvPr>
        </p:nvSpPr>
        <p:spPr>
          <a:xfrm>
            <a:off x="2592925" y="341145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77" name="Google Shape;377;p41"/>
          <p:cNvSpPr txBox="1"/>
          <p:nvPr>
            <p:ph idx="5" type="subTitle"/>
          </p:nvPr>
        </p:nvSpPr>
        <p:spPr>
          <a:xfrm>
            <a:off x="2364950" y="404325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78" name="Google Shape;378;p4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9" name="Google Shape;379;p4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28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2"/>
          <p:cNvSpPr txBox="1"/>
          <p:nvPr>
            <p:ph idx="1" type="subTitle"/>
          </p:nvPr>
        </p:nvSpPr>
        <p:spPr>
          <a:xfrm>
            <a:off x="5700609" y="2084269"/>
            <a:ext cx="2764500" cy="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82" name="Google Shape;382;p42"/>
          <p:cNvSpPr txBox="1"/>
          <p:nvPr>
            <p:ph idx="2" type="subTitle"/>
          </p:nvPr>
        </p:nvSpPr>
        <p:spPr>
          <a:xfrm>
            <a:off x="5700621" y="2486544"/>
            <a:ext cx="276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42"/>
          <p:cNvSpPr txBox="1"/>
          <p:nvPr>
            <p:ph idx="3" type="subTitle"/>
          </p:nvPr>
        </p:nvSpPr>
        <p:spPr>
          <a:xfrm>
            <a:off x="1973988" y="902134"/>
            <a:ext cx="2764500" cy="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84" name="Google Shape;384;p42"/>
          <p:cNvSpPr txBox="1"/>
          <p:nvPr>
            <p:ph idx="4" type="subTitle"/>
          </p:nvPr>
        </p:nvSpPr>
        <p:spPr>
          <a:xfrm>
            <a:off x="1973988" y="1304410"/>
            <a:ext cx="276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42"/>
          <p:cNvSpPr txBox="1"/>
          <p:nvPr>
            <p:ph idx="5" type="subTitle"/>
          </p:nvPr>
        </p:nvSpPr>
        <p:spPr>
          <a:xfrm>
            <a:off x="1973988" y="3290875"/>
            <a:ext cx="2764500" cy="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86" name="Google Shape;386;p42"/>
          <p:cNvSpPr txBox="1"/>
          <p:nvPr>
            <p:ph idx="6" type="subTitle"/>
          </p:nvPr>
        </p:nvSpPr>
        <p:spPr>
          <a:xfrm>
            <a:off x="1973988" y="3699649"/>
            <a:ext cx="276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87" name="Google Shape;387;p4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8" name="Google Shape;388;p4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9" name="Google Shape;389;p42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0" name="Google Shape;390;p42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1" name="Google Shape;391;p42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2" name="Google Shape;392;p42"/>
          <p:cNvSpPr txBox="1"/>
          <p:nvPr>
            <p:ph hasCustomPrompt="1" type="title"/>
          </p:nvPr>
        </p:nvSpPr>
        <p:spPr>
          <a:xfrm>
            <a:off x="733000" y="1114450"/>
            <a:ext cx="11181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93" name="Google Shape;393;p42"/>
          <p:cNvSpPr txBox="1"/>
          <p:nvPr>
            <p:ph hasCustomPrompt="1" idx="7" type="title"/>
          </p:nvPr>
        </p:nvSpPr>
        <p:spPr>
          <a:xfrm>
            <a:off x="733000" y="3503175"/>
            <a:ext cx="11181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94" name="Google Shape;394;p42"/>
          <p:cNvSpPr txBox="1"/>
          <p:nvPr>
            <p:ph hasCustomPrompt="1" idx="8" type="title"/>
          </p:nvPr>
        </p:nvSpPr>
        <p:spPr>
          <a:xfrm>
            <a:off x="4441002" y="2276488"/>
            <a:ext cx="11181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7_1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3"/>
          <p:cNvSpPr txBox="1"/>
          <p:nvPr>
            <p:ph type="title"/>
          </p:nvPr>
        </p:nvSpPr>
        <p:spPr>
          <a:xfrm>
            <a:off x="803750" y="2040496"/>
            <a:ext cx="4087500" cy="6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97" name="Google Shape;397;p43"/>
          <p:cNvSpPr txBox="1"/>
          <p:nvPr>
            <p:ph idx="1" type="subTitle"/>
          </p:nvPr>
        </p:nvSpPr>
        <p:spPr>
          <a:xfrm>
            <a:off x="803750" y="2693525"/>
            <a:ext cx="31593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98" name="Google Shape;398;p4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9" name="Google Shape;399;p4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7_2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4"/>
          <p:cNvSpPr txBox="1"/>
          <p:nvPr>
            <p:ph type="title"/>
          </p:nvPr>
        </p:nvSpPr>
        <p:spPr>
          <a:xfrm>
            <a:off x="4490150" y="2047725"/>
            <a:ext cx="3364200" cy="6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402" name="Google Shape;402;p44"/>
          <p:cNvSpPr txBox="1"/>
          <p:nvPr>
            <p:ph idx="1" type="subTitle"/>
          </p:nvPr>
        </p:nvSpPr>
        <p:spPr>
          <a:xfrm>
            <a:off x="4855550" y="2694825"/>
            <a:ext cx="29988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cxnSp>
        <p:nvCxnSpPr>
          <p:cNvPr id="403" name="Google Shape;403;p4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4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7">
  <p:cSld name="CUSTOM_8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5"/>
          <p:cNvSpPr txBox="1"/>
          <p:nvPr>
            <p:ph idx="1" type="subTitle"/>
          </p:nvPr>
        </p:nvSpPr>
        <p:spPr>
          <a:xfrm>
            <a:off x="4166800" y="1453525"/>
            <a:ext cx="3957600" cy="28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7" name="Google Shape;407;p45"/>
          <p:cNvSpPr txBox="1"/>
          <p:nvPr>
            <p:ph type="title"/>
          </p:nvPr>
        </p:nvSpPr>
        <p:spPr>
          <a:xfrm>
            <a:off x="713225" y="445025"/>
            <a:ext cx="450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408" name="Google Shape;408;p4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9" name="Google Shape;409;p4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45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29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2" name="Google Shape;412;p4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3" name="Google Shape;413;p4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4" name="Google Shape;414;p46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5" name="Google Shape;415;p46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46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46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8" name="Google Shape;418;p46"/>
          <p:cNvSpPr txBox="1"/>
          <p:nvPr>
            <p:ph type="title"/>
          </p:nvPr>
        </p:nvSpPr>
        <p:spPr>
          <a:xfrm>
            <a:off x="1531650" y="445025"/>
            <a:ext cx="60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419" name="Google Shape;419;p46"/>
          <p:cNvSpPr txBox="1"/>
          <p:nvPr>
            <p:ph idx="1" type="subTitle"/>
          </p:nvPr>
        </p:nvSpPr>
        <p:spPr>
          <a:xfrm>
            <a:off x="4525188" y="1537663"/>
            <a:ext cx="3957600" cy="28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420" name="Google Shape;420;p46"/>
          <p:cNvSpPr txBox="1"/>
          <p:nvPr>
            <p:ph idx="2" type="subTitle"/>
          </p:nvPr>
        </p:nvSpPr>
        <p:spPr>
          <a:xfrm>
            <a:off x="661213" y="1537663"/>
            <a:ext cx="3957600" cy="28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9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7"/>
          <p:cNvSpPr txBox="1"/>
          <p:nvPr>
            <p:ph idx="1" type="subTitle"/>
          </p:nvPr>
        </p:nvSpPr>
        <p:spPr>
          <a:xfrm>
            <a:off x="4816075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23" name="Google Shape;423;p47"/>
          <p:cNvSpPr txBox="1"/>
          <p:nvPr>
            <p:ph idx="2" type="subTitle"/>
          </p:nvPr>
        </p:nvSpPr>
        <p:spPr>
          <a:xfrm>
            <a:off x="4816200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4" name="Google Shape;424;p47"/>
          <p:cNvSpPr txBox="1"/>
          <p:nvPr>
            <p:ph idx="3" type="subTitle"/>
          </p:nvPr>
        </p:nvSpPr>
        <p:spPr>
          <a:xfrm>
            <a:off x="1385829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25" name="Google Shape;425;p47"/>
          <p:cNvSpPr txBox="1"/>
          <p:nvPr>
            <p:ph idx="4" type="subTitle"/>
          </p:nvPr>
        </p:nvSpPr>
        <p:spPr>
          <a:xfrm>
            <a:off x="1386025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47"/>
          <p:cNvSpPr txBox="1"/>
          <p:nvPr>
            <p:ph type="title"/>
          </p:nvPr>
        </p:nvSpPr>
        <p:spPr>
          <a:xfrm>
            <a:off x="713225" y="445025"/>
            <a:ext cx="272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427" name="Google Shape;427;p4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8" name="Google Shape;428;p4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4">
  <p:cSld name="CUSTOM_31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8"/>
          <p:cNvSpPr txBox="1"/>
          <p:nvPr>
            <p:ph type="title"/>
          </p:nvPr>
        </p:nvSpPr>
        <p:spPr>
          <a:xfrm>
            <a:off x="1244250" y="445025"/>
            <a:ext cx="665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431" name="Google Shape;431;p48"/>
          <p:cNvSpPr txBox="1"/>
          <p:nvPr>
            <p:ph idx="1" type="subTitle"/>
          </p:nvPr>
        </p:nvSpPr>
        <p:spPr>
          <a:xfrm>
            <a:off x="3509000" y="33987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32" name="Google Shape;432;p48"/>
          <p:cNvSpPr txBox="1"/>
          <p:nvPr>
            <p:ph idx="2" type="subTitle"/>
          </p:nvPr>
        </p:nvSpPr>
        <p:spPr>
          <a:xfrm>
            <a:off x="3509025" y="3814950"/>
            <a:ext cx="2126100" cy="8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48"/>
          <p:cNvSpPr txBox="1"/>
          <p:nvPr>
            <p:ph idx="3" type="subTitle"/>
          </p:nvPr>
        </p:nvSpPr>
        <p:spPr>
          <a:xfrm>
            <a:off x="953025" y="33987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34" name="Google Shape;434;p48"/>
          <p:cNvSpPr txBox="1"/>
          <p:nvPr>
            <p:ph idx="4" type="subTitle"/>
          </p:nvPr>
        </p:nvSpPr>
        <p:spPr>
          <a:xfrm>
            <a:off x="953125" y="3814951"/>
            <a:ext cx="2126100" cy="8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48"/>
          <p:cNvSpPr txBox="1"/>
          <p:nvPr>
            <p:ph idx="5" type="subTitle"/>
          </p:nvPr>
        </p:nvSpPr>
        <p:spPr>
          <a:xfrm>
            <a:off x="6064875" y="3398751"/>
            <a:ext cx="2126100" cy="4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36" name="Google Shape;436;p48"/>
          <p:cNvSpPr txBox="1"/>
          <p:nvPr>
            <p:ph idx="6" type="subTitle"/>
          </p:nvPr>
        </p:nvSpPr>
        <p:spPr>
          <a:xfrm>
            <a:off x="6064875" y="3814950"/>
            <a:ext cx="2126100" cy="8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37" name="Google Shape;437;p4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8" name="Google Shape;438;p4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9" name="Google Shape;439;p48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0" name="Google Shape;440;p48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9"/>
          <p:cNvSpPr txBox="1"/>
          <p:nvPr>
            <p:ph type="title"/>
          </p:nvPr>
        </p:nvSpPr>
        <p:spPr>
          <a:xfrm>
            <a:off x="2832900" y="791200"/>
            <a:ext cx="3478200" cy="9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43" name="Google Shape;443;p49"/>
          <p:cNvSpPr txBox="1"/>
          <p:nvPr>
            <p:ph idx="1" type="subTitle"/>
          </p:nvPr>
        </p:nvSpPr>
        <p:spPr>
          <a:xfrm>
            <a:off x="2983350" y="1749425"/>
            <a:ext cx="3177300" cy="9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49"/>
          <p:cNvSpPr txBox="1"/>
          <p:nvPr/>
        </p:nvSpPr>
        <p:spPr>
          <a:xfrm>
            <a:off x="2900450" y="3438275"/>
            <a:ext cx="33432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en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b="1" lang="en" sz="11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b="1" lang="en" sz="11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b="1" lang="en" sz="11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1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5" name="Google Shape;445;p4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6" name="Google Shape;446;p49"/>
          <p:cNvCxnSpPr/>
          <p:nvPr/>
        </p:nvCxnSpPr>
        <p:spPr>
          <a:xfrm>
            <a:off x="-257975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7" name="Google Shape;447;p4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49"/>
          <p:cNvCxnSpPr/>
          <p:nvPr/>
        </p:nvCxnSpPr>
        <p:spPr>
          <a:xfrm>
            <a:off x="6467450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0" name="Google Shape;450;p5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1" name="Google Shape;451;p5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0_1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5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4" name="Google Shape;454;p5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5" name="Google Shape;455;p51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6" name="Google Shape;456;p51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0_1_1"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8" name="Google Shape;458;p5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9" name="Google Shape;459;p5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0" name="Google Shape;460;p52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30"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2" name="Google Shape;462;p5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3" name="Google Shape;463;p5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4" name="Google Shape;464;p53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5" name="Google Shape;465;p53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6" name="Google Shape;466;p53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7" name="Google Shape;467;p53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theme" Target="../theme/theme2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4"/>
          <p:cNvSpPr txBox="1"/>
          <p:nvPr>
            <p:ph type="ctrTitle"/>
          </p:nvPr>
        </p:nvSpPr>
        <p:spPr>
          <a:xfrm>
            <a:off x="1039975" y="1248300"/>
            <a:ext cx="70641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Collabrio Concept Video</a:t>
            </a:r>
            <a:endParaRPr/>
          </a:p>
        </p:txBody>
      </p:sp>
      <p:sp>
        <p:nvSpPr>
          <p:cNvPr id="473" name="Google Shape;473;p54"/>
          <p:cNvSpPr txBox="1"/>
          <p:nvPr>
            <p:ph idx="1" type="subTitle"/>
          </p:nvPr>
        </p:nvSpPr>
        <p:spPr>
          <a:xfrm>
            <a:off x="1040000" y="330090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Alexander, Armita, Cate, and Manas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5"/>
          <p:cNvSpPr txBox="1"/>
          <p:nvPr>
            <p:ph type="title"/>
          </p:nvPr>
        </p:nvSpPr>
        <p:spPr>
          <a:xfrm>
            <a:off x="1994850" y="1482825"/>
            <a:ext cx="5154300" cy="12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Collabrio</a:t>
            </a:r>
            <a:endParaRPr/>
          </a:p>
        </p:txBody>
      </p:sp>
      <p:sp>
        <p:nvSpPr>
          <p:cNvPr id="479" name="Google Shape;479;p55"/>
          <p:cNvSpPr txBox="1"/>
          <p:nvPr>
            <p:ph idx="1" type="subTitle"/>
          </p:nvPr>
        </p:nvSpPr>
        <p:spPr>
          <a:xfrm>
            <a:off x="2299500" y="2972150"/>
            <a:ext cx="4545000" cy="5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Through brainstorming on a whiteboard, we landed on this name because it is short, memorable, and </a:t>
            </a:r>
            <a:r>
              <a:rPr lang="en"/>
              <a:t>focused</a:t>
            </a:r>
            <a:r>
              <a:rPr lang="en"/>
              <a:t> on our core value, which is long-term collaboration.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56"/>
          <p:cNvSpPr txBox="1"/>
          <p:nvPr>
            <p:ph type="title"/>
          </p:nvPr>
        </p:nvSpPr>
        <p:spPr>
          <a:xfrm>
            <a:off x="699900" y="1675388"/>
            <a:ext cx="4323000" cy="4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One-Liner</a:t>
            </a:r>
            <a:endParaRPr/>
          </a:p>
        </p:txBody>
      </p:sp>
      <p:sp>
        <p:nvSpPr>
          <p:cNvPr id="485" name="Google Shape;485;p56"/>
          <p:cNvSpPr txBox="1"/>
          <p:nvPr>
            <p:ph idx="1" type="subTitle"/>
          </p:nvPr>
        </p:nvSpPr>
        <p:spPr>
          <a:xfrm>
            <a:off x="699900" y="2387427"/>
            <a:ext cx="5458200" cy="9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 platform where an employer’s network is used to match them with freelance collaborators for long-term project partnerships.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57"/>
          <p:cNvSpPr txBox="1"/>
          <p:nvPr>
            <p:ph idx="1" type="subTitle"/>
          </p:nvPr>
        </p:nvSpPr>
        <p:spPr>
          <a:xfrm>
            <a:off x="713225" y="1208825"/>
            <a:ext cx="7461000" cy="31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/>
              <a:t>Problem: </a:t>
            </a:r>
            <a:r>
              <a:rPr lang="en" sz="1600"/>
              <a:t>It is very hard to find people outside of one’s typical network when you have a specific need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/>
              <a:t>Primary User: </a:t>
            </a:r>
            <a:r>
              <a:rPr lang="en" sz="1600"/>
              <a:t>Freelancers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600"/>
              <a:t>Solution:</a:t>
            </a:r>
            <a:r>
              <a:rPr lang="en" sz="1600"/>
              <a:t> Collabrio aims to connect people with those outside of their typical network in order to work on </a:t>
            </a:r>
            <a:r>
              <a:rPr lang="en" sz="1600"/>
              <a:t>collaborative</a:t>
            </a:r>
            <a:r>
              <a:rPr lang="en" sz="1600"/>
              <a:t> projects and form and maintain professional relationships</a:t>
            </a:r>
            <a:endParaRPr b="1" sz="1600"/>
          </a:p>
        </p:txBody>
      </p:sp>
      <p:sp>
        <p:nvSpPr>
          <p:cNvPr id="491" name="Google Shape;491;p57"/>
          <p:cNvSpPr txBox="1"/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&amp; Solution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8"/>
          <p:cNvSpPr txBox="1"/>
          <p:nvPr>
            <p:ph type="title"/>
          </p:nvPr>
        </p:nvSpPr>
        <p:spPr>
          <a:xfrm>
            <a:off x="713225" y="445025"/>
            <a:ext cx="632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Market Analysis - </a:t>
            </a:r>
            <a:r>
              <a:rPr lang="en"/>
              <a:t>LinkedIn</a:t>
            </a:r>
            <a:endParaRPr/>
          </a:p>
        </p:txBody>
      </p:sp>
      <p:sp>
        <p:nvSpPr>
          <p:cNvPr id="497" name="Google Shape;497;p58"/>
          <p:cNvSpPr txBox="1"/>
          <p:nvPr>
            <p:ph idx="1" type="subTitle"/>
          </p:nvPr>
        </p:nvSpPr>
        <p:spPr>
          <a:xfrm>
            <a:off x="3328950" y="15760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Doesn’t</a:t>
            </a:r>
            <a:endParaRPr/>
          </a:p>
        </p:txBody>
      </p:sp>
      <p:sp>
        <p:nvSpPr>
          <p:cNvPr id="498" name="Google Shape;498;p58"/>
          <p:cNvSpPr txBox="1"/>
          <p:nvPr>
            <p:ph idx="2" type="subTitle"/>
          </p:nvPr>
        </p:nvSpPr>
        <p:spPr>
          <a:xfrm>
            <a:off x="3328950" y="1985850"/>
            <a:ext cx="2736300" cy="23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Overly </a:t>
            </a:r>
            <a:r>
              <a:rPr b="1" lang="en">
                <a:solidFill>
                  <a:schemeClr val="dk1"/>
                </a:solidFill>
              </a:rPr>
              <a:t>broad focus</a:t>
            </a:r>
            <a:r>
              <a:rPr lang="en">
                <a:solidFill>
                  <a:schemeClr val="dk1"/>
                </a:solidFill>
              </a:rPr>
              <a:t> and tailored to </a:t>
            </a:r>
            <a:r>
              <a:rPr b="1" lang="en">
                <a:solidFill>
                  <a:schemeClr val="dk1"/>
                </a:solidFill>
              </a:rPr>
              <a:t>traditional</a:t>
            </a:r>
            <a:r>
              <a:rPr lang="en">
                <a:solidFill>
                  <a:schemeClr val="dk1"/>
                </a:solidFill>
              </a:rPr>
              <a:t> career </a:t>
            </a:r>
            <a:r>
              <a:rPr b="1" lang="en">
                <a:solidFill>
                  <a:schemeClr val="dk1"/>
                </a:solidFill>
              </a:rPr>
              <a:t>paths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Noise and </a:t>
            </a:r>
            <a:r>
              <a:rPr b="1" lang="en">
                <a:solidFill>
                  <a:schemeClr val="dk1"/>
                </a:solidFill>
              </a:rPr>
              <a:t>irrelevant content</a:t>
            </a:r>
            <a:r>
              <a:rPr lang="en">
                <a:solidFill>
                  <a:schemeClr val="dk1"/>
                </a:solidFill>
              </a:rPr>
              <a:t> from </a:t>
            </a:r>
            <a:r>
              <a:rPr lang="en">
                <a:solidFill>
                  <a:schemeClr val="dk1"/>
                </a:solidFill>
              </a:rPr>
              <a:t>unsolicited</a:t>
            </a:r>
            <a:r>
              <a:rPr lang="en">
                <a:solidFill>
                  <a:schemeClr val="dk1"/>
                </a:solidFill>
              </a:rPr>
              <a:t> sales pitches and posts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b="1" lang="en">
                <a:solidFill>
                  <a:schemeClr val="dk1"/>
                </a:solidFill>
              </a:rPr>
              <a:t>Underutilized features</a:t>
            </a:r>
            <a:r>
              <a:rPr lang="en">
                <a:solidFill>
                  <a:schemeClr val="dk1"/>
                </a:solidFill>
              </a:rPr>
              <a:t> such as event planner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99" name="Google Shape;499;p58"/>
          <p:cNvSpPr txBox="1"/>
          <p:nvPr>
            <p:ph idx="3" type="subTitle"/>
          </p:nvPr>
        </p:nvSpPr>
        <p:spPr>
          <a:xfrm>
            <a:off x="507050" y="15764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Works</a:t>
            </a:r>
            <a:endParaRPr/>
          </a:p>
        </p:txBody>
      </p:sp>
      <p:sp>
        <p:nvSpPr>
          <p:cNvPr id="500" name="Google Shape;500;p58"/>
          <p:cNvSpPr txBox="1"/>
          <p:nvPr>
            <p:ph idx="4" type="subTitle"/>
          </p:nvPr>
        </p:nvSpPr>
        <p:spPr>
          <a:xfrm>
            <a:off x="507050" y="1986250"/>
            <a:ext cx="2640900" cy="23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Facilitating </a:t>
            </a:r>
            <a:r>
              <a:rPr b="1" lang="en"/>
              <a:t>professional, networking</a:t>
            </a:r>
            <a:r>
              <a:rPr lang="en"/>
              <a:t> across </a:t>
            </a:r>
            <a:r>
              <a:rPr b="1" lang="en"/>
              <a:t>degrees</a:t>
            </a:r>
            <a:r>
              <a:rPr lang="en"/>
              <a:t> (first, second, third)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Top tool for </a:t>
            </a:r>
            <a:r>
              <a:rPr b="1" lang="en"/>
              <a:t>finding</a:t>
            </a:r>
            <a:r>
              <a:rPr lang="en"/>
              <a:t> </a:t>
            </a:r>
            <a:r>
              <a:rPr b="1" lang="en"/>
              <a:t>jobs</a:t>
            </a:r>
            <a:r>
              <a:rPr lang="en"/>
              <a:t> and </a:t>
            </a:r>
            <a:r>
              <a:rPr b="1" lang="en"/>
              <a:t>recruiting</a:t>
            </a:r>
            <a:r>
              <a:rPr lang="en"/>
              <a:t> talent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Visibility across multiple </a:t>
            </a:r>
            <a:r>
              <a:rPr b="1" lang="en"/>
              <a:t>diverse industries</a:t>
            </a:r>
            <a:endParaRPr b="1"/>
          </a:p>
        </p:txBody>
      </p:sp>
      <p:grpSp>
        <p:nvGrpSpPr>
          <p:cNvPr id="501" name="Google Shape;501;p58"/>
          <p:cNvGrpSpPr/>
          <p:nvPr/>
        </p:nvGrpSpPr>
        <p:grpSpPr>
          <a:xfrm>
            <a:off x="1551885" y="1117968"/>
            <a:ext cx="396433" cy="393649"/>
            <a:chOff x="-63250675" y="3744075"/>
            <a:chExt cx="320350" cy="318100"/>
          </a:xfrm>
        </p:grpSpPr>
        <p:sp>
          <p:nvSpPr>
            <p:cNvPr id="502" name="Google Shape;502;p58"/>
            <p:cNvSpPr/>
            <p:nvPr/>
          </p:nvSpPr>
          <p:spPr>
            <a:xfrm>
              <a:off x="-63126250" y="3744075"/>
              <a:ext cx="195925" cy="192875"/>
            </a:xfrm>
            <a:custGeom>
              <a:rect b="b" l="l" r="r" t="t"/>
              <a:pathLst>
                <a:path extrusionOk="0" h="7715" w="7837">
                  <a:moveTo>
                    <a:pt x="6020" y="0"/>
                  </a:moveTo>
                  <a:cubicBezTo>
                    <a:pt x="5921" y="0"/>
                    <a:pt x="5820" y="37"/>
                    <a:pt x="5735" y="122"/>
                  </a:cubicBezTo>
                  <a:lnTo>
                    <a:pt x="4097" y="1760"/>
                  </a:lnTo>
                  <a:cubicBezTo>
                    <a:pt x="4034" y="1854"/>
                    <a:pt x="3971" y="1917"/>
                    <a:pt x="3971" y="2012"/>
                  </a:cubicBezTo>
                  <a:lnTo>
                    <a:pt x="3782" y="3304"/>
                  </a:lnTo>
                  <a:lnTo>
                    <a:pt x="1734" y="5351"/>
                  </a:lnTo>
                  <a:cubicBezTo>
                    <a:pt x="1576" y="5288"/>
                    <a:pt x="1387" y="5225"/>
                    <a:pt x="1230" y="5225"/>
                  </a:cubicBezTo>
                  <a:cubicBezTo>
                    <a:pt x="537" y="5225"/>
                    <a:pt x="1" y="5793"/>
                    <a:pt x="1" y="6486"/>
                  </a:cubicBezTo>
                  <a:cubicBezTo>
                    <a:pt x="1" y="7210"/>
                    <a:pt x="537" y="7714"/>
                    <a:pt x="1230" y="7714"/>
                  </a:cubicBezTo>
                  <a:cubicBezTo>
                    <a:pt x="1891" y="7714"/>
                    <a:pt x="2458" y="7179"/>
                    <a:pt x="2458" y="6486"/>
                  </a:cubicBezTo>
                  <a:cubicBezTo>
                    <a:pt x="2458" y="6297"/>
                    <a:pt x="2395" y="6139"/>
                    <a:pt x="2332" y="5982"/>
                  </a:cubicBezTo>
                  <a:lnTo>
                    <a:pt x="4380" y="3934"/>
                  </a:lnTo>
                  <a:lnTo>
                    <a:pt x="5672" y="3745"/>
                  </a:lnTo>
                  <a:cubicBezTo>
                    <a:pt x="5735" y="3745"/>
                    <a:pt x="5829" y="3713"/>
                    <a:pt x="5924" y="3619"/>
                  </a:cubicBezTo>
                  <a:lnTo>
                    <a:pt x="7562" y="1980"/>
                  </a:lnTo>
                  <a:cubicBezTo>
                    <a:pt x="7837" y="1706"/>
                    <a:pt x="7609" y="1254"/>
                    <a:pt x="7251" y="1254"/>
                  </a:cubicBezTo>
                  <a:cubicBezTo>
                    <a:pt x="7240" y="1254"/>
                    <a:pt x="7228" y="1255"/>
                    <a:pt x="7216" y="1256"/>
                  </a:cubicBezTo>
                  <a:lnTo>
                    <a:pt x="6302" y="1382"/>
                  </a:lnTo>
                  <a:lnTo>
                    <a:pt x="6428" y="468"/>
                  </a:lnTo>
                  <a:cubicBezTo>
                    <a:pt x="6472" y="203"/>
                    <a:pt x="6253" y="0"/>
                    <a:pt x="6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58"/>
            <p:cNvSpPr/>
            <p:nvPr/>
          </p:nvSpPr>
          <p:spPr>
            <a:xfrm>
              <a:off x="-63190025" y="3814050"/>
              <a:ext cx="186675" cy="185900"/>
            </a:xfrm>
            <a:custGeom>
              <a:rect b="b" l="l" r="r" t="t"/>
              <a:pathLst>
                <a:path extrusionOk="0" h="7436" w="7467">
                  <a:moveTo>
                    <a:pt x="3718" y="1"/>
                  </a:moveTo>
                  <a:cubicBezTo>
                    <a:pt x="1670" y="1"/>
                    <a:pt x="0" y="1670"/>
                    <a:pt x="0" y="3750"/>
                  </a:cubicBezTo>
                  <a:cubicBezTo>
                    <a:pt x="0" y="5797"/>
                    <a:pt x="1638" y="7436"/>
                    <a:pt x="3718" y="7436"/>
                  </a:cubicBezTo>
                  <a:cubicBezTo>
                    <a:pt x="5765" y="7436"/>
                    <a:pt x="7467" y="5797"/>
                    <a:pt x="7467" y="3750"/>
                  </a:cubicBezTo>
                  <a:cubicBezTo>
                    <a:pt x="7467" y="3151"/>
                    <a:pt x="7341" y="2647"/>
                    <a:pt x="7120" y="2143"/>
                  </a:cubicBezTo>
                  <a:lnTo>
                    <a:pt x="5828" y="3435"/>
                  </a:lnTo>
                  <a:cubicBezTo>
                    <a:pt x="5828" y="3498"/>
                    <a:pt x="5860" y="3624"/>
                    <a:pt x="5860" y="3718"/>
                  </a:cubicBezTo>
                  <a:cubicBezTo>
                    <a:pt x="5860" y="4852"/>
                    <a:pt x="4915" y="5797"/>
                    <a:pt x="3781" y="5797"/>
                  </a:cubicBezTo>
                  <a:cubicBezTo>
                    <a:pt x="2615" y="5797"/>
                    <a:pt x="1670" y="4852"/>
                    <a:pt x="1670" y="3718"/>
                  </a:cubicBezTo>
                  <a:cubicBezTo>
                    <a:pt x="1733" y="2552"/>
                    <a:pt x="2615" y="1607"/>
                    <a:pt x="3781" y="1607"/>
                  </a:cubicBezTo>
                  <a:cubicBezTo>
                    <a:pt x="3875" y="1607"/>
                    <a:pt x="3970" y="1607"/>
                    <a:pt x="4033" y="1670"/>
                  </a:cubicBezTo>
                  <a:lnTo>
                    <a:pt x="5356" y="347"/>
                  </a:lnTo>
                  <a:cubicBezTo>
                    <a:pt x="4883" y="127"/>
                    <a:pt x="4316" y="1"/>
                    <a:pt x="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58"/>
            <p:cNvSpPr/>
            <p:nvPr/>
          </p:nvSpPr>
          <p:spPr>
            <a:xfrm>
              <a:off x="-63250675" y="3751050"/>
              <a:ext cx="311125" cy="311125"/>
            </a:xfrm>
            <a:custGeom>
              <a:rect b="b" l="l" r="r" t="t"/>
              <a:pathLst>
                <a:path extrusionOk="0" h="12445" w="12445">
                  <a:moveTo>
                    <a:pt x="6270" y="0"/>
                  </a:moveTo>
                  <a:cubicBezTo>
                    <a:pt x="2773" y="0"/>
                    <a:pt x="0" y="2804"/>
                    <a:pt x="0" y="6238"/>
                  </a:cubicBezTo>
                  <a:cubicBezTo>
                    <a:pt x="0" y="9641"/>
                    <a:pt x="2804" y="12445"/>
                    <a:pt x="6238" y="12445"/>
                  </a:cubicBezTo>
                  <a:cubicBezTo>
                    <a:pt x="9672" y="12445"/>
                    <a:pt x="12445" y="9641"/>
                    <a:pt x="12445" y="6238"/>
                  </a:cubicBezTo>
                  <a:cubicBezTo>
                    <a:pt x="12445" y="5325"/>
                    <a:pt x="12256" y="4411"/>
                    <a:pt x="11878" y="3592"/>
                  </a:cubicBezTo>
                  <a:lnTo>
                    <a:pt x="11563" y="3907"/>
                  </a:lnTo>
                  <a:cubicBezTo>
                    <a:pt x="11342" y="4096"/>
                    <a:pt x="11121" y="4222"/>
                    <a:pt x="10838" y="4253"/>
                  </a:cubicBezTo>
                  <a:lnTo>
                    <a:pt x="10397" y="4348"/>
                  </a:lnTo>
                  <a:cubicBezTo>
                    <a:pt x="10680" y="4915"/>
                    <a:pt x="10806" y="5545"/>
                    <a:pt x="10806" y="6238"/>
                  </a:cubicBezTo>
                  <a:cubicBezTo>
                    <a:pt x="10806" y="8759"/>
                    <a:pt x="8759" y="10743"/>
                    <a:pt x="6270" y="10743"/>
                  </a:cubicBezTo>
                  <a:cubicBezTo>
                    <a:pt x="3781" y="10743"/>
                    <a:pt x="1733" y="8696"/>
                    <a:pt x="1733" y="6238"/>
                  </a:cubicBezTo>
                  <a:cubicBezTo>
                    <a:pt x="1733" y="3718"/>
                    <a:pt x="3781" y="1670"/>
                    <a:pt x="6270" y="1670"/>
                  </a:cubicBezTo>
                  <a:cubicBezTo>
                    <a:pt x="6931" y="1670"/>
                    <a:pt x="7561" y="1796"/>
                    <a:pt x="8160" y="2048"/>
                  </a:cubicBezTo>
                  <a:lnTo>
                    <a:pt x="8254" y="1607"/>
                  </a:lnTo>
                  <a:cubicBezTo>
                    <a:pt x="8286" y="1355"/>
                    <a:pt x="8412" y="1103"/>
                    <a:pt x="8601" y="914"/>
                  </a:cubicBezTo>
                  <a:lnTo>
                    <a:pt x="8916" y="599"/>
                  </a:lnTo>
                  <a:cubicBezTo>
                    <a:pt x="8097" y="189"/>
                    <a:pt x="7215" y="0"/>
                    <a:pt x="62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5" name="Google Shape;505;p58"/>
          <p:cNvGrpSpPr/>
          <p:nvPr/>
        </p:nvGrpSpPr>
        <p:grpSpPr>
          <a:xfrm>
            <a:off x="7221391" y="1117971"/>
            <a:ext cx="423431" cy="393665"/>
            <a:chOff x="4705614" y="2763886"/>
            <a:chExt cx="326721" cy="303707"/>
          </a:xfrm>
        </p:grpSpPr>
        <p:sp>
          <p:nvSpPr>
            <p:cNvPr id="506" name="Google Shape;506;p58"/>
            <p:cNvSpPr/>
            <p:nvPr/>
          </p:nvSpPr>
          <p:spPr>
            <a:xfrm>
              <a:off x="4991454" y="2858722"/>
              <a:ext cx="40882" cy="19237"/>
            </a:xfrm>
            <a:custGeom>
              <a:rect b="b" l="l" r="r" t="t"/>
              <a:pathLst>
                <a:path extrusionOk="0" h="983" w="2089">
                  <a:moveTo>
                    <a:pt x="482" y="1"/>
                  </a:moveTo>
                  <a:cubicBezTo>
                    <a:pt x="220" y="1"/>
                    <a:pt x="1" y="220"/>
                    <a:pt x="1" y="488"/>
                  </a:cubicBezTo>
                  <a:cubicBezTo>
                    <a:pt x="1" y="768"/>
                    <a:pt x="227" y="982"/>
                    <a:pt x="493" y="982"/>
                  </a:cubicBezTo>
                  <a:cubicBezTo>
                    <a:pt x="515" y="982"/>
                    <a:pt x="537" y="981"/>
                    <a:pt x="560" y="978"/>
                  </a:cubicBezTo>
                  <a:lnTo>
                    <a:pt x="1530" y="978"/>
                  </a:lnTo>
                  <a:cubicBezTo>
                    <a:pt x="2089" y="889"/>
                    <a:pt x="2089" y="95"/>
                    <a:pt x="1530" y="7"/>
                  </a:cubicBezTo>
                  <a:lnTo>
                    <a:pt x="560" y="7"/>
                  </a:lnTo>
                  <a:cubicBezTo>
                    <a:pt x="533" y="3"/>
                    <a:pt x="507" y="1"/>
                    <a:pt x="4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58"/>
            <p:cNvSpPr/>
            <p:nvPr/>
          </p:nvSpPr>
          <p:spPr>
            <a:xfrm>
              <a:off x="4705614" y="2858722"/>
              <a:ext cx="40882" cy="19237"/>
            </a:xfrm>
            <a:custGeom>
              <a:rect b="b" l="l" r="r" t="t"/>
              <a:pathLst>
                <a:path extrusionOk="0" h="983" w="2089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529" y="978"/>
                  </a:lnTo>
                  <a:cubicBezTo>
                    <a:pt x="2088" y="889"/>
                    <a:pt x="2088" y="95"/>
                    <a:pt x="1529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58"/>
            <p:cNvSpPr/>
            <p:nvPr/>
          </p:nvSpPr>
          <p:spPr>
            <a:xfrm>
              <a:off x="4973234" y="2783495"/>
              <a:ext cx="39434" cy="27966"/>
            </a:xfrm>
            <a:custGeom>
              <a:rect b="b" l="l" r="r" t="t"/>
              <a:pathLst>
                <a:path extrusionOk="0" h="1429" w="2015">
                  <a:moveTo>
                    <a:pt x="1337" y="0"/>
                  </a:moveTo>
                  <a:cubicBezTo>
                    <a:pt x="1277" y="0"/>
                    <a:pt x="1213" y="12"/>
                    <a:pt x="1147" y="38"/>
                  </a:cubicBezTo>
                  <a:lnTo>
                    <a:pt x="314" y="528"/>
                  </a:lnTo>
                  <a:cubicBezTo>
                    <a:pt x="79" y="655"/>
                    <a:pt x="0" y="949"/>
                    <a:pt x="128" y="1185"/>
                  </a:cubicBezTo>
                  <a:cubicBezTo>
                    <a:pt x="219" y="1342"/>
                    <a:pt x="381" y="1429"/>
                    <a:pt x="548" y="1429"/>
                  </a:cubicBezTo>
                  <a:cubicBezTo>
                    <a:pt x="631" y="1429"/>
                    <a:pt x="716" y="1407"/>
                    <a:pt x="795" y="1361"/>
                  </a:cubicBezTo>
                  <a:lnTo>
                    <a:pt x="1638" y="871"/>
                  </a:lnTo>
                  <a:cubicBezTo>
                    <a:pt x="2014" y="563"/>
                    <a:pt x="1755" y="0"/>
                    <a:pt x="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58"/>
            <p:cNvSpPr/>
            <p:nvPr/>
          </p:nvSpPr>
          <p:spPr>
            <a:xfrm>
              <a:off x="4726711" y="2925730"/>
              <a:ext cx="39903" cy="27966"/>
            </a:xfrm>
            <a:custGeom>
              <a:rect b="b" l="l" r="r" t="t"/>
              <a:pathLst>
                <a:path extrusionOk="0" h="1429" w="2039">
                  <a:moveTo>
                    <a:pt x="1359" y="1"/>
                  </a:moveTo>
                  <a:cubicBezTo>
                    <a:pt x="1295" y="1"/>
                    <a:pt x="1227" y="14"/>
                    <a:pt x="1157" y="44"/>
                  </a:cubicBezTo>
                  <a:lnTo>
                    <a:pt x="314" y="524"/>
                  </a:lnTo>
                  <a:cubicBezTo>
                    <a:pt x="89" y="661"/>
                    <a:pt x="1" y="955"/>
                    <a:pt x="138" y="1191"/>
                  </a:cubicBezTo>
                  <a:cubicBezTo>
                    <a:pt x="230" y="1343"/>
                    <a:pt x="395" y="1428"/>
                    <a:pt x="564" y="1428"/>
                  </a:cubicBezTo>
                  <a:cubicBezTo>
                    <a:pt x="645" y="1428"/>
                    <a:pt x="728" y="1408"/>
                    <a:pt x="804" y="1367"/>
                  </a:cubicBezTo>
                  <a:lnTo>
                    <a:pt x="1647" y="877"/>
                  </a:lnTo>
                  <a:cubicBezTo>
                    <a:pt x="2039" y="579"/>
                    <a:pt x="1780" y="1"/>
                    <a:pt x="13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58"/>
            <p:cNvSpPr/>
            <p:nvPr/>
          </p:nvSpPr>
          <p:spPr>
            <a:xfrm>
              <a:off x="4971492" y="2925788"/>
              <a:ext cx="41469" cy="28905"/>
            </a:xfrm>
            <a:custGeom>
              <a:rect b="b" l="l" r="r" t="t"/>
              <a:pathLst>
                <a:path extrusionOk="0" h="1477" w="2119">
                  <a:moveTo>
                    <a:pt x="687" y="0"/>
                  </a:moveTo>
                  <a:cubicBezTo>
                    <a:pt x="263" y="0"/>
                    <a:pt x="0" y="576"/>
                    <a:pt x="393" y="884"/>
                  </a:cubicBezTo>
                  <a:lnTo>
                    <a:pt x="1236" y="1364"/>
                  </a:lnTo>
                  <a:cubicBezTo>
                    <a:pt x="1328" y="1441"/>
                    <a:pt x="1438" y="1477"/>
                    <a:pt x="1546" y="1477"/>
                  </a:cubicBezTo>
                  <a:cubicBezTo>
                    <a:pt x="1716" y="1477"/>
                    <a:pt x="1882" y="1388"/>
                    <a:pt x="1972" y="1227"/>
                  </a:cubicBezTo>
                  <a:cubicBezTo>
                    <a:pt x="2119" y="972"/>
                    <a:pt x="2001" y="639"/>
                    <a:pt x="1727" y="531"/>
                  </a:cubicBezTo>
                  <a:lnTo>
                    <a:pt x="884" y="41"/>
                  </a:lnTo>
                  <a:cubicBezTo>
                    <a:pt x="816" y="13"/>
                    <a:pt x="750" y="0"/>
                    <a:pt x="6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58"/>
            <p:cNvSpPr/>
            <p:nvPr/>
          </p:nvSpPr>
          <p:spPr>
            <a:xfrm>
              <a:off x="4725360" y="2782164"/>
              <a:ext cx="41254" cy="28827"/>
            </a:xfrm>
            <a:custGeom>
              <a:rect b="b" l="l" r="r" t="t"/>
              <a:pathLst>
                <a:path extrusionOk="0" h="1473" w="2108">
                  <a:moveTo>
                    <a:pt x="571" y="0"/>
                  </a:moveTo>
                  <a:cubicBezTo>
                    <a:pt x="403" y="0"/>
                    <a:pt x="238" y="86"/>
                    <a:pt x="148" y="243"/>
                  </a:cubicBezTo>
                  <a:cubicBezTo>
                    <a:pt x="1" y="498"/>
                    <a:pt x="109" y="831"/>
                    <a:pt x="383" y="939"/>
                  </a:cubicBezTo>
                  <a:lnTo>
                    <a:pt x="1226" y="1429"/>
                  </a:lnTo>
                  <a:cubicBezTo>
                    <a:pt x="1296" y="1459"/>
                    <a:pt x="1364" y="1472"/>
                    <a:pt x="1428" y="1472"/>
                  </a:cubicBezTo>
                  <a:cubicBezTo>
                    <a:pt x="1849" y="1472"/>
                    <a:pt x="2108" y="894"/>
                    <a:pt x="1716" y="596"/>
                  </a:cubicBezTo>
                  <a:lnTo>
                    <a:pt x="873" y="106"/>
                  </a:lnTo>
                  <a:cubicBezTo>
                    <a:pt x="783" y="34"/>
                    <a:pt x="676" y="0"/>
                    <a:pt x="5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58"/>
            <p:cNvSpPr/>
            <p:nvPr/>
          </p:nvSpPr>
          <p:spPr>
            <a:xfrm>
              <a:off x="4801155" y="3010468"/>
              <a:ext cx="135835" cy="57125"/>
            </a:xfrm>
            <a:custGeom>
              <a:rect b="b" l="l" r="r" t="t"/>
              <a:pathLst>
                <a:path extrusionOk="0" h="2919" w="6941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088" y="978"/>
                  </a:lnTo>
                  <a:cubicBezTo>
                    <a:pt x="1324" y="2105"/>
                    <a:pt x="2314" y="2919"/>
                    <a:pt x="3470" y="2919"/>
                  </a:cubicBezTo>
                  <a:cubicBezTo>
                    <a:pt x="4617" y="2919"/>
                    <a:pt x="5607" y="2105"/>
                    <a:pt x="5843" y="978"/>
                  </a:cubicBezTo>
                  <a:lnTo>
                    <a:pt x="6372" y="978"/>
                  </a:lnTo>
                  <a:cubicBezTo>
                    <a:pt x="6395" y="981"/>
                    <a:pt x="6418" y="982"/>
                    <a:pt x="6441" y="982"/>
                  </a:cubicBezTo>
                  <a:cubicBezTo>
                    <a:pt x="6715" y="982"/>
                    <a:pt x="6941" y="768"/>
                    <a:pt x="6941" y="488"/>
                  </a:cubicBezTo>
                  <a:cubicBezTo>
                    <a:pt x="6941" y="220"/>
                    <a:pt x="6721" y="1"/>
                    <a:pt x="6453" y="1"/>
                  </a:cubicBezTo>
                  <a:cubicBezTo>
                    <a:pt x="6426" y="1"/>
                    <a:pt x="6399" y="3"/>
                    <a:pt x="6372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58"/>
            <p:cNvSpPr/>
            <p:nvPr/>
          </p:nvSpPr>
          <p:spPr>
            <a:xfrm>
              <a:off x="4755870" y="2763886"/>
              <a:ext cx="226405" cy="227736"/>
            </a:xfrm>
            <a:custGeom>
              <a:rect b="b" l="l" r="r" t="t"/>
              <a:pathLst>
                <a:path extrusionOk="0" h="11637" w="11569">
                  <a:moveTo>
                    <a:pt x="7770" y="4806"/>
                  </a:moveTo>
                  <a:cubicBezTo>
                    <a:pt x="7894" y="4806"/>
                    <a:pt x="8020" y="4854"/>
                    <a:pt x="8118" y="4951"/>
                  </a:cubicBezTo>
                  <a:cubicBezTo>
                    <a:pt x="8323" y="5157"/>
                    <a:pt x="8304" y="5510"/>
                    <a:pt x="8059" y="5686"/>
                  </a:cubicBezTo>
                  <a:lnTo>
                    <a:pt x="6118" y="7627"/>
                  </a:lnTo>
                  <a:cubicBezTo>
                    <a:pt x="6025" y="7721"/>
                    <a:pt x="5902" y="7767"/>
                    <a:pt x="5778" y="7767"/>
                  </a:cubicBezTo>
                  <a:cubicBezTo>
                    <a:pt x="5655" y="7767"/>
                    <a:pt x="5530" y="7721"/>
                    <a:pt x="5431" y="7627"/>
                  </a:cubicBezTo>
                  <a:lnTo>
                    <a:pt x="4471" y="6657"/>
                  </a:lnTo>
                  <a:cubicBezTo>
                    <a:pt x="4285" y="6471"/>
                    <a:pt x="4285" y="6167"/>
                    <a:pt x="4471" y="5971"/>
                  </a:cubicBezTo>
                  <a:cubicBezTo>
                    <a:pt x="4564" y="5878"/>
                    <a:pt x="4686" y="5831"/>
                    <a:pt x="4810" y="5831"/>
                  </a:cubicBezTo>
                  <a:cubicBezTo>
                    <a:pt x="4934" y="5831"/>
                    <a:pt x="5059" y="5878"/>
                    <a:pt x="5157" y="5971"/>
                  </a:cubicBezTo>
                  <a:lnTo>
                    <a:pt x="5784" y="6598"/>
                  </a:lnTo>
                  <a:lnTo>
                    <a:pt x="7373" y="5010"/>
                  </a:lnTo>
                  <a:cubicBezTo>
                    <a:pt x="7469" y="4876"/>
                    <a:pt x="7619" y="4806"/>
                    <a:pt x="7770" y="4806"/>
                  </a:cubicBezTo>
                  <a:close/>
                  <a:moveTo>
                    <a:pt x="5787" y="1"/>
                  </a:moveTo>
                  <a:cubicBezTo>
                    <a:pt x="5780" y="1"/>
                    <a:pt x="5772" y="1"/>
                    <a:pt x="5765" y="1"/>
                  </a:cubicBezTo>
                  <a:cubicBezTo>
                    <a:pt x="3441" y="10"/>
                    <a:pt x="1393" y="1520"/>
                    <a:pt x="697" y="3736"/>
                  </a:cubicBezTo>
                  <a:cubicBezTo>
                    <a:pt x="1" y="5951"/>
                    <a:pt x="814" y="8363"/>
                    <a:pt x="2726" y="9696"/>
                  </a:cubicBezTo>
                  <a:cubicBezTo>
                    <a:pt x="3059" y="9921"/>
                    <a:pt x="3285" y="10274"/>
                    <a:pt x="3343" y="10666"/>
                  </a:cubicBezTo>
                  <a:lnTo>
                    <a:pt x="2647" y="10666"/>
                  </a:lnTo>
                  <a:cubicBezTo>
                    <a:pt x="2089" y="10755"/>
                    <a:pt x="2089" y="11558"/>
                    <a:pt x="2647" y="11637"/>
                  </a:cubicBezTo>
                  <a:lnTo>
                    <a:pt x="8902" y="11637"/>
                  </a:lnTo>
                  <a:cubicBezTo>
                    <a:pt x="9461" y="11558"/>
                    <a:pt x="9461" y="10755"/>
                    <a:pt x="8902" y="10666"/>
                  </a:cubicBezTo>
                  <a:lnTo>
                    <a:pt x="8225" y="10666"/>
                  </a:lnTo>
                  <a:cubicBezTo>
                    <a:pt x="8304" y="10264"/>
                    <a:pt x="8539" y="9902"/>
                    <a:pt x="8872" y="9676"/>
                  </a:cubicBezTo>
                  <a:cubicBezTo>
                    <a:pt x="10764" y="8323"/>
                    <a:pt x="11568" y="5912"/>
                    <a:pt x="10862" y="3696"/>
                  </a:cubicBezTo>
                  <a:cubicBezTo>
                    <a:pt x="10149" y="1498"/>
                    <a:pt x="8101" y="1"/>
                    <a:pt x="5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4" name="Google Shape;514;p58"/>
          <p:cNvSpPr txBox="1"/>
          <p:nvPr>
            <p:ph idx="1" type="subTitle"/>
          </p:nvPr>
        </p:nvSpPr>
        <p:spPr>
          <a:xfrm>
            <a:off x="6236650" y="15764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515" name="Google Shape;515;p58"/>
          <p:cNvSpPr txBox="1"/>
          <p:nvPr>
            <p:ph idx="2" type="subTitle"/>
          </p:nvPr>
        </p:nvSpPr>
        <p:spPr>
          <a:xfrm>
            <a:off x="6246250" y="1985850"/>
            <a:ext cx="2640900" cy="23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/>
              <a:t>Greate for </a:t>
            </a:r>
            <a:r>
              <a:rPr b="1" lang="en"/>
              <a:t>traditional</a:t>
            </a:r>
            <a:r>
              <a:rPr lang="en"/>
              <a:t> </a:t>
            </a:r>
            <a:r>
              <a:rPr b="1" lang="en"/>
              <a:t>careers</a:t>
            </a:r>
            <a:r>
              <a:rPr lang="en"/>
              <a:t> and long-term paths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/>
              <a:t>Less suited for freelancers and </a:t>
            </a:r>
            <a:r>
              <a:rPr b="1" lang="en"/>
              <a:t>project-based collaborations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/>
              <a:t>Opportunity for niche platform to create more </a:t>
            </a:r>
            <a:r>
              <a:rPr b="1" lang="en"/>
              <a:t>streamlined</a:t>
            </a:r>
            <a:r>
              <a:rPr lang="en"/>
              <a:t> </a:t>
            </a:r>
            <a:r>
              <a:rPr b="1" lang="en"/>
              <a:t>experience</a:t>
            </a:r>
            <a:r>
              <a:rPr lang="en"/>
              <a:t> for freelancers</a:t>
            </a:r>
            <a:endParaRPr/>
          </a:p>
        </p:txBody>
      </p:sp>
      <p:grpSp>
        <p:nvGrpSpPr>
          <p:cNvPr id="516" name="Google Shape;516;p58"/>
          <p:cNvGrpSpPr/>
          <p:nvPr/>
        </p:nvGrpSpPr>
        <p:grpSpPr>
          <a:xfrm>
            <a:off x="4380757" y="1123562"/>
            <a:ext cx="382473" cy="382473"/>
            <a:chOff x="2085525" y="4992125"/>
            <a:chExt cx="481825" cy="481825"/>
          </a:xfrm>
        </p:grpSpPr>
        <p:sp>
          <p:nvSpPr>
            <p:cNvPr id="517" name="Google Shape;517;p58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518" name="Google Shape;518;p58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9"/>
          <p:cNvSpPr txBox="1"/>
          <p:nvPr>
            <p:ph type="title"/>
          </p:nvPr>
        </p:nvSpPr>
        <p:spPr>
          <a:xfrm>
            <a:off x="713225" y="445025"/>
            <a:ext cx="632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Market Analysis - Upwork</a:t>
            </a:r>
            <a:endParaRPr/>
          </a:p>
        </p:txBody>
      </p:sp>
      <p:sp>
        <p:nvSpPr>
          <p:cNvPr id="524" name="Google Shape;524;p59"/>
          <p:cNvSpPr txBox="1"/>
          <p:nvPr>
            <p:ph idx="1" type="subTitle"/>
          </p:nvPr>
        </p:nvSpPr>
        <p:spPr>
          <a:xfrm>
            <a:off x="3328950" y="15760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Doesn’t</a:t>
            </a:r>
            <a:endParaRPr/>
          </a:p>
        </p:txBody>
      </p:sp>
      <p:sp>
        <p:nvSpPr>
          <p:cNvPr id="525" name="Google Shape;525;p59"/>
          <p:cNvSpPr txBox="1"/>
          <p:nvPr>
            <p:ph idx="2" type="subTitle"/>
          </p:nvPr>
        </p:nvSpPr>
        <p:spPr>
          <a:xfrm>
            <a:off x="3328950" y="1985850"/>
            <a:ext cx="2640900" cy="21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Have to </a:t>
            </a:r>
            <a:r>
              <a:rPr b="1" lang="en">
                <a:solidFill>
                  <a:schemeClr val="dk1"/>
                </a:solidFill>
              </a:rPr>
              <a:t>pay</a:t>
            </a:r>
            <a:r>
              <a:rPr lang="en">
                <a:solidFill>
                  <a:schemeClr val="dk1"/>
                </a:solidFill>
              </a:rPr>
              <a:t> for “connects” just to </a:t>
            </a:r>
            <a:r>
              <a:rPr b="1" lang="en">
                <a:solidFill>
                  <a:schemeClr val="dk1"/>
                </a:solidFill>
              </a:rPr>
              <a:t>bid</a:t>
            </a:r>
            <a:r>
              <a:rPr lang="en">
                <a:solidFill>
                  <a:schemeClr val="dk1"/>
                </a:solidFill>
              </a:rPr>
              <a:t> on jobs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Employers are </a:t>
            </a:r>
            <a:r>
              <a:rPr b="1" lang="en">
                <a:solidFill>
                  <a:schemeClr val="dk1"/>
                </a:solidFill>
              </a:rPr>
              <a:t>impersonal</a:t>
            </a:r>
            <a:r>
              <a:rPr lang="en">
                <a:solidFill>
                  <a:schemeClr val="dk1"/>
                </a:solidFill>
              </a:rPr>
              <a:t> with no profile besides stats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Freelancers </a:t>
            </a:r>
            <a:r>
              <a:rPr b="1" lang="en">
                <a:solidFill>
                  <a:schemeClr val="dk1"/>
                </a:solidFill>
              </a:rPr>
              <a:t>compete</a:t>
            </a:r>
            <a:r>
              <a:rPr lang="en">
                <a:solidFill>
                  <a:schemeClr val="dk1"/>
                </a:solidFill>
              </a:rPr>
              <a:t> by paying for ads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b="1" lang="en">
                <a:solidFill>
                  <a:schemeClr val="dk1"/>
                </a:solidFill>
              </a:rPr>
              <a:t>Limited</a:t>
            </a:r>
            <a:r>
              <a:rPr lang="en">
                <a:solidFill>
                  <a:schemeClr val="dk1"/>
                </a:solidFill>
              </a:rPr>
              <a:t> tags - only pre-existing options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6" name="Google Shape;526;p59"/>
          <p:cNvSpPr txBox="1"/>
          <p:nvPr>
            <p:ph idx="3" type="subTitle"/>
          </p:nvPr>
        </p:nvSpPr>
        <p:spPr>
          <a:xfrm>
            <a:off x="507050" y="15764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Works</a:t>
            </a:r>
            <a:endParaRPr/>
          </a:p>
        </p:txBody>
      </p:sp>
      <p:sp>
        <p:nvSpPr>
          <p:cNvPr id="527" name="Google Shape;527;p59"/>
          <p:cNvSpPr txBox="1"/>
          <p:nvPr>
            <p:ph idx="4" type="subTitle"/>
          </p:nvPr>
        </p:nvSpPr>
        <p:spPr>
          <a:xfrm>
            <a:off x="507050" y="1986250"/>
            <a:ext cx="2640900" cy="23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b="1" lang="en"/>
              <a:t>Organization</a:t>
            </a:r>
            <a:r>
              <a:rPr lang="en"/>
              <a:t> of industries for freelancers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Jobs </a:t>
            </a:r>
            <a:r>
              <a:rPr b="1" lang="en"/>
              <a:t>suggested</a:t>
            </a:r>
            <a:r>
              <a:rPr lang="en"/>
              <a:t> based on matching tags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Can </a:t>
            </a:r>
            <a:r>
              <a:rPr b="1" lang="en"/>
              <a:t>import</a:t>
            </a:r>
            <a:r>
              <a:rPr lang="en"/>
              <a:t> your resume from LinkedIn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Reviews post-gig to </a:t>
            </a:r>
            <a:r>
              <a:rPr b="1" lang="en"/>
              <a:t>build credibility</a:t>
            </a:r>
            <a:endParaRPr b="1"/>
          </a:p>
        </p:txBody>
      </p:sp>
      <p:grpSp>
        <p:nvGrpSpPr>
          <p:cNvPr id="528" name="Google Shape;528;p59"/>
          <p:cNvGrpSpPr/>
          <p:nvPr/>
        </p:nvGrpSpPr>
        <p:grpSpPr>
          <a:xfrm>
            <a:off x="1551885" y="1117968"/>
            <a:ext cx="396433" cy="393649"/>
            <a:chOff x="-63250675" y="3744075"/>
            <a:chExt cx="320350" cy="318100"/>
          </a:xfrm>
        </p:grpSpPr>
        <p:sp>
          <p:nvSpPr>
            <p:cNvPr id="529" name="Google Shape;529;p59"/>
            <p:cNvSpPr/>
            <p:nvPr/>
          </p:nvSpPr>
          <p:spPr>
            <a:xfrm>
              <a:off x="-63126250" y="3744075"/>
              <a:ext cx="195925" cy="192875"/>
            </a:xfrm>
            <a:custGeom>
              <a:rect b="b" l="l" r="r" t="t"/>
              <a:pathLst>
                <a:path extrusionOk="0" h="7715" w="7837">
                  <a:moveTo>
                    <a:pt x="6020" y="0"/>
                  </a:moveTo>
                  <a:cubicBezTo>
                    <a:pt x="5921" y="0"/>
                    <a:pt x="5820" y="37"/>
                    <a:pt x="5735" y="122"/>
                  </a:cubicBezTo>
                  <a:lnTo>
                    <a:pt x="4097" y="1760"/>
                  </a:lnTo>
                  <a:cubicBezTo>
                    <a:pt x="4034" y="1854"/>
                    <a:pt x="3971" y="1917"/>
                    <a:pt x="3971" y="2012"/>
                  </a:cubicBezTo>
                  <a:lnTo>
                    <a:pt x="3782" y="3304"/>
                  </a:lnTo>
                  <a:lnTo>
                    <a:pt x="1734" y="5351"/>
                  </a:lnTo>
                  <a:cubicBezTo>
                    <a:pt x="1576" y="5288"/>
                    <a:pt x="1387" y="5225"/>
                    <a:pt x="1230" y="5225"/>
                  </a:cubicBezTo>
                  <a:cubicBezTo>
                    <a:pt x="537" y="5225"/>
                    <a:pt x="1" y="5793"/>
                    <a:pt x="1" y="6486"/>
                  </a:cubicBezTo>
                  <a:cubicBezTo>
                    <a:pt x="1" y="7210"/>
                    <a:pt x="537" y="7714"/>
                    <a:pt x="1230" y="7714"/>
                  </a:cubicBezTo>
                  <a:cubicBezTo>
                    <a:pt x="1891" y="7714"/>
                    <a:pt x="2458" y="7179"/>
                    <a:pt x="2458" y="6486"/>
                  </a:cubicBezTo>
                  <a:cubicBezTo>
                    <a:pt x="2458" y="6297"/>
                    <a:pt x="2395" y="6139"/>
                    <a:pt x="2332" y="5982"/>
                  </a:cubicBezTo>
                  <a:lnTo>
                    <a:pt x="4380" y="3934"/>
                  </a:lnTo>
                  <a:lnTo>
                    <a:pt x="5672" y="3745"/>
                  </a:lnTo>
                  <a:cubicBezTo>
                    <a:pt x="5735" y="3745"/>
                    <a:pt x="5829" y="3713"/>
                    <a:pt x="5924" y="3619"/>
                  </a:cubicBezTo>
                  <a:lnTo>
                    <a:pt x="7562" y="1980"/>
                  </a:lnTo>
                  <a:cubicBezTo>
                    <a:pt x="7837" y="1706"/>
                    <a:pt x="7609" y="1254"/>
                    <a:pt x="7251" y="1254"/>
                  </a:cubicBezTo>
                  <a:cubicBezTo>
                    <a:pt x="7240" y="1254"/>
                    <a:pt x="7228" y="1255"/>
                    <a:pt x="7216" y="1256"/>
                  </a:cubicBezTo>
                  <a:lnTo>
                    <a:pt x="6302" y="1382"/>
                  </a:lnTo>
                  <a:lnTo>
                    <a:pt x="6428" y="468"/>
                  </a:lnTo>
                  <a:cubicBezTo>
                    <a:pt x="6472" y="203"/>
                    <a:pt x="6253" y="0"/>
                    <a:pt x="6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59"/>
            <p:cNvSpPr/>
            <p:nvPr/>
          </p:nvSpPr>
          <p:spPr>
            <a:xfrm>
              <a:off x="-63190025" y="3814050"/>
              <a:ext cx="186675" cy="185900"/>
            </a:xfrm>
            <a:custGeom>
              <a:rect b="b" l="l" r="r" t="t"/>
              <a:pathLst>
                <a:path extrusionOk="0" h="7436" w="7467">
                  <a:moveTo>
                    <a:pt x="3718" y="1"/>
                  </a:moveTo>
                  <a:cubicBezTo>
                    <a:pt x="1670" y="1"/>
                    <a:pt x="0" y="1670"/>
                    <a:pt x="0" y="3750"/>
                  </a:cubicBezTo>
                  <a:cubicBezTo>
                    <a:pt x="0" y="5797"/>
                    <a:pt x="1638" y="7436"/>
                    <a:pt x="3718" y="7436"/>
                  </a:cubicBezTo>
                  <a:cubicBezTo>
                    <a:pt x="5765" y="7436"/>
                    <a:pt x="7467" y="5797"/>
                    <a:pt x="7467" y="3750"/>
                  </a:cubicBezTo>
                  <a:cubicBezTo>
                    <a:pt x="7467" y="3151"/>
                    <a:pt x="7341" y="2647"/>
                    <a:pt x="7120" y="2143"/>
                  </a:cubicBezTo>
                  <a:lnTo>
                    <a:pt x="5828" y="3435"/>
                  </a:lnTo>
                  <a:cubicBezTo>
                    <a:pt x="5828" y="3498"/>
                    <a:pt x="5860" y="3624"/>
                    <a:pt x="5860" y="3718"/>
                  </a:cubicBezTo>
                  <a:cubicBezTo>
                    <a:pt x="5860" y="4852"/>
                    <a:pt x="4915" y="5797"/>
                    <a:pt x="3781" y="5797"/>
                  </a:cubicBezTo>
                  <a:cubicBezTo>
                    <a:pt x="2615" y="5797"/>
                    <a:pt x="1670" y="4852"/>
                    <a:pt x="1670" y="3718"/>
                  </a:cubicBezTo>
                  <a:cubicBezTo>
                    <a:pt x="1733" y="2552"/>
                    <a:pt x="2615" y="1607"/>
                    <a:pt x="3781" y="1607"/>
                  </a:cubicBezTo>
                  <a:cubicBezTo>
                    <a:pt x="3875" y="1607"/>
                    <a:pt x="3970" y="1607"/>
                    <a:pt x="4033" y="1670"/>
                  </a:cubicBezTo>
                  <a:lnTo>
                    <a:pt x="5356" y="347"/>
                  </a:lnTo>
                  <a:cubicBezTo>
                    <a:pt x="4883" y="127"/>
                    <a:pt x="4316" y="1"/>
                    <a:pt x="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59"/>
            <p:cNvSpPr/>
            <p:nvPr/>
          </p:nvSpPr>
          <p:spPr>
            <a:xfrm>
              <a:off x="-63250675" y="3751050"/>
              <a:ext cx="311125" cy="311125"/>
            </a:xfrm>
            <a:custGeom>
              <a:rect b="b" l="l" r="r" t="t"/>
              <a:pathLst>
                <a:path extrusionOk="0" h="12445" w="12445">
                  <a:moveTo>
                    <a:pt x="6270" y="0"/>
                  </a:moveTo>
                  <a:cubicBezTo>
                    <a:pt x="2773" y="0"/>
                    <a:pt x="0" y="2804"/>
                    <a:pt x="0" y="6238"/>
                  </a:cubicBezTo>
                  <a:cubicBezTo>
                    <a:pt x="0" y="9641"/>
                    <a:pt x="2804" y="12445"/>
                    <a:pt x="6238" y="12445"/>
                  </a:cubicBezTo>
                  <a:cubicBezTo>
                    <a:pt x="9672" y="12445"/>
                    <a:pt x="12445" y="9641"/>
                    <a:pt x="12445" y="6238"/>
                  </a:cubicBezTo>
                  <a:cubicBezTo>
                    <a:pt x="12445" y="5325"/>
                    <a:pt x="12256" y="4411"/>
                    <a:pt x="11878" y="3592"/>
                  </a:cubicBezTo>
                  <a:lnTo>
                    <a:pt x="11563" y="3907"/>
                  </a:lnTo>
                  <a:cubicBezTo>
                    <a:pt x="11342" y="4096"/>
                    <a:pt x="11121" y="4222"/>
                    <a:pt x="10838" y="4253"/>
                  </a:cubicBezTo>
                  <a:lnTo>
                    <a:pt x="10397" y="4348"/>
                  </a:lnTo>
                  <a:cubicBezTo>
                    <a:pt x="10680" y="4915"/>
                    <a:pt x="10806" y="5545"/>
                    <a:pt x="10806" y="6238"/>
                  </a:cubicBezTo>
                  <a:cubicBezTo>
                    <a:pt x="10806" y="8759"/>
                    <a:pt x="8759" y="10743"/>
                    <a:pt x="6270" y="10743"/>
                  </a:cubicBezTo>
                  <a:cubicBezTo>
                    <a:pt x="3781" y="10743"/>
                    <a:pt x="1733" y="8696"/>
                    <a:pt x="1733" y="6238"/>
                  </a:cubicBezTo>
                  <a:cubicBezTo>
                    <a:pt x="1733" y="3718"/>
                    <a:pt x="3781" y="1670"/>
                    <a:pt x="6270" y="1670"/>
                  </a:cubicBezTo>
                  <a:cubicBezTo>
                    <a:pt x="6931" y="1670"/>
                    <a:pt x="7561" y="1796"/>
                    <a:pt x="8160" y="2048"/>
                  </a:cubicBezTo>
                  <a:lnTo>
                    <a:pt x="8254" y="1607"/>
                  </a:lnTo>
                  <a:cubicBezTo>
                    <a:pt x="8286" y="1355"/>
                    <a:pt x="8412" y="1103"/>
                    <a:pt x="8601" y="914"/>
                  </a:cubicBezTo>
                  <a:lnTo>
                    <a:pt x="8916" y="599"/>
                  </a:lnTo>
                  <a:cubicBezTo>
                    <a:pt x="8097" y="189"/>
                    <a:pt x="7215" y="0"/>
                    <a:pt x="62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2" name="Google Shape;532;p59"/>
          <p:cNvGrpSpPr/>
          <p:nvPr/>
        </p:nvGrpSpPr>
        <p:grpSpPr>
          <a:xfrm>
            <a:off x="7221391" y="1117971"/>
            <a:ext cx="423431" cy="393665"/>
            <a:chOff x="4705614" y="2763886"/>
            <a:chExt cx="326721" cy="303707"/>
          </a:xfrm>
        </p:grpSpPr>
        <p:sp>
          <p:nvSpPr>
            <p:cNvPr id="533" name="Google Shape;533;p59"/>
            <p:cNvSpPr/>
            <p:nvPr/>
          </p:nvSpPr>
          <p:spPr>
            <a:xfrm>
              <a:off x="4991454" y="2858722"/>
              <a:ext cx="40882" cy="19237"/>
            </a:xfrm>
            <a:custGeom>
              <a:rect b="b" l="l" r="r" t="t"/>
              <a:pathLst>
                <a:path extrusionOk="0" h="983" w="2089">
                  <a:moveTo>
                    <a:pt x="482" y="1"/>
                  </a:moveTo>
                  <a:cubicBezTo>
                    <a:pt x="220" y="1"/>
                    <a:pt x="1" y="220"/>
                    <a:pt x="1" y="488"/>
                  </a:cubicBezTo>
                  <a:cubicBezTo>
                    <a:pt x="1" y="768"/>
                    <a:pt x="227" y="982"/>
                    <a:pt x="493" y="982"/>
                  </a:cubicBezTo>
                  <a:cubicBezTo>
                    <a:pt x="515" y="982"/>
                    <a:pt x="537" y="981"/>
                    <a:pt x="560" y="978"/>
                  </a:cubicBezTo>
                  <a:lnTo>
                    <a:pt x="1530" y="978"/>
                  </a:lnTo>
                  <a:cubicBezTo>
                    <a:pt x="2089" y="889"/>
                    <a:pt x="2089" y="95"/>
                    <a:pt x="1530" y="7"/>
                  </a:cubicBezTo>
                  <a:lnTo>
                    <a:pt x="560" y="7"/>
                  </a:lnTo>
                  <a:cubicBezTo>
                    <a:pt x="533" y="3"/>
                    <a:pt x="507" y="1"/>
                    <a:pt x="4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59"/>
            <p:cNvSpPr/>
            <p:nvPr/>
          </p:nvSpPr>
          <p:spPr>
            <a:xfrm>
              <a:off x="4705614" y="2858722"/>
              <a:ext cx="40882" cy="19237"/>
            </a:xfrm>
            <a:custGeom>
              <a:rect b="b" l="l" r="r" t="t"/>
              <a:pathLst>
                <a:path extrusionOk="0" h="983" w="2089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529" y="978"/>
                  </a:lnTo>
                  <a:cubicBezTo>
                    <a:pt x="2088" y="889"/>
                    <a:pt x="2088" y="95"/>
                    <a:pt x="1529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59"/>
            <p:cNvSpPr/>
            <p:nvPr/>
          </p:nvSpPr>
          <p:spPr>
            <a:xfrm>
              <a:off x="4973234" y="2783495"/>
              <a:ext cx="39434" cy="27966"/>
            </a:xfrm>
            <a:custGeom>
              <a:rect b="b" l="l" r="r" t="t"/>
              <a:pathLst>
                <a:path extrusionOk="0" h="1429" w="2015">
                  <a:moveTo>
                    <a:pt x="1337" y="0"/>
                  </a:moveTo>
                  <a:cubicBezTo>
                    <a:pt x="1277" y="0"/>
                    <a:pt x="1213" y="12"/>
                    <a:pt x="1147" y="38"/>
                  </a:cubicBezTo>
                  <a:lnTo>
                    <a:pt x="314" y="528"/>
                  </a:lnTo>
                  <a:cubicBezTo>
                    <a:pt x="79" y="655"/>
                    <a:pt x="0" y="949"/>
                    <a:pt x="128" y="1185"/>
                  </a:cubicBezTo>
                  <a:cubicBezTo>
                    <a:pt x="219" y="1342"/>
                    <a:pt x="381" y="1429"/>
                    <a:pt x="548" y="1429"/>
                  </a:cubicBezTo>
                  <a:cubicBezTo>
                    <a:pt x="631" y="1429"/>
                    <a:pt x="716" y="1407"/>
                    <a:pt x="795" y="1361"/>
                  </a:cubicBezTo>
                  <a:lnTo>
                    <a:pt x="1638" y="871"/>
                  </a:lnTo>
                  <a:cubicBezTo>
                    <a:pt x="2014" y="563"/>
                    <a:pt x="1755" y="0"/>
                    <a:pt x="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59"/>
            <p:cNvSpPr/>
            <p:nvPr/>
          </p:nvSpPr>
          <p:spPr>
            <a:xfrm>
              <a:off x="4726711" y="2925730"/>
              <a:ext cx="39903" cy="27966"/>
            </a:xfrm>
            <a:custGeom>
              <a:rect b="b" l="l" r="r" t="t"/>
              <a:pathLst>
                <a:path extrusionOk="0" h="1429" w="2039">
                  <a:moveTo>
                    <a:pt x="1359" y="1"/>
                  </a:moveTo>
                  <a:cubicBezTo>
                    <a:pt x="1295" y="1"/>
                    <a:pt x="1227" y="14"/>
                    <a:pt x="1157" y="44"/>
                  </a:cubicBezTo>
                  <a:lnTo>
                    <a:pt x="314" y="524"/>
                  </a:lnTo>
                  <a:cubicBezTo>
                    <a:pt x="89" y="661"/>
                    <a:pt x="1" y="955"/>
                    <a:pt x="138" y="1191"/>
                  </a:cubicBezTo>
                  <a:cubicBezTo>
                    <a:pt x="230" y="1343"/>
                    <a:pt x="395" y="1428"/>
                    <a:pt x="564" y="1428"/>
                  </a:cubicBezTo>
                  <a:cubicBezTo>
                    <a:pt x="645" y="1428"/>
                    <a:pt x="728" y="1408"/>
                    <a:pt x="804" y="1367"/>
                  </a:cubicBezTo>
                  <a:lnTo>
                    <a:pt x="1647" y="877"/>
                  </a:lnTo>
                  <a:cubicBezTo>
                    <a:pt x="2039" y="579"/>
                    <a:pt x="1780" y="1"/>
                    <a:pt x="13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59"/>
            <p:cNvSpPr/>
            <p:nvPr/>
          </p:nvSpPr>
          <p:spPr>
            <a:xfrm>
              <a:off x="4971492" y="2925788"/>
              <a:ext cx="41469" cy="28905"/>
            </a:xfrm>
            <a:custGeom>
              <a:rect b="b" l="l" r="r" t="t"/>
              <a:pathLst>
                <a:path extrusionOk="0" h="1477" w="2119">
                  <a:moveTo>
                    <a:pt x="687" y="0"/>
                  </a:moveTo>
                  <a:cubicBezTo>
                    <a:pt x="263" y="0"/>
                    <a:pt x="0" y="576"/>
                    <a:pt x="393" y="884"/>
                  </a:cubicBezTo>
                  <a:lnTo>
                    <a:pt x="1236" y="1364"/>
                  </a:lnTo>
                  <a:cubicBezTo>
                    <a:pt x="1328" y="1441"/>
                    <a:pt x="1438" y="1477"/>
                    <a:pt x="1546" y="1477"/>
                  </a:cubicBezTo>
                  <a:cubicBezTo>
                    <a:pt x="1716" y="1477"/>
                    <a:pt x="1882" y="1388"/>
                    <a:pt x="1972" y="1227"/>
                  </a:cubicBezTo>
                  <a:cubicBezTo>
                    <a:pt x="2119" y="972"/>
                    <a:pt x="2001" y="639"/>
                    <a:pt x="1727" y="531"/>
                  </a:cubicBezTo>
                  <a:lnTo>
                    <a:pt x="884" y="41"/>
                  </a:lnTo>
                  <a:cubicBezTo>
                    <a:pt x="816" y="13"/>
                    <a:pt x="750" y="0"/>
                    <a:pt x="6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59"/>
            <p:cNvSpPr/>
            <p:nvPr/>
          </p:nvSpPr>
          <p:spPr>
            <a:xfrm>
              <a:off x="4725360" y="2782164"/>
              <a:ext cx="41254" cy="28827"/>
            </a:xfrm>
            <a:custGeom>
              <a:rect b="b" l="l" r="r" t="t"/>
              <a:pathLst>
                <a:path extrusionOk="0" h="1473" w="2108">
                  <a:moveTo>
                    <a:pt x="571" y="0"/>
                  </a:moveTo>
                  <a:cubicBezTo>
                    <a:pt x="403" y="0"/>
                    <a:pt x="238" y="86"/>
                    <a:pt x="148" y="243"/>
                  </a:cubicBezTo>
                  <a:cubicBezTo>
                    <a:pt x="1" y="498"/>
                    <a:pt x="109" y="831"/>
                    <a:pt x="383" y="939"/>
                  </a:cubicBezTo>
                  <a:lnTo>
                    <a:pt x="1226" y="1429"/>
                  </a:lnTo>
                  <a:cubicBezTo>
                    <a:pt x="1296" y="1459"/>
                    <a:pt x="1364" y="1472"/>
                    <a:pt x="1428" y="1472"/>
                  </a:cubicBezTo>
                  <a:cubicBezTo>
                    <a:pt x="1849" y="1472"/>
                    <a:pt x="2108" y="894"/>
                    <a:pt x="1716" y="596"/>
                  </a:cubicBezTo>
                  <a:lnTo>
                    <a:pt x="873" y="106"/>
                  </a:lnTo>
                  <a:cubicBezTo>
                    <a:pt x="783" y="34"/>
                    <a:pt x="676" y="0"/>
                    <a:pt x="5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59"/>
            <p:cNvSpPr/>
            <p:nvPr/>
          </p:nvSpPr>
          <p:spPr>
            <a:xfrm>
              <a:off x="4801155" y="3010468"/>
              <a:ext cx="135835" cy="57125"/>
            </a:xfrm>
            <a:custGeom>
              <a:rect b="b" l="l" r="r" t="t"/>
              <a:pathLst>
                <a:path extrusionOk="0" h="2919" w="6941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088" y="978"/>
                  </a:lnTo>
                  <a:cubicBezTo>
                    <a:pt x="1324" y="2105"/>
                    <a:pt x="2314" y="2919"/>
                    <a:pt x="3470" y="2919"/>
                  </a:cubicBezTo>
                  <a:cubicBezTo>
                    <a:pt x="4617" y="2919"/>
                    <a:pt x="5607" y="2105"/>
                    <a:pt x="5843" y="978"/>
                  </a:cubicBezTo>
                  <a:lnTo>
                    <a:pt x="6372" y="978"/>
                  </a:lnTo>
                  <a:cubicBezTo>
                    <a:pt x="6395" y="981"/>
                    <a:pt x="6418" y="982"/>
                    <a:pt x="6441" y="982"/>
                  </a:cubicBezTo>
                  <a:cubicBezTo>
                    <a:pt x="6715" y="982"/>
                    <a:pt x="6941" y="768"/>
                    <a:pt x="6941" y="488"/>
                  </a:cubicBezTo>
                  <a:cubicBezTo>
                    <a:pt x="6941" y="220"/>
                    <a:pt x="6721" y="1"/>
                    <a:pt x="6453" y="1"/>
                  </a:cubicBezTo>
                  <a:cubicBezTo>
                    <a:pt x="6426" y="1"/>
                    <a:pt x="6399" y="3"/>
                    <a:pt x="6372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59"/>
            <p:cNvSpPr/>
            <p:nvPr/>
          </p:nvSpPr>
          <p:spPr>
            <a:xfrm>
              <a:off x="4755870" y="2763886"/>
              <a:ext cx="226405" cy="227736"/>
            </a:xfrm>
            <a:custGeom>
              <a:rect b="b" l="l" r="r" t="t"/>
              <a:pathLst>
                <a:path extrusionOk="0" h="11637" w="11569">
                  <a:moveTo>
                    <a:pt x="7770" y="4806"/>
                  </a:moveTo>
                  <a:cubicBezTo>
                    <a:pt x="7894" y="4806"/>
                    <a:pt x="8020" y="4854"/>
                    <a:pt x="8118" y="4951"/>
                  </a:cubicBezTo>
                  <a:cubicBezTo>
                    <a:pt x="8323" y="5157"/>
                    <a:pt x="8304" y="5510"/>
                    <a:pt x="8059" y="5686"/>
                  </a:cubicBezTo>
                  <a:lnTo>
                    <a:pt x="6118" y="7627"/>
                  </a:lnTo>
                  <a:cubicBezTo>
                    <a:pt x="6025" y="7721"/>
                    <a:pt x="5902" y="7767"/>
                    <a:pt x="5778" y="7767"/>
                  </a:cubicBezTo>
                  <a:cubicBezTo>
                    <a:pt x="5655" y="7767"/>
                    <a:pt x="5530" y="7721"/>
                    <a:pt x="5431" y="7627"/>
                  </a:cubicBezTo>
                  <a:lnTo>
                    <a:pt x="4471" y="6657"/>
                  </a:lnTo>
                  <a:cubicBezTo>
                    <a:pt x="4285" y="6471"/>
                    <a:pt x="4285" y="6167"/>
                    <a:pt x="4471" y="5971"/>
                  </a:cubicBezTo>
                  <a:cubicBezTo>
                    <a:pt x="4564" y="5878"/>
                    <a:pt x="4686" y="5831"/>
                    <a:pt x="4810" y="5831"/>
                  </a:cubicBezTo>
                  <a:cubicBezTo>
                    <a:pt x="4934" y="5831"/>
                    <a:pt x="5059" y="5878"/>
                    <a:pt x="5157" y="5971"/>
                  </a:cubicBezTo>
                  <a:lnTo>
                    <a:pt x="5784" y="6598"/>
                  </a:lnTo>
                  <a:lnTo>
                    <a:pt x="7373" y="5010"/>
                  </a:lnTo>
                  <a:cubicBezTo>
                    <a:pt x="7469" y="4876"/>
                    <a:pt x="7619" y="4806"/>
                    <a:pt x="7770" y="4806"/>
                  </a:cubicBezTo>
                  <a:close/>
                  <a:moveTo>
                    <a:pt x="5787" y="1"/>
                  </a:moveTo>
                  <a:cubicBezTo>
                    <a:pt x="5780" y="1"/>
                    <a:pt x="5772" y="1"/>
                    <a:pt x="5765" y="1"/>
                  </a:cubicBezTo>
                  <a:cubicBezTo>
                    <a:pt x="3441" y="10"/>
                    <a:pt x="1393" y="1520"/>
                    <a:pt x="697" y="3736"/>
                  </a:cubicBezTo>
                  <a:cubicBezTo>
                    <a:pt x="1" y="5951"/>
                    <a:pt x="814" y="8363"/>
                    <a:pt x="2726" y="9696"/>
                  </a:cubicBezTo>
                  <a:cubicBezTo>
                    <a:pt x="3059" y="9921"/>
                    <a:pt x="3285" y="10274"/>
                    <a:pt x="3343" y="10666"/>
                  </a:cubicBezTo>
                  <a:lnTo>
                    <a:pt x="2647" y="10666"/>
                  </a:lnTo>
                  <a:cubicBezTo>
                    <a:pt x="2089" y="10755"/>
                    <a:pt x="2089" y="11558"/>
                    <a:pt x="2647" y="11637"/>
                  </a:cubicBezTo>
                  <a:lnTo>
                    <a:pt x="8902" y="11637"/>
                  </a:lnTo>
                  <a:cubicBezTo>
                    <a:pt x="9461" y="11558"/>
                    <a:pt x="9461" y="10755"/>
                    <a:pt x="8902" y="10666"/>
                  </a:cubicBezTo>
                  <a:lnTo>
                    <a:pt x="8225" y="10666"/>
                  </a:lnTo>
                  <a:cubicBezTo>
                    <a:pt x="8304" y="10264"/>
                    <a:pt x="8539" y="9902"/>
                    <a:pt x="8872" y="9676"/>
                  </a:cubicBezTo>
                  <a:cubicBezTo>
                    <a:pt x="10764" y="8323"/>
                    <a:pt x="11568" y="5912"/>
                    <a:pt x="10862" y="3696"/>
                  </a:cubicBezTo>
                  <a:cubicBezTo>
                    <a:pt x="10149" y="1498"/>
                    <a:pt x="8101" y="1"/>
                    <a:pt x="5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1" name="Google Shape;541;p59"/>
          <p:cNvSpPr txBox="1"/>
          <p:nvPr>
            <p:ph idx="1" type="subTitle"/>
          </p:nvPr>
        </p:nvSpPr>
        <p:spPr>
          <a:xfrm>
            <a:off x="6236650" y="15764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542" name="Google Shape;542;p59"/>
          <p:cNvSpPr txBox="1"/>
          <p:nvPr>
            <p:ph idx="2" type="subTitle"/>
          </p:nvPr>
        </p:nvSpPr>
        <p:spPr>
          <a:xfrm>
            <a:off x="6236650" y="1985850"/>
            <a:ext cx="2687700" cy="21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Import your </a:t>
            </a:r>
            <a:r>
              <a:rPr b="1" lang="en">
                <a:solidFill>
                  <a:schemeClr val="dk1"/>
                </a:solidFill>
              </a:rPr>
              <a:t>resume</a:t>
            </a:r>
            <a:r>
              <a:rPr lang="en">
                <a:solidFill>
                  <a:schemeClr val="dk1"/>
                </a:solidFill>
              </a:rPr>
              <a:t>, not just </a:t>
            </a:r>
            <a:r>
              <a:rPr lang="en">
                <a:solidFill>
                  <a:schemeClr val="dk1"/>
                </a:solidFill>
              </a:rPr>
              <a:t>your</a:t>
            </a:r>
            <a:r>
              <a:rPr lang="en">
                <a:solidFill>
                  <a:schemeClr val="dk1"/>
                </a:solidFill>
              </a:rPr>
              <a:t> network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Allow users to </a:t>
            </a:r>
            <a:r>
              <a:rPr b="1" lang="en">
                <a:solidFill>
                  <a:schemeClr val="dk1"/>
                </a:solidFill>
              </a:rPr>
              <a:t>self-describe</a:t>
            </a:r>
            <a:r>
              <a:rPr lang="en">
                <a:solidFill>
                  <a:schemeClr val="dk1"/>
                </a:solidFill>
              </a:rPr>
              <a:t> and then organize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Focus on the </a:t>
            </a:r>
            <a:r>
              <a:rPr b="1" lang="en">
                <a:solidFill>
                  <a:schemeClr val="dk1"/>
                </a:solidFill>
              </a:rPr>
              <a:t>connection</a:t>
            </a:r>
            <a:r>
              <a:rPr lang="en">
                <a:solidFill>
                  <a:schemeClr val="dk1"/>
                </a:solidFill>
              </a:rPr>
              <a:t> between employer and employee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3" name="Google Shape;543;p59"/>
          <p:cNvGrpSpPr/>
          <p:nvPr/>
        </p:nvGrpSpPr>
        <p:grpSpPr>
          <a:xfrm>
            <a:off x="4380757" y="1123562"/>
            <a:ext cx="382473" cy="382473"/>
            <a:chOff x="2085525" y="4992125"/>
            <a:chExt cx="481825" cy="481825"/>
          </a:xfrm>
        </p:grpSpPr>
        <p:sp>
          <p:nvSpPr>
            <p:cNvPr id="544" name="Google Shape;544;p59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545" name="Google Shape;545;p59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0"/>
          <p:cNvSpPr txBox="1"/>
          <p:nvPr>
            <p:ph type="title"/>
          </p:nvPr>
        </p:nvSpPr>
        <p:spPr>
          <a:xfrm>
            <a:off x="713225" y="445025"/>
            <a:ext cx="632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Market Analysis - </a:t>
            </a:r>
            <a:r>
              <a:rPr lang="en"/>
              <a:t>Sprout</a:t>
            </a:r>
            <a:endParaRPr/>
          </a:p>
        </p:txBody>
      </p:sp>
      <p:sp>
        <p:nvSpPr>
          <p:cNvPr id="551" name="Google Shape;551;p60"/>
          <p:cNvSpPr txBox="1"/>
          <p:nvPr>
            <p:ph idx="1" type="subTitle"/>
          </p:nvPr>
        </p:nvSpPr>
        <p:spPr>
          <a:xfrm>
            <a:off x="3328950" y="15760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Doesn’t</a:t>
            </a:r>
            <a:endParaRPr/>
          </a:p>
        </p:txBody>
      </p:sp>
      <p:sp>
        <p:nvSpPr>
          <p:cNvPr id="552" name="Google Shape;552;p60"/>
          <p:cNvSpPr txBox="1"/>
          <p:nvPr>
            <p:ph idx="2" type="subTitle"/>
          </p:nvPr>
        </p:nvSpPr>
        <p:spPr>
          <a:xfrm>
            <a:off x="3328950" y="1985850"/>
            <a:ext cx="2736300" cy="23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Doesn’t foster </a:t>
            </a:r>
            <a:r>
              <a:rPr b="1" lang="en">
                <a:solidFill>
                  <a:schemeClr val="dk1"/>
                </a:solidFill>
              </a:rPr>
              <a:t>long-term </a:t>
            </a:r>
            <a:r>
              <a:rPr lang="en">
                <a:solidFill>
                  <a:schemeClr val="dk1"/>
                </a:solidFill>
              </a:rPr>
              <a:t>relationships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Doesn’t </a:t>
            </a:r>
            <a:r>
              <a:rPr b="1" lang="en">
                <a:solidFill>
                  <a:schemeClr val="dk1"/>
                </a:solidFill>
              </a:rPr>
              <a:t>leverage </a:t>
            </a:r>
            <a:r>
              <a:rPr lang="en">
                <a:solidFill>
                  <a:schemeClr val="dk1"/>
                </a:solidFill>
              </a:rPr>
              <a:t>a user’s existing network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Only targets </a:t>
            </a:r>
            <a:r>
              <a:rPr b="1" lang="en">
                <a:solidFill>
                  <a:schemeClr val="dk1"/>
                </a:solidFill>
              </a:rPr>
              <a:t>musicians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b="1" lang="en">
                <a:solidFill>
                  <a:schemeClr val="dk1"/>
                </a:solidFill>
              </a:rPr>
              <a:t>Unclear </a:t>
            </a:r>
            <a:r>
              <a:rPr lang="en">
                <a:solidFill>
                  <a:schemeClr val="dk1"/>
                </a:solidFill>
              </a:rPr>
              <a:t>whether it is a content creator tool or networking tool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53" name="Google Shape;553;p60"/>
          <p:cNvSpPr txBox="1"/>
          <p:nvPr>
            <p:ph idx="3" type="subTitle"/>
          </p:nvPr>
        </p:nvSpPr>
        <p:spPr>
          <a:xfrm>
            <a:off x="507050" y="15764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Works</a:t>
            </a:r>
            <a:endParaRPr/>
          </a:p>
        </p:txBody>
      </p:sp>
      <p:grpSp>
        <p:nvGrpSpPr>
          <p:cNvPr id="554" name="Google Shape;554;p60"/>
          <p:cNvGrpSpPr/>
          <p:nvPr/>
        </p:nvGrpSpPr>
        <p:grpSpPr>
          <a:xfrm>
            <a:off x="1551885" y="1117968"/>
            <a:ext cx="396433" cy="393649"/>
            <a:chOff x="-63250675" y="3744075"/>
            <a:chExt cx="320350" cy="318100"/>
          </a:xfrm>
        </p:grpSpPr>
        <p:sp>
          <p:nvSpPr>
            <p:cNvPr id="555" name="Google Shape;555;p60"/>
            <p:cNvSpPr/>
            <p:nvPr/>
          </p:nvSpPr>
          <p:spPr>
            <a:xfrm>
              <a:off x="-63126250" y="3744075"/>
              <a:ext cx="195925" cy="192875"/>
            </a:xfrm>
            <a:custGeom>
              <a:rect b="b" l="l" r="r" t="t"/>
              <a:pathLst>
                <a:path extrusionOk="0" h="7715" w="7837">
                  <a:moveTo>
                    <a:pt x="6020" y="0"/>
                  </a:moveTo>
                  <a:cubicBezTo>
                    <a:pt x="5921" y="0"/>
                    <a:pt x="5820" y="37"/>
                    <a:pt x="5735" y="122"/>
                  </a:cubicBezTo>
                  <a:lnTo>
                    <a:pt x="4097" y="1760"/>
                  </a:lnTo>
                  <a:cubicBezTo>
                    <a:pt x="4034" y="1854"/>
                    <a:pt x="3971" y="1917"/>
                    <a:pt x="3971" y="2012"/>
                  </a:cubicBezTo>
                  <a:lnTo>
                    <a:pt x="3782" y="3304"/>
                  </a:lnTo>
                  <a:lnTo>
                    <a:pt x="1734" y="5351"/>
                  </a:lnTo>
                  <a:cubicBezTo>
                    <a:pt x="1576" y="5288"/>
                    <a:pt x="1387" y="5225"/>
                    <a:pt x="1230" y="5225"/>
                  </a:cubicBezTo>
                  <a:cubicBezTo>
                    <a:pt x="537" y="5225"/>
                    <a:pt x="1" y="5793"/>
                    <a:pt x="1" y="6486"/>
                  </a:cubicBezTo>
                  <a:cubicBezTo>
                    <a:pt x="1" y="7210"/>
                    <a:pt x="537" y="7714"/>
                    <a:pt x="1230" y="7714"/>
                  </a:cubicBezTo>
                  <a:cubicBezTo>
                    <a:pt x="1891" y="7714"/>
                    <a:pt x="2458" y="7179"/>
                    <a:pt x="2458" y="6486"/>
                  </a:cubicBezTo>
                  <a:cubicBezTo>
                    <a:pt x="2458" y="6297"/>
                    <a:pt x="2395" y="6139"/>
                    <a:pt x="2332" y="5982"/>
                  </a:cubicBezTo>
                  <a:lnTo>
                    <a:pt x="4380" y="3934"/>
                  </a:lnTo>
                  <a:lnTo>
                    <a:pt x="5672" y="3745"/>
                  </a:lnTo>
                  <a:cubicBezTo>
                    <a:pt x="5735" y="3745"/>
                    <a:pt x="5829" y="3713"/>
                    <a:pt x="5924" y="3619"/>
                  </a:cubicBezTo>
                  <a:lnTo>
                    <a:pt x="7562" y="1980"/>
                  </a:lnTo>
                  <a:cubicBezTo>
                    <a:pt x="7837" y="1706"/>
                    <a:pt x="7609" y="1254"/>
                    <a:pt x="7251" y="1254"/>
                  </a:cubicBezTo>
                  <a:cubicBezTo>
                    <a:pt x="7240" y="1254"/>
                    <a:pt x="7228" y="1255"/>
                    <a:pt x="7216" y="1256"/>
                  </a:cubicBezTo>
                  <a:lnTo>
                    <a:pt x="6302" y="1382"/>
                  </a:lnTo>
                  <a:lnTo>
                    <a:pt x="6428" y="468"/>
                  </a:lnTo>
                  <a:cubicBezTo>
                    <a:pt x="6472" y="203"/>
                    <a:pt x="6253" y="0"/>
                    <a:pt x="6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60"/>
            <p:cNvSpPr/>
            <p:nvPr/>
          </p:nvSpPr>
          <p:spPr>
            <a:xfrm>
              <a:off x="-63190025" y="3814050"/>
              <a:ext cx="186675" cy="185900"/>
            </a:xfrm>
            <a:custGeom>
              <a:rect b="b" l="l" r="r" t="t"/>
              <a:pathLst>
                <a:path extrusionOk="0" h="7436" w="7467">
                  <a:moveTo>
                    <a:pt x="3718" y="1"/>
                  </a:moveTo>
                  <a:cubicBezTo>
                    <a:pt x="1670" y="1"/>
                    <a:pt x="0" y="1670"/>
                    <a:pt x="0" y="3750"/>
                  </a:cubicBezTo>
                  <a:cubicBezTo>
                    <a:pt x="0" y="5797"/>
                    <a:pt x="1638" y="7436"/>
                    <a:pt x="3718" y="7436"/>
                  </a:cubicBezTo>
                  <a:cubicBezTo>
                    <a:pt x="5765" y="7436"/>
                    <a:pt x="7467" y="5797"/>
                    <a:pt x="7467" y="3750"/>
                  </a:cubicBezTo>
                  <a:cubicBezTo>
                    <a:pt x="7467" y="3151"/>
                    <a:pt x="7341" y="2647"/>
                    <a:pt x="7120" y="2143"/>
                  </a:cubicBezTo>
                  <a:lnTo>
                    <a:pt x="5828" y="3435"/>
                  </a:lnTo>
                  <a:cubicBezTo>
                    <a:pt x="5828" y="3498"/>
                    <a:pt x="5860" y="3624"/>
                    <a:pt x="5860" y="3718"/>
                  </a:cubicBezTo>
                  <a:cubicBezTo>
                    <a:pt x="5860" y="4852"/>
                    <a:pt x="4915" y="5797"/>
                    <a:pt x="3781" y="5797"/>
                  </a:cubicBezTo>
                  <a:cubicBezTo>
                    <a:pt x="2615" y="5797"/>
                    <a:pt x="1670" y="4852"/>
                    <a:pt x="1670" y="3718"/>
                  </a:cubicBezTo>
                  <a:cubicBezTo>
                    <a:pt x="1733" y="2552"/>
                    <a:pt x="2615" y="1607"/>
                    <a:pt x="3781" y="1607"/>
                  </a:cubicBezTo>
                  <a:cubicBezTo>
                    <a:pt x="3875" y="1607"/>
                    <a:pt x="3970" y="1607"/>
                    <a:pt x="4033" y="1670"/>
                  </a:cubicBezTo>
                  <a:lnTo>
                    <a:pt x="5356" y="347"/>
                  </a:lnTo>
                  <a:cubicBezTo>
                    <a:pt x="4883" y="127"/>
                    <a:pt x="4316" y="1"/>
                    <a:pt x="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60"/>
            <p:cNvSpPr/>
            <p:nvPr/>
          </p:nvSpPr>
          <p:spPr>
            <a:xfrm>
              <a:off x="-63250675" y="3751050"/>
              <a:ext cx="311125" cy="311125"/>
            </a:xfrm>
            <a:custGeom>
              <a:rect b="b" l="l" r="r" t="t"/>
              <a:pathLst>
                <a:path extrusionOk="0" h="12445" w="12445">
                  <a:moveTo>
                    <a:pt x="6270" y="0"/>
                  </a:moveTo>
                  <a:cubicBezTo>
                    <a:pt x="2773" y="0"/>
                    <a:pt x="0" y="2804"/>
                    <a:pt x="0" y="6238"/>
                  </a:cubicBezTo>
                  <a:cubicBezTo>
                    <a:pt x="0" y="9641"/>
                    <a:pt x="2804" y="12445"/>
                    <a:pt x="6238" y="12445"/>
                  </a:cubicBezTo>
                  <a:cubicBezTo>
                    <a:pt x="9672" y="12445"/>
                    <a:pt x="12445" y="9641"/>
                    <a:pt x="12445" y="6238"/>
                  </a:cubicBezTo>
                  <a:cubicBezTo>
                    <a:pt x="12445" y="5325"/>
                    <a:pt x="12256" y="4411"/>
                    <a:pt x="11878" y="3592"/>
                  </a:cubicBezTo>
                  <a:lnTo>
                    <a:pt x="11563" y="3907"/>
                  </a:lnTo>
                  <a:cubicBezTo>
                    <a:pt x="11342" y="4096"/>
                    <a:pt x="11121" y="4222"/>
                    <a:pt x="10838" y="4253"/>
                  </a:cubicBezTo>
                  <a:lnTo>
                    <a:pt x="10397" y="4348"/>
                  </a:lnTo>
                  <a:cubicBezTo>
                    <a:pt x="10680" y="4915"/>
                    <a:pt x="10806" y="5545"/>
                    <a:pt x="10806" y="6238"/>
                  </a:cubicBezTo>
                  <a:cubicBezTo>
                    <a:pt x="10806" y="8759"/>
                    <a:pt x="8759" y="10743"/>
                    <a:pt x="6270" y="10743"/>
                  </a:cubicBezTo>
                  <a:cubicBezTo>
                    <a:pt x="3781" y="10743"/>
                    <a:pt x="1733" y="8696"/>
                    <a:pt x="1733" y="6238"/>
                  </a:cubicBezTo>
                  <a:cubicBezTo>
                    <a:pt x="1733" y="3718"/>
                    <a:pt x="3781" y="1670"/>
                    <a:pt x="6270" y="1670"/>
                  </a:cubicBezTo>
                  <a:cubicBezTo>
                    <a:pt x="6931" y="1670"/>
                    <a:pt x="7561" y="1796"/>
                    <a:pt x="8160" y="2048"/>
                  </a:cubicBezTo>
                  <a:lnTo>
                    <a:pt x="8254" y="1607"/>
                  </a:lnTo>
                  <a:cubicBezTo>
                    <a:pt x="8286" y="1355"/>
                    <a:pt x="8412" y="1103"/>
                    <a:pt x="8601" y="914"/>
                  </a:cubicBezTo>
                  <a:lnTo>
                    <a:pt x="8916" y="599"/>
                  </a:lnTo>
                  <a:cubicBezTo>
                    <a:pt x="8097" y="189"/>
                    <a:pt x="7215" y="0"/>
                    <a:pt x="62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8" name="Google Shape;558;p60"/>
          <p:cNvGrpSpPr/>
          <p:nvPr/>
        </p:nvGrpSpPr>
        <p:grpSpPr>
          <a:xfrm>
            <a:off x="7221391" y="1117971"/>
            <a:ext cx="423431" cy="393665"/>
            <a:chOff x="4705614" y="2763886"/>
            <a:chExt cx="326721" cy="303707"/>
          </a:xfrm>
        </p:grpSpPr>
        <p:sp>
          <p:nvSpPr>
            <p:cNvPr id="559" name="Google Shape;559;p60"/>
            <p:cNvSpPr/>
            <p:nvPr/>
          </p:nvSpPr>
          <p:spPr>
            <a:xfrm>
              <a:off x="4991454" y="2858722"/>
              <a:ext cx="40882" cy="19237"/>
            </a:xfrm>
            <a:custGeom>
              <a:rect b="b" l="l" r="r" t="t"/>
              <a:pathLst>
                <a:path extrusionOk="0" h="983" w="2089">
                  <a:moveTo>
                    <a:pt x="482" y="1"/>
                  </a:moveTo>
                  <a:cubicBezTo>
                    <a:pt x="220" y="1"/>
                    <a:pt x="1" y="220"/>
                    <a:pt x="1" y="488"/>
                  </a:cubicBezTo>
                  <a:cubicBezTo>
                    <a:pt x="1" y="768"/>
                    <a:pt x="227" y="982"/>
                    <a:pt x="493" y="982"/>
                  </a:cubicBezTo>
                  <a:cubicBezTo>
                    <a:pt x="515" y="982"/>
                    <a:pt x="537" y="981"/>
                    <a:pt x="560" y="978"/>
                  </a:cubicBezTo>
                  <a:lnTo>
                    <a:pt x="1530" y="978"/>
                  </a:lnTo>
                  <a:cubicBezTo>
                    <a:pt x="2089" y="889"/>
                    <a:pt x="2089" y="95"/>
                    <a:pt x="1530" y="7"/>
                  </a:cubicBezTo>
                  <a:lnTo>
                    <a:pt x="560" y="7"/>
                  </a:lnTo>
                  <a:cubicBezTo>
                    <a:pt x="533" y="3"/>
                    <a:pt x="507" y="1"/>
                    <a:pt x="4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60"/>
            <p:cNvSpPr/>
            <p:nvPr/>
          </p:nvSpPr>
          <p:spPr>
            <a:xfrm>
              <a:off x="4705614" y="2858722"/>
              <a:ext cx="40882" cy="19237"/>
            </a:xfrm>
            <a:custGeom>
              <a:rect b="b" l="l" r="r" t="t"/>
              <a:pathLst>
                <a:path extrusionOk="0" h="983" w="2089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529" y="978"/>
                  </a:lnTo>
                  <a:cubicBezTo>
                    <a:pt x="2088" y="889"/>
                    <a:pt x="2088" y="95"/>
                    <a:pt x="1529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60"/>
            <p:cNvSpPr/>
            <p:nvPr/>
          </p:nvSpPr>
          <p:spPr>
            <a:xfrm>
              <a:off x="4973234" y="2783495"/>
              <a:ext cx="39434" cy="27966"/>
            </a:xfrm>
            <a:custGeom>
              <a:rect b="b" l="l" r="r" t="t"/>
              <a:pathLst>
                <a:path extrusionOk="0" h="1429" w="2015">
                  <a:moveTo>
                    <a:pt x="1337" y="0"/>
                  </a:moveTo>
                  <a:cubicBezTo>
                    <a:pt x="1277" y="0"/>
                    <a:pt x="1213" y="12"/>
                    <a:pt x="1147" y="38"/>
                  </a:cubicBezTo>
                  <a:lnTo>
                    <a:pt x="314" y="528"/>
                  </a:lnTo>
                  <a:cubicBezTo>
                    <a:pt x="79" y="655"/>
                    <a:pt x="0" y="949"/>
                    <a:pt x="128" y="1185"/>
                  </a:cubicBezTo>
                  <a:cubicBezTo>
                    <a:pt x="219" y="1342"/>
                    <a:pt x="381" y="1429"/>
                    <a:pt x="548" y="1429"/>
                  </a:cubicBezTo>
                  <a:cubicBezTo>
                    <a:pt x="631" y="1429"/>
                    <a:pt x="716" y="1407"/>
                    <a:pt x="795" y="1361"/>
                  </a:cubicBezTo>
                  <a:lnTo>
                    <a:pt x="1638" y="871"/>
                  </a:lnTo>
                  <a:cubicBezTo>
                    <a:pt x="2014" y="563"/>
                    <a:pt x="1755" y="0"/>
                    <a:pt x="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60"/>
            <p:cNvSpPr/>
            <p:nvPr/>
          </p:nvSpPr>
          <p:spPr>
            <a:xfrm>
              <a:off x="4726711" y="2925730"/>
              <a:ext cx="39903" cy="27966"/>
            </a:xfrm>
            <a:custGeom>
              <a:rect b="b" l="l" r="r" t="t"/>
              <a:pathLst>
                <a:path extrusionOk="0" h="1429" w="2039">
                  <a:moveTo>
                    <a:pt x="1359" y="1"/>
                  </a:moveTo>
                  <a:cubicBezTo>
                    <a:pt x="1295" y="1"/>
                    <a:pt x="1227" y="14"/>
                    <a:pt x="1157" y="44"/>
                  </a:cubicBezTo>
                  <a:lnTo>
                    <a:pt x="314" y="524"/>
                  </a:lnTo>
                  <a:cubicBezTo>
                    <a:pt x="89" y="661"/>
                    <a:pt x="1" y="955"/>
                    <a:pt x="138" y="1191"/>
                  </a:cubicBezTo>
                  <a:cubicBezTo>
                    <a:pt x="230" y="1343"/>
                    <a:pt x="395" y="1428"/>
                    <a:pt x="564" y="1428"/>
                  </a:cubicBezTo>
                  <a:cubicBezTo>
                    <a:pt x="645" y="1428"/>
                    <a:pt x="728" y="1408"/>
                    <a:pt x="804" y="1367"/>
                  </a:cubicBezTo>
                  <a:lnTo>
                    <a:pt x="1647" y="877"/>
                  </a:lnTo>
                  <a:cubicBezTo>
                    <a:pt x="2039" y="579"/>
                    <a:pt x="1780" y="1"/>
                    <a:pt x="13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60"/>
            <p:cNvSpPr/>
            <p:nvPr/>
          </p:nvSpPr>
          <p:spPr>
            <a:xfrm>
              <a:off x="4971492" y="2925788"/>
              <a:ext cx="41469" cy="28905"/>
            </a:xfrm>
            <a:custGeom>
              <a:rect b="b" l="l" r="r" t="t"/>
              <a:pathLst>
                <a:path extrusionOk="0" h="1477" w="2119">
                  <a:moveTo>
                    <a:pt x="687" y="0"/>
                  </a:moveTo>
                  <a:cubicBezTo>
                    <a:pt x="263" y="0"/>
                    <a:pt x="0" y="576"/>
                    <a:pt x="393" y="884"/>
                  </a:cubicBezTo>
                  <a:lnTo>
                    <a:pt x="1236" y="1364"/>
                  </a:lnTo>
                  <a:cubicBezTo>
                    <a:pt x="1328" y="1441"/>
                    <a:pt x="1438" y="1477"/>
                    <a:pt x="1546" y="1477"/>
                  </a:cubicBezTo>
                  <a:cubicBezTo>
                    <a:pt x="1716" y="1477"/>
                    <a:pt x="1882" y="1388"/>
                    <a:pt x="1972" y="1227"/>
                  </a:cubicBezTo>
                  <a:cubicBezTo>
                    <a:pt x="2119" y="972"/>
                    <a:pt x="2001" y="639"/>
                    <a:pt x="1727" y="531"/>
                  </a:cubicBezTo>
                  <a:lnTo>
                    <a:pt x="884" y="41"/>
                  </a:lnTo>
                  <a:cubicBezTo>
                    <a:pt x="816" y="13"/>
                    <a:pt x="750" y="0"/>
                    <a:pt x="6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60"/>
            <p:cNvSpPr/>
            <p:nvPr/>
          </p:nvSpPr>
          <p:spPr>
            <a:xfrm>
              <a:off x="4725360" y="2782164"/>
              <a:ext cx="41254" cy="28827"/>
            </a:xfrm>
            <a:custGeom>
              <a:rect b="b" l="l" r="r" t="t"/>
              <a:pathLst>
                <a:path extrusionOk="0" h="1473" w="2108">
                  <a:moveTo>
                    <a:pt x="571" y="0"/>
                  </a:moveTo>
                  <a:cubicBezTo>
                    <a:pt x="403" y="0"/>
                    <a:pt x="238" y="86"/>
                    <a:pt x="148" y="243"/>
                  </a:cubicBezTo>
                  <a:cubicBezTo>
                    <a:pt x="1" y="498"/>
                    <a:pt x="109" y="831"/>
                    <a:pt x="383" y="939"/>
                  </a:cubicBezTo>
                  <a:lnTo>
                    <a:pt x="1226" y="1429"/>
                  </a:lnTo>
                  <a:cubicBezTo>
                    <a:pt x="1296" y="1459"/>
                    <a:pt x="1364" y="1472"/>
                    <a:pt x="1428" y="1472"/>
                  </a:cubicBezTo>
                  <a:cubicBezTo>
                    <a:pt x="1849" y="1472"/>
                    <a:pt x="2108" y="894"/>
                    <a:pt x="1716" y="596"/>
                  </a:cubicBezTo>
                  <a:lnTo>
                    <a:pt x="873" y="106"/>
                  </a:lnTo>
                  <a:cubicBezTo>
                    <a:pt x="783" y="34"/>
                    <a:pt x="676" y="0"/>
                    <a:pt x="5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60"/>
            <p:cNvSpPr/>
            <p:nvPr/>
          </p:nvSpPr>
          <p:spPr>
            <a:xfrm>
              <a:off x="4801155" y="3010468"/>
              <a:ext cx="135835" cy="57125"/>
            </a:xfrm>
            <a:custGeom>
              <a:rect b="b" l="l" r="r" t="t"/>
              <a:pathLst>
                <a:path extrusionOk="0" h="2919" w="6941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088" y="978"/>
                  </a:lnTo>
                  <a:cubicBezTo>
                    <a:pt x="1324" y="2105"/>
                    <a:pt x="2314" y="2919"/>
                    <a:pt x="3470" y="2919"/>
                  </a:cubicBezTo>
                  <a:cubicBezTo>
                    <a:pt x="4617" y="2919"/>
                    <a:pt x="5607" y="2105"/>
                    <a:pt x="5843" y="978"/>
                  </a:cubicBezTo>
                  <a:lnTo>
                    <a:pt x="6372" y="978"/>
                  </a:lnTo>
                  <a:cubicBezTo>
                    <a:pt x="6395" y="981"/>
                    <a:pt x="6418" y="982"/>
                    <a:pt x="6441" y="982"/>
                  </a:cubicBezTo>
                  <a:cubicBezTo>
                    <a:pt x="6715" y="982"/>
                    <a:pt x="6941" y="768"/>
                    <a:pt x="6941" y="488"/>
                  </a:cubicBezTo>
                  <a:cubicBezTo>
                    <a:pt x="6941" y="220"/>
                    <a:pt x="6721" y="1"/>
                    <a:pt x="6453" y="1"/>
                  </a:cubicBezTo>
                  <a:cubicBezTo>
                    <a:pt x="6426" y="1"/>
                    <a:pt x="6399" y="3"/>
                    <a:pt x="6372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60"/>
            <p:cNvSpPr/>
            <p:nvPr/>
          </p:nvSpPr>
          <p:spPr>
            <a:xfrm>
              <a:off x="4755870" y="2763886"/>
              <a:ext cx="226405" cy="227736"/>
            </a:xfrm>
            <a:custGeom>
              <a:rect b="b" l="l" r="r" t="t"/>
              <a:pathLst>
                <a:path extrusionOk="0" h="11637" w="11569">
                  <a:moveTo>
                    <a:pt x="7770" y="4806"/>
                  </a:moveTo>
                  <a:cubicBezTo>
                    <a:pt x="7894" y="4806"/>
                    <a:pt x="8020" y="4854"/>
                    <a:pt x="8118" y="4951"/>
                  </a:cubicBezTo>
                  <a:cubicBezTo>
                    <a:pt x="8323" y="5157"/>
                    <a:pt x="8304" y="5510"/>
                    <a:pt x="8059" y="5686"/>
                  </a:cubicBezTo>
                  <a:lnTo>
                    <a:pt x="6118" y="7627"/>
                  </a:lnTo>
                  <a:cubicBezTo>
                    <a:pt x="6025" y="7721"/>
                    <a:pt x="5902" y="7767"/>
                    <a:pt x="5778" y="7767"/>
                  </a:cubicBezTo>
                  <a:cubicBezTo>
                    <a:pt x="5655" y="7767"/>
                    <a:pt x="5530" y="7721"/>
                    <a:pt x="5431" y="7627"/>
                  </a:cubicBezTo>
                  <a:lnTo>
                    <a:pt x="4471" y="6657"/>
                  </a:lnTo>
                  <a:cubicBezTo>
                    <a:pt x="4285" y="6471"/>
                    <a:pt x="4285" y="6167"/>
                    <a:pt x="4471" y="5971"/>
                  </a:cubicBezTo>
                  <a:cubicBezTo>
                    <a:pt x="4564" y="5878"/>
                    <a:pt x="4686" y="5831"/>
                    <a:pt x="4810" y="5831"/>
                  </a:cubicBezTo>
                  <a:cubicBezTo>
                    <a:pt x="4934" y="5831"/>
                    <a:pt x="5059" y="5878"/>
                    <a:pt x="5157" y="5971"/>
                  </a:cubicBezTo>
                  <a:lnTo>
                    <a:pt x="5784" y="6598"/>
                  </a:lnTo>
                  <a:lnTo>
                    <a:pt x="7373" y="5010"/>
                  </a:lnTo>
                  <a:cubicBezTo>
                    <a:pt x="7469" y="4876"/>
                    <a:pt x="7619" y="4806"/>
                    <a:pt x="7770" y="4806"/>
                  </a:cubicBezTo>
                  <a:close/>
                  <a:moveTo>
                    <a:pt x="5787" y="1"/>
                  </a:moveTo>
                  <a:cubicBezTo>
                    <a:pt x="5780" y="1"/>
                    <a:pt x="5772" y="1"/>
                    <a:pt x="5765" y="1"/>
                  </a:cubicBezTo>
                  <a:cubicBezTo>
                    <a:pt x="3441" y="10"/>
                    <a:pt x="1393" y="1520"/>
                    <a:pt x="697" y="3736"/>
                  </a:cubicBezTo>
                  <a:cubicBezTo>
                    <a:pt x="1" y="5951"/>
                    <a:pt x="814" y="8363"/>
                    <a:pt x="2726" y="9696"/>
                  </a:cubicBezTo>
                  <a:cubicBezTo>
                    <a:pt x="3059" y="9921"/>
                    <a:pt x="3285" y="10274"/>
                    <a:pt x="3343" y="10666"/>
                  </a:cubicBezTo>
                  <a:lnTo>
                    <a:pt x="2647" y="10666"/>
                  </a:lnTo>
                  <a:cubicBezTo>
                    <a:pt x="2089" y="10755"/>
                    <a:pt x="2089" y="11558"/>
                    <a:pt x="2647" y="11637"/>
                  </a:cubicBezTo>
                  <a:lnTo>
                    <a:pt x="8902" y="11637"/>
                  </a:lnTo>
                  <a:cubicBezTo>
                    <a:pt x="9461" y="11558"/>
                    <a:pt x="9461" y="10755"/>
                    <a:pt x="8902" y="10666"/>
                  </a:cubicBezTo>
                  <a:lnTo>
                    <a:pt x="8225" y="10666"/>
                  </a:lnTo>
                  <a:cubicBezTo>
                    <a:pt x="8304" y="10264"/>
                    <a:pt x="8539" y="9902"/>
                    <a:pt x="8872" y="9676"/>
                  </a:cubicBezTo>
                  <a:cubicBezTo>
                    <a:pt x="10764" y="8323"/>
                    <a:pt x="11568" y="5912"/>
                    <a:pt x="10862" y="3696"/>
                  </a:cubicBezTo>
                  <a:cubicBezTo>
                    <a:pt x="10149" y="1498"/>
                    <a:pt x="8101" y="1"/>
                    <a:pt x="5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7" name="Google Shape;567;p60"/>
          <p:cNvSpPr txBox="1"/>
          <p:nvPr>
            <p:ph idx="1" type="subTitle"/>
          </p:nvPr>
        </p:nvSpPr>
        <p:spPr>
          <a:xfrm>
            <a:off x="6236650" y="15764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568" name="Google Shape;568;p60"/>
          <p:cNvSpPr txBox="1"/>
          <p:nvPr>
            <p:ph idx="2" type="subTitle"/>
          </p:nvPr>
        </p:nvSpPr>
        <p:spPr>
          <a:xfrm>
            <a:off x="6236650" y="1985850"/>
            <a:ext cx="2687700" cy="23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/>
              <a:t>Target </a:t>
            </a:r>
            <a:r>
              <a:rPr b="1" lang="en"/>
              <a:t>user base</a:t>
            </a:r>
            <a:r>
              <a:rPr lang="en"/>
              <a:t> needs to be well-defined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/>
              <a:t>Need way to effectively match </a:t>
            </a:r>
            <a:r>
              <a:rPr b="1" lang="en"/>
              <a:t>collaborators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/>
              <a:t>Prioritize aspects of product which </a:t>
            </a:r>
            <a:r>
              <a:rPr b="1" lang="en"/>
              <a:t>promote </a:t>
            </a:r>
            <a:r>
              <a:rPr lang="en"/>
              <a:t>long-term relationship growth</a:t>
            </a:r>
            <a:endParaRPr/>
          </a:p>
        </p:txBody>
      </p:sp>
      <p:grpSp>
        <p:nvGrpSpPr>
          <p:cNvPr id="569" name="Google Shape;569;p60"/>
          <p:cNvGrpSpPr/>
          <p:nvPr/>
        </p:nvGrpSpPr>
        <p:grpSpPr>
          <a:xfrm>
            <a:off x="4380757" y="1123562"/>
            <a:ext cx="382473" cy="382473"/>
            <a:chOff x="2085525" y="4992125"/>
            <a:chExt cx="481825" cy="481825"/>
          </a:xfrm>
        </p:grpSpPr>
        <p:sp>
          <p:nvSpPr>
            <p:cNvPr id="570" name="Google Shape;570;p60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571" name="Google Shape;571;p60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sp>
        <p:nvSpPr>
          <p:cNvPr id="572" name="Google Shape;572;p60"/>
          <p:cNvSpPr txBox="1"/>
          <p:nvPr>
            <p:ph idx="4" type="subTitle"/>
          </p:nvPr>
        </p:nvSpPr>
        <p:spPr>
          <a:xfrm>
            <a:off x="507050" y="1986250"/>
            <a:ext cx="2640900" cy="23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b="1" lang="en"/>
              <a:t>C</a:t>
            </a:r>
            <a:r>
              <a:rPr b="1" lang="en"/>
              <a:t>onnects </a:t>
            </a:r>
            <a:r>
              <a:rPr lang="en"/>
              <a:t>musicians</a:t>
            </a:r>
            <a:r>
              <a:rPr lang="en"/>
              <a:t> with one another </a:t>
            </a:r>
            <a:r>
              <a:rPr lang="en"/>
              <a:t>quickly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The music train product is a </a:t>
            </a:r>
            <a:r>
              <a:rPr b="1" lang="en"/>
              <a:t>creative </a:t>
            </a:r>
            <a:r>
              <a:rPr lang="en"/>
              <a:t>solution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Creates a space for content creators to </a:t>
            </a:r>
            <a:r>
              <a:rPr b="1" lang="en"/>
              <a:t>network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61"/>
          <p:cNvSpPr txBox="1"/>
          <p:nvPr>
            <p:ph type="title"/>
          </p:nvPr>
        </p:nvSpPr>
        <p:spPr>
          <a:xfrm>
            <a:off x="713225" y="445025"/>
            <a:ext cx="632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Market Analysis - </a:t>
            </a:r>
            <a:r>
              <a:rPr lang="en"/>
              <a:t>TaskRabbit</a:t>
            </a:r>
            <a:endParaRPr/>
          </a:p>
        </p:txBody>
      </p:sp>
      <p:sp>
        <p:nvSpPr>
          <p:cNvPr id="578" name="Google Shape;578;p61"/>
          <p:cNvSpPr txBox="1"/>
          <p:nvPr>
            <p:ph idx="1" type="subTitle"/>
          </p:nvPr>
        </p:nvSpPr>
        <p:spPr>
          <a:xfrm>
            <a:off x="3328950" y="15760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Doesn’t</a:t>
            </a:r>
            <a:endParaRPr/>
          </a:p>
        </p:txBody>
      </p:sp>
      <p:sp>
        <p:nvSpPr>
          <p:cNvPr id="579" name="Google Shape;579;p61"/>
          <p:cNvSpPr txBox="1"/>
          <p:nvPr>
            <p:ph idx="2" type="subTitle"/>
          </p:nvPr>
        </p:nvSpPr>
        <p:spPr>
          <a:xfrm>
            <a:off x="3328950" y="1985850"/>
            <a:ext cx="2736300" cy="23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>
                <a:solidFill>
                  <a:schemeClr val="dk1"/>
                </a:solidFill>
              </a:rPr>
              <a:t>Taskrabbit fails in fostering long term-relationships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lang="en">
                <a:solidFill>
                  <a:schemeClr val="dk1"/>
                </a:solidFill>
              </a:rPr>
              <a:t>Workers &gt; users for their app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lang="en">
                <a:solidFill>
                  <a:schemeClr val="dk1"/>
                </a:solidFill>
              </a:rPr>
              <a:t>Lack of accountability / visibility between groups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80" name="Google Shape;580;p61"/>
          <p:cNvSpPr txBox="1"/>
          <p:nvPr>
            <p:ph idx="3" type="subTitle"/>
          </p:nvPr>
        </p:nvSpPr>
        <p:spPr>
          <a:xfrm>
            <a:off x="507050" y="15764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Works</a:t>
            </a:r>
            <a:endParaRPr/>
          </a:p>
        </p:txBody>
      </p:sp>
      <p:sp>
        <p:nvSpPr>
          <p:cNvPr id="581" name="Google Shape;581;p61"/>
          <p:cNvSpPr txBox="1"/>
          <p:nvPr>
            <p:ph idx="4" type="subTitle"/>
          </p:nvPr>
        </p:nvSpPr>
        <p:spPr>
          <a:xfrm>
            <a:off x="507050" y="1986250"/>
            <a:ext cx="2736300" cy="23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Taskrabbit helps connect people to solve problems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Targeted</a:t>
            </a:r>
            <a:r>
              <a:rPr lang="en"/>
              <a:t> problem: home improvement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Customers </a:t>
            </a:r>
            <a:r>
              <a:rPr b="1" i="1" lang="en"/>
              <a:t>sometimes</a:t>
            </a:r>
            <a:r>
              <a:rPr lang="en"/>
              <a:t> reach out to the same workers if satisfied</a:t>
            </a:r>
            <a:endParaRPr/>
          </a:p>
        </p:txBody>
      </p:sp>
      <p:grpSp>
        <p:nvGrpSpPr>
          <p:cNvPr id="582" name="Google Shape;582;p61"/>
          <p:cNvGrpSpPr/>
          <p:nvPr/>
        </p:nvGrpSpPr>
        <p:grpSpPr>
          <a:xfrm>
            <a:off x="1551885" y="1117968"/>
            <a:ext cx="396433" cy="393649"/>
            <a:chOff x="-63250675" y="3744075"/>
            <a:chExt cx="320350" cy="318100"/>
          </a:xfrm>
        </p:grpSpPr>
        <p:sp>
          <p:nvSpPr>
            <p:cNvPr id="583" name="Google Shape;583;p61"/>
            <p:cNvSpPr/>
            <p:nvPr/>
          </p:nvSpPr>
          <p:spPr>
            <a:xfrm>
              <a:off x="-63126250" y="3744075"/>
              <a:ext cx="195925" cy="192875"/>
            </a:xfrm>
            <a:custGeom>
              <a:rect b="b" l="l" r="r" t="t"/>
              <a:pathLst>
                <a:path extrusionOk="0" h="7715" w="7837">
                  <a:moveTo>
                    <a:pt x="6020" y="0"/>
                  </a:moveTo>
                  <a:cubicBezTo>
                    <a:pt x="5921" y="0"/>
                    <a:pt x="5820" y="37"/>
                    <a:pt x="5735" y="122"/>
                  </a:cubicBezTo>
                  <a:lnTo>
                    <a:pt x="4097" y="1760"/>
                  </a:lnTo>
                  <a:cubicBezTo>
                    <a:pt x="4034" y="1854"/>
                    <a:pt x="3971" y="1917"/>
                    <a:pt x="3971" y="2012"/>
                  </a:cubicBezTo>
                  <a:lnTo>
                    <a:pt x="3782" y="3304"/>
                  </a:lnTo>
                  <a:lnTo>
                    <a:pt x="1734" y="5351"/>
                  </a:lnTo>
                  <a:cubicBezTo>
                    <a:pt x="1576" y="5288"/>
                    <a:pt x="1387" y="5225"/>
                    <a:pt x="1230" y="5225"/>
                  </a:cubicBezTo>
                  <a:cubicBezTo>
                    <a:pt x="537" y="5225"/>
                    <a:pt x="1" y="5793"/>
                    <a:pt x="1" y="6486"/>
                  </a:cubicBezTo>
                  <a:cubicBezTo>
                    <a:pt x="1" y="7210"/>
                    <a:pt x="537" y="7714"/>
                    <a:pt x="1230" y="7714"/>
                  </a:cubicBezTo>
                  <a:cubicBezTo>
                    <a:pt x="1891" y="7714"/>
                    <a:pt x="2458" y="7179"/>
                    <a:pt x="2458" y="6486"/>
                  </a:cubicBezTo>
                  <a:cubicBezTo>
                    <a:pt x="2458" y="6297"/>
                    <a:pt x="2395" y="6139"/>
                    <a:pt x="2332" y="5982"/>
                  </a:cubicBezTo>
                  <a:lnTo>
                    <a:pt x="4380" y="3934"/>
                  </a:lnTo>
                  <a:lnTo>
                    <a:pt x="5672" y="3745"/>
                  </a:lnTo>
                  <a:cubicBezTo>
                    <a:pt x="5735" y="3745"/>
                    <a:pt x="5829" y="3713"/>
                    <a:pt x="5924" y="3619"/>
                  </a:cubicBezTo>
                  <a:lnTo>
                    <a:pt x="7562" y="1980"/>
                  </a:lnTo>
                  <a:cubicBezTo>
                    <a:pt x="7837" y="1706"/>
                    <a:pt x="7609" y="1254"/>
                    <a:pt x="7251" y="1254"/>
                  </a:cubicBezTo>
                  <a:cubicBezTo>
                    <a:pt x="7240" y="1254"/>
                    <a:pt x="7228" y="1255"/>
                    <a:pt x="7216" y="1256"/>
                  </a:cubicBezTo>
                  <a:lnTo>
                    <a:pt x="6302" y="1382"/>
                  </a:lnTo>
                  <a:lnTo>
                    <a:pt x="6428" y="468"/>
                  </a:lnTo>
                  <a:cubicBezTo>
                    <a:pt x="6472" y="203"/>
                    <a:pt x="6253" y="0"/>
                    <a:pt x="6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61"/>
            <p:cNvSpPr/>
            <p:nvPr/>
          </p:nvSpPr>
          <p:spPr>
            <a:xfrm>
              <a:off x="-63190025" y="3814050"/>
              <a:ext cx="186675" cy="185900"/>
            </a:xfrm>
            <a:custGeom>
              <a:rect b="b" l="l" r="r" t="t"/>
              <a:pathLst>
                <a:path extrusionOk="0" h="7436" w="7467">
                  <a:moveTo>
                    <a:pt x="3718" y="1"/>
                  </a:moveTo>
                  <a:cubicBezTo>
                    <a:pt x="1670" y="1"/>
                    <a:pt x="0" y="1670"/>
                    <a:pt x="0" y="3750"/>
                  </a:cubicBezTo>
                  <a:cubicBezTo>
                    <a:pt x="0" y="5797"/>
                    <a:pt x="1638" y="7436"/>
                    <a:pt x="3718" y="7436"/>
                  </a:cubicBezTo>
                  <a:cubicBezTo>
                    <a:pt x="5765" y="7436"/>
                    <a:pt x="7467" y="5797"/>
                    <a:pt x="7467" y="3750"/>
                  </a:cubicBezTo>
                  <a:cubicBezTo>
                    <a:pt x="7467" y="3151"/>
                    <a:pt x="7341" y="2647"/>
                    <a:pt x="7120" y="2143"/>
                  </a:cubicBezTo>
                  <a:lnTo>
                    <a:pt x="5828" y="3435"/>
                  </a:lnTo>
                  <a:cubicBezTo>
                    <a:pt x="5828" y="3498"/>
                    <a:pt x="5860" y="3624"/>
                    <a:pt x="5860" y="3718"/>
                  </a:cubicBezTo>
                  <a:cubicBezTo>
                    <a:pt x="5860" y="4852"/>
                    <a:pt x="4915" y="5797"/>
                    <a:pt x="3781" y="5797"/>
                  </a:cubicBezTo>
                  <a:cubicBezTo>
                    <a:pt x="2615" y="5797"/>
                    <a:pt x="1670" y="4852"/>
                    <a:pt x="1670" y="3718"/>
                  </a:cubicBezTo>
                  <a:cubicBezTo>
                    <a:pt x="1733" y="2552"/>
                    <a:pt x="2615" y="1607"/>
                    <a:pt x="3781" y="1607"/>
                  </a:cubicBezTo>
                  <a:cubicBezTo>
                    <a:pt x="3875" y="1607"/>
                    <a:pt x="3970" y="1607"/>
                    <a:pt x="4033" y="1670"/>
                  </a:cubicBezTo>
                  <a:lnTo>
                    <a:pt x="5356" y="347"/>
                  </a:lnTo>
                  <a:cubicBezTo>
                    <a:pt x="4883" y="127"/>
                    <a:pt x="4316" y="1"/>
                    <a:pt x="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61"/>
            <p:cNvSpPr/>
            <p:nvPr/>
          </p:nvSpPr>
          <p:spPr>
            <a:xfrm>
              <a:off x="-63250675" y="3751050"/>
              <a:ext cx="311125" cy="311125"/>
            </a:xfrm>
            <a:custGeom>
              <a:rect b="b" l="l" r="r" t="t"/>
              <a:pathLst>
                <a:path extrusionOk="0" h="12445" w="12445">
                  <a:moveTo>
                    <a:pt x="6270" y="0"/>
                  </a:moveTo>
                  <a:cubicBezTo>
                    <a:pt x="2773" y="0"/>
                    <a:pt x="0" y="2804"/>
                    <a:pt x="0" y="6238"/>
                  </a:cubicBezTo>
                  <a:cubicBezTo>
                    <a:pt x="0" y="9641"/>
                    <a:pt x="2804" y="12445"/>
                    <a:pt x="6238" y="12445"/>
                  </a:cubicBezTo>
                  <a:cubicBezTo>
                    <a:pt x="9672" y="12445"/>
                    <a:pt x="12445" y="9641"/>
                    <a:pt x="12445" y="6238"/>
                  </a:cubicBezTo>
                  <a:cubicBezTo>
                    <a:pt x="12445" y="5325"/>
                    <a:pt x="12256" y="4411"/>
                    <a:pt x="11878" y="3592"/>
                  </a:cubicBezTo>
                  <a:lnTo>
                    <a:pt x="11563" y="3907"/>
                  </a:lnTo>
                  <a:cubicBezTo>
                    <a:pt x="11342" y="4096"/>
                    <a:pt x="11121" y="4222"/>
                    <a:pt x="10838" y="4253"/>
                  </a:cubicBezTo>
                  <a:lnTo>
                    <a:pt x="10397" y="4348"/>
                  </a:lnTo>
                  <a:cubicBezTo>
                    <a:pt x="10680" y="4915"/>
                    <a:pt x="10806" y="5545"/>
                    <a:pt x="10806" y="6238"/>
                  </a:cubicBezTo>
                  <a:cubicBezTo>
                    <a:pt x="10806" y="8759"/>
                    <a:pt x="8759" y="10743"/>
                    <a:pt x="6270" y="10743"/>
                  </a:cubicBezTo>
                  <a:cubicBezTo>
                    <a:pt x="3781" y="10743"/>
                    <a:pt x="1733" y="8696"/>
                    <a:pt x="1733" y="6238"/>
                  </a:cubicBezTo>
                  <a:cubicBezTo>
                    <a:pt x="1733" y="3718"/>
                    <a:pt x="3781" y="1670"/>
                    <a:pt x="6270" y="1670"/>
                  </a:cubicBezTo>
                  <a:cubicBezTo>
                    <a:pt x="6931" y="1670"/>
                    <a:pt x="7561" y="1796"/>
                    <a:pt x="8160" y="2048"/>
                  </a:cubicBezTo>
                  <a:lnTo>
                    <a:pt x="8254" y="1607"/>
                  </a:lnTo>
                  <a:cubicBezTo>
                    <a:pt x="8286" y="1355"/>
                    <a:pt x="8412" y="1103"/>
                    <a:pt x="8601" y="914"/>
                  </a:cubicBezTo>
                  <a:lnTo>
                    <a:pt x="8916" y="599"/>
                  </a:lnTo>
                  <a:cubicBezTo>
                    <a:pt x="8097" y="189"/>
                    <a:pt x="7215" y="0"/>
                    <a:pt x="62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6" name="Google Shape;586;p61"/>
          <p:cNvGrpSpPr/>
          <p:nvPr/>
        </p:nvGrpSpPr>
        <p:grpSpPr>
          <a:xfrm>
            <a:off x="7221391" y="1117971"/>
            <a:ext cx="423431" cy="393665"/>
            <a:chOff x="4705614" y="2763886"/>
            <a:chExt cx="326721" cy="303707"/>
          </a:xfrm>
        </p:grpSpPr>
        <p:sp>
          <p:nvSpPr>
            <p:cNvPr id="587" name="Google Shape;587;p61"/>
            <p:cNvSpPr/>
            <p:nvPr/>
          </p:nvSpPr>
          <p:spPr>
            <a:xfrm>
              <a:off x="4991454" y="2858722"/>
              <a:ext cx="40882" cy="19237"/>
            </a:xfrm>
            <a:custGeom>
              <a:rect b="b" l="l" r="r" t="t"/>
              <a:pathLst>
                <a:path extrusionOk="0" h="983" w="2089">
                  <a:moveTo>
                    <a:pt x="482" y="1"/>
                  </a:moveTo>
                  <a:cubicBezTo>
                    <a:pt x="220" y="1"/>
                    <a:pt x="1" y="220"/>
                    <a:pt x="1" y="488"/>
                  </a:cubicBezTo>
                  <a:cubicBezTo>
                    <a:pt x="1" y="768"/>
                    <a:pt x="227" y="982"/>
                    <a:pt x="493" y="982"/>
                  </a:cubicBezTo>
                  <a:cubicBezTo>
                    <a:pt x="515" y="982"/>
                    <a:pt x="537" y="981"/>
                    <a:pt x="560" y="978"/>
                  </a:cubicBezTo>
                  <a:lnTo>
                    <a:pt x="1530" y="978"/>
                  </a:lnTo>
                  <a:cubicBezTo>
                    <a:pt x="2089" y="889"/>
                    <a:pt x="2089" y="95"/>
                    <a:pt x="1530" y="7"/>
                  </a:cubicBezTo>
                  <a:lnTo>
                    <a:pt x="560" y="7"/>
                  </a:lnTo>
                  <a:cubicBezTo>
                    <a:pt x="533" y="3"/>
                    <a:pt x="507" y="1"/>
                    <a:pt x="4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61"/>
            <p:cNvSpPr/>
            <p:nvPr/>
          </p:nvSpPr>
          <p:spPr>
            <a:xfrm>
              <a:off x="4705614" y="2858722"/>
              <a:ext cx="40882" cy="19237"/>
            </a:xfrm>
            <a:custGeom>
              <a:rect b="b" l="l" r="r" t="t"/>
              <a:pathLst>
                <a:path extrusionOk="0" h="983" w="2089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529" y="978"/>
                  </a:lnTo>
                  <a:cubicBezTo>
                    <a:pt x="2088" y="889"/>
                    <a:pt x="2088" y="95"/>
                    <a:pt x="1529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61"/>
            <p:cNvSpPr/>
            <p:nvPr/>
          </p:nvSpPr>
          <p:spPr>
            <a:xfrm>
              <a:off x="4973234" y="2783495"/>
              <a:ext cx="39434" cy="27966"/>
            </a:xfrm>
            <a:custGeom>
              <a:rect b="b" l="l" r="r" t="t"/>
              <a:pathLst>
                <a:path extrusionOk="0" h="1429" w="2015">
                  <a:moveTo>
                    <a:pt x="1337" y="0"/>
                  </a:moveTo>
                  <a:cubicBezTo>
                    <a:pt x="1277" y="0"/>
                    <a:pt x="1213" y="12"/>
                    <a:pt x="1147" y="38"/>
                  </a:cubicBezTo>
                  <a:lnTo>
                    <a:pt x="314" y="528"/>
                  </a:lnTo>
                  <a:cubicBezTo>
                    <a:pt x="79" y="655"/>
                    <a:pt x="0" y="949"/>
                    <a:pt x="128" y="1185"/>
                  </a:cubicBezTo>
                  <a:cubicBezTo>
                    <a:pt x="219" y="1342"/>
                    <a:pt x="381" y="1429"/>
                    <a:pt x="548" y="1429"/>
                  </a:cubicBezTo>
                  <a:cubicBezTo>
                    <a:pt x="631" y="1429"/>
                    <a:pt x="716" y="1407"/>
                    <a:pt x="795" y="1361"/>
                  </a:cubicBezTo>
                  <a:lnTo>
                    <a:pt x="1638" y="871"/>
                  </a:lnTo>
                  <a:cubicBezTo>
                    <a:pt x="2014" y="563"/>
                    <a:pt x="1755" y="0"/>
                    <a:pt x="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61"/>
            <p:cNvSpPr/>
            <p:nvPr/>
          </p:nvSpPr>
          <p:spPr>
            <a:xfrm>
              <a:off x="4726711" y="2925730"/>
              <a:ext cx="39903" cy="27966"/>
            </a:xfrm>
            <a:custGeom>
              <a:rect b="b" l="l" r="r" t="t"/>
              <a:pathLst>
                <a:path extrusionOk="0" h="1429" w="2039">
                  <a:moveTo>
                    <a:pt x="1359" y="1"/>
                  </a:moveTo>
                  <a:cubicBezTo>
                    <a:pt x="1295" y="1"/>
                    <a:pt x="1227" y="14"/>
                    <a:pt x="1157" y="44"/>
                  </a:cubicBezTo>
                  <a:lnTo>
                    <a:pt x="314" y="524"/>
                  </a:lnTo>
                  <a:cubicBezTo>
                    <a:pt x="89" y="661"/>
                    <a:pt x="1" y="955"/>
                    <a:pt x="138" y="1191"/>
                  </a:cubicBezTo>
                  <a:cubicBezTo>
                    <a:pt x="230" y="1343"/>
                    <a:pt x="395" y="1428"/>
                    <a:pt x="564" y="1428"/>
                  </a:cubicBezTo>
                  <a:cubicBezTo>
                    <a:pt x="645" y="1428"/>
                    <a:pt x="728" y="1408"/>
                    <a:pt x="804" y="1367"/>
                  </a:cubicBezTo>
                  <a:lnTo>
                    <a:pt x="1647" y="877"/>
                  </a:lnTo>
                  <a:cubicBezTo>
                    <a:pt x="2039" y="579"/>
                    <a:pt x="1780" y="1"/>
                    <a:pt x="13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61"/>
            <p:cNvSpPr/>
            <p:nvPr/>
          </p:nvSpPr>
          <p:spPr>
            <a:xfrm>
              <a:off x="4971492" y="2925788"/>
              <a:ext cx="41469" cy="28905"/>
            </a:xfrm>
            <a:custGeom>
              <a:rect b="b" l="l" r="r" t="t"/>
              <a:pathLst>
                <a:path extrusionOk="0" h="1477" w="2119">
                  <a:moveTo>
                    <a:pt x="687" y="0"/>
                  </a:moveTo>
                  <a:cubicBezTo>
                    <a:pt x="263" y="0"/>
                    <a:pt x="0" y="576"/>
                    <a:pt x="393" y="884"/>
                  </a:cubicBezTo>
                  <a:lnTo>
                    <a:pt x="1236" y="1364"/>
                  </a:lnTo>
                  <a:cubicBezTo>
                    <a:pt x="1328" y="1441"/>
                    <a:pt x="1438" y="1477"/>
                    <a:pt x="1546" y="1477"/>
                  </a:cubicBezTo>
                  <a:cubicBezTo>
                    <a:pt x="1716" y="1477"/>
                    <a:pt x="1882" y="1388"/>
                    <a:pt x="1972" y="1227"/>
                  </a:cubicBezTo>
                  <a:cubicBezTo>
                    <a:pt x="2119" y="972"/>
                    <a:pt x="2001" y="639"/>
                    <a:pt x="1727" y="531"/>
                  </a:cubicBezTo>
                  <a:lnTo>
                    <a:pt x="884" y="41"/>
                  </a:lnTo>
                  <a:cubicBezTo>
                    <a:pt x="816" y="13"/>
                    <a:pt x="750" y="0"/>
                    <a:pt x="6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61"/>
            <p:cNvSpPr/>
            <p:nvPr/>
          </p:nvSpPr>
          <p:spPr>
            <a:xfrm>
              <a:off x="4725360" y="2782164"/>
              <a:ext cx="41254" cy="28827"/>
            </a:xfrm>
            <a:custGeom>
              <a:rect b="b" l="l" r="r" t="t"/>
              <a:pathLst>
                <a:path extrusionOk="0" h="1473" w="2108">
                  <a:moveTo>
                    <a:pt x="571" y="0"/>
                  </a:moveTo>
                  <a:cubicBezTo>
                    <a:pt x="403" y="0"/>
                    <a:pt x="238" y="86"/>
                    <a:pt x="148" y="243"/>
                  </a:cubicBezTo>
                  <a:cubicBezTo>
                    <a:pt x="1" y="498"/>
                    <a:pt x="109" y="831"/>
                    <a:pt x="383" y="939"/>
                  </a:cubicBezTo>
                  <a:lnTo>
                    <a:pt x="1226" y="1429"/>
                  </a:lnTo>
                  <a:cubicBezTo>
                    <a:pt x="1296" y="1459"/>
                    <a:pt x="1364" y="1472"/>
                    <a:pt x="1428" y="1472"/>
                  </a:cubicBezTo>
                  <a:cubicBezTo>
                    <a:pt x="1849" y="1472"/>
                    <a:pt x="2108" y="894"/>
                    <a:pt x="1716" y="596"/>
                  </a:cubicBezTo>
                  <a:lnTo>
                    <a:pt x="873" y="106"/>
                  </a:lnTo>
                  <a:cubicBezTo>
                    <a:pt x="783" y="34"/>
                    <a:pt x="676" y="0"/>
                    <a:pt x="5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61"/>
            <p:cNvSpPr/>
            <p:nvPr/>
          </p:nvSpPr>
          <p:spPr>
            <a:xfrm>
              <a:off x="4801155" y="3010468"/>
              <a:ext cx="135835" cy="57125"/>
            </a:xfrm>
            <a:custGeom>
              <a:rect b="b" l="l" r="r" t="t"/>
              <a:pathLst>
                <a:path extrusionOk="0" h="2919" w="6941">
                  <a:moveTo>
                    <a:pt x="488" y="1"/>
                  </a:moveTo>
                  <a:cubicBezTo>
                    <a:pt x="220" y="1"/>
                    <a:pt x="0" y="220"/>
                    <a:pt x="0" y="488"/>
                  </a:cubicBezTo>
                  <a:cubicBezTo>
                    <a:pt x="0" y="768"/>
                    <a:pt x="226" y="982"/>
                    <a:pt x="500" y="982"/>
                  </a:cubicBezTo>
                  <a:cubicBezTo>
                    <a:pt x="523" y="982"/>
                    <a:pt x="546" y="981"/>
                    <a:pt x="569" y="978"/>
                  </a:cubicBezTo>
                  <a:lnTo>
                    <a:pt x="1088" y="978"/>
                  </a:lnTo>
                  <a:cubicBezTo>
                    <a:pt x="1324" y="2105"/>
                    <a:pt x="2314" y="2919"/>
                    <a:pt x="3470" y="2919"/>
                  </a:cubicBezTo>
                  <a:cubicBezTo>
                    <a:pt x="4617" y="2919"/>
                    <a:pt x="5607" y="2105"/>
                    <a:pt x="5843" y="978"/>
                  </a:cubicBezTo>
                  <a:lnTo>
                    <a:pt x="6372" y="978"/>
                  </a:lnTo>
                  <a:cubicBezTo>
                    <a:pt x="6395" y="981"/>
                    <a:pt x="6418" y="982"/>
                    <a:pt x="6441" y="982"/>
                  </a:cubicBezTo>
                  <a:cubicBezTo>
                    <a:pt x="6715" y="982"/>
                    <a:pt x="6941" y="768"/>
                    <a:pt x="6941" y="488"/>
                  </a:cubicBezTo>
                  <a:cubicBezTo>
                    <a:pt x="6941" y="220"/>
                    <a:pt x="6721" y="1"/>
                    <a:pt x="6453" y="1"/>
                  </a:cubicBezTo>
                  <a:cubicBezTo>
                    <a:pt x="6426" y="1"/>
                    <a:pt x="6399" y="3"/>
                    <a:pt x="6372" y="7"/>
                  </a:cubicBezTo>
                  <a:lnTo>
                    <a:pt x="569" y="7"/>
                  </a:lnTo>
                  <a:cubicBezTo>
                    <a:pt x="542" y="3"/>
                    <a:pt x="515" y="1"/>
                    <a:pt x="4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61"/>
            <p:cNvSpPr/>
            <p:nvPr/>
          </p:nvSpPr>
          <p:spPr>
            <a:xfrm>
              <a:off x="4755870" y="2763886"/>
              <a:ext cx="226405" cy="227736"/>
            </a:xfrm>
            <a:custGeom>
              <a:rect b="b" l="l" r="r" t="t"/>
              <a:pathLst>
                <a:path extrusionOk="0" h="11637" w="11569">
                  <a:moveTo>
                    <a:pt x="7770" y="4806"/>
                  </a:moveTo>
                  <a:cubicBezTo>
                    <a:pt x="7894" y="4806"/>
                    <a:pt x="8020" y="4854"/>
                    <a:pt x="8118" y="4951"/>
                  </a:cubicBezTo>
                  <a:cubicBezTo>
                    <a:pt x="8323" y="5157"/>
                    <a:pt x="8304" y="5510"/>
                    <a:pt x="8059" y="5686"/>
                  </a:cubicBezTo>
                  <a:lnTo>
                    <a:pt x="6118" y="7627"/>
                  </a:lnTo>
                  <a:cubicBezTo>
                    <a:pt x="6025" y="7721"/>
                    <a:pt x="5902" y="7767"/>
                    <a:pt x="5778" y="7767"/>
                  </a:cubicBezTo>
                  <a:cubicBezTo>
                    <a:pt x="5655" y="7767"/>
                    <a:pt x="5530" y="7721"/>
                    <a:pt x="5431" y="7627"/>
                  </a:cubicBezTo>
                  <a:lnTo>
                    <a:pt x="4471" y="6657"/>
                  </a:lnTo>
                  <a:cubicBezTo>
                    <a:pt x="4285" y="6471"/>
                    <a:pt x="4285" y="6167"/>
                    <a:pt x="4471" y="5971"/>
                  </a:cubicBezTo>
                  <a:cubicBezTo>
                    <a:pt x="4564" y="5878"/>
                    <a:pt x="4686" y="5831"/>
                    <a:pt x="4810" y="5831"/>
                  </a:cubicBezTo>
                  <a:cubicBezTo>
                    <a:pt x="4934" y="5831"/>
                    <a:pt x="5059" y="5878"/>
                    <a:pt x="5157" y="5971"/>
                  </a:cubicBezTo>
                  <a:lnTo>
                    <a:pt x="5784" y="6598"/>
                  </a:lnTo>
                  <a:lnTo>
                    <a:pt x="7373" y="5010"/>
                  </a:lnTo>
                  <a:cubicBezTo>
                    <a:pt x="7469" y="4876"/>
                    <a:pt x="7619" y="4806"/>
                    <a:pt x="7770" y="4806"/>
                  </a:cubicBezTo>
                  <a:close/>
                  <a:moveTo>
                    <a:pt x="5787" y="1"/>
                  </a:moveTo>
                  <a:cubicBezTo>
                    <a:pt x="5780" y="1"/>
                    <a:pt x="5772" y="1"/>
                    <a:pt x="5765" y="1"/>
                  </a:cubicBezTo>
                  <a:cubicBezTo>
                    <a:pt x="3441" y="10"/>
                    <a:pt x="1393" y="1520"/>
                    <a:pt x="697" y="3736"/>
                  </a:cubicBezTo>
                  <a:cubicBezTo>
                    <a:pt x="1" y="5951"/>
                    <a:pt x="814" y="8363"/>
                    <a:pt x="2726" y="9696"/>
                  </a:cubicBezTo>
                  <a:cubicBezTo>
                    <a:pt x="3059" y="9921"/>
                    <a:pt x="3285" y="10274"/>
                    <a:pt x="3343" y="10666"/>
                  </a:cubicBezTo>
                  <a:lnTo>
                    <a:pt x="2647" y="10666"/>
                  </a:lnTo>
                  <a:cubicBezTo>
                    <a:pt x="2089" y="10755"/>
                    <a:pt x="2089" y="11558"/>
                    <a:pt x="2647" y="11637"/>
                  </a:cubicBezTo>
                  <a:lnTo>
                    <a:pt x="8902" y="11637"/>
                  </a:lnTo>
                  <a:cubicBezTo>
                    <a:pt x="9461" y="11558"/>
                    <a:pt x="9461" y="10755"/>
                    <a:pt x="8902" y="10666"/>
                  </a:cubicBezTo>
                  <a:lnTo>
                    <a:pt x="8225" y="10666"/>
                  </a:lnTo>
                  <a:cubicBezTo>
                    <a:pt x="8304" y="10264"/>
                    <a:pt x="8539" y="9902"/>
                    <a:pt x="8872" y="9676"/>
                  </a:cubicBezTo>
                  <a:cubicBezTo>
                    <a:pt x="10764" y="8323"/>
                    <a:pt x="11568" y="5912"/>
                    <a:pt x="10862" y="3696"/>
                  </a:cubicBezTo>
                  <a:cubicBezTo>
                    <a:pt x="10149" y="1498"/>
                    <a:pt x="8101" y="1"/>
                    <a:pt x="5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5" name="Google Shape;595;p61"/>
          <p:cNvSpPr txBox="1"/>
          <p:nvPr>
            <p:ph idx="1" type="subTitle"/>
          </p:nvPr>
        </p:nvSpPr>
        <p:spPr>
          <a:xfrm>
            <a:off x="6236650" y="1576499"/>
            <a:ext cx="2486100" cy="5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596" name="Google Shape;596;p61"/>
          <p:cNvSpPr txBox="1"/>
          <p:nvPr>
            <p:ph idx="2" type="subTitle"/>
          </p:nvPr>
        </p:nvSpPr>
        <p:spPr>
          <a:xfrm>
            <a:off x="6236650" y="1985850"/>
            <a:ext cx="2687700" cy="26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/>
              <a:t>Taskrabbit: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lang="en"/>
              <a:t>Connects People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lang="en"/>
              <a:t>Solves short-term problems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➢"/>
            </a:pPr>
            <a:r>
              <a:rPr lang="en"/>
              <a:t>Helps maintain employer / customer relationships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❖"/>
            </a:pPr>
            <a:r>
              <a:rPr lang="en"/>
              <a:t>We must help foster connections more as equals</a:t>
            </a:r>
            <a:endParaRPr/>
          </a:p>
        </p:txBody>
      </p:sp>
      <p:grpSp>
        <p:nvGrpSpPr>
          <p:cNvPr id="597" name="Google Shape;597;p61"/>
          <p:cNvGrpSpPr/>
          <p:nvPr/>
        </p:nvGrpSpPr>
        <p:grpSpPr>
          <a:xfrm>
            <a:off x="4380757" y="1123562"/>
            <a:ext cx="382473" cy="382473"/>
            <a:chOff x="2085525" y="4992125"/>
            <a:chExt cx="481825" cy="481825"/>
          </a:xfrm>
        </p:grpSpPr>
        <p:sp>
          <p:nvSpPr>
            <p:cNvPr id="598" name="Google Shape;598;p61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599" name="Google Shape;599;p61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62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Analysis - Overall</a:t>
            </a:r>
            <a:endParaRPr/>
          </a:p>
        </p:txBody>
      </p:sp>
      <p:graphicFrame>
        <p:nvGraphicFramePr>
          <p:cNvPr id="605" name="Google Shape;605;p62"/>
          <p:cNvGraphicFramePr/>
          <p:nvPr/>
        </p:nvGraphicFramePr>
        <p:xfrm>
          <a:off x="314000" y="1362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{1572420F-9216-47E6-9D5C-1F7ACE9F7734}</a:tableStyleId>
              </a:tblPr>
              <a:tblGrid>
                <a:gridCol w="1633625"/>
                <a:gridCol w="1342175"/>
                <a:gridCol w="1342175"/>
                <a:gridCol w="1342175"/>
                <a:gridCol w="1342175"/>
                <a:gridCol w="1513625"/>
              </a:tblGrid>
              <a:tr h="579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Collabrio</a:t>
                      </a:r>
                      <a:endParaRPr sz="2000">
                        <a:solidFill>
                          <a:schemeClr val="dk1"/>
                        </a:solidFill>
                        <a:latin typeface="Vidaloka"/>
                        <a:ea typeface="Vidaloka"/>
                        <a:cs typeface="Vidaloka"/>
                        <a:sym typeface="Vidaloka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LinkedIn</a:t>
                      </a:r>
                      <a:endParaRPr sz="2000">
                        <a:solidFill>
                          <a:schemeClr val="dk1"/>
                        </a:solidFill>
                        <a:latin typeface="Vidaloka"/>
                        <a:ea typeface="Vidaloka"/>
                        <a:cs typeface="Vidaloka"/>
                        <a:sym typeface="Vidaloka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Upwork</a:t>
                      </a:r>
                      <a:endParaRPr sz="2000">
                        <a:solidFill>
                          <a:schemeClr val="dk1"/>
                        </a:solidFill>
                        <a:latin typeface="Vidaloka"/>
                        <a:ea typeface="Vidaloka"/>
                        <a:cs typeface="Vidaloka"/>
                        <a:sym typeface="Vidaloka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Sprout</a:t>
                      </a:r>
                      <a:endParaRPr sz="2000">
                        <a:solidFill>
                          <a:schemeClr val="dk1"/>
                        </a:solidFill>
                        <a:latin typeface="Vidaloka"/>
                        <a:ea typeface="Vidaloka"/>
                        <a:cs typeface="Vidaloka"/>
                        <a:sym typeface="Vidaloka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TaskRabbit</a:t>
                      </a:r>
                      <a:endParaRPr sz="2000">
                        <a:solidFill>
                          <a:schemeClr val="dk1"/>
                        </a:solidFill>
                        <a:latin typeface="Vidaloka"/>
                        <a:ea typeface="Vidaloka"/>
                        <a:cs typeface="Vidaloka"/>
                        <a:sym typeface="Vidaloka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9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Sets freelancers and </a:t>
                      </a:r>
                      <a:r>
                        <a:rPr lang="en" sz="1300">
                          <a:solidFill>
                            <a:schemeClr val="lt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employers</a:t>
                      </a:r>
                      <a:r>
                        <a:rPr lang="en" sz="1300">
                          <a:solidFill>
                            <a:schemeClr val="lt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 as equals</a:t>
                      </a:r>
                      <a:endParaRPr sz="1300">
                        <a:solidFill>
                          <a:schemeClr val="lt1"/>
                        </a:solidFill>
                        <a:latin typeface="Vidaloka"/>
                        <a:ea typeface="Vidaloka"/>
                        <a:cs typeface="Vidaloka"/>
                        <a:sym typeface="Vidaloka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9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Builds long-term relationships</a:t>
                      </a:r>
                      <a:endParaRPr sz="1300">
                        <a:solidFill>
                          <a:schemeClr val="lt1"/>
                        </a:solidFill>
                        <a:latin typeface="Vidaloka"/>
                        <a:ea typeface="Vidaloka"/>
                        <a:cs typeface="Vidaloka"/>
                        <a:sym typeface="Vidaloka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9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Works for gig work</a:t>
                      </a:r>
                      <a:endParaRPr sz="1300">
                        <a:solidFill>
                          <a:schemeClr val="lt1"/>
                        </a:solidFill>
                        <a:latin typeface="Vidaloka"/>
                        <a:ea typeface="Vidaloka"/>
                        <a:cs typeface="Vidaloka"/>
                        <a:sym typeface="Vidaloka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9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Vidaloka"/>
                          <a:ea typeface="Vidaloka"/>
                          <a:cs typeface="Vidaloka"/>
                          <a:sym typeface="Vidaloka"/>
                        </a:rPr>
                        <a:t>Works for niche projects</a:t>
                      </a:r>
                      <a:endParaRPr sz="1300">
                        <a:solidFill>
                          <a:schemeClr val="lt1"/>
                        </a:solidFill>
                        <a:latin typeface="Vidaloka"/>
                        <a:ea typeface="Vidaloka"/>
                        <a:cs typeface="Vidaloka"/>
                        <a:sym typeface="Vidaloka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606" name="Google Shape;606;p62"/>
          <p:cNvGrpSpPr/>
          <p:nvPr/>
        </p:nvGrpSpPr>
        <p:grpSpPr>
          <a:xfrm>
            <a:off x="2377880" y="2039549"/>
            <a:ext cx="382473" cy="382473"/>
            <a:chOff x="1492675" y="4992125"/>
            <a:chExt cx="481825" cy="481825"/>
          </a:xfrm>
        </p:grpSpPr>
        <p:sp>
          <p:nvSpPr>
            <p:cNvPr id="607" name="Google Shape;607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08" name="Google Shape;608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09" name="Google Shape;609;p62"/>
          <p:cNvGrpSpPr/>
          <p:nvPr/>
        </p:nvGrpSpPr>
        <p:grpSpPr>
          <a:xfrm>
            <a:off x="5087845" y="2039549"/>
            <a:ext cx="382473" cy="382473"/>
            <a:chOff x="2085525" y="4992125"/>
            <a:chExt cx="481825" cy="481825"/>
          </a:xfrm>
        </p:grpSpPr>
        <p:sp>
          <p:nvSpPr>
            <p:cNvPr id="610" name="Google Shape;610;p62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11" name="Google Shape;611;p62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12" name="Google Shape;612;p62"/>
          <p:cNvGrpSpPr/>
          <p:nvPr/>
        </p:nvGrpSpPr>
        <p:grpSpPr>
          <a:xfrm>
            <a:off x="5087845" y="2625112"/>
            <a:ext cx="382473" cy="382473"/>
            <a:chOff x="2085525" y="4992125"/>
            <a:chExt cx="481825" cy="481825"/>
          </a:xfrm>
        </p:grpSpPr>
        <p:sp>
          <p:nvSpPr>
            <p:cNvPr id="613" name="Google Shape;613;p62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14" name="Google Shape;614;p62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15" name="Google Shape;615;p62"/>
          <p:cNvGrpSpPr/>
          <p:nvPr/>
        </p:nvGrpSpPr>
        <p:grpSpPr>
          <a:xfrm>
            <a:off x="5087855" y="3210649"/>
            <a:ext cx="382473" cy="382473"/>
            <a:chOff x="1492675" y="4992125"/>
            <a:chExt cx="481825" cy="481825"/>
          </a:xfrm>
        </p:grpSpPr>
        <p:sp>
          <p:nvSpPr>
            <p:cNvPr id="616" name="Google Shape;616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17" name="Google Shape;617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18" name="Google Shape;618;p62"/>
          <p:cNvGrpSpPr/>
          <p:nvPr/>
        </p:nvGrpSpPr>
        <p:grpSpPr>
          <a:xfrm>
            <a:off x="3745680" y="2625099"/>
            <a:ext cx="382473" cy="382473"/>
            <a:chOff x="1492675" y="4992125"/>
            <a:chExt cx="481825" cy="481825"/>
          </a:xfrm>
        </p:grpSpPr>
        <p:sp>
          <p:nvSpPr>
            <p:cNvPr id="619" name="Google Shape;619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20" name="Google Shape;620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21" name="Google Shape;621;p62"/>
          <p:cNvGrpSpPr/>
          <p:nvPr/>
        </p:nvGrpSpPr>
        <p:grpSpPr>
          <a:xfrm>
            <a:off x="3745670" y="3210662"/>
            <a:ext cx="382473" cy="382473"/>
            <a:chOff x="2085525" y="4992125"/>
            <a:chExt cx="481825" cy="481825"/>
          </a:xfrm>
        </p:grpSpPr>
        <p:sp>
          <p:nvSpPr>
            <p:cNvPr id="622" name="Google Shape;622;p62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23" name="Google Shape;623;p62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24" name="Google Shape;624;p62"/>
          <p:cNvGrpSpPr/>
          <p:nvPr/>
        </p:nvGrpSpPr>
        <p:grpSpPr>
          <a:xfrm>
            <a:off x="2377880" y="2625112"/>
            <a:ext cx="382473" cy="382473"/>
            <a:chOff x="1492675" y="4992125"/>
            <a:chExt cx="481825" cy="481825"/>
          </a:xfrm>
        </p:grpSpPr>
        <p:sp>
          <p:nvSpPr>
            <p:cNvPr id="625" name="Google Shape;625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26" name="Google Shape;626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27" name="Google Shape;627;p62"/>
          <p:cNvGrpSpPr/>
          <p:nvPr/>
        </p:nvGrpSpPr>
        <p:grpSpPr>
          <a:xfrm>
            <a:off x="2403505" y="3210649"/>
            <a:ext cx="382473" cy="382473"/>
            <a:chOff x="1492675" y="4992125"/>
            <a:chExt cx="481825" cy="481825"/>
          </a:xfrm>
        </p:grpSpPr>
        <p:sp>
          <p:nvSpPr>
            <p:cNvPr id="628" name="Google Shape;628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29" name="Google Shape;629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30" name="Google Shape;630;p62"/>
          <p:cNvGrpSpPr/>
          <p:nvPr/>
        </p:nvGrpSpPr>
        <p:grpSpPr>
          <a:xfrm>
            <a:off x="2403505" y="3796199"/>
            <a:ext cx="382473" cy="382473"/>
            <a:chOff x="1492675" y="4992125"/>
            <a:chExt cx="481825" cy="481825"/>
          </a:xfrm>
        </p:grpSpPr>
        <p:sp>
          <p:nvSpPr>
            <p:cNvPr id="631" name="Google Shape;631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32" name="Google Shape;632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33" name="Google Shape;633;p62"/>
          <p:cNvGrpSpPr/>
          <p:nvPr/>
        </p:nvGrpSpPr>
        <p:grpSpPr>
          <a:xfrm>
            <a:off x="3732868" y="2039549"/>
            <a:ext cx="382473" cy="382473"/>
            <a:chOff x="1492675" y="4992125"/>
            <a:chExt cx="481825" cy="481825"/>
          </a:xfrm>
        </p:grpSpPr>
        <p:sp>
          <p:nvSpPr>
            <p:cNvPr id="634" name="Google Shape;634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35" name="Google Shape;635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36" name="Google Shape;636;p62"/>
          <p:cNvGrpSpPr/>
          <p:nvPr/>
        </p:nvGrpSpPr>
        <p:grpSpPr>
          <a:xfrm>
            <a:off x="3745670" y="3796212"/>
            <a:ext cx="382473" cy="382473"/>
            <a:chOff x="2085525" y="4992125"/>
            <a:chExt cx="481825" cy="481825"/>
          </a:xfrm>
        </p:grpSpPr>
        <p:sp>
          <p:nvSpPr>
            <p:cNvPr id="637" name="Google Shape;637;p62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38" name="Google Shape;638;p62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39" name="Google Shape;639;p62"/>
          <p:cNvGrpSpPr/>
          <p:nvPr/>
        </p:nvGrpSpPr>
        <p:grpSpPr>
          <a:xfrm>
            <a:off x="5087855" y="3796199"/>
            <a:ext cx="382473" cy="382473"/>
            <a:chOff x="1492675" y="4992125"/>
            <a:chExt cx="481825" cy="481825"/>
          </a:xfrm>
        </p:grpSpPr>
        <p:sp>
          <p:nvSpPr>
            <p:cNvPr id="640" name="Google Shape;640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41" name="Google Shape;641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42" name="Google Shape;642;p62"/>
          <p:cNvGrpSpPr/>
          <p:nvPr/>
        </p:nvGrpSpPr>
        <p:grpSpPr>
          <a:xfrm>
            <a:off x="6442820" y="3796212"/>
            <a:ext cx="382473" cy="382473"/>
            <a:chOff x="2085525" y="4992125"/>
            <a:chExt cx="481825" cy="481825"/>
          </a:xfrm>
        </p:grpSpPr>
        <p:sp>
          <p:nvSpPr>
            <p:cNvPr id="643" name="Google Shape;643;p62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44" name="Google Shape;644;p62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45" name="Google Shape;645;p62"/>
          <p:cNvGrpSpPr/>
          <p:nvPr/>
        </p:nvGrpSpPr>
        <p:grpSpPr>
          <a:xfrm>
            <a:off x="6430018" y="2625112"/>
            <a:ext cx="382473" cy="382473"/>
            <a:chOff x="1492675" y="4992125"/>
            <a:chExt cx="481825" cy="481825"/>
          </a:xfrm>
        </p:grpSpPr>
        <p:sp>
          <p:nvSpPr>
            <p:cNvPr id="646" name="Google Shape;646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47" name="Google Shape;647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48" name="Google Shape;648;p62"/>
          <p:cNvGrpSpPr/>
          <p:nvPr/>
        </p:nvGrpSpPr>
        <p:grpSpPr>
          <a:xfrm>
            <a:off x="6442818" y="2039562"/>
            <a:ext cx="382473" cy="382473"/>
            <a:chOff x="1492675" y="4992125"/>
            <a:chExt cx="481825" cy="481825"/>
          </a:xfrm>
        </p:grpSpPr>
        <p:sp>
          <p:nvSpPr>
            <p:cNvPr id="649" name="Google Shape;649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50" name="Google Shape;650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51" name="Google Shape;651;p62"/>
          <p:cNvGrpSpPr/>
          <p:nvPr/>
        </p:nvGrpSpPr>
        <p:grpSpPr>
          <a:xfrm>
            <a:off x="6442818" y="3210662"/>
            <a:ext cx="382473" cy="382473"/>
            <a:chOff x="1492675" y="4992125"/>
            <a:chExt cx="481825" cy="481825"/>
          </a:xfrm>
        </p:grpSpPr>
        <p:sp>
          <p:nvSpPr>
            <p:cNvPr id="652" name="Google Shape;652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53" name="Google Shape;653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54" name="Google Shape;654;p62"/>
          <p:cNvGrpSpPr/>
          <p:nvPr/>
        </p:nvGrpSpPr>
        <p:grpSpPr>
          <a:xfrm>
            <a:off x="7877045" y="2625112"/>
            <a:ext cx="382473" cy="382473"/>
            <a:chOff x="2085525" y="4992125"/>
            <a:chExt cx="481825" cy="481825"/>
          </a:xfrm>
        </p:grpSpPr>
        <p:sp>
          <p:nvSpPr>
            <p:cNvPr id="655" name="Google Shape;655;p62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56" name="Google Shape;656;p62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57" name="Google Shape;657;p62"/>
          <p:cNvGrpSpPr/>
          <p:nvPr/>
        </p:nvGrpSpPr>
        <p:grpSpPr>
          <a:xfrm>
            <a:off x="7877045" y="2039562"/>
            <a:ext cx="382473" cy="382473"/>
            <a:chOff x="2085525" y="4992125"/>
            <a:chExt cx="481825" cy="481825"/>
          </a:xfrm>
        </p:grpSpPr>
        <p:sp>
          <p:nvSpPr>
            <p:cNvPr id="658" name="Google Shape;658;p62"/>
            <p:cNvSpPr/>
            <p:nvPr/>
          </p:nvSpPr>
          <p:spPr>
            <a:xfrm>
              <a:off x="2244150" y="5152125"/>
              <a:ext cx="164500" cy="161825"/>
            </a:xfrm>
            <a:custGeom>
              <a:rect b="b" l="l" r="r" t="t"/>
              <a:pathLst>
                <a:path extrusionOk="0" h="6473" w="658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59" name="Google Shape;659;p62"/>
            <p:cNvSpPr/>
            <p:nvPr/>
          </p:nvSpPr>
          <p:spPr>
            <a:xfrm>
              <a:off x="208552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60" name="Google Shape;660;p62"/>
          <p:cNvGrpSpPr/>
          <p:nvPr/>
        </p:nvGrpSpPr>
        <p:grpSpPr>
          <a:xfrm>
            <a:off x="7877055" y="3210649"/>
            <a:ext cx="382473" cy="382473"/>
            <a:chOff x="1492675" y="4992125"/>
            <a:chExt cx="481825" cy="481825"/>
          </a:xfrm>
        </p:grpSpPr>
        <p:sp>
          <p:nvSpPr>
            <p:cNvPr id="661" name="Google Shape;661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62" name="Google Shape;662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663" name="Google Shape;663;p62"/>
          <p:cNvGrpSpPr/>
          <p:nvPr/>
        </p:nvGrpSpPr>
        <p:grpSpPr>
          <a:xfrm>
            <a:off x="7877055" y="3796199"/>
            <a:ext cx="382473" cy="382473"/>
            <a:chOff x="1492675" y="4992125"/>
            <a:chExt cx="481825" cy="481825"/>
          </a:xfrm>
        </p:grpSpPr>
        <p:sp>
          <p:nvSpPr>
            <p:cNvPr id="664" name="Google Shape;664;p62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665" name="Google Shape;665;p62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6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 &amp; Indirect Stakeholders</a:t>
            </a:r>
            <a:endParaRPr/>
          </a:p>
        </p:txBody>
      </p:sp>
      <p:cxnSp>
        <p:nvCxnSpPr>
          <p:cNvPr id="671" name="Google Shape;671;p63"/>
          <p:cNvCxnSpPr/>
          <p:nvPr/>
        </p:nvCxnSpPr>
        <p:spPr>
          <a:xfrm flipH="1" rot="10800000">
            <a:off x="3877425" y="2957475"/>
            <a:ext cx="1182900" cy="96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2" name="Google Shape;672;p63"/>
          <p:cNvSpPr txBox="1"/>
          <p:nvPr/>
        </p:nvSpPr>
        <p:spPr>
          <a:xfrm>
            <a:off x="4247000" y="1179550"/>
            <a:ext cx="2260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rPr>
              <a:t>Project managers</a:t>
            </a:r>
            <a:endParaRPr sz="2300">
              <a:solidFill>
                <a:schemeClr val="accent1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673" name="Google Shape;673;p63"/>
          <p:cNvSpPr txBox="1"/>
          <p:nvPr/>
        </p:nvSpPr>
        <p:spPr>
          <a:xfrm>
            <a:off x="3924349" y="1707100"/>
            <a:ext cx="29058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Direct: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Individuals overseeing freelance projects and looking for skilled people to join a team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4" name="Google Shape;674;p63"/>
          <p:cNvCxnSpPr/>
          <p:nvPr/>
        </p:nvCxnSpPr>
        <p:spPr>
          <a:xfrm rot="10800000">
            <a:off x="5377249" y="2265813"/>
            <a:ext cx="0" cy="3108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5" name="Google Shape;675;p63"/>
          <p:cNvSpPr txBox="1"/>
          <p:nvPr/>
        </p:nvSpPr>
        <p:spPr>
          <a:xfrm>
            <a:off x="2185338" y="3538400"/>
            <a:ext cx="28209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rPr>
              <a:t>Clients of freelancers</a:t>
            </a:r>
            <a:endParaRPr sz="2400">
              <a:solidFill>
                <a:schemeClr val="accent1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676" name="Google Shape;676;p63"/>
          <p:cNvSpPr txBox="1"/>
          <p:nvPr/>
        </p:nvSpPr>
        <p:spPr>
          <a:xfrm>
            <a:off x="2524762" y="3959475"/>
            <a:ext cx="21972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Indirect: 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Individuals and businesses who benefit from higher quality work 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7" name="Google Shape;677;p63"/>
          <p:cNvCxnSpPr>
            <a:stCxn id="678" idx="2"/>
            <a:endCxn id="675" idx="0"/>
          </p:cNvCxnSpPr>
          <p:nvPr/>
        </p:nvCxnSpPr>
        <p:spPr>
          <a:xfrm>
            <a:off x="3595788" y="3265400"/>
            <a:ext cx="0" cy="273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9" name="Google Shape;679;p63"/>
          <p:cNvCxnSpPr/>
          <p:nvPr/>
        </p:nvCxnSpPr>
        <p:spPr>
          <a:xfrm>
            <a:off x="2108300" y="2964300"/>
            <a:ext cx="1213800" cy="168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0" name="Google Shape;680;p63"/>
          <p:cNvCxnSpPr>
            <a:stCxn id="681" idx="2"/>
            <a:endCxn id="682" idx="0"/>
          </p:cNvCxnSpPr>
          <p:nvPr/>
        </p:nvCxnSpPr>
        <p:spPr>
          <a:xfrm>
            <a:off x="7273250" y="3265400"/>
            <a:ext cx="0" cy="273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3" name="Google Shape;683;p63"/>
          <p:cNvCxnSpPr/>
          <p:nvPr/>
        </p:nvCxnSpPr>
        <p:spPr>
          <a:xfrm>
            <a:off x="5688884" y="2957571"/>
            <a:ext cx="1307400" cy="18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2" name="Google Shape;682;p63"/>
          <p:cNvSpPr txBox="1"/>
          <p:nvPr/>
        </p:nvSpPr>
        <p:spPr>
          <a:xfrm>
            <a:off x="5705000" y="3538400"/>
            <a:ext cx="31365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rPr>
              <a:t>Productivity Platforms</a:t>
            </a:r>
            <a:endParaRPr sz="2400">
              <a:solidFill>
                <a:schemeClr val="accent1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684" name="Google Shape;684;p63"/>
          <p:cNvSpPr txBox="1"/>
          <p:nvPr/>
        </p:nvSpPr>
        <p:spPr>
          <a:xfrm>
            <a:off x="5850675" y="3959450"/>
            <a:ext cx="29058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Indirect: 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Platforms like Google Workspace, and Notion may see increased usage as freelancers find project partners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5" name="Google Shape;685;p63"/>
          <p:cNvSpPr txBox="1"/>
          <p:nvPr/>
        </p:nvSpPr>
        <p:spPr>
          <a:xfrm>
            <a:off x="969799" y="1115900"/>
            <a:ext cx="17319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rPr>
              <a:t>Freelancers</a:t>
            </a:r>
            <a:endParaRPr sz="2400">
              <a:solidFill>
                <a:schemeClr val="accent1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686" name="Google Shape;686;p63"/>
          <p:cNvSpPr txBox="1"/>
          <p:nvPr/>
        </p:nvSpPr>
        <p:spPr>
          <a:xfrm>
            <a:off x="501188" y="1527850"/>
            <a:ext cx="28209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Direct: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Independent professionals looking to collaborate on projects and expand their work opportunities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87" name="Google Shape;687;p63"/>
          <p:cNvCxnSpPr/>
          <p:nvPr/>
        </p:nvCxnSpPr>
        <p:spPr>
          <a:xfrm rot="10800000">
            <a:off x="1861585" y="2377825"/>
            <a:ext cx="0" cy="2871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88" name="Google Shape;688;p63"/>
          <p:cNvGrpSpPr/>
          <p:nvPr/>
        </p:nvGrpSpPr>
        <p:grpSpPr>
          <a:xfrm>
            <a:off x="3428786" y="2791059"/>
            <a:ext cx="334009" cy="333213"/>
            <a:chOff x="-57568775" y="3198925"/>
            <a:chExt cx="318225" cy="318225"/>
          </a:xfrm>
        </p:grpSpPr>
        <p:sp>
          <p:nvSpPr>
            <p:cNvPr id="689" name="Google Shape;689;p63"/>
            <p:cNvSpPr/>
            <p:nvPr/>
          </p:nvSpPr>
          <p:spPr>
            <a:xfrm>
              <a:off x="-57530950" y="3373775"/>
              <a:ext cx="18125" cy="64600"/>
            </a:xfrm>
            <a:custGeom>
              <a:rect b="b" l="l" r="r" t="t"/>
              <a:pathLst>
                <a:path extrusionOk="0" h="2584" w="725">
                  <a:moveTo>
                    <a:pt x="725" y="0"/>
                  </a:moveTo>
                  <a:cubicBezTo>
                    <a:pt x="315" y="284"/>
                    <a:pt x="0" y="725"/>
                    <a:pt x="0" y="1261"/>
                  </a:cubicBezTo>
                  <a:lnTo>
                    <a:pt x="0" y="1324"/>
                  </a:lnTo>
                  <a:cubicBezTo>
                    <a:pt x="0" y="1859"/>
                    <a:pt x="315" y="2332"/>
                    <a:pt x="725" y="2584"/>
                  </a:cubicBezTo>
                  <a:lnTo>
                    <a:pt x="725" y="1576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63"/>
            <p:cNvSpPr/>
            <p:nvPr/>
          </p:nvSpPr>
          <p:spPr>
            <a:xfrm>
              <a:off x="-57568775" y="3406850"/>
              <a:ext cx="99275" cy="110300"/>
            </a:xfrm>
            <a:custGeom>
              <a:rect b="b" l="l" r="r" t="t"/>
              <a:pathLst>
                <a:path extrusionOk="0" h="4412" w="3971">
                  <a:moveTo>
                    <a:pt x="757" y="1"/>
                  </a:moveTo>
                  <a:cubicBezTo>
                    <a:pt x="285" y="473"/>
                    <a:pt x="1" y="1103"/>
                    <a:pt x="1" y="1796"/>
                  </a:cubicBezTo>
                  <a:cubicBezTo>
                    <a:pt x="1" y="3246"/>
                    <a:pt x="1198" y="4411"/>
                    <a:pt x="2616" y="4411"/>
                  </a:cubicBezTo>
                  <a:cubicBezTo>
                    <a:pt x="3120" y="4411"/>
                    <a:pt x="3561" y="4254"/>
                    <a:pt x="3971" y="4002"/>
                  </a:cubicBezTo>
                  <a:cubicBezTo>
                    <a:pt x="3435" y="3561"/>
                    <a:pt x="2994" y="2962"/>
                    <a:pt x="2710" y="2363"/>
                  </a:cubicBezTo>
                  <a:lnTo>
                    <a:pt x="1891" y="1891"/>
                  </a:lnTo>
                  <a:cubicBezTo>
                    <a:pt x="1230" y="1481"/>
                    <a:pt x="789" y="788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63"/>
            <p:cNvSpPr/>
            <p:nvPr/>
          </p:nvSpPr>
          <p:spPr>
            <a:xfrm>
              <a:off x="-57494725" y="3254850"/>
              <a:ext cx="207175" cy="262300"/>
            </a:xfrm>
            <a:custGeom>
              <a:rect b="b" l="l" r="r" t="t"/>
              <a:pathLst>
                <a:path extrusionOk="0" h="10492" w="8287">
                  <a:moveTo>
                    <a:pt x="2647" y="5293"/>
                  </a:moveTo>
                  <a:cubicBezTo>
                    <a:pt x="2836" y="5293"/>
                    <a:pt x="2993" y="5451"/>
                    <a:pt x="2993" y="5640"/>
                  </a:cubicBezTo>
                  <a:cubicBezTo>
                    <a:pt x="2993" y="5829"/>
                    <a:pt x="2836" y="5986"/>
                    <a:pt x="2647" y="5986"/>
                  </a:cubicBezTo>
                  <a:cubicBezTo>
                    <a:pt x="2628" y="5989"/>
                    <a:pt x="2609" y="5990"/>
                    <a:pt x="2592" y="5990"/>
                  </a:cubicBezTo>
                  <a:cubicBezTo>
                    <a:pt x="2400" y="5990"/>
                    <a:pt x="2269" y="5841"/>
                    <a:pt x="2269" y="5640"/>
                  </a:cubicBezTo>
                  <a:cubicBezTo>
                    <a:pt x="2269" y="5451"/>
                    <a:pt x="2426" y="5293"/>
                    <a:pt x="2647" y="5293"/>
                  </a:cubicBezTo>
                  <a:close/>
                  <a:moveTo>
                    <a:pt x="5640" y="5324"/>
                  </a:moveTo>
                  <a:cubicBezTo>
                    <a:pt x="5829" y="5324"/>
                    <a:pt x="5986" y="5482"/>
                    <a:pt x="5986" y="5671"/>
                  </a:cubicBezTo>
                  <a:cubicBezTo>
                    <a:pt x="6018" y="5860"/>
                    <a:pt x="5860" y="6018"/>
                    <a:pt x="5640" y="6018"/>
                  </a:cubicBezTo>
                  <a:cubicBezTo>
                    <a:pt x="5419" y="6018"/>
                    <a:pt x="5262" y="5860"/>
                    <a:pt x="5262" y="5671"/>
                  </a:cubicBezTo>
                  <a:cubicBezTo>
                    <a:pt x="5262" y="5482"/>
                    <a:pt x="5419" y="5324"/>
                    <a:pt x="5640" y="5324"/>
                  </a:cubicBezTo>
                  <a:close/>
                  <a:moveTo>
                    <a:pt x="5191" y="7845"/>
                  </a:moveTo>
                  <a:cubicBezTo>
                    <a:pt x="5285" y="7845"/>
                    <a:pt x="5372" y="7876"/>
                    <a:pt x="5419" y="7939"/>
                  </a:cubicBezTo>
                  <a:cubicBezTo>
                    <a:pt x="5640" y="8065"/>
                    <a:pt x="5640" y="8317"/>
                    <a:pt x="5482" y="8475"/>
                  </a:cubicBezTo>
                  <a:cubicBezTo>
                    <a:pt x="5104" y="8822"/>
                    <a:pt x="4632" y="9011"/>
                    <a:pt x="4128" y="9011"/>
                  </a:cubicBezTo>
                  <a:cubicBezTo>
                    <a:pt x="3624" y="9011"/>
                    <a:pt x="3151" y="8822"/>
                    <a:pt x="2836" y="8475"/>
                  </a:cubicBezTo>
                  <a:cubicBezTo>
                    <a:pt x="2678" y="8317"/>
                    <a:pt x="2678" y="8065"/>
                    <a:pt x="2836" y="7939"/>
                  </a:cubicBezTo>
                  <a:cubicBezTo>
                    <a:pt x="2915" y="7876"/>
                    <a:pt x="3009" y="7845"/>
                    <a:pt x="3100" y="7845"/>
                  </a:cubicBezTo>
                  <a:cubicBezTo>
                    <a:pt x="3190" y="7845"/>
                    <a:pt x="3277" y="7876"/>
                    <a:pt x="3340" y="7939"/>
                  </a:cubicBezTo>
                  <a:cubicBezTo>
                    <a:pt x="3561" y="8160"/>
                    <a:pt x="3844" y="8270"/>
                    <a:pt x="4128" y="8270"/>
                  </a:cubicBezTo>
                  <a:cubicBezTo>
                    <a:pt x="4411" y="8270"/>
                    <a:pt x="4695" y="8160"/>
                    <a:pt x="4915" y="7939"/>
                  </a:cubicBezTo>
                  <a:cubicBezTo>
                    <a:pt x="4994" y="7876"/>
                    <a:pt x="5096" y="7845"/>
                    <a:pt x="5191" y="7845"/>
                  </a:cubicBezTo>
                  <a:close/>
                  <a:moveTo>
                    <a:pt x="1796" y="0"/>
                  </a:moveTo>
                  <a:cubicBezTo>
                    <a:pt x="1670" y="126"/>
                    <a:pt x="1135" y="504"/>
                    <a:pt x="1072" y="630"/>
                  </a:cubicBezTo>
                  <a:cubicBezTo>
                    <a:pt x="442" y="1260"/>
                    <a:pt x="0" y="2363"/>
                    <a:pt x="0" y="3403"/>
                  </a:cubicBezTo>
                  <a:lnTo>
                    <a:pt x="0" y="6396"/>
                  </a:lnTo>
                  <a:cubicBezTo>
                    <a:pt x="0" y="8632"/>
                    <a:pt x="1859" y="10491"/>
                    <a:pt x="4128" y="10491"/>
                  </a:cubicBezTo>
                  <a:cubicBezTo>
                    <a:pt x="6427" y="10491"/>
                    <a:pt x="8286" y="8632"/>
                    <a:pt x="8286" y="6396"/>
                  </a:cubicBezTo>
                  <a:lnTo>
                    <a:pt x="8286" y="4505"/>
                  </a:lnTo>
                  <a:cubicBezTo>
                    <a:pt x="8157" y="4513"/>
                    <a:pt x="8028" y="4517"/>
                    <a:pt x="7899" y="4517"/>
                  </a:cubicBezTo>
                  <a:cubicBezTo>
                    <a:pt x="6396" y="4517"/>
                    <a:pt x="4939" y="4009"/>
                    <a:pt x="3750" y="2993"/>
                  </a:cubicBezTo>
                  <a:cubicBezTo>
                    <a:pt x="2804" y="2206"/>
                    <a:pt x="2174" y="1103"/>
                    <a:pt x="17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63"/>
            <p:cNvSpPr/>
            <p:nvPr/>
          </p:nvSpPr>
          <p:spPr>
            <a:xfrm>
              <a:off x="-57269475" y="337297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1"/>
                  </a:moveTo>
                  <a:lnTo>
                    <a:pt x="1" y="2553"/>
                  </a:lnTo>
                  <a:cubicBezTo>
                    <a:pt x="442" y="2301"/>
                    <a:pt x="757" y="1828"/>
                    <a:pt x="757" y="1261"/>
                  </a:cubicBezTo>
                  <a:cubicBezTo>
                    <a:pt x="757" y="757"/>
                    <a:pt x="473" y="284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63"/>
            <p:cNvSpPr/>
            <p:nvPr/>
          </p:nvSpPr>
          <p:spPr>
            <a:xfrm>
              <a:off x="-57436450" y="3198925"/>
              <a:ext cx="185900" cy="154400"/>
            </a:xfrm>
            <a:custGeom>
              <a:rect b="b" l="l" r="r" t="t"/>
              <a:pathLst>
                <a:path extrusionOk="0" h="6176" w="7436">
                  <a:moveTo>
                    <a:pt x="1828" y="0"/>
                  </a:moveTo>
                  <a:cubicBezTo>
                    <a:pt x="1198" y="0"/>
                    <a:pt x="568" y="126"/>
                    <a:pt x="1" y="315"/>
                  </a:cubicBezTo>
                  <a:cubicBezTo>
                    <a:pt x="1" y="977"/>
                    <a:pt x="127" y="1639"/>
                    <a:pt x="316" y="2237"/>
                  </a:cubicBezTo>
                  <a:cubicBezTo>
                    <a:pt x="631" y="3151"/>
                    <a:pt x="1167" y="3970"/>
                    <a:pt x="1923" y="4600"/>
                  </a:cubicBezTo>
                  <a:cubicBezTo>
                    <a:pt x="2710" y="5262"/>
                    <a:pt x="3655" y="5734"/>
                    <a:pt x="4632" y="5892"/>
                  </a:cubicBezTo>
                  <a:cubicBezTo>
                    <a:pt x="5073" y="5976"/>
                    <a:pt x="5262" y="5976"/>
                    <a:pt x="5507" y="5976"/>
                  </a:cubicBezTo>
                  <a:lnTo>
                    <a:pt x="5507" y="5976"/>
                  </a:lnTo>
                  <a:cubicBezTo>
                    <a:pt x="5630" y="5976"/>
                    <a:pt x="5766" y="5976"/>
                    <a:pt x="5955" y="5986"/>
                  </a:cubicBezTo>
                  <a:lnTo>
                    <a:pt x="6680" y="5986"/>
                  </a:lnTo>
                  <a:cubicBezTo>
                    <a:pt x="6963" y="5986"/>
                    <a:pt x="7215" y="6049"/>
                    <a:pt x="7436" y="6175"/>
                  </a:cubicBezTo>
                  <a:lnTo>
                    <a:pt x="7436" y="5671"/>
                  </a:lnTo>
                  <a:lnTo>
                    <a:pt x="7436" y="5640"/>
                  </a:lnTo>
                  <a:cubicBezTo>
                    <a:pt x="7436" y="2552"/>
                    <a:pt x="4916" y="0"/>
                    <a:pt x="18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63"/>
            <p:cNvSpPr/>
            <p:nvPr/>
          </p:nvSpPr>
          <p:spPr>
            <a:xfrm>
              <a:off x="-57532525" y="3215450"/>
              <a:ext cx="77975" cy="148900"/>
            </a:xfrm>
            <a:custGeom>
              <a:rect b="b" l="l" r="r" t="t"/>
              <a:pathLst>
                <a:path extrusionOk="0" h="5956" w="3119">
                  <a:moveTo>
                    <a:pt x="3056" y="1"/>
                  </a:moveTo>
                  <a:cubicBezTo>
                    <a:pt x="1260" y="946"/>
                    <a:pt x="0" y="2836"/>
                    <a:pt x="0" y="5010"/>
                  </a:cubicBezTo>
                  <a:lnTo>
                    <a:pt x="0" y="5199"/>
                  </a:lnTo>
                  <a:lnTo>
                    <a:pt x="0" y="5955"/>
                  </a:lnTo>
                  <a:lnTo>
                    <a:pt x="63" y="5955"/>
                  </a:lnTo>
                  <a:cubicBezTo>
                    <a:pt x="158" y="5829"/>
                    <a:pt x="284" y="5766"/>
                    <a:pt x="410" y="5672"/>
                  </a:cubicBezTo>
                  <a:lnTo>
                    <a:pt x="788" y="5451"/>
                  </a:lnTo>
                  <a:lnTo>
                    <a:pt x="788" y="4601"/>
                  </a:lnTo>
                  <a:cubicBezTo>
                    <a:pt x="914" y="3088"/>
                    <a:pt x="1828" y="1576"/>
                    <a:pt x="3119" y="789"/>
                  </a:cubicBezTo>
                  <a:cubicBezTo>
                    <a:pt x="3088" y="505"/>
                    <a:pt x="3056" y="253"/>
                    <a:pt x="30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5" name="Google Shape;695;p63"/>
          <p:cNvGrpSpPr/>
          <p:nvPr/>
        </p:nvGrpSpPr>
        <p:grpSpPr>
          <a:xfrm>
            <a:off x="5215821" y="2710103"/>
            <a:ext cx="322855" cy="367456"/>
            <a:chOff x="-56766175" y="3198925"/>
            <a:chExt cx="279625" cy="319000"/>
          </a:xfrm>
        </p:grpSpPr>
        <p:sp>
          <p:nvSpPr>
            <p:cNvPr id="696" name="Google Shape;696;p63"/>
            <p:cNvSpPr/>
            <p:nvPr/>
          </p:nvSpPr>
          <p:spPr>
            <a:xfrm>
              <a:off x="-56766175" y="333597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757" y="0"/>
                  </a:moveTo>
                  <a:cubicBezTo>
                    <a:pt x="316" y="221"/>
                    <a:pt x="1" y="693"/>
                    <a:pt x="1" y="1260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58"/>
                  </a:lnTo>
                  <a:lnTo>
                    <a:pt x="7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63"/>
            <p:cNvSpPr/>
            <p:nvPr/>
          </p:nvSpPr>
          <p:spPr>
            <a:xfrm>
              <a:off x="-56747275" y="3198925"/>
              <a:ext cx="222925" cy="93750"/>
            </a:xfrm>
            <a:custGeom>
              <a:rect b="b" l="l" r="r" t="t"/>
              <a:pathLst>
                <a:path extrusionOk="0" h="3750" w="8917">
                  <a:moveTo>
                    <a:pt x="347" y="0"/>
                  </a:moveTo>
                  <a:cubicBezTo>
                    <a:pt x="158" y="0"/>
                    <a:pt x="1" y="158"/>
                    <a:pt x="32" y="347"/>
                  </a:cubicBezTo>
                  <a:cubicBezTo>
                    <a:pt x="410" y="2269"/>
                    <a:pt x="2080" y="3749"/>
                    <a:pt x="4096" y="3749"/>
                  </a:cubicBezTo>
                  <a:lnTo>
                    <a:pt x="8917" y="3749"/>
                  </a:lnTo>
                  <a:cubicBezTo>
                    <a:pt x="8728" y="1639"/>
                    <a:pt x="6995" y="0"/>
                    <a:pt x="4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63"/>
            <p:cNvSpPr/>
            <p:nvPr/>
          </p:nvSpPr>
          <p:spPr>
            <a:xfrm>
              <a:off x="-56710250" y="3348575"/>
              <a:ext cx="55150" cy="55150"/>
            </a:xfrm>
            <a:custGeom>
              <a:rect b="b" l="l" r="r" t="t"/>
              <a:pathLst>
                <a:path extrusionOk="0" h="2206" w="2206">
                  <a:moveTo>
                    <a:pt x="1103" y="0"/>
                  </a:moveTo>
                  <a:cubicBezTo>
                    <a:pt x="473" y="0"/>
                    <a:pt x="0" y="504"/>
                    <a:pt x="0" y="1103"/>
                  </a:cubicBezTo>
                  <a:cubicBezTo>
                    <a:pt x="0" y="1670"/>
                    <a:pt x="504" y="2206"/>
                    <a:pt x="1103" y="2206"/>
                  </a:cubicBezTo>
                  <a:cubicBezTo>
                    <a:pt x="1733" y="2206"/>
                    <a:pt x="2206" y="1702"/>
                    <a:pt x="2206" y="1103"/>
                  </a:cubicBezTo>
                  <a:cubicBezTo>
                    <a:pt x="2206" y="504"/>
                    <a:pt x="1733" y="0"/>
                    <a:pt x="11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63"/>
            <p:cNvSpPr/>
            <p:nvPr/>
          </p:nvSpPr>
          <p:spPr>
            <a:xfrm>
              <a:off x="-56597625" y="3349350"/>
              <a:ext cx="55150" cy="55175"/>
            </a:xfrm>
            <a:custGeom>
              <a:rect b="b" l="l" r="r" t="t"/>
              <a:pathLst>
                <a:path extrusionOk="0" h="2207" w="2206">
                  <a:moveTo>
                    <a:pt x="1103" y="1"/>
                  </a:moveTo>
                  <a:cubicBezTo>
                    <a:pt x="473" y="1"/>
                    <a:pt x="1" y="505"/>
                    <a:pt x="1" y="1103"/>
                  </a:cubicBezTo>
                  <a:cubicBezTo>
                    <a:pt x="1" y="1702"/>
                    <a:pt x="473" y="2206"/>
                    <a:pt x="1103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63"/>
            <p:cNvSpPr/>
            <p:nvPr/>
          </p:nvSpPr>
          <p:spPr>
            <a:xfrm>
              <a:off x="-56727575" y="3376925"/>
              <a:ext cx="204800" cy="141000"/>
            </a:xfrm>
            <a:custGeom>
              <a:rect b="b" l="l" r="r" t="t"/>
              <a:pathLst>
                <a:path extrusionOk="0" h="5640" w="8192">
                  <a:moveTo>
                    <a:pt x="5104" y="2174"/>
                  </a:moveTo>
                  <a:cubicBezTo>
                    <a:pt x="5199" y="2174"/>
                    <a:pt x="5293" y="2206"/>
                    <a:pt x="5356" y="2269"/>
                  </a:cubicBezTo>
                  <a:cubicBezTo>
                    <a:pt x="5545" y="2395"/>
                    <a:pt x="5545" y="2647"/>
                    <a:pt x="5388" y="2804"/>
                  </a:cubicBezTo>
                  <a:cubicBezTo>
                    <a:pt x="5041" y="3151"/>
                    <a:pt x="4569" y="3340"/>
                    <a:pt x="4096" y="3340"/>
                  </a:cubicBezTo>
                  <a:cubicBezTo>
                    <a:pt x="3560" y="3340"/>
                    <a:pt x="3088" y="3151"/>
                    <a:pt x="2741" y="2804"/>
                  </a:cubicBezTo>
                  <a:cubicBezTo>
                    <a:pt x="2584" y="2647"/>
                    <a:pt x="2584" y="2395"/>
                    <a:pt x="2741" y="2269"/>
                  </a:cubicBezTo>
                  <a:cubicBezTo>
                    <a:pt x="2820" y="2206"/>
                    <a:pt x="2922" y="2174"/>
                    <a:pt x="3021" y="2174"/>
                  </a:cubicBezTo>
                  <a:cubicBezTo>
                    <a:pt x="3119" y="2174"/>
                    <a:pt x="3214" y="2206"/>
                    <a:pt x="3277" y="2269"/>
                  </a:cubicBezTo>
                  <a:cubicBezTo>
                    <a:pt x="3482" y="2489"/>
                    <a:pt x="3765" y="2600"/>
                    <a:pt x="4053" y="2600"/>
                  </a:cubicBezTo>
                  <a:cubicBezTo>
                    <a:pt x="4340" y="2600"/>
                    <a:pt x="4632" y="2489"/>
                    <a:pt x="4852" y="2269"/>
                  </a:cubicBezTo>
                  <a:cubicBezTo>
                    <a:pt x="4915" y="2206"/>
                    <a:pt x="5010" y="2174"/>
                    <a:pt x="5104" y="2174"/>
                  </a:cubicBezTo>
                  <a:close/>
                  <a:moveTo>
                    <a:pt x="0" y="0"/>
                  </a:moveTo>
                  <a:lnTo>
                    <a:pt x="0" y="1513"/>
                  </a:lnTo>
                  <a:cubicBezTo>
                    <a:pt x="0" y="3623"/>
                    <a:pt x="1639" y="5451"/>
                    <a:pt x="3718" y="5640"/>
                  </a:cubicBezTo>
                  <a:lnTo>
                    <a:pt x="3718" y="4537"/>
                  </a:lnTo>
                  <a:cubicBezTo>
                    <a:pt x="3718" y="4348"/>
                    <a:pt x="3875" y="4191"/>
                    <a:pt x="4096" y="4191"/>
                  </a:cubicBezTo>
                  <a:cubicBezTo>
                    <a:pt x="4285" y="4191"/>
                    <a:pt x="4442" y="4348"/>
                    <a:pt x="4442" y="4537"/>
                  </a:cubicBezTo>
                  <a:lnTo>
                    <a:pt x="4442" y="5640"/>
                  </a:lnTo>
                  <a:cubicBezTo>
                    <a:pt x="6522" y="5451"/>
                    <a:pt x="8192" y="3623"/>
                    <a:pt x="8192" y="1513"/>
                  </a:cubicBezTo>
                  <a:lnTo>
                    <a:pt x="8192" y="0"/>
                  </a:lnTo>
                  <a:cubicBezTo>
                    <a:pt x="8192" y="1009"/>
                    <a:pt x="7309" y="1859"/>
                    <a:pt x="6301" y="1859"/>
                  </a:cubicBezTo>
                  <a:cubicBezTo>
                    <a:pt x="5388" y="1859"/>
                    <a:pt x="4632" y="1229"/>
                    <a:pt x="4474" y="347"/>
                  </a:cubicBezTo>
                  <a:lnTo>
                    <a:pt x="3655" y="347"/>
                  </a:lnTo>
                  <a:cubicBezTo>
                    <a:pt x="3497" y="1229"/>
                    <a:pt x="2710" y="1859"/>
                    <a:pt x="1828" y="1859"/>
                  </a:cubicBezTo>
                  <a:cubicBezTo>
                    <a:pt x="819" y="1859"/>
                    <a:pt x="0" y="1009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63"/>
            <p:cNvSpPr/>
            <p:nvPr/>
          </p:nvSpPr>
          <p:spPr>
            <a:xfrm>
              <a:off x="-56729150" y="3289500"/>
              <a:ext cx="204000" cy="87450"/>
            </a:xfrm>
            <a:custGeom>
              <a:rect b="b" l="l" r="r" t="t"/>
              <a:pathLst>
                <a:path extrusionOk="0" h="3498" w="8160">
                  <a:moveTo>
                    <a:pt x="567" y="0"/>
                  </a:moveTo>
                  <a:cubicBezTo>
                    <a:pt x="221" y="630"/>
                    <a:pt x="0" y="1292"/>
                    <a:pt x="0" y="2017"/>
                  </a:cubicBezTo>
                  <a:lnTo>
                    <a:pt x="0" y="3497"/>
                  </a:lnTo>
                  <a:cubicBezTo>
                    <a:pt x="0" y="2489"/>
                    <a:pt x="851" y="1639"/>
                    <a:pt x="1859" y="1639"/>
                  </a:cubicBezTo>
                  <a:cubicBezTo>
                    <a:pt x="2773" y="1639"/>
                    <a:pt x="3529" y="2269"/>
                    <a:pt x="3686" y="3151"/>
                  </a:cubicBezTo>
                  <a:lnTo>
                    <a:pt x="4505" y="3151"/>
                  </a:lnTo>
                  <a:cubicBezTo>
                    <a:pt x="4663" y="2269"/>
                    <a:pt x="5451" y="1639"/>
                    <a:pt x="6333" y="1639"/>
                  </a:cubicBezTo>
                  <a:cubicBezTo>
                    <a:pt x="7341" y="1639"/>
                    <a:pt x="8160" y="2489"/>
                    <a:pt x="8160" y="3497"/>
                  </a:cubicBezTo>
                  <a:lnTo>
                    <a:pt x="8160" y="914"/>
                  </a:lnTo>
                  <a:lnTo>
                    <a:pt x="3340" y="914"/>
                  </a:lnTo>
                  <a:cubicBezTo>
                    <a:pt x="2332" y="851"/>
                    <a:pt x="1355" y="536"/>
                    <a:pt x="5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63"/>
            <p:cNvSpPr/>
            <p:nvPr/>
          </p:nvSpPr>
          <p:spPr>
            <a:xfrm>
              <a:off x="-56505475" y="333597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0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0"/>
                  </a:cubicBezTo>
                  <a:cubicBezTo>
                    <a:pt x="757" y="693"/>
                    <a:pt x="473" y="221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3" name="Google Shape;703;p63"/>
          <p:cNvGrpSpPr/>
          <p:nvPr/>
        </p:nvGrpSpPr>
        <p:grpSpPr>
          <a:xfrm>
            <a:off x="1669853" y="2746679"/>
            <a:ext cx="331775" cy="377600"/>
            <a:chOff x="-57940525" y="3590375"/>
            <a:chExt cx="279625" cy="319000"/>
          </a:xfrm>
        </p:grpSpPr>
        <p:sp>
          <p:nvSpPr>
            <p:cNvPr id="704" name="Google Shape;704;p63"/>
            <p:cNvSpPr/>
            <p:nvPr/>
          </p:nvSpPr>
          <p:spPr>
            <a:xfrm>
              <a:off x="-57940525" y="3727425"/>
              <a:ext cx="18150" cy="63800"/>
            </a:xfrm>
            <a:custGeom>
              <a:rect b="b" l="l" r="r" t="t"/>
              <a:pathLst>
                <a:path extrusionOk="0" h="2552" w="726">
                  <a:moveTo>
                    <a:pt x="725" y="0"/>
                  </a:moveTo>
                  <a:cubicBezTo>
                    <a:pt x="253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25" y="2552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63"/>
            <p:cNvSpPr/>
            <p:nvPr/>
          </p:nvSpPr>
          <p:spPr>
            <a:xfrm>
              <a:off x="-57904300" y="3686450"/>
              <a:ext cx="205600" cy="111075"/>
            </a:xfrm>
            <a:custGeom>
              <a:rect b="b" l="l" r="r" t="t"/>
              <a:pathLst>
                <a:path extrusionOk="0" h="4443" w="8224">
                  <a:moveTo>
                    <a:pt x="2647" y="2143"/>
                  </a:moveTo>
                  <a:cubicBezTo>
                    <a:pt x="2836" y="2143"/>
                    <a:pt x="2994" y="2301"/>
                    <a:pt x="2994" y="2521"/>
                  </a:cubicBezTo>
                  <a:cubicBezTo>
                    <a:pt x="2994" y="2710"/>
                    <a:pt x="2836" y="2868"/>
                    <a:pt x="2647" y="2868"/>
                  </a:cubicBezTo>
                  <a:cubicBezTo>
                    <a:pt x="2427" y="2868"/>
                    <a:pt x="2301" y="2710"/>
                    <a:pt x="2301" y="2521"/>
                  </a:cubicBezTo>
                  <a:cubicBezTo>
                    <a:pt x="2301" y="2301"/>
                    <a:pt x="2427" y="2143"/>
                    <a:pt x="2647" y="2143"/>
                  </a:cubicBezTo>
                  <a:close/>
                  <a:moveTo>
                    <a:pt x="5640" y="2143"/>
                  </a:moveTo>
                  <a:cubicBezTo>
                    <a:pt x="5829" y="2143"/>
                    <a:pt x="5987" y="2301"/>
                    <a:pt x="5987" y="2521"/>
                  </a:cubicBezTo>
                  <a:cubicBezTo>
                    <a:pt x="5987" y="2710"/>
                    <a:pt x="5829" y="2868"/>
                    <a:pt x="5640" y="2868"/>
                  </a:cubicBezTo>
                  <a:cubicBezTo>
                    <a:pt x="5420" y="2868"/>
                    <a:pt x="5262" y="2710"/>
                    <a:pt x="5262" y="2521"/>
                  </a:cubicBezTo>
                  <a:cubicBezTo>
                    <a:pt x="5262" y="2301"/>
                    <a:pt x="5420" y="2143"/>
                    <a:pt x="5640" y="2143"/>
                  </a:cubicBezTo>
                  <a:close/>
                  <a:moveTo>
                    <a:pt x="1923" y="1"/>
                  </a:moveTo>
                  <a:lnTo>
                    <a:pt x="1" y="1923"/>
                  </a:lnTo>
                  <a:lnTo>
                    <a:pt x="1" y="4443"/>
                  </a:lnTo>
                  <a:lnTo>
                    <a:pt x="1765" y="4443"/>
                  </a:lnTo>
                  <a:cubicBezTo>
                    <a:pt x="2490" y="3986"/>
                    <a:pt x="3309" y="3758"/>
                    <a:pt x="4124" y="3758"/>
                  </a:cubicBezTo>
                  <a:cubicBezTo>
                    <a:pt x="4939" y="3758"/>
                    <a:pt x="5751" y="3986"/>
                    <a:pt x="6459" y="4443"/>
                  </a:cubicBezTo>
                  <a:lnTo>
                    <a:pt x="8224" y="4443"/>
                  </a:lnTo>
                  <a:lnTo>
                    <a:pt x="8224" y="1923"/>
                  </a:lnTo>
                  <a:lnTo>
                    <a:pt x="6302" y="1"/>
                  </a:lnTo>
                  <a:cubicBezTo>
                    <a:pt x="5625" y="395"/>
                    <a:pt x="4876" y="592"/>
                    <a:pt x="4124" y="592"/>
                  </a:cubicBezTo>
                  <a:cubicBezTo>
                    <a:pt x="3372" y="592"/>
                    <a:pt x="2616" y="395"/>
                    <a:pt x="19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63"/>
            <p:cNvSpPr/>
            <p:nvPr/>
          </p:nvSpPr>
          <p:spPr>
            <a:xfrm>
              <a:off x="-57903500" y="3590375"/>
              <a:ext cx="205575" cy="117375"/>
            </a:xfrm>
            <a:custGeom>
              <a:rect b="b" l="l" r="r" t="t"/>
              <a:pathLst>
                <a:path extrusionOk="0" h="4695" w="8223">
                  <a:moveTo>
                    <a:pt x="4096" y="0"/>
                  </a:moveTo>
                  <a:cubicBezTo>
                    <a:pt x="3560" y="0"/>
                    <a:pt x="3088" y="315"/>
                    <a:pt x="2804" y="756"/>
                  </a:cubicBezTo>
                  <a:cubicBezTo>
                    <a:pt x="2753" y="751"/>
                    <a:pt x="2702" y="748"/>
                    <a:pt x="2651" y="748"/>
                  </a:cubicBezTo>
                  <a:cubicBezTo>
                    <a:pt x="2101" y="748"/>
                    <a:pt x="1551" y="1051"/>
                    <a:pt x="1292" y="1512"/>
                  </a:cubicBezTo>
                  <a:cubicBezTo>
                    <a:pt x="567" y="1638"/>
                    <a:pt x="0" y="2269"/>
                    <a:pt x="0" y="3056"/>
                  </a:cubicBezTo>
                  <a:lnTo>
                    <a:pt x="0" y="4694"/>
                  </a:lnTo>
                  <a:lnTo>
                    <a:pt x="1607" y="3088"/>
                  </a:lnTo>
                  <a:cubicBezTo>
                    <a:pt x="1683" y="3011"/>
                    <a:pt x="1783" y="2970"/>
                    <a:pt x="1884" y="2970"/>
                  </a:cubicBezTo>
                  <a:cubicBezTo>
                    <a:pt x="1951" y="2970"/>
                    <a:pt x="2018" y="2987"/>
                    <a:pt x="2080" y="3025"/>
                  </a:cubicBezTo>
                  <a:cubicBezTo>
                    <a:pt x="2694" y="3450"/>
                    <a:pt x="3403" y="3663"/>
                    <a:pt x="4112" y="3663"/>
                  </a:cubicBezTo>
                  <a:cubicBezTo>
                    <a:pt x="4821" y="3663"/>
                    <a:pt x="5529" y="3450"/>
                    <a:pt x="6144" y="3025"/>
                  </a:cubicBezTo>
                  <a:cubicBezTo>
                    <a:pt x="6206" y="2987"/>
                    <a:pt x="6273" y="2970"/>
                    <a:pt x="6339" y="2970"/>
                  </a:cubicBezTo>
                  <a:cubicBezTo>
                    <a:pt x="6441" y="2970"/>
                    <a:pt x="6540" y="3011"/>
                    <a:pt x="6616" y="3088"/>
                  </a:cubicBezTo>
                  <a:lnTo>
                    <a:pt x="8223" y="4694"/>
                  </a:lnTo>
                  <a:lnTo>
                    <a:pt x="8223" y="3056"/>
                  </a:lnTo>
                  <a:cubicBezTo>
                    <a:pt x="8192" y="2300"/>
                    <a:pt x="7656" y="1638"/>
                    <a:pt x="6900" y="1512"/>
                  </a:cubicBezTo>
                  <a:cubicBezTo>
                    <a:pt x="6641" y="1051"/>
                    <a:pt x="6091" y="748"/>
                    <a:pt x="5541" y="748"/>
                  </a:cubicBezTo>
                  <a:cubicBezTo>
                    <a:pt x="5490" y="748"/>
                    <a:pt x="5439" y="751"/>
                    <a:pt x="5388" y="756"/>
                  </a:cubicBezTo>
                  <a:cubicBezTo>
                    <a:pt x="5136" y="284"/>
                    <a:pt x="4663" y="0"/>
                    <a:pt x="4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63"/>
            <p:cNvSpPr/>
            <p:nvPr/>
          </p:nvSpPr>
          <p:spPr>
            <a:xfrm>
              <a:off x="-57903500" y="3798700"/>
              <a:ext cx="204800" cy="110675"/>
            </a:xfrm>
            <a:custGeom>
              <a:rect b="b" l="l" r="r" t="t"/>
              <a:pathLst>
                <a:path extrusionOk="0" h="4427" w="8192">
                  <a:moveTo>
                    <a:pt x="5159" y="1001"/>
                  </a:moveTo>
                  <a:cubicBezTo>
                    <a:pt x="5254" y="1001"/>
                    <a:pt x="5340" y="1040"/>
                    <a:pt x="5388" y="1119"/>
                  </a:cubicBezTo>
                  <a:cubicBezTo>
                    <a:pt x="5545" y="1245"/>
                    <a:pt x="5545" y="1465"/>
                    <a:pt x="5388" y="1654"/>
                  </a:cubicBezTo>
                  <a:cubicBezTo>
                    <a:pt x="5041" y="2001"/>
                    <a:pt x="4569" y="2190"/>
                    <a:pt x="4096" y="2190"/>
                  </a:cubicBezTo>
                  <a:cubicBezTo>
                    <a:pt x="3623" y="2190"/>
                    <a:pt x="3119" y="2001"/>
                    <a:pt x="2804" y="1654"/>
                  </a:cubicBezTo>
                  <a:cubicBezTo>
                    <a:pt x="2647" y="1497"/>
                    <a:pt x="2647" y="1245"/>
                    <a:pt x="2804" y="1119"/>
                  </a:cubicBezTo>
                  <a:cubicBezTo>
                    <a:pt x="2883" y="1040"/>
                    <a:pt x="2978" y="1001"/>
                    <a:pt x="3068" y="1001"/>
                  </a:cubicBezTo>
                  <a:cubicBezTo>
                    <a:pt x="3159" y="1001"/>
                    <a:pt x="3245" y="1040"/>
                    <a:pt x="3308" y="1119"/>
                  </a:cubicBezTo>
                  <a:cubicBezTo>
                    <a:pt x="3529" y="1339"/>
                    <a:pt x="3812" y="1449"/>
                    <a:pt x="4096" y="1449"/>
                  </a:cubicBezTo>
                  <a:cubicBezTo>
                    <a:pt x="4380" y="1449"/>
                    <a:pt x="4663" y="1339"/>
                    <a:pt x="4884" y="1119"/>
                  </a:cubicBezTo>
                  <a:cubicBezTo>
                    <a:pt x="4962" y="1040"/>
                    <a:pt x="5065" y="1001"/>
                    <a:pt x="5159" y="1001"/>
                  </a:cubicBezTo>
                  <a:close/>
                  <a:moveTo>
                    <a:pt x="4080" y="0"/>
                  </a:moveTo>
                  <a:cubicBezTo>
                    <a:pt x="3371" y="0"/>
                    <a:pt x="2663" y="205"/>
                    <a:pt x="2048" y="615"/>
                  </a:cubicBezTo>
                  <a:cubicBezTo>
                    <a:pt x="1985" y="646"/>
                    <a:pt x="1922" y="678"/>
                    <a:pt x="1859" y="678"/>
                  </a:cubicBezTo>
                  <a:lnTo>
                    <a:pt x="0" y="678"/>
                  </a:lnTo>
                  <a:cubicBezTo>
                    <a:pt x="189" y="2788"/>
                    <a:pt x="1922" y="4427"/>
                    <a:pt x="4096" y="4427"/>
                  </a:cubicBezTo>
                  <a:cubicBezTo>
                    <a:pt x="6270" y="4427"/>
                    <a:pt x="8003" y="2788"/>
                    <a:pt x="8192" y="678"/>
                  </a:cubicBezTo>
                  <a:lnTo>
                    <a:pt x="6333" y="678"/>
                  </a:lnTo>
                  <a:cubicBezTo>
                    <a:pt x="6270" y="678"/>
                    <a:pt x="6175" y="646"/>
                    <a:pt x="6112" y="615"/>
                  </a:cubicBezTo>
                  <a:cubicBezTo>
                    <a:pt x="5498" y="205"/>
                    <a:pt x="4789" y="0"/>
                    <a:pt x="40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63"/>
            <p:cNvSpPr/>
            <p:nvPr/>
          </p:nvSpPr>
          <p:spPr>
            <a:xfrm>
              <a:off x="-57679825" y="372662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1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1"/>
                  </a:cubicBezTo>
                  <a:cubicBezTo>
                    <a:pt x="757" y="757"/>
                    <a:pt x="442" y="284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9" name="Google Shape;709;p63"/>
          <p:cNvGrpSpPr/>
          <p:nvPr/>
        </p:nvGrpSpPr>
        <p:grpSpPr>
          <a:xfrm>
            <a:off x="7091286" y="2791052"/>
            <a:ext cx="363944" cy="363306"/>
            <a:chOff x="-55595775" y="3982375"/>
            <a:chExt cx="319025" cy="319250"/>
          </a:xfrm>
        </p:grpSpPr>
        <p:sp>
          <p:nvSpPr>
            <p:cNvPr id="710" name="Google Shape;710;p63"/>
            <p:cNvSpPr/>
            <p:nvPr/>
          </p:nvSpPr>
          <p:spPr>
            <a:xfrm>
              <a:off x="-55441400" y="3982375"/>
              <a:ext cx="125250" cy="145175"/>
            </a:xfrm>
            <a:custGeom>
              <a:rect b="b" l="l" r="r" t="t"/>
              <a:pathLst>
                <a:path extrusionOk="0" h="5807" w="5010">
                  <a:moveTo>
                    <a:pt x="2038" y="1"/>
                  </a:moveTo>
                  <a:cubicBezTo>
                    <a:pt x="1277" y="1"/>
                    <a:pt x="574" y="302"/>
                    <a:pt x="1" y="797"/>
                  </a:cubicBezTo>
                  <a:cubicBezTo>
                    <a:pt x="2332" y="1081"/>
                    <a:pt x="4160" y="3003"/>
                    <a:pt x="4254" y="5365"/>
                  </a:cubicBezTo>
                  <a:cubicBezTo>
                    <a:pt x="4538" y="5491"/>
                    <a:pt x="4821" y="5586"/>
                    <a:pt x="5010" y="5807"/>
                  </a:cubicBezTo>
                  <a:lnTo>
                    <a:pt x="5010" y="3066"/>
                  </a:lnTo>
                  <a:cubicBezTo>
                    <a:pt x="5010" y="1585"/>
                    <a:pt x="3939" y="293"/>
                    <a:pt x="2521" y="41"/>
                  </a:cubicBezTo>
                  <a:cubicBezTo>
                    <a:pt x="2358" y="14"/>
                    <a:pt x="2197" y="1"/>
                    <a:pt x="20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63"/>
            <p:cNvSpPr/>
            <p:nvPr/>
          </p:nvSpPr>
          <p:spPr>
            <a:xfrm>
              <a:off x="-55343725" y="4203125"/>
              <a:ext cx="66975" cy="41000"/>
            </a:xfrm>
            <a:custGeom>
              <a:rect b="b" l="l" r="r" t="t"/>
              <a:pathLst>
                <a:path extrusionOk="0" h="1640" w="2679">
                  <a:moveTo>
                    <a:pt x="1418" y="1"/>
                  </a:moveTo>
                  <a:cubicBezTo>
                    <a:pt x="1135" y="379"/>
                    <a:pt x="757" y="663"/>
                    <a:pt x="284" y="789"/>
                  </a:cubicBezTo>
                  <a:cubicBezTo>
                    <a:pt x="190" y="1072"/>
                    <a:pt x="127" y="1387"/>
                    <a:pt x="1" y="1639"/>
                  </a:cubicBezTo>
                  <a:lnTo>
                    <a:pt x="2300" y="1639"/>
                  </a:lnTo>
                  <a:cubicBezTo>
                    <a:pt x="2458" y="1639"/>
                    <a:pt x="2615" y="1545"/>
                    <a:pt x="2647" y="1387"/>
                  </a:cubicBezTo>
                  <a:cubicBezTo>
                    <a:pt x="2678" y="1167"/>
                    <a:pt x="2615" y="1009"/>
                    <a:pt x="2458" y="946"/>
                  </a:cubicBezTo>
                  <a:cubicBezTo>
                    <a:pt x="2017" y="757"/>
                    <a:pt x="1670" y="379"/>
                    <a:pt x="14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63"/>
            <p:cNvSpPr/>
            <p:nvPr/>
          </p:nvSpPr>
          <p:spPr>
            <a:xfrm>
              <a:off x="-55557950" y="4019625"/>
              <a:ext cx="147300" cy="94525"/>
            </a:xfrm>
            <a:custGeom>
              <a:rect b="b" l="l" r="r" t="t"/>
              <a:pathLst>
                <a:path extrusionOk="0" h="3781" w="5892">
                  <a:moveTo>
                    <a:pt x="4064" y="0"/>
                  </a:moveTo>
                  <a:cubicBezTo>
                    <a:pt x="1922" y="63"/>
                    <a:pt x="189" y="1702"/>
                    <a:pt x="0" y="3781"/>
                  </a:cubicBezTo>
                  <a:lnTo>
                    <a:pt x="2584" y="3749"/>
                  </a:lnTo>
                  <a:cubicBezTo>
                    <a:pt x="3938" y="3749"/>
                    <a:pt x="5135" y="2930"/>
                    <a:pt x="5671" y="1670"/>
                  </a:cubicBezTo>
                  <a:cubicBezTo>
                    <a:pt x="5829" y="1261"/>
                    <a:pt x="5892" y="882"/>
                    <a:pt x="5892" y="441"/>
                  </a:cubicBezTo>
                  <a:cubicBezTo>
                    <a:pt x="5356" y="158"/>
                    <a:pt x="4726" y="0"/>
                    <a:pt x="40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63"/>
            <p:cNvSpPr/>
            <p:nvPr/>
          </p:nvSpPr>
          <p:spPr>
            <a:xfrm>
              <a:off x="-55557950" y="4042450"/>
              <a:ext cx="206375" cy="259175"/>
            </a:xfrm>
            <a:custGeom>
              <a:rect b="b" l="l" r="r" t="t"/>
              <a:pathLst>
                <a:path extrusionOk="0" h="10367" w="8255">
                  <a:moveTo>
                    <a:pt x="2584" y="4349"/>
                  </a:moveTo>
                  <a:cubicBezTo>
                    <a:pt x="2773" y="4349"/>
                    <a:pt x="2993" y="4475"/>
                    <a:pt x="2993" y="4695"/>
                  </a:cubicBezTo>
                  <a:cubicBezTo>
                    <a:pt x="2993" y="4884"/>
                    <a:pt x="2836" y="5073"/>
                    <a:pt x="2615" y="5073"/>
                  </a:cubicBezTo>
                  <a:cubicBezTo>
                    <a:pt x="2395" y="5073"/>
                    <a:pt x="2237" y="4916"/>
                    <a:pt x="2237" y="4727"/>
                  </a:cubicBezTo>
                  <a:cubicBezTo>
                    <a:pt x="2237" y="4538"/>
                    <a:pt x="2395" y="4349"/>
                    <a:pt x="2584" y="4349"/>
                  </a:cubicBezTo>
                  <a:close/>
                  <a:moveTo>
                    <a:pt x="5545" y="4349"/>
                  </a:moveTo>
                  <a:cubicBezTo>
                    <a:pt x="5734" y="4349"/>
                    <a:pt x="5923" y="4506"/>
                    <a:pt x="5923" y="4695"/>
                  </a:cubicBezTo>
                  <a:cubicBezTo>
                    <a:pt x="5986" y="4884"/>
                    <a:pt x="5829" y="5042"/>
                    <a:pt x="5577" y="5073"/>
                  </a:cubicBezTo>
                  <a:cubicBezTo>
                    <a:pt x="5388" y="5073"/>
                    <a:pt x="5198" y="4916"/>
                    <a:pt x="5198" y="4727"/>
                  </a:cubicBezTo>
                  <a:cubicBezTo>
                    <a:pt x="5198" y="4538"/>
                    <a:pt x="5356" y="4349"/>
                    <a:pt x="5545" y="4349"/>
                  </a:cubicBezTo>
                  <a:close/>
                  <a:moveTo>
                    <a:pt x="5191" y="6908"/>
                  </a:moveTo>
                  <a:cubicBezTo>
                    <a:pt x="5285" y="6908"/>
                    <a:pt x="5372" y="6948"/>
                    <a:pt x="5419" y="7027"/>
                  </a:cubicBezTo>
                  <a:cubicBezTo>
                    <a:pt x="5577" y="7121"/>
                    <a:pt x="5577" y="7373"/>
                    <a:pt x="5451" y="7531"/>
                  </a:cubicBezTo>
                  <a:cubicBezTo>
                    <a:pt x="5104" y="7877"/>
                    <a:pt x="4631" y="8066"/>
                    <a:pt x="4159" y="8066"/>
                  </a:cubicBezTo>
                  <a:cubicBezTo>
                    <a:pt x="3655" y="8066"/>
                    <a:pt x="3182" y="7877"/>
                    <a:pt x="2836" y="7531"/>
                  </a:cubicBezTo>
                  <a:cubicBezTo>
                    <a:pt x="2678" y="7373"/>
                    <a:pt x="2678" y="7121"/>
                    <a:pt x="2836" y="7027"/>
                  </a:cubicBezTo>
                  <a:cubicBezTo>
                    <a:pt x="2914" y="6948"/>
                    <a:pt x="3009" y="6908"/>
                    <a:pt x="3099" y="6908"/>
                  </a:cubicBezTo>
                  <a:cubicBezTo>
                    <a:pt x="3190" y="6908"/>
                    <a:pt x="3277" y="6948"/>
                    <a:pt x="3340" y="7027"/>
                  </a:cubicBezTo>
                  <a:cubicBezTo>
                    <a:pt x="3556" y="7227"/>
                    <a:pt x="3848" y="7322"/>
                    <a:pt x="4133" y="7322"/>
                  </a:cubicBezTo>
                  <a:cubicBezTo>
                    <a:pt x="4431" y="7322"/>
                    <a:pt x="4722" y="7219"/>
                    <a:pt x="4915" y="7027"/>
                  </a:cubicBezTo>
                  <a:cubicBezTo>
                    <a:pt x="4994" y="6948"/>
                    <a:pt x="5096" y="6908"/>
                    <a:pt x="5191" y="6908"/>
                  </a:cubicBezTo>
                  <a:close/>
                  <a:moveTo>
                    <a:pt x="6616" y="1"/>
                  </a:moveTo>
                  <a:cubicBezTo>
                    <a:pt x="6553" y="348"/>
                    <a:pt x="6490" y="726"/>
                    <a:pt x="6333" y="1072"/>
                  </a:cubicBezTo>
                  <a:cubicBezTo>
                    <a:pt x="5703" y="2584"/>
                    <a:pt x="4253" y="3624"/>
                    <a:pt x="2584" y="3624"/>
                  </a:cubicBezTo>
                  <a:lnTo>
                    <a:pt x="0" y="3656"/>
                  </a:lnTo>
                  <a:lnTo>
                    <a:pt x="32" y="6302"/>
                  </a:lnTo>
                  <a:cubicBezTo>
                    <a:pt x="63" y="8520"/>
                    <a:pt x="1891" y="10366"/>
                    <a:pt x="4103" y="10366"/>
                  </a:cubicBezTo>
                  <a:cubicBezTo>
                    <a:pt x="4121" y="10366"/>
                    <a:pt x="4140" y="10366"/>
                    <a:pt x="4159" y="10366"/>
                  </a:cubicBezTo>
                  <a:cubicBezTo>
                    <a:pt x="6396" y="10335"/>
                    <a:pt x="8254" y="8476"/>
                    <a:pt x="8223" y="6239"/>
                  </a:cubicBezTo>
                  <a:lnTo>
                    <a:pt x="8191" y="3246"/>
                  </a:lnTo>
                  <a:cubicBezTo>
                    <a:pt x="8191" y="1891"/>
                    <a:pt x="7561" y="757"/>
                    <a:pt x="66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63"/>
            <p:cNvSpPr/>
            <p:nvPr/>
          </p:nvSpPr>
          <p:spPr>
            <a:xfrm>
              <a:off x="-55335050" y="4136200"/>
              <a:ext cx="18900" cy="64600"/>
            </a:xfrm>
            <a:custGeom>
              <a:rect b="b" l="l" r="r" t="t"/>
              <a:pathLst>
                <a:path extrusionOk="0" h="2584" w="756">
                  <a:moveTo>
                    <a:pt x="0" y="0"/>
                  </a:moveTo>
                  <a:lnTo>
                    <a:pt x="0" y="2426"/>
                  </a:lnTo>
                  <a:lnTo>
                    <a:pt x="0" y="2583"/>
                  </a:lnTo>
                  <a:cubicBezTo>
                    <a:pt x="441" y="2331"/>
                    <a:pt x="756" y="1859"/>
                    <a:pt x="756" y="1292"/>
                  </a:cubicBezTo>
                  <a:cubicBezTo>
                    <a:pt x="756" y="756"/>
                    <a:pt x="441" y="28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63"/>
            <p:cNvSpPr/>
            <p:nvPr/>
          </p:nvSpPr>
          <p:spPr>
            <a:xfrm>
              <a:off x="-55595775" y="4136975"/>
              <a:ext cx="18925" cy="65400"/>
            </a:xfrm>
            <a:custGeom>
              <a:rect b="b" l="l" r="r" t="t"/>
              <a:pathLst>
                <a:path extrusionOk="0" h="2616" w="757">
                  <a:moveTo>
                    <a:pt x="757" y="1"/>
                  </a:moveTo>
                  <a:cubicBezTo>
                    <a:pt x="284" y="284"/>
                    <a:pt x="1" y="757"/>
                    <a:pt x="1" y="1292"/>
                  </a:cubicBezTo>
                  <a:cubicBezTo>
                    <a:pt x="1" y="1859"/>
                    <a:pt x="316" y="2332"/>
                    <a:pt x="757" y="2615"/>
                  </a:cubicBezTo>
                  <a:lnTo>
                    <a:pt x="75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64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 #1</a:t>
            </a:r>
            <a:endParaRPr/>
          </a:p>
        </p:txBody>
      </p:sp>
      <p:sp>
        <p:nvSpPr>
          <p:cNvPr id="721" name="Google Shape;721;p64"/>
          <p:cNvSpPr txBox="1"/>
          <p:nvPr>
            <p:ph idx="1" type="body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❖"/>
            </a:pPr>
            <a:r>
              <a:rPr lang="en" sz="1600">
                <a:solidFill>
                  <a:schemeClr val="dk1"/>
                </a:solidFill>
              </a:rPr>
              <a:t>Over-reliance</a:t>
            </a:r>
            <a:r>
              <a:rPr lang="en" sz="1600">
                <a:solidFill>
                  <a:schemeClr val="dk1"/>
                </a:solidFill>
              </a:rPr>
              <a:t> on digital connections 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➢"/>
            </a:pPr>
            <a:r>
              <a:rPr lang="en" sz="1600">
                <a:solidFill>
                  <a:schemeClr val="dk1"/>
                </a:solidFill>
              </a:rPr>
              <a:t>Can lead to lack of personal interactions, making it more difficult to maintain long-term relationships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❖"/>
            </a:pPr>
            <a:r>
              <a:rPr lang="en" sz="1600">
                <a:solidFill>
                  <a:schemeClr val="dk1"/>
                </a:solidFill>
              </a:rPr>
              <a:t>Reflects a tension between the value of efficiency (finding collaborators quickly online) and authenticity (fostering genuine relationships)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➢"/>
            </a:pPr>
            <a:r>
              <a:rPr lang="en" sz="1600">
                <a:solidFill>
                  <a:schemeClr val="dk1"/>
                </a:solidFill>
              </a:rPr>
              <a:t>Relationships are instrumental to Collabrio as we focus on long-term partnerships and connections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❖"/>
            </a:pPr>
            <a:r>
              <a:rPr lang="en" sz="1600">
                <a:solidFill>
                  <a:schemeClr val="dk1"/>
                </a:solidFill>
              </a:rPr>
              <a:t>Can be addressed through opportunities for virtual or in-person meetings, video calls, and collaboration sessions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➢"/>
            </a:pPr>
            <a:r>
              <a:rPr lang="en" sz="1600">
                <a:solidFill>
                  <a:schemeClr val="dk1"/>
                </a:solidFill>
              </a:rPr>
              <a:t>Build rapport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65"/>
          <p:cNvSpPr txBox="1"/>
          <p:nvPr>
            <p:ph idx="4294967295"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 #2</a:t>
            </a:r>
            <a:endParaRPr/>
          </a:p>
        </p:txBody>
      </p:sp>
      <p:sp>
        <p:nvSpPr>
          <p:cNvPr id="727" name="Google Shape;727;p65"/>
          <p:cNvSpPr txBox="1"/>
          <p:nvPr>
            <p:ph idx="4294967295" type="body"/>
          </p:nvPr>
        </p:nvSpPr>
        <p:spPr>
          <a:xfrm>
            <a:off x="713250" y="1272925"/>
            <a:ext cx="7717500" cy="32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❖"/>
            </a:pPr>
            <a:r>
              <a:rPr lang="en" sz="1600"/>
              <a:t>Collabrio utilizes one’s existing network, so two friends can become collaborators. Challenges that may arise: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en" sz="1600"/>
              <a:t>Their </a:t>
            </a:r>
            <a:r>
              <a:rPr lang="en" sz="1600"/>
              <a:t>relationship</a:t>
            </a:r>
            <a:r>
              <a:rPr lang="en" sz="1600"/>
              <a:t> can become transactional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en" sz="1600"/>
              <a:t>They may not work well together / get into conflict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en" sz="1600"/>
              <a:t>Someone may anticipate to be picked for a project solely on the basis of their connection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❖"/>
            </a:pPr>
            <a:r>
              <a:rPr lang="en" sz="1600"/>
              <a:t>Can be addressed by offering tools to set clear expectations,  professional boundaries, and to resolve conflicts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❖"/>
            </a:pPr>
            <a:r>
              <a:rPr lang="en" sz="1600"/>
              <a:t>Prioritize finding the people with the right </a:t>
            </a:r>
            <a:r>
              <a:rPr lang="en" sz="1600"/>
              <a:t>skill set before network</a:t>
            </a:r>
            <a:endParaRPr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6"/>
          <p:cNvSpPr txBox="1"/>
          <p:nvPr>
            <p:ph idx="1" type="subTitle"/>
          </p:nvPr>
        </p:nvSpPr>
        <p:spPr>
          <a:xfrm>
            <a:off x="713225" y="1444675"/>
            <a:ext cx="7441200" cy="94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Find someone from your extended network for a specific project</a:t>
            </a:r>
            <a:endParaRPr sz="2800"/>
          </a:p>
        </p:txBody>
      </p:sp>
      <p:sp>
        <p:nvSpPr>
          <p:cNvPr id="733" name="Google Shape;733;p66"/>
          <p:cNvSpPr txBox="1"/>
          <p:nvPr>
            <p:ph idx="2" type="subTitle"/>
          </p:nvPr>
        </p:nvSpPr>
        <p:spPr>
          <a:xfrm>
            <a:off x="713225" y="2509025"/>
            <a:ext cx="7441200" cy="16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This task is defined as simple because it is the main functionality of our app, and a goal of almost every user. It is constant because freelancers often need multiple collaborators for simultaneous projects.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TIME IN VIDEO:</a:t>
            </a:r>
            <a:r>
              <a:rPr lang="en" sz="1600"/>
              <a:t> 0:51</a:t>
            </a:r>
            <a:endParaRPr sz="1600"/>
          </a:p>
        </p:txBody>
      </p:sp>
      <p:sp>
        <p:nvSpPr>
          <p:cNvPr id="734" name="Google Shape;734;p66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Task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7"/>
          <p:cNvSpPr txBox="1"/>
          <p:nvPr>
            <p:ph idx="1" type="subTitle"/>
          </p:nvPr>
        </p:nvSpPr>
        <p:spPr>
          <a:xfrm>
            <a:off x="713225" y="1444675"/>
            <a:ext cx="7441200" cy="94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Share the project you worked on and connect it to a new tag</a:t>
            </a:r>
            <a:endParaRPr sz="2800"/>
          </a:p>
        </p:txBody>
      </p:sp>
      <p:sp>
        <p:nvSpPr>
          <p:cNvPr id="740" name="Google Shape;740;p67"/>
          <p:cNvSpPr txBox="1"/>
          <p:nvPr>
            <p:ph idx="2" type="subTitle"/>
          </p:nvPr>
        </p:nvSpPr>
        <p:spPr>
          <a:xfrm>
            <a:off x="713225" y="2520675"/>
            <a:ext cx="7441200" cy="16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This task is defined as moderate because most users will want to share and organize </a:t>
            </a:r>
            <a:r>
              <a:rPr lang="en" sz="1600"/>
              <a:t>their work as it furthers their portfolio and resume. This task is frequent as freelancers are often completing projects.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TIME IN VIDEO:</a:t>
            </a:r>
            <a:r>
              <a:rPr lang="en" sz="1600"/>
              <a:t> 1:21</a:t>
            </a:r>
            <a:endParaRPr sz="1600"/>
          </a:p>
        </p:txBody>
      </p:sp>
      <p:sp>
        <p:nvSpPr>
          <p:cNvPr id="741" name="Google Shape;741;p67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 Task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8"/>
          <p:cNvSpPr txBox="1"/>
          <p:nvPr>
            <p:ph idx="1" type="subTitle"/>
          </p:nvPr>
        </p:nvSpPr>
        <p:spPr>
          <a:xfrm>
            <a:off x="713225" y="1444675"/>
            <a:ext cx="7441200" cy="94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Organize your portfolio and profile with AI</a:t>
            </a:r>
            <a:endParaRPr sz="2800"/>
          </a:p>
        </p:txBody>
      </p:sp>
      <p:sp>
        <p:nvSpPr>
          <p:cNvPr id="747" name="Google Shape;747;p68"/>
          <p:cNvSpPr txBox="1"/>
          <p:nvPr>
            <p:ph idx="2" type="subTitle"/>
          </p:nvPr>
        </p:nvSpPr>
        <p:spPr>
          <a:xfrm>
            <a:off x="713225" y="2532275"/>
            <a:ext cx="7441200" cy="18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This task is complex as profile </a:t>
            </a:r>
            <a:r>
              <a:rPr lang="en" sz="1600"/>
              <a:t>organization</a:t>
            </a:r>
            <a:r>
              <a:rPr lang="en" sz="1600"/>
              <a:t> is infrequent and not every user will feel the need to get assistance. However, for freelancers who want to enhance </a:t>
            </a:r>
            <a:r>
              <a:rPr lang="en" sz="1600"/>
              <a:t>their</a:t>
            </a:r>
            <a:r>
              <a:rPr lang="en" sz="1600"/>
              <a:t> </a:t>
            </a:r>
            <a:r>
              <a:rPr lang="en" sz="1600"/>
              <a:t>portfolio, it is a helpful tool.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TIME IN VIDEO:</a:t>
            </a:r>
            <a:r>
              <a:rPr lang="en" sz="1600"/>
              <a:t> 0:43</a:t>
            </a:r>
            <a:endParaRPr sz="1600"/>
          </a:p>
        </p:txBody>
      </p:sp>
      <p:sp>
        <p:nvSpPr>
          <p:cNvPr id="748" name="Google Shape;748;p68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 Task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90250"/>
            <a:ext cx="9143997" cy="1910948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69"/>
          <p:cNvSpPr txBox="1"/>
          <p:nvPr>
            <p:ph idx="4294967295"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 - Premise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0"/>
          <p:cNvSpPr txBox="1"/>
          <p:nvPr>
            <p:ph idx="4294967295" type="title"/>
          </p:nvPr>
        </p:nvSpPr>
        <p:spPr>
          <a:xfrm>
            <a:off x="713225" y="445025"/>
            <a:ext cx="48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 - Problem Space</a:t>
            </a:r>
            <a:endParaRPr/>
          </a:p>
        </p:txBody>
      </p:sp>
      <p:pic>
        <p:nvPicPr>
          <p:cNvPr id="760" name="Google Shape;760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20625"/>
            <a:ext cx="9144003" cy="1866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1"/>
          <p:cNvSpPr txBox="1"/>
          <p:nvPr>
            <p:ph idx="4294967295" type="title"/>
          </p:nvPr>
        </p:nvSpPr>
        <p:spPr>
          <a:xfrm>
            <a:off x="713225" y="445025"/>
            <a:ext cx="48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 - Onboarding</a:t>
            </a:r>
            <a:endParaRPr/>
          </a:p>
        </p:txBody>
      </p:sp>
      <p:sp>
        <p:nvSpPr>
          <p:cNvPr id="766" name="Google Shape;766;p71"/>
          <p:cNvSpPr/>
          <p:nvPr/>
        </p:nvSpPr>
        <p:spPr>
          <a:xfrm>
            <a:off x="4351275" y="3868075"/>
            <a:ext cx="1417200" cy="789900"/>
          </a:xfrm>
          <a:prstGeom prst="roundRect">
            <a:avLst>
              <a:gd fmla="val 16667" name="adj"/>
            </a:avLst>
          </a:prstGeom>
          <a:solidFill>
            <a:srgbClr val="B3C3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71"/>
          <p:cNvSpPr txBox="1"/>
          <p:nvPr>
            <p:ph idx="4294967295" type="subTitle"/>
          </p:nvPr>
        </p:nvSpPr>
        <p:spPr>
          <a:xfrm>
            <a:off x="4481475" y="3918600"/>
            <a:ext cx="1156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/>
              <a:t>Complex Task!</a:t>
            </a:r>
            <a:endParaRPr b="1" sz="1600"/>
          </a:p>
        </p:txBody>
      </p:sp>
      <p:cxnSp>
        <p:nvCxnSpPr>
          <p:cNvPr id="768" name="Google Shape;768;p71"/>
          <p:cNvCxnSpPr>
            <a:endCxn id="766" idx="1"/>
          </p:cNvCxnSpPr>
          <p:nvPr/>
        </p:nvCxnSpPr>
        <p:spPr>
          <a:xfrm>
            <a:off x="3310575" y="3705325"/>
            <a:ext cx="1040700" cy="5577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69" name="Google Shape;769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19125"/>
            <a:ext cx="9144003" cy="187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72"/>
          <p:cNvSpPr txBox="1"/>
          <p:nvPr>
            <p:ph idx="4294967295" type="title"/>
          </p:nvPr>
        </p:nvSpPr>
        <p:spPr>
          <a:xfrm>
            <a:off x="713225" y="445025"/>
            <a:ext cx="48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Storyboard - Resolution</a:t>
            </a:r>
            <a:endParaRPr/>
          </a:p>
        </p:txBody>
      </p:sp>
      <p:sp>
        <p:nvSpPr>
          <p:cNvPr id="775" name="Google Shape;775;p72"/>
          <p:cNvSpPr/>
          <p:nvPr/>
        </p:nvSpPr>
        <p:spPr>
          <a:xfrm>
            <a:off x="1354400" y="3868075"/>
            <a:ext cx="1417200" cy="789900"/>
          </a:xfrm>
          <a:prstGeom prst="roundRect">
            <a:avLst>
              <a:gd fmla="val 16667" name="adj"/>
            </a:avLst>
          </a:prstGeom>
          <a:solidFill>
            <a:srgbClr val="B3C3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6" name="Google Shape;776;p72"/>
          <p:cNvSpPr txBox="1"/>
          <p:nvPr>
            <p:ph idx="4294967295" type="subTitle"/>
          </p:nvPr>
        </p:nvSpPr>
        <p:spPr>
          <a:xfrm>
            <a:off x="1484600" y="3918600"/>
            <a:ext cx="1156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/>
              <a:t>Simple </a:t>
            </a:r>
            <a:r>
              <a:rPr b="1" lang="en" sz="1600"/>
              <a:t>Task!</a:t>
            </a:r>
            <a:endParaRPr b="1" sz="1600"/>
          </a:p>
        </p:txBody>
      </p:sp>
      <p:cxnSp>
        <p:nvCxnSpPr>
          <p:cNvPr id="777" name="Google Shape;777;p72"/>
          <p:cNvCxnSpPr>
            <a:endCxn id="775" idx="1"/>
          </p:cNvCxnSpPr>
          <p:nvPr/>
        </p:nvCxnSpPr>
        <p:spPr>
          <a:xfrm>
            <a:off x="708500" y="3705325"/>
            <a:ext cx="645900" cy="5577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8" name="Google Shape;778;p72"/>
          <p:cNvSpPr/>
          <p:nvPr/>
        </p:nvSpPr>
        <p:spPr>
          <a:xfrm>
            <a:off x="6327375" y="3891375"/>
            <a:ext cx="1417200" cy="789900"/>
          </a:xfrm>
          <a:prstGeom prst="roundRect">
            <a:avLst>
              <a:gd fmla="val 16667" name="adj"/>
            </a:avLst>
          </a:prstGeom>
          <a:solidFill>
            <a:srgbClr val="B3C3C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9" name="Google Shape;779;p72"/>
          <p:cNvSpPr txBox="1"/>
          <p:nvPr>
            <p:ph idx="4294967295" type="subTitle"/>
          </p:nvPr>
        </p:nvSpPr>
        <p:spPr>
          <a:xfrm>
            <a:off x="6419925" y="3918600"/>
            <a:ext cx="123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/>
              <a:t>Moderate</a:t>
            </a:r>
            <a:r>
              <a:rPr b="1" lang="en" sz="1600"/>
              <a:t> Task!</a:t>
            </a:r>
            <a:endParaRPr b="1" sz="1600"/>
          </a:p>
        </p:txBody>
      </p:sp>
      <p:cxnSp>
        <p:nvCxnSpPr>
          <p:cNvPr id="780" name="Google Shape;780;p72"/>
          <p:cNvCxnSpPr>
            <a:endCxn id="779" idx="3"/>
          </p:cNvCxnSpPr>
          <p:nvPr/>
        </p:nvCxnSpPr>
        <p:spPr>
          <a:xfrm flipH="1">
            <a:off x="7652025" y="3658950"/>
            <a:ext cx="807000" cy="5460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81" name="Google Shape;78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4750" y="1856875"/>
            <a:ext cx="9144003" cy="1848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73"/>
          <p:cNvSpPr txBox="1"/>
          <p:nvPr>
            <p:ph type="title"/>
          </p:nvPr>
        </p:nvSpPr>
        <p:spPr>
          <a:xfrm>
            <a:off x="716225" y="2231000"/>
            <a:ext cx="8100300" cy="16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u="sng">
                <a:solidFill>
                  <a:schemeClr val="hlink"/>
                </a:solidFill>
              </a:rPr>
              <a:t>https://youtu.be/L2YgkFx09ps</a:t>
            </a:r>
            <a:endParaRPr sz="2800" u="sng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inimalist Business Slides XL by Slidesgo">
  <a:themeElements>
    <a:clrScheme name="Simple Light">
      <a:dk1>
        <a:srgbClr val="000000"/>
      </a:dk1>
      <a:lt1>
        <a:srgbClr val="E3E7F0"/>
      </a:lt1>
      <a:dk2>
        <a:srgbClr val="000000"/>
      </a:dk2>
      <a:lt2>
        <a:srgbClr val="E3E7F0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