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24" Type="http://schemas.openxmlformats.org/officeDocument/2006/relationships/slide" Target="slides/slide19.xml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f9806a930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f9806a930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f9806a930e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f9806a930e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083d30265d_2_2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083d30265d_2_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083d30265d_2_2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083d30265d_2_2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f9806a930e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f9806a930e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083d30265d_2_3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083d30265d_2_3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083d30265d_2_3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083d30265d_2_3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083d30265d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083d30265d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f9806a930e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f9806a930e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f9806a930e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f9806a930e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083d30265d_2_3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083d30265d_2_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f99683b0b6_1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f99683b0b6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083d30265d_2_3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083d30265d_2_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083d30265d_1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083d30265d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f9806a930e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f9806a930e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f9806a930e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2f9806a930e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f99683b0b6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2f99683b0b6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083d30265d_2_3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083d30265d_2_3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openxmlformats.org/officeDocument/2006/relationships/image" Target="../media/image1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www.forbes.com/sites/timbajarin/2023/04/11/tech-industrys-biggest-concern-about-twitters-future/" TargetMode="External"/><Relationship Id="rId4" Type="http://schemas.openxmlformats.org/officeDocument/2006/relationships/hyperlink" Target="https://www.ncbi.nlm.nih.gov/pmc/articles/PMC6444899/" TargetMode="External"/><Relationship Id="rId5" Type="http://schemas.openxmlformats.org/officeDocument/2006/relationships/hyperlink" Target="https://www.ncbi.nlm.nih.gov/pmc/articles/PMC6444899/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Cracking the Career Code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Team 2 | David Z, Betty W, Maxim I, Cristobal A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3217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Content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894425"/>
            <a:ext cx="8520600" cy="384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●"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Team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●"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Problem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●"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Needfinding Methods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●"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Interviews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●"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Interview results &amp; analysis 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●"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Key Insights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●"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Appendix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7016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Introducing Team 2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503550" y="1404150"/>
            <a:ext cx="8136900" cy="84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u="sng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Betty Wu                           </a:t>
            </a: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David Zhou                  </a:t>
            </a: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Cristobal Alcazar                 Maxim Ivanov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3550" y="2300650"/>
            <a:ext cx="1445200" cy="14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14663" y="2300650"/>
            <a:ext cx="1445200" cy="14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25781" y="2300650"/>
            <a:ext cx="1452632" cy="14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44350" y="2300650"/>
            <a:ext cx="1495950" cy="14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2959425" y="834875"/>
            <a:ext cx="5082000" cy="3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(highkey very </a:t>
            </a:r>
            <a:r>
              <a:rPr lang="en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cracked</a:t>
            </a:r>
            <a:r>
              <a:rPr lang="en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type="ctrTitle"/>
          </p:nvPr>
        </p:nvSpPr>
        <p:spPr>
          <a:xfrm>
            <a:off x="1567050" y="2044800"/>
            <a:ext cx="6009900" cy="105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What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Problem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?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/>
        </p:nvSpPr>
        <p:spPr>
          <a:xfrm>
            <a:off x="558850" y="457200"/>
            <a:ext cx="2897700" cy="7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Finding</a:t>
            </a:r>
            <a:endParaRPr sz="4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3" name="Google Shape;83;p17"/>
          <p:cNvSpPr txBox="1"/>
          <p:nvPr/>
        </p:nvSpPr>
        <p:spPr>
          <a:xfrm>
            <a:off x="2610950" y="1267888"/>
            <a:ext cx="3223500" cy="7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endParaRPr sz="4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4" name="Google Shape;84;p17"/>
          <p:cNvSpPr txBox="1"/>
          <p:nvPr/>
        </p:nvSpPr>
        <p:spPr>
          <a:xfrm>
            <a:off x="3535800" y="2210250"/>
            <a:ext cx="3065100" cy="7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Good</a:t>
            </a:r>
            <a:endParaRPr sz="4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" name="Google Shape;85;p17"/>
          <p:cNvSpPr txBox="1"/>
          <p:nvPr/>
        </p:nvSpPr>
        <p:spPr>
          <a:xfrm>
            <a:off x="5367675" y="2933250"/>
            <a:ext cx="3223500" cy="16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Job!</a:t>
            </a:r>
            <a:endParaRPr b="1" sz="8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>
            <p:ph type="title"/>
          </p:nvPr>
        </p:nvSpPr>
        <p:spPr>
          <a:xfrm>
            <a:off x="5141175" y="1667888"/>
            <a:ext cx="3135300" cy="19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latin typeface="Times New Roman"/>
                <a:ea typeface="Times New Roman"/>
                <a:cs typeface="Times New Roman"/>
                <a:sym typeface="Times New Roman"/>
              </a:rPr>
              <a:t>Needfinding Through Interviews</a:t>
            </a:r>
            <a:endParaRPr sz="4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6300" y="337613"/>
            <a:ext cx="3430426" cy="4573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Alexander (our first victim)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7" name="Google Shape;97;p19"/>
          <p:cNvSpPr txBox="1"/>
          <p:nvPr>
            <p:ph idx="1" type="body"/>
          </p:nvPr>
        </p:nvSpPr>
        <p:spPr>
          <a:xfrm>
            <a:off x="311700" y="1017725"/>
            <a:ext cx="8520600" cy="378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10000"/>
          </a:bodyPr>
          <a:lstStyle/>
          <a:p>
            <a:pPr indent="-332105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-"/>
            </a:pPr>
            <a:r>
              <a:rPr lang="en" sz="1917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Studies</a:t>
            </a:r>
            <a:r>
              <a:rPr lang="en" sz="1917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CS on the AI track</a:t>
            </a:r>
            <a:endParaRPr sz="1917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2105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-"/>
            </a:pPr>
            <a:r>
              <a:rPr lang="en" sz="1917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 met at the BASES club fair</a:t>
            </a:r>
            <a:r>
              <a:rPr lang="en" sz="1917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stand </a:t>
            </a:r>
            <a:endParaRPr sz="1917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2105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-"/>
            </a:pPr>
            <a:r>
              <a:rPr lang="en" sz="1917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He is interested in startups and is seeking to be recruited this summer</a:t>
            </a:r>
            <a:endParaRPr sz="1917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2105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-"/>
            </a:pPr>
            <a:r>
              <a:rPr lang="en" sz="1917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Alex is an extreme user of social media for recruiting purposes like Twitter and LinkedIn as he has a big following and is very active.</a:t>
            </a:r>
            <a:endParaRPr sz="1917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2105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-"/>
            </a:pPr>
            <a:r>
              <a:rPr lang="en" sz="1917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“Twitter is the most useful when finding jobs/internships for startups” (regarding tech space)</a:t>
            </a:r>
            <a:endParaRPr sz="1917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2105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-"/>
            </a:pPr>
            <a:r>
              <a:rPr lang="en" sz="1917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“Housing for internships is especially hard”</a:t>
            </a:r>
            <a:endParaRPr sz="1917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2105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-"/>
            </a:pPr>
            <a:r>
              <a:rPr lang="en" sz="1917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Alex mentioned that he doesn’t consider pay an important factor when deciding where to work </a:t>
            </a:r>
            <a:endParaRPr sz="1917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/>
          <p:nvPr>
            <p:ph type="title"/>
          </p:nvPr>
        </p:nvSpPr>
        <p:spPr>
          <a:xfrm>
            <a:off x="311700" y="3041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Karen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3" name="Google Shape;103;p20"/>
          <p:cNvSpPr txBox="1"/>
          <p:nvPr>
            <p:ph idx="1" type="body"/>
          </p:nvPr>
        </p:nvSpPr>
        <p:spPr>
          <a:xfrm>
            <a:off x="311700" y="863550"/>
            <a:ext cx="8520600" cy="282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30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-"/>
            </a:pPr>
            <a:r>
              <a:rPr lang="en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Karen is the founder of a </a:t>
            </a:r>
            <a:r>
              <a:rPr lang="en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recruiting</a:t>
            </a:r>
            <a:r>
              <a:rPr lang="en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agency for creatives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-"/>
            </a:pPr>
            <a:r>
              <a:rPr lang="en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She has worked in </a:t>
            </a:r>
            <a:r>
              <a:rPr lang="en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</a:t>
            </a:r>
            <a:r>
              <a:rPr lang="en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recruiting space for over 20 years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-"/>
            </a:pPr>
            <a:r>
              <a:rPr lang="en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 connected with Karen over LinkedIn (a platform she relies on for her job)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-"/>
            </a:pPr>
            <a:r>
              <a:rPr lang="en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She works both with brands </a:t>
            </a:r>
            <a:r>
              <a:rPr lang="en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</a:t>
            </a:r>
            <a:r>
              <a:rPr lang="en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clients seeking jobs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-"/>
            </a:pPr>
            <a:r>
              <a:rPr lang="en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 gained deep insights into the strategies and tools recruiters employ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-"/>
            </a:pPr>
            <a:r>
              <a:rPr lang="en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Learned more about the priorities of recruiters and their business purpose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4" name="Google Shape;10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8737" y="3689550"/>
            <a:ext cx="5260526" cy="127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/>
          <p:nvPr>
            <p:ph type="title"/>
          </p:nvPr>
        </p:nvSpPr>
        <p:spPr>
          <a:xfrm>
            <a:off x="311700" y="2157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Andrea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0" name="Google Shape;110;p21"/>
          <p:cNvSpPr txBox="1"/>
          <p:nvPr>
            <p:ph idx="1" type="body"/>
          </p:nvPr>
        </p:nvSpPr>
        <p:spPr>
          <a:xfrm>
            <a:off x="311700" y="722975"/>
            <a:ext cx="5690100" cy="419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Times New Roman"/>
              <a:buChar char="-"/>
            </a:pPr>
            <a:r>
              <a:rPr lang="en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She is an engineer with 10+ yrs of experience in consumer and automotive electronics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115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Times New Roman"/>
              <a:buChar char="-"/>
            </a:pPr>
            <a:r>
              <a:rPr lang="en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Betty was recruiting for hardware engineering and stumbled upon Andrea during her application processes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115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Times New Roman"/>
              <a:buChar char="-"/>
            </a:pPr>
            <a:r>
              <a:rPr lang="en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Andrea isn’t new to the recruitment process—she is a senior staff </a:t>
            </a:r>
            <a:r>
              <a:rPr lang="en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engineer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115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Times New Roman"/>
              <a:buChar char="-"/>
            </a:pPr>
            <a:r>
              <a:rPr lang="en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She is currently seeking new </a:t>
            </a:r>
            <a:r>
              <a:rPr lang="en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opportunities</a:t>
            </a:r>
            <a:r>
              <a:rPr lang="en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 the industry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115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Times New Roman"/>
              <a:buChar char="-"/>
            </a:pPr>
            <a:r>
              <a:rPr lang="en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Andrea moved to the Bay Area for her education 20 years ago and now has a family in Santa Clara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115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Times New Roman"/>
              <a:buChar char="-"/>
            </a:pPr>
            <a:r>
              <a:rPr lang="en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 discussed her experiences with the recruitment process for more senior positions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1" name="Google Shape;11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21450" y="503850"/>
            <a:ext cx="2536154" cy="405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Additional Information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Google Shape;117;p22"/>
          <p:cNvSpPr txBox="1"/>
          <p:nvPr>
            <p:ph idx="1" type="body"/>
          </p:nvPr>
        </p:nvSpPr>
        <p:spPr>
          <a:xfrm>
            <a:off x="311700" y="951725"/>
            <a:ext cx="8520600" cy="396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Where were the interviews conducted? 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-"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Alex: EVGR-A huddle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-"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Karen: Over Zoom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-"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Andrea: Kennedy commons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Who was your “extreme user”?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-"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Alex: recruiting heavily for internships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Team member roles for each interview: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-"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Alex - </a:t>
            </a: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David interviewer, Betty note taker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-"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Karen - Maxim interviewer, Cristobal note taker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-"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Andrea - Betty interviewer, David note taker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Apparatus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-"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 were transcribed via </a:t>
            </a: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hand typed</a:t>
            </a: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notes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8" name="Google Shape;11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8525" y="1287650"/>
            <a:ext cx="3853776" cy="256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Analysis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4" name="Google Shape;124;p23"/>
          <p:cNvSpPr txBox="1"/>
          <p:nvPr/>
        </p:nvSpPr>
        <p:spPr>
          <a:xfrm>
            <a:off x="2566875" y="2361300"/>
            <a:ext cx="1180200" cy="4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(kowalski)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Alexander’s Analysis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" name="Google Shape;130;p24"/>
          <p:cNvSpPr txBox="1"/>
          <p:nvPr>
            <p:ph idx="1" type="body"/>
          </p:nvPr>
        </p:nvSpPr>
        <p:spPr>
          <a:xfrm>
            <a:off x="311700" y="1249375"/>
            <a:ext cx="4260300" cy="34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/>
          </a:bodyPr>
          <a:lstStyle/>
          <a:p>
            <a:pPr indent="-325755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-"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Seasonal interns are in a large need of support given their niche situation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5755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-"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Hiring for startups is still an unrefined process and talent search has yet to be streamlined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5755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-"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Twitter and other networking platforms are essential in today's tech job-finding landscape but have challenges of their own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1" name="Google Shape;13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2375" y="686851"/>
            <a:ext cx="1937950" cy="193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11025" y="2571750"/>
            <a:ext cx="1683368" cy="138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Alex’s Empathy Map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8" name="Google Shape;13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42075" y="336663"/>
            <a:ext cx="4353850" cy="434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2075" y="2033125"/>
            <a:ext cx="1885250" cy="264855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5"/>
          <p:cNvSpPr txBox="1"/>
          <p:nvPr/>
        </p:nvSpPr>
        <p:spPr>
          <a:xfrm>
            <a:off x="943800" y="1566925"/>
            <a:ext cx="19818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Insights: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Karen’s Analysis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" name="Google Shape;146;p26"/>
          <p:cNvSpPr txBox="1"/>
          <p:nvPr>
            <p:ph idx="1" type="body"/>
          </p:nvPr>
        </p:nvSpPr>
        <p:spPr>
          <a:xfrm>
            <a:off x="311700" y="1152475"/>
            <a:ext cx="6045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-325755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-"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expectation from candidates are increasing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5755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-"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CV and website is "no longer enough"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5755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-"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LinkedIn is “how you show up”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5755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-"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Recruiters leverage AI daily and are looking for optimization services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5755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-"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Market is flooded with lackluster recruiter tools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5755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-"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Friction between remote workers and company in-person demand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5755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-"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Finding the right culture fit is very important and often looked over!!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7" name="Google Shape;14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13313" y="445025"/>
            <a:ext cx="2850202" cy="1899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125" y="1812725"/>
            <a:ext cx="2364600" cy="236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Andrea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’s Analysis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4" name="Google Shape;154;p27"/>
          <p:cNvSpPr txBox="1"/>
          <p:nvPr>
            <p:ph idx="1" type="body"/>
          </p:nvPr>
        </p:nvSpPr>
        <p:spPr>
          <a:xfrm>
            <a:off x="311700" y="1152475"/>
            <a:ext cx="8520600" cy="360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10000"/>
          </a:bodyPr>
          <a:lstStyle/>
          <a:p>
            <a:pPr indent="-325755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-"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Too much information on social media like LinkedIn, </a:t>
            </a: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making it difficult to identify the most relevant and helpful content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5755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-"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Challenging to assess skills and team dynamics in early interviews rounds; cultural fit becomes clearer in later stages.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5755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-"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Life stages shape career decisions: Andrea's job search shifted from relocation as a new graduate to a preference for a 30-minute commute.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5755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-"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Close connections significantly expedite the job search process by providing access to unlisted opportunities as well as direct referrals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"/>
          <p:cNvSpPr txBox="1"/>
          <p:nvPr>
            <p:ph type="title"/>
          </p:nvPr>
        </p:nvSpPr>
        <p:spPr>
          <a:xfrm>
            <a:off x="311700" y="3136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Summary and Key Findings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0" name="Google Shape;160;p28"/>
          <p:cNvSpPr txBox="1"/>
          <p:nvPr>
            <p:ph idx="1" type="body"/>
          </p:nvPr>
        </p:nvSpPr>
        <p:spPr>
          <a:xfrm>
            <a:off x="311700" y="886350"/>
            <a:ext cx="8520600" cy="400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rabicPeriod"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Emphasis on personal branding and showcasing value 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rabicPeriod"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Importance of social media, especially Twitter and LinkedIn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rabicPeriod"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Focus on meaningful work and company culture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rabicPeriod"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Growing presence of AI and </a:t>
            </a: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optimization</a:t>
            </a: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tools in recruiting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rabicPeriod"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Networking and personal connections are the bread and butter of startups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rabicPeriod"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Leveraging data and trends to stay up to date is of great importance 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rabicPeriod"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</a:t>
            </a: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maller, niche markets face a unique set of challenges and opportunities in recruiting for specialized or smaller companies.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Where do we go from here?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" name="Google Shape;166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rabicPeriod"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Need for a comprehensive personal branding/portfolio development tool that integrates with most major platforms. 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rabicPeriod"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Automating company and candidate matching using AI, using data like skills, personality and cultural fit. 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rabicPeriod"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Need for a platform showcasing company culture, community and meaningful work, helping startups and established companies alike to attract talent. 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rabicPeriod"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system for tracking and analyzing industry trends for both recruiters and job seekers</a:t>
            </a: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rabicPeriod"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Creating a networking tool that facilitates genuine connections between professionals, especially in niche or specialized fields.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Appendix (interviewee referrals)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2" name="Google Shape;172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●"/>
            </a:pPr>
            <a:r>
              <a:rPr lang="en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Twitter’s uncertain Future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●"/>
            </a:pPr>
            <a:r>
              <a:rPr lang="en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LinkedIn and </a:t>
            </a:r>
            <a:r>
              <a:rPr lang="en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Networking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2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1"/>
          <p:cNvSpPr txBox="1"/>
          <p:nvPr>
            <p:ph type="title"/>
          </p:nvPr>
        </p:nvSpPr>
        <p:spPr>
          <a:xfrm>
            <a:off x="651150" y="2040600"/>
            <a:ext cx="7841700" cy="106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latin typeface="Times New Roman"/>
                <a:ea typeface="Times New Roman"/>
                <a:cs typeface="Times New Roman"/>
                <a:sym typeface="Times New Roman"/>
              </a:rPr>
              <a:t>Thank you for your attention!</a:t>
            </a:r>
            <a:endParaRPr sz="5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