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20116800" cx="25603200"/>
  <p:notesSz cx="6858000" cy="9144000"/>
  <p:embeddedFontLst>
    <p:embeddedFont>
      <p:font typeface="Outfit"/>
      <p:regular r:id="rId7"/>
      <p:bold r:id="rId8"/>
    </p:embeddedFont>
    <p:embeddedFont>
      <p:font typeface="Outfit SemiBold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336">
          <p15:clr>
            <a:srgbClr val="747775"/>
          </p15:clr>
        </p15:guide>
        <p15:guide id="2" pos="806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336" orient="horz"/>
        <p:guide pos="806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Outfit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utfitSemiBo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Outfit-regular.fntdata"/><Relationship Id="rId8" Type="http://schemas.openxmlformats.org/officeDocument/2006/relationships/font" Target="fonts/Outfi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1ef03a3541_0_2:notes"/>
          <p:cNvSpPr/>
          <p:nvPr>
            <p:ph idx="2" type="sldImg"/>
          </p:nvPr>
        </p:nvSpPr>
        <p:spPr>
          <a:xfrm>
            <a:off x="124718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1ef03a354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872783" y="2912116"/>
            <a:ext cx="23857500" cy="80280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72760" y="11084578"/>
            <a:ext cx="23857500" cy="30999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872760" y="8412213"/>
            <a:ext cx="23857500" cy="32925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872760" y="4507458"/>
            <a:ext cx="238575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872760" y="4507458"/>
            <a:ext cx="111999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08000" lvl="0" marL="4572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3530720" y="4507458"/>
            <a:ext cx="111999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08000" lvl="0" marL="4572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872760" y="2173013"/>
            <a:ext cx="7862400" cy="29556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872760" y="5434880"/>
            <a:ext cx="7862400" cy="12435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469900" lvl="0" marL="4572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372700" y="1760587"/>
            <a:ext cx="17829900" cy="1599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2801600" y="-489"/>
            <a:ext cx="12801600" cy="20116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743400" y="4823084"/>
            <a:ext cx="11326500" cy="57975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743400" y="10963138"/>
            <a:ext cx="11326500" cy="48306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3830600" y="2831938"/>
            <a:ext cx="10743600" cy="144519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indent="-584200" lvl="0" marL="457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872760" y="16546249"/>
            <a:ext cx="16796700" cy="23667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872760" y="4326178"/>
            <a:ext cx="23857500" cy="76797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872760" y="12328702"/>
            <a:ext cx="23857500" cy="50877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 algn="ctr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72760" y="4507458"/>
            <a:ext cx="23857500" cy="13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Char char="●"/>
              <a:defRPr sz="5600">
                <a:solidFill>
                  <a:schemeClr val="dk2"/>
                </a:solidFill>
              </a:defRPr>
            </a:lvl1pPr>
            <a:lvl2pPr indent="-5080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2pPr>
            <a:lvl3pPr indent="-5080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3pPr>
            <a:lvl4pPr indent="-5080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4pPr>
            <a:lvl5pPr indent="-5080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5pPr>
            <a:lvl6pPr indent="-5080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6pPr>
            <a:lvl7pPr indent="-5080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7pPr>
            <a:lvl8pPr indent="-5080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8pPr>
            <a:lvl9pPr indent="-5080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 algn="r">
              <a:buNone/>
              <a:defRPr sz="3100">
                <a:solidFill>
                  <a:schemeClr val="dk2"/>
                </a:solidFill>
              </a:defRPr>
            </a:lvl1pPr>
            <a:lvl2pPr lvl="1" algn="r">
              <a:buNone/>
              <a:defRPr sz="3100">
                <a:solidFill>
                  <a:schemeClr val="dk2"/>
                </a:solidFill>
              </a:defRPr>
            </a:lvl2pPr>
            <a:lvl3pPr lvl="2" algn="r">
              <a:buNone/>
              <a:defRPr sz="3100">
                <a:solidFill>
                  <a:schemeClr val="dk2"/>
                </a:solidFill>
              </a:defRPr>
            </a:lvl3pPr>
            <a:lvl4pPr lvl="3" algn="r">
              <a:buNone/>
              <a:defRPr sz="3100">
                <a:solidFill>
                  <a:schemeClr val="dk2"/>
                </a:solidFill>
              </a:defRPr>
            </a:lvl4pPr>
            <a:lvl5pPr lvl="4" algn="r">
              <a:buNone/>
              <a:defRPr sz="3100">
                <a:solidFill>
                  <a:schemeClr val="dk2"/>
                </a:solidFill>
              </a:defRPr>
            </a:lvl5pPr>
            <a:lvl6pPr lvl="5" algn="r">
              <a:buNone/>
              <a:defRPr sz="3100">
                <a:solidFill>
                  <a:schemeClr val="dk2"/>
                </a:solidFill>
              </a:defRPr>
            </a:lvl6pPr>
            <a:lvl7pPr lvl="6" algn="r">
              <a:buNone/>
              <a:defRPr sz="3100">
                <a:solidFill>
                  <a:schemeClr val="dk2"/>
                </a:solidFill>
              </a:defRPr>
            </a:lvl7pPr>
            <a:lvl8pPr lvl="7" algn="r">
              <a:buNone/>
              <a:defRPr sz="3100">
                <a:solidFill>
                  <a:schemeClr val="dk2"/>
                </a:solidFill>
              </a:defRPr>
            </a:lvl8pPr>
            <a:lvl9pPr lvl="8" algn="r">
              <a:buNone/>
              <a:defRPr sz="3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9.png"/><Relationship Id="rId13" Type="http://schemas.openxmlformats.org/officeDocument/2006/relationships/image" Target="../media/image5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872760" y="4507458"/>
            <a:ext cx="238575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380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8079" l="0" r="0" t="0"/>
          <a:stretch/>
        </p:blipFill>
        <p:spPr>
          <a:xfrm>
            <a:off x="0" y="0"/>
            <a:ext cx="25603200" cy="20116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20083" l="0" r="0" t="0"/>
          <a:stretch/>
        </p:blipFill>
        <p:spPr>
          <a:xfrm>
            <a:off x="2564838" y="603750"/>
            <a:ext cx="5942225" cy="575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24267" y="603817"/>
            <a:ext cx="3950905" cy="7993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036529" y="603750"/>
            <a:ext cx="3950905" cy="7993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548791" y="603764"/>
            <a:ext cx="3950905" cy="799341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1025463" y="7529499"/>
            <a:ext cx="9021000" cy="13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 sz="5000">
                <a:solidFill>
                  <a:srgbClr val="F3F3F3"/>
                </a:solidFill>
                <a:latin typeface="Outfit SemiBold"/>
                <a:ea typeface="Outfit SemiBold"/>
                <a:cs typeface="Outfit SemiBold"/>
                <a:sym typeface="Outfit SemiBold"/>
              </a:rPr>
              <a:t>College mentorship with freedom and ease </a:t>
            </a:r>
            <a:endParaRPr i="1" sz="5000">
              <a:solidFill>
                <a:srgbClr val="F3F3F3"/>
              </a:solidFill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0440662" y="8739785"/>
            <a:ext cx="4118100" cy="15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Find students with similar interests</a:t>
            </a:r>
            <a:endParaRPr sz="3000">
              <a:solidFill>
                <a:srgbClr val="FFFFF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4952930" y="8739785"/>
            <a:ext cx="4118100" cy="15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Group students into classes and teach</a:t>
            </a:r>
            <a:endParaRPr sz="3000">
              <a:solidFill>
                <a:srgbClr val="FFFFF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9465188" y="8739785"/>
            <a:ext cx="4118100" cy="15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Get AI-powered insights on students</a:t>
            </a:r>
            <a:endParaRPr sz="3000">
              <a:solidFill>
                <a:srgbClr val="FFFFF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 rotWithShape="1">
          <a:blip r:embed="rId8">
            <a:alphaModFix/>
          </a:blip>
          <a:srcRect b="16562" l="0" r="51597" t="0"/>
          <a:stretch/>
        </p:blipFill>
        <p:spPr>
          <a:xfrm>
            <a:off x="12316584" y="15511127"/>
            <a:ext cx="2579550" cy="29239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11567544" y="18644898"/>
            <a:ext cx="40947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Low-fi </a:t>
            </a:r>
            <a:endParaRPr sz="5600">
              <a:solidFill>
                <a:schemeClr val="dk2"/>
              </a:solidFill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9">
            <a:alphaModFix/>
          </a:blip>
          <a:srcRect b="3574" l="0" r="0" t="1602"/>
          <a:stretch/>
        </p:blipFill>
        <p:spPr>
          <a:xfrm>
            <a:off x="21422725" y="15511125"/>
            <a:ext cx="2940775" cy="2923977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20792823" y="18644898"/>
            <a:ext cx="43857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Med-fi </a:t>
            </a:r>
            <a:endParaRPr sz="5600">
              <a:solidFill>
                <a:schemeClr val="dk2"/>
              </a:solidFill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10">
            <a:alphaModFix/>
          </a:blip>
          <a:srcRect b="0" l="0" r="0" t="5633"/>
          <a:stretch/>
        </p:blipFill>
        <p:spPr>
          <a:xfrm>
            <a:off x="16031442" y="15511127"/>
            <a:ext cx="4255976" cy="29239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/>
          <p:nvPr/>
        </p:nvSpPr>
        <p:spPr>
          <a:xfrm>
            <a:off x="4163400" y="10057100"/>
            <a:ext cx="7470900" cy="3345900"/>
          </a:xfrm>
          <a:prstGeom prst="roundRect">
            <a:avLst>
              <a:gd fmla="val 16667" name="adj"/>
            </a:avLst>
          </a:prstGeom>
          <a:solidFill>
            <a:srgbClr val="DBDFE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500">
                <a:solidFill>
                  <a:schemeClr val="dk1"/>
                </a:solidFill>
                <a:latin typeface="Outfit SemiBold"/>
                <a:ea typeface="Outfit SemiBold"/>
                <a:cs typeface="Outfit SemiBold"/>
                <a:sym typeface="Outfit SemiBold"/>
              </a:rPr>
              <a:t>Problem </a:t>
            </a:r>
            <a:endParaRPr sz="45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College counselors lack independence when choosing students they want to work with </a:t>
            </a:r>
            <a:endParaRPr sz="35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025463" y="5972524"/>
            <a:ext cx="9021000" cy="13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0000">
                <a:solidFill>
                  <a:srgbClr val="F3F3F3"/>
                </a:solidFill>
                <a:latin typeface="Outfit"/>
                <a:ea typeface="Outfit"/>
                <a:cs typeface="Outfit"/>
                <a:sym typeface="Outfit"/>
              </a:rPr>
              <a:t>UniVerse</a:t>
            </a:r>
            <a:endParaRPr b="1" sz="10000">
              <a:solidFill>
                <a:srgbClr val="F3F3F3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36900" y="19578000"/>
            <a:ext cx="243294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</a:rPr>
              <a:t>Designed and developed by Sally W., Zijian L., Steve D., and Eric F.</a:t>
            </a:r>
            <a:r>
              <a:rPr lang="en" sz="2300">
                <a:solidFill>
                  <a:srgbClr val="DBDFEA"/>
                </a:solidFill>
              </a:rPr>
              <a:t> | CS 147 Autumn 2024 https://web.stanford.edu/class/cs147/projects/Job-Accessibility-Career-Development/UniVerse/</a:t>
            </a:r>
            <a:endParaRPr sz="2300">
              <a:solidFill>
                <a:srgbClr val="DBDFEA"/>
              </a:solidFill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14235600" y="10024925"/>
            <a:ext cx="7470900" cy="3345900"/>
          </a:xfrm>
          <a:prstGeom prst="roundRect">
            <a:avLst>
              <a:gd fmla="val 16667" name="adj"/>
            </a:avLst>
          </a:prstGeom>
          <a:solidFill>
            <a:srgbClr val="DBDFE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500">
                <a:solidFill>
                  <a:schemeClr val="dk1"/>
                </a:solidFill>
                <a:latin typeface="Outfit SemiBold"/>
                <a:ea typeface="Outfit SemiBold"/>
                <a:cs typeface="Outfit SemiBold"/>
                <a:sym typeface="Outfit SemiBold"/>
              </a:rPr>
              <a:t>Solution</a:t>
            </a:r>
            <a:endParaRPr sz="45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Counselors can choose to work with students with interests and backgrounds that align with theirs</a:t>
            </a:r>
            <a:endParaRPr sz="35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380368" y="15511139"/>
            <a:ext cx="3800909" cy="2923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239700" y="15511127"/>
            <a:ext cx="5005361" cy="292397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 txBox="1"/>
          <p:nvPr/>
        </p:nvSpPr>
        <p:spPr>
          <a:xfrm>
            <a:off x="2034164" y="18644898"/>
            <a:ext cx="36015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Needfinding</a:t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6832829" y="18644898"/>
            <a:ext cx="4896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Experience prototype</a:t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6180183" y="18644898"/>
            <a:ext cx="40947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Usability testing</a:t>
            </a:r>
            <a:endParaRPr sz="5600">
              <a:solidFill>
                <a:schemeClr val="dk2"/>
              </a:solidFill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239700" y="13913613"/>
            <a:ext cx="4502400" cy="1086900"/>
          </a:xfrm>
          <a:prstGeom prst="roundRect">
            <a:avLst>
              <a:gd fmla="val 16667" name="adj"/>
            </a:avLst>
          </a:prstGeom>
          <a:solidFill>
            <a:srgbClr val="DBDFEA"/>
          </a:solidFill>
          <a:ln cap="flat" cmpd="sng" w="952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Outfit SemiBold"/>
                <a:ea typeface="Outfit SemiBold"/>
                <a:cs typeface="Outfit SemiBold"/>
                <a:sym typeface="Outfit SemiBold"/>
              </a:rPr>
              <a:t>Design Process</a:t>
            </a:r>
            <a:endParaRPr sz="4000">
              <a:latin typeface="Outfit SemiBold"/>
              <a:ea typeface="Outfit SemiBold"/>
              <a:cs typeface="Outfit SemiBold"/>
              <a:sym typeface="Outfit SemiBold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005313" y="603750"/>
            <a:ext cx="1735675" cy="1756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