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</p:sldIdLst>
  <p:sldSz cx="18288000" cy="10287000"/>
  <p:notesSz cx="6858000" cy="9144000"/>
  <p:embeddedFontLst>
    <p:embeddedFont>
      <p:font typeface="Aileron Light" charset="1" panose="00000400000000000000"/>
      <p:regular r:id="rId55"/>
    </p:embeddedFont>
    <p:embeddedFont>
      <p:font typeface="Aileron" charset="1" panose="00000500000000000000"/>
      <p:regular r:id="rId56"/>
    </p:embeddedFont>
    <p:embeddedFont>
      <p:font typeface="Aileron Bold" charset="1" panose="00000800000000000000"/>
      <p:regular r:id="rId57"/>
    </p:embeddedFont>
    <p:embeddedFont>
      <p:font typeface="Aileron Italics" charset="1" panose="00000500000000000000"/>
      <p:regular r:id="rId58"/>
    </p:embeddedFont>
    <p:embeddedFont>
      <p:font typeface="WenQuanYi" charset="1" panose="020B0606030804020204"/>
      <p:regular r:id="rId5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slides/slide43.xml" Type="http://schemas.openxmlformats.org/officeDocument/2006/relationships/slide"/><Relationship Id="rId49" Target="slides/slide44.xml" Type="http://schemas.openxmlformats.org/officeDocument/2006/relationships/slide"/><Relationship Id="rId5" Target="tableStyles.xml" Type="http://schemas.openxmlformats.org/officeDocument/2006/relationships/tableStyles"/><Relationship Id="rId50" Target="slides/slide45.xml" Type="http://schemas.openxmlformats.org/officeDocument/2006/relationships/slide"/><Relationship Id="rId51" Target="slides/slide46.xml" Type="http://schemas.openxmlformats.org/officeDocument/2006/relationships/slide"/><Relationship Id="rId52" Target="slides/slide47.xml" Type="http://schemas.openxmlformats.org/officeDocument/2006/relationships/slide"/><Relationship Id="rId53" Target="slides/slide48.xml" Type="http://schemas.openxmlformats.org/officeDocument/2006/relationships/slide"/><Relationship Id="rId54" Target="slides/slide49.xml" Type="http://schemas.openxmlformats.org/officeDocument/2006/relationships/slide"/><Relationship Id="rId55" Target="fonts/font55.fntdata" Type="http://schemas.openxmlformats.org/officeDocument/2006/relationships/font"/><Relationship Id="rId56" Target="fonts/font56.fntdata" Type="http://schemas.openxmlformats.org/officeDocument/2006/relationships/font"/><Relationship Id="rId57" Target="fonts/font57.fntdata" Type="http://schemas.openxmlformats.org/officeDocument/2006/relationships/font"/><Relationship Id="rId58" Target="fonts/font58.fntdata" Type="http://schemas.openxmlformats.org/officeDocument/2006/relationships/font"/><Relationship Id="rId59" Target="fonts/font59.fntdata" Type="http://schemas.openxmlformats.org/officeDocument/2006/relationships/font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3.png" Type="http://schemas.openxmlformats.org/officeDocument/2006/relationships/image"/><Relationship Id="rId4" Target="../media/image4.jpeg" Type="http://schemas.openxmlformats.org/officeDocument/2006/relationships/image"/><Relationship Id="rId5" Target="../media/image5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19.png" Type="http://schemas.openxmlformats.org/officeDocument/2006/relationships/image"/><Relationship Id="rId4" Target="../media/image20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1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1.png" Type="http://schemas.openxmlformats.org/officeDocument/2006/relationships/image"/><Relationship Id="rId4" Target="../media/image22.png" Type="http://schemas.openxmlformats.org/officeDocument/2006/relationships/image"/><Relationship Id="rId5" Target="../media/image23.png" Type="http://schemas.openxmlformats.org/officeDocument/2006/relationships/image"/><Relationship Id="rId6" Target="../media/image24.png" Type="http://schemas.openxmlformats.org/officeDocument/2006/relationships/image"/><Relationship Id="rId7" Target="../media/image25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1.png" Type="http://schemas.openxmlformats.org/officeDocument/2006/relationships/image"/><Relationship Id="rId4" Target="../media/image26.png" Type="http://schemas.openxmlformats.org/officeDocument/2006/relationships/image"/><Relationship Id="rId5" Target="../media/image27.png" Type="http://schemas.openxmlformats.org/officeDocument/2006/relationships/image"/><Relationship Id="rId6" Target="../media/image28.pn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1.png" Type="http://schemas.openxmlformats.org/officeDocument/2006/relationships/image"/><Relationship Id="rId4" Target="../media/image29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1.png" Type="http://schemas.openxmlformats.org/officeDocument/2006/relationships/image"/><Relationship Id="rId4" Target="../media/image30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pn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pn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4.pn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5.png" Type="http://schemas.openxmlformats.org/officeDocument/2006/relationships/image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6.png" Type="http://schemas.openxmlformats.org/officeDocument/2006/relationships/image"/></Relationships>
</file>

<file path=ppt/slides/_rels/slide4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7.png" Type="http://schemas.openxmlformats.org/officeDocument/2006/relationships/image"/></Relationships>
</file>

<file path=ppt/slides/_rels/slide4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https://www.figma.com/design/raMm1ntmjcYlvafswYTngo/CS-147-Med-fi-Prototype?node-id=374-2940&amp;t=amijRUDma3G4BzjA-1" TargetMode="External" Type="http://schemas.openxmlformats.org/officeDocument/2006/relationships/hyperlink"/></Relationships>
</file>

<file path=ppt/slides/_rels/slide4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https://web.stanford.edu/class/cs147/projects/Job-Accessibility-Career-Development/UniVerse/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4F1EB">
                <a:alpha val="56000"/>
              </a:srgbClr>
            </a:gs>
            <a:gs pos="100000">
              <a:srgbClr val="3C6AA9">
                <a:alpha val="785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096555" y="1776156"/>
            <a:ext cx="12094889" cy="6734688"/>
          </a:xfrm>
          <a:custGeom>
            <a:avLst/>
            <a:gdLst/>
            <a:ahLst/>
            <a:cxnLst/>
            <a:rect r="r" b="b" t="t" l="l"/>
            <a:pathLst>
              <a:path h="6734688" w="12094889">
                <a:moveTo>
                  <a:pt x="0" y="0"/>
                </a:moveTo>
                <a:lnTo>
                  <a:pt x="12094890" y="0"/>
                </a:lnTo>
                <a:lnTo>
                  <a:pt x="12094890" y="6734688"/>
                </a:lnTo>
                <a:lnTo>
                  <a:pt x="0" y="67346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12019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3C6AA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409700"/>
            <a:ext cx="7637448" cy="31320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5"/>
              </a:lnSpc>
            </a:pPr>
            <a:r>
              <a:rPr lang="en-US" sz="13264" spc="-636">
                <a:solidFill>
                  <a:srgbClr val="F4F1EB"/>
                </a:solidFill>
                <a:latin typeface="Aileron Light"/>
                <a:ea typeface="Aileron Light"/>
                <a:cs typeface="Aileron Light"/>
                <a:sym typeface="Aileron Light"/>
              </a:rPr>
              <a:t>Table of contents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9716878" y="736476"/>
            <a:ext cx="6013605" cy="941643"/>
            <a:chOff x="0" y="0"/>
            <a:chExt cx="8018141" cy="1255524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2598937" y="341502"/>
              <a:ext cx="5419203" cy="5629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94"/>
                </a:lnSpc>
              </a:pPr>
              <a:r>
                <a:rPr lang="en-US" sz="2737">
                  <a:solidFill>
                    <a:srgbClr val="F4F1EB"/>
                  </a:solidFill>
                  <a:latin typeface="Aileron Light"/>
                  <a:ea typeface="Aileron Light"/>
                  <a:cs typeface="Aileron Light"/>
                  <a:sym typeface="Aileron Light"/>
                </a:rPr>
                <a:t>Title &amp; value proposition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171450"/>
              <a:ext cx="1866425" cy="10840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5502"/>
                </a:lnSpc>
              </a:pPr>
              <a:r>
                <a:rPr lang="en-US" sz="6182" spc="-296">
                  <a:solidFill>
                    <a:srgbClr val="F4F1EB"/>
                  </a:solidFill>
                  <a:latin typeface="Aileron"/>
                  <a:ea typeface="Aileron"/>
                  <a:cs typeface="Aileron"/>
                  <a:sym typeface="Aileron"/>
                </a:rPr>
                <a:t>1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9732660" y="1720526"/>
            <a:ext cx="6013605" cy="941643"/>
            <a:chOff x="0" y="0"/>
            <a:chExt cx="8018141" cy="1255524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2598937" y="348186"/>
              <a:ext cx="5419203" cy="5629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94"/>
                </a:lnSpc>
              </a:pPr>
              <a:r>
                <a:rPr lang="en-US" sz="2737">
                  <a:solidFill>
                    <a:srgbClr val="F4F1EB"/>
                  </a:solidFill>
                  <a:latin typeface="Aileron Light"/>
                  <a:ea typeface="Aileron Light"/>
                  <a:cs typeface="Aileron Light"/>
                  <a:sym typeface="Aileron Light"/>
                </a:rPr>
                <a:t>Problem/solution overview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171450"/>
              <a:ext cx="1866425" cy="10840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5502"/>
                </a:lnSpc>
              </a:pPr>
              <a:r>
                <a:rPr lang="en-US" sz="6182" spc="-296">
                  <a:solidFill>
                    <a:srgbClr val="F4F1EB"/>
                  </a:solidFill>
                  <a:latin typeface="Aileron"/>
                  <a:ea typeface="Aileron"/>
                  <a:cs typeface="Aileron"/>
                  <a:sym typeface="Aileron"/>
                </a:rPr>
                <a:t>2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9748442" y="2704577"/>
            <a:ext cx="6013605" cy="941643"/>
            <a:chOff x="0" y="0"/>
            <a:chExt cx="8018141" cy="1255524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2598937" y="354870"/>
              <a:ext cx="5419203" cy="5629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94"/>
                </a:lnSpc>
              </a:pPr>
              <a:r>
                <a:rPr lang="en-US" sz="2737">
                  <a:solidFill>
                    <a:srgbClr val="F4F1EB"/>
                  </a:solidFill>
                  <a:latin typeface="Aileron Light"/>
                  <a:ea typeface="Aileron Light"/>
                  <a:cs typeface="Aileron Light"/>
                  <a:sym typeface="Aileron Light"/>
                </a:rPr>
                <a:t>Values in design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171450"/>
              <a:ext cx="1866425" cy="10840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5502"/>
                </a:lnSpc>
              </a:pPr>
              <a:r>
                <a:rPr lang="en-US" sz="6182" spc="-296">
                  <a:solidFill>
                    <a:srgbClr val="F4F1EB"/>
                  </a:solidFill>
                  <a:latin typeface="Aileron"/>
                  <a:ea typeface="Aileron"/>
                  <a:cs typeface="Aileron"/>
                  <a:sym typeface="Aileron"/>
                </a:rPr>
                <a:t>3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9716878" y="3692935"/>
            <a:ext cx="6013605" cy="941643"/>
            <a:chOff x="0" y="0"/>
            <a:chExt cx="8018141" cy="1255524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2598937" y="354870"/>
              <a:ext cx="5419203" cy="5629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94"/>
                </a:lnSpc>
              </a:pPr>
              <a:r>
                <a:rPr lang="en-US" sz="2737">
                  <a:solidFill>
                    <a:srgbClr val="F4F1EB"/>
                  </a:solidFill>
                  <a:latin typeface="Aileron Light"/>
                  <a:ea typeface="Aileron Light"/>
                  <a:cs typeface="Aileron Light"/>
                  <a:sym typeface="Aileron Light"/>
                </a:rPr>
                <a:t>Tasks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0" y="171450"/>
              <a:ext cx="1866425" cy="10840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5502"/>
                </a:lnSpc>
              </a:pPr>
              <a:r>
                <a:rPr lang="en-US" sz="6182" spc="-296">
                  <a:solidFill>
                    <a:srgbClr val="F4F1EB"/>
                  </a:solidFill>
                  <a:latin typeface="Aileron"/>
                  <a:ea typeface="Aileron"/>
                  <a:cs typeface="Aileron"/>
                  <a:sym typeface="Aileron"/>
                </a:rPr>
                <a:t>4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9764224" y="4672678"/>
            <a:ext cx="6013605" cy="941643"/>
            <a:chOff x="0" y="0"/>
            <a:chExt cx="8018141" cy="1255524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2598937" y="82230"/>
              <a:ext cx="5419203" cy="113501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94"/>
                </a:lnSpc>
              </a:pPr>
              <a:r>
                <a:rPr lang="en-US" sz="2737">
                  <a:solidFill>
                    <a:srgbClr val="F4F1EB"/>
                  </a:solidFill>
                  <a:latin typeface="Aileron Light"/>
                  <a:ea typeface="Aileron Light"/>
                  <a:cs typeface="Aileron Light"/>
                  <a:sym typeface="Aileron Light"/>
                </a:rPr>
                <a:t>Usability goals &amp; key measurements </a:t>
              </a:r>
            </a:p>
          </p:txBody>
        </p:sp>
        <p:sp>
          <p:nvSpPr>
            <p:cNvPr name="TextBox 17" id="17"/>
            <p:cNvSpPr txBox="true"/>
            <p:nvPr/>
          </p:nvSpPr>
          <p:spPr>
            <a:xfrm rot="0">
              <a:off x="0" y="171450"/>
              <a:ext cx="1866425" cy="10840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5502"/>
                </a:lnSpc>
              </a:pPr>
              <a:r>
                <a:rPr lang="en-US" sz="6182" spc="-296">
                  <a:solidFill>
                    <a:srgbClr val="F4F1EB"/>
                  </a:solidFill>
                  <a:latin typeface="Aileron"/>
                  <a:ea typeface="Aileron"/>
                  <a:cs typeface="Aileron"/>
                  <a:sym typeface="Aileron"/>
                </a:rPr>
                <a:t>5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9780006" y="5656729"/>
            <a:ext cx="6013605" cy="941643"/>
            <a:chOff x="0" y="0"/>
            <a:chExt cx="8018141" cy="1255524"/>
          </a:xfrm>
        </p:grpSpPr>
        <p:sp>
          <p:nvSpPr>
            <p:cNvPr name="TextBox 19" id="19"/>
            <p:cNvSpPr txBox="true"/>
            <p:nvPr/>
          </p:nvSpPr>
          <p:spPr>
            <a:xfrm rot="0">
              <a:off x="2598937" y="375179"/>
              <a:ext cx="5419203" cy="562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94"/>
                </a:lnSpc>
              </a:pPr>
              <a:r>
                <a:rPr lang="en-US" sz="2737">
                  <a:solidFill>
                    <a:srgbClr val="F4F1EB"/>
                  </a:solidFill>
                  <a:latin typeface="Aileron Light"/>
                  <a:ea typeface="Aileron Light"/>
                  <a:cs typeface="Aileron Light"/>
                  <a:sym typeface="Aileron Light"/>
                </a:rPr>
                <a:t>Revised interface sketches</a:t>
              </a: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0" y="171450"/>
              <a:ext cx="1866425" cy="10840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5502"/>
                </a:lnSpc>
              </a:pPr>
              <a:r>
                <a:rPr lang="en-US" sz="6182" spc="-296">
                  <a:solidFill>
                    <a:srgbClr val="F4F1EB"/>
                  </a:solidFill>
                  <a:latin typeface="Aileron"/>
                  <a:ea typeface="Aileron"/>
                  <a:cs typeface="Aileron"/>
                  <a:sym typeface="Aileron"/>
                </a:rPr>
                <a:t>6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9795788" y="6640780"/>
            <a:ext cx="6013605" cy="941643"/>
            <a:chOff x="0" y="0"/>
            <a:chExt cx="8018141" cy="1255524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2598937" y="381606"/>
              <a:ext cx="5419203" cy="5629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94"/>
                </a:lnSpc>
              </a:pPr>
              <a:r>
                <a:rPr lang="en-US" sz="2737">
                  <a:solidFill>
                    <a:srgbClr val="F4F1EB"/>
                  </a:solidFill>
                  <a:latin typeface="Aileron Light"/>
                  <a:ea typeface="Aileron Light"/>
                  <a:cs typeface="Aileron Light"/>
                  <a:sym typeface="Aileron Light"/>
                </a:rPr>
                <a:t>Medium-fi task flows 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0" y="171450"/>
              <a:ext cx="1866425" cy="10840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5502"/>
                </a:lnSpc>
              </a:pPr>
              <a:r>
                <a:rPr lang="en-US" sz="6182" spc="-296">
                  <a:solidFill>
                    <a:srgbClr val="F4F1EB"/>
                  </a:solidFill>
                  <a:latin typeface="Aileron"/>
                  <a:ea typeface="Aileron"/>
                  <a:cs typeface="Aileron"/>
                  <a:sym typeface="Aileron"/>
                </a:rPr>
                <a:t>7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9811570" y="7624830"/>
            <a:ext cx="6013605" cy="941643"/>
            <a:chOff x="0" y="0"/>
            <a:chExt cx="8018141" cy="1255524"/>
          </a:xfrm>
        </p:grpSpPr>
        <p:sp>
          <p:nvSpPr>
            <p:cNvPr name="TextBox 25" id="25"/>
            <p:cNvSpPr txBox="true"/>
            <p:nvPr/>
          </p:nvSpPr>
          <p:spPr>
            <a:xfrm rot="0">
              <a:off x="2598937" y="381606"/>
              <a:ext cx="5419203" cy="5629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94"/>
                </a:lnSpc>
              </a:pPr>
              <a:r>
                <a:rPr lang="en-US" sz="2737">
                  <a:solidFill>
                    <a:srgbClr val="F4F1EB"/>
                  </a:solidFill>
                  <a:latin typeface="Aileron"/>
                  <a:ea typeface="Aileron"/>
                  <a:cs typeface="Aileron"/>
                  <a:sym typeface="Aileron"/>
                </a:rPr>
                <a:t>Prototype implementation</a:t>
              </a:r>
            </a:p>
          </p:txBody>
        </p:sp>
        <p:sp>
          <p:nvSpPr>
            <p:cNvPr name="TextBox 26" id="26"/>
            <p:cNvSpPr txBox="true"/>
            <p:nvPr/>
          </p:nvSpPr>
          <p:spPr>
            <a:xfrm rot="0">
              <a:off x="0" y="171450"/>
              <a:ext cx="1866425" cy="10840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5502"/>
                </a:lnSpc>
              </a:pPr>
              <a:r>
                <a:rPr lang="en-US" sz="6182" spc="-296">
                  <a:solidFill>
                    <a:srgbClr val="F4F1EB"/>
                  </a:solidFill>
                  <a:latin typeface="Aileron"/>
                  <a:ea typeface="Aileron"/>
                  <a:cs typeface="Aileron"/>
                  <a:sym typeface="Aileron"/>
                </a:rPr>
                <a:t>8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9827352" y="8608881"/>
            <a:ext cx="6013605" cy="941643"/>
            <a:chOff x="0" y="0"/>
            <a:chExt cx="8018141" cy="1255524"/>
          </a:xfrm>
        </p:grpSpPr>
        <p:sp>
          <p:nvSpPr>
            <p:cNvPr name="TextBox 28" id="28"/>
            <p:cNvSpPr txBox="true"/>
            <p:nvPr/>
          </p:nvSpPr>
          <p:spPr>
            <a:xfrm rot="0">
              <a:off x="2598937" y="381606"/>
              <a:ext cx="5419203" cy="5629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94"/>
                </a:lnSpc>
              </a:pPr>
              <a:r>
                <a:rPr lang="en-US" sz="2737">
                  <a:solidFill>
                    <a:srgbClr val="F4F1EB"/>
                  </a:solidFill>
                  <a:latin typeface="Aileron"/>
                  <a:ea typeface="Aileron"/>
                  <a:cs typeface="Aileron"/>
                  <a:sym typeface="Aileron"/>
                </a:rPr>
                <a:t>Appendix/link to Figma</a:t>
              </a:r>
            </a:p>
          </p:txBody>
        </p:sp>
        <p:sp>
          <p:nvSpPr>
            <p:cNvPr name="TextBox 29" id="29"/>
            <p:cNvSpPr txBox="true"/>
            <p:nvPr/>
          </p:nvSpPr>
          <p:spPr>
            <a:xfrm rot="0">
              <a:off x="0" y="171450"/>
              <a:ext cx="1866425" cy="10840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5502"/>
                </a:lnSpc>
              </a:pPr>
              <a:r>
                <a:rPr lang="en-US" sz="6182" spc="-296">
                  <a:solidFill>
                    <a:srgbClr val="F4F1EB"/>
                  </a:solidFill>
                  <a:latin typeface="Aileron"/>
                  <a:ea typeface="Aileron"/>
                  <a:cs typeface="Aileron"/>
                  <a:sym typeface="Aileron"/>
                </a:rPr>
                <a:t>9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0" y="1293231"/>
            <a:ext cx="400214" cy="3086100"/>
            <a:chOff x="0" y="0"/>
            <a:chExt cx="105406" cy="8128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4F1EB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409700"/>
            <a:ext cx="10542394" cy="1636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5"/>
              </a:lnSpc>
            </a:pPr>
            <a:r>
              <a:rPr lang="en-US" sz="13264" spc="-636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Meet the team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836400" y="3609081"/>
            <a:ext cx="3371281" cy="839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84"/>
              </a:lnSpc>
            </a:pPr>
            <a:r>
              <a:rPr lang="en-US" sz="6139">
                <a:solidFill>
                  <a:srgbClr val="1C1A19"/>
                </a:solidFill>
                <a:latin typeface="Aileron"/>
                <a:ea typeface="Aileron"/>
                <a:cs typeface="Aileron"/>
                <a:sym typeface="Aileron"/>
              </a:rPr>
              <a:t>Sally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45802" y="4400576"/>
            <a:ext cx="3952527" cy="7016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true">
                <a:solidFill>
                  <a:srgbClr val="1C1A19"/>
                </a:solidFill>
                <a:latin typeface="Aileron Bold"/>
                <a:ea typeface="Aileron Bold"/>
                <a:cs typeface="Aileron Bold"/>
                <a:sym typeface="Aileron Bold"/>
              </a:rPr>
              <a:t>Economics ‘25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1C1A19"/>
                </a:solidFill>
                <a:latin typeface="Aileron Bold"/>
                <a:ea typeface="Aileron Bold"/>
                <a:cs typeface="Aileron Bold"/>
                <a:sym typeface="Aileron Bold"/>
              </a:rPr>
              <a:t>Hong Kong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5294875" y="5323878"/>
            <a:ext cx="3283627" cy="3283627"/>
          </a:xfrm>
          <a:custGeom>
            <a:avLst/>
            <a:gdLst/>
            <a:ahLst/>
            <a:cxnLst/>
            <a:rect r="r" b="b" t="t" l="l"/>
            <a:pathLst>
              <a:path h="3283627" w="3283627">
                <a:moveTo>
                  <a:pt x="0" y="0"/>
                </a:moveTo>
                <a:lnTo>
                  <a:pt x="3283627" y="0"/>
                </a:lnTo>
                <a:lnTo>
                  <a:pt x="3283627" y="3283627"/>
                </a:lnTo>
                <a:lnTo>
                  <a:pt x="0" y="32836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127675" y="5323878"/>
            <a:ext cx="3283627" cy="3283627"/>
          </a:xfrm>
          <a:custGeom>
            <a:avLst/>
            <a:gdLst/>
            <a:ahLst/>
            <a:cxnLst/>
            <a:rect r="r" b="b" t="t" l="l"/>
            <a:pathLst>
              <a:path h="3283627" w="3283627">
                <a:moveTo>
                  <a:pt x="0" y="0"/>
                </a:moveTo>
                <a:lnTo>
                  <a:pt x="3283627" y="0"/>
                </a:lnTo>
                <a:lnTo>
                  <a:pt x="3283627" y="3283627"/>
                </a:lnTo>
                <a:lnTo>
                  <a:pt x="0" y="32836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707439" y="5323878"/>
            <a:ext cx="3287745" cy="3283627"/>
          </a:xfrm>
          <a:custGeom>
            <a:avLst/>
            <a:gdLst/>
            <a:ahLst/>
            <a:cxnLst/>
            <a:rect r="r" b="b" t="t" l="l"/>
            <a:pathLst>
              <a:path h="3283627" w="3287745">
                <a:moveTo>
                  <a:pt x="0" y="0"/>
                </a:moveTo>
                <a:lnTo>
                  <a:pt x="3287745" y="0"/>
                </a:lnTo>
                <a:lnTo>
                  <a:pt x="3287745" y="3283627"/>
                </a:lnTo>
                <a:lnTo>
                  <a:pt x="0" y="32836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3063" t="0" r="-42126" b="-29557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9665647" y="3609081"/>
            <a:ext cx="3371281" cy="839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84"/>
              </a:lnSpc>
            </a:pPr>
            <a:r>
              <a:rPr lang="en-US" sz="6139">
                <a:solidFill>
                  <a:srgbClr val="1C1A19"/>
                </a:solidFill>
                <a:latin typeface="Aileron"/>
                <a:ea typeface="Aileron"/>
                <a:cs typeface="Aileron"/>
                <a:sym typeface="Aileron"/>
              </a:rPr>
              <a:t>Zijian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375048" y="4400576"/>
            <a:ext cx="3952527" cy="7016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true">
                <a:solidFill>
                  <a:srgbClr val="1C1A19"/>
                </a:solidFill>
                <a:latin typeface="Aileron Bold"/>
                <a:ea typeface="Aileron Bold"/>
                <a:cs typeface="Aileron Bold"/>
                <a:sym typeface="Aileron Bold"/>
              </a:rPr>
              <a:t>Symsys ‘26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1C1A19"/>
                </a:solidFill>
                <a:latin typeface="Aileron Bold"/>
                <a:ea typeface="Aileron Bold"/>
                <a:cs typeface="Aileron Bold"/>
                <a:sym typeface="Aileron Bold"/>
              </a:rPr>
              <a:t>Chengdu, China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080270" y="3609081"/>
            <a:ext cx="3371281" cy="839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84"/>
              </a:lnSpc>
            </a:pPr>
            <a:r>
              <a:rPr lang="en-US" sz="6139">
                <a:solidFill>
                  <a:srgbClr val="1C1A19"/>
                </a:solidFill>
                <a:latin typeface="Aileron"/>
                <a:ea typeface="Aileron"/>
                <a:cs typeface="Aileron"/>
                <a:sym typeface="Aileron"/>
              </a:rPr>
              <a:t>Eric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789671" y="4396431"/>
            <a:ext cx="3952527" cy="7016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true">
                <a:solidFill>
                  <a:srgbClr val="1C1A19"/>
                </a:solidFill>
                <a:latin typeface="Aileron Bold"/>
                <a:ea typeface="Aileron Bold"/>
                <a:cs typeface="Aileron Bold"/>
                <a:sym typeface="Aileron Bold"/>
              </a:rPr>
              <a:t>CS ‘24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1C1A19"/>
                </a:solidFill>
                <a:latin typeface="Aileron Bold"/>
                <a:ea typeface="Aileron Bold"/>
                <a:cs typeface="Aileron Bold"/>
                <a:sym typeface="Aileron Bold"/>
              </a:rPr>
              <a:t>California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251023" y="3609081"/>
            <a:ext cx="3371281" cy="839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84"/>
              </a:lnSpc>
            </a:pPr>
            <a:r>
              <a:rPr lang="en-US" sz="6139">
                <a:solidFill>
                  <a:srgbClr val="1C1A19"/>
                </a:solidFill>
                <a:latin typeface="Aileron"/>
                <a:ea typeface="Aileron"/>
                <a:cs typeface="Aileron"/>
                <a:sym typeface="Aileron"/>
              </a:rPr>
              <a:t>Steve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960425" y="4400576"/>
            <a:ext cx="3952527" cy="7016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true">
                <a:solidFill>
                  <a:srgbClr val="1C1A19"/>
                </a:solidFill>
                <a:latin typeface="Aileron Bold"/>
                <a:ea typeface="Aileron Bold"/>
                <a:cs typeface="Aileron Bold"/>
                <a:sym typeface="Aileron Bold"/>
              </a:rPr>
              <a:t>CS ‘25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1C1A19"/>
                </a:solidFill>
                <a:latin typeface="Aileron Bold"/>
                <a:ea typeface="Aileron Bold"/>
                <a:cs typeface="Aileron Bold"/>
                <a:sym typeface="Aileron Bold"/>
              </a:rPr>
              <a:t>California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954096" y="5353920"/>
            <a:ext cx="3253584" cy="3253584"/>
          </a:xfrm>
          <a:custGeom>
            <a:avLst/>
            <a:gdLst/>
            <a:ahLst/>
            <a:cxnLst/>
            <a:rect r="r" b="b" t="t" l="l"/>
            <a:pathLst>
              <a:path h="3253584" w="3253584">
                <a:moveTo>
                  <a:pt x="0" y="0"/>
                </a:moveTo>
                <a:lnTo>
                  <a:pt x="3253585" y="0"/>
                </a:lnTo>
                <a:lnTo>
                  <a:pt x="3253585" y="3253585"/>
                </a:lnTo>
                <a:lnTo>
                  <a:pt x="0" y="32535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3349815" y="2509277"/>
            <a:ext cx="11588369" cy="7507798"/>
          </a:xfrm>
          <a:custGeom>
            <a:avLst/>
            <a:gdLst/>
            <a:ahLst/>
            <a:cxnLst/>
            <a:rect r="r" b="b" t="t" l="l"/>
            <a:pathLst>
              <a:path h="7507798" w="11588369">
                <a:moveTo>
                  <a:pt x="0" y="0"/>
                </a:moveTo>
                <a:lnTo>
                  <a:pt x="11588370" y="0"/>
                </a:lnTo>
                <a:lnTo>
                  <a:pt x="11588370" y="7507798"/>
                </a:lnTo>
                <a:lnTo>
                  <a:pt x="0" y="7507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3867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362075"/>
            <a:ext cx="16230600" cy="1636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5"/>
              </a:lnSpc>
            </a:pPr>
            <a:r>
              <a:rPr lang="en-US" sz="13264" spc="-636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Title &amp; Value Proposition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362075"/>
            <a:ext cx="14958320" cy="1636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5"/>
              </a:lnSpc>
            </a:pPr>
            <a:r>
              <a:rPr lang="en-US" sz="13264" spc="-636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Problem &amp; solution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028700" y="4440238"/>
            <a:ext cx="5800640" cy="10572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true">
                <a:solidFill>
                  <a:srgbClr val="1C1A19"/>
                </a:solidFill>
                <a:latin typeface="Aileron Bold"/>
                <a:ea typeface="Aileron Bold"/>
                <a:cs typeface="Aileron Bold"/>
                <a:sym typeface="Aileron Bold"/>
              </a:rPr>
              <a:t>Our Primary User: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1C1A19"/>
                </a:solidFill>
                <a:latin typeface="Aileron"/>
                <a:ea typeface="Aileron"/>
                <a:cs typeface="Aileron"/>
                <a:sym typeface="Aileron"/>
              </a:rPr>
              <a:t>College Counselors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727687" y="6381109"/>
            <a:ext cx="7560346" cy="31907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true">
                <a:solidFill>
                  <a:srgbClr val="1C1A19"/>
                </a:solidFill>
                <a:latin typeface="Aileron Bold"/>
                <a:ea typeface="Aileron Bold"/>
                <a:cs typeface="Aileron Bold"/>
                <a:sym typeface="Aileron Bold"/>
              </a:rPr>
              <a:t>Brief synopsis of your proposed solution:</a:t>
            </a:r>
          </a:p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1C1A19"/>
                </a:solidFill>
                <a:latin typeface="Aileron"/>
                <a:ea typeface="Aileron"/>
                <a:cs typeface="Aileron"/>
                <a:sym typeface="Aileron"/>
              </a:rPr>
              <a:t>An app to allow Counselors to choose to work with small groups of students with interests and backgrounds that cater to their own knowledge.    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9007148" y="3906854"/>
            <a:ext cx="8252152" cy="2124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true">
                <a:solidFill>
                  <a:srgbClr val="1C1A19"/>
                </a:solidFill>
                <a:latin typeface="Aileron Bold"/>
                <a:ea typeface="Aileron Bold"/>
                <a:cs typeface="Aileron Bold"/>
                <a:sym typeface="Aileron Bold"/>
              </a:rPr>
              <a:t>Problem you are tackling: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1C1A19"/>
                </a:solidFill>
                <a:latin typeface="Aileron"/>
                <a:ea typeface="Aileron"/>
                <a:cs typeface="Aileron"/>
                <a:sym typeface="Aileron"/>
              </a:rPr>
              <a:t>Counselors lack independence when choosing students they want to work with (and topics) as they often work under a centralized topic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3C6AA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981144" y="3767996"/>
            <a:ext cx="8325713" cy="31320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05"/>
              </a:lnSpc>
            </a:pPr>
            <a:r>
              <a:rPr lang="en-US" sz="13264" spc="-636">
                <a:solidFill>
                  <a:srgbClr val="F4F1EB"/>
                </a:solidFill>
                <a:latin typeface="Aileron"/>
                <a:ea typeface="Aileron"/>
                <a:cs typeface="Aileron"/>
                <a:sym typeface="Aileron"/>
              </a:rPr>
              <a:t>Values in design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1293231"/>
            <a:ext cx="400214" cy="3086100"/>
            <a:chOff x="0" y="0"/>
            <a:chExt cx="105406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4F1E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362075"/>
            <a:ext cx="8474057" cy="1636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5"/>
              </a:lnSpc>
            </a:pPr>
            <a:r>
              <a:rPr lang="en-US" sz="13264" spc="-636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Values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1272501" y="2216834"/>
            <a:ext cx="5354039" cy="8342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382"/>
              </a:lnSpc>
            </a:pPr>
            <a:r>
              <a:rPr lang="en-US" b="true" sz="5855">
                <a:solidFill>
                  <a:srgbClr val="F4F1EB"/>
                </a:solidFill>
                <a:latin typeface="Aileron Bold"/>
                <a:ea typeface="Aileron Bold"/>
                <a:cs typeface="Aileron Bold"/>
                <a:sym typeface="Aileron Bold"/>
              </a:rPr>
              <a:t>FREEDOM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721354" y="4754936"/>
            <a:ext cx="5905186" cy="8342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382"/>
              </a:lnSpc>
            </a:pPr>
            <a:r>
              <a:rPr lang="en-US" b="true" sz="5855">
                <a:solidFill>
                  <a:srgbClr val="F4F1EB"/>
                </a:solidFill>
                <a:latin typeface="Aileron Bold"/>
                <a:ea typeface="Aileron Bold"/>
                <a:cs typeface="Aileron Bold"/>
                <a:sym typeface="Aileron Bold"/>
              </a:rPr>
              <a:t>EASE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064732" y="7293037"/>
            <a:ext cx="6561808" cy="8342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382"/>
              </a:lnSpc>
            </a:pPr>
            <a:r>
              <a:rPr lang="en-US" b="true" sz="5855">
                <a:solidFill>
                  <a:srgbClr val="F4F1EB"/>
                </a:solidFill>
                <a:latin typeface="Aileron Bold"/>
                <a:ea typeface="Aileron Bold"/>
                <a:cs typeface="Aileron Bold"/>
                <a:sym typeface="Aileron Bold"/>
              </a:rPr>
              <a:t>COMMUNITY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34156" y="3484631"/>
            <a:ext cx="8830576" cy="6261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26107" indent="-313054" lvl="1">
              <a:lnSpc>
                <a:spcPts val="3595"/>
              </a:lnSpc>
              <a:buAutoNum type="arabicPeriod" startAt="1"/>
            </a:pPr>
            <a:r>
              <a:rPr lang="en-US" b="true" sz="2899">
                <a:solidFill>
                  <a:srgbClr val="3C6AA9"/>
                </a:solidFill>
                <a:latin typeface="Aileron Bold"/>
                <a:ea typeface="Aileron Bold"/>
                <a:cs typeface="Aileron Bold"/>
                <a:sym typeface="Aileron Bold"/>
              </a:rPr>
              <a:t>Freedom </a:t>
            </a:r>
          </a:p>
          <a:p>
            <a:pPr algn="l" marL="1252215" indent="-417405" lvl="2">
              <a:lnSpc>
                <a:spcPts val="3595"/>
              </a:lnSpc>
              <a:buAutoNum type="alphaLcPeriod" startAt="1"/>
            </a:pPr>
            <a:r>
              <a:rPr lang="en-US" sz="2899">
                <a:solidFill>
                  <a:srgbClr val="3C6AA9"/>
                </a:solidFill>
                <a:latin typeface="Aileron"/>
                <a:ea typeface="Aileron"/>
                <a:cs typeface="Aileron"/>
                <a:sym typeface="Aileron"/>
              </a:rPr>
              <a:t>Give counselors a choice in what students they want to work with and subject areas to focus on </a:t>
            </a:r>
          </a:p>
          <a:p>
            <a:pPr algn="l" marL="626107" indent="-313054" lvl="1">
              <a:lnSpc>
                <a:spcPts val="3595"/>
              </a:lnSpc>
              <a:buAutoNum type="arabicPeriod" startAt="1"/>
            </a:pPr>
            <a:r>
              <a:rPr lang="en-US" b="true" sz="2899">
                <a:solidFill>
                  <a:srgbClr val="3C6AA9"/>
                </a:solidFill>
                <a:latin typeface="Aileron Bold"/>
                <a:ea typeface="Aileron Bold"/>
                <a:cs typeface="Aileron Bold"/>
                <a:sym typeface="Aileron Bold"/>
              </a:rPr>
              <a:t>Ease</a:t>
            </a:r>
            <a:r>
              <a:rPr lang="en-US" b="true" sz="2899">
                <a:solidFill>
                  <a:srgbClr val="3C6AA9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</a:p>
          <a:p>
            <a:pPr algn="l" marL="1252215" indent="-417405" lvl="2">
              <a:lnSpc>
                <a:spcPts val="3595"/>
              </a:lnSpc>
              <a:buAutoNum type="alphaLcPeriod" startAt="1"/>
            </a:pPr>
            <a:r>
              <a:rPr lang="en-US" sz="2899">
                <a:solidFill>
                  <a:srgbClr val="3C6AA9"/>
                </a:solidFill>
                <a:latin typeface="Aileron"/>
                <a:ea typeface="Aileron"/>
                <a:cs typeface="Aileron"/>
                <a:sym typeface="Aileron"/>
              </a:rPr>
              <a:t>By providing accessible classroom tools that make it easy to track student progress and AI-generated insights, counselors’ work can be made more efficient </a:t>
            </a:r>
          </a:p>
          <a:p>
            <a:pPr algn="l" marL="626107" indent="-313054" lvl="1">
              <a:lnSpc>
                <a:spcPts val="3595"/>
              </a:lnSpc>
              <a:buAutoNum type="arabicPeriod" startAt="1"/>
            </a:pPr>
            <a:r>
              <a:rPr lang="en-US" b="true" sz="2899">
                <a:solidFill>
                  <a:srgbClr val="3C6AA9"/>
                </a:solidFill>
                <a:latin typeface="Aileron Bold"/>
                <a:ea typeface="Aileron Bold"/>
                <a:cs typeface="Aileron Bold"/>
                <a:sym typeface="Aileron Bold"/>
              </a:rPr>
              <a:t>Community</a:t>
            </a:r>
            <a:r>
              <a:rPr lang="en-US" sz="2899">
                <a:solidFill>
                  <a:srgbClr val="3C6AA9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</a:p>
          <a:p>
            <a:pPr algn="l" marL="1252215" indent="-417405" lvl="2">
              <a:lnSpc>
                <a:spcPts val="3595"/>
              </a:lnSpc>
              <a:buAutoNum type="alphaLcPeriod" startAt="1"/>
            </a:pPr>
            <a:r>
              <a:rPr lang="en-US" sz="2899">
                <a:solidFill>
                  <a:srgbClr val="3C6AA9"/>
                </a:solidFill>
                <a:latin typeface="Aileron"/>
                <a:ea typeface="Aileron"/>
                <a:cs typeface="Aileron"/>
                <a:sym typeface="Aileron"/>
              </a:rPr>
              <a:t>Creating a space for counselors to build d long term relationships with different students, but also where students can </a:t>
            </a:r>
            <a:r>
              <a:rPr lang="en-US" sz="2899">
                <a:solidFill>
                  <a:srgbClr val="3C6AA9"/>
                </a:solidFill>
                <a:latin typeface="Aileron"/>
                <a:ea typeface="Aileron"/>
                <a:cs typeface="Aileron"/>
                <a:sym typeface="Aileron"/>
              </a:rPr>
              <a:t>find like-minded peers 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639940" y="306578"/>
            <a:ext cx="3179151" cy="6528087"/>
            <a:chOff x="0" y="0"/>
            <a:chExt cx="4238868" cy="8704116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2001" r="0" b="2001"/>
            <a:stretch>
              <a:fillRect/>
            </a:stretch>
          </p:blipFill>
          <p:spPr>
            <a:xfrm flipH="false" flipV="false">
              <a:off x="0" y="0"/>
              <a:ext cx="4238868" cy="8704116"/>
            </a:xfrm>
            <a:prstGeom prst="rect">
              <a:avLst/>
            </a:prstGeom>
          </p:spPr>
        </p:pic>
      </p:grpSp>
      <p:sp>
        <p:nvSpPr>
          <p:cNvPr name="TextBox 4" id="4"/>
          <p:cNvSpPr txBox="true"/>
          <p:nvPr/>
        </p:nvSpPr>
        <p:spPr>
          <a:xfrm rot="0">
            <a:off x="1028700" y="3608258"/>
            <a:ext cx="9982590" cy="58226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4059" indent="-367030" lvl="1">
              <a:lnSpc>
                <a:spcPts val="577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In our </a:t>
            </a:r>
            <a:r>
              <a:rPr lang="en-US" b="true" sz="3399" u="sng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Simple Task</a:t>
            </a:r>
            <a:r>
              <a:rPr lang="en-US" sz="33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, we give counselors the choice of choosing students based on common backgrounds and interests </a:t>
            </a:r>
          </a:p>
          <a:p>
            <a:pPr algn="l" marL="734059" indent="-367030" lvl="1">
              <a:lnSpc>
                <a:spcPts val="577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After selecting a student they want to work with, the counselor also gets the choice of adding the student to a particular classroom that focuses on an area of college applications </a:t>
            </a:r>
          </a:p>
          <a:p>
            <a:pPr algn="l" marL="734059" indent="-367030" lvl="1">
              <a:lnSpc>
                <a:spcPts val="577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Counselor is </a:t>
            </a:r>
            <a:r>
              <a:rPr lang="en-US" b="true" sz="3399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active</a:t>
            </a:r>
            <a:r>
              <a:rPr lang="en-US" sz="33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in this matching process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4819091" y="3404605"/>
            <a:ext cx="2971878" cy="6356958"/>
          </a:xfrm>
          <a:custGeom>
            <a:avLst/>
            <a:gdLst/>
            <a:ahLst/>
            <a:cxnLst/>
            <a:rect r="r" b="b" t="t" l="l"/>
            <a:pathLst>
              <a:path h="6356958" w="2971878">
                <a:moveTo>
                  <a:pt x="0" y="0"/>
                </a:moveTo>
                <a:lnTo>
                  <a:pt x="2971878" y="0"/>
                </a:lnTo>
                <a:lnTo>
                  <a:pt x="297187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1409700"/>
            <a:ext cx="7510337" cy="1636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5"/>
              </a:lnSpc>
            </a:pPr>
            <a:r>
              <a:rPr lang="en-US" sz="13264" spc="-636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Freedom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028782" y="3435615"/>
            <a:ext cx="8826970" cy="5822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4061" indent="-367031" lvl="1">
              <a:lnSpc>
                <a:spcPts val="5780"/>
              </a:lnSpc>
              <a:buFont typeface="Arial"/>
              <a:buChar char="•"/>
            </a:pPr>
            <a:r>
              <a:rPr lang="en-US" sz="34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In our </a:t>
            </a:r>
            <a:r>
              <a:rPr lang="en-US" b="true" sz="3400" u="sng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Medium Task</a:t>
            </a:r>
            <a:r>
              <a:rPr lang="en-US" sz="34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, we give counselors the tools to conduct classes both synchronously and asynchronously </a:t>
            </a:r>
          </a:p>
          <a:p>
            <a:pPr algn="l" marL="734061" indent="-367031" lvl="1">
              <a:lnSpc>
                <a:spcPts val="5780"/>
              </a:lnSpc>
              <a:buFont typeface="Arial"/>
              <a:buChar char="•"/>
            </a:pPr>
            <a:r>
              <a:rPr lang="en-US" sz="34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To do this, we have the chatroom class functions both within a live session itself, but also a general chatroom that exists outside any sessions </a:t>
            </a:r>
          </a:p>
          <a:p>
            <a:pPr algn="l">
              <a:lnSpc>
                <a:spcPts val="5780"/>
              </a:lnSpc>
            </a:pP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0484320" y="96079"/>
            <a:ext cx="4820287" cy="10094842"/>
          </a:xfrm>
          <a:custGeom>
            <a:avLst/>
            <a:gdLst/>
            <a:ahLst/>
            <a:cxnLst/>
            <a:rect r="r" b="b" t="t" l="l"/>
            <a:pathLst>
              <a:path h="10094842" w="4820287">
                <a:moveTo>
                  <a:pt x="0" y="0"/>
                </a:moveTo>
                <a:lnTo>
                  <a:pt x="4820287" y="0"/>
                </a:lnTo>
                <a:lnTo>
                  <a:pt x="4820287" y="10094842"/>
                </a:lnTo>
                <a:lnTo>
                  <a:pt x="0" y="100948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1409700"/>
            <a:ext cx="7510337" cy="1636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5"/>
              </a:lnSpc>
            </a:pPr>
            <a:r>
              <a:rPr lang="en-US" sz="13264" spc="-636">
                <a:solidFill>
                  <a:srgbClr val="3C6AA9"/>
                </a:solidFill>
                <a:latin typeface="Aileron"/>
                <a:ea typeface="Aileron"/>
                <a:cs typeface="Aileron"/>
                <a:sym typeface="Aileron"/>
              </a:rPr>
              <a:t>Ease</a:t>
            </a:r>
          </a:p>
        </p:txBody>
      </p:sp>
      <p:sp>
        <p:nvSpPr>
          <p:cNvPr name="AutoShape 8" id="8"/>
          <p:cNvSpPr/>
          <p:nvPr/>
        </p:nvSpPr>
        <p:spPr>
          <a:xfrm flipH="true">
            <a:off x="15596658" y="2505648"/>
            <a:ext cx="705621" cy="77691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9" id="9"/>
          <p:cNvSpPr/>
          <p:nvPr/>
        </p:nvSpPr>
        <p:spPr>
          <a:xfrm flipH="true">
            <a:off x="12780294" y="7506285"/>
            <a:ext cx="705621" cy="77691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TextBox 10" id="10"/>
          <p:cNvSpPr txBox="true"/>
          <p:nvPr/>
        </p:nvSpPr>
        <p:spPr>
          <a:xfrm rot="0">
            <a:off x="13500016" y="7071218"/>
            <a:ext cx="2950104" cy="422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ASYNC CHATROOM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5473619" y="1802566"/>
            <a:ext cx="2678658" cy="422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SYNC CHATROOM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3123148" y="1965021"/>
            <a:ext cx="3392571" cy="7256836"/>
          </a:xfrm>
          <a:custGeom>
            <a:avLst/>
            <a:gdLst/>
            <a:ahLst/>
            <a:cxnLst/>
            <a:rect r="r" b="b" t="t" l="l"/>
            <a:pathLst>
              <a:path h="7256836" w="3392571">
                <a:moveTo>
                  <a:pt x="0" y="0"/>
                </a:moveTo>
                <a:lnTo>
                  <a:pt x="3392570" y="0"/>
                </a:lnTo>
                <a:lnTo>
                  <a:pt x="3392570" y="7256836"/>
                </a:lnTo>
                <a:lnTo>
                  <a:pt x="0" y="72568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3399171"/>
            <a:ext cx="9982590" cy="58226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4059" indent="-367030" lvl="1">
              <a:lnSpc>
                <a:spcPts val="577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In our </a:t>
            </a:r>
            <a:r>
              <a:rPr lang="en-US" b="true" sz="3399" u="sng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Complex Task</a:t>
            </a:r>
            <a:r>
              <a:rPr lang="en-US" sz="33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, we leverage AI to provide real-time insights for counselors as well as actionable items for them to follow up with their students </a:t>
            </a:r>
          </a:p>
          <a:p>
            <a:pPr algn="l" marL="734059" indent="-367030" lvl="1">
              <a:lnSpc>
                <a:spcPts val="577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This reduces counselors’ workloads, increases their efficiency, and potentially generates insights they would have missed or wouldn’t have thought of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409700"/>
            <a:ext cx="7510337" cy="16366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5"/>
              </a:lnSpc>
            </a:pPr>
            <a:r>
              <a:rPr lang="en-US" sz="13264" spc="-636">
                <a:solidFill>
                  <a:srgbClr val="3C6AA9"/>
                </a:solidFill>
                <a:latin typeface="Aileron"/>
                <a:ea typeface="Aileron"/>
                <a:cs typeface="Aileron"/>
                <a:sym typeface="Aileron"/>
              </a:rPr>
              <a:t>Ease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3435614"/>
            <a:ext cx="9982590" cy="58226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4059" indent="-367030" lvl="1">
              <a:lnSpc>
                <a:spcPts val="577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In our </a:t>
            </a:r>
            <a:r>
              <a:rPr lang="en-US" b="true" sz="3399" u="sng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Simple &amp; Medium Tasks</a:t>
            </a:r>
            <a:r>
              <a:rPr lang="en-US" sz="33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, we allow counselors to add students they would like to work with to existing communities of students </a:t>
            </a:r>
          </a:p>
          <a:p>
            <a:pPr algn="l" marL="734059" indent="-367030" lvl="1">
              <a:lnSpc>
                <a:spcPts val="577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This not only allows counselors to develop a long-term relationship with students, but allows students to form organic connections with each other since they already share similar interests and goals 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028700" y="1409700"/>
            <a:ext cx="8843285" cy="1636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5"/>
              </a:lnSpc>
            </a:pPr>
            <a:r>
              <a:rPr lang="en-US" sz="13264" spc="-636">
                <a:solidFill>
                  <a:srgbClr val="3C6AA9"/>
                </a:solidFill>
                <a:latin typeface="Aileron"/>
                <a:ea typeface="Aileron"/>
                <a:cs typeface="Aileron"/>
                <a:sym typeface="Aileron"/>
              </a:rPr>
              <a:t>Community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3277401" y="1274181"/>
            <a:ext cx="3813286" cy="8156762"/>
          </a:xfrm>
          <a:custGeom>
            <a:avLst/>
            <a:gdLst/>
            <a:ahLst/>
            <a:cxnLst/>
            <a:rect r="r" b="b" t="t" l="l"/>
            <a:pathLst>
              <a:path h="8156762" w="3813286">
                <a:moveTo>
                  <a:pt x="0" y="0"/>
                </a:moveTo>
                <a:lnTo>
                  <a:pt x="3813287" y="0"/>
                </a:lnTo>
                <a:lnTo>
                  <a:pt x="3813287" y="8156762"/>
                </a:lnTo>
                <a:lnTo>
                  <a:pt x="0" y="81567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AutoShape 8" id="8"/>
          <p:cNvSpPr/>
          <p:nvPr/>
        </p:nvSpPr>
        <p:spPr>
          <a:xfrm>
            <a:off x="11939343" y="1957538"/>
            <a:ext cx="1825619" cy="650462"/>
          </a:xfrm>
          <a:prstGeom prst="line">
            <a:avLst/>
          </a:prstGeom>
          <a:ln cap="rnd" w="762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2664831"/>
            <a:ext cx="6571611" cy="44960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700" indent="-323850" lvl="1">
              <a:lnSpc>
                <a:spcPts val="5100"/>
              </a:lnSpc>
              <a:buFont typeface="Arial"/>
              <a:buChar char="•"/>
            </a:pPr>
            <a:r>
              <a:rPr lang="en-US" b="true" sz="3000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ON THE ONE HAND...</a:t>
            </a:r>
          </a:p>
          <a:p>
            <a:pPr algn="l" marL="1295400" indent="-431800" lvl="2">
              <a:lnSpc>
                <a:spcPts val="5100"/>
              </a:lnSpc>
              <a:buFont typeface="Arial"/>
              <a:buChar char="⚬"/>
            </a:pPr>
            <a:r>
              <a:rPr lang="en-US" sz="30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Giving counselors a say in who they want to work with might </a:t>
            </a:r>
            <a:r>
              <a:rPr lang="en-US" sz="30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motivate them to teach more effectively and enjoy their work  </a:t>
            </a:r>
          </a:p>
          <a:p>
            <a:pPr algn="l">
              <a:lnSpc>
                <a:spcPts val="5100"/>
              </a:lnSpc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7008463"/>
            <a:ext cx="11746518" cy="3200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700" indent="-323850" lvl="1">
              <a:lnSpc>
                <a:spcPts val="5100"/>
              </a:lnSpc>
              <a:buFont typeface="Arial"/>
              <a:buChar char="•"/>
            </a:pPr>
            <a:r>
              <a:rPr lang="en-US" b="true" sz="3000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SO..</a:t>
            </a:r>
            <a:r>
              <a:rPr lang="en-US" b="true" sz="3000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</a:p>
          <a:p>
            <a:pPr algn="l" marL="1295400" indent="-431800" lvl="2">
              <a:lnSpc>
                <a:spcPts val="5100"/>
              </a:lnSpc>
              <a:buFont typeface="Arial"/>
              <a:buChar char="⚬"/>
            </a:pPr>
            <a:r>
              <a:rPr lang="en-US" sz="30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While maintaining counselor freedom, we need to monitor for cases where a diverse and inclusive community is being undermined </a:t>
            </a:r>
          </a:p>
          <a:p>
            <a:pPr algn="l">
              <a:lnSpc>
                <a:spcPts val="5100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8704384" y="2664831"/>
            <a:ext cx="8405437" cy="5143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700" indent="-323850" lvl="1">
              <a:lnSpc>
                <a:spcPts val="5100"/>
              </a:lnSpc>
              <a:buFont typeface="Arial"/>
              <a:buChar char="•"/>
            </a:pPr>
            <a:r>
              <a:rPr lang="en-US" b="true" sz="3000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ON THE OTHER HAND... </a:t>
            </a:r>
          </a:p>
          <a:p>
            <a:pPr algn="l" marL="1295400" indent="-431800" lvl="2">
              <a:lnSpc>
                <a:spcPts val="5100"/>
              </a:lnSpc>
              <a:buFont typeface="Arial"/>
              <a:buChar char="⚬"/>
            </a:pPr>
            <a:r>
              <a:rPr lang="en-US" sz="30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Giving counselors the choice to choose could also undermine a truly inclusive community, especially if certain counselors hold prior biases or stereotypes about certain groups of students they don’t wish to work with </a:t>
            </a:r>
          </a:p>
          <a:p>
            <a:pPr algn="l">
              <a:lnSpc>
                <a:spcPts val="5100"/>
              </a:lnSpc>
            </a:pPr>
          </a:p>
        </p:txBody>
      </p:sp>
      <p:grpSp>
        <p:nvGrpSpPr>
          <p:cNvPr name="Group 5" id="5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028700" y="1257300"/>
            <a:ext cx="16081121" cy="9817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20"/>
              </a:lnSpc>
            </a:pPr>
            <a:r>
              <a:rPr lang="en-US" sz="8000" spc="-384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Value Conflict: Freedom vs. Community 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>
  <p:cSld>
    <p:bg>
      <p:bgPr>
        <a:solidFill>
          <a:srgbClr val="3C6AA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981144" y="4515692"/>
            <a:ext cx="8325713" cy="1636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05"/>
              </a:lnSpc>
            </a:pPr>
            <a:r>
              <a:rPr lang="en-US" sz="13264" spc="-636">
                <a:solidFill>
                  <a:srgbClr val="F4F1EB"/>
                </a:solidFill>
                <a:latin typeface="Aileron"/>
                <a:ea typeface="Aileron"/>
                <a:cs typeface="Aileron"/>
                <a:sym typeface="Aileron"/>
              </a:rPr>
              <a:t>Tasks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1293231"/>
            <a:ext cx="400214" cy="3086100"/>
            <a:chOff x="0" y="0"/>
            <a:chExt cx="105406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4F1E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362075"/>
            <a:ext cx="8474057" cy="1636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5"/>
              </a:lnSpc>
            </a:pPr>
            <a:r>
              <a:rPr lang="en-US" sz="13264" spc="-636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Tasks Before 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-746121" y="4049227"/>
            <a:ext cx="5354039" cy="8342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382"/>
              </a:lnSpc>
            </a:pPr>
            <a:r>
              <a:rPr lang="en-US" b="true" sz="5855">
                <a:solidFill>
                  <a:srgbClr val="F4F1EB"/>
                </a:solidFill>
                <a:latin typeface="Aileron Bold"/>
                <a:ea typeface="Aileron Bold"/>
                <a:cs typeface="Aileron Bold"/>
                <a:sym typeface="Aileron Bold"/>
              </a:rPr>
              <a:t>SIMPLE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251985" y="4049227"/>
            <a:ext cx="3159314" cy="8342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382"/>
              </a:lnSpc>
            </a:pPr>
            <a:r>
              <a:rPr lang="en-US" b="true" sz="5855">
                <a:solidFill>
                  <a:srgbClr val="F4F1EB"/>
                </a:solidFill>
                <a:latin typeface="Aileron Bold"/>
                <a:ea typeface="Aileron Bold"/>
                <a:cs typeface="Aileron Bold"/>
                <a:sym typeface="Aileron Bold"/>
              </a:rPr>
              <a:t>MEDIUM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059249" y="3971717"/>
            <a:ext cx="3700586" cy="8342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382"/>
              </a:lnSpc>
            </a:pPr>
            <a:r>
              <a:rPr lang="en-US" b="true" sz="5855">
                <a:solidFill>
                  <a:srgbClr val="F4F1EB"/>
                </a:solidFill>
                <a:latin typeface="Aileron Bold"/>
                <a:ea typeface="Aileron Bold"/>
                <a:cs typeface="Aileron Bold"/>
                <a:sym typeface="Aileron Bold"/>
              </a:rPr>
              <a:t>COMPLEX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028700" y="5705442"/>
            <a:ext cx="4702020" cy="21557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79"/>
              </a:lnSpc>
            </a:pPr>
            <a:r>
              <a:rPr lang="en-US" sz="33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Find students who counselors want to work with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480632" y="5705442"/>
            <a:ext cx="4702020" cy="21557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79"/>
              </a:lnSpc>
            </a:pPr>
            <a:r>
              <a:rPr lang="en-US" sz="33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Teach students they want to with in an app-environment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561810" y="5702523"/>
            <a:ext cx="4702020" cy="288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79"/>
              </a:lnSpc>
            </a:pPr>
            <a:r>
              <a:rPr lang="en-US" sz="33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Have AI-powered tools that make managing student data and progress easier 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266825"/>
            <a:ext cx="8474057" cy="12319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99"/>
              </a:lnSpc>
            </a:pPr>
            <a:r>
              <a:rPr lang="en-US" sz="9999" spc="-479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Tasks After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267108" y="3274539"/>
            <a:ext cx="3129590" cy="8342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382"/>
              </a:lnSpc>
            </a:pPr>
            <a:r>
              <a:rPr lang="en-US" b="true" sz="5855">
                <a:solidFill>
                  <a:srgbClr val="F4F1EB"/>
                </a:solidFill>
                <a:latin typeface="Aileron Bold"/>
                <a:ea typeface="Aileron Bold"/>
                <a:cs typeface="Aileron Bold"/>
                <a:sym typeface="Aileron Bold"/>
              </a:rPr>
              <a:t>SIMPLE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53720" y="4716705"/>
            <a:ext cx="3201668" cy="1755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27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Find students who counselors want to work with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03545" y="7616538"/>
            <a:ext cx="4702020" cy="1541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799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No change - like the simplicity of the most accessible task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480632" y="7616538"/>
            <a:ext cx="4702020" cy="1541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799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More specificity about what our particular app environment provides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2561810" y="7616538"/>
            <a:ext cx="4702020" cy="2065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799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Also includes how these insights are followed by actionable items, improving this function’s practicality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251985" y="3274539"/>
            <a:ext cx="3159314" cy="8342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382"/>
              </a:lnSpc>
            </a:pPr>
            <a:r>
              <a:rPr lang="en-US" b="true" sz="5855">
                <a:solidFill>
                  <a:srgbClr val="F4F1EB"/>
                </a:solidFill>
                <a:latin typeface="Aileron Bold"/>
                <a:ea typeface="Aileron Bold"/>
                <a:cs typeface="Aileron Bold"/>
                <a:sym typeface="Aileron Bold"/>
              </a:rPr>
              <a:t>MEDIUM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480632" y="4713629"/>
            <a:ext cx="4702020" cy="23559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27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Teach students in an app environment that facilitates sync/async class coordination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059249" y="3274539"/>
            <a:ext cx="3700586" cy="8342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382"/>
              </a:lnSpc>
            </a:pPr>
            <a:r>
              <a:rPr lang="en-US" b="true" sz="5855">
                <a:solidFill>
                  <a:srgbClr val="F4F1EB"/>
                </a:solidFill>
                <a:latin typeface="Aileron Bold"/>
                <a:ea typeface="Aileron Bold"/>
                <a:cs typeface="Aileron Bold"/>
                <a:sym typeface="Aileron Bold"/>
              </a:rPr>
              <a:t>COMPLEX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377326" y="4713629"/>
            <a:ext cx="5070987" cy="23559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27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Have AI-powered tools that make generate insights on student progress and give actionable recommendations 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>
  <p:cSld>
    <p:bg>
      <p:bgPr>
        <a:solidFill>
          <a:srgbClr val="3C6AA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867055" y="3217281"/>
            <a:ext cx="10553890" cy="4627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05"/>
              </a:lnSpc>
            </a:pPr>
            <a:r>
              <a:rPr lang="en-US" sz="13264" spc="-636">
                <a:solidFill>
                  <a:srgbClr val="F4F1EB"/>
                </a:solidFill>
                <a:latin typeface="Aileron"/>
                <a:ea typeface="Aileron"/>
                <a:cs typeface="Aileron"/>
                <a:sym typeface="Aileron"/>
              </a:rPr>
              <a:t>Usability goals &amp; key measurements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1293231"/>
            <a:ext cx="400214" cy="3086100"/>
            <a:chOff x="0" y="0"/>
            <a:chExt cx="105406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4F1E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209675"/>
            <a:ext cx="16588111" cy="9817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20"/>
              </a:lnSpc>
            </a:pPr>
            <a:r>
              <a:rPr lang="en-US" sz="8000" spc="-384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Usability Goals &amp; Key Measurements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3719016" y="2551150"/>
            <a:ext cx="3518964" cy="5702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359"/>
              </a:lnSpc>
            </a:pPr>
            <a:r>
              <a:rPr lang="en-US" b="true" sz="3999">
                <a:solidFill>
                  <a:srgbClr val="F4F1EB"/>
                </a:solidFill>
                <a:latin typeface="Aileron Bold"/>
                <a:ea typeface="Aileron Bold"/>
                <a:cs typeface="Aileron Bold"/>
                <a:sym typeface="Aileron Bold"/>
              </a:rPr>
              <a:t>GOAL # 1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495960" y="3598780"/>
            <a:ext cx="5381170" cy="2956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2799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Intuitive</a:t>
            </a:r>
          </a:p>
          <a:p>
            <a:pPr algn="ctr">
              <a:lnSpc>
                <a:spcPts val="4759"/>
              </a:lnSpc>
            </a:pPr>
            <a:r>
              <a:rPr lang="en-US" sz="2799" i="true">
                <a:solidFill>
                  <a:srgbClr val="000000"/>
                </a:solidFill>
                <a:latin typeface="Aileron Italics"/>
                <a:ea typeface="Aileron Italics"/>
                <a:cs typeface="Aileron Italics"/>
                <a:sym typeface="Aileron Italics"/>
              </a:rPr>
              <a:t>Want the UI to be easily understandable so that first-time users can enjoy it as well as power users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039957" y="3598780"/>
            <a:ext cx="5381170" cy="2956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2799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Helpful</a:t>
            </a:r>
          </a:p>
          <a:p>
            <a:pPr algn="ctr">
              <a:lnSpc>
                <a:spcPts val="4759"/>
              </a:lnSpc>
            </a:pPr>
            <a:r>
              <a:rPr lang="en-US" sz="2799" i="true">
                <a:solidFill>
                  <a:srgbClr val="000000"/>
                </a:solidFill>
                <a:latin typeface="Aileron Italics"/>
                <a:ea typeface="Aileron Italics"/>
                <a:cs typeface="Aileron Italics"/>
                <a:sym typeface="Aileron Italics"/>
              </a:rPr>
              <a:t>Counselors find the app environment &amp; tools useful and allows them to be more efficient than before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495960" y="6802520"/>
            <a:ext cx="5418309" cy="3112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799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Key Measurement: </a:t>
            </a:r>
          </a:p>
          <a:p>
            <a:pPr algn="ctr" marL="604519" indent="-302260" lvl="1">
              <a:lnSpc>
                <a:spcPts val="41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# of times user ask clarifying questions </a:t>
            </a:r>
          </a:p>
          <a:p>
            <a:pPr algn="ctr" marL="604519" indent="-302260" lvl="1">
              <a:lnSpc>
                <a:spcPts val="41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# of times users press back button</a:t>
            </a:r>
          </a:p>
          <a:p>
            <a:pPr algn="ctr">
              <a:lnSpc>
                <a:spcPts val="4199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10002818" y="6802520"/>
            <a:ext cx="5418309" cy="3112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799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Key Measurement: </a:t>
            </a:r>
          </a:p>
          <a:p>
            <a:pPr algn="ctr" marL="604519" indent="-302260" lvl="1">
              <a:lnSpc>
                <a:spcPts val="41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Positive feedback users give from a counselor’s POV, especially regarding the quality/novelty of the app’s tools and features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556782" y="2551150"/>
            <a:ext cx="3159314" cy="5702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359"/>
              </a:lnSpc>
            </a:pPr>
            <a:r>
              <a:rPr lang="en-US" b="true" sz="3999">
                <a:solidFill>
                  <a:srgbClr val="F4F1EB"/>
                </a:solidFill>
                <a:latin typeface="Aileron Bold"/>
                <a:ea typeface="Aileron Bold"/>
                <a:cs typeface="Aileron Bold"/>
                <a:sym typeface="Aileron Bold"/>
              </a:rPr>
              <a:t>GOAL #2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209675"/>
            <a:ext cx="16588111" cy="9817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20"/>
              </a:lnSpc>
            </a:pPr>
            <a:r>
              <a:rPr lang="en-US" sz="8000" spc="-384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Progress towards usability goals 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3719016" y="2551150"/>
            <a:ext cx="3518964" cy="5702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359"/>
              </a:lnSpc>
            </a:pPr>
            <a:r>
              <a:rPr lang="en-US" b="true" sz="3999">
                <a:solidFill>
                  <a:srgbClr val="F4F1EB"/>
                </a:solidFill>
                <a:latin typeface="Aileron Bold"/>
                <a:ea typeface="Aileron Bold"/>
                <a:cs typeface="Aileron Bold"/>
                <a:sym typeface="Aileron Bold"/>
              </a:rPr>
              <a:t>GOAL # 1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495960" y="3598780"/>
            <a:ext cx="5381170" cy="2956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2799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Intuitive</a:t>
            </a:r>
          </a:p>
          <a:p>
            <a:pPr algn="ctr">
              <a:lnSpc>
                <a:spcPts val="4759"/>
              </a:lnSpc>
            </a:pPr>
            <a:r>
              <a:rPr lang="en-US" sz="2799" i="true">
                <a:solidFill>
                  <a:srgbClr val="000000"/>
                </a:solidFill>
                <a:latin typeface="Aileron Italics"/>
                <a:ea typeface="Aileron Italics"/>
                <a:cs typeface="Aileron Italics"/>
                <a:sym typeface="Aileron Italics"/>
              </a:rPr>
              <a:t>Want the UI to be easily understandable so that first-time users can enjoy it as well as power users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039957" y="3598780"/>
            <a:ext cx="5381170" cy="2956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2799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Helpful</a:t>
            </a:r>
          </a:p>
          <a:p>
            <a:pPr algn="ctr">
              <a:lnSpc>
                <a:spcPts val="4759"/>
              </a:lnSpc>
            </a:pPr>
            <a:r>
              <a:rPr lang="en-US" sz="2799" i="true">
                <a:solidFill>
                  <a:srgbClr val="000000"/>
                </a:solidFill>
                <a:latin typeface="Aileron Italics"/>
                <a:ea typeface="Aileron Italics"/>
                <a:cs typeface="Aileron Italics"/>
                <a:sym typeface="Aileron Italics"/>
              </a:rPr>
              <a:t>Counselors find the app environment &amp; tools useful, which allows them to be more efficient than before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495960" y="6650355"/>
            <a:ext cx="5418309" cy="3112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799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Progress towards this goal:</a:t>
            </a:r>
          </a:p>
          <a:p>
            <a:pPr algn="ctr" marL="604519" indent="-302260" lvl="1">
              <a:lnSpc>
                <a:spcPts val="41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Changed logic for simple task to make it more easily understandable after user and section feedback </a:t>
            </a:r>
          </a:p>
          <a:p>
            <a:pPr algn="ctr">
              <a:lnSpc>
                <a:spcPts val="4199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9541415" y="6650355"/>
            <a:ext cx="6378254" cy="36366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799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Progress towards this goal:</a:t>
            </a:r>
          </a:p>
          <a:p>
            <a:pPr algn="ctr" marL="604519" indent="-302260" lvl="1">
              <a:lnSpc>
                <a:spcPts val="41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Added new sub-feature for complex task to include actionable steps on top of AI-generated insights</a:t>
            </a:r>
          </a:p>
          <a:p>
            <a:pPr algn="ctr" marL="604519" indent="-302260" lvl="1">
              <a:lnSpc>
                <a:spcPts val="41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Created chatting feature to allow for async collaboration</a:t>
            </a:r>
          </a:p>
          <a:p>
            <a:pPr algn="ctr">
              <a:lnSpc>
                <a:spcPts val="4199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0556782" y="2551150"/>
            <a:ext cx="3159314" cy="5702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359"/>
              </a:lnSpc>
            </a:pPr>
            <a:r>
              <a:rPr lang="en-US" b="true" sz="3999">
                <a:solidFill>
                  <a:srgbClr val="F4F1EB"/>
                </a:solidFill>
                <a:latin typeface="Aileron Bold"/>
                <a:ea typeface="Aileron Bold"/>
                <a:cs typeface="Aileron Bold"/>
                <a:sym typeface="Aileron Bold"/>
              </a:rPr>
              <a:t>GOAL #2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209675"/>
            <a:ext cx="16588111" cy="9817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20"/>
              </a:lnSpc>
            </a:pPr>
            <a:r>
              <a:rPr lang="en-US" sz="8000" spc="-384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Planned steps to further progress 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3719016" y="2551150"/>
            <a:ext cx="3518964" cy="5702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359"/>
              </a:lnSpc>
            </a:pPr>
            <a:r>
              <a:rPr lang="en-US" b="true" sz="3999">
                <a:solidFill>
                  <a:srgbClr val="F4F1EB"/>
                </a:solidFill>
                <a:latin typeface="Aileron Bold"/>
                <a:ea typeface="Aileron Bold"/>
                <a:cs typeface="Aileron Bold"/>
                <a:sym typeface="Aileron Bold"/>
              </a:rPr>
              <a:t>GOAL # 1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495960" y="3598780"/>
            <a:ext cx="5381170" cy="2956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2799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Intuitive</a:t>
            </a:r>
          </a:p>
          <a:p>
            <a:pPr algn="ctr">
              <a:lnSpc>
                <a:spcPts val="4759"/>
              </a:lnSpc>
            </a:pPr>
            <a:r>
              <a:rPr lang="en-US" sz="2799" i="true">
                <a:solidFill>
                  <a:srgbClr val="000000"/>
                </a:solidFill>
                <a:latin typeface="Aileron Italics"/>
                <a:ea typeface="Aileron Italics"/>
                <a:cs typeface="Aileron Italics"/>
                <a:sym typeface="Aileron Italics"/>
              </a:rPr>
              <a:t>Want the UI to be easily understandable so that first-time users can enjoy it as well as power users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039957" y="3598780"/>
            <a:ext cx="5381170" cy="2956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2799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Helpful</a:t>
            </a:r>
          </a:p>
          <a:p>
            <a:pPr algn="ctr">
              <a:lnSpc>
                <a:spcPts val="4759"/>
              </a:lnSpc>
            </a:pPr>
            <a:r>
              <a:rPr lang="en-US" sz="2799" i="true">
                <a:solidFill>
                  <a:srgbClr val="000000"/>
                </a:solidFill>
                <a:latin typeface="Aileron Italics"/>
                <a:ea typeface="Aileron Italics"/>
                <a:cs typeface="Aileron Italics"/>
                <a:sym typeface="Aileron Italics"/>
              </a:rPr>
              <a:t>Counselors find the app environment &amp; tools useful, which allows them to be more efficient than before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495960" y="6639770"/>
            <a:ext cx="5418309" cy="29582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00"/>
              </a:lnSpc>
            </a:pPr>
            <a:r>
              <a:rPr lang="en-US" sz="2600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Further progress plans: </a:t>
            </a:r>
          </a:p>
          <a:p>
            <a:pPr algn="ctr" marL="561341" indent="-280670" lvl="1">
              <a:lnSpc>
                <a:spcPts val="3900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Wait for heuristic feedback and focus on comments on the app’s </a:t>
            </a:r>
            <a:r>
              <a:rPr lang="en-US" sz="2600" u="sng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intuitiveness/UI</a:t>
            </a:r>
          </a:p>
          <a:p>
            <a:pPr algn="ctr" marL="561341" indent="-280670" lvl="1">
              <a:lnSpc>
                <a:spcPts val="3900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Implement these changes as necessary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541415" y="6639770"/>
            <a:ext cx="6378254" cy="34535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00"/>
              </a:lnSpc>
            </a:pPr>
            <a:r>
              <a:rPr lang="en-US" sz="2600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Further progress plans: </a:t>
            </a:r>
          </a:p>
          <a:p>
            <a:pPr algn="ctr" marL="561341" indent="-280670" lvl="1">
              <a:lnSpc>
                <a:spcPts val="3900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Wait for heuristic feedback</a:t>
            </a:r>
          </a:p>
          <a:p>
            <a:pPr algn="ctr" marL="561341" indent="-280670" lvl="1">
              <a:lnSpc>
                <a:spcPts val="3900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Focus on comments relating to how our app </a:t>
            </a:r>
            <a:r>
              <a:rPr lang="en-US" sz="2600" u="sng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enhances</a:t>
            </a:r>
            <a:r>
              <a:rPr lang="en-US" sz="26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the work of counselors </a:t>
            </a:r>
          </a:p>
          <a:p>
            <a:pPr algn="ctr" marL="561341" indent="-280670" lvl="1">
              <a:lnSpc>
                <a:spcPts val="3900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Implement feedback as necessary</a:t>
            </a:r>
          </a:p>
          <a:p>
            <a:pPr algn="ctr" marL="561341" indent="-280670" lvl="1">
              <a:lnSpc>
                <a:spcPts val="3900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Further rounds of testing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556782" y="2551150"/>
            <a:ext cx="3159314" cy="5702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359"/>
              </a:lnSpc>
            </a:pPr>
            <a:r>
              <a:rPr lang="en-US" b="true" sz="3999">
                <a:solidFill>
                  <a:srgbClr val="F4F1EB"/>
                </a:solidFill>
                <a:latin typeface="Aileron Bold"/>
                <a:ea typeface="Aileron Bold"/>
                <a:cs typeface="Aileron Bold"/>
                <a:sym typeface="Aileron Bold"/>
              </a:rPr>
              <a:t>GOAL #2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>
  <p:cSld>
    <p:bg>
      <p:bgPr>
        <a:solidFill>
          <a:srgbClr val="3C6AA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867055" y="3217281"/>
            <a:ext cx="10553890" cy="4627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05"/>
              </a:lnSpc>
            </a:pPr>
            <a:r>
              <a:rPr lang="en-US" sz="13264" spc="-636">
                <a:solidFill>
                  <a:srgbClr val="F4F1EB"/>
                </a:solidFill>
                <a:latin typeface="Aileron"/>
                <a:ea typeface="Aileron"/>
                <a:cs typeface="Aileron"/>
                <a:sym typeface="Aileron"/>
              </a:rPr>
              <a:t>Revised interface sketches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1293231"/>
            <a:ext cx="400214" cy="3086100"/>
            <a:chOff x="0" y="0"/>
            <a:chExt cx="105406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4F1E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37602" y="2087922"/>
            <a:ext cx="6295281" cy="6899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49"/>
              </a:lnSpc>
            </a:pPr>
            <a:r>
              <a:rPr lang="en-US" sz="2499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Before</a:t>
            </a:r>
          </a:p>
          <a:p>
            <a:pPr algn="l" marL="539749" indent="-269875" lvl="1">
              <a:lnSpc>
                <a:spcPts val="424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Counselors choose a student they are interested in and temporarily assign the student to a classroom </a:t>
            </a:r>
          </a:p>
          <a:p>
            <a:pPr algn="l" marL="539749" indent="-269875" lvl="1">
              <a:lnSpc>
                <a:spcPts val="424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They would then wait for the student’s acceptance</a:t>
            </a:r>
          </a:p>
          <a:p>
            <a:pPr algn="l">
              <a:lnSpc>
                <a:spcPts val="4249"/>
              </a:lnSpc>
            </a:pPr>
            <a:r>
              <a:rPr lang="en-US" sz="2499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Feedback</a:t>
            </a: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</a:p>
          <a:p>
            <a:pPr algn="l" marL="539749" indent="-269875" lvl="1">
              <a:lnSpc>
                <a:spcPts val="424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The simple task flow was not intuitive enough </a:t>
            </a:r>
          </a:p>
          <a:p>
            <a:pPr algn="l" marL="539749" indent="-269875" lvl="1">
              <a:lnSpc>
                <a:spcPts val="424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In particular, people did not understand why students were assigned to classrooms even before they accepted the counselor’s invite 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028700" y="889139"/>
            <a:ext cx="15807902" cy="741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40"/>
              </a:lnSpc>
            </a:pPr>
            <a:r>
              <a:rPr lang="en-US" sz="6000" spc="-288">
                <a:solidFill>
                  <a:srgbClr val="3C6AA9"/>
                </a:solidFill>
                <a:latin typeface="Aileron"/>
                <a:ea typeface="Aileron"/>
                <a:cs typeface="Aileron"/>
                <a:sym typeface="Aileron"/>
              </a:rPr>
              <a:t>Major Change 1 -  Corrected logic in simple task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7019444" y="3106595"/>
            <a:ext cx="11268556" cy="4073809"/>
          </a:xfrm>
          <a:custGeom>
            <a:avLst/>
            <a:gdLst/>
            <a:ahLst/>
            <a:cxnLst/>
            <a:rect r="r" b="b" t="t" l="l"/>
            <a:pathLst>
              <a:path h="4073809" w="11268556">
                <a:moveTo>
                  <a:pt x="0" y="0"/>
                </a:moveTo>
                <a:lnTo>
                  <a:pt x="11268556" y="0"/>
                </a:lnTo>
                <a:lnTo>
                  <a:pt x="11268556" y="4073810"/>
                </a:lnTo>
                <a:lnTo>
                  <a:pt x="0" y="40738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438" t="-4689" r="-2329" b="0"/>
            </a:stretch>
          </a:blipFill>
        </p:spPr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7703676" y="1821367"/>
            <a:ext cx="10208272" cy="4440598"/>
          </a:xfrm>
          <a:custGeom>
            <a:avLst/>
            <a:gdLst/>
            <a:ahLst/>
            <a:cxnLst/>
            <a:rect r="r" b="b" t="t" l="l"/>
            <a:pathLst>
              <a:path h="4440598" w="10208272">
                <a:moveTo>
                  <a:pt x="0" y="0"/>
                </a:moveTo>
                <a:lnTo>
                  <a:pt x="10208272" y="0"/>
                </a:lnTo>
                <a:lnTo>
                  <a:pt x="10208272" y="4440599"/>
                </a:lnTo>
                <a:lnTo>
                  <a:pt x="0" y="44405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907471" y="6261966"/>
            <a:ext cx="6664654" cy="3990462"/>
          </a:xfrm>
          <a:custGeom>
            <a:avLst/>
            <a:gdLst/>
            <a:ahLst/>
            <a:cxnLst/>
            <a:rect r="r" b="b" t="t" l="l"/>
            <a:pathLst>
              <a:path h="3990462" w="6664654">
                <a:moveTo>
                  <a:pt x="0" y="0"/>
                </a:moveTo>
                <a:lnTo>
                  <a:pt x="6664655" y="0"/>
                </a:lnTo>
                <a:lnTo>
                  <a:pt x="6664655" y="3990461"/>
                </a:lnTo>
                <a:lnTo>
                  <a:pt x="0" y="39904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766242" y="1825857"/>
            <a:ext cx="6408325" cy="74324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50"/>
              </a:lnSpc>
            </a:pPr>
            <a:r>
              <a:rPr lang="en-US" sz="2500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After</a:t>
            </a:r>
          </a:p>
          <a:p>
            <a:pPr algn="l" marL="539751" indent="-269876" lvl="1">
              <a:lnSpc>
                <a:spcPts val="4250"/>
              </a:lnSpc>
              <a:buFont typeface="Arial"/>
              <a:buChar char="•"/>
            </a:pPr>
            <a:r>
              <a:rPr lang="en-US" sz="25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Split the task into 2 parts </a:t>
            </a:r>
          </a:p>
          <a:p>
            <a:pPr algn="l" marL="539751" indent="-269876" lvl="1">
              <a:lnSpc>
                <a:spcPts val="4250"/>
              </a:lnSpc>
              <a:buFont typeface="Arial"/>
              <a:buChar char="•"/>
            </a:pPr>
            <a:r>
              <a:rPr lang="en-US" sz="25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Counselors first send a request to a student they would like to work with </a:t>
            </a:r>
          </a:p>
          <a:p>
            <a:pPr algn="l" marL="539751" indent="-269876" lvl="1">
              <a:lnSpc>
                <a:spcPts val="4250"/>
              </a:lnSpc>
              <a:buFont typeface="Arial"/>
              <a:buChar char="•"/>
            </a:pPr>
            <a:r>
              <a:rPr lang="en-US" sz="25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If a student accepts their request, the counselor is notified, and only then can they add the student to a classroom</a:t>
            </a:r>
          </a:p>
          <a:p>
            <a:pPr algn="l">
              <a:lnSpc>
                <a:spcPts val="4250"/>
              </a:lnSpc>
            </a:pPr>
            <a:r>
              <a:rPr lang="en-US" sz="2500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How change addresses usability goals</a:t>
            </a:r>
          </a:p>
          <a:p>
            <a:pPr algn="l" marL="539751" indent="-269876" lvl="1">
              <a:lnSpc>
                <a:spcPts val="4250"/>
              </a:lnSpc>
              <a:buFont typeface="Arial"/>
              <a:buChar char="•"/>
            </a:pPr>
            <a:r>
              <a:rPr lang="en-US" sz="25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Addresses concerns about how the original flow is unintuitive </a:t>
            </a:r>
          </a:p>
          <a:p>
            <a:pPr algn="l" marL="539751" indent="-269876" lvl="1">
              <a:lnSpc>
                <a:spcPts val="4250"/>
              </a:lnSpc>
              <a:buFont typeface="Arial"/>
              <a:buChar char="•"/>
            </a:pPr>
            <a:r>
              <a:rPr lang="en-US" sz="25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The fact that counselors are only able to assign students after they accept is more aligned with how we think about requests/acceptance in real-life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889139"/>
            <a:ext cx="15807902" cy="741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40"/>
              </a:lnSpc>
            </a:pPr>
            <a:r>
              <a:rPr lang="en-US" sz="6000" spc="-288">
                <a:solidFill>
                  <a:srgbClr val="3C6AA9"/>
                </a:solidFill>
                <a:latin typeface="Aileron"/>
                <a:ea typeface="Aileron"/>
                <a:cs typeface="Aileron"/>
                <a:sym typeface="Aileron"/>
              </a:rPr>
              <a:t>Major Change 1 -  Corrected logic in simple task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37970" y="2693406"/>
            <a:ext cx="6295281" cy="58322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49"/>
              </a:lnSpc>
            </a:pPr>
            <a:r>
              <a:rPr lang="en-US" sz="2499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Before</a:t>
            </a:r>
          </a:p>
          <a:p>
            <a:pPr algn="l" marL="539749" indent="-269875" lvl="1">
              <a:lnSpc>
                <a:spcPts val="424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In the complex task, counselors can view AI-generated insights about how they can improve student performance </a:t>
            </a:r>
          </a:p>
          <a:p>
            <a:pPr algn="l">
              <a:lnSpc>
                <a:spcPts val="4249"/>
              </a:lnSpc>
            </a:pPr>
            <a:r>
              <a:rPr lang="en-US" sz="2499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Feedback</a:t>
            </a: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</a:p>
          <a:p>
            <a:pPr algn="l" marL="539749" indent="-269875" lvl="1">
              <a:lnSpc>
                <a:spcPts val="424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Insights alone might not be novel and useful enough by themselves</a:t>
            </a:r>
          </a:p>
          <a:p>
            <a:pPr algn="l" marL="539749" indent="-269875" lvl="1">
              <a:lnSpc>
                <a:spcPts val="424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It would be better if the insights were accompanied by actional items (“next steps”) that counselors can follow up with right away 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028700" y="889139"/>
            <a:ext cx="15807902" cy="741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40"/>
              </a:lnSpc>
            </a:pPr>
            <a:r>
              <a:rPr lang="en-US" sz="6000" spc="-288">
                <a:solidFill>
                  <a:srgbClr val="3C6AA9"/>
                </a:solidFill>
                <a:latin typeface="Aileron"/>
                <a:ea typeface="Aileron"/>
                <a:cs typeface="Aileron"/>
                <a:sym typeface="Aileron"/>
              </a:rPr>
              <a:t>Major Change 2 - Actionable steps in complex task  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7171007" y="3103430"/>
            <a:ext cx="10639319" cy="5244297"/>
          </a:xfrm>
          <a:custGeom>
            <a:avLst/>
            <a:gdLst/>
            <a:ahLst/>
            <a:cxnLst/>
            <a:rect r="r" b="b" t="t" l="l"/>
            <a:pathLst>
              <a:path h="5244297" w="10639319">
                <a:moveTo>
                  <a:pt x="0" y="0"/>
                </a:moveTo>
                <a:lnTo>
                  <a:pt x="10639319" y="0"/>
                </a:lnTo>
                <a:lnTo>
                  <a:pt x="10639319" y="5244298"/>
                </a:lnTo>
                <a:lnTo>
                  <a:pt x="0" y="52442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6986741" y="2918565"/>
            <a:ext cx="11301259" cy="4449871"/>
          </a:xfrm>
          <a:custGeom>
            <a:avLst/>
            <a:gdLst/>
            <a:ahLst/>
            <a:cxnLst/>
            <a:rect r="r" b="b" t="t" l="l"/>
            <a:pathLst>
              <a:path h="4449871" w="11301259">
                <a:moveTo>
                  <a:pt x="0" y="0"/>
                </a:moveTo>
                <a:lnTo>
                  <a:pt x="11301259" y="0"/>
                </a:lnTo>
                <a:lnTo>
                  <a:pt x="11301259" y="4449870"/>
                </a:lnTo>
                <a:lnTo>
                  <a:pt x="0" y="44498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633760" y="1954932"/>
            <a:ext cx="6119434" cy="6899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50"/>
              </a:lnSpc>
            </a:pPr>
            <a:r>
              <a:rPr lang="en-US" sz="2500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After</a:t>
            </a:r>
          </a:p>
          <a:p>
            <a:pPr algn="l" marL="539751" indent="-269876" lvl="1">
              <a:lnSpc>
                <a:spcPts val="4250"/>
              </a:lnSpc>
              <a:buFont typeface="Arial"/>
              <a:buChar char="•"/>
            </a:pPr>
            <a:r>
              <a:rPr lang="en-US" sz="25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For each recommendation, we provide actionable next steps on top of an explanation of the recommendation</a:t>
            </a:r>
          </a:p>
          <a:p>
            <a:pPr algn="l">
              <a:lnSpc>
                <a:spcPts val="4250"/>
              </a:lnSpc>
            </a:pPr>
            <a:r>
              <a:rPr lang="en-US" sz="2500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How change addresses usability goals</a:t>
            </a:r>
          </a:p>
          <a:p>
            <a:pPr algn="l" marL="539751" indent="-269876" lvl="1">
              <a:lnSpc>
                <a:spcPts val="4250"/>
              </a:lnSpc>
              <a:buFont typeface="Arial"/>
              <a:buChar char="•"/>
            </a:pPr>
            <a:r>
              <a:rPr lang="en-US" sz="25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This improves the “useful” usability goal as it gives the counselors concrete steps to take in order to improve the student’s performance </a:t>
            </a:r>
          </a:p>
          <a:p>
            <a:pPr algn="l" marL="539751" indent="-269876" lvl="1">
              <a:lnSpc>
                <a:spcPts val="4250"/>
              </a:lnSpc>
              <a:buFont typeface="Arial"/>
              <a:buChar char="•"/>
            </a:pPr>
            <a:r>
              <a:rPr lang="en-US" sz="25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By including quick-links for some next steps that can be done within the app e.g. schedule 1-on-1 meetings, the user experience is improved further 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889139"/>
            <a:ext cx="15807902" cy="741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40"/>
              </a:lnSpc>
            </a:pPr>
            <a:r>
              <a:rPr lang="en-US" sz="6000" spc="-288">
                <a:solidFill>
                  <a:srgbClr val="3C6AA9"/>
                </a:solidFill>
                <a:latin typeface="Aileron"/>
                <a:ea typeface="Aileron"/>
                <a:cs typeface="Aileron"/>
                <a:sym typeface="Aileron"/>
              </a:rPr>
              <a:t>Major Change 2 -</a:t>
            </a:r>
            <a:r>
              <a:rPr lang="en-US" sz="6000" spc="-288">
                <a:solidFill>
                  <a:srgbClr val="3C6AA9"/>
                </a:solidFill>
                <a:latin typeface="Aileron"/>
                <a:ea typeface="Aileron"/>
                <a:cs typeface="Aileron"/>
                <a:sym typeface="Aileron"/>
              </a:rPr>
              <a:t> Actionable steps in complex task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8825296" y="3137834"/>
            <a:ext cx="8994628" cy="5228128"/>
          </a:xfrm>
          <a:custGeom>
            <a:avLst/>
            <a:gdLst/>
            <a:ahLst/>
            <a:cxnLst/>
            <a:rect r="r" b="b" t="t" l="l"/>
            <a:pathLst>
              <a:path h="5228128" w="8994628">
                <a:moveTo>
                  <a:pt x="0" y="0"/>
                </a:moveTo>
                <a:lnTo>
                  <a:pt x="8994628" y="0"/>
                </a:lnTo>
                <a:lnTo>
                  <a:pt x="8994628" y="5228128"/>
                </a:lnTo>
                <a:lnTo>
                  <a:pt x="0" y="52281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2552117"/>
            <a:ext cx="7357131" cy="7432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49"/>
              </a:lnSpc>
            </a:pPr>
            <a:r>
              <a:rPr lang="en-US" sz="2499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Before</a:t>
            </a:r>
          </a:p>
          <a:p>
            <a:pPr algn="l" marL="539749" indent="-269875" lvl="1">
              <a:lnSpc>
                <a:spcPts val="424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Counselors would wait until a scheduled meeting to work with their students.</a:t>
            </a:r>
          </a:p>
          <a:p>
            <a:pPr algn="l" marL="539749" indent="-269875" lvl="1">
              <a:lnSpc>
                <a:spcPts val="424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Students would share all updates and questions during scheduled live sessions. </a:t>
            </a:r>
          </a:p>
          <a:p>
            <a:pPr algn="l">
              <a:lnSpc>
                <a:spcPts val="4249"/>
              </a:lnSpc>
            </a:pPr>
            <a:r>
              <a:rPr lang="en-US" sz="2499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Feedback </a:t>
            </a:r>
          </a:p>
          <a:p>
            <a:pPr algn="l" marL="539749" indent="-269875" lvl="1">
              <a:lnSpc>
                <a:spcPts val="424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Testers felt like they were limited to only short meeting times to work with their students.</a:t>
            </a:r>
          </a:p>
          <a:p>
            <a:pPr algn="l" marL="539749" indent="-269875" lvl="1">
              <a:lnSpc>
                <a:spcPts val="424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It would be overwhelming to try to answer everyone’s questions or provide resources if everything had to happen live.</a:t>
            </a:r>
          </a:p>
          <a:p>
            <a:pPr algn="l" marL="539749" indent="-269875" lvl="1">
              <a:lnSpc>
                <a:spcPts val="424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Users expressed needs of assisting students who wouldn’t be able to join meetings with microphone and camera access.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765314"/>
            <a:ext cx="15807902" cy="1704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00"/>
              </a:lnSpc>
            </a:pPr>
            <a:r>
              <a:rPr lang="en-US" sz="6000" spc="-288">
                <a:solidFill>
                  <a:srgbClr val="3C6AA9"/>
                </a:solidFill>
                <a:latin typeface="Aileron"/>
                <a:ea typeface="Aileron"/>
                <a:cs typeface="Aileron"/>
                <a:sym typeface="Aileron"/>
              </a:rPr>
              <a:t>Major Change 3 - Creating an Async Collaboration Method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931659" y="8280237"/>
            <a:ext cx="6781902" cy="701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90"/>
              </a:lnSpc>
            </a:pPr>
            <a:r>
              <a:rPr lang="en-US" sz="1700" i="true">
                <a:solidFill>
                  <a:srgbClr val="000000"/>
                </a:solidFill>
                <a:latin typeface="Aileron Italics"/>
                <a:ea typeface="Aileron Italics"/>
                <a:cs typeface="Aileron Italics"/>
                <a:sym typeface="Aileron Italics"/>
              </a:rPr>
              <a:t>Note: only the selected portion of the moderate task relevant to this major change is shown here due to the large size of the task.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9495871" y="2352436"/>
            <a:ext cx="7526827" cy="6905864"/>
          </a:xfrm>
          <a:custGeom>
            <a:avLst/>
            <a:gdLst/>
            <a:ahLst/>
            <a:cxnLst/>
            <a:rect r="r" b="b" t="t" l="l"/>
            <a:pathLst>
              <a:path h="6905864" w="7526827">
                <a:moveTo>
                  <a:pt x="0" y="0"/>
                </a:moveTo>
                <a:lnTo>
                  <a:pt x="7526828" y="0"/>
                </a:lnTo>
                <a:lnTo>
                  <a:pt x="7526828" y="6905864"/>
                </a:lnTo>
                <a:lnTo>
                  <a:pt x="0" y="69058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2570008"/>
            <a:ext cx="7242200" cy="7432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49"/>
              </a:lnSpc>
            </a:pPr>
            <a:r>
              <a:rPr lang="en-US" sz="2499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After</a:t>
            </a:r>
          </a:p>
          <a:p>
            <a:pPr algn="l" marL="539749" indent="-269875" lvl="1">
              <a:lnSpc>
                <a:spcPts val="424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We decided to add two places where counselors could chat with their students: one in the classroom interface and one during live meetings.</a:t>
            </a:r>
          </a:p>
          <a:p>
            <a:pPr algn="l">
              <a:lnSpc>
                <a:spcPts val="4249"/>
              </a:lnSpc>
            </a:pPr>
            <a:r>
              <a:rPr lang="en-US" sz="2499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How change addresses usability goals </a:t>
            </a: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</a:p>
          <a:p>
            <a:pPr algn="l" marL="539749" indent="-269875" lvl="1">
              <a:lnSpc>
                <a:spcPts val="424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The ability for counselors to chat with their students beforehand addresses our helpfulness goal since it allows counselors to communicate in an asynchronous manner.</a:t>
            </a:r>
          </a:p>
          <a:p>
            <a:pPr algn="l" marL="539749" indent="-269875" lvl="1">
              <a:lnSpc>
                <a:spcPts val="424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This new feature is also intuitive because it would exist in almost all frames of the moderate task, making it clear and easily accessible.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765314"/>
            <a:ext cx="15807902" cy="1704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00"/>
              </a:lnSpc>
            </a:pPr>
            <a:r>
              <a:rPr lang="en-US" sz="6000" spc="-288">
                <a:solidFill>
                  <a:srgbClr val="3C6AA9"/>
                </a:solidFill>
                <a:latin typeface="Aileron"/>
                <a:ea typeface="Aileron"/>
                <a:cs typeface="Aileron"/>
                <a:sym typeface="Aileron"/>
              </a:rPr>
              <a:t>Major Change 3 - Creating an Async Collaboration Method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868334" y="9172575"/>
            <a:ext cx="6781902" cy="701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90"/>
              </a:lnSpc>
            </a:pPr>
            <a:r>
              <a:rPr lang="en-US" sz="1700" i="true">
                <a:solidFill>
                  <a:srgbClr val="000000"/>
                </a:solidFill>
                <a:latin typeface="Aileron Italics"/>
                <a:ea typeface="Aileron Italics"/>
                <a:cs typeface="Aileron Italics"/>
                <a:sym typeface="Aileron Italics"/>
              </a:rPr>
              <a:t>Note: only the selected portion of the moderate task relevant to this major change is shown here due to the large size of the task.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>
  <p:cSld>
    <p:bg>
      <p:bgPr>
        <a:solidFill>
          <a:srgbClr val="3C6AA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867055" y="3767996"/>
            <a:ext cx="10553890" cy="31320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05"/>
              </a:lnSpc>
            </a:pPr>
            <a:r>
              <a:rPr lang="en-US" sz="13264" spc="-636">
                <a:solidFill>
                  <a:srgbClr val="F4F1EB"/>
                </a:solidFill>
                <a:latin typeface="Aileron"/>
                <a:ea typeface="Aileron"/>
                <a:cs typeface="Aileron"/>
                <a:sym typeface="Aileron"/>
              </a:rPr>
              <a:t>Medium-fi task flows 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1293231"/>
            <a:ext cx="400214" cy="3086100"/>
            <a:chOff x="0" y="0"/>
            <a:chExt cx="105406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4F1E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3127313" y="3809369"/>
            <a:ext cx="10695364" cy="5695281"/>
          </a:xfrm>
          <a:custGeom>
            <a:avLst/>
            <a:gdLst/>
            <a:ahLst/>
            <a:cxnLst/>
            <a:rect r="r" b="b" t="t" l="l"/>
            <a:pathLst>
              <a:path h="5695281" w="10695364">
                <a:moveTo>
                  <a:pt x="0" y="0"/>
                </a:moveTo>
                <a:lnTo>
                  <a:pt x="10695365" y="0"/>
                </a:lnTo>
                <a:lnTo>
                  <a:pt x="10695365" y="5695282"/>
                </a:lnTo>
                <a:lnTo>
                  <a:pt x="0" y="56952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AutoShape 6" id="6"/>
          <p:cNvSpPr/>
          <p:nvPr/>
        </p:nvSpPr>
        <p:spPr>
          <a:xfrm>
            <a:off x="5669770" y="5589569"/>
            <a:ext cx="984872" cy="467006"/>
          </a:xfrm>
          <a:prstGeom prst="line">
            <a:avLst/>
          </a:prstGeom>
          <a:ln cap="flat" w="28575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7" id="7"/>
          <p:cNvSpPr/>
          <p:nvPr/>
        </p:nvSpPr>
        <p:spPr>
          <a:xfrm flipV="true">
            <a:off x="7800615" y="6497911"/>
            <a:ext cx="1251232" cy="855874"/>
          </a:xfrm>
          <a:prstGeom prst="line">
            <a:avLst/>
          </a:prstGeom>
          <a:ln cap="flat" w="28575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8" id="8"/>
          <p:cNvSpPr/>
          <p:nvPr/>
        </p:nvSpPr>
        <p:spPr>
          <a:xfrm flipV="true">
            <a:off x="10629175" y="6867939"/>
            <a:ext cx="1221637" cy="500726"/>
          </a:xfrm>
          <a:prstGeom prst="line">
            <a:avLst/>
          </a:prstGeom>
          <a:ln cap="flat" w="28575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TextBox 9" id="9"/>
          <p:cNvSpPr txBox="true"/>
          <p:nvPr/>
        </p:nvSpPr>
        <p:spPr>
          <a:xfrm rot="0">
            <a:off x="4681955" y="439903"/>
            <a:ext cx="5354039" cy="8342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382"/>
              </a:lnSpc>
            </a:pPr>
            <a:r>
              <a:rPr lang="en-US" b="true" sz="5855">
                <a:solidFill>
                  <a:srgbClr val="F4F1EB"/>
                </a:solidFill>
                <a:latin typeface="Aileron Bold"/>
                <a:ea typeface="Aileron Bold"/>
                <a:cs typeface="Aileron Bold"/>
                <a:sym typeface="Aileron Bold"/>
              </a:rPr>
              <a:t>SIMPLE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817179" y="1615444"/>
            <a:ext cx="5755900" cy="1422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79"/>
              </a:lnSpc>
            </a:pPr>
            <a:r>
              <a:rPr lang="en-US" sz="33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Find students who counselors want to work with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817179" y="5912761"/>
            <a:ext cx="637258" cy="585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9"/>
              </a:lnSpc>
              <a:spcBef>
                <a:spcPct val="0"/>
              </a:spcBef>
            </a:pPr>
            <a:r>
              <a:rPr lang="en-US" b="true" sz="1135">
                <a:solidFill>
                  <a:srgbClr val="FF3131"/>
                </a:solidFill>
                <a:latin typeface="Aileron Bold"/>
                <a:ea typeface="Aileron Bold"/>
                <a:cs typeface="Aileron Bold"/>
                <a:sym typeface="Aileron Bold"/>
              </a:rPr>
              <a:t>PRESS JACK PROFILE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974422" y="7251931"/>
            <a:ext cx="637258" cy="585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9"/>
              </a:lnSpc>
              <a:spcBef>
                <a:spcPct val="0"/>
              </a:spcBef>
            </a:pPr>
            <a:r>
              <a:rPr lang="en-US" b="true" sz="1135">
                <a:solidFill>
                  <a:srgbClr val="FF3131"/>
                </a:solidFill>
                <a:latin typeface="Aileron Bold"/>
                <a:ea typeface="Aileron Bold"/>
                <a:cs typeface="Aileron Bold"/>
                <a:sym typeface="Aileron Bold"/>
              </a:rPr>
              <a:t>PRESS CHOOSE JACK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629175" y="7534980"/>
            <a:ext cx="760743" cy="585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9"/>
              </a:lnSpc>
            </a:pPr>
            <a:r>
              <a:rPr lang="en-US" b="true" sz="1135">
                <a:solidFill>
                  <a:srgbClr val="FF3131"/>
                </a:solidFill>
                <a:latin typeface="Aileron Bold"/>
                <a:ea typeface="Aileron Bold"/>
                <a:cs typeface="Aileron Bold"/>
                <a:sym typeface="Aileron Bold"/>
              </a:rPr>
              <a:t>PRESS</a:t>
            </a:r>
          </a:p>
          <a:p>
            <a:pPr algn="ctr">
              <a:lnSpc>
                <a:spcPts val="1589"/>
              </a:lnSpc>
              <a:spcBef>
                <a:spcPct val="0"/>
              </a:spcBef>
            </a:pPr>
            <a:r>
              <a:rPr lang="en-US" b="true" sz="1135">
                <a:solidFill>
                  <a:srgbClr val="FF3131"/>
                </a:solidFill>
                <a:latin typeface="Aileron Bold"/>
                <a:ea typeface="Aileron Bold"/>
                <a:cs typeface="Aileron Bold"/>
                <a:sym typeface="Aileron Bold"/>
              </a:rPr>
              <a:t>MESSAGE JACK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787961" y="8988425"/>
            <a:ext cx="3356039" cy="1298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STEP 2: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READING ABOUT STUDENT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102312" y="8988425"/>
            <a:ext cx="1567458" cy="1298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STEP 1:</a:t>
            </a:r>
          </a:p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CHOOSE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 STUDENT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154571" y="8988425"/>
            <a:ext cx="3356039" cy="1298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STEP 3:</a:t>
            </a:r>
          </a:p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PITCH TO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STUDENT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799342" y="8988425"/>
            <a:ext cx="3356039" cy="860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STEP 4: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SEND REQUEST</a:t>
            </a:r>
          </a:p>
        </p:txBody>
      </p:sp>
      <p:sp>
        <p:nvSpPr>
          <p:cNvPr name="AutoShape 18" id="18"/>
          <p:cNvSpPr/>
          <p:nvPr/>
        </p:nvSpPr>
        <p:spPr>
          <a:xfrm flipH="true">
            <a:off x="5923981" y="4595542"/>
            <a:ext cx="549021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19" id="19"/>
          <p:cNvSpPr/>
          <p:nvPr/>
        </p:nvSpPr>
        <p:spPr>
          <a:xfrm flipH="true">
            <a:off x="8399854" y="4560871"/>
            <a:ext cx="549021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20" id="20"/>
          <p:cNvSpPr/>
          <p:nvPr/>
        </p:nvSpPr>
        <p:spPr>
          <a:xfrm flipH="true">
            <a:off x="10765557" y="4576492"/>
            <a:ext cx="549021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TextBox 21" id="21"/>
          <p:cNvSpPr txBox="true"/>
          <p:nvPr/>
        </p:nvSpPr>
        <p:spPr>
          <a:xfrm rot="0">
            <a:off x="4991015" y="3933237"/>
            <a:ext cx="2289584" cy="4908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FF3131"/>
                </a:solidFill>
                <a:latin typeface="WenQuanYi"/>
                <a:ea typeface="WenQuanYi"/>
                <a:cs typeface="WenQuanYi"/>
                <a:sym typeface="WenQuanYi"/>
              </a:rPr>
              <a:t>Back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466888" y="3898566"/>
            <a:ext cx="2289584" cy="4908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FF3131"/>
                </a:solidFill>
                <a:latin typeface="WenQuanYi"/>
                <a:ea typeface="WenQuanYi"/>
                <a:cs typeface="WenQuanYi"/>
                <a:sym typeface="WenQuanYi"/>
              </a:rPr>
              <a:t>Back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9832591" y="3914187"/>
            <a:ext cx="2289584" cy="4908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FF3131"/>
                </a:solidFill>
                <a:latin typeface="WenQuanYi"/>
                <a:ea typeface="WenQuanYi"/>
                <a:cs typeface="WenQuanYi"/>
                <a:sym typeface="WenQuanYi"/>
              </a:rPr>
              <a:t>Back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3361953" y="3304265"/>
            <a:ext cx="8562163" cy="5594771"/>
          </a:xfrm>
          <a:custGeom>
            <a:avLst/>
            <a:gdLst/>
            <a:ahLst/>
            <a:cxnLst/>
            <a:rect r="r" b="b" t="t" l="l"/>
            <a:pathLst>
              <a:path h="5594771" w="8562163">
                <a:moveTo>
                  <a:pt x="0" y="0"/>
                </a:moveTo>
                <a:lnTo>
                  <a:pt x="8562163" y="0"/>
                </a:lnTo>
                <a:lnTo>
                  <a:pt x="8562163" y="5594770"/>
                </a:lnTo>
                <a:lnTo>
                  <a:pt x="0" y="55947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AutoShape 6" id="6"/>
          <p:cNvSpPr/>
          <p:nvPr/>
        </p:nvSpPr>
        <p:spPr>
          <a:xfrm>
            <a:off x="5766442" y="4138688"/>
            <a:ext cx="1019868" cy="48360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7" id="7"/>
          <p:cNvSpPr/>
          <p:nvPr/>
        </p:nvSpPr>
        <p:spPr>
          <a:xfrm>
            <a:off x="8316855" y="4871023"/>
            <a:ext cx="1161651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8" id="8"/>
          <p:cNvSpPr/>
          <p:nvPr/>
        </p:nvSpPr>
        <p:spPr>
          <a:xfrm flipV="true">
            <a:off x="11343290" y="3707203"/>
            <a:ext cx="2978752" cy="798154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9" id="9"/>
          <p:cNvSpPr/>
          <p:nvPr/>
        </p:nvSpPr>
        <p:spPr>
          <a:xfrm>
            <a:off x="11343290" y="6902979"/>
            <a:ext cx="3209830" cy="11762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TextBox 10" id="10"/>
          <p:cNvSpPr txBox="true"/>
          <p:nvPr/>
        </p:nvSpPr>
        <p:spPr>
          <a:xfrm rot="0">
            <a:off x="4681955" y="439903"/>
            <a:ext cx="5354039" cy="8342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382"/>
              </a:lnSpc>
            </a:pPr>
            <a:r>
              <a:rPr lang="en-US" b="true" sz="5855">
                <a:solidFill>
                  <a:srgbClr val="F4F1EB"/>
                </a:solidFill>
                <a:latin typeface="Aileron Bold"/>
                <a:ea typeface="Aileron Bold"/>
                <a:cs typeface="Aileron Bold"/>
                <a:sym typeface="Aileron Bold"/>
              </a:rPr>
              <a:t>SIMPLE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681955" y="1744850"/>
            <a:ext cx="8718359" cy="1422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79"/>
              </a:lnSpc>
            </a:pPr>
            <a:r>
              <a:rPr lang="en-US" sz="33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Find students who counselors want to work with (P2 when Student Accepts)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496694" y="4590151"/>
            <a:ext cx="1161651" cy="7789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49"/>
              </a:lnSpc>
              <a:spcBef>
                <a:spcPct val="0"/>
              </a:spcBef>
            </a:pPr>
            <a:r>
              <a:rPr lang="en-US" b="true" sz="2249">
                <a:solidFill>
                  <a:srgbClr val="FF3131"/>
                </a:solidFill>
                <a:latin typeface="Aileron Bold"/>
                <a:ea typeface="Aileron Bold"/>
                <a:cs typeface="Aileron Bold"/>
                <a:sym typeface="Aileron Bold"/>
              </a:rPr>
              <a:t>PRESS BELL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316855" y="4955817"/>
            <a:ext cx="1161651" cy="7789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49"/>
              </a:lnSpc>
              <a:spcBef>
                <a:spcPct val="0"/>
              </a:spcBef>
            </a:pPr>
            <a:r>
              <a:rPr lang="en-US" b="true" sz="2249">
                <a:solidFill>
                  <a:srgbClr val="FF3131"/>
                </a:solidFill>
                <a:latin typeface="Aileron Bold"/>
                <a:ea typeface="Aileron Bold"/>
                <a:cs typeface="Aileron Bold"/>
                <a:sym typeface="Aileron Bold"/>
              </a:rPr>
              <a:t>PRESS ASSIGN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317621" y="3027328"/>
            <a:ext cx="1161651" cy="7789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49"/>
              </a:lnSpc>
              <a:spcBef>
                <a:spcPct val="0"/>
              </a:spcBef>
            </a:pPr>
            <a:r>
              <a:rPr lang="en-US" b="true" sz="2249">
                <a:solidFill>
                  <a:srgbClr val="FF3131"/>
                </a:solidFill>
                <a:latin typeface="Aileron Bold"/>
                <a:ea typeface="Aileron Bold"/>
                <a:cs typeface="Aileron Bold"/>
                <a:sym typeface="Aileron Bold"/>
              </a:rPr>
              <a:t>PRESS ASSIGN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852039" y="8851410"/>
            <a:ext cx="3659832" cy="860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STEP 1: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NOTIFICATION APPEARS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062674" y="8766871"/>
            <a:ext cx="1530546" cy="15201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31"/>
              </a:lnSpc>
            </a:pPr>
            <a:r>
              <a:rPr lang="en-US" sz="2165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STEP 2:</a:t>
            </a:r>
          </a:p>
          <a:p>
            <a:pPr algn="ctr">
              <a:lnSpc>
                <a:spcPts val="3031"/>
              </a:lnSpc>
            </a:pPr>
            <a:r>
              <a:rPr lang="en-US" sz="2165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SEE WHICH </a:t>
            </a:r>
          </a:p>
          <a:p>
            <a:pPr algn="ctr">
              <a:lnSpc>
                <a:spcPts val="3031"/>
              </a:lnSpc>
            </a:pPr>
            <a:r>
              <a:rPr lang="en-US" sz="2165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STUDENT </a:t>
            </a:r>
          </a:p>
          <a:p>
            <a:pPr algn="ctr">
              <a:lnSpc>
                <a:spcPts val="3031"/>
              </a:lnSpc>
              <a:spcBef>
                <a:spcPct val="0"/>
              </a:spcBef>
            </a:pPr>
            <a:r>
              <a:rPr lang="en-US" sz="2165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ACCEPTED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478506" y="8766508"/>
            <a:ext cx="2294111" cy="15201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31"/>
              </a:lnSpc>
            </a:pPr>
            <a:r>
              <a:rPr lang="en-US" sz="2165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STEP 3:</a:t>
            </a:r>
          </a:p>
          <a:p>
            <a:pPr algn="ctr">
              <a:lnSpc>
                <a:spcPts val="3031"/>
              </a:lnSpc>
            </a:pPr>
            <a:r>
              <a:rPr lang="en-US" sz="2165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ADD STUDENT TO</a:t>
            </a:r>
          </a:p>
          <a:p>
            <a:pPr algn="ctr">
              <a:lnSpc>
                <a:spcPts val="3031"/>
              </a:lnSpc>
            </a:pPr>
            <a:r>
              <a:rPr lang="en-US" sz="2165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CLASS OR MAKE</a:t>
            </a:r>
          </a:p>
          <a:p>
            <a:pPr algn="ctr">
              <a:lnSpc>
                <a:spcPts val="3031"/>
              </a:lnSpc>
              <a:spcBef>
                <a:spcPct val="0"/>
              </a:spcBef>
            </a:pPr>
            <a:r>
              <a:rPr lang="en-US" sz="2165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NEW CLASS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819489" y="5793890"/>
            <a:ext cx="1161651" cy="7789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49"/>
              </a:lnSpc>
              <a:spcBef>
                <a:spcPct val="0"/>
              </a:spcBef>
            </a:pPr>
            <a:r>
              <a:rPr lang="en-US" b="true" sz="2249">
                <a:solidFill>
                  <a:srgbClr val="FF3131"/>
                </a:solidFill>
                <a:latin typeface="Aileron Bold"/>
                <a:ea typeface="Aileron Bold"/>
                <a:cs typeface="Aileron Bold"/>
                <a:sym typeface="Aileron Bold"/>
              </a:rPr>
              <a:t>PRESS CREATE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14117600" y="106446"/>
            <a:ext cx="3515804" cy="4253835"/>
            <a:chOff x="0" y="0"/>
            <a:chExt cx="4687739" cy="567178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1310683" y="0"/>
              <a:ext cx="2066373" cy="4420050"/>
            </a:xfrm>
            <a:custGeom>
              <a:avLst/>
              <a:gdLst/>
              <a:ahLst/>
              <a:cxnLst/>
              <a:rect r="r" b="b" t="t" l="l"/>
              <a:pathLst>
                <a:path h="4420050" w="2066373">
                  <a:moveTo>
                    <a:pt x="0" y="0"/>
                  </a:moveTo>
                  <a:lnTo>
                    <a:pt x="2066373" y="0"/>
                  </a:lnTo>
                  <a:lnTo>
                    <a:pt x="2066373" y="4420050"/>
                  </a:lnTo>
                  <a:lnTo>
                    <a:pt x="0" y="4420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 rot="0">
              <a:off x="0" y="4409557"/>
              <a:ext cx="4687739" cy="126222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568"/>
                </a:lnSpc>
              </a:pPr>
              <a:r>
                <a:rPr lang="en-US" sz="1834">
                  <a:solidFill>
                    <a:srgbClr val="000000"/>
                  </a:solidFill>
                  <a:latin typeface="Aileron"/>
                  <a:ea typeface="Aileron"/>
                  <a:cs typeface="Aileron"/>
                  <a:sym typeface="Aileron"/>
                </a:rPr>
                <a:t>STEP 4A:</a:t>
              </a:r>
            </a:p>
            <a:p>
              <a:pPr algn="ctr">
                <a:lnSpc>
                  <a:spcPts val="2568"/>
                </a:lnSpc>
              </a:pPr>
              <a:r>
                <a:rPr lang="en-US" sz="1834">
                  <a:solidFill>
                    <a:srgbClr val="000000"/>
                  </a:solidFill>
                  <a:latin typeface="Aileron"/>
                  <a:ea typeface="Aileron"/>
                  <a:cs typeface="Aileron"/>
                  <a:sym typeface="Aileron"/>
                </a:rPr>
                <a:t>CLASSROOMS VIEW</a:t>
              </a:r>
            </a:p>
            <a:p>
              <a:pPr algn="ctr">
                <a:lnSpc>
                  <a:spcPts val="2568"/>
                </a:lnSpc>
                <a:spcBef>
                  <a:spcPct val="0"/>
                </a:spcBef>
              </a:pPr>
              <a:r>
                <a:rPr lang="en-US" sz="1834">
                  <a:solidFill>
                    <a:srgbClr val="000000"/>
                  </a:solidFill>
                  <a:latin typeface="Aileron"/>
                  <a:ea typeface="Aileron"/>
                  <a:cs typeface="Aileron"/>
                  <a:sym typeface="Aileron"/>
                </a:rPr>
                <a:t>(MORE DETAIL IN MEDIUM TASK)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4553121" y="4652976"/>
            <a:ext cx="3242706" cy="4469952"/>
            <a:chOff x="0" y="0"/>
            <a:chExt cx="4323607" cy="5959936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959821" y="0"/>
              <a:ext cx="2354740" cy="5036878"/>
            </a:xfrm>
            <a:custGeom>
              <a:avLst/>
              <a:gdLst/>
              <a:ahLst/>
              <a:cxnLst/>
              <a:rect r="r" b="b" t="t" l="l"/>
              <a:pathLst>
                <a:path h="5036878" w="2354740">
                  <a:moveTo>
                    <a:pt x="0" y="0"/>
                  </a:moveTo>
                  <a:lnTo>
                    <a:pt x="2354741" y="0"/>
                  </a:lnTo>
                  <a:lnTo>
                    <a:pt x="2354741" y="5036878"/>
                  </a:lnTo>
                  <a:lnTo>
                    <a:pt x="0" y="50368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 rot="0">
              <a:off x="0" y="5024894"/>
              <a:ext cx="4323607" cy="9350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66"/>
                </a:lnSpc>
              </a:pPr>
              <a:r>
                <a:rPr lang="en-US" sz="2047">
                  <a:solidFill>
                    <a:srgbClr val="000000"/>
                  </a:solidFill>
                  <a:latin typeface="Aileron"/>
                  <a:ea typeface="Aileron"/>
                  <a:cs typeface="Aileron"/>
                  <a:sym typeface="Aileron"/>
                </a:rPr>
                <a:t>STEP 4B:</a:t>
              </a:r>
            </a:p>
            <a:p>
              <a:pPr algn="ctr">
                <a:lnSpc>
                  <a:spcPts val="2866"/>
                </a:lnSpc>
                <a:spcBef>
                  <a:spcPct val="0"/>
                </a:spcBef>
              </a:pPr>
              <a:r>
                <a:rPr lang="en-US" sz="2047">
                  <a:solidFill>
                    <a:srgbClr val="000000"/>
                  </a:solidFill>
                  <a:latin typeface="Aileron"/>
                  <a:ea typeface="Aileron"/>
                  <a:cs typeface="Aileron"/>
                  <a:sym typeface="Aileron"/>
                </a:rPr>
                <a:t>CREATE NEW CLASSROOM</a:t>
              </a:r>
            </a:p>
          </p:txBody>
        </p:sp>
      </p:grpSp>
      <p:sp>
        <p:nvSpPr>
          <p:cNvPr name="AutoShape 25" id="25"/>
          <p:cNvSpPr/>
          <p:nvPr/>
        </p:nvSpPr>
        <p:spPr>
          <a:xfrm flipH="true">
            <a:off x="6077520" y="4138688"/>
            <a:ext cx="3400986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TextBox 26" id="26"/>
          <p:cNvSpPr txBox="true"/>
          <p:nvPr/>
        </p:nvSpPr>
        <p:spPr>
          <a:xfrm rot="0">
            <a:off x="7736030" y="3119626"/>
            <a:ext cx="1605405" cy="7789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49"/>
              </a:lnSpc>
              <a:spcBef>
                <a:spcPct val="0"/>
              </a:spcBef>
            </a:pPr>
            <a:r>
              <a:rPr lang="en-US" b="true" sz="2249">
                <a:solidFill>
                  <a:srgbClr val="FF3131"/>
                </a:solidFill>
                <a:latin typeface="Aileron Bold"/>
                <a:ea typeface="Aileron Bold"/>
                <a:cs typeface="Aileron Bold"/>
                <a:sym typeface="Aileron Bold"/>
              </a:rPr>
              <a:t>BACK BUTTON</a:t>
            </a:r>
          </a:p>
        </p:txBody>
      </p:sp>
      <p:sp>
        <p:nvSpPr>
          <p:cNvPr name="AutoShape 27" id="27"/>
          <p:cNvSpPr/>
          <p:nvPr/>
        </p:nvSpPr>
        <p:spPr>
          <a:xfrm flipH="true">
            <a:off x="11924116" y="4984392"/>
            <a:ext cx="3400986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TextBox 28" id="28"/>
          <p:cNvSpPr txBox="true"/>
          <p:nvPr/>
        </p:nvSpPr>
        <p:spPr>
          <a:xfrm rot="0">
            <a:off x="12898447" y="4571101"/>
            <a:ext cx="1605405" cy="7789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49"/>
              </a:lnSpc>
              <a:spcBef>
                <a:spcPct val="0"/>
              </a:spcBef>
            </a:pPr>
            <a:r>
              <a:rPr lang="en-US" b="true" sz="2249">
                <a:solidFill>
                  <a:srgbClr val="FF3131"/>
                </a:solidFill>
                <a:latin typeface="Aileron Bold"/>
                <a:ea typeface="Aileron Bold"/>
                <a:cs typeface="Aileron Bold"/>
                <a:sym typeface="Aileron Bold"/>
              </a:rPr>
              <a:t>BACK BUTTON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9645289" y="1111120"/>
            <a:ext cx="3103312" cy="6638101"/>
          </a:xfrm>
          <a:custGeom>
            <a:avLst/>
            <a:gdLst/>
            <a:ahLst/>
            <a:cxnLst/>
            <a:rect r="r" b="b" t="t" l="l"/>
            <a:pathLst>
              <a:path h="6638101" w="3103312">
                <a:moveTo>
                  <a:pt x="0" y="0"/>
                </a:moveTo>
                <a:lnTo>
                  <a:pt x="3103312" y="0"/>
                </a:lnTo>
                <a:lnTo>
                  <a:pt x="3103312" y="6638102"/>
                </a:lnTo>
                <a:lnTo>
                  <a:pt x="0" y="66381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2004431"/>
            <a:ext cx="5360626" cy="1454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49"/>
              </a:lnSpc>
            </a:pPr>
            <a:r>
              <a:rPr lang="en-US" sz="3499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Create and navigate the classroom environment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194733" y="8194122"/>
            <a:ext cx="4515123" cy="10641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36"/>
              </a:lnSpc>
            </a:pPr>
            <a:r>
              <a:rPr lang="en-US" sz="3097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START:</a:t>
            </a:r>
          </a:p>
          <a:p>
            <a:pPr algn="ctr">
              <a:lnSpc>
                <a:spcPts val="4336"/>
              </a:lnSpc>
              <a:spcBef>
                <a:spcPct val="0"/>
              </a:spcBef>
            </a:pPr>
            <a:r>
              <a:rPr lang="en-US" sz="3097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PICK YOUR CLASSROOM 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4164836" y="1130048"/>
            <a:ext cx="3094464" cy="6619174"/>
          </a:xfrm>
          <a:custGeom>
            <a:avLst/>
            <a:gdLst/>
            <a:ahLst/>
            <a:cxnLst/>
            <a:rect r="r" b="b" t="t" l="l"/>
            <a:pathLst>
              <a:path h="6619174" w="3094464">
                <a:moveTo>
                  <a:pt x="0" y="0"/>
                </a:moveTo>
                <a:lnTo>
                  <a:pt x="3094464" y="0"/>
                </a:lnTo>
                <a:lnTo>
                  <a:pt x="3094464" y="6619174"/>
                </a:lnTo>
                <a:lnTo>
                  <a:pt x="0" y="66191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AutoShape 9" id="9"/>
          <p:cNvSpPr/>
          <p:nvPr/>
        </p:nvSpPr>
        <p:spPr>
          <a:xfrm flipV="true">
            <a:off x="12753515" y="4148634"/>
            <a:ext cx="1462315" cy="7116"/>
          </a:xfrm>
          <a:prstGeom prst="line">
            <a:avLst/>
          </a:prstGeom>
          <a:ln cap="flat" w="47625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TextBox 10" id="10"/>
          <p:cNvSpPr txBox="true"/>
          <p:nvPr/>
        </p:nvSpPr>
        <p:spPr>
          <a:xfrm rot="0">
            <a:off x="1391181" y="640136"/>
            <a:ext cx="4187884" cy="8342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382"/>
              </a:lnSpc>
            </a:pPr>
            <a:r>
              <a:rPr lang="en-US" b="true" sz="5855">
                <a:solidFill>
                  <a:srgbClr val="F4F1EB"/>
                </a:solidFill>
                <a:latin typeface="Aileron Bold"/>
                <a:ea typeface="Aileron Bold"/>
                <a:cs typeface="Aileron Bold"/>
                <a:sym typeface="Aileron Bold"/>
              </a:rPr>
              <a:t>MODERATE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4245146"/>
            <a:ext cx="6494628" cy="47663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49"/>
              </a:lnSpc>
            </a:pPr>
            <a:r>
              <a:rPr lang="en-US" sz="3899" i="true">
                <a:solidFill>
                  <a:srgbClr val="1C1A19"/>
                </a:solidFill>
                <a:latin typeface="Aileron Italics"/>
                <a:ea typeface="Aileron Italics"/>
                <a:cs typeface="Aileron Italics"/>
                <a:sym typeface="Aileron Italics"/>
              </a:rPr>
              <a:t>Part 1:“Scheduled” tab flow</a:t>
            </a:r>
          </a:p>
          <a:p>
            <a:pPr algn="l">
              <a:lnSpc>
                <a:spcPts val="9749"/>
              </a:lnSpc>
            </a:pPr>
            <a:r>
              <a:rPr lang="en-US" sz="3899" i="true">
                <a:solidFill>
                  <a:srgbClr val="1C1A19"/>
                </a:solidFill>
                <a:latin typeface="Aileron Italics"/>
                <a:ea typeface="Aileron Italics"/>
                <a:cs typeface="Aileron Italics"/>
                <a:sym typeface="Aileron Italics"/>
              </a:rPr>
              <a:t>Part 2: “Previous” tab flow</a:t>
            </a:r>
          </a:p>
          <a:p>
            <a:pPr algn="l">
              <a:lnSpc>
                <a:spcPts val="9749"/>
              </a:lnSpc>
            </a:pPr>
            <a:r>
              <a:rPr lang="en-US" sz="3899" i="true">
                <a:solidFill>
                  <a:srgbClr val="1C1A19"/>
                </a:solidFill>
                <a:latin typeface="Aileron Italics"/>
                <a:ea typeface="Aileron Italics"/>
                <a:cs typeface="Aileron Italics"/>
                <a:sym typeface="Aileron Italics"/>
              </a:rPr>
              <a:t>Part 3: “Create New” tab flow</a:t>
            </a:r>
          </a:p>
          <a:p>
            <a:pPr algn="l">
              <a:lnSpc>
                <a:spcPts val="9749"/>
              </a:lnSpc>
            </a:pPr>
            <a:r>
              <a:rPr lang="en-US" sz="3899" i="true">
                <a:solidFill>
                  <a:srgbClr val="1C1A19"/>
                </a:solidFill>
                <a:latin typeface="Aileron Italics"/>
                <a:ea typeface="Aileron Italics"/>
                <a:cs typeface="Aileron Italics"/>
                <a:sym typeface="Aileron Italics"/>
              </a:rPr>
              <a:t>Part 4:“Chat” flow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9056088" y="582986"/>
            <a:ext cx="8792412" cy="9164500"/>
            <a:chOff x="0" y="0"/>
            <a:chExt cx="2315697" cy="241369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315697" cy="2413696"/>
            </a:xfrm>
            <a:custGeom>
              <a:avLst/>
              <a:gdLst/>
              <a:ahLst/>
              <a:cxnLst/>
              <a:rect r="r" b="b" t="t" l="l"/>
              <a:pathLst>
                <a:path h="2413696" w="2315697">
                  <a:moveTo>
                    <a:pt x="0" y="0"/>
                  </a:moveTo>
                  <a:lnTo>
                    <a:pt x="2315697" y="0"/>
                  </a:lnTo>
                  <a:lnTo>
                    <a:pt x="2315697" y="2413696"/>
                  </a:lnTo>
                  <a:lnTo>
                    <a:pt x="0" y="241369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000000"/>
              </a:solidFill>
              <a:prstDash val="sysDot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47625"/>
              <a:ext cx="2315697" cy="24613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AutoShape 15" id="15"/>
          <p:cNvSpPr/>
          <p:nvPr/>
        </p:nvSpPr>
        <p:spPr>
          <a:xfrm flipH="true">
            <a:off x="12748601" y="1474414"/>
            <a:ext cx="1467229" cy="0"/>
          </a:xfrm>
          <a:prstGeom prst="line">
            <a:avLst/>
          </a:prstGeom>
          <a:ln cap="flat" w="47625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TextBox 16" id="16"/>
          <p:cNvSpPr txBox="true"/>
          <p:nvPr/>
        </p:nvSpPr>
        <p:spPr>
          <a:xfrm rot="0">
            <a:off x="12460825" y="971550"/>
            <a:ext cx="1982938" cy="448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FF3131"/>
                </a:solidFill>
                <a:latin typeface="WenQuanYi"/>
                <a:ea typeface="WenQuanYi"/>
                <a:cs typeface="WenQuanYi"/>
                <a:sym typeface="WenQuanYi"/>
              </a:rPr>
              <a:t>Back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2571875" y="3165139"/>
            <a:ext cx="1592962" cy="905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FF3131"/>
                </a:solidFill>
                <a:latin typeface="WenQuanYi"/>
                <a:ea typeface="WenQuanYi"/>
                <a:cs typeface="WenQuanYi"/>
                <a:sym typeface="WenQuanYi"/>
              </a:rPr>
              <a:t>Press class #1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418866" y="3047847"/>
            <a:ext cx="2504769" cy="5357794"/>
          </a:xfrm>
          <a:custGeom>
            <a:avLst/>
            <a:gdLst/>
            <a:ahLst/>
            <a:cxnLst/>
            <a:rect r="r" b="b" t="t" l="l"/>
            <a:pathLst>
              <a:path h="5357794" w="2504769">
                <a:moveTo>
                  <a:pt x="0" y="0"/>
                </a:moveTo>
                <a:lnTo>
                  <a:pt x="2504768" y="0"/>
                </a:lnTo>
                <a:lnTo>
                  <a:pt x="2504768" y="5357794"/>
                </a:lnTo>
                <a:lnTo>
                  <a:pt x="0" y="53577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066716" y="3063124"/>
            <a:ext cx="2497627" cy="5342517"/>
          </a:xfrm>
          <a:custGeom>
            <a:avLst/>
            <a:gdLst/>
            <a:ahLst/>
            <a:cxnLst/>
            <a:rect r="r" b="b" t="t" l="l"/>
            <a:pathLst>
              <a:path h="5342517" w="2497627">
                <a:moveTo>
                  <a:pt x="0" y="0"/>
                </a:moveTo>
                <a:lnTo>
                  <a:pt x="2497627" y="0"/>
                </a:lnTo>
                <a:lnTo>
                  <a:pt x="2497627" y="5342517"/>
                </a:lnTo>
                <a:lnTo>
                  <a:pt x="0" y="53425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AutoShape 7" id="7"/>
          <p:cNvSpPr/>
          <p:nvPr/>
        </p:nvSpPr>
        <p:spPr>
          <a:xfrm flipV="true">
            <a:off x="3927601" y="5499508"/>
            <a:ext cx="1180274" cy="5744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grpSp>
        <p:nvGrpSpPr>
          <p:cNvPr name="Group 8" id="8"/>
          <p:cNvGrpSpPr/>
          <p:nvPr/>
        </p:nvGrpSpPr>
        <p:grpSpPr>
          <a:xfrm rot="0">
            <a:off x="841501" y="2817231"/>
            <a:ext cx="7228775" cy="7203749"/>
            <a:chOff x="0" y="0"/>
            <a:chExt cx="1903875" cy="189728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903875" cy="1897284"/>
            </a:xfrm>
            <a:custGeom>
              <a:avLst/>
              <a:gdLst/>
              <a:ahLst/>
              <a:cxnLst/>
              <a:rect r="r" b="b" t="t" l="l"/>
              <a:pathLst>
                <a:path h="1897284" w="1903875">
                  <a:moveTo>
                    <a:pt x="0" y="0"/>
                  </a:moveTo>
                  <a:lnTo>
                    <a:pt x="1903875" y="0"/>
                  </a:lnTo>
                  <a:lnTo>
                    <a:pt x="1903875" y="1897284"/>
                  </a:lnTo>
                  <a:lnTo>
                    <a:pt x="0" y="189728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000000"/>
              </a:solidFill>
              <a:prstDash val="sysDot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903875" cy="194490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9144000" y="2932539"/>
            <a:ext cx="2616808" cy="5588410"/>
          </a:xfrm>
          <a:custGeom>
            <a:avLst/>
            <a:gdLst/>
            <a:ahLst/>
            <a:cxnLst/>
            <a:rect r="r" b="b" t="t" l="l"/>
            <a:pathLst>
              <a:path h="5588410" w="2616808">
                <a:moveTo>
                  <a:pt x="0" y="0"/>
                </a:moveTo>
                <a:lnTo>
                  <a:pt x="2616808" y="0"/>
                </a:lnTo>
                <a:lnTo>
                  <a:pt x="2616808" y="5588410"/>
                </a:lnTo>
                <a:lnTo>
                  <a:pt x="0" y="55884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7846" b="0"/>
            </a:stretch>
          </a:blipFill>
        </p:spPr>
      </p:sp>
      <p:sp>
        <p:nvSpPr>
          <p:cNvPr name="AutoShape 12" id="12"/>
          <p:cNvSpPr/>
          <p:nvPr/>
        </p:nvSpPr>
        <p:spPr>
          <a:xfrm>
            <a:off x="7189909" y="5505252"/>
            <a:ext cx="1954091" cy="221492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14282020" y="-221549"/>
            <a:ext cx="2007135" cy="4339109"/>
          </a:xfrm>
          <a:custGeom>
            <a:avLst/>
            <a:gdLst/>
            <a:ahLst/>
            <a:cxnLst/>
            <a:rect r="r" b="b" t="t" l="l"/>
            <a:pathLst>
              <a:path h="4339109" w="2007135">
                <a:moveTo>
                  <a:pt x="0" y="0"/>
                </a:moveTo>
                <a:lnTo>
                  <a:pt x="2007135" y="0"/>
                </a:lnTo>
                <a:lnTo>
                  <a:pt x="2007135" y="4339109"/>
                </a:lnTo>
                <a:lnTo>
                  <a:pt x="0" y="433910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-9172" b="0"/>
            </a:stretch>
          </a:blipFill>
        </p:spPr>
      </p:sp>
      <p:sp>
        <p:nvSpPr>
          <p:cNvPr name="AutoShape 14" id="14"/>
          <p:cNvSpPr/>
          <p:nvPr/>
        </p:nvSpPr>
        <p:spPr>
          <a:xfrm flipV="true">
            <a:off x="10452404" y="1948006"/>
            <a:ext cx="3829616" cy="5342642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Freeform 15" id="15"/>
          <p:cNvSpPr/>
          <p:nvPr/>
        </p:nvSpPr>
        <p:spPr>
          <a:xfrm flipH="false" flipV="false" rot="0">
            <a:off x="13143058" y="5163087"/>
            <a:ext cx="1914512" cy="4095213"/>
          </a:xfrm>
          <a:custGeom>
            <a:avLst/>
            <a:gdLst/>
            <a:ahLst/>
            <a:cxnLst/>
            <a:rect r="r" b="b" t="t" l="l"/>
            <a:pathLst>
              <a:path h="4095213" w="1914512">
                <a:moveTo>
                  <a:pt x="0" y="0"/>
                </a:moveTo>
                <a:lnTo>
                  <a:pt x="1914512" y="0"/>
                </a:lnTo>
                <a:lnTo>
                  <a:pt x="1914512" y="4095213"/>
                </a:lnTo>
                <a:lnTo>
                  <a:pt x="0" y="409521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6076745" y="5160622"/>
            <a:ext cx="1896478" cy="4056637"/>
          </a:xfrm>
          <a:custGeom>
            <a:avLst/>
            <a:gdLst/>
            <a:ahLst/>
            <a:cxnLst/>
            <a:rect r="r" b="b" t="t" l="l"/>
            <a:pathLst>
              <a:path h="4056637" w="1896478">
                <a:moveTo>
                  <a:pt x="0" y="0"/>
                </a:moveTo>
                <a:lnTo>
                  <a:pt x="1896478" y="0"/>
                </a:lnTo>
                <a:lnTo>
                  <a:pt x="1896478" y="4056638"/>
                </a:lnTo>
                <a:lnTo>
                  <a:pt x="0" y="40566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025174" y="1798055"/>
            <a:ext cx="8083084" cy="7905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29"/>
              </a:lnSpc>
            </a:pPr>
            <a:r>
              <a:rPr lang="en-US" sz="3899" i="true">
                <a:solidFill>
                  <a:srgbClr val="000000"/>
                </a:solidFill>
                <a:latin typeface="Aileron Italics"/>
                <a:ea typeface="Aileron Italics"/>
                <a:cs typeface="Aileron Italics"/>
                <a:sym typeface="Aileron Italics"/>
              </a:rPr>
              <a:t>Part 1:“Scheduled” tab flow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418866" y="644794"/>
            <a:ext cx="4187884" cy="8342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382"/>
              </a:lnSpc>
            </a:pPr>
            <a:r>
              <a:rPr lang="en-US" b="true" sz="5855">
                <a:solidFill>
                  <a:srgbClr val="F4F1EB"/>
                </a:solidFill>
                <a:latin typeface="Aileron Bold"/>
                <a:ea typeface="Aileron Bold"/>
                <a:cs typeface="Aileron Bold"/>
                <a:sym typeface="Aileron Bold"/>
              </a:rPr>
              <a:t>MODERATE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669464" y="8763235"/>
            <a:ext cx="3644280" cy="860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START: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PICK YOUR CLASSROOM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638049" y="8585200"/>
            <a:ext cx="3628709" cy="1298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STEP 1: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SELECT YOUR SCHEDULED CLASS 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7329646" y="5677232"/>
            <a:ext cx="1982938" cy="905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FF3131"/>
                </a:solidFill>
                <a:latin typeface="WenQuanYi"/>
                <a:ea typeface="WenQuanYi"/>
                <a:cs typeface="WenQuanYi"/>
                <a:sym typeface="WenQuanYi"/>
              </a:rPr>
              <a:t>Press Session #3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2779983" y="4061526"/>
            <a:ext cx="4992542" cy="860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STEP 2: EDIT YOUR CLASS INFO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</a:p>
        </p:txBody>
      </p:sp>
      <p:sp>
        <p:nvSpPr>
          <p:cNvPr name="TextBox 23" id="23"/>
          <p:cNvSpPr txBox="true"/>
          <p:nvPr/>
        </p:nvSpPr>
        <p:spPr>
          <a:xfrm rot="-3201058">
            <a:off x="11662063" y="3488226"/>
            <a:ext cx="1982938" cy="448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FF3131"/>
                </a:solidFill>
                <a:latin typeface="WenQuanYi"/>
                <a:ea typeface="WenQuanYi"/>
                <a:cs typeface="WenQuanYi"/>
                <a:sym typeface="WenQuanYi"/>
              </a:rPr>
              <a:t>Press Edit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2676458" y="9229725"/>
            <a:ext cx="2780869" cy="1298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STEP 3: JOIN CLASS MEETING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</a:p>
        </p:txBody>
      </p:sp>
      <p:sp>
        <p:nvSpPr>
          <p:cNvPr name="TextBox 25" id="25"/>
          <p:cNvSpPr txBox="true"/>
          <p:nvPr/>
        </p:nvSpPr>
        <p:spPr>
          <a:xfrm rot="0">
            <a:off x="15511747" y="9210675"/>
            <a:ext cx="2780869" cy="1298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STEP 4: CHAT LIVE WITH STUDENTS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</a:p>
        </p:txBody>
      </p:sp>
      <p:sp>
        <p:nvSpPr>
          <p:cNvPr name="AutoShape 26" id="26"/>
          <p:cNvSpPr/>
          <p:nvPr/>
        </p:nvSpPr>
        <p:spPr>
          <a:xfrm>
            <a:off x="9846930" y="7440743"/>
            <a:ext cx="3296128" cy="19558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27" id="27"/>
          <p:cNvSpPr/>
          <p:nvPr/>
        </p:nvSpPr>
        <p:spPr>
          <a:xfrm flipV="true">
            <a:off x="14816105" y="7188941"/>
            <a:ext cx="1260641" cy="1720917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TextBox 28" id="28"/>
          <p:cNvSpPr txBox="true"/>
          <p:nvPr/>
        </p:nvSpPr>
        <p:spPr>
          <a:xfrm rot="-3156109">
            <a:off x="14685191" y="7196776"/>
            <a:ext cx="1600144" cy="4413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FF3131"/>
                </a:solidFill>
                <a:latin typeface="WenQuanYi"/>
                <a:ea typeface="WenQuanYi"/>
                <a:cs typeface="WenQuanYi"/>
                <a:sym typeface="WenQuanYi"/>
              </a:rPr>
              <a:t>Press Chat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1353856" y="7579172"/>
            <a:ext cx="1982938" cy="448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FF3131"/>
                </a:solidFill>
                <a:latin typeface="WenQuanYi"/>
                <a:ea typeface="WenQuanYi"/>
                <a:cs typeface="WenQuanYi"/>
                <a:sym typeface="WenQuanYi"/>
              </a:rPr>
              <a:t>Press Join</a:t>
            </a:r>
          </a:p>
        </p:txBody>
      </p:sp>
      <p:sp>
        <p:nvSpPr>
          <p:cNvPr name="AutoShape 30" id="30"/>
          <p:cNvSpPr/>
          <p:nvPr/>
        </p:nvSpPr>
        <p:spPr>
          <a:xfrm flipH="true">
            <a:off x="7564343" y="3328956"/>
            <a:ext cx="1748240" cy="1834131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TextBox 31" id="31"/>
          <p:cNvSpPr txBox="true"/>
          <p:nvPr/>
        </p:nvSpPr>
        <p:spPr>
          <a:xfrm rot="-2700000">
            <a:off x="7340134" y="3653369"/>
            <a:ext cx="1982938" cy="448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FF3131"/>
                </a:solidFill>
                <a:latin typeface="WenQuanYi"/>
                <a:ea typeface="WenQuanYi"/>
                <a:cs typeface="WenQuanYi"/>
                <a:sym typeface="WenQuanYi"/>
              </a:rPr>
              <a:t>Back</a:t>
            </a:r>
          </a:p>
        </p:txBody>
      </p:sp>
      <p:sp>
        <p:nvSpPr>
          <p:cNvPr name="AutoShape 32" id="32"/>
          <p:cNvSpPr/>
          <p:nvPr/>
        </p:nvSpPr>
        <p:spPr>
          <a:xfrm flipH="true">
            <a:off x="11663163" y="333947"/>
            <a:ext cx="2618857" cy="3382347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TextBox 33" id="33"/>
          <p:cNvSpPr txBox="true"/>
          <p:nvPr/>
        </p:nvSpPr>
        <p:spPr>
          <a:xfrm rot="-3095553">
            <a:off x="11331464" y="2051449"/>
            <a:ext cx="1982938" cy="448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FF3131"/>
                </a:solidFill>
                <a:latin typeface="WenQuanYi"/>
                <a:ea typeface="WenQuanYi"/>
                <a:cs typeface="WenQuanYi"/>
                <a:sym typeface="WenQuanYi"/>
              </a:rPr>
              <a:t>Back</a:t>
            </a:r>
          </a:p>
        </p:txBody>
      </p:sp>
      <p:sp>
        <p:nvSpPr>
          <p:cNvPr name="AutoShape 34" id="34"/>
          <p:cNvSpPr/>
          <p:nvPr/>
        </p:nvSpPr>
        <p:spPr>
          <a:xfrm flipH="true">
            <a:off x="11760808" y="4883047"/>
            <a:ext cx="4722193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TextBox 35" id="35"/>
          <p:cNvSpPr txBox="true"/>
          <p:nvPr/>
        </p:nvSpPr>
        <p:spPr>
          <a:xfrm rot="0">
            <a:off x="14714077" y="4763829"/>
            <a:ext cx="1982938" cy="448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FF3131"/>
                </a:solidFill>
                <a:latin typeface="WenQuanYi"/>
                <a:ea typeface="WenQuanYi"/>
                <a:cs typeface="WenQuanYi"/>
                <a:sym typeface="WenQuanYi"/>
              </a:rPr>
              <a:t>Leave call</a:t>
            </a:r>
          </a:p>
        </p:txBody>
      </p:sp>
      <p:sp>
        <p:nvSpPr>
          <p:cNvPr name="AutoShape 36" id="36"/>
          <p:cNvSpPr/>
          <p:nvPr/>
        </p:nvSpPr>
        <p:spPr>
          <a:xfrm flipH="true" flipV="true">
            <a:off x="14121905" y="4883047"/>
            <a:ext cx="755101" cy="456033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7" id="37"/>
          <p:cNvSpPr/>
          <p:nvPr/>
        </p:nvSpPr>
        <p:spPr>
          <a:xfrm flipH="true" flipV="true">
            <a:off x="16487432" y="4876034"/>
            <a:ext cx="1156056" cy="463046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8" id="38"/>
          <p:cNvSpPr/>
          <p:nvPr/>
        </p:nvSpPr>
        <p:spPr>
          <a:xfrm flipH="true" flipV="true">
            <a:off x="3924071" y="3467859"/>
            <a:ext cx="1249960" cy="0"/>
          </a:xfrm>
          <a:prstGeom prst="line">
            <a:avLst/>
          </a:prstGeom>
          <a:ln cap="flat" w="47625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418866" y="3047847"/>
            <a:ext cx="2504769" cy="5357794"/>
          </a:xfrm>
          <a:custGeom>
            <a:avLst/>
            <a:gdLst/>
            <a:ahLst/>
            <a:cxnLst/>
            <a:rect r="r" b="b" t="t" l="l"/>
            <a:pathLst>
              <a:path h="5357794" w="2504769">
                <a:moveTo>
                  <a:pt x="0" y="0"/>
                </a:moveTo>
                <a:lnTo>
                  <a:pt x="2504768" y="0"/>
                </a:lnTo>
                <a:lnTo>
                  <a:pt x="2504768" y="5357794"/>
                </a:lnTo>
                <a:lnTo>
                  <a:pt x="0" y="53577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066716" y="3063124"/>
            <a:ext cx="2497627" cy="5342517"/>
          </a:xfrm>
          <a:custGeom>
            <a:avLst/>
            <a:gdLst/>
            <a:ahLst/>
            <a:cxnLst/>
            <a:rect r="r" b="b" t="t" l="l"/>
            <a:pathLst>
              <a:path h="5342517" w="2497627">
                <a:moveTo>
                  <a:pt x="0" y="0"/>
                </a:moveTo>
                <a:lnTo>
                  <a:pt x="2497627" y="0"/>
                </a:lnTo>
                <a:lnTo>
                  <a:pt x="2497627" y="5342517"/>
                </a:lnTo>
                <a:lnTo>
                  <a:pt x="0" y="53425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AutoShape 7" id="7"/>
          <p:cNvSpPr/>
          <p:nvPr/>
        </p:nvSpPr>
        <p:spPr>
          <a:xfrm flipV="true">
            <a:off x="3927601" y="5499508"/>
            <a:ext cx="1180274" cy="5744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grpSp>
        <p:nvGrpSpPr>
          <p:cNvPr name="Group 8" id="8"/>
          <p:cNvGrpSpPr/>
          <p:nvPr/>
        </p:nvGrpSpPr>
        <p:grpSpPr>
          <a:xfrm rot="0">
            <a:off x="841501" y="2817231"/>
            <a:ext cx="7228775" cy="7203749"/>
            <a:chOff x="0" y="0"/>
            <a:chExt cx="1903875" cy="189728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903875" cy="1897284"/>
            </a:xfrm>
            <a:custGeom>
              <a:avLst/>
              <a:gdLst/>
              <a:ahLst/>
              <a:cxnLst/>
              <a:rect r="r" b="b" t="t" l="l"/>
              <a:pathLst>
                <a:path h="1897284" w="1903875">
                  <a:moveTo>
                    <a:pt x="0" y="0"/>
                  </a:moveTo>
                  <a:lnTo>
                    <a:pt x="1903875" y="0"/>
                  </a:lnTo>
                  <a:lnTo>
                    <a:pt x="1903875" y="1897284"/>
                  </a:lnTo>
                  <a:lnTo>
                    <a:pt x="0" y="189728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000000"/>
              </a:solidFill>
              <a:prstDash val="sysDot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903875" cy="194490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AutoShape 11" id="11"/>
          <p:cNvSpPr/>
          <p:nvPr/>
        </p:nvSpPr>
        <p:spPr>
          <a:xfrm>
            <a:off x="7414854" y="4949845"/>
            <a:ext cx="1359111" cy="92071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8773964" y="3199297"/>
            <a:ext cx="2469836" cy="5342517"/>
          </a:xfrm>
          <a:custGeom>
            <a:avLst/>
            <a:gdLst/>
            <a:ahLst/>
            <a:cxnLst/>
            <a:rect r="r" b="b" t="t" l="l"/>
            <a:pathLst>
              <a:path h="5342517" w="2469836">
                <a:moveTo>
                  <a:pt x="0" y="0"/>
                </a:moveTo>
                <a:lnTo>
                  <a:pt x="2469837" y="0"/>
                </a:lnTo>
                <a:lnTo>
                  <a:pt x="2469837" y="5342517"/>
                </a:lnTo>
                <a:lnTo>
                  <a:pt x="0" y="53425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9236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232409" y="3199297"/>
            <a:ext cx="2496921" cy="5342517"/>
          </a:xfrm>
          <a:custGeom>
            <a:avLst/>
            <a:gdLst/>
            <a:ahLst/>
            <a:cxnLst/>
            <a:rect r="r" b="b" t="t" l="l"/>
            <a:pathLst>
              <a:path h="5342517" w="2496921">
                <a:moveTo>
                  <a:pt x="0" y="0"/>
                </a:moveTo>
                <a:lnTo>
                  <a:pt x="2496921" y="0"/>
                </a:lnTo>
                <a:lnTo>
                  <a:pt x="2496921" y="5342517"/>
                </a:lnTo>
                <a:lnTo>
                  <a:pt x="0" y="53425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-8051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719930" y="3199297"/>
            <a:ext cx="2479450" cy="5342517"/>
          </a:xfrm>
          <a:custGeom>
            <a:avLst/>
            <a:gdLst/>
            <a:ahLst/>
            <a:cxnLst/>
            <a:rect r="r" b="b" t="t" l="l"/>
            <a:pathLst>
              <a:path h="5342517" w="2479450">
                <a:moveTo>
                  <a:pt x="0" y="0"/>
                </a:moveTo>
                <a:lnTo>
                  <a:pt x="2479449" y="0"/>
                </a:lnTo>
                <a:lnTo>
                  <a:pt x="2479449" y="5342517"/>
                </a:lnTo>
                <a:lnTo>
                  <a:pt x="0" y="534251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-8813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025174" y="1817105"/>
            <a:ext cx="8083084" cy="7905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29"/>
              </a:lnSpc>
            </a:pPr>
            <a:r>
              <a:rPr lang="en-US" sz="3899" i="true">
                <a:solidFill>
                  <a:srgbClr val="000000"/>
                </a:solidFill>
                <a:latin typeface="Aileron Italics"/>
                <a:ea typeface="Aileron Italics"/>
                <a:cs typeface="Aileron Italics"/>
                <a:sym typeface="Aileron Italics"/>
              </a:rPr>
              <a:t>Part 2:“Previous” tab flow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418866" y="644794"/>
            <a:ext cx="4187884" cy="8342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382"/>
              </a:lnSpc>
            </a:pPr>
            <a:r>
              <a:rPr lang="en-US" b="true" sz="5855">
                <a:solidFill>
                  <a:srgbClr val="F4F1EB"/>
                </a:solidFill>
                <a:latin typeface="Aileron Bold"/>
                <a:ea typeface="Aileron Bold"/>
                <a:cs typeface="Aileron Bold"/>
                <a:sym typeface="Aileron Bold"/>
              </a:rPr>
              <a:t>MODERATE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669464" y="8763235"/>
            <a:ext cx="3644280" cy="860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START: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PICK YOUR CLASSROOM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019172" y="5677232"/>
            <a:ext cx="2124828" cy="905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FF3131"/>
                </a:solidFill>
                <a:latin typeface="WenQuanYi"/>
                <a:ea typeface="WenQuanYi"/>
                <a:cs typeface="WenQuanYi"/>
                <a:sym typeface="WenQuanYi"/>
              </a:rPr>
              <a:t>Press Previous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8194528" y="8630362"/>
            <a:ext cx="3628709" cy="1298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STEP 1: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LOOK THROUGH PREVIOUS LESSONS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1823237" y="8585200"/>
            <a:ext cx="3256433" cy="1298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STEP 2: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READ THROUGH YOUR NOTES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5203495" y="8585200"/>
            <a:ext cx="3256433" cy="1298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STEP 3: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READ THROUGH AI BOT’S NOTES</a:t>
            </a:r>
          </a:p>
        </p:txBody>
      </p:sp>
      <p:sp>
        <p:nvSpPr>
          <p:cNvPr name="AutoShape 22" id="22"/>
          <p:cNvSpPr/>
          <p:nvPr/>
        </p:nvSpPr>
        <p:spPr>
          <a:xfrm>
            <a:off x="10862614" y="5698207"/>
            <a:ext cx="1359111" cy="92071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23" id="23"/>
          <p:cNvSpPr/>
          <p:nvPr/>
        </p:nvSpPr>
        <p:spPr>
          <a:xfrm flipV="true">
            <a:off x="14400115" y="6419106"/>
            <a:ext cx="1319815" cy="1050053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TextBox 24" id="24"/>
          <p:cNvSpPr txBox="true"/>
          <p:nvPr/>
        </p:nvSpPr>
        <p:spPr>
          <a:xfrm rot="0">
            <a:off x="10941842" y="6561767"/>
            <a:ext cx="1400589" cy="746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FF3131"/>
                </a:solidFill>
                <a:latin typeface="WenQuanYi"/>
                <a:ea typeface="WenQuanYi"/>
                <a:cs typeface="WenQuanYi"/>
                <a:sym typeface="WenQuanYi"/>
              </a:rPr>
              <a:t>Press Session #2 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4258669" y="5641057"/>
            <a:ext cx="1642002" cy="746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FF3131"/>
                </a:solidFill>
                <a:latin typeface="WenQuanYi"/>
                <a:ea typeface="WenQuanYi"/>
                <a:cs typeface="WenQuanYi"/>
                <a:sym typeface="WenQuanYi"/>
              </a:rPr>
              <a:t>Press AI Summary </a:t>
            </a:r>
          </a:p>
        </p:txBody>
      </p:sp>
      <p:sp>
        <p:nvSpPr>
          <p:cNvPr name="AutoShape 26" id="26"/>
          <p:cNvSpPr/>
          <p:nvPr/>
        </p:nvSpPr>
        <p:spPr>
          <a:xfrm flipH="true" flipV="true">
            <a:off x="3924071" y="3467859"/>
            <a:ext cx="1249960" cy="0"/>
          </a:xfrm>
          <a:prstGeom prst="line">
            <a:avLst/>
          </a:prstGeom>
          <a:ln cap="flat" w="47625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27" id="27"/>
          <p:cNvSpPr/>
          <p:nvPr/>
        </p:nvSpPr>
        <p:spPr>
          <a:xfrm flipH="true" flipV="true">
            <a:off x="7569548" y="3645976"/>
            <a:ext cx="1314252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TextBox 28" id="28"/>
          <p:cNvSpPr txBox="true"/>
          <p:nvPr/>
        </p:nvSpPr>
        <p:spPr>
          <a:xfrm rot="0">
            <a:off x="7161062" y="3142147"/>
            <a:ext cx="1982938" cy="448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FF3131"/>
                </a:solidFill>
                <a:latin typeface="WenQuanYi"/>
                <a:ea typeface="WenQuanYi"/>
                <a:cs typeface="WenQuanYi"/>
                <a:sym typeface="WenQuanYi"/>
              </a:rPr>
              <a:t>Back</a:t>
            </a:r>
          </a:p>
        </p:txBody>
      </p:sp>
      <p:sp>
        <p:nvSpPr>
          <p:cNvPr name="AutoShape 29" id="29"/>
          <p:cNvSpPr/>
          <p:nvPr/>
        </p:nvSpPr>
        <p:spPr>
          <a:xfrm flipH="true">
            <a:off x="11209000" y="3566644"/>
            <a:ext cx="1133431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TextBox 30" id="30"/>
          <p:cNvSpPr txBox="true"/>
          <p:nvPr/>
        </p:nvSpPr>
        <p:spPr>
          <a:xfrm rot="0">
            <a:off x="10726005" y="3062815"/>
            <a:ext cx="1982938" cy="448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FF3131"/>
                </a:solidFill>
                <a:latin typeface="WenQuanYi"/>
                <a:ea typeface="WenQuanYi"/>
                <a:cs typeface="WenQuanYi"/>
                <a:sym typeface="WenQuanYi"/>
              </a:rPr>
              <a:t>Back</a:t>
            </a:r>
          </a:p>
        </p:txBody>
      </p:sp>
      <p:sp>
        <p:nvSpPr>
          <p:cNvPr name="AutoShape 31" id="31"/>
          <p:cNvSpPr/>
          <p:nvPr/>
        </p:nvSpPr>
        <p:spPr>
          <a:xfrm flipH="true">
            <a:off x="14729330" y="3542831"/>
            <a:ext cx="1156118" cy="23812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TextBox 32" id="32"/>
          <p:cNvSpPr txBox="true"/>
          <p:nvPr/>
        </p:nvSpPr>
        <p:spPr>
          <a:xfrm rot="0">
            <a:off x="14088201" y="3039003"/>
            <a:ext cx="1982938" cy="448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FF3131"/>
                </a:solidFill>
                <a:latin typeface="WenQuanYi"/>
                <a:ea typeface="WenQuanYi"/>
                <a:cs typeface="WenQuanYi"/>
                <a:sym typeface="WenQuanYi"/>
              </a:rPr>
              <a:t>Back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418866" y="3047847"/>
            <a:ext cx="2504769" cy="5357794"/>
          </a:xfrm>
          <a:custGeom>
            <a:avLst/>
            <a:gdLst/>
            <a:ahLst/>
            <a:cxnLst/>
            <a:rect r="r" b="b" t="t" l="l"/>
            <a:pathLst>
              <a:path h="5357794" w="2504769">
                <a:moveTo>
                  <a:pt x="0" y="0"/>
                </a:moveTo>
                <a:lnTo>
                  <a:pt x="2504768" y="0"/>
                </a:lnTo>
                <a:lnTo>
                  <a:pt x="2504768" y="5357794"/>
                </a:lnTo>
                <a:lnTo>
                  <a:pt x="0" y="53577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066716" y="3063124"/>
            <a:ext cx="2497627" cy="5342517"/>
          </a:xfrm>
          <a:custGeom>
            <a:avLst/>
            <a:gdLst/>
            <a:ahLst/>
            <a:cxnLst/>
            <a:rect r="r" b="b" t="t" l="l"/>
            <a:pathLst>
              <a:path h="5342517" w="2497627">
                <a:moveTo>
                  <a:pt x="0" y="0"/>
                </a:moveTo>
                <a:lnTo>
                  <a:pt x="2497627" y="0"/>
                </a:lnTo>
                <a:lnTo>
                  <a:pt x="2497627" y="5342517"/>
                </a:lnTo>
                <a:lnTo>
                  <a:pt x="0" y="53425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AutoShape 7" id="7"/>
          <p:cNvSpPr/>
          <p:nvPr/>
        </p:nvSpPr>
        <p:spPr>
          <a:xfrm flipV="true">
            <a:off x="3927601" y="5499508"/>
            <a:ext cx="1180274" cy="5744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grpSp>
        <p:nvGrpSpPr>
          <p:cNvPr name="Group 8" id="8"/>
          <p:cNvGrpSpPr/>
          <p:nvPr/>
        </p:nvGrpSpPr>
        <p:grpSpPr>
          <a:xfrm rot="0">
            <a:off x="841501" y="2817231"/>
            <a:ext cx="7228775" cy="7203749"/>
            <a:chOff x="0" y="0"/>
            <a:chExt cx="1903875" cy="189728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903875" cy="1897284"/>
            </a:xfrm>
            <a:custGeom>
              <a:avLst/>
              <a:gdLst/>
              <a:ahLst/>
              <a:cxnLst/>
              <a:rect r="r" b="b" t="t" l="l"/>
              <a:pathLst>
                <a:path h="1897284" w="1903875">
                  <a:moveTo>
                    <a:pt x="0" y="0"/>
                  </a:moveTo>
                  <a:lnTo>
                    <a:pt x="1903875" y="0"/>
                  </a:lnTo>
                  <a:lnTo>
                    <a:pt x="1903875" y="1897284"/>
                  </a:lnTo>
                  <a:lnTo>
                    <a:pt x="0" y="189728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000000"/>
              </a:solidFill>
              <a:prstDash val="sysDot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903875" cy="194490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AutoShape 11" id="11"/>
          <p:cNvSpPr/>
          <p:nvPr/>
        </p:nvSpPr>
        <p:spPr>
          <a:xfrm>
            <a:off x="5607861" y="4998030"/>
            <a:ext cx="4740368" cy="728714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10348229" y="2548265"/>
            <a:ext cx="2946969" cy="6356958"/>
          </a:xfrm>
          <a:custGeom>
            <a:avLst/>
            <a:gdLst/>
            <a:ahLst/>
            <a:cxnLst/>
            <a:rect r="r" b="b" t="t" l="l"/>
            <a:pathLst>
              <a:path h="6356958" w="2946969">
                <a:moveTo>
                  <a:pt x="0" y="0"/>
                </a:moveTo>
                <a:lnTo>
                  <a:pt x="2946969" y="0"/>
                </a:lnTo>
                <a:lnTo>
                  <a:pt x="2946969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8934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066333" y="1757689"/>
            <a:ext cx="8083084" cy="7905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29"/>
              </a:lnSpc>
            </a:pPr>
            <a:r>
              <a:rPr lang="en-US" sz="3899" i="true">
                <a:solidFill>
                  <a:srgbClr val="000000"/>
                </a:solidFill>
                <a:latin typeface="Aileron Italics"/>
                <a:ea typeface="Aileron Italics"/>
                <a:cs typeface="Aileron Italics"/>
                <a:sym typeface="Aileron Italics"/>
              </a:rPr>
              <a:t>Part 3:“Create New” tab flow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418866" y="644794"/>
            <a:ext cx="4187884" cy="8342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382"/>
              </a:lnSpc>
            </a:pPr>
            <a:r>
              <a:rPr lang="en-US" b="true" sz="5855">
                <a:solidFill>
                  <a:srgbClr val="F4F1EB"/>
                </a:solidFill>
                <a:latin typeface="Aileron Bold"/>
                <a:ea typeface="Aileron Bold"/>
                <a:cs typeface="Aileron Bold"/>
                <a:sym typeface="Aileron Bold"/>
              </a:rPr>
              <a:t>MODERATE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669464" y="8763235"/>
            <a:ext cx="3644280" cy="860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START: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PICK YOUR CLASSROOM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679870" y="5834230"/>
            <a:ext cx="1982938" cy="905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FF3131"/>
                </a:solidFill>
                <a:latin typeface="WenQuanYi"/>
                <a:ea typeface="WenQuanYi"/>
                <a:cs typeface="WenQuanYi"/>
                <a:sym typeface="WenQuanYi"/>
              </a:rPr>
              <a:t>Press Create New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005518" y="8950560"/>
            <a:ext cx="3628709" cy="860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STEP 1: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CREATE A NEW LESSON</a:t>
            </a:r>
          </a:p>
        </p:txBody>
      </p:sp>
      <p:sp>
        <p:nvSpPr>
          <p:cNvPr name="AutoShape 18" id="18"/>
          <p:cNvSpPr/>
          <p:nvPr/>
        </p:nvSpPr>
        <p:spPr>
          <a:xfrm flipH="true" flipV="true">
            <a:off x="3924071" y="3467859"/>
            <a:ext cx="1249960" cy="0"/>
          </a:xfrm>
          <a:prstGeom prst="line">
            <a:avLst/>
          </a:prstGeom>
          <a:ln cap="flat" w="47625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19" id="19"/>
          <p:cNvSpPr/>
          <p:nvPr/>
        </p:nvSpPr>
        <p:spPr>
          <a:xfrm flipH="true">
            <a:off x="7569548" y="2957901"/>
            <a:ext cx="2955044" cy="688074"/>
          </a:xfrm>
          <a:prstGeom prst="line">
            <a:avLst/>
          </a:prstGeom>
          <a:ln cap="flat" w="47625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TextBox 20" id="20"/>
          <p:cNvSpPr txBox="true"/>
          <p:nvPr/>
        </p:nvSpPr>
        <p:spPr>
          <a:xfrm rot="-772794">
            <a:off x="8082556" y="2705891"/>
            <a:ext cx="1982938" cy="448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FF3131"/>
                </a:solidFill>
                <a:latin typeface="WenQuanYi"/>
                <a:ea typeface="WenQuanYi"/>
                <a:cs typeface="WenQuanYi"/>
                <a:sym typeface="WenQuanYi"/>
              </a:rPr>
              <a:t>Back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418866" y="3047847"/>
            <a:ext cx="2504769" cy="5357794"/>
          </a:xfrm>
          <a:custGeom>
            <a:avLst/>
            <a:gdLst/>
            <a:ahLst/>
            <a:cxnLst/>
            <a:rect r="r" b="b" t="t" l="l"/>
            <a:pathLst>
              <a:path h="5357794" w="2504769">
                <a:moveTo>
                  <a:pt x="0" y="0"/>
                </a:moveTo>
                <a:lnTo>
                  <a:pt x="2504768" y="0"/>
                </a:lnTo>
                <a:lnTo>
                  <a:pt x="2504768" y="5357794"/>
                </a:lnTo>
                <a:lnTo>
                  <a:pt x="0" y="53577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066716" y="3063124"/>
            <a:ext cx="2497627" cy="5342517"/>
          </a:xfrm>
          <a:custGeom>
            <a:avLst/>
            <a:gdLst/>
            <a:ahLst/>
            <a:cxnLst/>
            <a:rect r="r" b="b" t="t" l="l"/>
            <a:pathLst>
              <a:path h="5342517" w="2497627">
                <a:moveTo>
                  <a:pt x="0" y="0"/>
                </a:moveTo>
                <a:lnTo>
                  <a:pt x="2497627" y="0"/>
                </a:lnTo>
                <a:lnTo>
                  <a:pt x="2497627" y="5342517"/>
                </a:lnTo>
                <a:lnTo>
                  <a:pt x="0" y="53425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AutoShape 7" id="7"/>
          <p:cNvSpPr/>
          <p:nvPr/>
        </p:nvSpPr>
        <p:spPr>
          <a:xfrm flipV="true">
            <a:off x="3927601" y="5499508"/>
            <a:ext cx="1180274" cy="5744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grpSp>
        <p:nvGrpSpPr>
          <p:cNvPr name="Group 8" id="8"/>
          <p:cNvGrpSpPr/>
          <p:nvPr/>
        </p:nvGrpSpPr>
        <p:grpSpPr>
          <a:xfrm rot="0">
            <a:off x="841501" y="2817231"/>
            <a:ext cx="7228775" cy="7203749"/>
            <a:chOff x="0" y="0"/>
            <a:chExt cx="1903875" cy="189728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903875" cy="1897284"/>
            </a:xfrm>
            <a:custGeom>
              <a:avLst/>
              <a:gdLst/>
              <a:ahLst/>
              <a:cxnLst/>
              <a:rect r="r" b="b" t="t" l="l"/>
              <a:pathLst>
                <a:path h="1897284" w="1903875">
                  <a:moveTo>
                    <a:pt x="0" y="0"/>
                  </a:moveTo>
                  <a:lnTo>
                    <a:pt x="1903875" y="0"/>
                  </a:lnTo>
                  <a:lnTo>
                    <a:pt x="1903875" y="1897284"/>
                  </a:lnTo>
                  <a:lnTo>
                    <a:pt x="0" y="189728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000000"/>
              </a:solidFill>
              <a:prstDash val="sysDot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903875" cy="194490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AutoShape 11" id="11"/>
          <p:cNvSpPr/>
          <p:nvPr/>
        </p:nvSpPr>
        <p:spPr>
          <a:xfrm>
            <a:off x="7564343" y="3386738"/>
            <a:ext cx="3009276" cy="2347644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10573619" y="2555903"/>
            <a:ext cx="2971878" cy="6356958"/>
          </a:xfrm>
          <a:custGeom>
            <a:avLst/>
            <a:gdLst/>
            <a:ahLst/>
            <a:cxnLst/>
            <a:rect r="r" b="b" t="t" l="l"/>
            <a:pathLst>
              <a:path h="6356958" w="2971878">
                <a:moveTo>
                  <a:pt x="0" y="0"/>
                </a:moveTo>
                <a:lnTo>
                  <a:pt x="2971878" y="0"/>
                </a:lnTo>
                <a:lnTo>
                  <a:pt x="2971878" y="6356959"/>
                </a:lnTo>
                <a:lnTo>
                  <a:pt x="0" y="63569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025174" y="1765327"/>
            <a:ext cx="8083084" cy="7905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29"/>
              </a:lnSpc>
            </a:pPr>
            <a:r>
              <a:rPr lang="en-US" sz="3899" i="true">
                <a:solidFill>
                  <a:srgbClr val="000000"/>
                </a:solidFill>
                <a:latin typeface="Aileron Italics"/>
                <a:ea typeface="Aileron Italics"/>
                <a:cs typeface="Aileron Italics"/>
                <a:sym typeface="Aileron Italics"/>
              </a:rPr>
              <a:t>Part 4:“Chat” tab flow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418866" y="640136"/>
            <a:ext cx="4187884" cy="8342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382"/>
              </a:lnSpc>
            </a:pPr>
            <a:r>
              <a:rPr lang="en-US" b="true" sz="5855">
                <a:solidFill>
                  <a:srgbClr val="F4F1EB"/>
                </a:solidFill>
                <a:latin typeface="Aileron Bold"/>
                <a:ea typeface="Aileron Bold"/>
                <a:cs typeface="Aileron Bold"/>
                <a:sym typeface="Aileron Bold"/>
              </a:rPr>
              <a:t>MODERATE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669464" y="8763235"/>
            <a:ext cx="3644280" cy="860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START: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PICK YOUR CLASSROOM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330478" y="5448102"/>
            <a:ext cx="1982938" cy="905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FF3131"/>
                </a:solidFill>
                <a:latin typeface="WenQuanYi"/>
                <a:ea typeface="WenQuanYi"/>
                <a:cs typeface="WenQuanYi"/>
                <a:sym typeface="WenQuanYi"/>
              </a:rPr>
              <a:t>Press Chat icon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262757" y="8950560"/>
            <a:ext cx="3628709" cy="1298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STEP 1: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OPEN AND INTERACT WITH STUDENT ASYNC</a:t>
            </a:r>
          </a:p>
        </p:txBody>
      </p:sp>
      <p:sp>
        <p:nvSpPr>
          <p:cNvPr name="AutoShape 18" id="18"/>
          <p:cNvSpPr/>
          <p:nvPr/>
        </p:nvSpPr>
        <p:spPr>
          <a:xfrm flipH="true" flipV="true">
            <a:off x="3924071" y="3467859"/>
            <a:ext cx="1249960" cy="0"/>
          </a:xfrm>
          <a:prstGeom prst="line">
            <a:avLst/>
          </a:prstGeom>
          <a:ln cap="flat" w="47625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TextBox 19" id="19"/>
          <p:cNvSpPr txBox="true"/>
          <p:nvPr/>
        </p:nvSpPr>
        <p:spPr>
          <a:xfrm rot="-875000">
            <a:off x="8255322" y="2811315"/>
            <a:ext cx="1982938" cy="448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FF3131"/>
                </a:solidFill>
                <a:latin typeface="WenQuanYi"/>
                <a:ea typeface="WenQuanYi"/>
                <a:cs typeface="WenQuanYi"/>
                <a:sym typeface="WenQuanYi"/>
              </a:rPr>
              <a:t>Back</a:t>
            </a:r>
          </a:p>
        </p:txBody>
      </p:sp>
      <p:sp>
        <p:nvSpPr>
          <p:cNvPr name="AutoShape 20" id="20"/>
          <p:cNvSpPr/>
          <p:nvPr/>
        </p:nvSpPr>
        <p:spPr>
          <a:xfrm flipH="true">
            <a:off x="7564343" y="3047847"/>
            <a:ext cx="3176434" cy="888255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3168162" y="2515458"/>
            <a:ext cx="2590464" cy="5319127"/>
          </a:xfrm>
          <a:custGeom>
            <a:avLst/>
            <a:gdLst/>
            <a:ahLst/>
            <a:cxnLst/>
            <a:rect r="r" b="b" t="t" l="l"/>
            <a:pathLst>
              <a:path h="5319127" w="2590464">
                <a:moveTo>
                  <a:pt x="0" y="0"/>
                </a:moveTo>
                <a:lnTo>
                  <a:pt x="2590465" y="0"/>
                </a:lnTo>
                <a:lnTo>
                  <a:pt x="2590465" y="5319127"/>
                </a:lnTo>
                <a:lnTo>
                  <a:pt x="0" y="53191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236614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560932" y="1609500"/>
            <a:ext cx="8718359" cy="688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79"/>
              </a:lnSpc>
            </a:pPr>
            <a:r>
              <a:rPr lang="en-US" sz="33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AI insights and recommendations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069818" y="640136"/>
            <a:ext cx="3700586" cy="8342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382"/>
              </a:lnSpc>
            </a:pPr>
            <a:r>
              <a:rPr lang="en-US" b="true" sz="5855">
                <a:solidFill>
                  <a:srgbClr val="F4F1EB"/>
                </a:solidFill>
                <a:latin typeface="Aileron Bold"/>
                <a:ea typeface="Aileron Bold"/>
                <a:cs typeface="Aileron Bold"/>
                <a:sym typeface="Aileron Bold"/>
              </a:rPr>
              <a:t>COMPLEX</a:t>
            </a:r>
          </a:p>
        </p:txBody>
      </p:sp>
      <p:sp>
        <p:nvSpPr>
          <p:cNvPr name="AutoShape 8" id="8"/>
          <p:cNvSpPr/>
          <p:nvPr/>
        </p:nvSpPr>
        <p:spPr>
          <a:xfrm>
            <a:off x="5325074" y="3818225"/>
            <a:ext cx="2114437" cy="1302598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9" id="9"/>
          <p:cNvSpPr/>
          <p:nvPr/>
        </p:nvSpPr>
        <p:spPr>
          <a:xfrm flipV="true">
            <a:off x="9820121" y="5120823"/>
            <a:ext cx="2009917" cy="407235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TextBox 10" id="10"/>
          <p:cNvSpPr txBox="true"/>
          <p:nvPr/>
        </p:nvSpPr>
        <p:spPr>
          <a:xfrm rot="0">
            <a:off x="5325074" y="4989007"/>
            <a:ext cx="2289584" cy="986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FF3131"/>
                </a:solidFill>
                <a:latin typeface="WenQuanYi"/>
                <a:ea typeface="WenQuanYi"/>
                <a:cs typeface="WenQuanYi"/>
                <a:sym typeface="WenQuanYi"/>
              </a:rPr>
              <a:t>Press student name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832416" y="4150173"/>
            <a:ext cx="2120727" cy="905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FF3131"/>
                </a:solidFill>
                <a:latin typeface="WenQuanYi"/>
                <a:ea typeface="WenQuanYi"/>
                <a:cs typeface="WenQuanYi"/>
                <a:sym typeface="WenQuanYi"/>
              </a:rPr>
              <a:t>Press one of the insights.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212864" y="7871907"/>
            <a:ext cx="1567458" cy="1298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STEP 1:</a:t>
            </a:r>
          </a:p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CHOOSE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 STUDENT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525302" y="7732762"/>
            <a:ext cx="2428760" cy="1736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STEP 2:</a:t>
            </a:r>
          </a:p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CHOOSE</a:t>
            </a:r>
          </a:p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 ONE OF 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THE INSIGHTS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830038" y="7786960"/>
            <a:ext cx="2842022" cy="1298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STEP 3:</a:t>
            </a:r>
          </a:p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GET THE DETAILED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EXPLANATIONS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11830038" y="2461260"/>
            <a:ext cx="2598836" cy="5319127"/>
          </a:xfrm>
          <a:custGeom>
            <a:avLst/>
            <a:gdLst/>
            <a:ahLst/>
            <a:cxnLst/>
            <a:rect r="r" b="b" t="t" l="l"/>
            <a:pathLst>
              <a:path h="5319127" w="2598836">
                <a:moveTo>
                  <a:pt x="0" y="0"/>
                </a:moveTo>
                <a:lnTo>
                  <a:pt x="2598836" y="0"/>
                </a:lnTo>
                <a:lnTo>
                  <a:pt x="2598836" y="5319127"/>
                </a:lnTo>
                <a:lnTo>
                  <a:pt x="0" y="53191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553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7439511" y="2461260"/>
            <a:ext cx="2628401" cy="5319127"/>
          </a:xfrm>
          <a:custGeom>
            <a:avLst/>
            <a:gdLst/>
            <a:ahLst/>
            <a:cxnLst/>
            <a:rect r="r" b="b" t="t" l="l"/>
            <a:pathLst>
              <a:path h="5319127" w="2628401">
                <a:moveTo>
                  <a:pt x="0" y="0"/>
                </a:moveTo>
                <a:lnTo>
                  <a:pt x="2628402" y="0"/>
                </a:lnTo>
                <a:lnTo>
                  <a:pt x="2628402" y="5319127"/>
                </a:lnTo>
                <a:lnTo>
                  <a:pt x="0" y="53191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0520" t="0" r="-111235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5325074" y="1989043"/>
            <a:ext cx="2289584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FF3131"/>
                </a:solidFill>
                <a:latin typeface="WenQuanYi"/>
                <a:ea typeface="WenQuanYi"/>
                <a:cs typeface="WenQuanYi"/>
                <a:sym typeface="WenQuanYi"/>
              </a:rPr>
              <a:t>Back</a:t>
            </a:r>
          </a:p>
        </p:txBody>
      </p:sp>
      <p:sp>
        <p:nvSpPr>
          <p:cNvPr name="AutoShape 18" id="18"/>
          <p:cNvSpPr/>
          <p:nvPr/>
        </p:nvSpPr>
        <p:spPr>
          <a:xfrm flipH="true">
            <a:off x="5758627" y="2817231"/>
            <a:ext cx="1766676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19" id="19"/>
          <p:cNvSpPr/>
          <p:nvPr/>
        </p:nvSpPr>
        <p:spPr>
          <a:xfrm flipH="true">
            <a:off x="10186467" y="2836281"/>
            <a:ext cx="1766676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TextBox 20" id="20"/>
          <p:cNvSpPr txBox="true"/>
          <p:nvPr/>
        </p:nvSpPr>
        <p:spPr>
          <a:xfrm rot="0">
            <a:off x="9832416" y="2182495"/>
            <a:ext cx="2289584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FF3131"/>
                </a:solidFill>
                <a:latin typeface="WenQuanYi"/>
                <a:ea typeface="WenQuanYi"/>
                <a:cs typeface="WenQuanYi"/>
                <a:sym typeface="WenQuanYi"/>
              </a:rPr>
              <a:t>Back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3361437" y="2539637"/>
            <a:ext cx="10877759" cy="5207727"/>
          </a:xfrm>
          <a:custGeom>
            <a:avLst/>
            <a:gdLst/>
            <a:ahLst/>
            <a:cxnLst/>
            <a:rect r="r" b="b" t="t" l="l"/>
            <a:pathLst>
              <a:path h="5207727" w="10877759">
                <a:moveTo>
                  <a:pt x="0" y="0"/>
                </a:moveTo>
                <a:lnTo>
                  <a:pt x="10877759" y="0"/>
                </a:lnTo>
                <a:lnTo>
                  <a:pt x="10877759" y="5207726"/>
                </a:lnTo>
                <a:lnTo>
                  <a:pt x="0" y="52077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560932" y="1609500"/>
            <a:ext cx="8718359" cy="688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79"/>
              </a:lnSpc>
            </a:pPr>
            <a:r>
              <a:rPr lang="en-US" sz="33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AI insights and recommendations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069818" y="640136"/>
            <a:ext cx="3700586" cy="8342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382"/>
              </a:lnSpc>
            </a:pPr>
            <a:r>
              <a:rPr lang="en-US" b="true" sz="5855">
                <a:solidFill>
                  <a:srgbClr val="F4F1EB"/>
                </a:solidFill>
                <a:latin typeface="Aileron Bold"/>
                <a:ea typeface="Aileron Bold"/>
                <a:cs typeface="Aileron Bold"/>
                <a:sym typeface="Aileron Bold"/>
              </a:rPr>
              <a:t>COMPLEX</a:t>
            </a:r>
          </a:p>
        </p:txBody>
      </p:sp>
      <p:sp>
        <p:nvSpPr>
          <p:cNvPr name="AutoShape 8" id="8"/>
          <p:cNvSpPr/>
          <p:nvPr/>
        </p:nvSpPr>
        <p:spPr>
          <a:xfrm flipV="true">
            <a:off x="5264779" y="4360281"/>
            <a:ext cx="976804" cy="1886623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9" id="9"/>
          <p:cNvSpPr/>
          <p:nvPr/>
        </p:nvSpPr>
        <p:spPr>
          <a:xfrm>
            <a:off x="8385778" y="5739151"/>
            <a:ext cx="758222" cy="507754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10" id="10"/>
          <p:cNvSpPr/>
          <p:nvPr/>
        </p:nvSpPr>
        <p:spPr>
          <a:xfrm flipV="true">
            <a:off x="10166709" y="4817310"/>
            <a:ext cx="1854675" cy="92184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TextBox 11" id="11"/>
          <p:cNvSpPr txBox="true"/>
          <p:nvPr/>
        </p:nvSpPr>
        <p:spPr>
          <a:xfrm rot="0">
            <a:off x="3937870" y="6538442"/>
            <a:ext cx="2335411" cy="4152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FF3131"/>
                </a:solidFill>
                <a:latin typeface="WenQuanYi"/>
                <a:ea typeface="WenQuanYi"/>
                <a:cs typeface="WenQuanYi"/>
                <a:sym typeface="WenQuanYi"/>
              </a:rPr>
              <a:t>Press see actions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731085" y="6359372"/>
            <a:ext cx="3012877" cy="4152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FF3131"/>
                </a:solidFill>
                <a:latin typeface="WenQuanYi"/>
                <a:ea typeface="WenQuanYi"/>
                <a:cs typeface="WenQuanYi"/>
                <a:sym typeface="WenQuanYi"/>
              </a:rPr>
              <a:t>Press see next actions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793264" y="6001233"/>
            <a:ext cx="3093095" cy="4152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FF3131"/>
                </a:solidFill>
                <a:latin typeface="WenQuanYi"/>
                <a:ea typeface="WenQuanYi"/>
                <a:cs typeface="WenQuanYi"/>
                <a:sym typeface="WenQuanYi"/>
              </a:rPr>
              <a:t>Press send to students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397246" y="7937863"/>
            <a:ext cx="4198110" cy="1298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STEP 4: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SEE RECOMMENDED ACTIONS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588490" y="7959725"/>
            <a:ext cx="4198110" cy="1298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STEP 5: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SEE MORE RECOMMENDATIONS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1945452" y="7959725"/>
            <a:ext cx="2827875" cy="1298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STEP 6: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SUGGEST TO STUDENTS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361437" y="7937863"/>
            <a:ext cx="2362823" cy="1736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STEP 3:</a:t>
            </a:r>
          </a:p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GET THE DETAILED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EXPLANATIONS</a:t>
            </a:r>
          </a:p>
        </p:txBody>
      </p:sp>
      <p:sp>
        <p:nvSpPr>
          <p:cNvPr name="AutoShape 18" id="18"/>
          <p:cNvSpPr/>
          <p:nvPr/>
        </p:nvSpPr>
        <p:spPr>
          <a:xfrm flipH="true">
            <a:off x="5724260" y="2817231"/>
            <a:ext cx="549021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19" id="19"/>
          <p:cNvSpPr/>
          <p:nvPr/>
        </p:nvSpPr>
        <p:spPr>
          <a:xfrm flipH="true">
            <a:off x="8588490" y="2836281"/>
            <a:ext cx="549021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20" id="20"/>
          <p:cNvSpPr/>
          <p:nvPr/>
        </p:nvSpPr>
        <p:spPr>
          <a:xfrm flipH="true">
            <a:off x="11282664" y="2894105"/>
            <a:ext cx="549021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TextBox 21" id="21"/>
          <p:cNvSpPr txBox="true"/>
          <p:nvPr/>
        </p:nvSpPr>
        <p:spPr>
          <a:xfrm rot="0">
            <a:off x="4780233" y="2145402"/>
            <a:ext cx="2289584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FF3131"/>
                </a:solidFill>
                <a:latin typeface="WenQuanYi"/>
                <a:ea typeface="WenQuanYi"/>
                <a:cs typeface="WenQuanYi"/>
                <a:sym typeface="WenQuanYi"/>
              </a:rPr>
              <a:t>Back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655524" y="2173977"/>
            <a:ext cx="2289584" cy="4908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FF3131"/>
                </a:solidFill>
                <a:latin typeface="WenQuanYi"/>
                <a:ea typeface="WenQuanYi"/>
                <a:cs typeface="WenQuanYi"/>
                <a:sym typeface="WenQuanYi"/>
              </a:rPr>
              <a:t>Back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349698" y="2231801"/>
            <a:ext cx="2289584" cy="4908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FF3131"/>
                </a:solidFill>
                <a:latin typeface="WenQuanYi"/>
                <a:ea typeface="WenQuanYi"/>
                <a:cs typeface="WenQuanYi"/>
                <a:sym typeface="WenQuanYi"/>
              </a:rPr>
              <a:t>Back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>
  <p:cSld>
    <p:bg>
      <p:bgPr>
        <a:solidFill>
          <a:srgbClr val="3C6AA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867055" y="3767996"/>
            <a:ext cx="10857850" cy="31320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05"/>
              </a:lnSpc>
            </a:pPr>
            <a:r>
              <a:rPr lang="en-US" sz="13264" spc="-636">
                <a:solidFill>
                  <a:srgbClr val="F4F1EB"/>
                </a:solidFill>
                <a:latin typeface="Aileron"/>
                <a:ea typeface="Aileron"/>
                <a:cs typeface="Aileron"/>
                <a:sym typeface="Aileron"/>
              </a:rPr>
              <a:t>Prototype implementation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1293231"/>
            <a:ext cx="400214" cy="3086100"/>
            <a:chOff x="0" y="0"/>
            <a:chExt cx="105406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4F1E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7523286" y="3268716"/>
            <a:ext cx="3241427" cy="3241427"/>
          </a:xfrm>
          <a:custGeom>
            <a:avLst/>
            <a:gdLst/>
            <a:ahLst/>
            <a:cxnLst/>
            <a:rect r="r" b="b" t="t" l="l"/>
            <a:pathLst>
              <a:path h="3241427" w="3241427">
                <a:moveTo>
                  <a:pt x="0" y="0"/>
                </a:moveTo>
                <a:lnTo>
                  <a:pt x="3241428" y="0"/>
                </a:lnTo>
                <a:lnTo>
                  <a:pt x="3241428" y="3241428"/>
                </a:lnTo>
                <a:lnTo>
                  <a:pt x="0" y="32414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346214" y="2518540"/>
            <a:ext cx="5108594" cy="6739760"/>
            <a:chOff x="0" y="0"/>
            <a:chExt cx="1345473" cy="177508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45473" cy="1775081"/>
            </a:xfrm>
            <a:custGeom>
              <a:avLst/>
              <a:gdLst/>
              <a:ahLst/>
              <a:cxnLst/>
              <a:rect r="r" b="b" t="t" l="l"/>
              <a:pathLst>
                <a:path h="1775081" w="1345473">
                  <a:moveTo>
                    <a:pt x="45464" y="0"/>
                  </a:moveTo>
                  <a:lnTo>
                    <a:pt x="1300009" y="0"/>
                  </a:lnTo>
                  <a:cubicBezTo>
                    <a:pt x="1312067" y="0"/>
                    <a:pt x="1323631" y="4790"/>
                    <a:pt x="1332157" y="13316"/>
                  </a:cubicBezTo>
                  <a:cubicBezTo>
                    <a:pt x="1340683" y="21842"/>
                    <a:pt x="1345473" y="33406"/>
                    <a:pt x="1345473" y="45464"/>
                  </a:cubicBezTo>
                  <a:lnTo>
                    <a:pt x="1345473" y="1729617"/>
                  </a:lnTo>
                  <a:cubicBezTo>
                    <a:pt x="1345473" y="1741675"/>
                    <a:pt x="1340683" y="1753239"/>
                    <a:pt x="1332157" y="1761765"/>
                  </a:cubicBezTo>
                  <a:cubicBezTo>
                    <a:pt x="1323631" y="1770291"/>
                    <a:pt x="1312067" y="1775081"/>
                    <a:pt x="1300009" y="1775081"/>
                  </a:cubicBezTo>
                  <a:lnTo>
                    <a:pt x="45464" y="1775081"/>
                  </a:lnTo>
                  <a:cubicBezTo>
                    <a:pt x="33406" y="1775081"/>
                    <a:pt x="21842" y="1770291"/>
                    <a:pt x="13316" y="1761765"/>
                  </a:cubicBezTo>
                  <a:cubicBezTo>
                    <a:pt x="4790" y="1753239"/>
                    <a:pt x="0" y="1741675"/>
                    <a:pt x="0" y="1729617"/>
                  </a:cubicBezTo>
                  <a:lnTo>
                    <a:pt x="0" y="45464"/>
                  </a:lnTo>
                  <a:cubicBezTo>
                    <a:pt x="0" y="33406"/>
                    <a:pt x="4790" y="21842"/>
                    <a:pt x="13316" y="13316"/>
                  </a:cubicBezTo>
                  <a:cubicBezTo>
                    <a:pt x="21842" y="4790"/>
                    <a:pt x="33406" y="0"/>
                    <a:pt x="4546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7ED957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345473" cy="18227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028700" y="889139"/>
            <a:ext cx="15807902" cy="7410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40"/>
              </a:lnSpc>
            </a:pPr>
            <a:r>
              <a:rPr lang="en-US" sz="6000" spc="-288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Prototyping Tools  -  GoodNotes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11974389" y="2518540"/>
            <a:ext cx="5108594" cy="6739760"/>
            <a:chOff x="0" y="0"/>
            <a:chExt cx="1345473" cy="177508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345473" cy="1775081"/>
            </a:xfrm>
            <a:custGeom>
              <a:avLst/>
              <a:gdLst/>
              <a:ahLst/>
              <a:cxnLst/>
              <a:rect r="r" b="b" t="t" l="l"/>
              <a:pathLst>
                <a:path h="1775081" w="1345473">
                  <a:moveTo>
                    <a:pt x="45464" y="0"/>
                  </a:moveTo>
                  <a:lnTo>
                    <a:pt x="1300009" y="0"/>
                  </a:lnTo>
                  <a:cubicBezTo>
                    <a:pt x="1312067" y="0"/>
                    <a:pt x="1323631" y="4790"/>
                    <a:pt x="1332157" y="13316"/>
                  </a:cubicBezTo>
                  <a:cubicBezTo>
                    <a:pt x="1340683" y="21842"/>
                    <a:pt x="1345473" y="33406"/>
                    <a:pt x="1345473" y="45464"/>
                  </a:cubicBezTo>
                  <a:lnTo>
                    <a:pt x="1345473" y="1729617"/>
                  </a:lnTo>
                  <a:cubicBezTo>
                    <a:pt x="1345473" y="1741675"/>
                    <a:pt x="1340683" y="1753239"/>
                    <a:pt x="1332157" y="1761765"/>
                  </a:cubicBezTo>
                  <a:cubicBezTo>
                    <a:pt x="1323631" y="1770291"/>
                    <a:pt x="1312067" y="1775081"/>
                    <a:pt x="1300009" y="1775081"/>
                  </a:cubicBezTo>
                  <a:lnTo>
                    <a:pt x="45464" y="1775081"/>
                  </a:lnTo>
                  <a:cubicBezTo>
                    <a:pt x="33406" y="1775081"/>
                    <a:pt x="21842" y="1770291"/>
                    <a:pt x="13316" y="1761765"/>
                  </a:cubicBezTo>
                  <a:cubicBezTo>
                    <a:pt x="4790" y="1753239"/>
                    <a:pt x="0" y="1741675"/>
                    <a:pt x="0" y="1729617"/>
                  </a:cubicBezTo>
                  <a:lnTo>
                    <a:pt x="0" y="45464"/>
                  </a:lnTo>
                  <a:cubicBezTo>
                    <a:pt x="0" y="33406"/>
                    <a:pt x="4790" y="21842"/>
                    <a:pt x="13316" y="13316"/>
                  </a:cubicBezTo>
                  <a:cubicBezTo>
                    <a:pt x="21842" y="4790"/>
                    <a:pt x="33406" y="0"/>
                    <a:pt x="4546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FF3131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47625"/>
              <a:ext cx="1345473" cy="18227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1491588" y="2902956"/>
            <a:ext cx="4817846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0"/>
              </a:lnSpc>
            </a:pPr>
            <a:r>
              <a:rPr lang="en-US" b="true" sz="3000" spc="-144">
                <a:solidFill>
                  <a:srgbClr val="3C6AA9"/>
                </a:solidFill>
                <a:latin typeface="Aileron Bold"/>
                <a:ea typeface="Aileron Bold"/>
                <a:cs typeface="Aileron Bold"/>
                <a:sym typeface="Aileron Bold"/>
              </a:rPr>
              <a:t>Pros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119763" y="2902956"/>
            <a:ext cx="4817846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0"/>
              </a:lnSpc>
            </a:pPr>
            <a:r>
              <a:rPr lang="en-US" b="true" sz="3000" spc="-144">
                <a:solidFill>
                  <a:srgbClr val="3C6AA9"/>
                </a:solidFill>
                <a:latin typeface="Aileron Bold"/>
                <a:ea typeface="Aileron Bold"/>
                <a:cs typeface="Aileron Bold"/>
                <a:sym typeface="Aileron Bold"/>
              </a:rPr>
              <a:t>Cons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806880" y="3593612"/>
            <a:ext cx="4187263" cy="902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74221" indent="-237110" lvl="1">
              <a:lnSpc>
                <a:spcPts val="3734"/>
              </a:lnSpc>
              <a:buFont typeface="Arial"/>
              <a:buChar char="•"/>
            </a:pPr>
            <a:r>
              <a:rPr lang="en-US" sz="2196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Simple to use and easy learning curve.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806880" y="5218595"/>
            <a:ext cx="4187263" cy="18398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74221" indent="-237110" lvl="1">
              <a:lnSpc>
                <a:spcPts val="3734"/>
              </a:lnSpc>
              <a:buFont typeface="Arial"/>
              <a:buChar char="•"/>
            </a:pPr>
            <a:r>
              <a:rPr lang="en-US" sz="2196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Convenient for collaboration, since you can share your notes or export designs quickly.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806880" y="7780859"/>
            <a:ext cx="4187263" cy="902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74221" indent="-237110" lvl="1">
              <a:lnSpc>
                <a:spcPts val="3734"/>
              </a:lnSpc>
              <a:buFont typeface="Arial"/>
              <a:buChar char="•"/>
            </a:pPr>
            <a:r>
              <a:rPr lang="en-US" sz="2196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Great for drawing, sketching, and organizing ideas.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435054" y="3344031"/>
            <a:ext cx="4187263" cy="5588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74221" indent="-237110" lvl="1">
              <a:lnSpc>
                <a:spcPts val="3734"/>
              </a:lnSpc>
              <a:buFont typeface="Arial"/>
              <a:buChar char="•"/>
            </a:pPr>
            <a:r>
              <a:rPr lang="en-US" sz="2196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Lack visual design features, such as vector tools, component libraries, or reusable assets.</a:t>
            </a:r>
          </a:p>
          <a:p>
            <a:pPr algn="l" marL="474221" indent="-237110" lvl="1">
              <a:lnSpc>
                <a:spcPts val="3734"/>
              </a:lnSpc>
              <a:buFont typeface="Arial"/>
              <a:buChar char="•"/>
            </a:pPr>
            <a:r>
              <a:rPr lang="en-US" sz="2196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No collaboration features for real-time editing.</a:t>
            </a:r>
          </a:p>
          <a:p>
            <a:pPr algn="l" marL="474221" indent="-237110" lvl="1">
              <a:lnSpc>
                <a:spcPts val="3734"/>
              </a:lnSpc>
              <a:buFont typeface="Arial"/>
              <a:buChar char="•"/>
            </a:pPr>
            <a:r>
              <a:rPr lang="en-US" sz="2196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Limited support for platform-specific features, meaning we can’t use interactive mobile  layouts.</a:t>
            </a:r>
          </a:p>
          <a:p>
            <a:pPr algn="l" marL="474221" indent="-237110" lvl="1">
              <a:lnSpc>
                <a:spcPts val="3734"/>
              </a:lnSpc>
              <a:buFont typeface="Arial"/>
              <a:buChar char="•"/>
            </a:pPr>
            <a:r>
              <a:rPr lang="en-US" sz="2196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Limited color, font, and icon options.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120967" y="6779363"/>
            <a:ext cx="4187263" cy="15051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74"/>
              </a:lnSpc>
            </a:pPr>
            <a:r>
              <a:rPr lang="en-US" sz="2396" i="true">
                <a:solidFill>
                  <a:srgbClr val="000000"/>
                </a:solidFill>
                <a:latin typeface="Aileron Italics"/>
                <a:ea typeface="Aileron Italics"/>
                <a:cs typeface="Aileron Italics"/>
                <a:sym typeface="Aileron Italics"/>
              </a:rPr>
              <a:t>Ideation, low-fidelity sketching, and rapid iteration of early task flows 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346214" y="2518540"/>
            <a:ext cx="5108594" cy="6739760"/>
            <a:chOff x="0" y="0"/>
            <a:chExt cx="1345473" cy="177508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345473" cy="1775081"/>
            </a:xfrm>
            <a:custGeom>
              <a:avLst/>
              <a:gdLst/>
              <a:ahLst/>
              <a:cxnLst/>
              <a:rect r="r" b="b" t="t" l="l"/>
              <a:pathLst>
                <a:path h="1775081" w="1345473">
                  <a:moveTo>
                    <a:pt x="45464" y="0"/>
                  </a:moveTo>
                  <a:lnTo>
                    <a:pt x="1300009" y="0"/>
                  </a:lnTo>
                  <a:cubicBezTo>
                    <a:pt x="1312067" y="0"/>
                    <a:pt x="1323631" y="4790"/>
                    <a:pt x="1332157" y="13316"/>
                  </a:cubicBezTo>
                  <a:cubicBezTo>
                    <a:pt x="1340683" y="21842"/>
                    <a:pt x="1345473" y="33406"/>
                    <a:pt x="1345473" y="45464"/>
                  </a:cubicBezTo>
                  <a:lnTo>
                    <a:pt x="1345473" y="1729617"/>
                  </a:lnTo>
                  <a:cubicBezTo>
                    <a:pt x="1345473" y="1741675"/>
                    <a:pt x="1340683" y="1753239"/>
                    <a:pt x="1332157" y="1761765"/>
                  </a:cubicBezTo>
                  <a:cubicBezTo>
                    <a:pt x="1323631" y="1770291"/>
                    <a:pt x="1312067" y="1775081"/>
                    <a:pt x="1300009" y="1775081"/>
                  </a:cubicBezTo>
                  <a:lnTo>
                    <a:pt x="45464" y="1775081"/>
                  </a:lnTo>
                  <a:cubicBezTo>
                    <a:pt x="33406" y="1775081"/>
                    <a:pt x="21842" y="1770291"/>
                    <a:pt x="13316" y="1761765"/>
                  </a:cubicBezTo>
                  <a:cubicBezTo>
                    <a:pt x="4790" y="1753239"/>
                    <a:pt x="0" y="1741675"/>
                    <a:pt x="0" y="1729617"/>
                  </a:cubicBezTo>
                  <a:lnTo>
                    <a:pt x="0" y="45464"/>
                  </a:lnTo>
                  <a:cubicBezTo>
                    <a:pt x="0" y="33406"/>
                    <a:pt x="4790" y="21842"/>
                    <a:pt x="13316" y="13316"/>
                  </a:cubicBezTo>
                  <a:cubicBezTo>
                    <a:pt x="21842" y="4790"/>
                    <a:pt x="33406" y="0"/>
                    <a:pt x="4546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7ED957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1345473" cy="18227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1974389" y="2518540"/>
            <a:ext cx="5108594" cy="6739760"/>
            <a:chOff x="0" y="0"/>
            <a:chExt cx="1345473" cy="177508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45473" cy="1775081"/>
            </a:xfrm>
            <a:custGeom>
              <a:avLst/>
              <a:gdLst/>
              <a:ahLst/>
              <a:cxnLst/>
              <a:rect r="r" b="b" t="t" l="l"/>
              <a:pathLst>
                <a:path h="1775081" w="1345473">
                  <a:moveTo>
                    <a:pt x="45464" y="0"/>
                  </a:moveTo>
                  <a:lnTo>
                    <a:pt x="1300009" y="0"/>
                  </a:lnTo>
                  <a:cubicBezTo>
                    <a:pt x="1312067" y="0"/>
                    <a:pt x="1323631" y="4790"/>
                    <a:pt x="1332157" y="13316"/>
                  </a:cubicBezTo>
                  <a:cubicBezTo>
                    <a:pt x="1340683" y="21842"/>
                    <a:pt x="1345473" y="33406"/>
                    <a:pt x="1345473" y="45464"/>
                  </a:cubicBezTo>
                  <a:lnTo>
                    <a:pt x="1345473" y="1729617"/>
                  </a:lnTo>
                  <a:cubicBezTo>
                    <a:pt x="1345473" y="1741675"/>
                    <a:pt x="1340683" y="1753239"/>
                    <a:pt x="1332157" y="1761765"/>
                  </a:cubicBezTo>
                  <a:cubicBezTo>
                    <a:pt x="1323631" y="1770291"/>
                    <a:pt x="1312067" y="1775081"/>
                    <a:pt x="1300009" y="1775081"/>
                  </a:cubicBezTo>
                  <a:lnTo>
                    <a:pt x="45464" y="1775081"/>
                  </a:lnTo>
                  <a:cubicBezTo>
                    <a:pt x="33406" y="1775081"/>
                    <a:pt x="21842" y="1770291"/>
                    <a:pt x="13316" y="1761765"/>
                  </a:cubicBezTo>
                  <a:cubicBezTo>
                    <a:pt x="4790" y="1753239"/>
                    <a:pt x="0" y="1741675"/>
                    <a:pt x="0" y="1729617"/>
                  </a:cubicBezTo>
                  <a:lnTo>
                    <a:pt x="0" y="45464"/>
                  </a:lnTo>
                  <a:cubicBezTo>
                    <a:pt x="0" y="33406"/>
                    <a:pt x="4790" y="21842"/>
                    <a:pt x="13316" y="13316"/>
                  </a:cubicBezTo>
                  <a:cubicBezTo>
                    <a:pt x="21842" y="4790"/>
                    <a:pt x="33406" y="0"/>
                    <a:pt x="4546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FF3131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345473" cy="18227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7831973" y="3740118"/>
            <a:ext cx="2806764" cy="2806764"/>
          </a:xfrm>
          <a:custGeom>
            <a:avLst/>
            <a:gdLst/>
            <a:ahLst/>
            <a:cxnLst/>
            <a:rect r="r" b="b" t="t" l="l"/>
            <a:pathLst>
              <a:path h="2806764" w="2806764">
                <a:moveTo>
                  <a:pt x="0" y="0"/>
                </a:moveTo>
                <a:lnTo>
                  <a:pt x="2806764" y="0"/>
                </a:lnTo>
                <a:lnTo>
                  <a:pt x="2806764" y="2806764"/>
                </a:lnTo>
                <a:lnTo>
                  <a:pt x="0" y="28067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028700" y="889139"/>
            <a:ext cx="15807902" cy="7410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40"/>
              </a:lnSpc>
            </a:pPr>
            <a:r>
              <a:rPr lang="en-US" sz="6000" spc="-288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Prototyping Tools  -  Figma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91588" y="2902956"/>
            <a:ext cx="4817846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0"/>
              </a:lnSpc>
            </a:pPr>
            <a:r>
              <a:rPr lang="en-US" b="true" sz="3000" spc="-144">
                <a:solidFill>
                  <a:srgbClr val="3C6AA9"/>
                </a:solidFill>
                <a:latin typeface="Aileron Bold"/>
                <a:ea typeface="Aileron Bold"/>
                <a:cs typeface="Aileron Bold"/>
                <a:sym typeface="Aileron Bold"/>
              </a:rPr>
              <a:t>Pros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119763" y="2902956"/>
            <a:ext cx="4817846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0"/>
              </a:lnSpc>
            </a:pPr>
            <a:r>
              <a:rPr lang="en-US" b="true" sz="3000" spc="-144">
                <a:solidFill>
                  <a:srgbClr val="3C6AA9"/>
                </a:solidFill>
                <a:latin typeface="Aileron Bold"/>
                <a:ea typeface="Aileron Bold"/>
                <a:cs typeface="Aileron Bold"/>
                <a:sym typeface="Aileron Bold"/>
              </a:rPr>
              <a:t>Cons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765365" y="3432427"/>
            <a:ext cx="4270292" cy="5588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74221" indent="-237110" lvl="1">
              <a:lnSpc>
                <a:spcPts val="3734"/>
              </a:lnSpc>
              <a:buFont typeface="Arial"/>
              <a:buChar char="•"/>
            </a:pPr>
            <a:r>
              <a:rPr lang="en-US" sz="2196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Enables reusable components (such as buttons and icons) for consistency and building complex interfaces.</a:t>
            </a:r>
          </a:p>
          <a:p>
            <a:pPr algn="l">
              <a:lnSpc>
                <a:spcPts val="3734"/>
              </a:lnSpc>
            </a:pPr>
          </a:p>
          <a:p>
            <a:pPr algn="l" marL="474221" indent="-237110" lvl="1">
              <a:lnSpc>
                <a:spcPts val="3734"/>
              </a:lnSpc>
              <a:buFont typeface="Arial"/>
              <a:buChar char="•"/>
            </a:pPr>
            <a:r>
              <a:rPr lang="en-US" sz="2196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Plenty of free templates, artwork, and fonts to customize our vision.</a:t>
            </a:r>
          </a:p>
          <a:p>
            <a:pPr algn="l">
              <a:lnSpc>
                <a:spcPts val="3734"/>
              </a:lnSpc>
            </a:pPr>
          </a:p>
          <a:p>
            <a:pPr algn="l" marL="474221" indent="-237110" lvl="1">
              <a:lnSpc>
                <a:spcPts val="3734"/>
              </a:lnSpc>
              <a:buFont typeface="Arial"/>
              <a:buChar char="•"/>
            </a:pPr>
            <a:r>
              <a:rPr lang="en-US" sz="2196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Contains platform-specific tools to mimic the mobile app experience.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435054" y="3901068"/>
            <a:ext cx="4187263" cy="46517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74221" indent="-237110" lvl="1">
              <a:lnSpc>
                <a:spcPts val="3734"/>
              </a:lnSpc>
              <a:buFont typeface="Arial"/>
              <a:buChar char="•"/>
            </a:pPr>
            <a:r>
              <a:rPr lang="en-US" sz="2196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Steep learning curve when trying to design an app.</a:t>
            </a:r>
          </a:p>
          <a:p>
            <a:pPr algn="l">
              <a:lnSpc>
                <a:spcPts val="3734"/>
              </a:lnSpc>
            </a:pPr>
          </a:p>
          <a:p>
            <a:pPr algn="l" marL="474221" indent="-237110" lvl="1">
              <a:lnSpc>
                <a:spcPts val="3734"/>
              </a:lnSpc>
              <a:buFont typeface="Arial"/>
              <a:buChar char="•"/>
            </a:pPr>
            <a:r>
              <a:rPr lang="en-US" sz="2196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Complex logic that makes it difficult to fix errors and correct small issues, and can be overkill at times.</a:t>
            </a:r>
          </a:p>
          <a:p>
            <a:pPr algn="l">
              <a:lnSpc>
                <a:spcPts val="3734"/>
              </a:lnSpc>
            </a:pPr>
          </a:p>
          <a:p>
            <a:pPr algn="l" marL="474221" indent="-237110" lvl="1">
              <a:lnSpc>
                <a:spcPts val="3734"/>
              </a:lnSpc>
              <a:buFont typeface="Arial"/>
              <a:buChar char="•"/>
            </a:pPr>
            <a:r>
              <a:rPr lang="en-US" sz="2196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Limited video and audio capabilities.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120967" y="6580117"/>
            <a:ext cx="4187263" cy="15051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74"/>
              </a:lnSpc>
            </a:pPr>
            <a:r>
              <a:rPr lang="en-US" sz="2396" i="true">
                <a:solidFill>
                  <a:srgbClr val="000000"/>
                </a:solidFill>
                <a:latin typeface="Aileron Italics"/>
                <a:ea typeface="Aileron Italics"/>
                <a:cs typeface="Aileron Italics"/>
                <a:sym typeface="Aileron Italics"/>
              </a:rPr>
              <a:t>Medium-fidelity prototyping and creating our mobile app screens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346214" y="2518540"/>
            <a:ext cx="5108594" cy="6739760"/>
            <a:chOff x="0" y="0"/>
            <a:chExt cx="1345473" cy="177508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345473" cy="1775081"/>
            </a:xfrm>
            <a:custGeom>
              <a:avLst/>
              <a:gdLst/>
              <a:ahLst/>
              <a:cxnLst/>
              <a:rect r="r" b="b" t="t" l="l"/>
              <a:pathLst>
                <a:path h="1775081" w="1345473">
                  <a:moveTo>
                    <a:pt x="45464" y="0"/>
                  </a:moveTo>
                  <a:lnTo>
                    <a:pt x="1300009" y="0"/>
                  </a:lnTo>
                  <a:cubicBezTo>
                    <a:pt x="1312067" y="0"/>
                    <a:pt x="1323631" y="4790"/>
                    <a:pt x="1332157" y="13316"/>
                  </a:cubicBezTo>
                  <a:cubicBezTo>
                    <a:pt x="1340683" y="21842"/>
                    <a:pt x="1345473" y="33406"/>
                    <a:pt x="1345473" y="45464"/>
                  </a:cubicBezTo>
                  <a:lnTo>
                    <a:pt x="1345473" y="1729617"/>
                  </a:lnTo>
                  <a:cubicBezTo>
                    <a:pt x="1345473" y="1741675"/>
                    <a:pt x="1340683" y="1753239"/>
                    <a:pt x="1332157" y="1761765"/>
                  </a:cubicBezTo>
                  <a:cubicBezTo>
                    <a:pt x="1323631" y="1770291"/>
                    <a:pt x="1312067" y="1775081"/>
                    <a:pt x="1300009" y="1775081"/>
                  </a:cubicBezTo>
                  <a:lnTo>
                    <a:pt x="45464" y="1775081"/>
                  </a:lnTo>
                  <a:cubicBezTo>
                    <a:pt x="33406" y="1775081"/>
                    <a:pt x="21842" y="1770291"/>
                    <a:pt x="13316" y="1761765"/>
                  </a:cubicBezTo>
                  <a:cubicBezTo>
                    <a:pt x="4790" y="1753239"/>
                    <a:pt x="0" y="1741675"/>
                    <a:pt x="0" y="1729617"/>
                  </a:cubicBezTo>
                  <a:lnTo>
                    <a:pt x="0" y="45464"/>
                  </a:lnTo>
                  <a:cubicBezTo>
                    <a:pt x="0" y="33406"/>
                    <a:pt x="4790" y="21842"/>
                    <a:pt x="13316" y="13316"/>
                  </a:cubicBezTo>
                  <a:cubicBezTo>
                    <a:pt x="21842" y="4790"/>
                    <a:pt x="33406" y="0"/>
                    <a:pt x="4546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7ED957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1345473" cy="18227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1974389" y="2518540"/>
            <a:ext cx="5108594" cy="6739760"/>
            <a:chOff x="0" y="0"/>
            <a:chExt cx="1345473" cy="177508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45473" cy="1775081"/>
            </a:xfrm>
            <a:custGeom>
              <a:avLst/>
              <a:gdLst/>
              <a:ahLst/>
              <a:cxnLst/>
              <a:rect r="r" b="b" t="t" l="l"/>
              <a:pathLst>
                <a:path h="1775081" w="1345473">
                  <a:moveTo>
                    <a:pt x="45464" y="0"/>
                  </a:moveTo>
                  <a:lnTo>
                    <a:pt x="1300009" y="0"/>
                  </a:lnTo>
                  <a:cubicBezTo>
                    <a:pt x="1312067" y="0"/>
                    <a:pt x="1323631" y="4790"/>
                    <a:pt x="1332157" y="13316"/>
                  </a:cubicBezTo>
                  <a:cubicBezTo>
                    <a:pt x="1340683" y="21842"/>
                    <a:pt x="1345473" y="33406"/>
                    <a:pt x="1345473" y="45464"/>
                  </a:cubicBezTo>
                  <a:lnTo>
                    <a:pt x="1345473" y="1729617"/>
                  </a:lnTo>
                  <a:cubicBezTo>
                    <a:pt x="1345473" y="1741675"/>
                    <a:pt x="1340683" y="1753239"/>
                    <a:pt x="1332157" y="1761765"/>
                  </a:cubicBezTo>
                  <a:cubicBezTo>
                    <a:pt x="1323631" y="1770291"/>
                    <a:pt x="1312067" y="1775081"/>
                    <a:pt x="1300009" y="1775081"/>
                  </a:cubicBezTo>
                  <a:lnTo>
                    <a:pt x="45464" y="1775081"/>
                  </a:lnTo>
                  <a:cubicBezTo>
                    <a:pt x="33406" y="1775081"/>
                    <a:pt x="21842" y="1770291"/>
                    <a:pt x="13316" y="1761765"/>
                  </a:cubicBezTo>
                  <a:cubicBezTo>
                    <a:pt x="4790" y="1753239"/>
                    <a:pt x="0" y="1741675"/>
                    <a:pt x="0" y="1729617"/>
                  </a:cubicBezTo>
                  <a:lnTo>
                    <a:pt x="0" y="45464"/>
                  </a:lnTo>
                  <a:cubicBezTo>
                    <a:pt x="0" y="33406"/>
                    <a:pt x="4790" y="21842"/>
                    <a:pt x="13316" y="13316"/>
                  </a:cubicBezTo>
                  <a:cubicBezTo>
                    <a:pt x="21842" y="4790"/>
                    <a:pt x="33406" y="0"/>
                    <a:pt x="4546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FF3131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345473" cy="18227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6818230" y="4005843"/>
            <a:ext cx="4792736" cy="2695914"/>
          </a:xfrm>
          <a:custGeom>
            <a:avLst/>
            <a:gdLst/>
            <a:ahLst/>
            <a:cxnLst/>
            <a:rect r="r" b="b" t="t" l="l"/>
            <a:pathLst>
              <a:path h="2695914" w="4792736">
                <a:moveTo>
                  <a:pt x="0" y="0"/>
                </a:moveTo>
                <a:lnTo>
                  <a:pt x="4792736" y="0"/>
                </a:lnTo>
                <a:lnTo>
                  <a:pt x="4792736" y="2695914"/>
                </a:lnTo>
                <a:lnTo>
                  <a:pt x="0" y="26959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028700" y="889139"/>
            <a:ext cx="15807902" cy="7410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40"/>
              </a:lnSpc>
            </a:pPr>
            <a:r>
              <a:rPr lang="en-US" sz="6000" spc="-288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Prototyping Tools  -  ChatGPT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91588" y="2902956"/>
            <a:ext cx="4817846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0"/>
              </a:lnSpc>
            </a:pPr>
            <a:r>
              <a:rPr lang="en-US" b="true" sz="3000" spc="-144">
                <a:solidFill>
                  <a:srgbClr val="3C6AA9"/>
                </a:solidFill>
                <a:latin typeface="Aileron Bold"/>
                <a:ea typeface="Aileron Bold"/>
                <a:cs typeface="Aileron Bold"/>
                <a:sym typeface="Aileron Bold"/>
              </a:rPr>
              <a:t>Pros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119763" y="2902956"/>
            <a:ext cx="4817846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0"/>
              </a:lnSpc>
            </a:pPr>
            <a:r>
              <a:rPr lang="en-US" b="true" sz="3000" spc="-144">
                <a:solidFill>
                  <a:srgbClr val="3C6AA9"/>
                </a:solidFill>
                <a:latin typeface="Aileron Bold"/>
                <a:ea typeface="Aileron Bold"/>
                <a:cs typeface="Aileron Bold"/>
                <a:sym typeface="Aileron Bold"/>
              </a:rPr>
              <a:t>Cons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765365" y="3432427"/>
            <a:ext cx="4270292" cy="5588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74221" indent="-237110" lvl="1">
              <a:lnSpc>
                <a:spcPts val="3734"/>
              </a:lnSpc>
              <a:buFont typeface="Arial"/>
              <a:buChar char="•"/>
            </a:pPr>
            <a:r>
              <a:rPr lang="en-US" sz="2196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Cost and time efficient, reducing the need to draw scenes or find real people.</a:t>
            </a:r>
          </a:p>
          <a:p>
            <a:pPr algn="l">
              <a:lnSpc>
                <a:spcPts val="3734"/>
              </a:lnSpc>
            </a:pPr>
          </a:p>
          <a:p>
            <a:pPr algn="l" marL="474221" indent="-237110" lvl="1">
              <a:lnSpc>
                <a:spcPts val="3734"/>
              </a:lnSpc>
              <a:buFont typeface="Arial"/>
              <a:buChar char="•"/>
            </a:pPr>
            <a:r>
              <a:rPr lang="en-US" sz="2196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Consistent aesthetic across different generations, i.e. all students are created in a similar cartoonish style.</a:t>
            </a:r>
          </a:p>
          <a:p>
            <a:pPr algn="l">
              <a:lnSpc>
                <a:spcPts val="3734"/>
              </a:lnSpc>
            </a:pPr>
          </a:p>
          <a:p>
            <a:pPr algn="l" marL="474221" indent="-237110" lvl="1">
              <a:lnSpc>
                <a:spcPts val="3734"/>
              </a:lnSpc>
              <a:buFont typeface="Arial"/>
              <a:buChar char="•"/>
            </a:pPr>
            <a:r>
              <a:rPr lang="en-US" sz="2196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Creates diverse and inclusive artwork representing a wide variety of users.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435054" y="4369709"/>
            <a:ext cx="4187263" cy="3714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74221" indent="-237110" lvl="1">
              <a:lnSpc>
                <a:spcPts val="3734"/>
              </a:lnSpc>
              <a:buFont typeface="Arial"/>
              <a:buChar char="•"/>
            </a:pPr>
            <a:r>
              <a:rPr lang="en-US" sz="2196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Often misinterprets our requests even through repeated conversation.</a:t>
            </a:r>
          </a:p>
          <a:p>
            <a:pPr algn="l">
              <a:lnSpc>
                <a:spcPts val="3734"/>
              </a:lnSpc>
            </a:pPr>
          </a:p>
          <a:p>
            <a:pPr algn="l" marL="474221" indent="-237110" lvl="1">
              <a:lnSpc>
                <a:spcPts val="3734"/>
              </a:lnSpc>
              <a:buFont typeface="Arial"/>
              <a:buChar char="•"/>
            </a:pPr>
            <a:r>
              <a:rPr lang="en-US" sz="2196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Challenges with complex UI elements since the images are static and not easy to customize.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120967" y="6765612"/>
            <a:ext cx="4187263" cy="9908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74"/>
              </a:lnSpc>
            </a:pPr>
            <a:r>
              <a:rPr lang="en-US" sz="2396" i="true">
                <a:solidFill>
                  <a:srgbClr val="000000"/>
                </a:solidFill>
                <a:latin typeface="Aileron Italics"/>
                <a:ea typeface="Aileron Italics"/>
                <a:cs typeface="Aileron Italics"/>
                <a:sym typeface="Aileron Italics"/>
              </a:rPr>
              <a:t>Generating artwork and photos of people</a:t>
            </a:r>
          </a:p>
        </p:txBody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429654" y="2207486"/>
            <a:ext cx="3814611" cy="3814611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5C3DE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028700" y="889139"/>
            <a:ext cx="15807902" cy="7410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40"/>
              </a:lnSpc>
            </a:pPr>
            <a:r>
              <a:rPr lang="en-US" sz="6000" spc="-288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Limitations and Trade-offs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915366" y="3062199"/>
            <a:ext cx="2843186" cy="20015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41"/>
              </a:lnSpc>
            </a:pPr>
            <a:r>
              <a:rPr lang="en-US" sz="2377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Can’t simulate an actual class being run with real-time AI assistance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7025251" y="2207486"/>
            <a:ext cx="3814611" cy="3814611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5C3DE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7353898" y="2902508"/>
            <a:ext cx="3157506" cy="25111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41"/>
              </a:lnSpc>
            </a:pPr>
            <a:r>
              <a:rPr lang="en-US" sz="2377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We can’t integrate real student and counselor information in our profile building process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12621037" y="2063929"/>
            <a:ext cx="3814611" cy="3814611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5C3DE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13106749" y="2807420"/>
            <a:ext cx="2843186" cy="25111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41"/>
              </a:lnSpc>
            </a:pPr>
            <a:r>
              <a:rPr lang="en-US" sz="2377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We were limited by time and couldn’t build out the student’s POV of our tasks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4218077" y="6022097"/>
            <a:ext cx="3814611" cy="3814611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5C3DE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4612725" y="6747158"/>
            <a:ext cx="3025314" cy="25111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41"/>
              </a:lnSpc>
            </a:pPr>
            <a:r>
              <a:rPr lang="en-US" sz="2377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There are no video or audio components to demonstrate our video meeting features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10182758" y="6022097"/>
            <a:ext cx="3814611" cy="3814611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5C3DE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TextBox 25" id="25"/>
          <p:cNvSpPr txBox="true"/>
          <p:nvPr/>
        </p:nvSpPr>
        <p:spPr>
          <a:xfrm rot="0">
            <a:off x="10425614" y="6940754"/>
            <a:ext cx="3328898" cy="20015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41"/>
              </a:lnSpc>
            </a:pPr>
            <a:r>
              <a:rPr lang="en-US" sz="2377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We don’t have data from colleges, which would improve AI insights and student matching</a:t>
            </a:r>
          </a:p>
        </p:txBody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028700" y="889139"/>
            <a:ext cx="15807902" cy="7410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40"/>
              </a:lnSpc>
            </a:pPr>
            <a:r>
              <a:rPr lang="en-US" sz="6000" spc="-288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Wizard of Oz Features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608382" y="2036257"/>
            <a:ext cx="15071237" cy="7851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98831" indent="-399416" lvl="1">
              <a:lnSpc>
                <a:spcPts val="6290"/>
              </a:lnSpc>
              <a:buFont typeface="Arial"/>
              <a:buChar char="•"/>
            </a:pPr>
            <a:r>
              <a:rPr lang="en-US" sz="37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We simulated a student accepting our counselor’s request to work together, even though this isn’t guaranteed.</a:t>
            </a:r>
          </a:p>
          <a:p>
            <a:pPr algn="l">
              <a:lnSpc>
                <a:spcPts val="6290"/>
              </a:lnSpc>
            </a:pPr>
          </a:p>
          <a:p>
            <a:pPr algn="l" marL="798831" indent="-399416" lvl="1">
              <a:lnSpc>
                <a:spcPts val="6290"/>
              </a:lnSpc>
              <a:buFont typeface="Arial"/>
              <a:buChar char="•"/>
            </a:pPr>
            <a:r>
              <a:rPr lang="en-US" sz="37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We added mock “previous” classes that the counselor completed to demonstrate the ability for them to re-visit lessons in our moderate task.</a:t>
            </a:r>
          </a:p>
          <a:p>
            <a:pPr algn="l">
              <a:lnSpc>
                <a:spcPts val="6290"/>
              </a:lnSpc>
            </a:pPr>
          </a:p>
          <a:p>
            <a:pPr algn="l" marL="798831" indent="-399416" lvl="1">
              <a:lnSpc>
                <a:spcPts val="6290"/>
              </a:lnSpc>
              <a:buFont typeface="Arial"/>
              <a:buChar char="•"/>
            </a:pPr>
            <a:r>
              <a:rPr lang="en-US" sz="37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We created multiple classrooms and showed that our counselor is fairly active on our app, which also gives enough information for the AI insights to work with.</a:t>
            </a:r>
          </a:p>
        </p:txBody>
      </p:sp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028700" y="889139"/>
            <a:ext cx="15807902" cy="7410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40"/>
              </a:lnSpc>
            </a:pPr>
            <a:r>
              <a:rPr lang="en-US" sz="6000" spc="-288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Hard Coded Items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608382" y="2626731"/>
            <a:ext cx="15071237" cy="6502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20421" indent="-410210" lvl="1">
              <a:lnSpc>
                <a:spcPts val="6460"/>
              </a:lnSpc>
              <a:buFont typeface="Arial"/>
              <a:buChar char="•"/>
            </a:pPr>
            <a:r>
              <a:rPr lang="en-US" sz="38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Our counselor selected AI help to be active in our moderate task, allowing it to generate content for their classroom.</a:t>
            </a:r>
          </a:p>
          <a:p>
            <a:pPr algn="l">
              <a:lnSpc>
                <a:spcPts val="6460"/>
              </a:lnSpc>
            </a:pPr>
          </a:p>
          <a:p>
            <a:pPr algn="l" marL="820421" indent="-410210" lvl="1">
              <a:lnSpc>
                <a:spcPts val="6460"/>
              </a:lnSpc>
              <a:buFont typeface="Arial"/>
              <a:buChar char="•"/>
            </a:pPr>
            <a:r>
              <a:rPr lang="en-US" sz="38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We created our own students and their profiles so the counselor would have people to match and work with.</a:t>
            </a:r>
          </a:p>
          <a:p>
            <a:pPr algn="l">
              <a:lnSpc>
                <a:spcPts val="6460"/>
              </a:lnSpc>
            </a:pPr>
          </a:p>
          <a:p>
            <a:pPr algn="l" marL="820421" indent="-410210" lvl="1">
              <a:lnSpc>
                <a:spcPts val="6460"/>
              </a:lnSpc>
              <a:buFont typeface="Arial"/>
              <a:buChar char="•"/>
            </a:pPr>
            <a:r>
              <a:rPr lang="en-US" sz="38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All the “AI” insights and messages/notes written by the counselor are pieces of content we wrote to demonstrate functionality.</a:t>
            </a:r>
          </a:p>
        </p:txBody>
      </p:sp>
    </p:spTree>
  </p:cSld>
  <p:clrMapOvr>
    <a:masterClrMapping/>
  </p:clrMapOvr>
</p:sld>
</file>

<file path=ppt/slides/slide44.xml><?xml version="1.0" encoding="utf-8"?>
<p:sld xmlns:p="http://schemas.openxmlformats.org/presentationml/2006/main" xmlns:a="http://schemas.openxmlformats.org/drawingml/2006/main">
  <p:cSld>
    <p:bg>
      <p:bgPr>
        <a:solidFill>
          <a:srgbClr val="3C6AA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867055" y="4515692"/>
            <a:ext cx="10857850" cy="1636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05"/>
              </a:lnSpc>
            </a:pPr>
            <a:r>
              <a:rPr lang="en-US" sz="13264" spc="-636">
                <a:solidFill>
                  <a:srgbClr val="F4F1EB"/>
                </a:solidFill>
                <a:latin typeface="Aileron"/>
                <a:ea typeface="Aileron"/>
                <a:cs typeface="Aileron"/>
                <a:sym typeface="Aileron"/>
              </a:rPr>
              <a:t>Appendix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1293231"/>
            <a:ext cx="400214" cy="3086100"/>
            <a:chOff x="0" y="0"/>
            <a:chExt cx="105406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4F1E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</p:spTree>
  </p:cSld>
  <p:clrMapOvr>
    <a:masterClrMapping/>
  </p:clrMapOvr>
</p:sld>
</file>

<file path=ppt/slides/slide4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8932651" y="3235303"/>
            <a:ext cx="9125714" cy="4038129"/>
          </a:xfrm>
          <a:custGeom>
            <a:avLst/>
            <a:gdLst/>
            <a:ahLst/>
            <a:cxnLst/>
            <a:rect r="r" b="b" t="t" l="l"/>
            <a:pathLst>
              <a:path h="4038129" w="9125714">
                <a:moveTo>
                  <a:pt x="0" y="0"/>
                </a:moveTo>
                <a:lnTo>
                  <a:pt x="9125714" y="0"/>
                </a:lnTo>
                <a:lnTo>
                  <a:pt x="9125714" y="4038129"/>
                </a:lnTo>
                <a:lnTo>
                  <a:pt x="0" y="40381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2305703"/>
            <a:ext cx="7357131" cy="7432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49"/>
              </a:lnSpc>
            </a:pPr>
            <a:r>
              <a:rPr lang="en-US" sz="2499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Before</a:t>
            </a:r>
          </a:p>
          <a:p>
            <a:pPr algn="l" marL="539749" indent="-269875" lvl="1">
              <a:lnSpc>
                <a:spcPts val="424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Counselors could only create and acces</a:t>
            </a: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 one upcoming meeting at a time. </a:t>
            </a:r>
          </a:p>
          <a:p>
            <a:pPr algn="l">
              <a:lnSpc>
                <a:spcPts val="4249"/>
              </a:lnSpc>
            </a:pPr>
            <a:r>
              <a:rPr lang="en-US" sz="2499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Feedback </a:t>
            </a:r>
          </a:p>
          <a:p>
            <a:pPr algn="l" marL="539749" indent="-269875" lvl="1">
              <a:lnSpc>
                <a:spcPts val="424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Testers voiced concerns that by only having one current scheduled meeting, it would give students too short of a notice to plan and prepare.</a:t>
            </a:r>
          </a:p>
          <a:p>
            <a:pPr algn="l" marL="539749" indent="-269875" lvl="1">
              <a:lnSpc>
                <a:spcPts val="424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Users expressed the need of planning multiple meetings in advance, and possibly even making them recurring.</a:t>
            </a:r>
          </a:p>
          <a:p>
            <a:pPr algn="l" marL="539749" indent="-269875" lvl="1">
              <a:lnSpc>
                <a:spcPts val="424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During studio, a peer was confused as to why there was only one session at a time when they would want to plan multiple.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803414"/>
            <a:ext cx="15807902" cy="826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40"/>
              </a:lnSpc>
            </a:pPr>
            <a:r>
              <a:rPr lang="en-US" sz="6000" spc="-288">
                <a:solidFill>
                  <a:srgbClr val="3C6AA9"/>
                </a:solidFill>
                <a:latin typeface="Aileron"/>
                <a:ea typeface="Aileron"/>
                <a:cs typeface="Aileron"/>
                <a:sym typeface="Aileron"/>
              </a:rPr>
              <a:t>Major Change 4 - Scheduling multiple meetings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477398" y="7315707"/>
            <a:ext cx="6781902" cy="701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90"/>
              </a:lnSpc>
            </a:pPr>
            <a:r>
              <a:rPr lang="en-US" sz="1700" i="true">
                <a:solidFill>
                  <a:srgbClr val="000000"/>
                </a:solidFill>
                <a:latin typeface="Aileron Italics"/>
                <a:ea typeface="Aileron Italics"/>
                <a:cs typeface="Aileron Italics"/>
                <a:sym typeface="Aileron Italics"/>
              </a:rPr>
              <a:t>Note: only the selected portion of the moderate task relevant to this major change is shown here due to the large size of the task.</a:t>
            </a:r>
          </a:p>
        </p:txBody>
      </p:sp>
    </p:spTree>
  </p:cSld>
  <p:clrMapOvr>
    <a:masterClrMapping/>
  </p:clrMapOvr>
</p:sld>
</file>

<file path=ppt/slides/slide4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8701383" y="3360498"/>
            <a:ext cx="9586617" cy="4218112"/>
          </a:xfrm>
          <a:custGeom>
            <a:avLst/>
            <a:gdLst/>
            <a:ahLst/>
            <a:cxnLst/>
            <a:rect r="r" b="b" t="t" l="l"/>
            <a:pathLst>
              <a:path h="4218112" w="9586617">
                <a:moveTo>
                  <a:pt x="0" y="0"/>
                </a:moveTo>
                <a:lnTo>
                  <a:pt x="9586617" y="0"/>
                </a:lnTo>
                <a:lnTo>
                  <a:pt x="9586617" y="4218111"/>
                </a:lnTo>
                <a:lnTo>
                  <a:pt x="0" y="42181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2292350"/>
            <a:ext cx="6975012" cy="6965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40"/>
              </a:lnSpc>
            </a:pPr>
            <a:r>
              <a:rPr lang="en-US" sz="2200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After</a:t>
            </a:r>
          </a:p>
          <a:p>
            <a:pPr algn="l" marL="474981" indent="-237491" lvl="1">
              <a:lnSpc>
                <a:spcPts val="3740"/>
              </a:lnSpc>
              <a:buFont typeface="Arial"/>
              <a:buChar char="•"/>
            </a:pPr>
            <a:r>
              <a:rPr lang="en-US" sz="22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We decided to change our “Current” meeting tab to “Scheduled,” and added the ability for counselors to schedule as many meetings as they wanted.</a:t>
            </a:r>
          </a:p>
          <a:p>
            <a:pPr algn="l" marL="474981" indent="-237491" lvl="1">
              <a:lnSpc>
                <a:spcPts val="3740"/>
              </a:lnSpc>
              <a:buFont typeface="Arial"/>
              <a:buChar char="•"/>
            </a:pPr>
            <a:r>
              <a:rPr lang="en-US" sz="22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All future meetings would be displayed in the “Scheduled” tab.</a:t>
            </a:r>
          </a:p>
          <a:p>
            <a:pPr algn="l">
              <a:lnSpc>
                <a:spcPts val="3740"/>
              </a:lnSpc>
            </a:pPr>
            <a:r>
              <a:rPr lang="en-US" sz="2200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How change addresses usability goals </a:t>
            </a:r>
            <a:r>
              <a:rPr lang="en-US" sz="22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</a:p>
          <a:p>
            <a:pPr algn="l" marL="474981" indent="-237491" lvl="1">
              <a:lnSpc>
                <a:spcPts val="3740"/>
              </a:lnSpc>
              <a:buFont typeface="Arial"/>
              <a:buChar char="•"/>
            </a:pPr>
            <a:r>
              <a:rPr lang="en-US" sz="22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The new design is intuitive because when you clicked “New,” counselors would’ve expected to be able to schedule as many meetings as they want.</a:t>
            </a:r>
          </a:p>
          <a:p>
            <a:pPr algn="l" marL="474981" indent="-237491" lvl="1">
              <a:lnSpc>
                <a:spcPts val="3740"/>
              </a:lnSpc>
              <a:buFont typeface="Arial"/>
              <a:buChar char="•"/>
            </a:pPr>
            <a:r>
              <a:rPr lang="en-US" sz="22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It didn’t make sense to have one scheduled meeting a time and be blocked from creating new ones.</a:t>
            </a:r>
          </a:p>
          <a:p>
            <a:pPr algn="l" marL="474981" indent="-237491" lvl="1">
              <a:lnSpc>
                <a:spcPts val="3740"/>
              </a:lnSpc>
              <a:buFont typeface="Arial"/>
              <a:buChar char="•"/>
            </a:pPr>
            <a:r>
              <a:rPr lang="en-US" sz="22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This is also helpful because it gives counselors additional ways to plan their classrooms and work toward long-term success with students.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889139"/>
            <a:ext cx="15807902" cy="7410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40"/>
              </a:lnSpc>
            </a:pPr>
            <a:r>
              <a:rPr lang="en-US" sz="6000" spc="-288">
                <a:solidFill>
                  <a:srgbClr val="3C6AA9"/>
                </a:solidFill>
                <a:latin typeface="Aileron"/>
                <a:ea typeface="Aileron"/>
                <a:cs typeface="Aileron"/>
                <a:sym typeface="Aileron"/>
              </a:rPr>
              <a:t>Major Change 4 - Scheduling multiple meetings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03532" y="7647529"/>
            <a:ext cx="6781902" cy="701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90"/>
              </a:lnSpc>
            </a:pPr>
            <a:r>
              <a:rPr lang="en-US" sz="1700" i="true">
                <a:solidFill>
                  <a:srgbClr val="000000"/>
                </a:solidFill>
                <a:latin typeface="Aileron Italics"/>
                <a:ea typeface="Aileron Italics"/>
                <a:cs typeface="Aileron Italics"/>
                <a:sym typeface="Aileron Italics"/>
              </a:rPr>
              <a:t>Note: only the selected portion of the moderate task relevant to this major change is shown here due to the large size of the task.</a:t>
            </a:r>
          </a:p>
        </p:txBody>
      </p:sp>
    </p:spTree>
  </p:cSld>
  <p:clrMapOvr>
    <a:masterClrMapping/>
  </p:clrMapOvr>
</p:sld>
</file>

<file path=ppt/slides/slide4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028700" y="1098689"/>
            <a:ext cx="15807902" cy="1638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36"/>
              </a:lnSpc>
            </a:pPr>
            <a:r>
              <a:rPr lang="en-US" sz="13299" spc="-638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Figma Prototype Link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768621" y="4184658"/>
            <a:ext cx="2750757" cy="1717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 u="sng">
                <a:solidFill>
                  <a:srgbClr val="1C1A19"/>
                </a:solidFill>
                <a:latin typeface="Aileron"/>
                <a:ea typeface="Aileron"/>
                <a:cs typeface="Aileron"/>
                <a:sym typeface="Aileron"/>
                <a:hlinkClick r:id="rId2" tooltip="https://www.figma.com/design/raMm1ntmjcYlvafswYTngo/CS-147-Med-fi-Prototype?node-id=374-2940&amp;t=amijRUDma3G4BzjA-1"/>
              </a:rPr>
              <a:t>LINK</a:t>
            </a:r>
          </a:p>
        </p:txBody>
      </p:sp>
    </p:spTree>
  </p:cSld>
  <p:clrMapOvr>
    <a:masterClrMapping/>
  </p:clrMapOvr>
</p:sld>
</file>

<file path=ppt/slides/slide48.xml><?xml version="1.0" encoding="utf-8"?>
<p:sld xmlns:p="http://schemas.openxmlformats.org/presentationml/2006/main" xmlns:a="http://schemas.openxmlformats.org/drawingml/2006/main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028700" y="1003439"/>
            <a:ext cx="15807902" cy="12319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99"/>
              </a:lnSpc>
            </a:pPr>
            <a:r>
              <a:rPr lang="en-US" sz="9999" spc="-479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Figma Prototype Walkthrough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2239639"/>
            <a:ext cx="15071237" cy="3108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98831" indent="-399416" lvl="1">
              <a:lnSpc>
                <a:spcPts val="6290"/>
              </a:lnSpc>
              <a:buAutoNum type="arabicPeriod" startAt="1"/>
            </a:pPr>
            <a:r>
              <a:rPr lang="en-US" sz="37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Overall Flow </a:t>
            </a:r>
          </a:p>
          <a:p>
            <a:pPr algn="l" marL="1597662" indent="-532554" lvl="2">
              <a:lnSpc>
                <a:spcPts val="6290"/>
              </a:lnSpc>
              <a:buAutoNum type="alphaLcPeriod" startAt="1"/>
            </a:pPr>
            <a:r>
              <a:rPr lang="en-US" sz="37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Includes onboarding process (sign up/log in) </a:t>
            </a:r>
          </a:p>
          <a:p>
            <a:pPr algn="l" marL="1597662" indent="-532554" lvl="2">
              <a:lnSpc>
                <a:spcPts val="6290"/>
              </a:lnSpc>
              <a:buAutoNum type="alphaLcPeriod" startAt="1"/>
            </a:pPr>
            <a:r>
              <a:rPr lang="en-US" sz="37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Can travel between different tasks </a:t>
            </a:r>
          </a:p>
          <a:p>
            <a:pPr algn="l" marL="798831" indent="-399416" lvl="1">
              <a:lnSpc>
                <a:spcPts val="6290"/>
              </a:lnSpc>
              <a:buAutoNum type="arabicPeriod" startAt="1"/>
            </a:pPr>
            <a:r>
              <a:rPr lang="en-US" sz="37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Three </a:t>
            </a:r>
            <a:r>
              <a:rPr lang="en-US" sz="37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Task Flows </a:t>
            </a:r>
          </a:p>
        </p:txBody>
      </p:sp>
    </p:spTree>
  </p:cSld>
  <p:clrMapOvr>
    <a:masterClrMapping/>
  </p:clrMapOvr>
</p:sld>
</file>

<file path=ppt/slides/slide4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362075"/>
            <a:ext cx="14958320" cy="1636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5"/>
              </a:lnSpc>
            </a:pPr>
            <a:r>
              <a:rPr lang="en-US" sz="13264" spc="-636">
                <a:solidFill>
                  <a:srgbClr val="3C6AA9"/>
                </a:solidFill>
                <a:latin typeface="Aileron Light"/>
                <a:ea typeface="Aileron Light"/>
                <a:cs typeface="Aileron Light"/>
                <a:sym typeface="Aileron Light"/>
              </a:rPr>
              <a:t>Website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1274181"/>
            <a:ext cx="400214" cy="3086100"/>
            <a:chOff x="0" y="0"/>
            <a:chExt cx="105406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540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406">
                  <a:moveTo>
                    <a:pt x="0" y="0"/>
                  </a:moveTo>
                  <a:lnTo>
                    <a:pt x="105406" y="0"/>
                  </a:lnTo>
                  <a:lnTo>
                    <a:pt x="10540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6AA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5406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028700" y="4184658"/>
            <a:ext cx="16230600" cy="1717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 u="sng">
                <a:solidFill>
                  <a:srgbClr val="1C1A19"/>
                </a:solidFill>
                <a:latin typeface="Aileron"/>
                <a:ea typeface="Aileron"/>
                <a:cs typeface="Aileron"/>
                <a:sym typeface="Aileron"/>
                <a:hlinkClick r:id="rId2" tooltip="https://web.stanford.edu/class/cs147/projects/Job-Accessibility-Career-Development/UniVerse/"/>
              </a:rPr>
              <a:t>LINK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DAGVMHS8-hI</dc:identifier>
  <dcterms:modified xsi:type="dcterms:W3CDTF">2011-08-01T06:04:30Z</dcterms:modified>
  <cp:revision>1</cp:revision>
  <dc:title>A6 Presentation - CS 147 </dc:title>
</cp:coreProperties>
</file>