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10287000" cx="18288000"/>
  <p:notesSz cx="6858000" cy="9144000"/>
  <p:embeddedFontLst>
    <p:embeddedFont>
      <p:font typeface="Sansita"/>
      <p:regular r:id="rId29"/>
      <p:bold r:id="rId30"/>
      <p:italic r:id="rId31"/>
      <p:boldItalic r:id="rId32"/>
    </p:embeddedFont>
    <p:embeddedFont>
      <p:font typeface="DM Sans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5" roundtripDataSignature="AMtx7mj3OQkazv6LVz4U820tEpVCh2TY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ansit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ansita-italic.fntdata"/><Relationship Id="rId30" Type="http://schemas.openxmlformats.org/officeDocument/2006/relationships/font" Target="fonts/Sansita-bold.fntdata"/><Relationship Id="rId11" Type="http://schemas.openxmlformats.org/officeDocument/2006/relationships/slide" Target="slides/slide6.xml"/><Relationship Id="rId33" Type="http://schemas.openxmlformats.org/officeDocument/2006/relationships/font" Target="fonts/DMSans-bold.fntdata"/><Relationship Id="rId10" Type="http://schemas.openxmlformats.org/officeDocument/2006/relationships/slide" Target="slides/slide5.xml"/><Relationship Id="rId32" Type="http://schemas.openxmlformats.org/officeDocument/2006/relationships/font" Target="fonts/Sansita-boldItalic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DM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31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Relationship Id="rId4" Type="http://schemas.openxmlformats.org/officeDocument/2006/relationships/image" Target="../media/image22.png"/><Relationship Id="rId5" Type="http://schemas.openxmlformats.org/officeDocument/2006/relationships/image" Target="../media/image39.png"/><Relationship Id="rId6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Relationship Id="rId4" Type="http://schemas.openxmlformats.org/officeDocument/2006/relationships/image" Target="../media/image27.png"/><Relationship Id="rId5" Type="http://schemas.openxmlformats.org/officeDocument/2006/relationships/image" Target="../media/image38.png"/><Relationship Id="rId6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Relationship Id="rId4" Type="http://schemas.openxmlformats.org/officeDocument/2006/relationships/image" Target="../media/image23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28700" y="2220595"/>
            <a:ext cx="9049274" cy="29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400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Assignment 1: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400" u="none" cap="none" strike="noStrike">
                <a:solidFill>
                  <a:srgbClr val="8E77F8"/>
                </a:solidFill>
                <a:latin typeface="DM Sans"/>
                <a:ea typeface="DM Sans"/>
                <a:cs typeface="DM Sans"/>
                <a:sym typeface="DM Sans"/>
              </a:rPr>
              <a:t>Needfinding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028700" y="981075"/>
            <a:ext cx="7507908" cy="405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ATHENA SHIRAVI, ZOYA GARG, ESHA GUPTA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9849542" y="1813105"/>
            <a:ext cx="7414100" cy="10564132"/>
          </a:xfrm>
          <a:custGeom>
            <a:rect b="b" l="l" r="r" t="t"/>
            <a:pathLst>
              <a:path extrusionOk="0" h="10564132" w="7414100">
                <a:moveTo>
                  <a:pt x="0" y="0"/>
                </a:moveTo>
                <a:lnTo>
                  <a:pt x="7414100" y="0"/>
                </a:lnTo>
                <a:lnTo>
                  <a:pt x="7414100" y="10564132"/>
                </a:lnTo>
                <a:lnTo>
                  <a:pt x="0" y="105641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 flipH="1">
            <a:off x="704634" y="731155"/>
            <a:ext cx="6982671" cy="15239957"/>
          </a:xfrm>
          <a:custGeom>
            <a:rect b="b" l="l" r="r" t="t"/>
            <a:pathLst>
              <a:path extrusionOk="0" h="15239957" w="6982671">
                <a:moveTo>
                  <a:pt x="6982672" y="0"/>
                </a:moveTo>
                <a:lnTo>
                  <a:pt x="0" y="0"/>
                </a:lnTo>
                <a:lnTo>
                  <a:pt x="0" y="15239956"/>
                </a:lnTo>
                <a:lnTo>
                  <a:pt x="6982672" y="15239956"/>
                </a:lnTo>
                <a:lnTo>
                  <a:pt x="698267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2" name="Google Shape;92;p2"/>
          <p:cNvGrpSpPr/>
          <p:nvPr/>
        </p:nvGrpSpPr>
        <p:grpSpPr>
          <a:xfrm>
            <a:off x="8418213" y="992938"/>
            <a:ext cx="8841087" cy="1561605"/>
            <a:chOff x="0" y="-9525"/>
            <a:chExt cx="2354776" cy="415925"/>
          </a:xfrm>
        </p:grpSpPr>
        <p:sp>
          <p:nvSpPr>
            <p:cNvPr id="93" name="Google Shape;93;p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00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 txBox="1"/>
            <p:nvPr/>
          </p:nvSpPr>
          <p:spPr>
            <a:xfrm>
              <a:off x="0" y="-9525"/>
              <a:ext cx="2354776" cy="415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Introduction</a:t>
              </a:r>
              <a:endParaRPr/>
            </a:p>
          </p:txBody>
        </p:sp>
      </p:grpSp>
      <p:grpSp>
        <p:nvGrpSpPr>
          <p:cNvPr id="95" name="Google Shape;95;p2"/>
          <p:cNvGrpSpPr/>
          <p:nvPr/>
        </p:nvGrpSpPr>
        <p:grpSpPr>
          <a:xfrm>
            <a:off x="8418213" y="2491662"/>
            <a:ext cx="8841087" cy="1776177"/>
            <a:chOff x="0" y="-66675"/>
            <a:chExt cx="2354776" cy="473075"/>
          </a:xfrm>
        </p:grpSpPr>
        <p:sp>
          <p:nvSpPr>
            <p:cNvPr id="96" name="Google Shape;96;p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Needfinding Methodology</a:t>
              </a:r>
              <a:endParaRPr/>
            </a:p>
          </p:txBody>
        </p:sp>
      </p:grpSp>
      <p:grpSp>
        <p:nvGrpSpPr>
          <p:cNvPr id="98" name="Google Shape;98;p2"/>
          <p:cNvGrpSpPr/>
          <p:nvPr/>
        </p:nvGrpSpPr>
        <p:grpSpPr>
          <a:xfrm>
            <a:off x="8418213" y="4208005"/>
            <a:ext cx="8841087" cy="1776177"/>
            <a:chOff x="0" y="-66675"/>
            <a:chExt cx="2354776" cy="473075"/>
          </a:xfrm>
        </p:grpSpPr>
        <p:sp>
          <p:nvSpPr>
            <p:cNvPr id="99" name="Google Shape;99;p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Interview Results</a:t>
              </a:r>
              <a:endParaRPr/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8418213" y="5924348"/>
            <a:ext cx="8841087" cy="1776177"/>
            <a:chOff x="0" y="-66675"/>
            <a:chExt cx="2354776" cy="473075"/>
          </a:xfrm>
        </p:grpSpPr>
        <p:sp>
          <p:nvSpPr>
            <p:cNvPr id="102" name="Google Shape;102;p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Analysis</a:t>
              </a:r>
              <a:endParaRPr/>
            </a:p>
          </p:txBody>
        </p:sp>
      </p:grpSp>
      <p:grpSp>
        <p:nvGrpSpPr>
          <p:cNvPr id="104" name="Google Shape;104;p2"/>
          <p:cNvGrpSpPr/>
          <p:nvPr/>
        </p:nvGrpSpPr>
        <p:grpSpPr>
          <a:xfrm>
            <a:off x="8418213" y="7640691"/>
            <a:ext cx="8841087" cy="1776177"/>
            <a:chOff x="0" y="-66675"/>
            <a:chExt cx="2354776" cy="473075"/>
          </a:xfrm>
        </p:grpSpPr>
        <p:sp>
          <p:nvSpPr>
            <p:cNvPr id="105" name="Google Shape;105;p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Summary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11925300" y="604321"/>
            <a:ext cx="6786094" cy="13329828"/>
          </a:xfrm>
          <a:custGeom>
            <a:rect b="b" l="l" r="r" t="t"/>
            <a:pathLst>
              <a:path extrusionOk="0" h="13329828" w="6786094">
                <a:moveTo>
                  <a:pt x="0" y="0"/>
                </a:moveTo>
                <a:lnTo>
                  <a:pt x="6786094" y="0"/>
                </a:lnTo>
                <a:lnTo>
                  <a:pt x="6786094" y="13329828"/>
                </a:lnTo>
                <a:lnTo>
                  <a:pt x="0" y="13329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3"/>
          <p:cNvSpPr/>
          <p:nvPr/>
        </p:nvSpPr>
        <p:spPr>
          <a:xfrm>
            <a:off x="777826" y="2455727"/>
            <a:ext cx="4602505" cy="4602505"/>
          </a:xfrm>
          <a:custGeom>
            <a:rect b="b" l="l" r="r" t="t"/>
            <a:pathLst>
              <a:path extrusionOk="0" h="4602505" w="4602505">
                <a:moveTo>
                  <a:pt x="0" y="0"/>
                </a:moveTo>
                <a:lnTo>
                  <a:pt x="4602505" y="0"/>
                </a:lnTo>
                <a:lnTo>
                  <a:pt x="4602505" y="4602505"/>
                </a:lnTo>
                <a:lnTo>
                  <a:pt x="0" y="4602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3"/>
          <p:cNvSpPr/>
          <p:nvPr/>
        </p:nvSpPr>
        <p:spPr>
          <a:xfrm>
            <a:off x="5603164" y="2634939"/>
            <a:ext cx="2991589" cy="4423293"/>
          </a:xfrm>
          <a:custGeom>
            <a:rect b="b" l="l" r="r" t="t"/>
            <a:pathLst>
              <a:path extrusionOk="0" h="4423293" w="2991589">
                <a:moveTo>
                  <a:pt x="0" y="0"/>
                </a:moveTo>
                <a:lnTo>
                  <a:pt x="2991590" y="0"/>
                </a:lnTo>
                <a:lnTo>
                  <a:pt x="2991590" y="4423293"/>
                </a:lnTo>
                <a:lnTo>
                  <a:pt x="0" y="44232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27812" l="-79475" r="-72674" t="-27674"/>
            </a:stretch>
          </a:blipFill>
          <a:ln>
            <a:noFill/>
          </a:ln>
        </p:spPr>
      </p:sp>
      <p:sp>
        <p:nvSpPr>
          <p:cNvPr id="114" name="Google Shape;114;p3"/>
          <p:cNvSpPr/>
          <p:nvPr/>
        </p:nvSpPr>
        <p:spPr>
          <a:xfrm>
            <a:off x="9452004" y="2487121"/>
            <a:ext cx="2850572" cy="4782114"/>
          </a:xfrm>
          <a:custGeom>
            <a:rect b="b" l="l" r="r" t="t"/>
            <a:pathLst>
              <a:path extrusionOk="0" h="4782114" w="2850572">
                <a:moveTo>
                  <a:pt x="0" y="0"/>
                </a:moveTo>
                <a:lnTo>
                  <a:pt x="2850572" y="0"/>
                </a:lnTo>
                <a:lnTo>
                  <a:pt x="2850572" y="4782114"/>
                </a:lnTo>
                <a:lnTo>
                  <a:pt x="0" y="47821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502" l="-141789" r="-154658" t="-25426"/>
            </a:stretch>
          </a:blipFill>
          <a:ln>
            <a:noFill/>
          </a:ln>
        </p:spPr>
      </p:sp>
      <p:sp>
        <p:nvSpPr>
          <p:cNvPr id="115" name="Google Shape;115;p3"/>
          <p:cNvSpPr txBox="1"/>
          <p:nvPr/>
        </p:nvSpPr>
        <p:spPr>
          <a:xfrm>
            <a:off x="1028700" y="866775"/>
            <a:ext cx="5761658" cy="1377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Who we are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1297530" y="7193035"/>
            <a:ext cx="3563097" cy="2236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Athena Shiravi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B.A. Econ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B.S. CS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HCI Coterm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5719246" y="7193035"/>
            <a:ext cx="2759426" cy="2236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Esha Gupta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B.S. SymSys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B.A. IR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3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9144000" y="7193035"/>
            <a:ext cx="4093175" cy="2236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Zoya Garg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B.S. Computer Science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3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B.A. Classics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3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/>
          <p:nvPr/>
        </p:nvSpPr>
        <p:spPr>
          <a:xfrm>
            <a:off x="4889839" y="904875"/>
            <a:ext cx="8508322" cy="1038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Problem Domain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4889184" y="2920999"/>
            <a:ext cx="8508322" cy="22225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9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Moms!</a:t>
            </a:r>
            <a:endParaRPr/>
          </a:p>
        </p:txBody>
      </p:sp>
      <p:sp>
        <p:nvSpPr>
          <p:cNvPr id="125" name="Google Shape;125;p4"/>
          <p:cNvSpPr/>
          <p:nvPr/>
        </p:nvSpPr>
        <p:spPr>
          <a:xfrm>
            <a:off x="13599507" y="1583929"/>
            <a:ext cx="4773364" cy="10418057"/>
          </a:xfrm>
          <a:custGeom>
            <a:rect b="b" l="l" r="r" t="t"/>
            <a:pathLst>
              <a:path extrusionOk="0" h="10418057" w="4773364">
                <a:moveTo>
                  <a:pt x="0" y="0"/>
                </a:moveTo>
                <a:lnTo>
                  <a:pt x="4773364" y="0"/>
                </a:lnTo>
                <a:lnTo>
                  <a:pt x="4773364" y="10418057"/>
                </a:lnTo>
                <a:lnTo>
                  <a:pt x="0" y="1041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4"/>
          <p:cNvSpPr/>
          <p:nvPr/>
        </p:nvSpPr>
        <p:spPr>
          <a:xfrm flipH="1">
            <a:off x="0" y="1583929"/>
            <a:ext cx="4687182" cy="11825459"/>
          </a:xfrm>
          <a:custGeom>
            <a:rect b="b" l="l" r="r" t="t"/>
            <a:pathLst>
              <a:path extrusionOk="0" h="11825459" w="4687182">
                <a:moveTo>
                  <a:pt x="4687182" y="0"/>
                </a:moveTo>
                <a:lnTo>
                  <a:pt x="0" y="0"/>
                </a:lnTo>
                <a:lnTo>
                  <a:pt x="0" y="11825459"/>
                </a:lnTo>
                <a:lnTo>
                  <a:pt x="4687182" y="11825459"/>
                </a:lnTo>
                <a:lnTo>
                  <a:pt x="468718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4"/>
          <p:cNvSpPr txBox="1"/>
          <p:nvPr/>
        </p:nvSpPr>
        <p:spPr>
          <a:xfrm>
            <a:off x="5662819" y="6730365"/>
            <a:ext cx="7735342" cy="2527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Why Moms?</a:t>
            </a:r>
            <a:endParaRPr/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Neglected demographic</a:t>
            </a:r>
            <a:endParaRPr/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All-girl team :)</a:t>
            </a:r>
            <a:endParaRPr/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Inspired by podcast shared in class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/>
          <p:nvPr/>
        </p:nvSpPr>
        <p:spPr>
          <a:xfrm flipH="1">
            <a:off x="704634" y="731155"/>
            <a:ext cx="6982671" cy="15239957"/>
          </a:xfrm>
          <a:custGeom>
            <a:rect b="b" l="l" r="r" t="t"/>
            <a:pathLst>
              <a:path extrusionOk="0" h="15239957" w="6982671">
                <a:moveTo>
                  <a:pt x="6982672" y="0"/>
                </a:moveTo>
                <a:lnTo>
                  <a:pt x="0" y="0"/>
                </a:lnTo>
                <a:lnTo>
                  <a:pt x="0" y="15239956"/>
                </a:lnTo>
                <a:lnTo>
                  <a:pt x="6982672" y="15239956"/>
                </a:lnTo>
                <a:lnTo>
                  <a:pt x="698267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3" name="Google Shape;133;p5"/>
          <p:cNvGrpSpPr/>
          <p:nvPr/>
        </p:nvGrpSpPr>
        <p:grpSpPr>
          <a:xfrm>
            <a:off x="8418213" y="992938"/>
            <a:ext cx="8841087" cy="1561605"/>
            <a:chOff x="0" y="-9525"/>
            <a:chExt cx="2354776" cy="415925"/>
          </a:xfrm>
        </p:grpSpPr>
        <p:sp>
          <p:nvSpPr>
            <p:cNvPr id="134" name="Google Shape;134;p5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 txBox="1"/>
            <p:nvPr/>
          </p:nvSpPr>
          <p:spPr>
            <a:xfrm>
              <a:off x="0" y="-9525"/>
              <a:ext cx="2354776" cy="415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Introduction</a:t>
              </a:r>
              <a:endParaRPr/>
            </a:p>
          </p:txBody>
        </p:sp>
      </p:grpSp>
      <p:grpSp>
        <p:nvGrpSpPr>
          <p:cNvPr id="136" name="Google Shape;136;p5"/>
          <p:cNvGrpSpPr/>
          <p:nvPr/>
        </p:nvGrpSpPr>
        <p:grpSpPr>
          <a:xfrm>
            <a:off x="8418213" y="2491662"/>
            <a:ext cx="8841087" cy="1776177"/>
            <a:chOff x="0" y="-66675"/>
            <a:chExt cx="2354776" cy="473075"/>
          </a:xfrm>
        </p:grpSpPr>
        <p:sp>
          <p:nvSpPr>
            <p:cNvPr id="137" name="Google Shape;137;p5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00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Needfinding Methodology</a:t>
              </a:r>
              <a:endParaRPr/>
            </a:p>
          </p:txBody>
        </p:sp>
      </p:grpSp>
      <p:grpSp>
        <p:nvGrpSpPr>
          <p:cNvPr id="139" name="Google Shape;139;p5"/>
          <p:cNvGrpSpPr/>
          <p:nvPr/>
        </p:nvGrpSpPr>
        <p:grpSpPr>
          <a:xfrm>
            <a:off x="8418213" y="4208005"/>
            <a:ext cx="8841087" cy="1776177"/>
            <a:chOff x="0" y="-66675"/>
            <a:chExt cx="2354776" cy="473075"/>
          </a:xfrm>
        </p:grpSpPr>
        <p:sp>
          <p:nvSpPr>
            <p:cNvPr id="140" name="Google Shape;140;p5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5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Interview Results</a:t>
              </a:r>
              <a:endParaRPr/>
            </a:p>
          </p:txBody>
        </p:sp>
      </p:grpSp>
      <p:grpSp>
        <p:nvGrpSpPr>
          <p:cNvPr id="142" name="Google Shape;142;p5"/>
          <p:cNvGrpSpPr/>
          <p:nvPr/>
        </p:nvGrpSpPr>
        <p:grpSpPr>
          <a:xfrm>
            <a:off x="8418213" y="5924348"/>
            <a:ext cx="8841087" cy="1776177"/>
            <a:chOff x="0" y="-66675"/>
            <a:chExt cx="2354776" cy="473075"/>
          </a:xfrm>
        </p:grpSpPr>
        <p:sp>
          <p:nvSpPr>
            <p:cNvPr id="143" name="Google Shape;143;p5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Analysis</a:t>
              </a:r>
              <a:endParaRPr/>
            </a:p>
          </p:txBody>
        </p:sp>
      </p:grpSp>
      <p:grpSp>
        <p:nvGrpSpPr>
          <p:cNvPr id="145" name="Google Shape;145;p5"/>
          <p:cNvGrpSpPr/>
          <p:nvPr/>
        </p:nvGrpSpPr>
        <p:grpSpPr>
          <a:xfrm>
            <a:off x="8418213" y="7640691"/>
            <a:ext cx="8841087" cy="1776177"/>
            <a:chOff x="0" y="-66675"/>
            <a:chExt cx="2354776" cy="473075"/>
          </a:xfrm>
        </p:grpSpPr>
        <p:sp>
          <p:nvSpPr>
            <p:cNvPr id="146" name="Google Shape;146;p5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Summary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/>
          <p:nvPr/>
        </p:nvSpPr>
        <p:spPr>
          <a:xfrm>
            <a:off x="13080824" y="1028700"/>
            <a:ext cx="4178476" cy="8207721"/>
          </a:xfrm>
          <a:custGeom>
            <a:rect b="b" l="l" r="r" t="t"/>
            <a:pathLst>
              <a:path extrusionOk="0" h="8207721" w="4178476">
                <a:moveTo>
                  <a:pt x="0" y="0"/>
                </a:moveTo>
                <a:lnTo>
                  <a:pt x="4178476" y="0"/>
                </a:lnTo>
                <a:lnTo>
                  <a:pt x="4178476" y="8207721"/>
                </a:lnTo>
                <a:lnTo>
                  <a:pt x="0" y="82077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6"/>
          <p:cNvSpPr txBox="1"/>
          <p:nvPr/>
        </p:nvSpPr>
        <p:spPr>
          <a:xfrm>
            <a:off x="1028700" y="866775"/>
            <a:ext cx="8508322" cy="1377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Participants:</a:t>
            </a:r>
            <a:endParaRPr/>
          </a:p>
        </p:txBody>
      </p:sp>
      <p:sp>
        <p:nvSpPr>
          <p:cNvPr id="154" name="Google Shape;154;p6"/>
          <p:cNvSpPr txBox="1"/>
          <p:nvPr/>
        </p:nvSpPr>
        <p:spPr>
          <a:xfrm>
            <a:off x="1028700" y="2939097"/>
            <a:ext cx="12300930" cy="432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The How: </a:t>
            </a:r>
            <a:r>
              <a:rPr b="0" i="0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Local grocery stores</a:t>
            </a:r>
            <a:endParaRPr/>
          </a:p>
          <a:p>
            <a:pPr indent="0" lvl="0" marL="0" marR="0" rtl="0" algn="l">
              <a:lnSpc>
                <a:spcPct val="334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99" u="none" cap="none" strike="noStrike">
              <a:solidFill>
                <a:srgbClr val="100F0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Why Them?</a:t>
            </a:r>
            <a:r>
              <a:rPr b="1" i="0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b="0" i="0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Varying cultural background and English fluency</a:t>
            </a:r>
            <a:r>
              <a:rPr b="1" i="0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*</a:t>
            </a:r>
            <a:endParaRPr/>
          </a:p>
          <a:p>
            <a:pPr indent="0" lvl="0" marL="0" marR="0" rtl="0" algn="l">
              <a:lnSpc>
                <a:spcPct val="342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99" u="none" cap="none" strike="noStrike">
              <a:solidFill>
                <a:srgbClr val="100F0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Why Appropriate?:</a:t>
            </a:r>
            <a:r>
              <a:rPr b="0" i="0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 Captured working/stay-at-home/immigrant moms’ experiences</a:t>
            </a:r>
            <a:endParaRPr/>
          </a:p>
        </p:txBody>
      </p:sp>
      <p:sp>
        <p:nvSpPr>
          <p:cNvPr id="155" name="Google Shape;155;p6"/>
          <p:cNvSpPr txBox="1"/>
          <p:nvPr/>
        </p:nvSpPr>
        <p:spPr>
          <a:xfrm>
            <a:off x="3117268" y="7987665"/>
            <a:ext cx="10212363" cy="1350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*</a:t>
            </a:r>
            <a:r>
              <a:rPr b="1" i="0" lang="en-US" sz="40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Extreme user:</a:t>
            </a:r>
            <a:r>
              <a:rPr b="0" i="0" lang="en-US" sz="40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/>
          </a:p>
          <a:p>
            <a:pPr indent="0" lvl="0" marL="0" marR="0" rtl="0" algn="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couldn’t speak English; spoke via translation app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7"/>
          <p:cNvGrpSpPr/>
          <p:nvPr/>
        </p:nvGrpSpPr>
        <p:grpSpPr>
          <a:xfrm>
            <a:off x="1174515" y="3961223"/>
            <a:ext cx="4010163" cy="2982227"/>
            <a:chOff x="27551" y="12782"/>
            <a:chExt cx="757699" cy="563476"/>
          </a:xfrm>
        </p:grpSpPr>
        <p:sp>
          <p:nvSpPr>
            <p:cNvPr id="161" name="Google Shape;161;p7"/>
            <p:cNvSpPr/>
            <p:nvPr/>
          </p:nvSpPr>
          <p:spPr>
            <a:xfrm>
              <a:off x="27551" y="12782"/>
              <a:ext cx="757699" cy="563476"/>
            </a:xfrm>
            <a:custGeom>
              <a:rect b="b" l="l" r="r" t="t"/>
              <a:pathLst>
                <a:path extrusionOk="0" h="563476" w="757699">
                  <a:moveTo>
                    <a:pt x="422567" y="18900"/>
                  </a:moveTo>
                  <a:lnTo>
                    <a:pt x="741531" y="250055"/>
                  </a:lnTo>
                  <a:cubicBezTo>
                    <a:pt x="751686" y="257415"/>
                    <a:pt x="757698" y="269196"/>
                    <a:pt x="757698" y="281737"/>
                  </a:cubicBezTo>
                  <a:cubicBezTo>
                    <a:pt x="757698" y="294279"/>
                    <a:pt x="751686" y="306060"/>
                    <a:pt x="741531" y="313420"/>
                  </a:cubicBezTo>
                  <a:lnTo>
                    <a:pt x="422567" y="544575"/>
                  </a:lnTo>
                  <a:cubicBezTo>
                    <a:pt x="396486" y="563475"/>
                    <a:pt x="361212" y="563475"/>
                    <a:pt x="335131" y="544575"/>
                  </a:cubicBezTo>
                  <a:lnTo>
                    <a:pt x="16167" y="313420"/>
                  </a:lnTo>
                  <a:cubicBezTo>
                    <a:pt x="6012" y="306060"/>
                    <a:pt x="0" y="294279"/>
                    <a:pt x="0" y="281737"/>
                  </a:cubicBezTo>
                  <a:cubicBezTo>
                    <a:pt x="0" y="269196"/>
                    <a:pt x="6012" y="257415"/>
                    <a:pt x="16167" y="250055"/>
                  </a:cubicBezTo>
                  <a:lnTo>
                    <a:pt x="335131" y="18900"/>
                  </a:lnTo>
                  <a:cubicBezTo>
                    <a:pt x="361212" y="0"/>
                    <a:pt x="396486" y="0"/>
                    <a:pt x="422567" y="18900"/>
                  </a:cubicBezTo>
                  <a:close/>
                </a:path>
              </a:pathLst>
            </a:custGeom>
            <a:solidFill>
              <a:srgbClr val="FFF5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 txBox="1"/>
            <p:nvPr/>
          </p:nvSpPr>
          <p:spPr>
            <a:xfrm>
              <a:off x="139700" y="91716"/>
              <a:ext cx="533400" cy="3960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Recruited @ 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grocery store</a:t>
              </a:r>
              <a:endParaRPr/>
            </a:p>
          </p:txBody>
        </p:sp>
      </p:grpSp>
      <p:cxnSp>
        <p:nvCxnSpPr>
          <p:cNvPr id="163" name="Google Shape;163;p7"/>
          <p:cNvCxnSpPr/>
          <p:nvPr/>
        </p:nvCxnSpPr>
        <p:spPr>
          <a:xfrm>
            <a:off x="5184674" y="5452334"/>
            <a:ext cx="1516113" cy="1137655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64" name="Google Shape;164;p7"/>
          <p:cNvCxnSpPr/>
          <p:nvPr/>
        </p:nvCxnSpPr>
        <p:spPr>
          <a:xfrm flipH="1" rot="10800000">
            <a:off x="5184674" y="4489450"/>
            <a:ext cx="1696587" cy="962884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65" name="Google Shape;165;p7"/>
          <p:cNvSpPr/>
          <p:nvPr/>
        </p:nvSpPr>
        <p:spPr>
          <a:xfrm>
            <a:off x="13579141" y="1028700"/>
            <a:ext cx="5373278" cy="11964789"/>
          </a:xfrm>
          <a:custGeom>
            <a:rect b="b" l="l" r="r" t="t"/>
            <a:pathLst>
              <a:path extrusionOk="0" h="11964789" w="5373278">
                <a:moveTo>
                  <a:pt x="0" y="0"/>
                </a:moveTo>
                <a:lnTo>
                  <a:pt x="5373278" y="0"/>
                </a:lnTo>
                <a:lnTo>
                  <a:pt x="5373278" y="11964789"/>
                </a:lnTo>
                <a:lnTo>
                  <a:pt x="0" y="11964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6" name="Google Shape;166;p7"/>
          <p:cNvGrpSpPr/>
          <p:nvPr/>
        </p:nvGrpSpPr>
        <p:grpSpPr>
          <a:xfrm>
            <a:off x="7514683" y="8646457"/>
            <a:ext cx="2850363" cy="1223686"/>
            <a:chOff x="0" y="0"/>
            <a:chExt cx="812800" cy="348942"/>
          </a:xfrm>
        </p:grpSpPr>
        <p:sp>
          <p:nvSpPr>
            <p:cNvPr id="167" name="Google Shape;167;p7"/>
            <p:cNvSpPr/>
            <p:nvPr/>
          </p:nvSpPr>
          <p:spPr>
            <a:xfrm>
              <a:off x="0" y="0"/>
              <a:ext cx="812800" cy="348942"/>
            </a:xfrm>
            <a:custGeom>
              <a:rect b="b" l="l" r="r" t="t"/>
              <a:pathLst>
                <a:path extrusionOk="0" h="348942" w="812800">
                  <a:moveTo>
                    <a:pt x="406400" y="0"/>
                  </a:moveTo>
                  <a:cubicBezTo>
                    <a:pt x="181951" y="0"/>
                    <a:pt x="0" y="78113"/>
                    <a:pt x="0" y="174471"/>
                  </a:cubicBezTo>
                  <a:cubicBezTo>
                    <a:pt x="0" y="270829"/>
                    <a:pt x="181951" y="348942"/>
                    <a:pt x="406400" y="348942"/>
                  </a:cubicBezTo>
                  <a:cubicBezTo>
                    <a:pt x="630849" y="348942"/>
                    <a:pt x="812800" y="270829"/>
                    <a:pt x="812800" y="174471"/>
                  </a:cubicBezTo>
                  <a:cubicBezTo>
                    <a:pt x="812800" y="78113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5FD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7"/>
            <p:cNvSpPr txBox="1"/>
            <p:nvPr/>
          </p:nvSpPr>
          <p:spPr>
            <a:xfrm>
              <a:off x="76200" y="32713"/>
              <a:ext cx="660400" cy="2835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7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Zoya</a:t>
              </a:r>
              <a:endParaRPr/>
            </a:p>
          </p:txBody>
        </p:sp>
      </p:grpSp>
      <p:grpSp>
        <p:nvGrpSpPr>
          <p:cNvPr id="169" name="Google Shape;169;p7"/>
          <p:cNvGrpSpPr/>
          <p:nvPr/>
        </p:nvGrpSpPr>
        <p:grpSpPr>
          <a:xfrm>
            <a:off x="10666635" y="8646457"/>
            <a:ext cx="2850363" cy="1223686"/>
            <a:chOff x="0" y="0"/>
            <a:chExt cx="812800" cy="348942"/>
          </a:xfrm>
        </p:grpSpPr>
        <p:sp>
          <p:nvSpPr>
            <p:cNvPr id="170" name="Google Shape;170;p7"/>
            <p:cNvSpPr/>
            <p:nvPr/>
          </p:nvSpPr>
          <p:spPr>
            <a:xfrm>
              <a:off x="0" y="0"/>
              <a:ext cx="812800" cy="348942"/>
            </a:xfrm>
            <a:custGeom>
              <a:rect b="b" l="l" r="r" t="t"/>
              <a:pathLst>
                <a:path extrusionOk="0" h="348942" w="812800">
                  <a:moveTo>
                    <a:pt x="406400" y="0"/>
                  </a:moveTo>
                  <a:cubicBezTo>
                    <a:pt x="181951" y="0"/>
                    <a:pt x="0" y="78113"/>
                    <a:pt x="0" y="174471"/>
                  </a:cubicBezTo>
                  <a:cubicBezTo>
                    <a:pt x="0" y="270829"/>
                    <a:pt x="181951" y="348942"/>
                    <a:pt x="406400" y="348942"/>
                  </a:cubicBezTo>
                  <a:cubicBezTo>
                    <a:pt x="630849" y="348942"/>
                    <a:pt x="812800" y="270829"/>
                    <a:pt x="812800" y="174471"/>
                  </a:cubicBezTo>
                  <a:cubicBezTo>
                    <a:pt x="812800" y="78113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5FD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7"/>
            <p:cNvSpPr txBox="1"/>
            <p:nvPr/>
          </p:nvSpPr>
          <p:spPr>
            <a:xfrm>
              <a:off x="76200" y="32713"/>
              <a:ext cx="660400" cy="2835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7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Athena</a:t>
              </a:r>
              <a:endParaRPr/>
            </a:p>
          </p:txBody>
        </p:sp>
      </p:grpSp>
      <p:sp>
        <p:nvSpPr>
          <p:cNvPr id="172" name="Google Shape;172;p7"/>
          <p:cNvSpPr/>
          <p:nvPr/>
        </p:nvSpPr>
        <p:spPr>
          <a:xfrm rot="5601441">
            <a:off x="9868463" y="7798123"/>
            <a:ext cx="1553144" cy="469826"/>
          </a:xfrm>
          <a:custGeom>
            <a:rect b="b" l="l" r="r" t="t"/>
            <a:pathLst>
              <a:path extrusionOk="0" h="469826" w="1553144">
                <a:moveTo>
                  <a:pt x="0" y="0"/>
                </a:moveTo>
                <a:lnTo>
                  <a:pt x="1553144" y="0"/>
                </a:lnTo>
                <a:lnTo>
                  <a:pt x="1553144" y="469826"/>
                </a:lnTo>
                <a:lnTo>
                  <a:pt x="0" y="469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7"/>
          <p:cNvSpPr txBox="1"/>
          <p:nvPr/>
        </p:nvSpPr>
        <p:spPr>
          <a:xfrm>
            <a:off x="6881261" y="3759200"/>
            <a:ext cx="5868704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 interviews done later at participants’ home</a:t>
            </a:r>
            <a:endParaRPr/>
          </a:p>
        </p:txBody>
      </p:sp>
      <p:sp>
        <p:nvSpPr>
          <p:cNvPr id="174" name="Google Shape;174;p7"/>
          <p:cNvSpPr txBox="1"/>
          <p:nvPr/>
        </p:nvSpPr>
        <p:spPr>
          <a:xfrm>
            <a:off x="6700787" y="5859739"/>
            <a:ext cx="6229652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 interviews done while grocery shopping</a:t>
            </a:r>
            <a:endParaRPr/>
          </a:p>
        </p:txBody>
      </p:sp>
      <p:sp>
        <p:nvSpPr>
          <p:cNvPr id="175" name="Google Shape;175;p7"/>
          <p:cNvSpPr txBox="1"/>
          <p:nvPr/>
        </p:nvSpPr>
        <p:spPr>
          <a:xfrm>
            <a:off x="1024168" y="743265"/>
            <a:ext cx="12637996" cy="7950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Needfinding Methodology: </a:t>
            </a:r>
            <a:r>
              <a:rPr b="1" i="0" lang="en-US" sz="47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Where </a:t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 rot="-2579285">
            <a:off x="7301350" y="3025480"/>
            <a:ext cx="1343571" cy="406430"/>
          </a:xfrm>
          <a:custGeom>
            <a:rect b="b" l="l" r="r" t="t"/>
            <a:pathLst>
              <a:path extrusionOk="0" h="406430" w="1343571">
                <a:moveTo>
                  <a:pt x="0" y="0"/>
                </a:moveTo>
                <a:lnTo>
                  <a:pt x="1343571" y="0"/>
                </a:lnTo>
                <a:lnTo>
                  <a:pt x="1343571" y="406430"/>
                </a:lnTo>
                <a:lnTo>
                  <a:pt x="0" y="406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7" name="Google Shape;177;p7"/>
          <p:cNvGrpSpPr/>
          <p:nvPr/>
        </p:nvGrpSpPr>
        <p:grpSpPr>
          <a:xfrm>
            <a:off x="8603105" y="2005009"/>
            <a:ext cx="2850363" cy="1223686"/>
            <a:chOff x="0" y="0"/>
            <a:chExt cx="812800" cy="348942"/>
          </a:xfrm>
        </p:grpSpPr>
        <p:sp>
          <p:nvSpPr>
            <p:cNvPr id="178" name="Google Shape;178;p7"/>
            <p:cNvSpPr/>
            <p:nvPr/>
          </p:nvSpPr>
          <p:spPr>
            <a:xfrm>
              <a:off x="0" y="0"/>
              <a:ext cx="812800" cy="348942"/>
            </a:xfrm>
            <a:custGeom>
              <a:rect b="b" l="l" r="r" t="t"/>
              <a:pathLst>
                <a:path extrusionOk="0" h="348942" w="812800">
                  <a:moveTo>
                    <a:pt x="406400" y="0"/>
                  </a:moveTo>
                  <a:cubicBezTo>
                    <a:pt x="181951" y="0"/>
                    <a:pt x="0" y="78113"/>
                    <a:pt x="0" y="174471"/>
                  </a:cubicBezTo>
                  <a:cubicBezTo>
                    <a:pt x="0" y="270829"/>
                    <a:pt x="181951" y="348942"/>
                    <a:pt x="406400" y="348942"/>
                  </a:cubicBezTo>
                  <a:cubicBezTo>
                    <a:pt x="630849" y="348942"/>
                    <a:pt x="812800" y="270829"/>
                    <a:pt x="812800" y="174471"/>
                  </a:cubicBezTo>
                  <a:cubicBezTo>
                    <a:pt x="812800" y="78113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5FD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7"/>
            <p:cNvSpPr txBox="1"/>
            <p:nvPr/>
          </p:nvSpPr>
          <p:spPr>
            <a:xfrm>
              <a:off x="76200" y="32713"/>
              <a:ext cx="660400" cy="2835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7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Esha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788068" y="1028700"/>
            <a:ext cx="3964709" cy="10585389"/>
          </a:xfrm>
          <a:custGeom>
            <a:rect b="b" l="l" r="r" t="t"/>
            <a:pathLst>
              <a:path extrusionOk="0" h="10585389" w="3964709">
                <a:moveTo>
                  <a:pt x="0" y="0"/>
                </a:moveTo>
                <a:lnTo>
                  <a:pt x="3964710" y="0"/>
                </a:lnTo>
                <a:lnTo>
                  <a:pt x="3964710" y="10585389"/>
                </a:lnTo>
                <a:lnTo>
                  <a:pt x="0" y="105853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8"/>
          <p:cNvSpPr txBox="1"/>
          <p:nvPr/>
        </p:nvSpPr>
        <p:spPr>
          <a:xfrm>
            <a:off x="4752778" y="952500"/>
            <a:ext cx="12720383" cy="728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 asked about </a:t>
            </a:r>
            <a:r>
              <a:rPr b="1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routines</a:t>
            </a:r>
            <a:r>
              <a:rPr b="0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b="1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frustrations</a:t>
            </a:r>
            <a:r>
              <a:rPr b="0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and </a:t>
            </a:r>
            <a:r>
              <a:rPr b="1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joys.</a:t>
            </a:r>
            <a:r>
              <a:rPr b="0" i="0" lang="en-US" sz="433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/>
          </a:p>
        </p:txBody>
      </p:sp>
      <p:sp>
        <p:nvSpPr>
          <p:cNvPr id="186" name="Google Shape;186;p8"/>
          <p:cNvSpPr txBox="1"/>
          <p:nvPr/>
        </p:nvSpPr>
        <p:spPr>
          <a:xfrm>
            <a:off x="9918725" y="4133181"/>
            <a:ext cx="7368332" cy="7124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Some of our questions were:</a:t>
            </a:r>
            <a:endParaRPr/>
          </a:p>
        </p:txBody>
      </p:sp>
      <p:sp>
        <p:nvSpPr>
          <p:cNvPr id="187" name="Google Shape;187;p8"/>
          <p:cNvSpPr txBox="1"/>
          <p:nvPr/>
        </p:nvSpPr>
        <p:spPr>
          <a:xfrm>
            <a:off x="6766173" y="5076825"/>
            <a:ext cx="10493127" cy="414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Could you walk us through your morning routine?</a:t>
            </a:r>
            <a:endParaRPr/>
          </a:p>
          <a:p>
            <a:pPr indent="0" lvl="0" marL="0" marR="0" rtl="0" algn="r">
              <a:lnSpc>
                <a:spcPct val="51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What’s your least favorite part of your day?</a:t>
            </a:r>
            <a:endParaRPr/>
          </a:p>
          <a:p>
            <a:pPr indent="0" lvl="0" marL="0" marR="0" rtl="0" algn="r">
              <a:lnSpc>
                <a:spcPct val="51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What does support look like to you?</a:t>
            </a:r>
            <a:endParaRPr/>
          </a:p>
          <a:p>
            <a:pPr indent="0" lvl="0" marL="0" marR="0" rtl="0" algn="r">
              <a:lnSpc>
                <a:spcPct val="51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What’s your favorite part of motherhood?</a:t>
            </a:r>
            <a:endParaRPr/>
          </a:p>
          <a:p>
            <a:pPr indent="0" lvl="0" marL="0" marR="0" rtl="0" algn="r">
              <a:lnSpc>
                <a:spcPct val="51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What does childcare look like for you?</a:t>
            </a:r>
            <a:endParaRPr/>
          </a:p>
          <a:p>
            <a:pPr indent="0" lvl="0" marL="0" marR="0" rtl="0" algn="r">
              <a:lnSpc>
                <a:spcPct val="51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Has anything changed in your life since becoming a parent?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/>
          <p:nvPr/>
        </p:nvSpPr>
        <p:spPr>
          <a:xfrm flipH="1">
            <a:off x="704634" y="731155"/>
            <a:ext cx="6982671" cy="15239957"/>
          </a:xfrm>
          <a:custGeom>
            <a:rect b="b" l="l" r="r" t="t"/>
            <a:pathLst>
              <a:path extrusionOk="0" h="15239957" w="6982671">
                <a:moveTo>
                  <a:pt x="6982672" y="0"/>
                </a:moveTo>
                <a:lnTo>
                  <a:pt x="0" y="0"/>
                </a:lnTo>
                <a:lnTo>
                  <a:pt x="0" y="15239956"/>
                </a:lnTo>
                <a:lnTo>
                  <a:pt x="6982672" y="15239956"/>
                </a:lnTo>
                <a:lnTo>
                  <a:pt x="698267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3" name="Google Shape;193;p9"/>
          <p:cNvGrpSpPr/>
          <p:nvPr/>
        </p:nvGrpSpPr>
        <p:grpSpPr>
          <a:xfrm>
            <a:off x="8418213" y="992938"/>
            <a:ext cx="8841087" cy="1561605"/>
            <a:chOff x="0" y="-9525"/>
            <a:chExt cx="2354776" cy="415925"/>
          </a:xfrm>
        </p:grpSpPr>
        <p:sp>
          <p:nvSpPr>
            <p:cNvPr id="194" name="Google Shape;194;p9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 txBox="1"/>
            <p:nvPr/>
          </p:nvSpPr>
          <p:spPr>
            <a:xfrm>
              <a:off x="0" y="-9525"/>
              <a:ext cx="2354776" cy="415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Introduction</a:t>
              </a:r>
              <a:endParaRPr/>
            </a:p>
          </p:txBody>
        </p:sp>
      </p:grpSp>
      <p:grpSp>
        <p:nvGrpSpPr>
          <p:cNvPr id="196" name="Google Shape;196;p9"/>
          <p:cNvGrpSpPr/>
          <p:nvPr/>
        </p:nvGrpSpPr>
        <p:grpSpPr>
          <a:xfrm>
            <a:off x="8418213" y="2491662"/>
            <a:ext cx="8841087" cy="1776177"/>
            <a:chOff x="0" y="-66675"/>
            <a:chExt cx="2354776" cy="473075"/>
          </a:xfrm>
        </p:grpSpPr>
        <p:sp>
          <p:nvSpPr>
            <p:cNvPr id="197" name="Google Shape;197;p9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Needfinding Methodology</a:t>
              </a:r>
              <a:endParaRPr/>
            </a:p>
          </p:txBody>
        </p:sp>
      </p:grpSp>
      <p:grpSp>
        <p:nvGrpSpPr>
          <p:cNvPr id="199" name="Google Shape;199;p9"/>
          <p:cNvGrpSpPr/>
          <p:nvPr/>
        </p:nvGrpSpPr>
        <p:grpSpPr>
          <a:xfrm>
            <a:off x="8418213" y="4208005"/>
            <a:ext cx="8841087" cy="1776177"/>
            <a:chOff x="0" y="-66675"/>
            <a:chExt cx="2354776" cy="473075"/>
          </a:xfrm>
        </p:grpSpPr>
        <p:sp>
          <p:nvSpPr>
            <p:cNvPr id="200" name="Google Shape;200;p9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00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Interview Results</a:t>
              </a:r>
              <a:endParaRPr/>
            </a:p>
          </p:txBody>
        </p:sp>
      </p:grpSp>
      <p:grpSp>
        <p:nvGrpSpPr>
          <p:cNvPr id="202" name="Google Shape;202;p9"/>
          <p:cNvGrpSpPr/>
          <p:nvPr/>
        </p:nvGrpSpPr>
        <p:grpSpPr>
          <a:xfrm>
            <a:off x="8418213" y="5924348"/>
            <a:ext cx="8841087" cy="1776177"/>
            <a:chOff x="0" y="-66675"/>
            <a:chExt cx="2354776" cy="473075"/>
          </a:xfrm>
        </p:grpSpPr>
        <p:sp>
          <p:nvSpPr>
            <p:cNvPr id="203" name="Google Shape;203;p9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9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Analysis</a:t>
              </a:r>
              <a:endParaRPr/>
            </a:p>
          </p:txBody>
        </p:sp>
      </p:grpSp>
      <p:grpSp>
        <p:nvGrpSpPr>
          <p:cNvPr id="205" name="Google Shape;205;p9"/>
          <p:cNvGrpSpPr/>
          <p:nvPr/>
        </p:nvGrpSpPr>
        <p:grpSpPr>
          <a:xfrm>
            <a:off x="8418213" y="7640691"/>
            <a:ext cx="8841087" cy="1776177"/>
            <a:chOff x="0" y="-66675"/>
            <a:chExt cx="2354776" cy="473075"/>
          </a:xfrm>
        </p:grpSpPr>
        <p:sp>
          <p:nvSpPr>
            <p:cNvPr id="206" name="Google Shape;206;p9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9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Summary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9795548" y="3295442"/>
            <a:ext cx="2264869" cy="3613416"/>
          </a:xfrm>
          <a:custGeom>
            <a:rect b="b" l="l" r="r" t="t"/>
            <a:pathLst>
              <a:path extrusionOk="0" h="3613416" w="2264869">
                <a:moveTo>
                  <a:pt x="0" y="0"/>
                </a:moveTo>
                <a:lnTo>
                  <a:pt x="2264869" y="0"/>
                </a:lnTo>
                <a:lnTo>
                  <a:pt x="2264869" y="3613417"/>
                </a:lnTo>
                <a:lnTo>
                  <a:pt x="0" y="3613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10"/>
          <p:cNvSpPr/>
          <p:nvPr/>
        </p:nvSpPr>
        <p:spPr>
          <a:xfrm>
            <a:off x="13783358" y="3378141"/>
            <a:ext cx="2804302" cy="3530717"/>
          </a:xfrm>
          <a:custGeom>
            <a:rect b="b" l="l" r="r" t="t"/>
            <a:pathLst>
              <a:path extrusionOk="0" h="3530717" w="2804302">
                <a:moveTo>
                  <a:pt x="0" y="0"/>
                </a:moveTo>
                <a:lnTo>
                  <a:pt x="2804302" y="0"/>
                </a:lnTo>
                <a:lnTo>
                  <a:pt x="2804302" y="3530718"/>
                </a:lnTo>
                <a:lnTo>
                  <a:pt x="0" y="35307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10"/>
          <p:cNvSpPr/>
          <p:nvPr/>
        </p:nvSpPr>
        <p:spPr>
          <a:xfrm>
            <a:off x="5652396" y="3211446"/>
            <a:ext cx="2539985" cy="3738762"/>
          </a:xfrm>
          <a:custGeom>
            <a:rect b="b" l="l" r="r" t="t"/>
            <a:pathLst>
              <a:path extrusionOk="0" h="3738762" w="2539985">
                <a:moveTo>
                  <a:pt x="0" y="0"/>
                </a:moveTo>
                <a:lnTo>
                  <a:pt x="2539985" y="0"/>
                </a:lnTo>
                <a:lnTo>
                  <a:pt x="2539985" y="3738762"/>
                </a:lnTo>
                <a:lnTo>
                  <a:pt x="0" y="37387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10"/>
          <p:cNvSpPr/>
          <p:nvPr/>
        </p:nvSpPr>
        <p:spPr>
          <a:xfrm>
            <a:off x="1940972" y="3211446"/>
            <a:ext cx="2108257" cy="3864108"/>
          </a:xfrm>
          <a:custGeom>
            <a:rect b="b" l="l" r="r" t="t"/>
            <a:pathLst>
              <a:path extrusionOk="0" h="3864108" w="2108257">
                <a:moveTo>
                  <a:pt x="0" y="0"/>
                </a:moveTo>
                <a:lnTo>
                  <a:pt x="2108257" y="0"/>
                </a:lnTo>
                <a:lnTo>
                  <a:pt x="2108257" y="3864108"/>
                </a:lnTo>
                <a:lnTo>
                  <a:pt x="0" y="3864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10"/>
          <p:cNvSpPr txBox="1"/>
          <p:nvPr/>
        </p:nvSpPr>
        <p:spPr>
          <a:xfrm>
            <a:off x="1285251" y="7533117"/>
            <a:ext cx="3419698" cy="1725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Jane D.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Working Mom of 2</a:t>
            </a:r>
            <a:endParaRPr/>
          </a:p>
          <a:p>
            <a:pPr indent="0" lvl="0" marL="0" marR="0" rtl="0" algn="ctr">
              <a:lnSpc>
                <a:spcPct val="127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1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 txBox="1"/>
          <p:nvPr/>
        </p:nvSpPr>
        <p:spPr>
          <a:xfrm>
            <a:off x="5064567" y="7523592"/>
            <a:ext cx="3715643" cy="2277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Anna B.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Stay-at-home Mom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Extreme User</a:t>
            </a:r>
            <a:endParaRPr/>
          </a:p>
          <a:p>
            <a:pPr indent="0" lvl="0" marL="0" marR="0" rtl="0" algn="ctr">
              <a:lnSpc>
                <a:spcPct val="127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1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>
            <a:off x="5496223" y="914400"/>
            <a:ext cx="7295555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Who’d we speak to?</a:t>
            </a:r>
            <a:endParaRPr/>
          </a:p>
        </p:txBody>
      </p:sp>
      <p:sp>
        <p:nvSpPr>
          <p:cNvPr id="219" name="Google Shape;219;p10"/>
          <p:cNvSpPr txBox="1"/>
          <p:nvPr/>
        </p:nvSpPr>
        <p:spPr>
          <a:xfrm>
            <a:off x="9250375" y="7523592"/>
            <a:ext cx="3183731" cy="2277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Emma N.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Foster City Mom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Extreme User</a:t>
            </a:r>
            <a:endParaRPr/>
          </a:p>
          <a:p>
            <a:pPr indent="0" lvl="0" marL="0" marR="0" rtl="0" algn="ctr">
              <a:lnSpc>
                <a:spcPct val="127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1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12635934" y="7523592"/>
            <a:ext cx="5099149" cy="2277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8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Ulla J.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9" u="none" cap="none" strike="noStrike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Working Mom of Newborn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1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7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19" u="none" cap="none" strike="noStrike">
              <a:solidFill>
                <a:srgbClr val="100F0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Notable Quotes</a:t>
            </a:r>
            <a:endParaRPr/>
          </a:p>
        </p:txBody>
      </p:sp>
      <p:sp>
        <p:nvSpPr>
          <p:cNvPr id="226" name="Google Shape;226;p11"/>
          <p:cNvSpPr/>
          <p:nvPr/>
        </p:nvSpPr>
        <p:spPr>
          <a:xfrm>
            <a:off x="12282830" y="5143500"/>
            <a:ext cx="5012575" cy="5143500"/>
          </a:xfrm>
          <a:custGeom>
            <a:rect b="b" l="l" r="r" t="t"/>
            <a:pathLst>
              <a:path extrusionOk="0" h="5143500" w="5012575">
                <a:moveTo>
                  <a:pt x="0" y="0"/>
                </a:moveTo>
                <a:lnTo>
                  <a:pt x="5012575" y="0"/>
                </a:lnTo>
                <a:lnTo>
                  <a:pt x="501257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11"/>
          <p:cNvSpPr txBox="1"/>
          <p:nvPr/>
        </p:nvSpPr>
        <p:spPr>
          <a:xfrm>
            <a:off x="1028700" y="1774825"/>
            <a:ext cx="756568" cy="2762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“</a:t>
            </a:r>
            <a:endParaRPr/>
          </a:p>
        </p:txBody>
      </p:sp>
      <p:sp>
        <p:nvSpPr>
          <p:cNvPr id="228" name="Google Shape;228;p11"/>
          <p:cNvSpPr txBox="1"/>
          <p:nvPr/>
        </p:nvSpPr>
        <p:spPr>
          <a:xfrm>
            <a:off x="2010932" y="2704083"/>
            <a:ext cx="14264283" cy="679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Motherhood requires you to live with a lot of anxiety, forever.</a:t>
            </a:r>
            <a:endParaRPr/>
          </a:p>
        </p:txBody>
      </p:sp>
      <p:sp>
        <p:nvSpPr>
          <p:cNvPr id="229" name="Google Shape;229;p11"/>
          <p:cNvSpPr txBox="1"/>
          <p:nvPr/>
        </p:nvSpPr>
        <p:spPr>
          <a:xfrm>
            <a:off x="2011859" y="4269177"/>
            <a:ext cx="9541281" cy="208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Sometimes I just wish I could come home and have necessities covered for the day.</a:t>
            </a:r>
            <a:endParaRPr/>
          </a:p>
        </p:txBody>
      </p:sp>
      <p:sp>
        <p:nvSpPr>
          <p:cNvPr id="230" name="Google Shape;230;p11"/>
          <p:cNvSpPr txBox="1"/>
          <p:nvPr/>
        </p:nvSpPr>
        <p:spPr>
          <a:xfrm>
            <a:off x="1028700" y="3324732"/>
            <a:ext cx="756568" cy="2762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“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"/>
          <p:cNvSpPr/>
          <p:nvPr/>
        </p:nvSpPr>
        <p:spPr>
          <a:xfrm flipH="1">
            <a:off x="704634" y="731155"/>
            <a:ext cx="6982671" cy="15239957"/>
          </a:xfrm>
          <a:custGeom>
            <a:rect b="b" l="l" r="r" t="t"/>
            <a:pathLst>
              <a:path extrusionOk="0" h="15239957" w="6982671">
                <a:moveTo>
                  <a:pt x="6982672" y="0"/>
                </a:moveTo>
                <a:lnTo>
                  <a:pt x="0" y="0"/>
                </a:lnTo>
                <a:lnTo>
                  <a:pt x="0" y="15239956"/>
                </a:lnTo>
                <a:lnTo>
                  <a:pt x="6982672" y="15239956"/>
                </a:lnTo>
                <a:lnTo>
                  <a:pt x="698267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6" name="Google Shape;236;p12"/>
          <p:cNvGrpSpPr/>
          <p:nvPr/>
        </p:nvGrpSpPr>
        <p:grpSpPr>
          <a:xfrm>
            <a:off x="8418213" y="992938"/>
            <a:ext cx="8841087" cy="1561605"/>
            <a:chOff x="0" y="-9525"/>
            <a:chExt cx="2354776" cy="415925"/>
          </a:xfrm>
        </p:grpSpPr>
        <p:sp>
          <p:nvSpPr>
            <p:cNvPr id="237" name="Google Shape;237;p1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2"/>
            <p:cNvSpPr txBox="1"/>
            <p:nvPr/>
          </p:nvSpPr>
          <p:spPr>
            <a:xfrm>
              <a:off x="0" y="-9525"/>
              <a:ext cx="2354776" cy="415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Introduction</a:t>
              </a:r>
              <a:endParaRPr/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8418213" y="2491662"/>
            <a:ext cx="8841087" cy="1776177"/>
            <a:chOff x="0" y="-66675"/>
            <a:chExt cx="2354776" cy="473075"/>
          </a:xfrm>
        </p:grpSpPr>
        <p:sp>
          <p:nvSpPr>
            <p:cNvPr id="240" name="Google Shape;240;p1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Needfinding Methodology</a:t>
              </a:r>
              <a:endParaRPr/>
            </a:p>
          </p:txBody>
        </p:sp>
      </p:grpSp>
      <p:grpSp>
        <p:nvGrpSpPr>
          <p:cNvPr id="242" name="Google Shape;242;p12"/>
          <p:cNvGrpSpPr/>
          <p:nvPr/>
        </p:nvGrpSpPr>
        <p:grpSpPr>
          <a:xfrm>
            <a:off x="8418213" y="4208005"/>
            <a:ext cx="8841087" cy="1776177"/>
            <a:chOff x="0" y="-66675"/>
            <a:chExt cx="2354776" cy="473075"/>
          </a:xfrm>
        </p:grpSpPr>
        <p:sp>
          <p:nvSpPr>
            <p:cNvPr id="243" name="Google Shape;243;p1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Interview Results</a:t>
              </a:r>
              <a:endParaRPr/>
            </a:p>
          </p:txBody>
        </p:sp>
      </p:grpSp>
      <p:grpSp>
        <p:nvGrpSpPr>
          <p:cNvPr id="245" name="Google Shape;245;p12"/>
          <p:cNvGrpSpPr/>
          <p:nvPr/>
        </p:nvGrpSpPr>
        <p:grpSpPr>
          <a:xfrm>
            <a:off x="8418213" y="5924348"/>
            <a:ext cx="8841087" cy="1776177"/>
            <a:chOff x="0" y="-66675"/>
            <a:chExt cx="2354776" cy="473075"/>
          </a:xfrm>
        </p:grpSpPr>
        <p:sp>
          <p:nvSpPr>
            <p:cNvPr id="246" name="Google Shape;246;p1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B5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Analysis</a:t>
              </a:r>
              <a:endParaRPr/>
            </a:p>
          </p:txBody>
        </p:sp>
      </p:grpSp>
      <p:grpSp>
        <p:nvGrpSpPr>
          <p:cNvPr id="248" name="Google Shape;248;p12"/>
          <p:cNvGrpSpPr/>
          <p:nvPr/>
        </p:nvGrpSpPr>
        <p:grpSpPr>
          <a:xfrm>
            <a:off x="8418213" y="7640691"/>
            <a:ext cx="8841087" cy="1776177"/>
            <a:chOff x="0" y="-66675"/>
            <a:chExt cx="2354776" cy="473075"/>
          </a:xfrm>
        </p:grpSpPr>
        <p:sp>
          <p:nvSpPr>
            <p:cNvPr id="249" name="Google Shape;249;p12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2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Summary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FF3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/>
          <p:nvPr/>
        </p:nvSpPr>
        <p:spPr>
          <a:xfrm>
            <a:off x="0" y="0"/>
            <a:ext cx="10776236" cy="10287000"/>
          </a:xfrm>
          <a:custGeom>
            <a:rect b="b" l="l" r="r" t="t"/>
            <a:pathLst>
              <a:path extrusionOk="0" h="10287000" w="10776236">
                <a:moveTo>
                  <a:pt x="0" y="0"/>
                </a:moveTo>
                <a:lnTo>
                  <a:pt x="10776236" y="0"/>
                </a:lnTo>
                <a:lnTo>
                  <a:pt x="107762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230" t="0"/>
            </a:stretch>
          </a:blipFill>
          <a:ln>
            <a:noFill/>
          </a:ln>
        </p:spPr>
      </p:sp>
      <p:sp>
        <p:nvSpPr>
          <p:cNvPr id="256" name="Google Shape;256;p13"/>
          <p:cNvSpPr/>
          <p:nvPr/>
        </p:nvSpPr>
        <p:spPr>
          <a:xfrm>
            <a:off x="11010413" y="2340661"/>
            <a:ext cx="2561094" cy="2935352"/>
          </a:xfrm>
          <a:custGeom>
            <a:rect b="b" l="l" r="r" t="t"/>
            <a:pathLst>
              <a:path extrusionOk="0" h="2935352" w="2561094">
                <a:moveTo>
                  <a:pt x="0" y="0"/>
                </a:moveTo>
                <a:lnTo>
                  <a:pt x="2561095" y="0"/>
                </a:lnTo>
                <a:lnTo>
                  <a:pt x="2561095" y="2935352"/>
                </a:lnTo>
                <a:lnTo>
                  <a:pt x="0" y="2935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3"/>
          <p:cNvSpPr/>
          <p:nvPr/>
        </p:nvSpPr>
        <p:spPr>
          <a:xfrm>
            <a:off x="14599990" y="4069598"/>
            <a:ext cx="2659310" cy="3047920"/>
          </a:xfrm>
          <a:custGeom>
            <a:rect b="b" l="l" r="r" t="t"/>
            <a:pathLst>
              <a:path extrusionOk="0" h="3047920" w="2659310">
                <a:moveTo>
                  <a:pt x="0" y="0"/>
                </a:moveTo>
                <a:lnTo>
                  <a:pt x="2659310" y="0"/>
                </a:lnTo>
                <a:lnTo>
                  <a:pt x="2659310" y="3047920"/>
                </a:lnTo>
                <a:lnTo>
                  <a:pt x="0" y="3047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3"/>
          <p:cNvSpPr/>
          <p:nvPr/>
        </p:nvSpPr>
        <p:spPr>
          <a:xfrm>
            <a:off x="11103298" y="6543542"/>
            <a:ext cx="2773223" cy="3178479"/>
          </a:xfrm>
          <a:custGeom>
            <a:rect b="b" l="l" r="r" t="t"/>
            <a:pathLst>
              <a:path extrusionOk="0" h="3178479" w="2773223">
                <a:moveTo>
                  <a:pt x="0" y="0"/>
                </a:moveTo>
                <a:lnTo>
                  <a:pt x="2773223" y="0"/>
                </a:lnTo>
                <a:lnTo>
                  <a:pt x="2773223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3"/>
          <p:cNvSpPr txBox="1"/>
          <p:nvPr/>
        </p:nvSpPr>
        <p:spPr>
          <a:xfrm>
            <a:off x="7760758" y="536615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Empathy Map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CDF3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"/>
          <p:cNvSpPr/>
          <p:nvPr/>
        </p:nvSpPr>
        <p:spPr>
          <a:xfrm>
            <a:off x="0" y="0"/>
            <a:ext cx="10569264" cy="10287000"/>
          </a:xfrm>
          <a:custGeom>
            <a:rect b="b" l="l" r="r" t="t"/>
            <a:pathLst>
              <a:path extrusionOk="0" h="10287000" w="10569264">
                <a:moveTo>
                  <a:pt x="0" y="0"/>
                </a:moveTo>
                <a:lnTo>
                  <a:pt x="10569264" y="0"/>
                </a:lnTo>
                <a:lnTo>
                  <a:pt x="1056926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3128" t="0"/>
            </a:stretch>
          </a:blipFill>
          <a:ln>
            <a:noFill/>
          </a:ln>
        </p:spPr>
      </p:sp>
      <p:sp>
        <p:nvSpPr>
          <p:cNvPr id="265" name="Google Shape;265;p14"/>
          <p:cNvSpPr/>
          <p:nvPr/>
        </p:nvSpPr>
        <p:spPr>
          <a:xfrm>
            <a:off x="10792983" y="2275924"/>
            <a:ext cx="2773223" cy="3178479"/>
          </a:xfrm>
          <a:custGeom>
            <a:rect b="b" l="l" r="r" t="t"/>
            <a:pathLst>
              <a:path extrusionOk="0" h="3178479" w="2773223">
                <a:moveTo>
                  <a:pt x="0" y="0"/>
                </a:moveTo>
                <a:lnTo>
                  <a:pt x="2773223" y="0"/>
                </a:lnTo>
                <a:lnTo>
                  <a:pt x="2773223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4"/>
          <p:cNvSpPr/>
          <p:nvPr/>
        </p:nvSpPr>
        <p:spPr>
          <a:xfrm>
            <a:off x="14625048" y="4303538"/>
            <a:ext cx="2634252" cy="3019200"/>
          </a:xfrm>
          <a:custGeom>
            <a:rect b="b" l="l" r="r" t="t"/>
            <a:pathLst>
              <a:path extrusionOk="0" h="3019200" w="2634252">
                <a:moveTo>
                  <a:pt x="0" y="0"/>
                </a:moveTo>
                <a:lnTo>
                  <a:pt x="2634252" y="0"/>
                </a:lnTo>
                <a:lnTo>
                  <a:pt x="2634252" y="3019200"/>
                </a:lnTo>
                <a:lnTo>
                  <a:pt x="0" y="3019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4"/>
          <p:cNvSpPr/>
          <p:nvPr/>
        </p:nvSpPr>
        <p:spPr>
          <a:xfrm>
            <a:off x="10896219" y="6316464"/>
            <a:ext cx="2566752" cy="2941836"/>
          </a:xfrm>
          <a:custGeom>
            <a:rect b="b" l="l" r="r" t="t"/>
            <a:pathLst>
              <a:path extrusionOk="0" h="2941836" w="2566752">
                <a:moveTo>
                  <a:pt x="0" y="0"/>
                </a:moveTo>
                <a:lnTo>
                  <a:pt x="2566751" y="0"/>
                </a:lnTo>
                <a:lnTo>
                  <a:pt x="2566751" y="2941836"/>
                </a:lnTo>
                <a:lnTo>
                  <a:pt x="0" y="29418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4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Empathy Map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CDF3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"/>
          <p:cNvSpPr/>
          <p:nvPr/>
        </p:nvSpPr>
        <p:spPr>
          <a:xfrm>
            <a:off x="0" y="0"/>
            <a:ext cx="10715575" cy="10287000"/>
          </a:xfrm>
          <a:custGeom>
            <a:rect b="b" l="l" r="r" t="t"/>
            <a:pathLst>
              <a:path extrusionOk="0" h="10287000" w="10715575">
                <a:moveTo>
                  <a:pt x="0" y="0"/>
                </a:moveTo>
                <a:lnTo>
                  <a:pt x="10715575" y="0"/>
                </a:lnTo>
                <a:lnTo>
                  <a:pt x="107155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3086" t="0"/>
            </a:stretch>
          </a:blipFill>
          <a:ln>
            <a:noFill/>
          </a:ln>
        </p:spPr>
      </p:sp>
      <p:sp>
        <p:nvSpPr>
          <p:cNvPr id="274" name="Google Shape;274;p15"/>
          <p:cNvSpPr/>
          <p:nvPr/>
        </p:nvSpPr>
        <p:spPr>
          <a:xfrm>
            <a:off x="11073131" y="2516294"/>
            <a:ext cx="2419399" cy="2772950"/>
          </a:xfrm>
          <a:custGeom>
            <a:rect b="b" l="l" r="r" t="t"/>
            <a:pathLst>
              <a:path extrusionOk="0" h="2772950" w="2419399">
                <a:moveTo>
                  <a:pt x="0" y="0"/>
                </a:moveTo>
                <a:lnTo>
                  <a:pt x="2419399" y="0"/>
                </a:lnTo>
                <a:lnTo>
                  <a:pt x="2419399" y="2772950"/>
                </a:lnTo>
                <a:lnTo>
                  <a:pt x="0" y="27729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5" name="Google Shape;275;p15"/>
          <p:cNvSpPr/>
          <p:nvPr/>
        </p:nvSpPr>
        <p:spPr>
          <a:xfrm>
            <a:off x="14485336" y="3902769"/>
            <a:ext cx="2428077" cy="2782896"/>
          </a:xfrm>
          <a:custGeom>
            <a:rect b="b" l="l" r="r" t="t"/>
            <a:pathLst>
              <a:path extrusionOk="0" h="2782896" w="2428077">
                <a:moveTo>
                  <a:pt x="0" y="0"/>
                </a:moveTo>
                <a:lnTo>
                  <a:pt x="2428078" y="0"/>
                </a:lnTo>
                <a:lnTo>
                  <a:pt x="2428078" y="2782897"/>
                </a:lnTo>
                <a:lnTo>
                  <a:pt x="0" y="27828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6" name="Google Shape;276;p15"/>
          <p:cNvSpPr/>
          <p:nvPr/>
        </p:nvSpPr>
        <p:spPr>
          <a:xfrm>
            <a:off x="10715575" y="6566449"/>
            <a:ext cx="2348640" cy="2691851"/>
          </a:xfrm>
          <a:custGeom>
            <a:rect b="b" l="l" r="r" t="t"/>
            <a:pathLst>
              <a:path extrusionOk="0" h="2691851" w="2348640">
                <a:moveTo>
                  <a:pt x="0" y="0"/>
                </a:moveTo>
                <a:lnTo>
                  <a:pt x="2348639" y="0"/>
                </a:lnTo>
                <a:lnTo>
                  <a:pt x="2348639" y="2691851"/>
                </a:lnTo>
                <a:lnTo>
                  <a:pt x="0" y="2691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p15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Empathy Map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FF3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6"/>
          <p:cNvSpPr/>
          <p:nvPr/>
        </p:nvSpPr>
        <p:spPr>
          <a:xfrm>
            <a:off x="0" y="0"/>
            <a:ext cx="10611113" cy="10287000"/>
          </a:xfrm>
          <a:custGeom>
            <a:rect b="b" l="l" r="r" t="t"/>
            <a:pathLst>
              <a:path extrusionOk="0" h="10287000" w="10611113">
                <a:moveTo>
                  <a:pt x="0" y="0"/>
                </a:moveTo>
                <a:lnTo>
                  <a:pt x="10611113" y="0"/>
                </a:lnTo>
                <a:lnTo>
                  <a:pt x="106111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3683" t="0"/>
            </a:stretch>
          </a:blipFill>
          <a:ln>
            <a:noFill/>
          </a:ln>
        </p:spPr>
      </p:sp>
      <p:sp>
        <p:nvSpPr>
          <p:cNvPr id="283" name="Google Shape;283;p16"/>
          <p:cNvSpPr/>
          <p:nvPr/>
        </p:nvSpPr>
        <p:spPr>
          <a:xfrm>
            <a:off x="11144290" y="2746603"/>
            <a:ext cx="2277081" cy="2609835"/>
          </a:xfrm>
          <a:custGeom>
            <a:rect b="b" l="l" r="r" t="t"/>
            <a:pathLst>
              <a:path extrusionOk="0" h="2609835" w="2277081">
                <a:moveTo>
                  <a:pt x="0" y="0"/>
                </a:moveTo>
                <a:lnTo>
                  <a:pt x="2277081" y="0"/>
                </a:lnTo>
                <a:lnTo>
                  <a:pt x="2277081" y="2609835"/>
                </a:lnTo>
                <a:lnTo>
                  <a:pt x="0" y="2609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16"/>
          <p:cNvSpPr/>
          <p:nvPr/>
        </p:nvSpPr>
        <p:spPr>
          <a:xfrm>
            <a:off x="15026184" y="4495475"/>
            <a:ext cx="2233116" cy="2559445"/>
          </a:xfrm>
          <a:custGeom>
            <a:rect b="b" l="l" r="r" t="t"/>
            <a:pathLst>
              <a:path extrusionOk="0" h="2559445" w="2233116">
                <a:moveTo>
                  <a:pt x="0" y="0"/>
                </a:moveTo>
                <a:lnTo>
                  <a:pt x="2233116" y="0"/>
                </a:lnTo>
                <a:lnTo>
                  <a:pt x="2233116" y="2559445"/>
                </a:lnTo>
                <a:lnTo>
                  <a:pt x="0" y="2559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16"/>
          <p:cNvSpPr/>
          <p:nvPr/>
        </p:nvSpPr>
        <p:spPr>
          <a:xfrm>
            <a:off x="11171797" y="6468751"/>
            <a:ext cx="2222067" cy="2546782"/>
          </a:xfrm>
          <a:custGeom>
            <a:rect b="b" l="l" r="r" t="t"/>
            <a:pathLst>
              <a:path extrusionOk="0" h="2546782" w="2222067">
                <a:moveTo>
                  <a:pt x="0" y="0"/>
                </a:moveTo>
                <a:lnTo>
                  <a:pt x="2222067" y="0"/>
                </a:lnTo>
                <a:lnTo>
                  <a:pt x="2222067" y="2546782"/>
                </a:lnTo>
                <a:lnTo>
                  <a:pt x="0" y="2546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16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Empathy Map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Insights and Needs #1 </a:t>
            </a:r>
            <a:endParaRPr/>
          </a:p>
        </p:txBody>
      </p:sp>
      <p:sp>
        <p:nvSpPr>
          <p:cNvPr id="292" name="Google Shape;292;p17"/>
          <p:cNvSpPr txBox="1"/>
          <p:nvPr/>
        </p:nvSpPr>
        <p:spPr>
          <a:xfrm>
            <a:off x="851509" y="2761907"/>
            <a:ext cx="12300930" cy="5923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Finding: </a:t>
            </a:r>
            <a:r>
              <a:rPr b="0" i="0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Moms expressed severe anxiety as a part of their day-to-day experience.</a:t>
            </a:r>
            <a:endParaRPr/>
          </a:p>
          <a:p>
            <a:pPr indent="0" lvl="0" marL="0" marR="0" rtl="0" algn="l">
              <a:lnSpc>
                <a:spcPct val="334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99" u="none" cap="none" strike="noStrike">
              <a:solidFill>
                <a:srgbClr val="100F0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Insight: </a:t>
            </a:r>
            <a:r>
              <a:rPr b="0" i="1" lang="en-US" sz="44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Moms who experience this anxiety only feel peace when it is late at night and the kid(s) are asleep. </a:t>
            </a:r>
            <a:r>
              <a:rPr b="1" i="1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/>
          </a:p>
          <a:p>
            <a:pPr indent="0" lvl="0" marL="0" marR="0" rtl="0" algn="l">
              <a:lnSpc>
                <a:spcPct val="342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4499" u="none" cap="none" strike="noStrike">
              <a:solidFill>
                <a:srgbClr val="100F0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Need:</a:t>
            </a:r>
            <a:r>
              <a:rPr b="0" i="1" lang="en-US" sz="44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 Moms crave more opportunities to alleiviate their anxiety.  </a:t>
            </a:r>
            <a:endParaRPr/>
          </a:p>
        </p:txBody>
      </p:sp>
      <p:sp>
        <p:nvSpPr>
          <p:cNvPr id="293" name="Google Shape;293;p17"/>
          <p:cNvSpPr/>
          <p:nvPr/>
        </p:nvSpPr>
        <p:spPr>
          <a:xfrm flipH="1">
            <a:off x="13152440" y="2552574"/>
            <a:ext cx="4639453" cy="9278905"/>
          </a:xfrm>
          <a:custGeom>
            <a:rect b="b" l="l" r="r" t="t"/>
            <a:pathLst>
              <a:path extrusionOk="0" h="9278905" w="4639453">
                <a:moveTo>
                  <a:pt x="4639452" y="0"/>
                </a:moveTo>
                <a:lnTo>
                  <a:pt x="0" y="0"/>
                </a:lnTo>
                <a:lnTo>
                  <a:pt x="0" y="9278905"/>
                </a:lnTo>
                <a:lnTo>
                  <a:pt x="4639452" y="9278905"/>
                </a:lnTo>
                <a:lnTo>
                  <a:pt x="463945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Insights and Needs #2 </a:t>
            </a:r>
            <a:endParaRPr/>
          </a:p>
        </p:txBody>
      </p:sp>
      <p:sp>
        <p:nvSpPr>
          <p:cNvPr id="299" name="Google Shape;299;p18"/>
          <p:cNvSpPr txBox="1"/>
          <p:nvPr/>
        </p:nvSpPr>
        <p:spPr>
          <a:xfrm>
            <a:off x="1155895" y="2525395"/>
            <a:ext cx="12300930" cy="7195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Finding:  </a:t>
            </a:r>
            <a:r>
              <a:rPr b="0" i="0" lang="en-US" sz="43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Moms who have childcare support, whether through family or hired help, have less to do but are still stressed.</a:t>
            </a:r>
            <a:endParaRPr/>
          </a:p>
          <a:p>
            <a:pPr indent="0" lvl="0" marL="0" marR="0" rtl="0" algn="l">
              <a:lnSpc>
                <a:spcPct val="286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399" u="none" cap="none" strike="noStrike">
              <a:solidFill>
                <a:srgbClr val="100F0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2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Insight: </a:t>
            </a:r>
            <a:r>
              <a:rPr b="0" i="1" lang="en-US" sz="42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Paying for support is a source of guilt for moms who either see it as an indulgence or wish they could be at home.  </a:t>
            </a:r>
            <a:endParaRPr/>
          </a:p>
          <a:p>
            <a:pPr indent="0" lvl="0" marL="0" marR="0" rtl="0" algn="l">
              <a:lnSpc>
                <a:spcPct val="293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4299" u="none" cap="none" strike="noStrike">
              <a:solidFill>
                <a:srgbClr val="100F0D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2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Need:</a:t>
            </a:r>
            <a:r>
              <a:rPr b="0" i="1" lang="en-US" sz="42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 Moms want support systems to alleviate the guilt and stress associated with outsourcing domestic work.</a:t>
            </a:r>
            <a:endParaRPr/>
          </a:p>
        </p:txBody>
      </p:sp>
      <p:sp>
        <p:nvSpPr>
          <p:cNvPr id="300" name="Google Shape;300;p18"/>
          <p:cNvSpPr/>
          <p:nvPr/>
        </p:nvSpPr>
        <p:spPr>
          <a:xfrm flipH="1">
            <a:off x="13152440" y="2552574"/>
            <a:ext cx="4639453" cy="9278905"/>
          </a:xfrm>
          <a:custGeom>
            <a:rect b="b" l="l" r="r" t="t"/>
            <a:pathLst>
              <a:path extrusionOk="0" h="9278905" w="4639453">
                <a:moveTo>
                  <a:pt x="4639452" y="0"/>
                </a:moveTo>
                <a:lnTo>
                  <a:pt x="0" y="0"/>
                </a:lnTo>
                <a:lnTo>
                  <a:pt x="0" y="9278905"/>
                </a:lnTo>
                <a:lnTo>
                  <a:pt x="4639452" y="9278905"/>
                </a:lnTo>
                <a:lnTo>
                  <a:pt x="463945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"/>
          <p:cNvSpPr/>
          <p:nvPr/>
        </p:nvSpPr>
        <p:spPr>
          <a:xfrm flipH="1">
            <a:off x="13152440" y="2552574"/>
            <a:ext cx="4639453" cy="9278905"/>
          </a:xfrm>
          <a:custGeom>
            <a:rect b="b" l="l" r="r" t="t"/>
            <a:pathLst>
              <a:path extrusionOk="0" h="9278905" w="4639453">
                <a:moveTo>
                  <a:pt x="4639452" y="0"/>
                </a:moveTo>
                <a:lnTo>
                  <a:pt x="0" y="0"/>
                </a:lnTo>
                <a:lnTo>
                  <a:pt x="0" y="9278905"/>
                </a:lnTo>
                <a:lnTo>
                  <a:pt x="4639452" y="9278905"/>
                </a:lnTo>
                <a:lnTo>
                  <a:pt x="463945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6" name="Google Shape;306;p19"/>
          <p:cNvSpPr txBox="1"/>
          <p:nvPr/>
        </p:nvSpPr>
        <p:spPr>
          <a:xfrm>
            <a:off x="7306360" y="895350"/>
            <a:ext cx="9952940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Insights and Needs #3 </a:t>
            </a:r>
            <a:endParaRPr/>
          </a:p>
        </p:txBody>
      </p:sp>
      <p:sp>
        <p:nvSpPr>
          <p:cNvPr id="307" name="Google Shape;307;p19"/>
          <p:cNvSpPr txBox="1"/>
          <p:nvPr/>
        </p:nvSpPr>
        <p:spPr>
          <a:xfrm>
            <a:off x="1028700" y="2533017"/>
            <a:ext cx="12300930" cy="6725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Finding: </a:t>
            </a:r>
            <a:r>
              <a:rPr b="0" i="0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Moms often feel lonely without access to a support network.</a:t>
            </a:r>
            <a:endParaRPr/>
          </a:p>
          <a:p>
            <a:pPr indent="0" lvl="0" marL="0" marR="0" rtl="0" algn="l">
              <a:lnSpc>
                <a:spcPct val="21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99" u="none" cap="none" strike="noStrike">
              <a:solidFill>
                <a:srgbClr val="100F0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Insight: </a:t>
            </a:r>
            <a:r>
              <a:rPr b="0" i="1" lang="en-US" sz="45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Emotional</a:t>
            </a:r>
            <a:r>
              <a:rPr b="1" i="1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0" i="1" lang="en-US" sz="45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support from family, especially parents, or a strong marital relationship greatly reduces loneliness.</a:t>
            </a:r>
            <a:endParaRPr/>
          </a:p>
          <a:p>
            <a:pPr indent="0" lvl="0" marL="0" marR="0" rtl="0" algn="l">
              <a:lnSpc>
                <a:spcPct val="21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4599" u="none" cap="none" strike="noStrike">
              <a:solidFill>
                <a:srgbClr val="100F0D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599" u="none" cap="none" strike="noStrike">
                <a:solidFill>
                  <a:srgbClr val="100F0D"/>
                </a:solidFill>
                <a:latin typeface="DM Sans"/>
                <a:ea typeface="DM Sans"/>
                <a:cs typeface="DM Sans"/>
                <a:sym typeface="DM Sans"/>
              </a:rPr>
              <a:t>Need: </a:t>
            </a:r>
            <a:r>
              <a:rPr b="0" i="1" lang="en-US" sz="4599" u="none" cap="none" strike="noStrike">
                <a:solidFill>
                  <a:srgbClr val="100F0D"/>
                </a:solidFill>
                <a:latin typeface="Sansita"/>
                <a:ea typeface="Sansita"/>
                <a:cs typeface="Sansita"/>
                <a:sym typeface="Sansita"/>
              </a:rPr>
              <a:t>Moms want spaces where they feel emotionally connected and supported in their parenting journey.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0"/>
          <p:cNvSpPr/>
          <p:nvPr/>
        </p:nvSpPr>
        <p:spPr>
          <a:xfrm flipH="1">
            <a:off x="704634" y="731155"/>
            <a:ext cx="6982671" cy="15239957"/>
          </a:xfrm>
          <a:custGeom>
            <a:rect b="b" l="l" r="r" t="t"/>
            <a:pathLst>
              <a:path extrusionOk="0" h="15239957" w="6982671">
                <a:moveTo>
                  <a:pt x="6982672" y="0"/>
                </a:moveTo>
                <a:lnTo>
                  <a:pt x="0" y="0"/>
                </a:lnTo>
                <a:lnTo>
                  <a:pt x="0" y="15239956"/>
                </a:lnTo>
                <a:lnTo>
                  <a:pt x="6982672" y="15239956"/>
                </a:lnTo>
                <a:lnTo>
                  <a:pt x="698267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3" name="Google Shape;313;p20"/>
          <p:cNvGrpSpPr/>
          <p:nvPr/>
        </p:nvGrpSpPr>
        <p:grpSpPr>
          <a:xfrm>
            <a:off x="8418213" y="992938"/>
            <a:ext cx="8841087" cy="1561605"/>
            <a:chOff x="0" y="-9525"/>
            <a:chExt cx="2354776" cy="415925"/>
          </a:xfrm>
        </p:grpSpPr>
        <p:sp>
          <p:nvSpPr>
            <p:cNvPr id="314" name="Google Shape;314;p20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0"/>
            <p:cNvSpPr txBox="1"/>
            <p:nvPr/>
          </p:nvSpPr>
          <p:spPr>
            <a:xfrm>
              <a:off x="0" y="-9525"/>
              <a:ext cx="2354776" cy="415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Introduction</a:t>
              </a:r>
              <a:endParaRPr/>
            </a:p>
          </p:txBody>
        </p:sp>
      </p:grpSp>
      <p:grpSp>
        <p:nvGrpSpPr>
          <p:cNvPr id="316" name="Google Shape;316;p20"/>
          <p:cNvGrpSpPr/>
          <p:nvPr/>
        </p:nvGrpSpPr>
        <p:grpSpPr>
          <a:xfrm>
            <a:off x="8418213" y="2491662"/>
            <a:ext cx="8841087" cy="1776177"/>
            <a:chOff x="0" y="-66675"/>
            <a:chExt cx="2354776" cy="473075"/>
          </a:xfrm>
        </p:grpSpPr>
        <p:sp>
          <p:nvSpPr>
            <p:cNvPr id="317" name="Google Shape;317;p20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0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Needfinding Methodology</a:t>
              </a:r>
              <a:endParaRPr/>
            </a:p>
          </p:txBody>
        </p:sp>
      </p:grpSp>
      <p:grpSp>
        <p:nvGrpSpPr>
          <p:cNvPr id="319" name="Google Shape;319;p20"/>
          <p:cNvGrpSpPr/>
          <p:nvPr/>
        </p:nvGrpSpPr>
        <p:grpSpPr>
          <a:xfrm>
            <a:off x="8418213" y="4208005"/>
            <a:ext cx="8841087" cy="1776177"/>
            <a:chOff x="0" y="-66675"/>
            <a:chExt cx="2354776" cy="473075"/>
          </a:xfrm>
        </p:grpSpPr>
        <p:sp>
          <p:nvSpPr>
            <p:cNvPr id="320" name="Google Shape;320;p20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Interview Results</a:t>
              </a:r>
              <a:endParaRPr/>
            </a:p>
          </p:txBody>
        </p:sp>
      </p:grpSp>
      <p:grpSp>
        <p:nvGrpSpPr>
          <p:cNvPr id="322" name="Google Shape;322;p20"/>
          <p:cNvGrpSpPr/>
          <p:nvPr/>
        </p:nvGrpSpPr>
        <p:grpSpPr>
          <a:xfrm>
            <a:off x="8418213" y="5924348"/>
            <a:ext cx="8841087" cy="1776177"/>
            <a:chOff x="0" y="-66675"/>
            <a:chExt cx="2354776" cy="473075"/>
          </a:xfrm>
        </p:grpSpPr>
        <p:sp>
          <p:nvSpPr>
            <p:cNvPr id="323" name="Google Shape;323;p20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0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Analysis</a:t>
              </a:r>
              <a:endParaRPr/>
            </a:p>
          </p:txBody>
        </p:sp>
      </p:grpSp>
      <p:grpSp>
        <p:nvGrpSpPr>
          <p:cNvPr id="325" name="Google Shape;325;p20"/>
          <p:cNvGrpSpPr/>
          <p:nvPr/>
        </p:nvGrpSpPr>
        <p:grpSpPr>
          <a:xfrm>
            <a:off x="8418213" y="7640691"/>
            <a:ext cx="8841087" cy="1776177"/>
            <a:chOff x="0" y="-66675"/>
            <a:chExt cx="2354776" cy="473075"/>
          </a:xfrm>
        </p:grpSpPr>
        <p:sp>
          <p:nvSpPr>
            <p:cNvPr id="326" name="Google Shape;326;p20"/>
            <p:cNvSpPr/>
            <p:nvPr/>
          </p:nvSpPr>
          <p:spPr>
            <a:xfrm>
              <a:off x="0" y="0"/>
              <a:ext cx="2354775" cy="406400"/>
            </a:xfrm>
            <a:custGeom>
              <a:rect b="b" l="l" r="r" t="t"/>
              <a:pathLst>
                <a:path extrusionOk="0" h="406400" w="2354775">
                  <a:moveTo>
                    <a:pt x="2151575" y="0"/>
                  </a:moveTo>
                  <a:cubicBezTo>
                    <a:pt x="2263800" y="0"/>
                    <a:pt x="2354775" y="90976"/>
                    <a:pt x="2354775" y="203200"/>
                  </a:cubicBezTo>
                  <a:cubicBezTo>
                    <a:pt x="2354775" y="315424"/>
                    <a:pt x="2263800" y="406400"/>
                    <a:pt x="215157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B5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0"/>
            <p:cNvSpPr txBox="1"/>
            <p:nvPr/>
          </p:nvSpPr>
          <p:spPr>
            <a:xfrm>
              <a:off x="0" y="-66675"/>
              <a:ext cx="2354776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Summary</a:t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21"/>
          <p:cNvGrpSpPr/>
          <p:nvPr/>
        </p:nvGrpSpPr>
        <p:grpSpPr>
          <a:xfrm>
            <a:off x="3857625" y="1028700"/>
            <a:ext cx="6824780" cy="6824780"/>
            <a:chOff x="0" y="0"/>
            <a:chExt cx="812800" cy="812800"/>
          </a:xfrm>
        </p:grpSpPr>
        <p:sp>
          <p:nvSpPr>
            <p:cNvPr id="333" name="Google Shape;333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CA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MOMS WITH CHILDCARE AND STRONG EMOTIONAL SUPPORT SYSTEMS ARE HAPPIER</a:t>
              </a:r>
              <a:endParaRPr/>
            </a:p>
          </p:txBody>
        </p:sp>
      </p:grpSp>
      <p:sp>
        <p:nvSpPr>
          <p:cNvPr id="335" name="Google Shape;335;p21"/>
          <p:cNvSpPr/>
          <p:nvPr/>
        </p:nvSpPr>
        <p:spPr>
          <a:xfrm>
            <a:off x="10644667" y="5019347"/>
            <a:ext cx="6614633" cy="5267653"/>
          </a:xfrm>
          <a:custGeom>
            <a:rect b="b" l="l" r="r" t="t"/>
            <a:pathLst>
              <a:path extrusionOk="0" h="5267653" w="6614633">
                <a:moveTo>
                  <a:pt x="0" y="0"/>
                </a:moveTo>
                <a:lnTo>
                  <a:pt x="6614633" y="0"/>
                </a:lnTo>
                <a:lnTo>
                  <a:pt x="6614633" y="5267653"/>
                </a:lnTo>
                <a:lnTo>
                  <a:pt x="0" y="5267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36" name="Google Shape;336;p21"/>
          <p:cNvGrpSpPr/>
          <p:nvPr/>
        </p:nvGrpSpPr>
        <p:grpSpPr>
          <a:xfrm>
            <a:off x="247932" y="-638503"/>
            <a:ext cx="5657850" cy="5657850"/>
            <a:chOff x="0" y="0"/>
            <a:chExt cx="812800" cy="812800"/>
          </a:xfrm>
        </p:grpSpPr>
        <p:sp>
          <p:nvSpPr>
            <p:cNvPr id="337" name="Google Shape;337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79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MOMS NEED TO FEEL SEEN, HEARD, AND APPRECIATED... JUST LIKE THE REST OF US</a:t>
              </a:r>
              <a:endParaRPr/>
            </a:p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4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9" name="Google Shape;339;p21"/>
          <p:cNvGrpSpPr/>
          <p:nvPr/>
        </p:nvGrpSpPr>
        <p:grpSpPr>
          <a:xfrm>
            <a:off x="14376300" y="-992605"/>
            <a:ext cx="4591485" cy="4591485"/>
            <a:chOff x="0" y="0"/>
            <a:chExt cx="812800" cy="812800"/>
          </a:xfrm>
        </p:grpSpPr>
        <p:sp>
          <p:nvSpPr>
            <p:cNvPr id="340" name="Google Shape;340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CA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2" name="Google Shape;342;p21"/>
          <p:cNvSpPr txBox="1"/>
          <p:nvPr/>
        </p:nvSpPr>
        <p:spPr>
          <a:xfrm>
            <a:off x="1028700" y="8064500"/>
            <a:ext cx="9080822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Putting it all together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2"/>
          <p:cNvSpPr/>
          <p:nvPr/>
        </p:nvSpPr>
        <p:spPr>
          <a:xfrm>
            <a:off x="1028700" y="4711547"/>
            <a:ext cx="6799333" cy="5575453"/>
          </a:xfrm>
          <a:custGeom>
            <a:rect b="b" l="l" r="r" t="t"/>
            <a:pathLst>
              <a:path extrusionOk="0" h="5575453" w="6799333">
                <a:moveTo>
                  <a:pt x="0" y="0"/>
                </a:moveTo>
                <a:lnTo>
                  <a:pt x="6799333" y="0"/>
                </a:lnTo>
                <a:lnTo>
                  <a:pt x="6799333" y="5575453"/>
                </a:lnTo>
                <a:lnTo>
                  <a:pt x="0" y="5575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8" name="Google Shape;348;p22"/>
          <p:cNvGrpSpPr/>
          <p:nvPr/>
        </p:nvGrpSpPr>
        <p:grpSpPr>
          <a:xfrm>
            <a:off x="12255531" y="536787"/>
            <a:ext cx="6389351" cy="1291923"/>
            <a:chOff x="0" y="-47625"/>
            <a:chExt cx="1682792" cy="340260"/>
          </a:xfrm>
        </p:grpSpPr>
        <p:sp>
          <p:nvSpPr>
            <p:cNvPr id="349" name="Google Shape;349;p22"/>
            <p:cNvSpPr/>
            <p:nvPr/>
          </p:nvSpPr>
          <p:spPr>
            <a:xfrm>
              <a:off x="0" y="0"/>
              <a:ext cx="1682792" cy="292635"/>
            </a:xfrm>
            <a:custGeom>
              <a:rect b="b" l="l" r="r" t="t"/>
              <a:pathLst>
                <a:path extrusionOk="0" h="292635" w="1682792">
                  <a:moveTo>
                    <a:pt x="0" y="0"/>
                  </a:moveTo>
                  <a:lnTo>
                    <a:pt x="1682792" y="0"/>
                  </a:lnTo>
                  <a:lnTo>
                    <a:pt x="1682792" y="292635"/>
                  </a:lnTo>
                  <a:lnTo>
                    <a:pt x="0" y="292635"/>
                  </a:lnTo>
                  <a:close/>
                </a:path>
              </a:pathLst>
            </a:custGeom>
            <a:solidFill>
              <a:srgbClr val="EA2F3D"/>
            </a:solidFill>
            <a:ln>
              <a:noFill/>
            </a:ln>
          </p:spPr>
        </p:sp>
        <p:sp>
          <p:nvSpPr>
            <p:cNvPr id="350" name="Google Shape;350;p22"/>
            <p:cNvSpPr txBox="1"/>
            <p:nvPr/>
          </p:nvSpPr>
          <p:spPr>
            <a:xfrm>
              <a:off x="0" y="-47625"/>
              <a:ext cx="1682792" cy="340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1" name="Google Shape;351;p22"/>
          <p:cNvSpPr txBox="1"/>
          <p:nvPr/>
        </p:nvSpPr>
        <p:spPr>
          <a:xfrm>
            <a:off x="11842031" y="866775"/>
            <a:ext cx="5417269" cy="1377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Next Steps</a:t>
            </a:r>
            <a:endParaRPr/>
          </a:p>
        </p:txBody>
      </p:sp>
      <p:sp>
        <p:nvSpPr>
          <p:cNvPr id="352" name="Google Shape;352;p22"/>
          <p:cNvSpPr txBox="1"/>
          <p:nvPr/>
        </p:nvSpPr>
        <p:spPr>
          <a:xfrm>
            <a:off x="5147839" y="2564821"/>
            <a:ext cx="12801600" cy="13131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Interview:</a:t>
            </a:r>
            <a:r>
              <a:rPr b="0" i="0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moms from </a:t>
            </a:r>
            <a:r>
              <a:rPr b="0" i="1" lang="en-US" sz="3799" u="none" cap="none" strike="noStrike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underrepresented</a:t>
            </a:r>
            <a:r>
              <a:rPr b="1" i="0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0" i="1" lang="en-US" sz="3799" u="none" cap="none" strike="noStrike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demographics</a:t>
            </a:r>
            <a:r>
              <a:rPr b="1" i="1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0" i="0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 our current sample</a:t>
            </a:r>
            <a:endParaRPr/>
          </a:p>
        </p:txBody>
      </p:sp>
      <p:sp>
        <p:nvSpPr>
          <p:cNvPr id="353" name="Google Shape;353;p22"/>
          <p:cNvSpPr txBox="1"/>
          <p:nvPr/>
        </p:nvSpPr>
        <p:spPr>
          <a:xfrm>
            <a:off x="5147839" y="4406639"/>
            <a:ext cx="12801600" cy="13131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Define: </a:t>
            </a:r>
            <a:r>
              <a:rPr b="0" i="0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identify </a:t>
            </a:r>
            <a:r>
              <a:rPr b="0" i="1" lang="en-US" sz="3799" u="none" cap="none" strike="noStrike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further</a:t>
            </a:r>
            <a:r>
              <a:rPr b="0" i="0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0" i="1" lang="en-US" sz="3799" u="none" cap="none" strike="noStrike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needs</a:t>
            </a:r>
            <a:r>
              <a:rPr b="0" i="0" lang="en-US" sz="37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of moms and challenge assumptions </a:t>
            </a:r>
            <a:endParaRPr/>
          </a:p>
        </p:txBody>
      </p:sp>
      <p:sp>
        <p:nvSpPr>
          <p:cNvPr id="354" name="Google Shape;354;p22"/>
          <p:cNvSpPr txBox="1"/>
          <p:nvPr/>
        </p:nvSpPr>
        <p:spPr>
          <a:xfrm>
            <a:off x="5147839" y="6248457"/>
            <a:ext cx="12801600" cy="646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Ideate</a:t>
            </a:r>
            <a:r>
              <a:rPr b="0" i="0" lang="en-US" sz="3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brainstorm directions to explore key problems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23"/>
          <p:cNvGrpSpPr/>
          <p:nvPr/>
        </p:nvGrpSpPr>
        <p:grpSpPr>
          <a:xfrm>
            <a:off x="11761828" y="-2383690"/>
            <a:ext cx="6824780" cy="6824780"/>
            <a:chOff x="0" y="0"/>
            <a:chExt cx="812800" cy="812800"/>
          </a:xfrm>
        </p:grpSpPr>
        <p:sp>
          <p:nvSpPr>
            <p:cNvPr id="360" name="Google Shape;360;p2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D8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23"/>
          <p:cNvGrpSpPr/>
          <p:nvPr/>
        </p:nvGrpSpPr>
        <p:grpSpPr>
          <a:xfrm>
            <a:off x="-1590326" y="5143500"/>
            <a:ext cx="5657850" cy="5657850"/>
            <a:chOff x="0" y="0"/>
            <a:chExt cx="812800" cy="812800"/>
          </a:xfrm>
        </p:grpSpPr>
        <p:sp>
          <p:nvSpPr>
            <p:cNvPr id="363" name="Google Shape;363;p2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E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23"/>
          <p:cNvSpPr/>
          <p:nvPr/>
        </p:nvSpPr>
        <p:spPr>
          <a:xfrm>
            <a:off x="12801600" y="6172200"/>
            <a:ext cx="5486400" cy="4114800"/>
          </a:xfrm>
          <a:custGeom>
            <a:rect b="b" l="l" r="r" t="t"/>
            <a:pathLst>
              <a:path extrusionOk="0" h="4114800" w="5486400">
                <a:moveTo>
                  <a:pt x="0" y="0"/>
                </a:moveTo>
                <a:lnTo>
                  <a:pt x="5486400" y="0"/>
                </a:lnTo>
                <a:lnTo>
                  <a:pt x="54864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23"/>
          <p:cNvSpPr txBox="1"/>
          <p:nvPr/>
        </p:nvSpPr>
        <p:spPr>
          <a:xfrm>
            <a:off x="13089136" y="895350"/>
            <a:ext cx="4170164" cy="1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Appendix</a:t>
            </a:r>
            <a:endParaRPr/>
          </a:p>
        </p:txBody>
      </p:sp>
      <p:sp>
        <p:nvSpPr>
          <p:cNvPr id="367" name="Google Shape;367;p23"/>
          <p:cNvSpPr txBox="1"/>
          <p:nvPr/>
        </p:nvSpPr>
        <p:spPr>
          <a:xfrm>
            <a:off x="3349131" y="2012950"/>
            <a:ext cx="3290664" cy="679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9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Tools Utilized</a:t>
            </a:r>
            <a:endParaRPr/>
          </a:p>
        </p:txBody>
      </p:sp>
      <p:sp>
        <p:nvSpPr>
          <p:cNvPr id="368" name="Google Shape;368;p23"/>
          <p:cNvSpPr txBox="1"/>
          <p:nvPr/>
        </p:nvSpPr>
        <p:spPr>
          <a:xfrm>
            <a:off x="3349131" y="2760232"/>
            <a:ext cx="5129808" cy="2795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Granola.AI for Transcription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Miro for Empathy Maps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NextDoor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Canva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Zoom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