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10287000" cx="18288000"/>
  <p:notesSz cx="6858000" cy="9144000"/>
  <p:embeddedFontLst>
    <p:embeddedFont>
      <p:font typeface="Roboto"/>
      <p:regular r:id="rId34"/>
      <p:bold r:id="rId35"/>
      <p:italic r:id="rId36"/>
      <p:boldItalic r:id="rId37"/>
    </p:embeddedFont>
    <p:embeddedFont>
      <p:font typeface="Abril Fatface"/>
      <p:regular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39" roundtripDataSignature="AMtx7mgXKAdvpFBOtIfy7LRmeVZRAuC18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Roboto-bold.fntdata"/><Relationship Id="rId12" Type="http://schemas.openxmlformats.org/officeDocument/2006/relationships/slide" Target="slides/slide7.xml"/><Relationship Id="rId34" Type="http://schemas.openxmlformats.org/officeDocument/2006/relationships/font" Target="fonts/Roboto-regular.fntdata"/><Relationship Id="rId15" Type="http://schemas.openxmlformats.org/officeDocument/2006/relationships/slide" Target="slides/slide10.xml"/><Relationship Id="rId37" Type="http://schemas.openxmlformats.org/officeDocument/2006/relationships/font" Target="fonts/Roboto-boldItalic.fntdata"/><Relationship Id="rId14" Type="http://schemas.openxmlformats.org/officeDocument/2006/relationships/slide" Target="slides/slide9.xml"/><Relationship Id="rId36" Type="http://schemas.openxmlformats.org/officeDocument/2006/relationships/font" Target="fonts/Roboto-italic.fntdata"/><Relationship Id="rId17" Type="http://schemas.openxmlformats.org/officeDocument/2006/relationships/slide" Target="slides/slide12.xml"/><Relationship Id="rId39" Type="http://customschemas.google.com/relationships/presentationmetadata" Target="metadata"/><Relationship Id="rId16" Type="http://schemas.openxmlformats.org/officeDocument/2006/relationships/slide" Target="slides/slide11.xml"/><Relationship Id="rId38" Type="http://schemas.openxmlformats.org/officeDocument/2006/relationships/font" Target="fonts/AbrilFatface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3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3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3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3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9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4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4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5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5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5.png"/><Relationship Id="rId4" Type="http://schemas.openxmlformats.org/officeDocument/2006/relationships/image" Target="../media/image7.png"/><Relationship Id="rId5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Relationship Id="rId4" Type="http://schemas.openxmlformats.org/officeDocument/2006/relationships/image" Target="../media/image9.jpg"/><Relationship Id="rId5" Type="http://schemas.openxmlformats.org/officeDocument/2006/relationships/image" Target="../media/image10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Relationship Id="rId4" Type="http://schemas.openxmlformats.org/officeDocument/2006/relationships/image" Target="../media/image11.png"/><Relationship Id="rId5" Type="http://schemas.openxmlformats.org/officeDocument/2006/relationships/image" Target="../media/image1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5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9.jpg"/><Relationship Id="rId4" Type="http://schemas.openxmlformats.org/officeDocument/2006/relationships/image" Target="../media/image20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1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3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4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1F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2124240" y="0"/>
            <a:ext cx="14039520" cy="10287000"/>
          </a:xfrm>
          <a:custGeom>
            <a:rect b="b" l="l" r="r" t="t"/>
            <a:pathLst>
              <a:path extrusionOk="0"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-6693" l="0" r="0" t="-6694"/>
            </a:stretch>
          </a:blip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>
            <a:off x="5087451" y="5746847"/>
            <a:ext cx="8114336" cy="1066607"/>
          </a:xfrm>
          <a:custGeom>
            <a:rect b="b" l="l" r="r" t="t"/>
            <a:pathLst>
              <a:path extrusionOk="0" h="1107440" w="8332462">
                <a:moveTo>
                  <a:pt x="7778741" y="45720"/>
                </a:moveTo>
                <a:cubicBezTo>
                  <a:pt x="8058141" y="45720"/>
                  <a:pt x="8285472" y="273050"/>
                  <a:pt x="8285472" y="552450"/>
                </a:cubicBezTo>
                <a:cubicBezTo>
                  <a:pt x="8285472" y="831850"/>
                  <a:pt x="8058141" y="1059180"/>
                  <a:pt x="7778741" y="1059180"/>
                </a:cubicBezTo>
                <a:lnTo>
                  <a:pt x="553720" y="1059180"/>
                </a:lnTo>
                <a:cubicBezTo>
                  <a:pt x="274320" y="1059180"/>
                  <a:pt x="46990" y="831850"/>
                  <a:pt x="46990" y="552450"/>
                </a:cubicBezTo>
                <a:cubicBezTo>
                  <a:pt x="46990" y="273050"/>
                  <a:pt x="274320" y="45720"/>
                  <a:pt x="553720" y="45720"/>
                </a:cubicBezTo>
                <a:lnTo>
                  <a:pt x="7778741" y="45720"/>
                </a:lnTo>
                <a:moveTo>
                  <a:pt x="7778741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7778741" y="1107440"/>
                </a:lnTo>
                <a:cubicBezTo>
                  <a:pt x="8084812" y="1107440"/>
                  <a:pt x="8332462" y="859790"/>
                  <a:pt x="8332462" y="553720"/>
                </a:cubicBezTo>
                <a:cubicBezTo>
                  <a:pt x="8331191" y="247650"/>
                  <a:pt x="8083541" y="0"/>
                  <a:pt x="7778741" y="0"/>
                </a:cubicBezTo>
                <a:close/>
              </a:path>
            </a:pathLst>
          </a:custGeom>
          <a:solidFill>
            <a:srgbClr val="CB6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1028700" y="3444874"/>
            <a:ext cx="15940890" cy="16986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999" u="none" cap="none" strike="noStrike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A2: Defining and Ideating</a:t>
            </a:r>
            <a:endParaRPr/>
          </a:p>
        </p:txBody>
      </p:sp>
      <p:sp>
        <p:nvSpPr>
          <p:cNvPr id="87" name="Google Shape;87;p1"/>
          <p:cNvSpPr txBox="1"/>
          <p:nvPr/>
        </p:nvSpPr>
        <p:spPr>
          <a:xfrm>
            <a:off x="5242759" y="5881027"/>
            <a:ext cx="7802482" cy="8337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25" u="none" cap="none" strike="noStrike">
                <a:solidFill>
                  <a:srgbClr val="CB6CE6"/>
                </a:solidFill>
                <a:latin typeface="Arial"/>
                <a:ea typeface="Arial"/>
                <a:cs typeface="Arial"/>
                <a:sym typeface="Arial"/>
              </a:rPr>
              <a:t>POVS, HMWS, BRAINSTORMING &amp; EXPERIENCE PROTOTYPES</a:t>
            </a:r>
            <a:endParaRPr/>
          </a:p>
        </p:txBody>
      </p:sp>
      <p:sp>
        <p:nvSpPr>
          <p:cNvPr id="88" name="Google Shape;88;p1"/>
          <p:cNvSpPr txBox="1"/>
          <p:nvPr/>
        </p:nvSpPr>
        <p:spPr>
          <a:xfrm>
            <a:off x="1028700" y="970572"/>
            <a:ext cx="6875230" cy="358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ATHENA SHIRAVI, ZOYA GARG, ESHA GUPTA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1F1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/>
          <p:nvPr/>
        </p:nvSpPr>
        <p:spPr>
          <a:xfrm>
            <a:off x="2124240" y="0"/>
            <a:ext cx="14039520" cy="10287000"/>
          </a:xfrm>
          <a:custGeom>
            <a:rect b="b" l="l" r="r" t="t"/>
            <a:pathLst>
              <a:path extrusionOk="0"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-6693" l="0" r="0" t="-6694"/>
            </a:stretch>
          </a:blipFill>
          <a:ln>
            <a:noFill/>
          </a:ln>
        </p:spPr>
      </p:sp>
      <p:sp>
        <p:nvSpPr>
          <p:cNvPr id="94" name="Google Shape;94;p2"/>
          <p:cNvSpPr txBox="1"/>
          <p:nvPr/>
        </p:nvSpPr>
        <p:spPr>
          <a:xfrm>
            <a:off x="5468302" y="420817"/>
            <a:ext cx="7351396" cy="1651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600" u="none" cap="none" strike="noStrike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Team Cybele</a:t>
            </a:r>
            <a:endParaRPr/>
          </a:p>
        </p:txBody>
      </p:sp>
      <p:sp>
        <p:nvSpPr>
          <p:cNvPr id="95" name="Google Shape;95;p2"/>
          <p:cNvSpPr/>
          <p:nvPr/>
        </p:nvSpPr>
        <p:spPr>
          <a:xfrm>
            <a:off x="1385501" y="2329627"/>
            <a:ext cx="4602505" cy="4602505"/>
          </a:xfrm>
          <a:custGeom>
            <a:rect b="b" l="l" r="r" t="t"/>
            <a:pathLst>
              <a:path extrusionOk="0" h="4602505" w="4602505">
                <a:moveTo>
                  <a:pt x="0" y="0"/>
                </a:moveTo>
                <a:lnTo>
                  <a:pt x="4602505" y="0"/>
                </a:lnTo>
                <a:lnTo>
                  <a:pt x="4602505" y="4602506"/>
                </a:lnTo>
                <a:lnTo>
                  <a:pt x="0" y="46025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6" name="Google Shape;96;p2"/>
          <p:cNvSpPr/>
          <p:nvPr/>
        </p:nvSpPr>
        <p:spPr>
          <a:xfrm>
            <a:off x="7648205" y="2419233"/>
            <a:ext cx="2991589" cy="4423293"/>
          </a:xfrm>
          <a:custGeom>
            <a:rect b="b" l="l" r="r" t="t"/>
            <a:pathLst>
              <a:path extrusionOk="0" h="4423293" w="2991589">
                <a:moveTo>
                  <a:pt x="0" y="0"/>
                </a:moveTo>
                <a:lnTo>
                  <a:pt x="2991590" y="0"/>
                </a:lnTo>
                <a:lnTo>
                  <a:pt x="2991590" y="4423294"/>
                </a:lnTo>
                <a:lnTo>
                  <a:pt x="0" y="44232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27812" l="-79475" r="-72674" t="-27674"/>
            </a:stretch>
          </a:blipFill>
          <a:ln>
            <a:noFill/>
          </a:ln>
        </p:spPr>
      </p:sp>
      <p:sp>
        <p:nvSpPr>
          <p:cNvPr id="97" name="Google Shape;97;p2"/>
          <p:cNvSpPr/>
          <p:nvPr/>
        </p:nvSpPr>
        <p:spPr>
          <a:xfrm>
            <a:off x="13127524" y="2239823"/>
            <a:ext cx="2850572" cy="4782114"/>
          </a:xfrm>
          <a:custGeom>
            <a:rect b="b" l="l" r="r" t="t"/>
            <a:pathLst>
              <a:path extrusionOk="0" h="4782114" w="2850572">
                <a:moveTo>
                  <a:pt x="0" y="0"/>
                </a:moveTo>
                <a:lnTo>
                  <a:pt x="2850572" y="0"/>
                </a:lnTo>
                <a:lnTo>
                  <a:pt x="2850572" y="4782114"/>
                </a:lnTo>
                <a:lnTo>
                  <a:pt x="0" y="47821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7502" l="-141789" r="-154658" t="-25426"/>
            </a:stretch>
          </a:blipFill>
          <a:ln>
            <a:noFill/>
          </a:ln>
        </p:spPr>
      </p:sp>
      <p:sp>
        <p:nvSpPr>
          <p:cNvPr id="98" name="Google Shape;98;p2"/>
          <p:cNvSpPr txBox="1"/>
          <p:nvPr/>
        </p:nvSpPr>
        <p:spPr>
          <a:xfrm>
            <a:off x="1905205" y="7022136"/>
            <a:ext cx="3563097" cy="22361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18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Athena Shiravi</a:t>
            </a:r>
            <a:endParaRPr/>
          </a:p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39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B.A. Econ</a:t>
            </a:r>
            <a:endParaRPr/>
          </a:p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39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B.S. CS</a:t>
            </a:r>
            <a:endParaRPr/>
          </a:p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39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HCI Coterm</a:t>
            </a:r>
            <a:endParaRPr/>
          </a:p>
        </p:txBody>
      </p:sp>
      <p:sp>
        <p:nvSpPr>
          <p:cNvPr id="99" name="Google Shape;99;p2"/>
          <p:cNvSpPr txBox="1"/>
          <p:nvPr/>
        </p:nvSpPr>
        <p:spPr>
          <a:xfrm>
            <a:off x="7764287" y="7022136"/>
            <a:ext cx="2759426" cy="22361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18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Esha Gupta</a:t>
            </a:r>
            <a:endParaRPr/>
          </a:p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39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B.S. SymSys</a:t>
            </a:r>
            <a:endParaRPr/>
          </a:p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39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B.A. IR</a:t>
            </a:r>
            <a:endParaRPr/>
          </a:p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39" u="none" cap="none" strike="noStrike">
              <a:solidFill>
                <a:srgbClr val="100F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13336900" y="7022136"/>
            <a:ext cx="2431821" cy="22361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18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Zoya Garg</a:t>
            </a:r>
            <a:endParaRPr/>
          </a:p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39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B.S. CS</a:t>
            </a:r>
            <a:endParaRPr/>
          </a:p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39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B.A. Classics</a:t>
            </a:r>
            <a:endParaRPr/>
          </a:p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39" u="none" cap="none" strike="noStrike">
              <a:solidFill>
                <a:srgbClr val="100F0D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1F1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/>
          <p:cNvSpPr/>
          <p:nvPr/>
        </p:nvSpPr>
        <p:spPr>
          <a:xfrm>
            <a:off x="2292198" y="-297368"/>
            <a:ext cx="14039520" cy="10287000"/>
          </a:xfrm>
          <a:custGeom>
            <a:rect b="b" l="l" r="r" t="t"/>
            <a:pathLst>
              <a:path extrusionOk="0"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-6693" l="0" r="0" t="-6694"/>
            </a:stretch>
          </a:blipFill>
          <a:ln>
            <a:noFill/>
          </a:ln>
        </p:spPr>
      </p:sp>
      <p:sp>
        <p:nvSpPr>
          <p:cNvPr id="106" name="Google Shape;106;p3"/>
          <p:cNvSpPr txBox="1"/>
          <p:nvPr/>
        </p:nvSpPr>
        <p:spPr>
          <a:xfrm>
            <a:off x="1028700" y="3219860"/>
            <a:ext cx="6794458" cy="1651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600" u="none" cap="none" strike="noStrike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Roadmap</a:t>
            </a:r>
            <a:endParaRPr/>
          </a:p>
        </p:txBody>
      </p:sp>
      <p:sp>
        <p:nvSpPr>
          <p:cNvPr id="107" name="Google Shape;107;p3"/>
          <p:cNvSpPr/>
          <p:nvPr/>
        </p:nvSpPr>
        <p:spPr>
          <a:xfrm>
            <a:off x="13868605" y="4866788"/>
            <a:ext cx="3128235" cy="644409"/>
          </a:xfrm>
          <a:custGeom>
            <a:rect b="b" l="l" r="r" t="t"/>
            <a:pathLst>
              <a:path extrusionOk="0" h="1107440" w="5316948">
                <a:moveTo>
                  <a:pt x="4763227" y="45720"/>
                </a:moveTo>
                <a:cubicBezTo>
                  <a:pt x="5042627" y="45720"/>
                  <a:pt x="5269957" y="273050"/>
                  <a:pt x="5269957" y="552450"/>
                </a:cubicBezTo>
                <a:cubicBezTo>
                  <a:pt x="5269957" y="831850"/>
                  <a:pt x="5042627" y="1059180"/>
                  <a:pt x="4763227" y="1059180"/>
                </a:cubicBezTo>
                <a:lnTo>
                  <a:pt x="553720" y="1059180"/>
                </a:lnTo>
                <a:cubicBezTo>
                  <a:pt x="274320" y="1059180"/>
                  <a:pt x="46990" y="831850"/>
                  <a:pt x="46990" y="552450"/>
                </a:cubicBezTo>
                <a:cubicBezTo>
                  <a:pt x="46990" y="273050"/>
                  <a:pt x="274320" y="45720"/>
                  <a:pt x="553720" y="45720"/>
                </a:cubicBezTo>
                <a:lnTo>
                  <a:pt x="4763227" y="45720"/>
                </a:lnTo>
                <a:moveTo>
                  <a:pt x="4763227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4763227" y="1107440"/>
                </a:lnTo>
                <a:cubicBezTo>
                  <a:pt x="5069298" y="1107440"/>
                  <a:pt x="5316948" y="859790"/>
                  <a:pt x="5316948" y="553720"/>
                </a:cubicBezTo>
                <a:cubicBezTo>
                  <a:pt x="5315677" y="247650"/>
                  <a:pt x="5068027" y="0"/>
                  <a:pt x="4763227" y="0"/>
                </a:cubicBezTo>
                <a:close/>
              </a:path>
            </a:pathLst>
          </a:custGeom>
          <a:solidFill>
            <a:srgbClr val="CB6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3"/>
          <p:cNvSpPr/>
          <p:nvPr/>
        </p:nvSpPr>
        <p:spPr>
          <a:xfrm>
            <a:off x="13868605" y="3357154"/>
            <a:ext cx="3128235" cy="644409"/>
          </a:xfrm>
          <a:custGeom>
            <a:rect b="b" l="l" r="r" t="t"/>
            <a:pathLst>
              <a:path extrusionOk="0" h="1107440" w="5316948">
                <a:moveTo>
                  <a:pt x="4763227" y="45720"/>
                </a:moveTo>
                <a:cubicBezTo>
                  <a:pt x="5042627" y="45720"/>
                  <a:pt x="5269957" y="273050"/>
                  <a:pt x="5269957" y="552450"/>
                </a:cubicBezTo>
                <a:cubicBezTo>
                  <a:pt x="5269957" y="831850"/>
                  <a:pt x="5042627" y="1059180"/>
                  <a:pt x="4763227" y="1059180"/>
                </a:cubicBezTo>
                <a:lnTo>
                  <a:pt x="553720" y="1059180"/>
                </a:lnTo>
                <a:cubicBezTo>
                  <a:pt x="274320" y="1059180"/>
                  <a:pt x="46990" y="831850"/>
                  <a:pt x="46990" y="552450"/>
                </a:cubicBezTo>
                <a:cubicBezTo>
                  <a:pt x="46990" y="273050"/>
                  <a:pt x="274320" y="45720"/>
                  <a:pt x="553720" y="45720"/>
                </a:cubicBezTo>
                <a:lnTo>
                  <a:pt x="4763227" y="45720"/>
                </a:lnTo>
                <a:moveTo>
                  <a:pt x="4763227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4763227" y="1107440"/>
                </a:lnTo>
                <a:cubicBezTo>
                  <a:pt x="5069298" y="1107440"/>
                  <a:pt x="5316948" y="859790"/>
                  <a:pt x="5316948" y="553720"/>
                </a:cubicBezTo>
                <a:cubicBezTo>
                  <a:pt x="5315677" y="247650"/>
                  <a:pt x="5068027" y="0"/>
                  <a:pt x="4763227" y="0"/>
                </a:cubicBezTo>
                <a:close/>
              </a:path>
            </a:pathLst>
          </a:custGeom>
          <a:solidFill>
            <a:srgbClr val="CB6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3"/>
          <p:cNvSpPr/>
          <p:nvPr/>
        </p:nvSpPr>
        <p:spPr>
          <a:xfrm>
            <a:off x="13868605" y="6327489"/>
            <a:ext cx="3128235" cy="644409"/>
          </a:xfrm>
          <a:custGeom>
            <a:rect b="b" l="l" r="r" t="t"/>
            <a:pathLst>
              <a:path extrusionOk="0" h="1107440" w="5316948">
                <a:moveTo>
                  <a:pt x="4763227" y="45720"/>
                </a:moveTo>
                <a:cubicBezTo>
                  <a:pt x="5042627" y="45720"/>
                  <a:pt x="5269957" y="273050"/>
                  <a:pt x="5269957" y="552450"/>
                </a:cubicBezTo>
                <a:cubicBezTo>
                  <a:pt x="5269957" y="831850"/>
                  <a:pt x="5042627" y="1059180"/>
                  <a:pt x="4763227" y="1059180"/>
                </a:cubicBezTo>
                <a:lnTo>
                  <a:pt x="553720" y="1059180"/>
                </a:lnTo>
                <a:cubicBezTo>
                  <a:pt x="274320" y="1059180"/>
                  <a:pt x="46990" y="831850"/>
                  <a:pt x="46990" y="552450"/>
                </a:cubicBezTo>
                <a:cubicBezTo>
                  <a:pt x="46990" y="273050"/>
                  <a:pt x="274320" y="45720"/>
                  <a:pt x="553720" y="45720"/>
                </a:cubicBezTo>
                <a:lnTo>
                  <a:pt x="4763227" y="45720"/>
                </a:lnTo>
                <a:moveTo>
                  <a:pt x="4763227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4763227" y="1107440"/>
                </a:lnTo>
                <a:cubicBezTo>
                  <a:pt x="5069298" y="1107440"/>
                  <a:pt x="5316948" y="859790"/>
                  <a:pt x="5316948" y="553720"/>
                </a:cubicBezTo>
                <a:cubicBezTo>
                  <a:pt x="5315677" y="247650"/>
                  <a:pt x="5068027" y="0"/>
                  <a:pt x="4763227" y="0"/>
                </a:cubicBezTo>
                <a:close/>
              </a:path>
            </a:pathLst>
          </a:custGeom>
          <a:solidFill>
            <a:srgbClr val="CB6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3"/>
          <p:cNvSpPr/>
          <p:nvPr/>
        </p:nvSpPr>
        <p:spPr>
          <a:xfrm>
            <a:off x="9311958" y="4846132"/>
            <a:ext cx="3128235" cy="644409"/>
          </a:xfrm>
          <a:custGeom>
            <a:rect b="b" l="l" r="r" t="t"/>
            <a:pathLst>
              <a:path extrusionOk="0" h="1107440" w="5316948">
                <a:moveTo>
                  <a:pt x="4763227" y="45720"/>
                </a:moveTo>
                <a:cubicBezTo>
                  <a:pt x="5042627" y="45720"/>
                  <a:pt x="5269957" y="273050"/>
                  <a:pt x="5269957" y="552450"/>
                </a:cubicBezTo>
                <a:cubicBezTo>
                  <a:pt x="5269957" y="831850"/>
                  <a:pt x="5042627" y="1059180"/>
                  <a:pt x="4763227" y="1059180"/>
                </a:cubicBezTo>
                <a:lnTo>
                  <a:pt x="553720" y="1059180"/>
                </a:lnTo>
                <a:cubicBezTo>
                  <a:pt x="274320" y="1059180"/>
                  <a:pt x="46990" y="831850"/>
                  <a:pt x="46990" y="552450"/>
                </a:cubicBezTo>
                <a:cubicBezTo>
                  <a:pt x="46990" y="273050"/>
                  <a:pt x="274320" y="45720"/>
                  <a:pt x="553720" y="45720"/>
                </a:cubicBezTo>
                <a:lnTo>
                  <a:pt x="4763227" y="45720"/>
                </a:lnTo>
                <a:moveTo>
                  <a:pt x="4763227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4763227" y="1107440"/>
                </a:lnTo>
                <a:cubicBezTo>
                  <a:pt x="5069298" y="1107440"/>
                  <a:pt x="5316948" y="859790"/>
                  <a:pt x="5316948" y="553720"/>
                </a:cubicBezTo>
                <a:cubicBezTo>
                  <a:pt x="5315677" y="247650"/>
                  <a:pt x="5068027" y="0"/>
                  <a:pt x="4763227" y="0"/>
                </a:cubicBezTo>
                <a:close/>
              </a:path>
            </a:pathLst>
          </a:custGeom>
          <a:solidFill>
            <a:srgbClr val="CB6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3"/>
          <p:cNvSpPr/>
          <p:nvPr/>
        </p:nvSpPr>
        <p:spPr>
          <a:xfrm>
            <a:off x="9311958" y="3336498"/>
            <a:ext cx="3128235" cy="644409"/>
          </a:xfrm>
          <a:custGeom>
            <a:rect b="b" l="l" r="r" t="t"/>
            <a:pathLst>
              <a:path extrusionOk="0" h="1107440" w="5316948">
                <a:moveTo>
                  <a:pt x="4763227" y="45720"/>
                </a:moveTo>
                <a:cubicBezTo>
                  <a:pt x="5042627" y="45720"/>
                  <a:pt x="5269957" y="273050"/>
                  <a:pt x="5269957" y="552450"/>
                </a:cubicBezTo>
                <a:cubicBezTo>
                  <a:pt x="5269957" y="831850"/>
                  <a:pt x="5042627" y="1059180"/>
                  <a:pt x="4763227" y="1059180"/>
                </a:cubicBezTo>
                <a:lnTo>
                  <a:pt x="553720" y="1059180"/>
                </a:lnTo>
                <a:cubicBezTo>
                  <a:pt x="274320" y="1059180"/>
                  <a:pt x="46990" y="831850"/>
                  <a:pt x="46990" y="552450"/>
                </a:cubicBezTo>
                <a:cubicBezTo>
                  <a:pt x="46990" y="273050"/>
                  <a:pt x="274320" y="45720"/>
                  <a:pt x="553720" y="45720"/>
                </a:cubicBezTo>
                <a:lnTo>
                  <a:pt x="4763227" y="45720"/>
                </a:lnTo>
                <a:moveTo>
                  <a:pt x="4763227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4763227" y="1107440"/>
                </a:lnTo>
                <a:cubicBezTo>
                  <a:pt x="5069298" y="1107440"/>
                  <a:pt x="5316948" y="859790"/>
                  <a:pt x="5316948" y="553720"/>
                </a:cubicBezTo>
                <a:cubicBezTo>
                  <a:pt x="5315677" y="247650"/>
                  <a:pt x="5068027" y="0"/>
                  <a:pt x="4763227" y="0"/>
                </a:cubicBezTo>
                <a:close/>
              </a:path>
            </a:pathLst>
          </a:custGeom>
          <a:solidFill>
            <a:srgbClr val="CB6CE6">
              <a:alpha val="78823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3"/>
          <p:cNvSpPr/>
          <p:nvPr/>
        </p:nvSpPr>
        <p:spPr>
          <a:xfrm>
            <a:off x="9311958" y="6306832"/>
            <a:ext cx="3128235" cy="644409"/>
          </a:xfrm>
          <a:custGeom>
            <a:rect b="b" l="l" r="r" t="t"/>
            <a:pathLst>
              <a:path extrusionOk="0" h="1107440" w="5316948">
                <a:moveTo>
                  <a:pt x="4763227" y="45720"/>
                </a:moveTo>
                <a:cubicBezTo>
                  <a:pt x="5042627" y="45720"/>
                  <a:pt x="5269957" y="273050"/>
                  <a:pt x="5269957" y="552450"/>
                </a:cubicBezTo>
                <a:cubicBezTo>
                  <a:pt x="5269957" y="831850"/>
                  <a:pt x="5042627" y="1059180"/>
                  <a:pt x="4763227" y="1059180"/>
                </a:cubicBezTo>
                <a:lnTo>
                  <a:pt x="553720" y="1059180"/>
                </a:lnTo>
                <a:cubicBezTo>
                  <a:pt x="274320" y="1059180"/>
                  <a:pt x="46990" y="831850"/>
                  <a:pt x="46990" y="552450"/>
                </a:cubicBezTo>
                <a:cubicBezTo>
                  <a:pt x="46990" y="273050"/>
                  <a:pt x="274320" y="45720"/>
                  <a:pt x="553720" y="45720"/>
                </a:cubicBezTo>
                <a:lnTo>
                  <a:pt x="4763227" y="45720"/>
                </a:lnTo>
                <a:moveTo>
                  <a:pt x="4763227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4763227" y="1107440"/>
                </a:lnTo>
                <a:cubicBezTo>
                  <a:pt x="5069298" y="1107440"/>
                  <a:pt x="5316948" y="859790"/>
                  <a:pt x="5316948" y="553720"/>
                </a:cubicBezTo>
                <a:cubicBezTo>
                  <a:pt x="5315677" y="247650"/>
                  <a:pt x="5068027" y="0"/>
                  <a:pt x="4763227" y="0"/>
                </a:cubicBezTo>
                <a:close/>
              </a:path>
            </a:pathLst>
          </a:custGeom>
          <a:solidFill>
            <a:srgbClr val="CB6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3"/>
          <p:cNvSpPr txBox="1"/>
          <p:nvPr/>
        </p:nvSpPr>
        <p:spPr>
          <a:xfrm>
            <a:off x="13605397" y="4948593"/>
            <a:ext cx="3653903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9" u="none" cap="none" strike="noStrike">
                <a:solidFill>
                  <a:srgbClr val="CB6CE6"/>
                </a:solidFill>
                <a:latin typeface="Arial"/>
                <a:ea typeface="Arial"/>
                <a:cs typeface="Arial"/>
                <a:sym typeface="Arial"/>
              </a:rPr>
              <a:t>PROTOTYPES</a:t>
            </a:r>
            <a:endParaRPr/>
          </a:p>
        </p:txBody>
      </p:sp>
      <p:sp>
        <p:nvSpPr>
          <p:cNvPr id="114" name="Google Shape;114;p3"/>
          <p:cNvSpPr txBox="1"/>
          <p:nvPr/>
        </p:nvSpPr>
        <p:spPr>
          <a:xfrm>
            <a:off x="13605397" y="3438959"/>
            <a:ext cx="3653903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9" u="none" cap="none" strike="noStrike">
                <a:solidFill>
                  <a:srgbClr val="CB6CE6"/>
                </a:solidFill>
                <a:latin typeface="Arial"/>
                <a:ea typeface="Arial"/>
                <a:cs typeface="Arial"/>
                <a:sym typeface="Arial"/>
              </a:rPr>
              <a:t>SOLUTIONS</a:t>
            </a:r>
            <a:endParaRPr/>
          </a:p>
        </p:txBody>
      </p:sp>
      <p:sp>
        <p:nvSpPr>
          <p:cNvPr id="115" name="Google Shape;115;p3"/>
          <p:cNvSpPr txBox="1"/>
          <p:nvPr/>
        </p:nvSpPr>
        <p:spPr>
          <a:xfrm>
            <a:off x="13605397" y="6409294"/>
            <a:ext cx="3653903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9" u="none" cap="none" strike="noStrike">
                <a:solidFill>
                  <a:srgbClr val="CB6CE6"/>
                </a:solidFill>
                <a:latin typeface="Arial"/>
                <a:ea typeface="Arial"/>
                <a:cs typeface="Arial"/>
                <a:sym typeface="Arial"/>
              </a:rPr>
              <a:t>NEXT STEPS</a:t>
            </a:r>
            <a:endParaRPr/>
          </a:p>
        </p:txBody>
      </p:sp>
      <p:sp>
        <p:nvSpPr>
          <p:cNvPr id="116" name="Google Shape;116;p3"/>
          <p:cNvSpPr txBox="1"/>
          <p:nvPr/>
        </p:nvSpPr>
        <p:spPr>
          <a:xfrm>
            <a:off x="9048750" y="4927937"/>
            <a:ext cx="3653903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9" u="none" cap="none" strike="noStrike">
                <a:solidFill>
                  <a:srgbClr val="CB6CE6"/>
                </a:solidFill>
                <a:latin typeface="Arial"/>
                <a:ea typeface="Arial"/>
                <a:cs typeface="Arial"/>
                <a:sym typeface="Arial"/>
              </a:rPr>
              <a:t>NEEDFINDING</a:t>
            </a:r>
            <a:endParaRPr/>
          </a:p>
        </p:txBody>
      </p:sp>
      <p:sp>
        <p:nvSpPr>
          <p:cNvPr id="117" name="Google Shape;117;p3"/>
          <p:cNvSpPr txBox="1"/>
          <p:nvPr/>
        </p:nvSpPr>
        <p:spPr>
          <a:xfrm>
            <a:off x="9048750" y="3418303"/>
            <a:ext cx="3653903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9" u="none" cap="none" strike="noStrike">
                <a:solidFill>
                  <a:srgbClr val="CB6CE6"/>
                </a:solidFill>
                <a:latin typeface="Arial"/>
                <a:ea typeface="Arial"/>
                <a:cs typeface="Arial"/>
                <a:sym typeface="Arial"/>
              </a:rPr>
              <a:t>PROBLEM DOMAIN</a:t>
            </a:r>
            <a:endParaRPr/>
          </a:p>
        </p:txBody>
      </p:sp>
      <p:sp>
        <p:nvSpPr>
          <p:cNvPr id="118" name="Google Shape;118;p3"/>
          <p:cNvSpPr txBox="1"/>
          <p:nvPr/>
        </p:nvSpPr>
        <p:spPr>
          <a:xfrm>
            <a:off x="9048750" y="6388637"/>
            <a:ext cx="3653903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9" u="none" cap="none" strike="noStrike">
                <a:solidFill>
                  <a:srgbClr val="CB6CE6"/>
                </a:solidFill>
                <a:latin typeface="Arial"/>
                <a:ea typeface="Arial"/>
                <a:cs typeface="Arial"/>
                <a:sym typeface="Arial"/>
              </a:rPr>
              <a:t>POV &amp; HMWS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1F1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"/>
          <p:cNvSpPr/>
          <p:nvPr/>
        </p:nvSpPr>
        <p:spPr>
          <a:xfrm>
            <a:off x="2124240" y="0"/>
            <a:ext cx="14039520" cy="10287000"/>
          </a:xfrm>
          <a:custGeom>
            <a:rect b="b" l="l" r="r" t="t"/>
            <a:pathLst>
              <a:path extrusionOk="0"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-6693" l="0" r="0" t="-6694"/>
            </a:stretch>
          </a:blipFill>
          <a:ln>
            <a:noFill/>
          </a:ln>
        </p:spPr>
      </p:sp>
      <p:sp>
        <p:nvSpPr>
          <p:cNvPr id="124" name="Google Shape;124;p4"/>
          <p:cNvSpPr/>
          <p:nvPr/>
        </p:nvSpPr>
        <p:spPr>
          <a:xfrm>
            <a:off x="1860104" y="2243610"/>
            <a:ext cx="5488042" cy="5799781"/>
          </a:xfrm>
          <a:custGeom>
            <a:rect b="b" l="l" r="r" t="t"/>
            <a:pathLst>
              <a:path extrusionOk="0" h="5799781" w="5488042">
                <a:moveTo>
                  <a:pt x="0" y="0"/>
                </a:moveTo>
                <a:lnTo>
                  <a:pt x="5488043" y="0"/>
                </a:lnTo>
                <a:lnTo>
                  <a:pt x="5488043" y="5799780"/>
                </a:lnTo>
                <a:lnTo>
                  <a:pt x="0" y="57997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5" name="Google Shape;125;p4"/>
          <p:cNvSpPr txBox="1"/>
          <p:nvPr/>
        </p:nvSpPr>
        <p:spPr>
          <a:xfrm>
            <a:off x="1028700" y="970572"/>
            <a:ext cx="3575425" cy="358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PROBLEM DOMAIN</a:t>
            </a:r>
            <a:endParaRPr/>
          </a:p>
        </p:txBody>
      </p:sp>
      <p:sp>
        <p:nvSpPr>
          <p:cNvPr id="126" name="Google Shape;126;p4"/>
          <p:cNvSpPr txBox="1"/>
          <p:nvPr/>
        </p:nvSpPr>
        <p:spPr>
          <a:xfrm>
            <a:off x="4466315" y="1946932"/>
            <a:ext cx="9355370" cy="1651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600" u="none" cap="none" strike="noStrike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Working Moms</a:t>
            </a:r>
            <a:endParaRPr/>
          </a:p>
        </p:txBody>
      </p:sp>
      <p:sp>
        <p:nvSpPr>
          <p:cNvPr id="127" name="Google Shape;127;p4"/>
          <p:cNvSpPr txBox="1"/>
          <p:nvPr/>
        </p:nvSpPr>
        <p:spPr>
          <a:xfrm>
            <a:off x="8371524" y="4092326"/>
            <a:ext cx="9355370" cy="6975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200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9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Working moms experience mental health challenges as they navigate </a:t>
            </a:r>
            <a:r>
              <a:rPr b="1" i="0" lang="en-US" sz="39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career demands</a:t>
            </a:r>
            <a:r>
              <a:rPr b="0" i="0" lang="en-US" sz="39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b="1" i="0" lang="en-US" sz="39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family responsibilities</a:t>
            </a:r>
            <a:r>
              <a:rPr b="0" i="0" lang="en-US" sz="39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often </a:t>
            </a:r>
            <a:r>
              <a:rPr b="0" i="1" lang="en-US" sz="39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without adequate support systems</a:t>
            </a:r>
            <a:endParaRPr/>
          </a:p>
          <a:p>
            <a:pPr indent="0" lvl="0" marL="0" marR="0" rtl="0" algn="r">
              <a:lnSpc>
                <a:spcPct val="200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39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200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39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200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39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1F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"/>
          <p:cNvSpPr/>
          <p:nvPr/>
        </p:nvSpPr>
        <p:spPr>
          <a:xfrm>
            <a:off x="2225540" y="471390"/>
            <a:ext cx="14039520" cy="10287000"/>
          </a:xfrm>
          <a:custGeom>
            <a:rect b="b" l="l" r="r" t="t"/>
            <a:pathLst>
              <a:path extrusionOk="0"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-6693" l="0" r="0" t="-6694"/>
            </a:stretch>
          </a:blipFill>
          <a:ln>
            <a:noFill/>
          </a:ln>
        </p:spPr>
      </p:sp>
      <p:sp>
        <p:nvSpPr>
          <p:cNvPr id="133" name="Google Shape;133;p5"/>
          <p:cNvSpPr/>
          <p:nvPr/>
        </p:nvSpPr>
        <p:spPr>
          <a:xfrm>
            <a:off x="5284014" y="4826943"/>
            <a:ext cx="4398932" cy="2342431"/>
          </a:xfrm>
          <a:custGeom>
            <a:rect b="b" l="l" r="r" t="t"/>
            <a:pathLst>
              <a:path extrusionOk="0" h="2342431" w="4398932">
                <a:moveTo>
                  <a:pt x="0" y="0"/>
                </a:moveTo>
                <a:lnTo>
                  <a:pt x="4398932" y="0"/>
                </a:lnTo>
                <a:lnTo>
                  <a:pt x="4398932" y="2342432"/>
                </a:lnTo>
                <a:lnTo>
                  <a:pt x="0" y="23424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4" name="Google Shape;134;p5"/>
          <p:cNvSpPr/>
          <p:nvPr/>
        </p:nvSpPr>
        <p:spPr>
          <a:xfrm>
            <a:off x="1028700" y="3279970"/>
            <a:ext cx="3317558" cy="4114800"/>
          </a:xfrm>
          <a:custGeom>
            <a:rect b="b" l="l" r="r" t="t"/>
            <a:pathLst>
              <a:path extrusionOk="0" h="4114800" w="3317558">
                <a:moveTo>
                  <a:pt x="0" y="0"/>
                </a:moveTo>
                <a:lnTo>
                  <a:pt x="3317558" y="0"/>
                </a:lnTo>
                <a:lnTo>
                  <a:pt x="33175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" name="Google Shape;135;p5"/>
          <p:cNvSpPr txBox="1"/>
          <p:nvPr/>
        </p:nvSpPr>
        <p:spPr>
          <a:xfrm>
            <a:off x="1028700" y="970572"/>
            <a:ext cx="3575425" cy="358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NEEDFINDING</a:t>
            </a:r>
            <a:endParaRPr/>
          </a:p>
        </p:txBody>
      </p:sp>
      <p:sp>
        <p:nvSpPr>
          <p:cNvPr id="136" name="Google Shape;136;p5"/>
          <p:cNvSpPr txBox="1"/>
          <p:nvPr/>
        </p:nvSpPr>
        <p:spPr>
          <a:xfrm>
            <a:off x="5706385" y="7709619"/>
            <a:ext cx="6875230" cy="422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EMPTY NESTER MOM</a:t>
            </a:r>
            <a:endParaRPr/>
          </a:p>
        </p:txBody>
      </p:sp>
      <p:sp>
        <p:nvSpPr>
          <p:cNvPr id="137" name="Google Shape;137;p5"/>
          <p:cNvSpPr txBox="1"/>
          <p:nvPr/>
        </p:nvSpPr>
        <p:spPr>
          <a:xfrm>
            <a:off x="10993951" y="1776329"/>
            <a:ext cx="6138049" cy="12268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200" u="none" cap="none" strike="noStrike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Interviewees</a:t>
            </a:r>
            <a:endParaRPr/>
          </a:p>
        </p:txBody>
      </p:sp>
      <p:sp>
        <p:nvSpPr>
          <p:cNvPr id="138" name="Google Shape;138;p5"/>
          <p:cNvSpPr txBox="1"/>
          <p:nvPr/>
        </p:nvSpPr>
        <p:spPr>
          <a:xfrm>
            <a:off x="10866650" y="3040909"/>
            <a:ext cx="6392650" cy="11753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met these two moms on Stanford campus — the Stanford Bookstore and Green Library!</a:t>
            </a:r>
            <a:endParaRPr/>
          </a:p>
        </p:txBody>
      </p:sp>
      <p:sp>
        <p:nvSpPr>
          <p:cNvPr id="139" name="Google Shape;139;p5"/>
          <p:cNvSpPr txBox="1"/>
          <p:nvPr/>
        </p:nvSpPr>
        <p:spPr>
          <a:xfrm>
            <a:off x="1307453" y="7709619"/>
            <a:ext cx="6875230" cy="422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MEDITATIVE MOM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9964" l="-17680" r="-17680" t="-49964"/>
            </a:stretch>
          </a:blipFill>
          <a:ln>
            <a:noFill/>
          </a:ln>
        </p:spPr>
      </p:sp>
      <p:sp>
        <p:nvSpPr>
          <p:cNvPr id="145" name="Google Shape;145;p6"/>
          <p:cNvSpPr txBox="1"/>
          <p:nvPr/>
        </p:nvSpPr>
        <p:spPr>
          <a:xfrm>
            <a:off x="1781310" y="2275986"/>
            <a:ext cx="14725380" cy="1844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WHEN MY DAUGHTER AND I STARTED DOING TAI CHI TOGETHER WE WERE ABLE TO GET CLOSER AND I FELT SHE WAS MORE UNDERSTANDING OF MY STRESS</a:t>
            </a:r>
            <a:endParaRPr/>
          </a:p>
        </p:txBody>
      </p:sp>
      <p:sp>
        <p:nvSpPr>
          <p:cNvPr id="146" name="Google Shape;146;p6"/>
          <p:cNvSpPr txBox="1"/>
          <p:nvPr/>
        </p:nvSpPr>
        <p:spPr>
          <a:xfrm>
            <a:off x="1028700" y="970572"/>
            <a:ext cx="6826316" cy="358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NEEDFINDING</a:t>
            </a:r>
            <a:endParaRPr/>
          </a:p>
        </p:txBody>
      </p:sp>
      <p:sp>
        <p:nvSpPr>
          <p:cNvPr id="147" name="Google Shape;147;p6"/>
          <p:cNvSpPr txBox="1"/>
          <p:nvPr/>
        </p:nvSpPr>
        <p:spPr>
          <a:xfrm>
            <a:off x="2648160" y="4802341"/>
            <a:ext cx="12991680" cy="2371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39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“I wish someone had told me of these resources two years ago so I didn’t have to research it all so intensely”</a:t>
            </a:r>
            <a:endParaRPr/>
          </a:p>
        </p:txBody>
      </p:sp>
      <p:sp>
        <p:nvSpPr>
          <p:cNvPr id="148" name="Google Shape;148;p6"/>
          <p:cNvSpPr/>
          <p:nvPr/>
        </p:nvSpPr>
        <p:spPr>
          <a:xfrm>
            <a:off x="15245194" y="6996417"/>
            <a:ext cx="2014106" cy="2498116"/>
          </a:xfrm>
          <a:custGeom>
            <a:rect b="b" l="l" r="r" t="t"/>
            <a:pathLst>
              <a:path extrusionOk="0" h="2498116" w="2014106">
                <a:moveTo>
                  <a:pt x="0" y="0"/>
                </a:moveTo>
                <a:lnTo>
                  <a:pt x="2014106" y="0"/>
                </a:lnTo>
                <a:lnTo>
                  <a:pt x="2014106" y="2498116"/>
                </a:lnTo>
                <a:lnTo>
                  <a:pt x="0" y="24981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1F1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"/>
          <p:cNvSpPr/>
          <p:nvPr/>
        </p:nvSpPr>
        <p:spPr>
          <a:xfrm>
            <a:off x="2133765" y="0"/>
            <a:ext cx="14039520" cy="10287000"/>
          </a:xfrm>
          <a:custGeom>
            <a:rect b="b" l="l" r="r" t="t"/>
            <a:pathLst>
              <a:path extrusionOk="0"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-6693" l="0" r="0" t="-6694"/>
            </a:stretch>
          </a:blipFill>
          <a:ln>
            <a:noFill/>
          </a:ln>
        </p:spPr>
      </p:sp>
      <p:sp>
        <p:nvSpPr>
          <p:cNvPr id="154" name="Google Shape;154;p7"/>
          <p:cNvSpPr txBox="1"/>
          <p:nvPr/>
        </p:nvSpPr>
        <p:spPr>
          <a:xfrm>
            <a:off x="1028700" y="970572"/>
            <a:ext cx="3575425" cy="358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NEEDFINDING</a:t>
            </a:r>
            <a:endParaRPr/>
          </a:p>
        </p:txBody>
      </p:sp>
      <p:sp>
        <p:nvSpPr>
          <p:cNvPr id="155" name="Google Shape;155;p7"/>
          <p:cNvSpPr txBox="1"/>
          <p:nvPr/>
        </p:nvSpPr>
        <p:spPr>
          <a:xfrm>
            <a:off x="9114371" y="3101359"/>
            <a:ext cx="4137909" cy="995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800" u="none" cap="none" strike="noStrike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BOOKS</a:t>
            </a:r>
            <a:endParaRPr/>
          </a:p>
        </p:txBody>
      </p:sp>
      <p:sp>
        <p:nvSpPr>
          <p:cNvPr id="156" name="Google Shape;156;p7"/>
          <p:cNvSpPr txBox="1"/>
          <p:nvPr/>
        </p:nvSpPr>
        <p:spPr>
          <a:xfrm>
            <a:off x="1149701" y="3101359"/>
            <a:ext cx="3653903" cy="995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800" u="none" cap="none" strike="noStrike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TAI CHI</a:t>
            </a:r>
            <a:endParaRPr/>
          </a:p>
        </p:txBody>
      </p:sp>
      <p:sp>
        <p:nvSpPr>
          <p:cNvPr id="157" name="Google Shape;157;p7"/>
          <p:cNvSpPr txBox="1"/>
          <p:nvPr/>
        </p:nvSpPr>
        <p:spPr>
          <a:xfrm>
            <a:off x="14019803" y="3101359"/>
            <a:ext cx="2583088" cy="995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800" u="none" cap="none" strike="noStrike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AGE</a:t>
            </a:r>
            <a:endParaRPr/>
          </a:p>
        </p:txBody>
      </p:sp>
      <p:sp>
        <p:nvSpPr>
          <p:cNvPr id="158" name="Google Shape;158;p7"/>
          <p:cNvSpPr txBox="1"/>
          <p:nvPr/>
        </p:nvSpPr>
        <p:spPr>
          <a:xfrm>
            <a:off x="5540931" y="3101359"/>
            <a:ext cx="3127487" cy="995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800" u="none" cap="none" strike="noStrike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APP</a:t>
            </a:r>
            <a:endParaRPr/>
          </a:p>
        </p:txBody>
      </p:sp>
      <p:sp>
        <p:nvSpPr>
          <p:cNvPr id="159" name="Google Shape;159;p7"/>
          <p:cNvSpPr txBox="1"/>
          <p:nvPr/>
        </p:nvSpPr>
        <p:spPr>
          <a:xfrm>
            <a:off x="9619582" y="5447011"/>
            <a:ext cx="3127487" cy="2710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000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Wishes self-help books and parenting advice were more accessible and widely available</a:t>
            </a:r>
            <a:endParaRPr/>
          </a:p>
          <a:p>
            <a:pPr indent="0" lvl="0" marL="0" marR="0" rtl="0" algn="ctr">
              <a:lnSpc>
                <a:spcPct val="2000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7"/>
          <p:cNvSpPr txBox="1"/>
          <p:nvPr/>
        </p:nvSpPr>
        <p:spPr>
          <a:xfrm>
            <a:off x="13747603" y="5437486"/>
            <a:ext cx="3127487" cy="21672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Child care becomes easier as kids grow older and form friendships with peers their own age.</a:t>
            </a:r>
            <a:endParaRPr/>
          </a:p>
        </p:txBody>
      </p:sp>
      <p:sp>
        <p:nvSpPr>
          <p:cNvPr id="161" name="Google Shape;161;p7"/>
          <p:cNvSpPr txBox="1"/>
          <p:nvPr/>
        </p:nvSpPr>
        <p:spPr>
          <a:xfrm>
            <a:off x="5540931" y="5437486"/>
            <a:ext cx="3127487" cy="21672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Wants to be more intentional with her time, using a scheduling app to stay organized</a:t>
            </a:r>
            <a:endParaRPr/>
          </a:p>
        </p:txBody>
      </p:sp>
      <p:sp>
        <p:nvSpPr>
          <p:cNvPr id="162" name="Google Shape;162;p7"/>
          <p:cNvSpPr/>
          <p:nvPr/>
        </p:nvSpPr>
        <p:spPr>
          <a:xfrm>
            <a:off x="13747603" y="4517557"/>
            <a:ext cx="3128235" cy="644409"/>
          </a:xfrm>
          <a:custGeom>
            <a:rect b="b" l="l" r="r" t="t"/>
            <a:pathLst>
              <a:path extrusionOk="0" h="1107440" w="5316948">
                <a:moveTo>
                  <a:pt x="4763227" y="45720"/>
                </a:moveTo>
                <a:cubicBezTo>
                  <a:pt x="5042627" y="45720"/>
                  <a:pt x="5269957" y="273050"/>
                  <a:pt x="5269957" y="552450"/>
                </a:cubicBezTo>
                <a:cubicBezTo>
                  <a:pt x="5269957" y="831850"/>
                  <a:pt x="5042627" y="1059180"/>
                  <a:pt x="4763227" y="1059180"/>
                </a:cubicBezTo>
                <a:lnTo>
                  <a:pt x="553720" y="1059180"/>
                </a:lnTo>
                <a:cubicBezTo>
                  <a:pt x="274320" y="1059180"/>
                  <a:pt x="46990" y="831850"/>
                  <a:pt x="46990" y="552450"/>
                </a:cubicBezTo>
                <a:cubicBezTo>
                  <a:pt x="46990" y="273050"/>
                  <a:pt x="274320" y="45720"/>
                  <a:pt x="553720" y="45720"/>
                </a:cubicBezTo>
                <a:lnTo>
                  <a:pt x="4763227" y="45720"/>
                </a:lnTo>
                <a:moveTo>
                  <a:pt x="4763227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4763227" y="1107440"/>
                </a:lnTo>
                <a:cubicBezTo>
                  <a:pt x="5069298" y="1107440"/>
                  <a:pt x="5316948" y="859790"/>
                  <a:pt x="5316948" y="553720"/>
                </a:cubicBezTo>
                <a:cubicBezTo>
                  <a:pt x="5315677" y="247650"/>
                  <a:pt x="5068027" y="0"/>
                  <a:pt x="4763227" y="0"/>
                </a:cubicBezTo>
                <a:close/>
              </a:path>
            </a:pathLst>
          </a:custGeom>
          <a:solidFill>
            <a:srgbClr val="CB6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7"/>
          <p:cNvSpPr/>
          <p:nvPr/>
        </p:nvSpPr>
        <p:spPr>
          <a:xfrm>
            <a:off x="5540931" y="4517557"/>
            <a:ext cx="3128235" cy="644409"/>
          </a:xfrm>
          <a:custGeom>
            <a:rect b="b" l="l" r="r" t="t"/>
            <a:pathLst>
              <a:path extrusionOk="0" h="1107440" w="5316948">
                <a:moveTo>
                  <a:pt x="4763227" y="45720"/>
                </a:moveTo>
                <a:cubicBezTo>
                  <a:pt x="5042627" y="45720"/>
                  <a:pt x="5269957" y="273050"/>
                  <a:pt x="5269957" y="552450"/>
                </a:cubicBezTo>
                <a:cubicBezTo>
                  <a:pt x="5269957" y="831850"/>
                  <a:pt x="5042627" y="1059180"/>
                  <a:pt x="4763227" y="1059180"/>
                </a:cubicBezTo>
                <a:lnTo>
                  <a:pt x="553720" y="1059180"/>
                </a:lnTo>
                <a:cubicBezTo>
                  <a:pt x="274320" y="1059180"/>
                  <a:pt x="46990" y="831850"/>
                  <a:pt x="46990" y="552450"/>
                </a:cubicBezTo>
                <a:cubicBezTo>
                  <a:pt x="46990" y="273050"/>
                  <a:pt x="274320" y="45720"/>
                  <a:pt x="553720" y="45720"/>
                </a:cubicBezTo>
                <a:lnTo>
                  <a:pt x="4763227" y="45720"/>
                </a:lnTo>
                <a:moveTo>
                  <a:pt x="4763227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4763227" y="1107440"/>
                </a:lnTo>
                <a:cubicBezTo>
                  <a:pt x="5069298" y="1107440"/>
                  <a:pt x="5316948" y="859790"/>
                  <a:pt x="5316948" y="553720"/>
                </a:cubicBezTo>
                <a:cubicBezTo>
                  <a:pt x="5315677" y="247650"/>
                  <a:pt x="5068027" y="0"/>
                  <a:pt x="4763227" y="0"/>
                </a:cubicBezTo>
                <a:close/>
              </a:path>
            </a:pathLst>
          </a:custGeom>
          <a:solidFill>
            <a:srgbClr val="CB6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7"/>
          <p:cNvSpPr/>
          <p:nvPr/>
        </p:nvSpPr>
        <p:spPr>
          <a:xfrm>
            <a:off x="9619582" y="4517557"/>
            <a:ext cx="3128235" cy="644409"/>
          </a:xfrm>
          <a:custGeom>
            <a:rect b="b" l="l" r="r" t="t"/>
            <a:pathLst>
              <a:path extrusionOk="0" h="1107440" w="5316948">
                <a:moveTo>
                  <a:pt x="4763227" y="45720"/>
                </a:moveTo>
                <a:cubicBezTo>
                  <a:pt x="5042627" y="45720"/>
                  <a:pt x="5269957" y="273050"/>
                  <a:pt x="5269957" y="552450"/>
                </a:cubicBezTo>
                <a:cubicBezTo>
                  <a:pt x="5269957" y="831850"/>
                  <a:pt x="5042627" y="1059180"/>
                  <a:pt x="4763227" y="1059180"/>
                </a:cubicBezTo>
                <a:lnTo>
                  <a:pt x="553720" y="1059180"/>
                </a:lnTo>
                <a:cubicBezTo>
                  <a:pt x="274320" y="1059180"/>
                  <a:pt x="46990" y="831850"/>
                  <a:pt x="46990" y="552450"/>
                </a:cubicBezTo>
                <a:cubicBezTo>
                  <a:pt x="46990" y="273050"/>
                  <a:pt x="274320" y="45720"/>
                  <a:pt x="553720" y="45720"/>
                </a:cubicBezTo>
                <a:lnTo>
                  <a:pt x="4763227" y="45720"/>
                </a:lnTo>
                <a:moveTo>
                  <a:pt x="4763227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4763227" y="1107440"/>
                </a:lnTo>
                <a:cubicBezTo>
                  <a:pt x="5069298" y="1107440"/>
                  <a:pt x="5316948" y="859790"/>
                  <a:pt x="5316948" y="553720"/>
                </a:cubicBezTo>
                <a:cubicBezTo>
                  <a:pt x="5315677" y="247650"/>
                  <a:pt x="5068027" y="0"/>
                  <a:pt x="4763227" y="0"/>
                </a:cubicBezTo>
                <a:close/>
              </a:path>
            </a:pathLst>
          </a:custGeom>
          <a:solidFill>
            <a:srgbClr val="CB6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7"/>
          <p:cNvSpPr/>
          <p:nvPr/>
        </p:nvSpPr>
        <p:spPr>
          <a:xfrm>
            <a:off x="1412910" y="4517557"/>
            <a:ext cx="3128235" cy="644409"/>
          </a:xfrm>
          <a:custGeom>
            <a:rect b="b" l="l" r="r" t="t"/>
            <a:pathLst>
              <a:path extrusionOk="0" h="1107440" w="5316948">
                <a:moveTo>
                  <a:pt x="4763227" y="45720"/>
                </a:moveTo>
                <a:cubicBezTo>
                  <a:pt x="5042627" y="45720"/>
                  <a:pt x="5269957" y="273050"/>
                  <a:pt x="5269957" y="552450"/>
                </a:cubicBezTo>
                <a:cubicBezTo>
                  <a:pt x="5269957" y="831850"/>
                  <a:pt x="5042627" y="1059180"/>
                  <a:pt x="4763227" y="1059180"/>
                </a:cubicBezTo>
                <a:lnTo>
                  <a:pt x="553720" y="1059180"/>
                </a:lnTo>
                <a:cubicBezTo>
                  <a:pt x="274320" y="1059180"/>
                  <a:pt x="46990" y="831850"/>
                  <a:pt x="46990" y="552450"/>
                </a:cubicBezTo>
                <a:cubicBezTo>
                  <a:pt x="46990" y="273050"/>
                  <a:pt x="274320" y="45720"/>
                  <a:pt x="553720" y="45720"/>
                </a:cubicBezTo>
                <a:lnTo>
                  <a:pt x="4763227" y="45720"/>
                </a:lnTo>
                <a:moveTo>
                  <a:pt x="4763227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4763227" y="1107440"/>
                </a:lnTo>
                <a:cubicBezTo>
                  <a:pt x="5069298" y="1107440"/>
                  <a:pt x="5316948" y="859790"/>
                  <a:pt x="5316948" y="553720"/>
                </a:cubicBezTo>
                <a:cubicBezTo>
                  <a:pt x="5315677" y="247650"/>
                  <a:pt x="5068027" y="0"/>
                  <a:pt x="4763227" y="0"/>
                </a:cubicBezTo>
                <a:close/>
              </a:path>
            </a:pathLst>
          </a:custGeom>
          <a:solidFill>
            <a:srgbClr val="CB6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7"/>
          <p:cNvSpPr txBox="1"/>
          <p:nvPr/>
        </p:nvSpPr>
        <p:spPr>
          <a:xfrm>
            <a:off x="13484395" y="4599362"/>
            <a:ext cx="3653903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9" u="none" cap="none" strike="noStrike">
                <a:solidFill>
                  <a:srgbClr val="CB6CE6"/>
                </a:solidFill>
                <a:latin typeface="Arial"/>
                <a:ea typeface="Arial"/>
                <a:cs typeface="Arial"/>
                <a:sym typeface="Arial"/>
              </a:rPr>
              <a:t>SUPPORT</a:t>
            </a:r>
            <a:endParaRPr/>
          </a:p>
        </p:txBody>
      </p:sp>
      <p:sp>
        <p:nvSpPr>
          <p:cNvPr id="167" name="Google Shape;167;p7"/>
          <p:cNvSpPr txBox="1"/>
          <p:nvPr/>
        </p:nvSpPr>
        <p:spPr>
          <a:xfrm>
            <a:off x="5277723" y="4599362"/>
            <a:ext cx="3653903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9" u="none" cap="none" strike="noStrike">
                <a:solidFill>
                  <a:srgbClr val="CB6CE6"/>
                </a:solidFill>
                <a:latin typeface="Arial"/>
                <a:ea typeface="Arial"/>
                <a:cs typeface="Arial"/>
                <a:sym typeface="Arial"/>
              </a:rPr>
              <a:t>TIME</a:t>
            </a:r>
            <a:endParaRPr/>
          </a:p>
        </p:txBody>
      </p:sp>
      <p:sp>
        <p:nvSpPr>
          <p:cNvPr id="168" name="Google Shape;168;p7"/>
          <p:cNvSpPr txBox="1"/>
          <p:nvPr/>
        </p:nvSpPr>
        <p:spPr>
          <a:xfrm>
            <a:off x="9356374" y="4599362"/>
            <a:ext cx="3653903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9" u="none" cap="none" strike="noStrike">
                <a:solidFill>
                  <a:srgbClr val="CB6CE6"/>
                </a:solidFill>
                <a:latin typeface="Arial"/>
                <a:ea typeface="Arial"/>
                <a:cs typeface="Arial"/>
                <a:sym typeface="Arial"/>
              </a:rPr>
              <a:t>ADVICE</a:t>
            </a:r>
            <a:endParaRPr/>
          </a:p>
        </p:txBody>
      </p:sp>
      <p:sp>
        <p:nvSpPr>
          <p:cNvPr id="169" name="Google Shape;169;p7"/>
          <p:cNvSpPr txBox="1"/>
          <p:nvPr/>
        </p:nvSpPr>
        <p:spPr>
          <a:xfrm>
            <a:off x="1149701" y="4599362"/>
            <a:ext cx="3653903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9" u="none" cap="none" strike="noStrike">
                <a:solidFill>
                  <a:srgbClr val="CB6CE6"/>
                </a:solidFill>
                <a:latin typeface="Arial"/>
                <a:ea typeface="Arial"/>
                <a:cs typeface="Arial"/>
                <a:sym typeface="Arial"/>
              </a:rPr>
              <a:t>COMMUNITY</a:t>
            </a:r>
            <a:endParaRPr/>
          </a:p>
        </p:txBody>
      </p:sp>
      <p:sp>
        <p:nvSpPr>
          <p:cNvPr id="170" name="Google Shape;170;p7"/>
          <p:cNvSpPr txBox="1"/>
          <p:nvPr/>
        </p:nvSpPr>
        <p:spPr>
          <a:xfrm>
            <a:off x="1460944" y="5437486"/>
            <a:ext cx="3127487" cy="21672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Finds community by practicing Tai Chi with daughter and moms in  group exercise class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9964" l="-17680" r="-17680" t="-49964"/>
            </a:stretch>
          </a:blipFill>
          <a:ln>
            <a:noFill/>
          </a:ln>
        </p:spPr>
      </p:sp>
      <p:sp>
        <p:nvSpPr>
          <p:cNvPr id="176" name="Google Shape;176;p8"/>
          <p:cNvSpPr txBox="1"/>
          <p:nvPr/>
        </p:nvSpPr>
        <p:spPr>
          <a:xfrm>
            <a:off x="1028700" y="2100975"/>
            <a:ext cx="15304306" cy="1225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“THE KIDS ALWAYS CAME FIRST. I FELL WAY DOWN THE PRIORITY LADDER OF THINGS TO TAKE CARE OF.”</a:t>
            </a:r>
            <a:endParaRPr/>
          </a:p>
        </p:txBody>
      </p:sp>
      <p:sp>
        <p:nvSpPr>
          <p:cNvPr id="177" name="Google Shape;177;p8"/>
          <p:cNvSpPr txBox="1"/>
          <p:nvPr/>
        </p:nvSpPr>
        <p:spPr>
          <a:xfrm>
            <a:off x="1028700" y="970572"/>
            <a:ext cx="3575425" cy="7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NEEDFINDING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8" name="Google Shape;178;p8"/>
          <p:cNvSpPr txBox="1"/>
          <p:nvPr/>
        </p:nvSpPr>
        <p:spPr>
          <a:xfrm>
            <a:off x="2298586" y="4454525"/>
            <a:ext cx="14960714" cy="688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“SHE'S JUST NOT ALWAYS VERY MUCH INTO TEXTING BACK.”</a:t>
            </a:r>
            <a:endParaRPr/>
          </a:p>
        </p:txBody>
      </p:sp>
      <p:sp>
        <p:nvSpPr>
          <p:cNvPr id="179" name="Google Shape;179;p8"/>
          <p:cNvSpPr txBox="1"/>
          <p:nvPr/>
        </p:nvSpPr>
        <p:spPr>
          <a:xfrm>
            <a:off x="1028700" y="6104869"/>
            <a:ext cx="15304306" cy="1571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" I WANTED TO EARN MY OWN MONEY AND JUST GET BACK INTO HAVING MORE OF MY OWN LIFE. "</a:t>
            </a:r>
            <a:endParaRPr/>
          </a:p>
        </p:txBody>
      </p:sp>
      <p:sp>
        <p:nvSpPr>
          <p:cNvPr id="180" name="Google Shape;180;p8"/>
          <p:cNvSpPr/>
          <p:nvPr/>
        </p:nvSpPr>
        <p:spPr>
          <a:xfrm>
            <a:off x="13855719" y="7445893"/>
            <a:ext cx="3403581" cy="1812407"/>
          </a:xfrm>
          <a:custGeom>
            <a:rect b="b" l="l" r="r" t="t"/>
            <a:pathLst>
              <a:path extrusionOk="0" h="1812407" w="3403581">
                <a:moveTo>
                  <a:pt x="0" y="0"/>
                </a:moveTo>
                <a:lnTo>
                  <a:pt x="3403581" y="0"/>
                </a:lnTo>
                <a:lnTo>
                  <a:pt x="3403581" y="1812407"/>
                </a:lnTo>
                <a:lnTo>
                  <a:pt x="0" y="18124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1F1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"/>
          <p:cNvSpPr/>
          <p:nvPr/>
        </p:nvSpPr>
        <p:spPr>
          <a:xfrm>
            <a:off x="2124240" y="0"/>
            <a:ext cx="14039520" cy="10287000"/>
          </a:xfrm>
          <a:custGeom>
            <a:rect b="b" l="l" r="r" t="t"/>
            <a:pathLst>
              <a:path extrusionOk="0"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-6693" l="0" r="0" t="-6694"/>
            </a:stretch>
          </a:blipFill>
          <a:ln>
            <a:noFill/>
          </a:ln>
        </p:spPr>
      </p:sp>
      <p:sp>
        <p:nvSpPr>
          <p:cNvPr id="186" name="Google Shape;186;p9"/>
          <p:cNvSpPr txBox="1"/>
          <p:nvPr/>
        </p:nvSpPr>
        <p:spPr>
          <a:xfrm>
            <a:off x="9114371" y="3101359"/>
            <a:ext cx="4137909" cy="995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800" u="none" cap="none" strike="noStrike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WORDLE</a:t>
            </a:r>
            <a:endParaRPr/>
          </a:p>
        </p:txBody>
      </p:sp>
      <p:sp>
        <p:nvSpPr>
          <p:cNvPr id="187" name="Google Shape;187;p9"/>
          <p:cNvSpPr txBox="1"/>
          <p:nvPr/>
        </p:nvSpPr>
        <p:spPr>
          <a:xfrm>
            <a:off x="1149701" y="3101359"/>
            <a:ext cx="3653903" cy="995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800" u="none" cap="none" strike="noStrike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LUNCH</a:t>
            </a:r>
            <a:endParaRPr/>
          </a:p>
        </p:txBody>
      </p:sp>
      <p:sp>
        <p:nvSpPr>
          <p:cNvPr id="188" name="Google Shape;188;p9"/>
          <p:cNvSpPr txBox="1"/>
          <p:nvPr/>
        </p:nvSpPr>
        <p:spPr>
          <a:xfrm>
            <a:off x="13484395" y="3101359"/>
            <a:ext cx="3993989" cy="995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800" u="none" cap="none" strike="noStrike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COMMUTE</a:t>
            </a:r>
            <a:endParaRPr/>
          </a:p>
        </p:txBody>
      </p:sp>
      <p:sp>
        <p:nvSpPr>
          <p:cNvPr id="189" name="Google Shape;189;p9"/>
          <p:cNvSpPr txBox="1"/>
          <p:nvPr/>
        </p:nvSpPr>
        <p:spPr>
          <a:xfrm>
            <a:off x="5540931" y="3101359"/>
            <a:ext cx="3127487" cy="995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800" u="none" cap="none" strike="noStrike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BOOKS</a:t>
            </a:r>
            <a:endParaRPr/>
          </a:p>
        </p:txBody>
      </p:sp>
      <p:sp>
        <p:nvSpPr>
          <p:cNvPr id="190" name="Google Shape;190;p9"/>
          <p:cNvSpPr txBox="1"/>
          <p:nvPr/>
        </p:nvSpPr>
        <p:spPr>
          <a:xfrm>
            <a:off x="9619582" y="5447011"/>
            <a:ext cx="3127487" cy="21577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000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Plays New York Times Wordle and Spelling Bee with her son to stay connected in a fun ritual</a:t>
            </a:r>
            <a:endParaRPr/>
          </a:p>
        </p:txBody>
      </p:sp>
      <p:sp>
        <p:nvSpPr>
          <p:cNvPr id="191" name="Google Shape;191;p9"/>
          <p:cNvSpPr txBox="1"/>
          <p:nvPr/>
        </p:nvSpPr>
        <p:spPr>
          <a:xfrm>
            <a:off x="13747603" y="5437486"/>
            <a:ext cx="3127487" cy="21672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Drives up to Concord, CA to visit family like her brother and dad. She misses her mom</a:t>
            </a:r>
            <a:endParaRPr/>
          </a:p>
        </p:txBody>
      </p:sp>
      <p:sp>
        <p:nvSpPr>
          <p:cNvPr id="192" name="Google Shape;192;p9"/>
          <p:cNvSpPr txBox="1"/>
          <p:nvPr/>
        </p:nvSpPr>
        <p:spPr>
          <a:xfrm>
            <a:off x="5540931" y="5437486"/>
            <a:ext cx="3127487" cy="21672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Missed earning her own money and doing work that she could receive positive feedback on </a:t>
            </a:r>
            <a:endParaRPr/>
          </a:p>
        </p:txBody>
      </p:sp>
      <p:sp>
        <p:nvSpPr>
          <p:cNvPr id="193" name="Google Shape;193;p9"/>
          <p:cNvSpPr/>
          <p:nvPr/>
        </p:nvSpPr>
        <p:spPr>
          <a:xfrm>
            <a:off x="13747603" y="4517557"/>
            <a:ext cx="3128235" cy="644409"/>
          </a:xfrm>
          <a:custGeom>
            <a:rect b="b" l="l" r="r" t="t"/>
            <a:pathLst>
              <a:path extrusionOk="0" h="1107440" w="5316948">
                <a:moveTo>
                  <a:pt x="4763227" y="45720"/>
                </a:moveTo>
                <a:cubicBezTo>
                  <a:pt x="5042627" y="45720"/>
                  <a:pt x="5269957" y="273050"/>
                  <a:pt x="5269957" y="552450"/>
                </a:cubicBezTo>
                <a:cubicBezTo>
                  <a:pt x="5269957" y="831850"/>
                  <a:pt x="5042627" y="1059180"/>
                  <a:pt x="4763227" y="1059180"/>
                </a:cubicBezTo>
                <a:lnTo>
                  <a:pt x="553720" y="1059180"/>
                </a:lnTo>
                <a:cubicBezTo>
                  <a:pt x="274320" y="1059180"/>
                  <a:pt x="46990" y="831850"/>
                  <a:pt x="46990" y="552450"/>
                </a:cubicBezTo>
                <a:cubicBezTo>
                  <a:pt x="46990" y="273050"/>
                  <a:pt x="274320" y="45720"/>
                  <a:pt x="553720" y="45720"/>
                </a:cubicBezTo>
                <a:lnTo>
                  <a:pt x="4763227" y="45720"/>
                </a:lnTo>
                <a:moveTo>
                  <a:pt x="4763227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4763227" y="1107440"/>
                </a:lnTo>
                <a:cubicBezTo>
                  <a:pt x="5069298" y="1107440"/>
                  <a:pt x="5316948" y="859790"/>
                  <a:pt x="5316948" y="553720"/>
                </a:cubicBezTo>
                <a:cubicBezTo>
                  <a:pt x="5315677" y="247650"/>
                  <a:pt x="5068027" y="0"/>
                  <a:pt x="4763227" y="0"/>
                </a:cubicBezTo>
                <a:close/>
              </a:path>
            </a:pathLst>
          </a:custGeom>
          <a:solidFill>
            <a:srgbClr val="CB6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9"/>
          <p:cNvSpPr/>
          <p:nvPr/>
        </p:nvSpPr>
        <p:spPr>
          <a:xfrm>
            <a:off x="5540931" y="4517557"/>
            <a:ext cx="3128235" cy="644409"/>
          </a:xfrm>
          <a:custGeom>
            <a:rect b="b" l="l" r="r" t="t"/>
            <a:pathLst>
              <a:path extrusionOk="0" h="1107440" w="5316948">
                <a:moveTo>
                  <a:pt x="4763227" y="45720"/>
                </a:moveTo>
                <a:cubicBezTo>
                  <a:pt x="5042627" y="45720"/>
                  <a:pt x="5269957" y="273050"/>
                  <a:pt x="5269957" y="552450"/>
                </a:cubicBezTo>
                <a:cubicBezTo>
                  <a:pt x="5269957" y="831850"/>
                  <a:pt x="5042627" y="1059180"/>
                  <a:pt x="4763227" y="1059180"/>
                </a:cubicBezTo>
                <a:lnTo>
                  <a:pt x="553720" y="1059180"/>
                </a:lnTo>
                <a:cubicBezTo>
                  <a:pt x="274320" y="1059180"/>
                  <a:pt x="46990" y="831850"/>
                  <a:pt x="46990" y="552450"/>
                </a:cubicBezTo>
                <a:cubicBezTo>
                  <a:pt x="46990" y="273050"/>
                  <a:pt x="274320" y="45720"/>
                  <a:pt x="553720" y="45720"/>
                </a:cubicBezTo>
                <a:lnTo>
                  <a:pt x="4763227" y="45720"/>
                </a:lnTo>
                <a:moveTo>
                  <a:pt x="4763227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4763227" y="1107440"/>
                </a:lnTo>
                <a:cubicBezTo>
                  <a:pt x="5069298" y="1107440"/>
                  <a:pt x="5316948" y="859790"/>
                  <a:pt x="5316948" y="553720"/>
                </a:cubicBezTo>
                <a:cubicBezTo>
                  <a:pt x="5315677" y="247650"/>
                  <a:pt x="5068027" y="0"/>
                  <a:pt x="4763227" y="0"/>
                </a:cubicBezTo>
                <a:close/>
              </a:path>
            </a:pathLst>
          </a:custGeom>
          <a:solidFill>
            <a:srgbClr val="CB6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9"/>
          <p:cNvSpPr/>
          <p:nvPr/>
        </p:nvSpPr>
        <p:spPr>
          <a:xfrm>
            <a:off x="9619582" y="4517557"/>
            <a:ext cx="3128235" cy="644409"/>
          </a:xfrm>
          <a:custGeom>
            <a:rect b="b" l="l" r="r" t="t"/>
            <a:pathLst>
              <a:path extrusionOk="0" h="1107440" w="5316948">
                <a:moveTo>
                  <a:pt x="4763227" y="45720"/>
                </a:moveTo>
                <a:cubicBezTo>
                  <a:pt x="5042627" y="45720"/>
                  <a:pt x="5269957" y="273050"/>
                  <a:pt x="5269957" y="552450"/>
                </a:cubicBezTo>
                <a:cubicBezTo>
                  <a:pt x="5269957" y="831850"/>
                  <a:pt x="5042627" y="1059180"/>
                  <a:pt x="4763227" y="1059180"/>
                </a:cubicBezTo>
                <a:lnTo>
                  <a:pt x="553720" y="1059180"/>
                </a:lnTo>
                <a:cubicBezTo>
                  <a:pt x="274320" y="1059180"/>
                  <a:pt x="46990" y="831850"/>
                  <a:pt x="46990" y="552450"/>
                </a:cubicBezTo>
                <a:cubicBezTo>
                  <a:pt x="46990" y="273050"/>
                  <a:pt x="274320" y="45720"/>
                  <a:pt x="553720" y="45720"/>
                </a:cubicBezTo>
                <a:lnTo>
                  <a:pt x="4763227" y="45720"/>
                </a:lnTo>
                <a:moveTo>
                  <a:pt x="4763227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4763227" y="1107440"/>
                </a:lnTo>
                <a:cubicBezTo>
                  <a:pt x="5069298" y="1107440"/>
                  <a:pt x="5316948" y="859790"/>
                  <a:pt x="5316948" y="553720"/>
                </a:cubicBezTo>
                <a:cubicBezTo>
                  <a:pt x="5315677" y="247650"/>
                  <a:pt x="5068027" y="0"/>
                  <a:pt x="4763227" y="0"/>
                </a:cubicBezTo>
                <a:close/>
              </a:path>
            </a:pathLst>
          </a:custGeom>
          <a:solidFill>
            <a:srgbClr val="CB6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9"/>
          <p:cNvSpPr/>
          <p:nvPr/>
        </p:nvSpPr>
        <p:spPr>
          <a:xfrm>
            <a:off x="1412910" y="4517557"/>
            <a:ext cx="3128235" cy="644409"/>
          </a:xfrm>
          <a:custGeom>
            <a:rect b="b" l="l" r="r" t="t"/>
            <a:pathLst>
              <a:path extrusionOk="0" h="1107440" w="5316948">
                <a:moveTo>
                  <a:pt x="4763227" y="45720"/>
                </a:moveTo>
                <a:cubicBezTo>
                  <a:pt x="5042627" y="45720"/>
                  <a:pt x="5269957" y="273050"/>
                  <a:pt x="5269957" y="552450"/>
                </a:cubicBezTo>
                <a:cubicBezTo>
                  <a:pt x="5269957" y="831850"/>
                  <a:pt x="5042627" y="1059180"/>
                  <a:pt x="4763227" y="1059180"/>
                </a:cubicBezTo>
                <a:lnTo>
                  <a:pt x="553720" y="1059180"/>
                </a:lnTo>
                <a:cubicBezTo>
                  <a:pt x="274320" y="1059180"/>
                  <a:pt x="46990" y="831850"/>
                  <a:pt x="46990" y="552450"/>
                </a:cubicBezTo>
                <a:cubicBezTo>
                  <a:pt x="46990" y="273050"/>
                  <a:pt x="274320" y="45720"/>
                  <a:pt x="553720" y="45720"/>
                </a:cubicBezTo>
                <a:lnTo>
                  <a:pt x="4763227" y="45720"/>
                </a:lnTo>
                <a:moveTo>
                  <a:pt x="4763227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4763227" y="1107440"/>
                </a:lnTo>
                <a:cubicBezTo>
                  <a:pt x="5069298" y="1107440"/>
                  <a:pt x="5316948" y="859790"/>
                  <a:pt x="5316948" y="553720"/>
                </a:cubicBezTo>
                <a:cubicBezTo>
                  <a:pt x="5315677" y="247650"/>
                  <a:pt x="5068027" y="0"/>
                  <a:pt x="4763227" y="0"/>
                </a:cubicBezTo>
                <a:close/>
              </a:path>
            </a:pathLst>
          </a:custGeom>
          <a:solidFill>
            <a:srgbClr val="CB6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9"/>
          <p:cNvSpPr txBox="1"/>
          <p:nvPr/>
        </p:nvSpPr>
        <p:spPr>
          <a:xfrm>
            <a:off x="13484395" y="4599362"/>
            <a:ext cx="3653903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9" u="none" cap="none" strike="noStrike">
                <a:solidFill>
                  <a:srgbClr val="CB6CE6"/>
                </a:solidFill>
                <a:latin typeface="Arial"/>
                <a:ea typeface="Arial"/>
                <a:cs typeface="Arial"/>
                <a:sym typeface="Arial"/>
              </a:rPr>
              <a:t>SUPPORT</a:t>
            </a:r>
            <a:endParaRPr/>
          </a:p>
        </p:txBody>
      </p:sp>
      <p:sp>
        <p:nvSpPr>
          <p:cNvPr id="198" name="Google Shape;198;p9"/>
          <p:cNvSpPr txBox="1"/>
          <p:nvPr/>
        </p:nvSpPr>
        <p:spPr>
          <a:xfrm>
            <a:off x="5277723" y="4599362"/>
            <a:ext cx="3653903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9" u="none" cap="none" strike="noStrike">
                <a:solidFill>
                  <a:srgbClr val="CB6CE6"/>
                </a:solidFill>
                <a:latin typeface="Arial"/>
                <a:ea typeface="Arial"/>
                <a:cs typeface="Arial"/>
                <a:sym typeface="Arial"/>
              </a:rPr>
              <a:t>TIME</a:t>
            </a:r>
            <a:endParaRPr/>
          </a:p>
        </p:txBody>
      </p:sp>
      <p:sp>
        <p:nvSpPr>
          <p:cNvPr id="199" name="Google Shape;199;p9"/>
          <p:cNvSpPr txBox="1"/>
          <p:nvPr/>
        </p:nvSpPr>
        <p:spPr>
          <a:xfrm>
            <a:off x="9356374" y="4599362"/>
            <a:ext cx="3653903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9" u="none" cap="none" strike="noStrike">
                <a:solidFill>
                  <a:srgbClr val="CB6CE6"/>
                </a:solidFill>
                <a:latin typeface="Arial"/>
                <a:ea typeface="Arial"/>
                <a:cs typeface="Arial"/>
                <a:sym typeface="Arial"/>
              </a:rPr>
              <a:t>COMMUNICATION</a:t>
            </a:r>
            <a:endParaRPr/>
          </a:p>
        </p:txBody>
      </p:sp>
      <p:sp>
        <p:nvSpPr>
          <p:cNvPr id="200" name="Google Shape;200;p9"/>
          <p:cNvSpPr txBox="1"/>
          <p:nvPr/>
        </p:nvSpPr>
        <p:spPr>
          <a:xfrm>
            <a:off x="1149701" y="4599362"/>
            <a:ext cx="3653903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9" u="none" cap="none" strike="noStrike">
                <a:solidFill>
                  <a:srgbClr val="CB6CE6"/>
                </a:solidFill>
                <a:latin typeface="Arial"/>
                <a:ea typeface="Arial"/>
                <a:cs typeface="Arial"/>
                <a:sym typeface="Arial"/>
              </a:rPr>
              <a:t>SELF-CARE</a:t>
            </a:r>
            <a:endParaRPr/>
          </a:p>
        </p:txBody>
      </p:sp>
      <p:sp>
        <p:nvSpPr>
          <p:cNvPr id="201" name="Google Shape;201;p9"/>
          <p:cNvSpPr txBox="1"/>
          <p:nvPr/>
        </p:nvSpPr>
        <p:spPr>
          <a:xfrm>
            <a:off x="1460944" y="5437486"/>
            <a:ext cx="3127487" cy="1614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Favorite hour of the day is “her last free hour” to relax and unwind alone</a:t>
            </a:r>
            <a:endParaRPr/>
          </a:p>
        </p:txBody>
      </p:sp>
      <p:sp>
        <p:nvSpPr>
          <p:cNvPr id="202" name="Google Shape;202;p9"/>
          <p:cNvSpPr txBox="1"/>
          <p:nvPr/>
        </p:nvSpPr>
        <p:spPr>
          <a:xfrm>
            <a:off x="1181100" y="1122972"/>
            <a:ext cx="3575425" cy="358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NEEDFINDING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1F1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0"/>
          <p:cNvSpPr/>
          <p:nvPr/>
        </p:nvSpPr>
        <p:spPr>
          <a:xfrm>
            <a:off x="2124240" y="0"/>
            <a:ext cx="14039520" cy="10287000"/>
          </a:xfrm>
          <a:custGeom>
            <a:rect b="b" l="l" r="r" t="t"/>
            <a:pathLst>
              <a:path extrusionOk="0"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-6693" l="0" r="0" t="-6694"/>
            </a:stretch>
          </a:blipFill>
          <a:ln>
            <a:noFill/>
          </a:ln>
        </p:spPr>
      </p:sp>
      <p:sp>
        <p:nvSpPr>
          <p:cNvPr id="208" name="Google Shape;208;p10"/>
          <p:cNvSpPr txBox="1"/>
          <p:nvPr/>
        </p:nvSpPr>
        <p:spPr>
          <a:xfrm>
            <a:off x="1028700" y="970572"/>
            <a:ext cx="3575425" cy="358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POV</a:t>
            </a:r>
            <a:r>
              <a:rPr b="0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&amp; HMWS </a:t>
            </a:r>
            <a:endParaRPr/>
          </a:p>
        </p:txBody>
      </p:sp>
      <p:sp>
        <p:nvSpPr>
          <p:cNvPr id="209" name="Google Shape;209;p10"/>
          <p:cNvSpPr txBox="1"/>
          <p:nvPr/>
        </p:nvSpPr>
        <p:spPr>
          <a:xfrm>
            <a:off x="1028700" y="3219860"/>
            <a:ext cx="10208339" cy="1651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600" u="none" cap="none" strike="noStrike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Studio 2</a:t>
            </a:r>
            <a:endParaRPr/>
          </a:p>
        </p:txBody>
      </p:sp>
      <p:sp>
        <p:nvSpPr>
          <p:cNvPr id="210" name="Google Shape;210;p10"/>
          <p:cNvSpPr txBox="1"/>
          <p:nvPr/>
        </p:nvSpPr>
        <p:spPr>
          <a:xfrm>
            <a:off x="8306470" y="2736428"/>
            <a:ext cx="8952830" cy="46071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2000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5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met a working mom of two young kids separated from her extended family who is all in China. We were surprised to notice that despite living in Foster City for 5 years, she does not feel like she has a community there or in the larger Bay Area. We wonder if this means she forgoes actively building relationships to prioritize child care. It would be game-changing to alleviate this loneliness for moms.</a:t>
            </a:r>
            <a:endParaRPr/>
          </a:p>
        </p:txBody>
      </p:sp>
      <p:sp>
        <p:nvSpPr>
          <p:cNvPr id="211" name="Google Shape;211;p10"/>
          <p:cNvSpPr txBox="1"/>
          <p:nvPr/>
        </p:nvSpPr>
        <p:spPr>
          <a:xfrm>
            <a:off x="1028700" y="4887913"/>
            <a:ext cx="6217488" cy="8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5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POV:COMMUNITY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1F1"/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1"/>
          <p:cNvSpPr/>
          <p:nvPr/>
        </p:nvSpPr>
        <p:spPr>
          <a:xfrm>
            <a:off x="2124240" y="0"/>
            <a:ext cx="14039520" cy="10287000"/>
          </a:xfrm>
          <a:custGeom>
            <a:rect b="b" l="l" r="r" t="t"/>
            <a:pathLst>
              <a:path extrusionOk="0"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-6693" l="0" r="0" t="-6694"/>
            </a:stretch>
          </a:blipFill>
          <a:ln>
            <a:noFill/>
          </a:ln>
        </p:spPr>
      </p:sp>
      <p:sp>
        <p:nvSpPr>
          <p:cNvPr id="217" name="Google Shape;217;p11"/>
          <p:cNvSpPr txBox="1"/>
          <p:nvPr/>
        </p:nvSpPr>
        <p:spPr>
          <a:xfrm>
            <a:off x="1028700" y="970572"/>
            <a:ext cx="3575425" cy="358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POV</a:t>
            </a:r>
            <a:r>
              <a:rPr b="0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&amp; HMWS </a:t>
            </a:r>
            <a:endParaRPr/>
          </a:p>
        </p:txBody>
      </p:sp>
      <p:sp>
        <p:nvSpPr>
          <p:cNvPr id="218" name="Google Shape;218;p11"/>
          <p:cNvSpPr txBox="1"/>
          <p:nvPr/>
        </p:nvSpPr>
        <p:spPr>
          <a:xfrm>
            <a:off x="8306470" y="2464424"/>
            <a:ext cx="8952830" cy="46071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2000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5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met a working mom of two young kids separated from her extended family who is all in China. We were surprised to notice that despite living in Foster City for 5 years, she does not feel like she has a community there or in the larger Bay Area. We wonder if this means she forgoes actively building relationships to prioritize child care. It would be game-changing to help her feel less lonely. </a:t>
            </a:r>
            <a:endParaRPr/>
          </a:p>
        </p:txBody>
      </p:sp>
      <p:sp>
        <p:nvSpPr>
          <p:cNvPr id="219" name="Google Shape;219;p11"/>
          <p:cNvSpPr txBox="1"/>
          <p:nvPr/>
        </p:nvSpPr>
        <p:spPr>
          <a:xfrm>
            <a:off x="1028700" y="4887913"/>
            <a:ext cx="6506951" cy="8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5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POV:COMMUNITY </a:t>
            </a:r>
            <a:endParaRPr/>
          </a:p>
        </p:txBody>
      </p:sp>
      <p:sp>
        <p:nvSpPr>
          <p:cNvPr id="220" name="Google Shape;220;p11"/>
          <p:cNvSpPr txBox="1"/>
          <p:nvPr/>
        </p:nvSpPr>
        <p:spPr>
          <a:xfrm>
            <a:off x="1028700" y="3219860"/>
            <a:ext cx="10208339" cy="1651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600" u="none" cap="none" strike="noStrike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Revised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1F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2"/>
          <p:cNvSpPr/>
          <p:nvPr/>
        </p:nvSpPr>
        <p:spPr>
          <a:xfrm>
            <a:off x="2124240" y="0"/>
            <a:ext cx="14039520" cy="10287000"/>
          </a:xfrm>
          <a:custGeom>
            <a:rect b="b" l="l" r="r" t="t"/>
            <a:pathLst>
              <a:path extrusionOk="0"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-6693" l="0" r="0" t="-6694"/>
            </a:stretch>
          </a:blipFill>
          <a:ln>
            <a:noFill/>
          </a:ln>
        </p:spPr>
      </p:sp>
      <p:sp>
        <p:nvSpPr>
          <p:cNvPr id="226" name="Google Shape;226;p12"/>
          <p:cNvSpPr txBox="1"/>
          <p:nvPr/>
        </p:nvSpPr>
        <p:spPr>
          <a:xfrm>
            <a:off x="1028700" y="970572"/>
            <a:ext cx="3575425" cy="358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POV</a:t>
            </a:r>
            <a:r>
              <a:rPr b="0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&amp; HMWS </a:t>
            </a:r>
            <a:endParaRPr/>
          </a:p>
        </p:txBody>
      </p:sp>
      <p:sp>
        <p:nvSpPr>
          <p:cNvPr id="227" name="Google Shape;227;p12"/>
          <p:cNvSpPr txBox="1"/>
          <p:nvPr/>
        </p:nvSpPr>
        <p:spPr>
          <a:xfrm>
            <a:off x="1028700" y="3219860"/>
            <a:ext cx="10208339" cy="1651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600" u="none" cap="none" strike="noStrike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Selected</a:t>
            </a:r>
            <a:endParaRPr/>
          </a:p>
        </p:txBody>
      </p:sp>
      <p:sp>
        <p:nvSpPr>
          <p:cNvPr id="228" name="Google Shape;228;p12"/>
          <p:cNvSpPr txBox="1"/>
          <p:nvPr/>
        </p:nvSpPr>
        <p:spPr>
          <a:xfrm>
            <a:off x="8306470" y="2464424"/>
            <a:ext cx="8952830" cy="52739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2000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5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met J, a mom working part-time at the library and recently an empty nester. We were surprised to realize playing and discussing New York Times Spelling Bee game every week was a main method of digital communication for her and her recently graduated son. We wondered if this helps them remain in communication over long distances. It would be a game changer if we could create playful, enjoyable interactions between moms and their children.</a:t>
            </a:r>
            <a:endParaRPr/>
          </a:p>
        </p:txBody>
      </p:sp>
      <p:sp>
        <p:nvSpPr>
          <p:cNvPr id="229" name="Google Shape;229;p12"/>
          <p:cNvSpPr txBox="1"/>
          <p:nvPr/>
        </p:nvSpPr>
        <p:spPr>
          <a:xfrm>
            <a:off x="1028700" y="4887913"/>
            <a:ext cx="7694705" cy="8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5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POV:PLAY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1F1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3"/>
          <p:cNvSpPr/>
          <p:nvPr/>
        </p:nvSpPr>
        <p:spPr>
          <a:xfrm>
            <a:off x="2124240" y="0"/>
            <a:ext cx="14039520" cy="10287000"/>
          </a:xfrm>
          <a:custGeom>
            <a:rect b="b" l="l" r="r" t="t"/>
            <a:pathLst>
              <a:path extrusionOk="0"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-6693" l="0" r="0" t="-6694"/>
            </a:stretch>
          </a:blipFill>
          <a:ln>
            <a:noFill/>
          </a:ln>
        </p:spPr>
      </p:sp>
      <p:sp>
        <p:nvSpPr>
          <p:cNvPr id="235" name="Google Shape;235;p13"/>
          <p:cNvSpPr/>
          <p:nvPr/>
        </p:nvSpPr>
        <p:spPr>
          <a:xfrm>
            <a:off x="7149389" y="3692473"/>
            <a:ext cx="3991675" cy="644409"/>
          </a:xfrm>
          <a:custGeom>
            <a:rect b="b" l="l" r="r" t="t"/>
            <a:pathLst>
              <a:path extrusionOk="0" h="1107440" w="6784507">
                <a:moveTo>
                  <a:pt x="6230787" y="45720"/>
                </a:moveTo>
                <a:cubicBezTo>
                  <a:pt x="6510187" y="45720"/>
                  <a:pt x="6737517" y="273050"/>
                  <a:pt x="6737517" y="552450"/>
                </a:cubicBezTo>
                <a:cubicBezTo>
                  <a:pt x="6737517" y="831850"/>
                  <a:pt x="6510187" y="1059180"/>
                  <a:pt x="6230787" y="1059180"/>
                </a:cubicBezTo>
                <a:lnTo>
                  <a:pt x="553720" y="1059180"/>
                </a:lnTo>
                <a:cubicBezTo>
                  <a:pt x="274320" y="1059180"/>
                  <a:pt x="46990" y="831850"/>
                  <a:pt x="46990" y="552450"/>
                </a:cubicBezTo>
                <a:cubicBezTo>
                  <a:pt x="46990" y="273050"/>
                  <a:pt x="274320" y="45720"/>
                  <a:pt x="553720" y="45720"/>
                </a:cubicBezTo>
                <a:lnTo>
                  <a:pt x="6230787" y="45720"/>
                </a:lnTo>
                <a:moveTo>
                  <a:pt x="6230787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6230787" y="1107440"/>
                </a:lnTo>
                <a:cubicBezTo>
                  <a:pt x="6536857" y="1107440"/>
                  <a:pt x="6784507" y="859790"/>
                  <a:pt x="6784507" y="553720"/>
                </a:cubicBezTo>
                <a:cubicBezTo>
                  <a:pt x="6783237" y="247650"/>
                  <a:pt x="6535587" y="0"/>
                  <a:pt x="6230787" y="0"/>
                </a:cubicBezTo>
                <a:close/>
              </a:path>
            </a:pathLst>
          </a:custGeom>
          <a:solidFill>
            <a:srgbClr val="CB6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3"/>
          <p:cNvSpPr/>
          <p:nvPr/>
        </p:nvSpPr>
        <p:spPr>
          <a:xfrm>
            <a:off x="12354079" y="3692473"/>
            <a:ext cx="3991675" cy="644409"/>
          </a:xfrm>
          <a:custGeom>
            <a:rect b="b" l="l" r="r" t="t"/>
            <a:pathLst>
              <a:path extrusionOk="0" h="1107440" w="6784507">
                <a:moveTo>
                  <a:pt x="6230787" y="45720"/>
                </a:moveTo>
                <a:cubicBezTo>
                  <a:pt x="6510187" y="45720"/>
                  <a:pt x="6737517" y="273050"/>
                  <a:pt x="6737517" y="552450"/>
                </a:cubicBezTo>
                <a:cubicBezTo>
                  <a:pt x="6737517" y="831850"/>
                  <a:pt x="6510187" y="1059180"/>
                  <a:pt x="6230787" y="1059180"/>
                </a:cubicBezTo>
                <a:lnTo>
                  <a:pt x="553720" y="1059180"/>
                </a:lnTo>
                <a:cubicBezTo>
                  <a:pt x="274320" y="1059180"/>
                  <a:pt x="46990" y="831850"/>
                  <a:pt x="46990" y="552450"/>
                </a:cubicBezTo>
                <a:cubicBezTo>
                  <a:pt x="46990" y="273050"/>
                  <a:pt x="274320" y="45720"/>
                  <a:pt x="553720" y="45720"/>
                </a:cubicBezTo>
                <a:lnTo>
                  <a:pt x="6230787" y="45720"/>
                </a:lnTo>
                <a:moveTo>
                  <a:pt x="6230787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6230787" y="1107440"/>
                </a:lnTo>
                <a:cubicBezTo>
                  <a:pt x="6536857" y="1107440"/>
                  <a:pt x="6784507" y="859790"/>
                  <a:pt x="6784507" y="553720"/>
                </a:cubicBezTo>
                <a:cubicBezTo>
                  <a:pt x="6783237" y="247650"/>
                  <a:pt x="6535587" y="0"/>
                  <a:pt x="6230787" y="0"/>
                </a:cubicBezTo>
                <a:close/>
              </a:path>
            </a:pathLst>
          </a:custGeom>
          <a:solidFill>
            <a:srgbClr val="CB6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3"/>
          <p:cNvSpPr/>
          <p:nvPr/>
        </p:nvSpPr>
        <p:spPr>
          <a:xfrm>
            <a:off x="1881697" y="3692473"/>
            <a:ext cx="3991675" cy="644409"/>
          </a:xfrm>
          <a:custGeom>
            <a:rect b="b" l="l" r="r" t="t"/>
            <a:pathLst>
              <a:path extrusionOk="0" h="1107440" w="6784507">
                <a:moveTo>
                  <a:pt x="6230787" y="45720"/>
                </a:moveTo>
                <a:cubicBezTo>
                  <a:pt x="6510187" y="45720"/>
                  <a:pt x="6737517" y="273050"/>
                  <a:pt x="6737517" y="552450"/>
                </a:cubicBezTo>
                <a:cubicBezTo>
                  <a:pt x="6737517" y="831850"/>
                  <a:pt x="6510187" y="1059180"/>
                  <a:pt x="6230787" y="1059180"/>
                </a:cubicBezTo>
                <a:lnTo>
                  <a:pt x="553720" y="1059180"/>
                </a:lnTo>
                <a:cubicBezTo>
                  <a:pt x="274320" y="1059180"/>
                  <a:pt x="46990" y="831850"/>
                  <a:pt x="46990" y="552450"/>
                </a:cubicBezTo>
                <a:cubicBezTo>
                  <a:pt x="46990" y="273050"/>
                  <a:pt x="274320" y="45720"/>
                  <a:pt x="553720" y="45720"/>
                </a:cubicBezTo>
                <a:lnTo>
                  <a:pt x="6230787" y="45720"/>
                </a:lnTo>
                <a:moveTo>
                  <a:pt x="6230787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6230787" y="1107440"/>
                </a:lnTo>
                <a:cubicBezTo>
                  <a:pt x="6536857" y="1107440"/>
                  <a:pt x="6784507" y="859790"/>
                  <a:pt x="6784507" y="553720"/>
                </a:cubicBezTo>
                <a:cubicBezTo>
                  <a:pt x="6783237" y="247650"/>
                  <a:pt x="6535587" y="0"/>
                  <a:pt x="6230787" y="0"/>
                </a:cubicBezTo>
                <a:close/>
              </a:path>
            </a:pathLst>
          </a:custGeom>
          <a:solidFill>
            <a:srgbClr val="CB6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3"/>
          <p:cNvSpPr txBox="1"/>
          <p:nvPr/>
        </p:nvSpPr>
        <p:spPr>
          <a:xfrm>
            <a:off x="12354079" y="4621927"/>
            <a:ext cx="3990928" cy="1605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000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HMW make childcare and relationship-building simultaneous activities?</a:t>
            </a:r>
            <a:endParaRPr/>
          </a:p>
        </p:txBody>
      </p:sp>
      <p:sp>
        <p:nvSpPr>
          <p:cNvPr id="239" name="Google Shape;239;p13"/>
          <p:cNvSpPr txBox="1"/>
          <p:nvPr/>
        </p:nvSpPr>
        <p:spPr>
          <a:xfrm>
            <a:off x="7149389" y="4621927"/>
            <a:ext cx="3990928" cy="21577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000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HMW leverage play to foster meaningful connections between family members?</a:t>
            </a:r>
            <a:endParaRPr/>
          </a:p>
          <a:p>
            <a:pPr indent="0" lvl="0" marL="0" marR="0" rtl="0" algn="ctr">
              <a:lnSpc>
                <a:spcPct val="200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3"/>
          <p:cNvSpPr txBox="1"/>
          <p:nvPr/>
        </p:nvSpPr>
        <p:spPr>
          <a:xfrm>
            <a:off x="6813514" y="3774278"/>
            <a:ext cx="4662678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9" u="none" cap="none" strike="noStrike">
                <a:solidFill>
                  <a:srgbClr val="CB6CE6"/>
                </a:solidFill>
                <a:latin typeface="Arial"/>
                <a:ea typeface="Arial"/>
                <a:cs typeface="Arial"/>
                <a:sym typeface="Arial"/>
              </a:rPr>
              <a:t>CONNECTION</a:t>
            </a:r>
            <a:endParaRPr/>
          </a:p>
        </p:txBody>
      </p:sp>
      <p:sp>
        <p:nvSpPr>
          <p:cNvPr id="241" name="Google Shape;241;p13"/>
          <p:cNvSpPr txBox="1"/>
          <p:nvPr/>
        </p:nvSpPr>
        <p:spPr>
          <a:xfrm>
            <a:off x="12018204" y="3774278"/>
            <a:ext cx="4662678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9" u="none" cap="none" strike="noStrike">
                <a:solidFill>
                  <a:srgbClr val="CB6CE6"/>
                </a:solidFill>
                <a:latin typeface="Arial"/>
                <a:ea typeface="Arial"/>
                <a:cs typeface="Arial"/>
                <a:sym typeface="Arial"/>
              </a:rPr>
              <a:t>COMMUNITY</a:t>
            </a:r>
            <a:endParaRPr/>
          </a:p>
        </p:txBody>
      </p:sp>
      <p:sp>
        <p:nvSpPr>
          <p:cNvPr id="242" name="Google Shape;242;p13"/>
          <p:cNvSpPr txBox="1"/>
          <p:nvPr/>
        </p:nvSpPr>
        <p:spPr>
          <a:xfrm>
            <a:off x="1942993" y="4612402"/>
            <a:ext cx="3990928" cy="1614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HMW use shared interests to keep families close over long distances?</a:t>
            </a:r>
            <a:endParaRPr/>
          </a:p>
        </p:txBody>
      </p:sp>
      <p:sp>
        <p:nvSpPr>
          <p:cNvPr id="243" name="Google Shape;243;p13"/>
          <p:cNvSpPr txBox="1"/>
          <p:nvPr/>
        </p:nvSpPr>
        <p:spPr>
          <a:xfrm>
            <a:off x="1028700" y="970572"/>
            <a:ext cx="3575425" cy="358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POV &amp; </a:t>
            </a:r>
            <a:r>
              <a:rPr b="1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HMWS </a:t>
            </a:r>
            <a:endParaRPr/>
          </a:p>
        </p:txBody>
      </p:sp>
      <p:sp>
        <p:nvSpPr>
          <p:cNvPr id="244" name="Google Shape;244;p13"/>
          <p:cNvSpPr txBox="1"/>
          <p:nvPr/>
        </p:nvSpPr>
        <p:spPr>
          <a:xfrm>
            <a:off x="1028700" y="1547205"/>
            <a:ext cx="16230600" cy="1482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met a working mom of two young kids separated from her extended family who is all in China. We were surprised to notice that despite living in Foster City for 5 years, she does not feel like she has a community there or in the larger Bay Area. We wonder if this means she forgoes actively building relationships to prioritize child care. It would be game-changing to help her feel less lonely. </a:t>
            </a:r>
            <a:endParaRPr/>
          </a:p>
        </p:txBody>
      </p:sp>
      <p:sp>
        <p:nvSpPr>
          <p:cNvPr id="245" name="Google Shape;245;p13"/>
          <p:cNvSpPr txBox="1"/>
          <p:nvPr/>
        </p:nvSpPr>
        <p:spPr>
          <a:xfrm>
            <a:off x="1607118" y="3778088"/>
            <a:ext cx="4662678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9" u="none" cap="none" strike="noStrike">
                <a:solidFill>
                  <a:srgbClr val="CB6CE6"/>
                </a:solidFill>
                <a:latin typeface="Arial"/>
                <a:ea typeface="Arial"/>
                <a:cs typeface="Arial"/>
                <a:sym typeface="Arial"/>
              </a:rPr>
              <a:t>COMMUNICATION</a:t>
            </a:r>
            <a:endParaRPr/>
          </a:p>
        </p:txBody>
      </p:sp>
      <p:sp>
        <p:nvSpPr>
          <p:cNvPr id="246" name="Google Shape;246;p13"/>
          <p:cNvSpPr txBox="1"/>
          <p:nvPr/>
        </p:nvSpPr>
        <p:spPr>
          <a:xfrm>
            <a:off x="1029553" y="7270750"/>
            <a:ext cx="16230600" cy="1987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met J, a mom working part-time at the library and recently an empty nester. We were surprised to realize playing and discussing New York Times Spelling Bee game every week was a main method of digital communication for her and her recently graduated son. We wondered if this helps them remain in communication over long distances. It would be a game changer if we could create playful, enjoyable interactions between moms and their children.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1F1"/>
        </a:solid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4"/>
          <p:cNvSpPr/>
          <p:nvPr/>
        </p:nvSpPr>
        <p:spPr>
          <a:xfrm>
            <a:off x="2124240" y="0"/>
            <a:ext cx="14039520" cy="10287000"/>
          </a:xfrm>
          <a:custGeom>
            <a:rect b="b" l="l" r="r" t="t"/>
            <a:pathLst>
              <a:path extrusionOk="0"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-6693" l="0" r="0" t="-6694"/>
            </a:stretch>
          </a:blipFill>
          <a:ln>
            <a:noFill/>
          </a:ln>
        </p:spPr>
      </p:sp>
      <p:sp>
        <p:nvSpPr>
          <p:cNvPr id="252" name="Google Shape;252;p14"/>
          <p:cNvSpPr/>
          <p:nvPr/>
        </p:nvSpPr>
        <p:spPr>
          <a:xfrm>
            <a:off x="7149389" y="3692473"/>
            <a:ext cx="3991675" cy="644409"/>
          </a:xfrm>
          <a:custGeom>
            <a:rect b="b" l="l" r="r" t="t"/>
            <a:pathLst>
              <a:path extrusionOk="0" h="1107440" w="6784507">
                <a:moveTo>
                  <a:pt x="6230787" y="45720"/>
                </a:moveTo>
                <a:cubicBezTo>
                  <a:pt x="6510187" y="45720"/>
                  <a:pt x="6737517" y="273050"/>
                  <a:pt x="6737517" y="552450"/>
                </a:cubicBezTo>
                <a:cubicBezTo>
                  <a:pt x="6737517" y="831850"/>
                  <a:pt x="6510187" y="1059180"/>
                  <a:pt x="6230787" y="1059180"/>
                </a:cubicBezTo>
                <a:lnTo>
                  <a:pt x="553720" y="1059180"/>
                </a:lnTo>
                <a:cubicBezTo>
                  <a:pt x="274320" y="1059180"/>
                  <a:pt x="46990" y="831850"/>
                  <a:pt x="46990" y="552450"/>
                </a:cubicBezTo>
                <a:cubicBezTo>
                  <a:pt x="46990" y="273050"/>
                  <a:pt x="274320" y="45720"/>
                  <a:pt x="553720" y="45720"/>
                </a:cubicBezTo>
                <a:lnTo>
                  <a:pt x="6230787" y="45720"/>
                </a:lnTo>
                <a:moveTo>
                  <a:pt x="6230787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6230787" y="1107440"/>
                </a:lnTo>
                <a:cubicBezTo>
                  <a:pt x="6536857" y="1107440"/>
                  <a:pt x="6784507" y="859790"/>
                  <a:pt x="6784507" y="553720"/>
                </a:cubicBezTo>
                <a:cubicBezTo>
                  <a:pt x="6783237" y="247650"/>
                  <a:pt x="6535587" y="0"/>
                  <a:pt x="6230787" y="0"/>
                </a:cubicBezTo>
                <a:close/>
              </a:path>
            </a:pathLst>
          </a:custGeom>
          <a:solidFill>
            <a:srgbClr val="CB6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4"/>
          <p:cNvSpPr/>
          <p:nvPr/>
        </p:nvSpPr>
        <p:spPr>
          <a:xfrm>
            <a:off x="12354079" y="3692473"/>
            <a:ext cx="3991675" cy="644409"/>
          </a:xfrm>
          <a:custGeom>
            <a:rect b="b" l="l" r="r" t="t"/>
            <a:pathLst>
              <a:path extrusionOk="0" h="1107440" w="6784507">
                <a:moveTo>
                  <a:pt x="6230787" y="45720"/>
                </a:moveTo>
                <a:cubicBezTo>
                  <a:pt x="6510187" y="45720"/>
                  <a:pt x="6737517" y="273050"/>
                  <a:pt x="6737517" y="552450"/>
                </a:cubicBezTo>
                <a:cubicBezTo>
                  <a:pt x="6737517" y="831850"/>
                  <a:pt x="6510187" y="1059180"/>
                  <a:pt x="6230787" y="1059180"/>
                </a:cubicBezTo>
                <a:lnTo>
                  <a:pt x="553720" y="1059180"/>
                </a:lnTo>
                <a:cubicBezTo>
                  <a:pt x="274320" y="1059180"/>
                  <a:pt x="46990" y="831850"/>
                  <a:pt x="46990" y="552450"/>
                </a:cubicBezTo>
                <a:cubicBezTo>
                  <a:pt x="46990" y="273050"/>
                  <a:pt x="274320" y="45720"/>
                  <a:pt x="553720" y="45720"/>
                </a:cubicBezTo>
                <a:lnTo>
                  <a:pt x="6230787" y="45720"/>
                </a:lnTo>
                <a:moveTo>
                  <a:pt x="6230787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6230787" y="1107440"/>
                </a:lnTo>
                <a:cubicBezTo>
                  <a:pt x="6536857" y="1107440"/>
                  <a:pt x="6784507" y="859790"/>
                  <a:pt x="6784507" y="553720"/>
                </a:cubicBezTo>
                <a:cubicBezTo>
                  <a:pt x="6783237" y="247650"/>
                  <a:pt x="6535587" y="0"/>
                  <a:pt x="6230787" y="0"/>
                </a:cubicBezTo>
                <a:close/>
              </a:path>
            </a:pathLst>
          </a:custGeom>
          <a:solidFill>
            <a:srgbClr val="CB6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14"/>
          <p:cNvSpPr/>
          <p:nvPr/>
        </p:nvSpPr>
        <p:spPr>
          <a:xfrm>
            <a:off x="1881697" y="3692473"/>
            <a:ext cx="3991675" cy="644409"/>
          </a:xfrm>
          <a:custGeom>
            <a:rect b="b" l="l" r="r" t="t"/>
            <a:pathLst>
              <a:path extrusionOk="0" h="1107440" w="6784507">
                <a:moveTo>
                  <a:pt x="6230787" y="45720"/>
                </a:moveTo>
                <a:cubicBezTo>
                  <a:pt x="6510187" y="45720"/>
                  <a:pt x="6737517" y="273050"/>
                  <a:pt x="6737517" y="552450"/>
                </a:cubicBezTo>
                <a:cubicBezTo>
                  <a:pt x="6737517" y="831850"/>
                  <a:pt x="6510187" y="1059180"/>
                  <a:pt x="6230787" y="1059180"/>
                </a:cubicBezTo>
                <a:lnTo>
                  <a:pt x="553720" y="1059180"/>
                </a:lnTo>
                <a:cubicBezTo>
                  <a:pt x="274320" y="1059180"/>
                  <a:pt x="46990" y="831850"/>
                  <a:pt x="46990" y="552450"/>
                </a:cubicBezTo>
                <a:cubicBezTo>
                  <a:pt x="46990" y="273050"/>
                  <a:pt x="274320" y="45720"/>
                  <a:pt x="553720" y="45720"/>
                </a:cubicBezTo>
                <a:lnTo>
                  <a:pt x="6230787" y="45720"/>
                </a:lnTo>
                <a:moveTo>
                  <a:pt x="6230787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6230787" y="1107440"/>
                </a:lnTo>
                <a:cubicBezTo>
                  <a:pt x="6536857" y="1107440"/>
                  <a:pt x="6784507" y="859790"/>
                  <a:pt x="6784507" y="553720"/>
                </a:cubicBezTo>
                <a:cubicBezTo>
                  <a:pt x="6783237" y="247650"/>
                  <a:pt x="6535587" y="0"/>
                  <a:pt x="6230787" y="0"/>
                </a:cubicBezTo>
                <a:close/>
              </a:path>
            </a:pathLst>
          </a:custGeom>
          <a:solidFill>
            <a:srgbClr val="CB6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4"/>
          <p:cNvSpPr txBox="1"/>
          <p:nvPr/>
        </p:nvSpPr>
        <p:spPr>
          <a:xfrm>
            <a:off x="12354079" y="4621927"/>
            <a:ext cx="3990928" cy="21577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000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Group puzzle piece reveal but each person has to do a mindfulness thing to unlock their portion of the picture everyday</a:t>
            </a:r>
            <a:endParaRPr/>
          </a:p>
        </p:txBody>
      </p:sp>
      <p:sp>
        <p:nvSpPr>
          <p:cNvPr id="256" name="Google Shape;256;p14"/>
          <p:cNvSpPr txBox="1"/>
          <p:nvPr/>
        </p:nvSpPr>
        <p:spPr>
          <a:xfrm>
            <a:off x="7149389" y="4612402"/>
            <a:ext cx="3990928" cy="21672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Storytelling app where family members voice note their days and it stays up for their family to listen to for 24 hours</a:t>
            </a:r>
            <a:endParaRPr/>
          </a:p>
        </p:txBody>
      </p:sp>
      <p:sp>
        <p:nvSpPr>
          <p:cNvPr id="257" name="Google Shape;257;p14"/>
          <p:cNvSpPr txBox="1"/>
          <p:nvPr/>
        </p:nvSpPr>
        <p:spPr>
          <a:xfrm>
            <a:off x="6813514" y="3774278"/>
            <a:ext cx="4662678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9" u="none" cap="none" strike="noStrike">
                <a:solidFill>
                  <a:srgbClr val="CB6CE6"/>
                </a:solidFill>
                <a:latin typeface="Arial"/>
                <a:ea typeface="Arial"/>
                <a:cs typeface="Arial"/>
                <a:sym typeface="Arial"/>
              </a:rPr>
              <a:t>VOICE NOTES</a:t>
            </a:r>
            <a:endParaRPr/>
          </a:p>
        </p:txBody>
      </p:sp>
      <p:sp>
        <p:nvSpPr>
          <p:cNvPr id="258" name="Google Shape;258;p14"/>
          <p:cNvSpPr txBox="1"/>
          <p:nvPr/>
        </p:nvSpPr>
        <p:spPr>
          <a:xfrm>
            <a:off x="12018204" y="3774278"/>
            <a:ext cx="4662678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9" u="none" cap="none" strike="noStrike">
                <a:solidFill>
                  <a:srgbClr val="CB6CE6"/>
                </a:solidFill>
                <a:latin typeface="Arial"/>
                <a:ea typeface="Arial"/>
                <a:cs typeface="Arial"/>
                <a:sym typeface="Arial"/>
              </a:rPr>
              <a:t>PUZZLE</a:t>
            </a:r>
            <a:endParaRPr/>
          </a:p>
        </p:txBody>
      </p:sp>
      <p:sp>
        <p:nvSpPr>
          <p:cNvPr id="259" name="Google Shape;259;p14"/>
          <p:cNvSpPr txBox="1"/>
          <p:nvPr/>
        </p:nvSpPr>
        <p:spPr>
          <a:xfrm>
            <a:off x="1942993" y="4612402"/>
            <a:ext cx="3990928" cy="1614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Once a week family members can provide an overview of how they’re feeling</a:t>
            </a:r>
            <a:endParaRPr/>
          </a:p>
        </p:txBody>
      </p:sp>
      <p:sp>
        <p:nvSpPr>
          <p:cNvPr id="260" name="Google Shape;260;p14"/>
          <p:cNvSpPr txBox="1"/>
          <p:nvPr/>
        </p:nvSpPr>
        <p:spPr>
          <a:xfrm>
            <a:off x="1028700" y="970572"/>
            <a:ext cx="3575425" cy="358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SOLUTIONS</a:t>
            </a:r>
            <a:endParaRPr/>
          </a:p>
        </p:txBody>
      </p:sp>
      <p:sp>
        <p:nvSpPr>
          <p:cNvPr id="261" name="Google Shape;261;p14"/>
          <p:cNvSpPr txBox="1"/>
          <p:nvPr/>
        </p:nvSpPr>
        <p:spPr>
          <a:xfrm>
            <a:off x="1607118" y="3778088"/>
            <a:ext cx="4662678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9" u="none" cap="none" strike="noStrike">
                <a:solidFill>
                  <a:srgbClr val="CB6CE6"/>
                </a:solidFill>
                <a:latin typeface="Arial"/>
                <a:ea typeface="Arial"/>
                <a:cs typeface="Arial"/>
                <a:sym typeface="Arial"/>
              </a:rPr>
              <a:t>ROSE-BUD-THORN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1F1"/>
        </a:solid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5"/>
          <p:cNvSpPr/>
          <p:nvPr/>
        </p:nvSpPr>
        <p:spPr>
          <a:xfrm>
            <a:off x="2124240" y="0"/>
            <a:ext cx="14039520" cy="10287000"/>
          </a:xfrm>
          <a:custGeom>
            <a:rect b="b" l="l" r="r" t="t"/>
            <a:pathLst>
              <a:path extrusionOk="0"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-6693" l="0" r="0" t="-6694"/>
            </a:stretch>
          </a:blipFill>
          <a:ln>
            <a:noFill/>
          </a:ln>
        </p:spPr>
      </p:sp>
      <p:sp>
        <p:nvSpPr>
          <p:cNvPr id="267" name="Google Shape;267;p15"/>
          <p:cNvSpPr txBox="1"/>
          <p:nvPr/>
        </p:nvSpPr>
        <p:spPr>
          <a:xfrm>
            <a:off x="1028700" y="970572"/>
            <a:ext cx="3575425" cy="358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PROTOTYPES</a:t>
            </a:r>
            <a:endParaRPr/>
          </a:p>
        </p:txBody>
      </p:sp>
      <p:sp>
        <p:nvSpPr>
          <p:cNvPr id="268" name="Google Shape;268;p15"/>
          <p:cNvSpPr txBox="1"/>
          <p:nvPr/>
        </p:nvSpPr>
        <p:spPr>
          <a:xfrm>
            <a:off x="1028700" y="3219860"/>
            <a:ext cx="10208339" cy="3356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600" u="none" cap="none" strike="noStrike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Experience</a:t>
            </a:r>
            <a:endParaRPr/>
          </a:p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600" u="none" cap="none" strike="noStrike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Prototypes</a:t>
            </a:r>
            <a:endParaRPr/>
          </a:p>
        </p:txBody>
      </p:sp>
      <p:sp>
        <p:nvSpPr>
          <p:cNvPr id="269" name="Google Shape;269;p15"/>
          <p:cNvSpPr txBox="1"/>
          <p:nvPr/>
        </p:nvSpPr>
        <p:spPr>
          <a:xfrm>
            <a:off x="8306470" y="3918548"/>
            <a:ext cx="8952830" cy="26069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2000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5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tested </a:t>
            </a:r>
            <a:r>
              <a:rPr b="1" i="0" lang="en-US" sz="265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 Core Assumptions</a:t>
            </a:r>
            <a:r>
              <a:rPr b="0" i="0" lang="en-US" sz="265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about our solutions</a:t>
            </a:r>
            <a:endParaRPr/>
          </a:p>
          <a:p>
            <a:pPr indent="0" lvl="0" marL="0" marR="0" rtl="0" algn="r">
              <a:lnSpc>
                <a:spcPct val="2000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5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with local </a:t>
            </a:r>
            <a:r>
              <a:rPr b="1" i="0" lang="en-US" sz="265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working moms</a:t>
            </a:r>
            <a:r>
              <a:rPr b="0" i="0" lang="en-US" sz="265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found at Stanford and the local Palo Alto community, and with </a:t>
            </a:r>
            <a:r>
              <a:rPr b="1" i="0" lang="en-US" sz="265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students </a:t>
            </a:r>
            <a:r>
              <a:rPr b="0" i="0" lang="en-US" sz="265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test both spectrums of a family connection mechanism.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9964" l="-17680" r="-17680" t="-49964"/>
            </a:stretch>
          </a:blipFill>
          <a:ln>
            <a:noFill/>
          </a:ln>
        </p:spPr>
      </p:sp>
      <p:sp>
        <p:nvSpPr>
          <p:cNvPr id="275" name="Google Shape;275;p16"/>
          <p:cNvSpPr/>
          <p:nvPr/>
        </p:nvSpPr>
        <p:spPr>
          <a:xfrm>
            <a:off x="6994009" y="6064011"/>
            <a:ext cx="10266121" cy="716094"/>
          </a:xfrm>
          <a:custGeom>
            <a:rect b="b" l="l" r="r" t="t"/>
            <a:pathLst>
              <a:path extrusionOk="0" h="1107440" w="15702218">
                <a:moveTo>
                  <a:pt x="15148497" y="45720"/>
                </a:moveTo>
                <a:cubicBezTo>
                  <a:pt x="15427897" y="45720"/>
                  <a:pt x="15655227" y="273050"/>
                  <a:pt x="15655227" y="552450"/>
                </a:cubicBezTo>
                <a:cubicBezTo>
                  <a:pt x="15655227" y="831850"/>
                  <a:pt x="15427897" y="1059180"/>
                  <a:pt x="15148497" y="1059180"/>
                </a:cubicBezTo>
                <a:lnTo>
                  <a:pt x="553720" y="1059180"/>
                </a:lnTo>
                <a:cubicBezTo>
                  <a:pt x="274320" y="1059180"/>
                  <a:pt x="46990" y="831850"/>
                  <a:pt x="46990" y="552450"/>
                </a:cubicBezTo>
                <a:cubicBezTo>
                  <a:pt x="46990" y="273050"/>
                  <a:pt x="274320" y="45720"/>
                  <a:pt x="553720" y="45720"/>
                </a:cubicBezTo>
                <a:lnTo>
                  <a:pt x="15148497" y="45720"/>
                </a:lnTo>
                <a:moveTo>
                  <a:pt x="15148497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15148497" y="1107440"/>
                </a:lnTo>
                <a:cubicBezTo>
                  <a:pt x="15454568" y="1107440"/>
                  <a:pt x="15702218" y="859790"/>
                  <a:pt x="15702218" y="553720"/>
                </a:cubicBezTo>
                <a:cubicBezTo>
                  <a:pt x="15700947" y="247650"/>
                  <a:pt x="15453297" y="0"/>
                  <a:pt x="15148497" y="0"/>
                </a:cubicBezTo>
                <a:close/>
              </a:path>
            </a:pathLst>
          </a:custGeom>
          <a:solidFill>
            <a:srgbClr val="CB6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16"/>
          <p:cNvSpPr/>
          <p:nvPr/>
        </p:nvSpPr>
        <p:spPr>
          <a:xfrm>
            <a:off x="6994009" y="4443863"/>
            <a:ext cx="10266121" cy="716094"/>
          </a:xfrm>
          <a:custGeom>
            <a:rect b="b" l="l" r="r" t="t"/>
            <a:pathLst>
              <a:path extrusionOk="0" h="1107440" w="15702218">
                <a:moveTo>
                  <a:pt x="15148497" y="45720"/>
                </a:moveTo>
                <a:cubicBezTo>
                  <a:pt x="15427897" y="45720"/>
                  <a:pt x="15655227" y="273050"/>
                  <a:pt x="15655227" y="552450"/>
                </a:cubicBezTo>
                <a:cubicBezTo>
                  <a:pt x="15655227" y="831850"/>
                  <a:pt x="15427897" y="1059180"/>
                  <a:pt x="15148497" y="1059180"/>
                </a:cubicBezTo>
                <a:lnTo>
                  <a:pt x="553720" y="1059180"/>
                </a:lnTo>
                <a:cubicBezTo>
                  <a:pt x="274320" y="1059180"/>
                  <a:pt x="46990" y="831850"/>
                  <a:pt x="46990" y="552450"/>
                </a:cubicBezTo>
                <a:cubicBezTo>
                  <a:pt x="46990" y="273050"/>
                  <a:pt x="274320" y="45720"/>
                  <a:pt x="553720" y="45720"/>
                </a:cubicBezTo>
                <a:lnTo>
                  <a:pt x="15148497" y="45720"/>
                </a:lnTo>
                <a:moveTo>
                  <a:pt x="15148497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15148497" y="1107440"/>
                </a:lnTo>
                <a:cubicBezTo>
                  <a:pt x="15454568" y="1107440"/>
                  <a:pt x="15702218" y="859790"/>
                  <a:pt x="15702218" y="553720"/>
                </a:cubicBezTo>
                <a:cubicBezTo>
                  <a:pt x="15700947" y="247650"/>
                  <a:pt x="15453297" y="0"/>
                  <a:pt x="15148497" y="0"/>
                </a:cubicBezTo>
                <a:close/>
              </a:path>
            </a:pathLst>
          </a:custGeom>
          <a:solidFill>
            <a:srgbClr val="CB6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6"/>
          <p:cNvSpPr/>
          <p:nvPr/>
        </p:nvSpPr>
        <p:spPr>
          <a:xfrm>
            <a:off x="6994009" y="7687203"/>
            <a:ext cx="10266121" cy="716094"/>
          </a:xfrm>
          <a:custGeom>
            <a:rect b="b" l="l" r="r" t="t"/>
            <a:pathLst>
              <a:path extrusionOk="0" h="1107440" w="15702218">
                <a:moveTo>
                  <a:pt x="15148497" y="45720"/>
                </a:moveTo>
                <a:cubicBezTo>
                  <a:pt x="15427897" y="45720"/>
                  <a:pt x="15655227" y="273050"/>
                  <a:pt x="15655227" y="552450"/>
                </a:cubicBezTo>
                <a:cubicBezTo>
                  <a:pt x="15655227" y="831850"/>
                  <a:pt x="15427897" y="1059180"/>
                  <a:pt x="15148497" y="1059180"/>
                </a:cubicBezTo>
                <a:lnTo>
                  <a:pt x="553720" y="1059180"/>
                </a:lnTo>
                <a:cubicBezTo>
                  <a:pt x="274320" y="1059180"/>
                  <a:pt x="46990" y="831850"/>
                  <a:pt x="46990" y="552450"/>
                </a:cubicBezTo>
                <a:cubicBezTo>
                  <a:pt x="46990" y="273050"/>
                  <a:pt x="274320" y="45720"/>
                  <a:pt x="553720" y="45720"/>
                </a:cubicBezTo>
                <a:lnTo>
                  <a:pt x="15148497" y="45720"/>
                </a:lnTo>
                <a:moveTo>
                  <a:pt x="15148497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15148497" y="1107440"/>
                </a:lnTo>
                <a:cubicBezTo>
                  <a:pt x="15454568" y="1107440"/>
                  <a:pt x="15702218" y="859790"/>
                  <a:pt x="15702218" y="553720"/>
                </a:cubicBezTo>
                <a:cubicBezTo>
                  <a:pt x="15700947" y="247650"/>
                  <a:pt x="15453297" y="0"/>
                  <a:pt x="15148497" y="0"/>
                </a:cubicBezTo>
                <a:close/>
              </a:path>
            </a:pathLst>
          </a:custGeom>
          <a:solidFill>
            <a:srgbClr val="CB6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16"/>
          <p:cNvSpPr txBox="1"/>
          <p:nvPr/>
        </p:nvSpPr>
        <p:spPr>
          <a:xfrm>
            <a:off x="5812383" y="6158239"/>
            <a:ext cx="12628543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9" u="none" cap="none" strike="noStrike">
                <a:solidFill>
                  <a:srgbClr val="CB6CE6"/>
                </a:solidFill>
                <a:latin typeface="Arial"/>
                <a:ea typeface="Arial"/>
                <a:cs typeface="Arial"/>
                <a:sym typeface="Arial"/>
              </a:rPr>
              <a:t>People are comfortable sharing their day for a minute unprompted</a:t>
            </a:r>
            <a:endParaRPr/>
          </a:p>
        </p:txBody>
      </p:sp>
      <p:sp>
        <p:nvSpPr>
          <p:cNvPr id="279" name="Google Shape;279;p16"/>
          <p:cNvSpPr txBox="1"/>
          <p:nvPr/>
        </p:nvSpPr>
        <p:spPr>
          <a:xfrm>
            <a:off x="7702805" y="7816874"/>
            <a:ext cx="8847700" cy="398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00" u="none" cap="none" strike="noStrike">
                <a:solidFill>
                  <a:srgbClr val="CB6CE6"/>
                </a:solidFill>
                <a:latin typeface="Arial"/>
                <a:ea typeface="Arial"/>
                <a:cs typeface="Arial"/>
                <a:sym typeface="Arial"/>
              </a:rPr>
              <a:t>Costs impede the ability of moms to see their loved ones</a:t>
            </a:r>
            <a:endParaRPr/>
          </a:p>
        </p:txBody>
      </p:sp>
      <p:sp>
        <p:nvSpPr>
          <p:cNvPr id="280" name="Google Shape;280;p16"/>
          <p:cNvSpPr txBox="1"/>
          <p:nvPr/>
        </p:nvSpPr>
        <p:spPr>
          <a:xfrm>
            <a:off x="1028700" y="970572"/>
            <a:ext cx="3575425" cy="358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PROTOTYPES</a:t>
            </a:r>
            <a:endParaRPr/>
          </a:p>
        </p:txBody>
      </p:sp>
      <p:sp>
        <p:nvSpPr>
          <p:cNvPr id="281" name="Google Shape;281;p16"/>
          <p:cNvSpPr txBox="1"/>
          <p:nvPr/>
        </p:nvSpPr>
        <p:spPr>
          <a:xfrm>
            <a:off x="1028700" y="2310765"/>
            <a:ext cx="10208339" cy="1651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600" u="none" cap="none" strike="noStrike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Assumptions</a:t>
            </a:r>
            <a:endParaRPr/>
          </a:p>
        </p:txBody>
      </p:sp>
      <p:sp>
        <p:nvSpPr>
          <p:cNvPr id="282" name="Google Shape;282;p16"/>
          <p:cNvSpPr txBox="1"/>
          <p:nvPr/>
        </p:nvSpPr>
        <p:spPr>
          <a:xfrm>
            <a:off x="5812383" y="4565280"/>
            <a:ext cx="12628543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9" u="none" cap="none" strike="noStrike">
                <a:solidFill>
                  <a:srgbClr val="CB6CE6"/>
                </a:solidFill>
                <a:latin typeface="Arial"/>
                <a:ea typeface="Arial"/>
                <a:cs typeface="Arial"/>
                <a:sym typeface="Arial"/>
              </a:rPr>
              <a:t>Shared Rose-Bud-Thorn journaling improves people’s mood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7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9964" l="-17680" r="-17680" t="-49964"/>
            </a:stretch>
          </a:blipFill>
          <a:ln>
            <a:noFill/>
          </a:ln>
        </p:spPr>
      </p:sp>
      <p:sp>
        <p:nvSpPr>
          <p:cNvPr id="288" name="Google Shape;288;p17"/>
          <p:cNvSpPr/>
          <p:nvPr/>
        </p:nvSpPr>
        <p:spPr>
          <a:xfrm>
            <a:off x="5164802" y="2934651"/>
            <a:ext cx="3205351" cy="4027369"/>
          </a:xfrm>
          <a:custGeom>
            <a:rect b="b" l="l" r="r" t="t"/>
            <a:pathLst>
              <a:path extrusionOk="0" h="4027369" w="3205351">
                <a:moveTo>
                  <a:pt x="0" y="0"/>
                </a:moveTo>
                <a:lnTo>
                  <a:pt x="3205351" y="0"/>
                </a:lnTo>
                <a:lnTo>
                  <a:pt x="3205351" y="4027368"/>
                </a:lnTo>
                <a:lnTo>
                  <a:pt x="0" y="40273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9" name="Google Shape;289;p17"/>
          <p:cNvSpPr/>
          <p:nvPr/>
        </p:nvSpPr>
        <p:spPr>
          <a:xfrm>
            <a:off x="1700341" y="2958900"/>
            <a:ext cx="3087232" cy="3978869"/>
          </a:xfrm>
          <a:custGeom>
            <a:rect b="b" l="l" r="r" t="t"/>
            <a:pathLst>
              <a:path extrusionOk="0" h="3978869" w="3087232">
                <a:moveTo>
                  <a:pt x="0" y="0"/>
                </a:moveTo>
                <a:lnTo>
                  <a:pt x="3087232" y="0"/>
                </a:lnTo>
                <a:lnTo>
                  <a:pt x="3087232" y="3978870"/>
                </a:lnTo>
                <a:lnTo>
                  <a:pt x="0" y="39788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0" name="Google Shape;290;p17"/>
          <p:cNvSpPr/>
          <p:nvPr/>
        </p:nvSpPr>
        <p:spPr>
          <a:xfrm>
            <a:off x="887061" y="1537914"/>
            <a:ext cx="9848140" cy="716094"/>
          </a:xfrm>
          <a:custGeom>
            <a:rect b="b" l="l" r="r" t="t"/>
            <a:pathLst>
              <a:path extrusionOk="0" h="1107440" w="15062907">
                <a:moveTo>
                  <a:pt x="14509186" y="45720"/>
                </a:moveTo>
                <a:cubicBezTo>
                  <a:pt x="14788586" y="45720"/>
                  <a:pt x="15015916" y="273050"/>
                  <a:pt x="15015916" y="552450"/>
                </a:cubicBezTo>
                <a:cubicBezTo>
                  <a:pt x="15015916" y="831850"/>
                  <a:pt x="14788586" y="1059180"/>
                  <a:pt x="14509186" y="1059180"/>
                </a:cubicBezTo>
                <a:lnTo>
                  <a:pt x="553720" y="1059180"/>
                </a:lnTo>
                <a:cubicBezTo>
                  <a:pt x="274320" y="1059180"/>
                  <a:pt x="46990" y="831850"/>
                  <a:pt x="46990" y="552450"/>
                </a:cubicBezTo>
                <a:cubicBezTo>
                  <a:pt x="46990" y="273050"/>
                  <a:pt x="274320" y="45720"/>
                  <a:pt x="553720" y="45720"/>
                </a:cubicBezTo>
                <a:lnTo>
                  <a:pt x="14509186" y="45720"/>
                </a:lnTo>
                <a:moveTo>
                  <a:pt x="14509186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14509186" y="1107440"/>
                </a:lnTo>
                <a:cubicBezTo>
                  <a:pt x="14815257" y="1107440"/>
                  <a:pt x="15062907" y="859790"/>
                  <a:pt x="15062907" y="553720"/>
                </a:cubicBezTo>
                <a:cubicBezTo>
                  <a:pt x="15061636" y="247650"/>
                  <a:pt x="14813986" y="0"/>
                  <a:pt x="14509186" y="0"/>
                </a:cubicBezTo>
                <a:close/>
              </a:path>
            </a:pathLst>
          </a:custGeom>
          <a:solidFill>
            <a:srgbClr val="2660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17"/>
          <p:cNvSpPr txBox="1"/>
          <p:nvPr/>
        </p:nvSpPr>
        <p:spPr>
          <a:xfrm>
            <a:off x="1028700" y="970572"/>
            <a:ext cx="3575425" cy="358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PROTOTYPES</a:t>
            </a:r>
            <a:endParaRPr/>
          </a:p>
        </p:txBody>
      </p:sp>
      <p:sp>
        <p:nvSpPr>
          <p:cNvPr id="292" name="Google Shape;292;p17"/>
          <p:cNvSpPr txBox="1"/>
          <p:nvPr/>
        </p:nvSpPr>
        <p:spPr>
          <a:xfrm>
            <a:off x="-392061" y="1659330"/>
            <a:ext cx="12628543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9" u="none" cap="none" strike="noStrike">
                <a:solidFill>
                  <a:srgbClr val="266041"/>
                </a:solidFill>
                <a:latin typeface="Arial"/>
                <a:ea typeface="Arial"/>
                <a:cs typeface="Arial"/>
                <a:sym typeface="Arial"/>
              </a:rPr>
              <a:t>Shared Rose-Bud-Thorn journaling improves people’s mood</a:t>
            </a:r>
            <a:endParaRPr/>
          </a:p>
        </p:txBody>
      </p:sp>
      <p:sp>
        <p:nvSpPr>
          <p:cNvPr id="293" name="Google Shape;293;p17"/>
          <p:cNvSpPr txBox="1"/>
          <p:nvPr/>
        </p:nvSpPr>
        <p:spPr>
          <a:xfrm>
            <a:off x="1516894" y="7085844"/>
            <a:ext cx="6978201" cy="24692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5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What’s your mood before RBT?  </a:t>
            </a:r>
            <a:r>
              <a:rPr b="1" i="0" lang="en-US" sz="335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  <a:p>
            <a:pPr indent="0" lvl="0" marL="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5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What’s your mood after RBT?   </a:t>
            </a:r>
            <a:r>
              <a:rPr b="1" i="0" lang="en-US" sz="335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  <a:p>
            <a:pPr indent="0" lvl="0" marL="0" marR="0" rtl="0" algn="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352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7"/>
          <p:cNvSpPr txBox="1"/>
          <p:nvPr/>
        </p:nvSpPr>
        <p:spPr>
          <a:xfrm>
            <a:off x="3803806" y="8805544"/>
            <a:ext cx="1967534" cy="695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(scale 1-10)</a:t>
            </a:r>
            <a:endParaRPr/>
          </a:p>
        </p:txBody>
      </p:sp>
      <p:sp>
        <p:nvSpPr>
          <p:cNvPr id="295" name="Google Shape;295;p17"/>
          <p:cNvSpPr txBox="1"/>
          <p:nvPr/>
        </p:nvSpPr>
        <p:spPr>
          <a:xfrm>
            <a:off x="11222895" y="3891060"/>
            <a:ext cx="6036405" cy="1057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Surprised how much he enjoyed drawing out the RBT vs. the words</a:t>
            </a:r>
            <a:endParaRPr/>
          </a:p>
        </p:txBody>
      </p:sp>
      <p:sp>
        <p:nvSpPr>
          <p:cNvPr id="296" name="Google Shape;296;p17"/>
          <p:cNvSpPr txBox="1"/>
          <p:nvPr/>
        </p:nvSpPr>
        <p:spPr>
          <a:xfrm>
            <a:off x="11566306" y="5371344"/>
            <a:ext cx="5692994" cy="1590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Created engaging conversation including starting one about baskteball that day</a:t>
            </a:r>
            <a:endParaRPr/>
          </a:p>
        </p:txBody>
      </p:sp>
      <p:sp>
        <p:nvSpPr>
          <p:cNvPr id="297" name="Google Shape;297;p17"/>
          <p:cNvSpPr txBox="1"/>
          <p:nvPr/>
        </p:nvSpPr>
        <p:spPr>
          <a:xfrm rot="-5400000">
            <a:off x="-350090" y="4091365"/>
            <a:ext cx="2985939" cy="7480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PROCEDURE</a:t>
            </a:r>
            <a:endParaRPr/>
          </a:p>
        </p:txBody>
      </p:sp>
      <p:sp>
        <p:nvSpPr>
          <p:cNvPr id="298" name="Google Shape;298;p17"/>
          <p:cNvSpPr txBox="1"/>
          <p:nvPr/>
        </p:nvSpPr>
        <p:spPr>
          <a:xfrm>
            <a:off x="14721780" y="2839401"/>
            <a:ext cx="2537520" cy="781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INSIGHTS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8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9964" l="-17680" r="-17680" t="-49964"/>
            </a:stretch>
          </a:blipFill>
          <a:ln>
            <a:noFill/>
          </a:ln>
        </p:spPr>
      </p:sp>
      <p:sp>
        <p:nvSpPr>
          <p:cNvPr id="304" name="Google Shape;304;p18"/>
          <p:cNvSpPr/>
          <p:nvPr/>
        </p:nvSpPr>
        <p:spPr>
          <a:xfrm>
            <a:off x="1028700" y="1543447"/>
            <a:ext cx="10378401" cy="716094"/>
          </a:xfrm>
          <a:custGeom>
            <a:rect b="b" l="l" r="r" t="t"/>
            <a:pathLst>
              <a:path extrusionOk="0" h="1107440" w="15873951">
                <a:moveTo>
                  <a:pt x="15320231" y="45720"/>
                </a:moveTo>
                <a:cubicBezTo>
                  <a:pt x="15599631" y="45720"/>
                  <a:pt x="15826960" y="273050"/>
                  <a:pt x="15826960" y="552450"/>
                </a:cubicBezTo>
                <a:cubicBezTo>
                  <a:pt x="15826960" y="831850"/>
                  <a:pt x="15599631" y="1059180"/>
                  <a:pt x="15320231" y="1059180"/>
                </a:cubicBezTo>
                <a:lnTo>
                  <a:pt x="553720" y="1059180"/>
                </a:lnTo>
                <a:cubicBezTo>
                  <a:pt x="274320" y="1059180"/>
                  <a:pt x="46990" y="831850"/>
                  <a:pt x="46990" y="552450"/>
                </a:cubicBezTo>
                <a:cubicBezTo>
                  <a:pt x="46990" y="273050"/>
                  <a:pt x="274320" y="45720"/>
                  <a:pt x="553720" y="45720"/>
                </a:cubicBezTo>
                <a:lnTo>
                  <a:pt x="15320231" y="45720"/>
                </a:lnTo>
                <a:moveTo>
                  <a:pt x="15320231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15320231" y="1107440"/>
                </a:lnTo>
                <a:cubicBezTo>
                  <a:pt x="15626300" y="1107440"/>
                  <a:pt x="15873950" y="859790"/>
                  <a:pt x="15873950" y="553720"/>
                </a:cubicBezTo>
                <a:cubicBezTo>
                  <a:pt x="15872681" y="247650"/>
                  <a:pt x="15625031" y="0"/>
                  <a:pt x="15320231" y="0"/>
                </a:cubicBezTo>
                <a:close/>
              </a:path>
            </a:pathLst>
          </a:custGeom>
          <a:solidFill>
            <a:srgbClr val="FF914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18"/>
          <p:cNvSpPr/>
          <p:nvPr/>
        </p:nvSpPr>
        <p:spPr>
          <a:xfrm>
            <a:off x="1706807" y="2733767"/>
            <a:ext cx="3660547" cy="5203423"/>
          </a:xfrm>
          <a:custGeom>
            <a:rect b="b" l="l" r="r" t="t"/>
            <a:pathLst>
              <a:path extrusionOk="0" h="5203423" w="3660547">
                <a:moveTo>
                  <a:pt x="0" y="0"/>
                </a:moveTo>
                <a:lnTo>
                  <a:pt x="3660547" y="0"/>
                </a:lnTo>
                <a:lnTo>
                  <a:pt x="3660547" y="5203423"/>
                </a:lnTo>
                <a:lnTo>
                  <a:pt x="0" y="52034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4926" l="-24131" r="-30092" t="-22080"/>
            </a:stretch>
          </a:blipFill>
          <a:ln>
            <a:noFill/>
          </a:ln>
        </p:spPr>
      </p:sp>
      <p:sp>
        <p:nvSpPr>
          <p:cNvPr id="306" name="Google Shape;306;p18"/>
          <p:cNvSpPr/>
          <p:nvPr/>
        </p:nvSpPr>
        <p:spPr>
          <a:xfrm>
            <a:off x="5793276" y="2733767"/>
            <a:ext cx="3075203" cy="5203423"/>
          </a:xfrm>
          <a:custGeom>
            <a:rect b="b" l="l" r="r" t="t"/>
            <a:pathLst>
              <a:path extrusionOk="0" h="5203423" w="3075203">
                <a:moveTo>
                  <a:pt x="0" y="0"/>
                </a:moveTo>
                <a:lnTo>
                  <a:pt x="3075203" y="0"/>
                </a:lnTo>
                <a:lnTo>
                  <a:pt x="3075203" y="5203423"/>
                </a:lnTo>
                <a:lnTo>
                  <a:pt x="0" y="52034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035" r="0" t="-17080"/>
            </a:stretch>
          </a:blipFill>
          <a:ln>
            <a:noFill/>
          </a:ln>
        </p:spPr>
      </p:sp>
      <p:sp>
        <p:nvSpPr>
          <p:cNvPr id="307" name="Google Shape;307;p18"/>
          <p:cNvSpPr txBox="1"/>
          <p:nvPr/>
        </p:nvSpPr>
        <p:spPr>
          <a:xfrm>
            <a:off x="1028700" y="970572"/>
            <a:ext cx="3575425" cy="358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PROTOTYPES</a:t>
            </a:r>
            <a:endParaRPr/>
          </a:p>
        </p:txBody>
      </p:sp>
      <p:sp>
        <p:nvSpPr>
          <p:cNvPr id="308" name="Google Shape;308;p18"/>
          <p:cNvSpPr txBox="1"/>
          <p:nvPr/>
        </p:nvSpPr>
        <p:spPr>
          <a:xfrm>
            <a:off x="-96787" y="1664863"/>
            <a:ext cx="12628543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9" u="none" cap="none" strike="noStrike">
                <a:solidFill>
                  <a:srgbClr val="FF914D"/>
                </a:solidFill>
                <a:latin typeface="Arial"/>
                <a:ea typeface="Arial"/>
                <a:cs typeface="Arial"/>
                <a:sym typeface="Arial"/>
              </a:rPr>
              <a:t>People are comfortable sharing their day for a minute unprompted</a:t>
            </a:r>
            <a:endParaRPr/>
          </a:p>
        </p:txBody>
      </p:sp>
      <p:sp>
        <p:nvSpPr>
          <p:cNvPr id="309" name="Google Shape;309;p18"/>
          <p:cNvSpPr txBox="1"/>
          <p:nvPr/>
        </p:nvSpPr>
        <p:spPr>
          <a:xfrm>
            <a:off x="1522401" y="8346765"/>
            <a:ext cx="6248619" cy="5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3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“Pretend we are your children”</a:t>
            </a:r>
            <a:endParaRPr/>
          </a:p>
        </p:txBody>
      </p:sp>
      <p:sp>
        <p:nvSpPr>
          <p:cNvPr id="310" name="Google Shape;310;p18"/>
          <p:cNvSpPr txBox="1"/>
          <p:nvPr/>
        </p:nvSpPr>
        <p:spPr>
          <a:xfrm>
            <a:off x="1522401" y="9086540"/>
            <a:ext cx="10673693" cy="5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3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“I live in a different city. I’d love to hear about your day”</a:t>
            </a:r>
            <a:endParaRPr/>
          </a:p>
        </p:txBody>
      </p:sp>
      <p:sp>
        <p:nvSpPr>
          <p:cNvPr id="311" name="Google Shape;311;p18"/>
          <p:cNvSpPr txBox="1"/>
          <p:nvPr/>
        </p:nvSpPr>
        <p:spPr>
          <a:xfrm>
            <a:off x="14721780" y="2295617"/>
            <a:ext cx="2537520" cy="781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INSIGHTS</a:t>
            </a:r>
            <a:endParaRPr/>
          </a:p>
        </p:txBody>
      </p:sp>
      <p:sp>
        <p:nvSpPr>
          <p:cNvPr id="312" name="Google Shape;312;p18"/>
          <p:cNvSpPr txBox="1"/>
          <p:nvPr/>
        </p:nvSpPr>
        <p:spPr>
          <a:xfrm>
            <a:off x="9766129" y="3405819"/>
            <a:ext cx="7493171" cy="1216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Difficult to speak for the whole </a:t>
            </a:r>
            <a:endParaRPr/>
          </a:p>
          <a:p>
            <a:pPr indent="0" lvl="0" marL="0" marR="0" rtl="0" algn="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minute</a:t>
            </a:r>
            <a:endParaRPr/>
          </a:p>
        </p:txBody>
      </p:sp>
      <p:sp>
        <p:nvSpPr>
          <p:cNvPr id="313" name="Google Shape;313;p18"/>
          <p:cNvSpPr txBox="1"/>
          <p:nvPr/>
        </p:nvSpPr>
        <p:spPr>
          <a:xfrm>
            <a:off x="11010681" y="4811712"/>
            <a:ext cx="6248619" cy="5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Easier if  there were prompts</a:t>
            </a:r>
            <a:endParaRPr/>
          </a:p>
        </p:txBody>
      </p:sp>
      <p:sp>
        <p:nvSpPr>
          <p:cNvPr id="314" name="Google Shape;314;p18"/>
          <p:cNvSpPr txBox="1"/>
          <p:nvPr/>
        </p:nvSpPr>
        <p:spPr>
          <a:xfrm>
            <a:off x="11247191" y="5741988"/>
            <a:ext cx="6012109" cy="1835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People are </a:t>
            </a:r>
            <a:r>
              <a:rPr b="1" i="0" lang="en-US" sz="3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</a:t>
            </a:r>
            <a:r>
              <a:rPr b="0" i="0" lang="en-US" sz="3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always able to share without supplemental prompts</a:t>
            </a:r>
            <a:endParaRPr/>
          </a:p>
        </p:txBody>
      </p:sp>
      <p:sp>
        <p:nvSpPr>
          <p:cNvPr id="315" name="Google Shape;315;p18"/>
          <p:cNvSpPr txBox="1"/>
          <p:nvPr/>
        </p:nvSpPr>
        <p:spPr>
          <a:xfrm rot="-5400000">
            <a:off x="-344583" y="3852722"/>
            <a:ext cx="2985939" cy="7480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PROCEDURE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9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9964" l="-17680" r="-17680" t="-49964"/>
            </a:stretch>
          </a:blipFill>
          <a:ln>
            <a:noFill/>
          </a:ln>
        </p:spPr>
      </p:sp>
      <p:sp>
        <p:nvSpPr>
          <p:cNvPr id="321" name="Google Shape;321;p19"/>
          <p:cNvSpPr/>
          <p:nvPr/>
        </p:nvSpPr>
        <p:spPr>
          <a:xfrm>
            <a:off x="1028700" y="1603237"/>
            <a:ext cx="9021570" cy="716094"/>
          </a:xfrm>
          <a:custGeom>
            <a:rect b="b" l="l" r="r" t="t"/>
            <a:pathLst>
              <a:path extrusionOk="0" h="1107440" w="13798654">
                <a:moveTo>
                  <a:pt x="13244933" y="45720"/>
                </a:moveTo>
                <a:cubicBezTo>
                  <a:pt x="13524333" y="45720"/>
                  <a:pt x="13751663" y="273050"/>
                  <a:pt x="13751663" y="552450"/>
                </a:cubicBezTo>
                <a:cubicBezTo>
                  <a:pt x="13751663" y="831850"/>
                  <a:pt x="13524333" y="1059180"/>
                  <a:pt x="13244933" y="1059180"/>
                </a:cubicBezTo>
                <a:lnTo>
                  <a:pt x="553720" y="1059180"/>
                </a:lnTo>
                <a:cubicBezTo>
                  <a:pt x="274320" y="1059180"/>
                  <a:pt x="46990" y="831850"/>
                  <a:pt x="46990" y="552450"/>
                </a:cubicBezTo>
                <a:cubicBezTo>
                  <a:pt x="46990" y="273050"/>
                  <a:pt x="274320" y="45720"/>
                  <a:pt x="553720" y="45720"/>
                </a:cubicBezTo>
                <a:lnTo>
                  <a:pt x="13244933" y="45720"/>
                </a:lnTo>
                <a:moveTo>
                  <a:pt x="13244933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13244933" y="1107440"/>
                </a:lnTo>
                <a:cubicBezTo>
                  <a:pt x="13551004" y="1107440"/>
                  <a:pt x="13798654" y="859790"/>
                  <a:pt x="13798654" y="553720"/>
                </a:cubicBezTo>
                <a:cubicBezTo>
                  <a:pt x="13797383" y="247650"/>
                  <a:pt x="13549733" y="0"/>
                  <a:pt x="13244933" y="0"/>
                </a:cubicBezTo>
                <a:close/>
              </a:path>
            </a:pathLst>
          </a:custGeom>
          <a:solidFill>
            <a:srgbClr val="2660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19"/>
          <p:cNvSpPr/>
          <p:nvPr/>
        </p:nvSpPr>
        <p:spPr>
          <a:xfrm>
            <a:off x="11293991" y="5825729"/>
            <a:ext cx="6285193" cy="3739690"/>
          </a:xfrm>
          <a:custGeom>
            <a:rect b="b" l="l" r="r" t="t"/>
            <a:pathLst>
              <a:path extrusionOk="0" h="3739690" w="6285193">
                <a:moveTo>
                  <a:pt x="0" y="0"/>
                </a:moveTo>
                <a:lnTo>
                  <a:pt x="6285192" y="0"/>
                </a:lnTo>
                <a:lnTo>
                  <a:pt x="6285192" y="3739690"/>
                </a:lnTo>
                <a:lnTo>
                  <a:pt x="0" y="37396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3" name="Google Shape;323;p19"/>
          <p:cNvSpPr/>
          <p:nvPr/>
        </p:nvSpPr>
        <p:spPr>
          <a:xfrm>
            <a:off x="1818579" y="2972410"/>
            <a:ext cx="5571092" cy="6593009"/>
          </a:xfrm>
          <a:custGeom>
            <a:rect b="b" l="l" r="r" t="t"/>
            <a:pathLst>
              <a:path extrusionOk="0" h="6593009" w="5571092">
                <a:moveTo>
                  <a:pt x="0" y="0"/>
                </a:moveTo>
                <a:lnTo>
                  <a:pt x="5571093" y="0"/>
                </a:lnTo>
                <a:lnTo>
                  <a:pt x="5571093" y="6593009"/>
                </a:lnTo>
                <a:lnTo>
                  <a:pt x="0" y="65930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4" name="Google Shape;324;p19"/>
          <p:cNvSpPr txBox="1"/>
          <p:nvPr/>
        </p:nvSpPr>
        <p:spPr>
          <a:xfrm>
            <a:off x="1028700" y="970572"/>
            <a:ext cx="3575425" cy="358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PROTOTYPES</a:t>
            </a:r>
            <a:endParaRPr/>
          </a:p>
        </p:txBody>
      </p:sp>
      <p:sp>
        <p:nvSpPr>
          <p:cNvPr id="325" name="Google Shape;325;p19"/>
          <p:cNvSpPr txBox="1"/>
          <p:nvPr/>
        </p:nvSpPr>
        <p:spPr>
          <a:xfrm>
            <a:off x="1516894" y="1724653"/>
            <a:ext cx="9288903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66041"/>
                </a:solidFill>
                <a:latin typeface="Arial"/>
                <a:ea typeface="Arial"/>
                <a:cs typeface="Arial"/>
                <a:sym typeface="Arial"/>
              </a:rPr>
              <a:t>Costs impede the ability of moms to see their loved ones</a:t>
            </a:r>
            <a:endParaRPr/>
          </a:p>
        </p:txBody>
      </p:sp>
      <p:sp>
        <p:nvSpPr>
          <p:cNvPr id="326" name="Google Shape;326;p19"/>
          <p:cNvSpPr txBox="1"/>
          <p:nvPr/>
        </p:nvSpPr>
        <p:spPr>
          <a:xfrm rot="-5400000">
            <a:off x="-350090" y="4091365"/>
            <a:ext cx="2985939" cy="7480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PROCEDURE</a:t>
            </a:r>
            <a:endParaRPr/>
          </a:p>
        </p:txBody>
      </p:sp>
      <p:sp>
        <p:nvSpPr>
          <p:cNvPr id="327" name="Google Shape;327;p19"/>
          <p:cNvSpPr txBox="1"/>
          <p:nvPr/>
        </p:nvSpPr>
        <p:spPr>
          <a:xfrm rot="-5400000">
            <a:off x="9070032" y="7526642"/>
            <a:ext cx="3296504" cy="781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INSIGHTS</a:t>
            </a:r>
            <a:endParaRPr/>
          </a:p>
        </p:txBody>
      </p:sp>
      <p:sp>
        <p:nvSpPr>
          <p:cNvPr id="328" name="Google Shape;328;p19"/>
          <p:cNvSpPr txBox="1"/>
          <p:nvPr/>
        </p:nvSpPr>
        <p:spPr>
          <a:xfrm>
            <a:off x="11075789" y="3406775"/>
            <a:ext cx="6503394" cy="1736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“It’s so far and so much money that I feel guilty when I go all the way back for just a week (like thanksgiving) but I love my family so much I want to anyway”</a:t>
            </a:r>
            <a:endParaRPr/>
          </a:p>
        </p:txBody>
      </p:sp>
      <p:sp>
        <p:nvSpPr>
          <p:cNvPr id="329" name="Google Shape;329;p19"/>
          <p:cNvSpPr txBox="1"/>
          <p:nvPr/>
        </p:nvSpPr>
        <p:spPr>
          <a:xfrm>
            <a:off x="11582589" y="1073875"/>
            <a:ext cx="5996594" cy="18985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15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&gt; 37% of students </a:t>
            </a:r>
            <a:endParaRPr/>
          </a:p>
          <a:p>
            <a:pPr indent="0" lvl="0" marL="0" marR="0" rtl="0" algn="r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0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delayed or skipped a trip home due to cost concerns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1F1"/>
        </a:solidFill>
      </p:bgPr>
    </p:bg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0"/>
          <p:cNvSpPr/>
          <p:nvPr/>
        </p:nvSpPr>
        <p:spPr>
          <a:xfrm>
            <a:off x="1942993" y="0"/>
            <a:ext cx="14039520" cy="10287000"/>
          </a:xfrm>
          <a:custGeom>
            <a:rect b="b" l="l" r="r" t="t"/>
            <a:pathLst>
              <a:path extrusionOk="0"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-6693" l="0" r="0" t="-6694"/>
            </a:stretch>
          </a:blipFill>
          <a:ln>
            <a:noFill/>
          </a:ln>
        </p:spPr>
      </p:sp>
      <p:sp>
        <p:nvSpPr>
          <p:cNvPr id="335" name="Google Shape;335;p20"/>
          <p:cNvSpPr/>
          <p:nvPr/>
        </p:nvSpPr>
        <p:spPr>
          <a:xfrm>
            <a:off x="7149389" y="3692473"/>
            <a:ext cx="3991675" cy="644409"/>
          </a:xfrm>
          <a:custGeom>
            <a:rect b="b" l="l" r="r" t="t"/>
            <a:pathLst>
              <a:path extrusionOk="0" h="1107440" w="6784507">
                <a:moveTo>
                  <a:pt x="6230787" y="45720"/>
                </a:moveTo>
                <a:cubicBezTo>
                  <a:pt x="6510187" y="45720"/>
                  <a:pt x="6737517" y="273050"/>
                  <a:pt x="6737517" y="552450"/>
                </a:cubicBezTo>
                <a:cubicBezTo>
                  <a:pt x="6737517" y="831850"/>
                  <a:pt x="6510187" y="1059180"/>
                  <a:pt x="6230787" y="1059180"/>
                </a:cubicBezTo>
                <a:lnTo>
                  <a:pt x="553720" y="1059180"/>
                </a:lnTo>
                <a:cubicBezTo>
                  <a:pt x="274320" y="1059180"/>
                  <a:pt x="46990" y="831850"/>
                  <a:pt x="46990" y="552450"/>
                </a:cubicBezTo>
                <a:cubicBezTo>
                  <a:pt x="46990" y="273050"/>
                  <a:pt x="274320" y="45720"/>
                  <a:pt x="553720" y="45720"/>
                </a:cubicBezTo>
                <a:lnTo>
                  <a:pt x="6230787" y="45720"/>
                </a:lnTo>
                <a:moveTo>
                  <a:pt x="6230787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6230787" y="1107440"/>
                </a:lnTo>
                <a:cubicBezTo>
                  <a:pt x="6536857" y="1107440"/>
                  <a:pt x="6784507" y="859790"/>
                  <a:pt x="6784507" y="553720"/>
                </a:cubicBezTo>
                <a:cubicBezTo>
                  <a:pt x="6783237" y="247650"/>
                  <a:pt x="6535587" y="0"/>
                  <a:pt x="6230787" y="0"/>
                </a:cubicBezTo>
                <a:close/>
              </a:path>
            </a:pathLst>
          </a:custGeom>
          <a:solidFill>
            <a:srgbClr val="CB6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20"/>
          <p:cNvSpPr/>
          <p:nvPr/>
        </p:nvSpPr>
        <p:spPr>
          <a:xfrm>
            <a:off x="12354079" y="3692473"/>
            <a:ext cx="3991675" cy="644409"/>
          </a:xfrm>
          <a:custGeom>
            <a:rect b="b" l="l" r="r" t="t"/>
            <a:pathLst>
              <a:path extrusionOk="0" h="1107440" w="6784507">
                <a:moveTo>
                  <a:pt x="6230787" y="45720"/>
                </a:moveTo>
                <a:cubicBezTo>
                  <a:pt x="6510187" y="45720"/>
                  <a:pt x="6737517" y="273050"/>
                  <a:pt x="6737517" y="552450"/>
                </a:cubicBezTo>
                <a:cubicBezTo>
                  <a:pt x="6737517" y="831850"/>
                  <a:pt x="6510187" y="1059180"/>
                  <a:pt x="6230787" y="1059180"/>
                </a:cubicBezTo>
                <a:lnTo>
                  <a:pt x="553720" y="1059180"/>
                </a:lnTo>
                <a:cubicBezTo>
                  <a:pt x="274320" y="1059180"/>
                  <a:pt x="46990" y="831850"/>
                  <a:pt x="46990" y="552450"/>
                </a:cubicBezTo>
                <a:cubicBezTo>
                  <a:pt x="46990" y="273050"/>
                  <a:pt x="274320" y="45720"/>
                  <a:pt x="553720" y="45720"/>
                </a:cubicBezTo>
                <a:lnTo>
                  <a:pt x="6230787" y="45720"/>
                </a:lnTo>
                <a:moveTo>
                  <a:pt x="6230787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6230787" y="1107440"/>
                </a:lnTo>
                <a:cubicBezTo>
                  <a:pt x="6536857" y="1107440"/>
                  <a:pt x="6784507" y="859790"/>
                  <a:pt x="6784507" y="553720"/>
                </a:cubicBezTo>
                <a:cubicBezTo>
                  <a:pt x="6783237" y="247650"/>
                  <a:pt x="6535587" y="0"/>
                  <a:pt x="6230787" y="0"/>
                </a:cubicBezTo>
                <a:close/>
              </a:path>
            </a:pathLst>
          </a:custGeom>
          <a:solidFill>
            <a:srgbClr val="CB6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20"/>
          <p:cNvSpPr/>
          <p:nvPr/>
        </p:nvSpPr>
        <p:spPr>
          <a:xfrm>
            <a:off x="1881697" y="3692473"/>
            <a:ext cx="3991675" cy="644409"/>
          </a:xfrm>
          <a:custGeom>
            <a:rect b="b" l="l" r="r" t="t"/>
            <a:pathLst>
              <a:path extrusionOk="0" h="1107440" w="6784507">
                <a:moveTo>
                  <a:pt x="6230787" y="45720"/>
                </a:moveTo>
                <a:cubicBezTo>
                  <a:pt x="6510187" y="45720"/>
                  <a:pt x="6737517" y="273050"/>
                  <a:pt x="6737517" y="552450"/>
                </a:cubicBezTo>
                <a:cubicBezTo>
                  <a:pt x="6737517" y="831850"/>
                  <a:pt x="6510187" y="1059180"/>
                  <a:pt x="6230787" y="1059180"/>
                </a:cubicBezTo>
                <a:lnTo>
                  <a:pt x="553720" y="1059180"/>
                </a:lnTo>
                <a:cubicBezTo>
                  <a:pt x="274320" y="1059180"/>
                  <a:pt x="46990" y="831850"/>
                  <a:pt x="46990" y="552450"/>
                </a:cubicBezTo>
                <a:cubicBezTo>
                  <a:pt x="46990" y="273050"/>
                  <a:pt x="274320" y="45720"/>
                  <a:pt x="553720" y="45720"/>
                </a:cubicBezTo>
                <a:lnTo>
                  <a:pt x="6230787" y="45720"/>
                </a:lnTo>
                <a:moveTo>
                  <a:pt x="6230787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6230787" y="1107440"/>
                </a:lnTo>
                <a:cubicBezTo>
                  <a:pt x="6536857" y="1107440"/>
                  <a:pt x="6784507" y="859790"/>
                  <a:pt x="6784507" y="553720"/>
                </a:cubicBezTo>
                <a:cubicBezTo>
                  <a:pt x="6783237" y="247650"/>
                  <a:pt x="6535587" y="0"/>
                  <a:pt x="6230787" y="0"/>
                </a:cubicBezTo>
                <a:close/>
              </a:path>
            </a:pathLst>
          </a:custGeom>
          <a:solidFill>
            <a:srgbClr val="CB6C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20"/>
          <p:cNvSpPr txBox="1"/>
          <p:nvPr/>
        </p:nvSpPr>
        <p:spPr>
          <a:xfrm>
            <a:off x="12354079" y="4621927"/>
            <a:ext cx="3990928" cy="32626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2000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Includes moms and kids of all ages; may exclude those uncomfortable sharing personal feelings or without tech access;</a:t>
            </a:r>
            <a:endParaRPr/>
          </a:p>
          <a:p>
            <a:pPr indent="0" lvl="0" marL="0" marR="0" rtl="0" algn="r">
              <a:lnSpc>
                <a:spcPct val="2000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difficult for parents with toddlers </a:t>
            </a:r>
            <a:endParaRPr/>
          </a:p>
          <a:p>
            <a:pPr indent="0" lvl="0" marL="0" marR="0" rtl="0" algn="r">
              <a:lnSpc>
                <a:spcPct val="2000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339" name="Google Shape;339;p20"/>
          <p:cNvSpPr txBox="1"/>
          <p:nvPr/>
        </p:nvSpPr>
        <p:spPr>
          <a:xfrm>
            <a:off x="7149389" y="4621927"/>
            <a:ext cx="3990928" cy="32626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000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Storing personal moments could raise privacy concerns if data isn't secured or shared with consent</a:t>
            </a:r>
            <a:endParaRPr/>
          </a:p>
          <a:p>
            <a:pPr indent="0" lvl="0" marL="0" marR="0" rtl="0" algn="ctr">
              <a:lnSpc>
                <a:spcPct val="2000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200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20"/>
          <p:cNvSpPr txBox="1"/>
          <p:nvPr/>
        </p:nvSpPr>
        <p:spPr>
          <a:xfrm>
            <a:off x="6813514" y="3774278"/>
            <a:ext cx="4662678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9" u="none" cap="none" strike="noStrike">
                <a:solidFill>
                  <a:srgbClr val="CB6CE6"/>
                </a:solidFill>
                <a:latin typeface="Arial"/>
                <a:ea typeface="Arial"/>
                <a:cs typeface="Arial"/>
                <a:sym typeface="Arial"/>
              </a:rPr>
              <a:t>ETHICAL IMPLICATIONS</a:t>
            </a:r>
            <a:endParaRPr/>
          </a:p>
        </p:txBody>
      </p:sp>
      <p:sp>
        <p:nvSpPr>
          <p:cNvPr id="341" name="Google Shape;341;p20"/>
          <p:cNvSpPr txBox="1"/>
          <p:nvPr/>
        </p:nvSpPr>
        <p:spPr>
          <a:xfrm>
            <a:off x="12018204" y="3774278"/>
            <a:ext cx="4662678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9" u="none" cap="none" strike="noStrike">
                <a:solidFill>
                  <a:srgbClr val="CB6CE6"/>
                </a:solidFill>
                <a:latin typeface="Arial"/>
                <a:ea typeface="Arial"/>
                <a:cs typeface="Arial"/>
                <a:sym typeface="Arial"/>
              </a:rPr>
              <a:t>INCLUDES/EXCLUDES</a:t>
            </a:r>
            <a:endParaRPr/>
          </a:p>
        </p:txBody>
      </p:sp>
      <p:sp>
        <p:nvSpPr>
          <p:cNvPr id="342" name="Google Shape;342;p20"/>
          <p:cNvSpPr txBox="1"/>
          <p:nvPr/>
        </p:nvSpPr>
        <p:spPr>
          <a:xfrm>
            <a:off x="1942993" y="4621927"/>
            <a:ext cx="3990928" cy="32626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000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Rose bud thorn is a solution for moms and kids to share highs, challenges, and hopes in a fun, bonding way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can add prompts to help foster communal sharing</a:t>
            </a:r>
            <a:endParaRPr/>
          </a:p>
        </p:txBody>
      </p:sp>
      <p:sp>
        <p:nvSpPr>
          <p:cNvPr id="343" name="Google Shape;343;p20"/>
          <p:cNvSpPr txBox="1"/>
          <p:nvPr/>
        </p:nvSpPr>
        <p:spPr>
          <a:xfrm>
            <a:off x="1028700" y="970572"/>
            <a:ext cx="3575425" cy="358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NEXT STEPS</a:t>
            </a:r>
            <a:endParaRPr/>
          </a:p>
        </p:txBody>
      </p:sp>
      <p:sp>
        <p:nvSpPr>
          <p:cNvPr id="344" name="Google Shape;344;p20"/>
          <p:cNvSpPr txBox="1"/>
          <p:nvPr/>
        </p:nvSpPr>
        <p:spPr>
          <a:xfrm>
            <a:off x="1607118" y="3778088"/>
            <a:ext cx="4662678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9" u="none" cap="none" strike="noStrike">
                <a:solidFill>
                  <a:srgbClr val="CB6CE6"/>
                </a:solidFill>
                <a:latin typeface="Arial"/>
                <a:ea typeface="Arial"/>
                <a:cs typeface="Arial"/>
                <a:sym typeface="Arial"/>
              </a:rPr>
              <a:t>SOLUTION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1F1"/>
        </a:solidFill>
      </p:bgPr>
    </p:bg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1"/>
          <p:cNvSpPr/>
          <p:nvPr/>
        </p:nvSpPr>
        <p:spPr>
          <a:xfrm>
            <a:off x="2124240" y="0"/>
            <a:ext cx="14039520" cy="10287000"/>
          </a:xfrm>
          <a:custGeom>
            <a:rect b="b" l="l" r="r" t="t"/>
            <a:pathLst>
              <a:path extrusionOk="0"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-6693" l="0" r="0" t="-6694"/>
            </a:stretch>
          </a:blipFill>
          <a:ln>
            <a:noFill/>
          </a:ln>
        </p:spPr>
      </p:sp>
      <p:sp>
        <p:nvSpPr>
          <p:cNvPr id="350" name="Google Shape;350;p21"/>
          <p:cNvSpPr txBox="1"/>
          <p:nvPr/>
        </p:nvSpPr>
        <p:spPr>
          <a:xfrm>
            <a:off x="3566240" y="3926475"/>
            <a:ext cx="11155519" cy="2390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999" u="none" cap="none" strike="noStrike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Thank You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1F1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2"/>
          <p:cNvSpPr/>
          <p:nvPr/>
        </p:nvSpPr>
        <p:spPr>
          <a:xfrm>
            <a:off x="2124240" y="0"/>
            <a:ext cx="14039520" cy="10287000"/>
          </a:xfrm>
          <a:custGeom>
            <a:rect b="b" l="l" r="r" t="t"/>
            <a:pathLst>
              <a:path extrusionOk="0"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-6693" l="0" r="0" t="-6694"/>
            </a:stretch>
          </a:blipFill>
          <a:ln>
            <a:noFill/>
          </a:ln>
        </p:spPr>
      </p:sp>
      <p:sp>
        <p:nvSpPr>
          <p:cNvPr id="356" name="Google Shape;356;p22"/>
          <p:cNvSpPr txBox="1"/>
          <p:nvPr/>
        </p:nvSpPr>
        <p:spPr>
          <a:xfrm>
            <a:off x="3566240" y="3926475"/>
            <a:ext cx="11155519" cy="2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999" u="none" cap="none" strike="noStrike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Appendix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1F1"/>
        </a:solidFill>
      </p:bgPr>
    </p:bg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3"/>
          <p:cNvSpPr/>
          <p:nvPr/>
        </p:nvSpPr>
        <p:spPr>
          <a:xfrm>
            <a:off x="2124240" y="0"/>
            <a:ext cx="14039520" cy="10287000"/>
          </a:xfrm>
          <a:custGeom>
            <a:rect b="b" l="l" r="r" t="t"/>
            <a:pathLst>
              <a:path extrusionOk="0"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-6693" l="0" r="0" t="-6694"/>
            </a:stretch>
          </a:blipFill>
          <a:ln>
            <a:noFill/>
          </a:ln>
        </p:spPr>
      </p:sp>
      <p:sp>
        <p:nvSpPr>
          <p:cNvPr id="362" name="Google Shape;362;p23"/>
          <p:cNvSpPr/>
          <p:nvPr/>
        </p:nvSpPr>
        <p:spPr>
          <a:xfrm>
            <a:off x="1261950" y="2993568"/>
            <a:ext cx="6684352" cy="6266580"/>
          </a:xfrm>
          <a:custGeom>
            <a:rect b="b" l="l" r="r" t="t"/>
            <a:pathLst>
              <a:path extrusionOk="0" h="6266580" w="6684352">
                <a:moveTo>
                  <a:pt x="0" y="0"/>
                </a:moveTo>
                <a:lnTo>
                  <a:pt x="6684351" y="0"/>
                </a:lnTo>
                <a:lnTo>
                  <a:pt x="6684351" y="6266580"/>
                </a:lnTo>
                <a:lnTo>
                  <a:pt x="0" y="62665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3" name="Google Shape;363;p23"/>
          <p:cNvSpPr/>
          <p:nvPr/>
        </p:nvSpPr>
        <p:spPr>
          <a:xfrm>
            <a:off x="9472458" y="2993568"/>
            <a:ext cx="6691302" cy="6264732"/>
          </a:xfrm>
          <a:custGeom>
            <a:rect b="b" l="l" r="r" t="t"/>
            <a:pathLst>
              <a:path extrusionOk="0" h="6264732" w="6691302">
                <a:moveTo>
                  <a:pt x="0" y="0"/>
                </a:moveTo>
                <a:lnTo>
                  <a:pt x="6691302" y="0"/>
                </a:lnTo>
                <a:lnTo>
                  <a:pt x="6691302" y="6264732"/>
                </a:lnTo>
                <a:lnTo>
                  <a:pt x="0" y="62647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4" name="Google Shape;364;p23"/>
          <p:cNvSpPr txBox="1"/>
          <p:nvPr/>
        </p:nvSpPr>
        <p:spPr>
          <a:xfrm>
            <a:off x="1028700" y="970572"/>
            <a:ext cx="3575425" cy="358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APPENDIX</a:t>
            </a:r>
            <a:endParaRPr/>
          </a:p>
        </p:txBody>
      </p:sp>
      <p:sp>
        <p:nvSpPr>
          <p:cNvPr id="365" name="Google Shape;365;p23"/>
          <p:cNvSpPr txBox="1"/>
          <p:nvPr/>
        </p:nvSpPr>
        <p:spPr>
          <a:xfrm>
            <a:off x="1028700" y="1677270"/>
            <a:ext cx="7694705" cy="8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5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EMPATHY MAPS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1F1"/>
        </a:solidFill>
      </p:bgPr>
    </p:bg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4"/>
          <p:cNvSpPr/>
          <p:nvPr/>
        </p:nvSpPr>
        <p:spPr>
          <a:xfrm>
            <a:off x="1028700" y="3261222"/>
            <a:ext cx="8058214" cy="5355637"/>
          </a:xfrm>
          <a:custGeom>
            <a:rect b="b" l="l" r="r" t="t"/>
            <a:pathLst>
              <a:path extrusionOk="0" h="5355637" w="8058214">
                <a:moveTo>
                  <a:pt x="0" y="0"/>
                </a:moveTo>
                <a:lnTo>
                  <a:pt x="8058214" y="0"/>
                </a:lnTo>
                <a:lnTo>
                  <a:pt x="8058214" y="5355637"/>
                </a:lnTo>
                <a:lnTo>
                  <a:pt x="0" y="53556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572" l="-4013" r="0" t="-15800"/>
            </a:stretch>
          </a:blipFill>
          <a:ln>
            <a:noFill/>
          </a:ln>
        </p:spPr>
      </p:sp>
      <p:sp>
        <p:nvSpPr>
          <p:cNvPr id="371" name="Google Shape;371;p24"/>
          <p:cNvSpPr/>
          <p:nvPr/>
        </p:nvSpPr>
        <p:spPr>
          <a:xfrm>
            <a:off x="9452857" y="3261222"/>
            <a:ext cx="8049884" cy="5355637"/>
          </a:xfrm>
          <a:custGeom>
            <a:rect b="b" l="l" r="r" t="t"/>
            <a:pathLst>
              <a:path extrusionOk="0" h="5355637" w="8049884">
                <a:moveTo>
                  <a:pt x="0" y="0"/>
                </a:moveTo>
                <a:lnTo>
                  <a:pt x="8049883" y="0"/>
                </a:lnTo>
                <a:lnTo>
                  <a:pt x="8049883" y="5355637"/>
                </a:lnTo>
                <a:lnTo>
                  <a:pt x="0" y="53556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20" l="-240" r="-71" t="-9258"/>
            </a:stretch>
          </a:blipFill>
          <a:ln>
            <a:noFill/>
          </a:ln>
        </p:spPr>
      </p:sp>
      <p:sp>
        <p:nvSpPr>
          <p:cNvPr id="372" name="Google Shape;372;p24"/>
          <p:cNvSpPr txBox="1"/>
          <p:nvPr/>
        </p:nvSpPr>
        <p:spPr>
          <a:xfrm>
            <a:off x="1028700" y="970572"/>
            <a:ext cx="3575425" cy="358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APPENDIX</a:t>
            </a:r>
            <a:endParaRPr/>
          </a:p>
        </p:txBody>
      </p:sp>
      <p:sp>
        <p:nvSpPr>
          <p:cNvPr id="373" name="Google Shape;373;p24"/>
          <p:cNvSpPr txBox="1"/>
          <p:nvPr/>
        </p:nvSpPr>
        <p:spPr>
          <a:xfrm>
            <a:off x="1028700" y="1677270"/>
            <a:ext cx="13368498" cy="8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5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BRAINSTORMS: HMW FOR POV 1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1F1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5"/>
          <p:cNvSpPr/>
          <p:nvPr/>
        </p:nvSpPr>
        <p:spPr>
          <a:xfrm>
            <a:off x="4684519" y="3102788"/>
            <a:ext cx="8918962" cy="6155512"/>
          </a:xfrm>
          <a:custGeom>
            <a:rect b="b" l="l" r="r" t="t"/>
            <a:pathLst>
              <a:path extrusionOk="0" h="6155512" w="8918962">
                <a:moveTo>
                  <a:pt x="0" y="0"/>
                </a:moveTo>
                <a:lnTo>
                  <a:pt x="8918962" y="0"/>
                </a:lnTo>
                <a:lnTo>
                  <a:pt x="8918962" y="6155512"/>
                </a:lnTo>
                <a:lnTo>
                  <a:pt x="0" y="61555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461" l="-4059" r="0" t="-5620"/>
            </a:stretch>
          </a:blipFill>
          <a:ln>
            <a:noFill/>
          </a:ln>
        </p:spPr>
      </p:sp>
      <p:sp>
        <p:nvSpPr>
          <p:cNvPr id="379" name="Google Shape;379;p25"/>
          <p:cNvSpPr txBox="1"/>
          <p:nvPr/>
        </p:nvSpPr>
        <p:spPr>
          <a:xfrm>
            <a:off x="1028700" y="970572"/>
            <a:ext cx="3575425" cy="358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APPENDIX</a:t>
            </a:r>
            <a:endParaRPr/>
          </a:p>
        </p:txBody>
      </p:sp>
      <p:sp>
        <p:nvSpPr>
          <p:cNvPr id="380" name="Google Shape;380;p25"/>
          <p:cNvSpPr txBox="1"/>
          <p:nvPr/>
        </p:nvSpPr>
        <p:spPr>
          <a:xfrm>
            <a:off x="1028700" y="1677270"/>
            <a:ext cx="13368498" cy="8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5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BRAINSTORMS: HMW FOR POV 2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1F1"/>
        </a:solidFill>
      </p:bgPr>
    </p:bg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26"/>
          <p:cNvSpPr/>
          <p:nvPr/>
        </p:nvSpPr>
        <p:spPr>
          <a:xfrm>
            <a:off x="4686948" y="3195104"/>
            <a:ext cx="8914103" cy="6063196"/>
          </a:xfrm>
          <a:custGeom>
            <a:rect b="b" l="l" r="r" t="t"/>
            <a:pathLst>
              <a:path extrusionOk="0" h="6063196" w="8914103">
                <a:moveTo>
                  <a:pt x="0" y="0"/>
                </a:moveTo>
                <a:lnTo>
                  <a:pt x="8914104" y="0"/>
                </a:lnTo>
                <a:lnTo>
                  <a:pt x="8914104" y="6063196"/>
                </a:lnTo>
                <a:lnTo>
                  <a:pt x="0" y="60631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966" l="-7921" r="-2780" t="-14099"/>
            </a:stretch>
          </a:blipFill>
          <a:ln>
            <a:noFill/>
          </a:ln>
        </p:spPr>
      </p:sp>
      <p:sp>
        <p:nvSpPr>
          <p:cNvPr id="386" name="Google Shape;386;p26"/>
          <p:cNvSpPr txBox="1"/>
          <p:nvPr/>
        </p:nvSpPr>
        <p:spPr>
          <a:xfrm>
            <a:off x="1028700" y="970572"/>
            <a:ext cx="3575425" cy="358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APPENDIX</a:t>
            </a:r>
            <a:endParaRPr/>
          </a:p>
        </p:txBody>
      </p:sp>
      <p:sp>
        <p:nvSpPr>
          <p:cNvPr id="387" name="Google Shape;387;p26"/>
          <p:cNvSpPr txBox="1"/>
          <p:nvPr/>
        </p:nvSpPr>
        <p:spPr>
          <a:xfrm>
            <a:off x="1028700" y="1677270"/>
            <a:ext cx="14566998" cy="8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5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BRAINSTORMS: SOLUTIONS FOR HMW 1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1F1"/>
        </a:solidFill>
      </p:bgPr>
    </p:bg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27"/>
          <p:cNvSpPr/>
          <p:nvPr/>
        </p:nvSpPr>
        <p:spPr>
          <a:xfrm>
            <a:off x="4039973" y="2998070"/>
            <a:ext cx="10208055" cy="6233539"/>
          </a:xfrm>
          <a:custGeom>
            <a:rect b="b" l="l" r="r" t="t"/>
            <a:pathLst>
              <a:path extrusionOk="0" h="6233539" w="10208055">
                <a:moveTo>
                  <a:pt x="0" y="0"/>
                </a:moveTo>
                <a:lnTo>
                  <a:pt x="10208054" y="0"/>
                </a:lnTo>
                <a:lnTo>
                  <a:pt x="10208054" y="6233539"/>
                </a:lnTo>
                <a:lnTo>
                  <a:pt x="0" y="62335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803" l="-4948" r="0" t="-21090"/>
            </a:stretch>
          </a:blipFill>
          <a:ln>
            <a:noFill/>
          </a:ln>
        </p:spPr>
      </p:sp>
      <p:sp>
        <p:nvSpPr>
          <p:cNvPr id="393" name="Google Shape;393;p27"/>
          <p:cNvSpPr txBox="1"/>
          <p:nvPr/>
        </p:nvSpPr>
        <p:spPr>
          <a:xfrm>
            <a:off x="1028700" y="970572"/>
            <a:ext cx="3575425" cy="358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APPENDIX</a:t>
            </a:r>
            <a:endParaRPr/>
          </a:p>
        </p:txBody>
      </p:sp>
      <p:sp>
        <p:nvSpPr>
          <p:cNvPr id="394" name="Google Shape;394;p27"/>
          <p:cNvSpPr txBox="1"/>
          <p:nvPr/>
        </p:nvSpPr>
        <p:spPr>
          <a:xfrm>
            <a:off x="1028700" y="1677270"/>
            <a:ext cx="14566998" cy="8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5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BRAINSTORMS: SOLUTIONS FOR HMW 2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1F1"/>
        </a:solidFill>
      </p:bgPr>
    </p:bg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28"/>
          <p:cNvSpPr/>
          <p:nvPr/>
        </p:nvSpPr>
        <p:spPr>
          <a:xfrm>
            <a:off x="3782920" y="3361923"/>
            <a:ext cx="9058558" cy="5896377"/>
          </a:xfrm>
          <a:custGeom>
            <a:rect b="b" l="l" r="r" t="t"/>
            <a:pathLst>
              <a:path extrusionOk="0" h="5896377" w="9058558">
                <a:moveTo>
                  <a:pt x="0" y="0"/>
                </a:moveTo>
                <a:lnTo>
                  <a:pt x="9058558" y="0"/>
                </a:lnTo>
                <a:lnTo>
                  <a:pt x="9058558" y="5896377"/>
                </a:lnTo>
                <a:lnTo>
                  <a:pt x="0" y="58963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5677" l="0" r="-612" t="-10246"/>
            </a:stretch>
          </a:blipFill>
          <a:ln>
            <a:noFill/>
          </a:ln>
        </p:spPr>
      </p:sp>
      <p:sp>
        <p:nvSpPr>
          <p:cNvPr id="400" name="Google Shape;400;p28"/>
          <p:cNvSpPr txBox="1"/>
          <p:nvPr/>
        </p:nvSpPr>
        <p:spPr>
          <a:xfrm>
            <a:off x="1028700" y="970572"/>
            <a:ext cx="3575425" cy="358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APPENDIX</a:t>
            </a:r>
            <a:endParaRPr/>
          </a:p>
        </p:txBody>
      </p:sp>
      <p:sp>
        <p:nvSpPr>
          <p:cNvPr id="401" name="Google Shape;401;p28"/>
          <p:cNvSpPr txBox="1"/>
          <p:nvPr/>
        </p:nvSpPr>
        <p:spPr>
          <a:xfrm>
            <a:off x="1028700" y="1677270"/>
            <a:ext cx="14566998" cy="8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5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BRAINSTORMS: SOLUTIONS FOR HMW 3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